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8" r:id="rId5"/>
    <p:sldId id="256" r:id="rId6"/>
    <p:sldId id="282" r:id="rId7"/>
    <p:sldId id="262" r:id="rId8"/>
    <p:sldId id="289" r:id="rId9"/>
    <p:sldId id="290" r:id="rId10"/>
    <p:sldId id="264" r:id="rId11"/>
    <p:sldId id="281" r:id="rId12"/>
    <p:sldId id="295" r:id="rId13"/>
    <p:sldId id="292" r:id="rId14"/>
    <p:sldId id="296" r:id="rId15"/>
    <p:sldId id="260" r:id="rId16"/>
    <p:sldId id="261"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5DE8"/>
    <a:srgbClr val="652E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73450B-6B4E-694A-0437-8AF1A037B286}" v="1" dt="2026-03-06T11:36:31.972"/>
    <p1510:client id="{1DB33F59-48FA-6AD8-B078-EF44302D1D2D}" v="3" dt="2026-03-05T09:12:18.974"/>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557" autoAdjust="0"/>
  </p:normalViewPr>
  <p:slideViewPr>
    <p:cSldViewPr snapToGrid="0">
      <p:cViewPr>
        <p:scale>
          <a:sx n="60" d="100"/>
          <a:sy n="60" d="100"/>
        </p:scale>
        <p:origin x="884" y="48"/>
      </p:cViewPr>
      <p:guideLst/>
    </p:cSldViewPr>
  </p:slideViewPr>
  <p:outlineViewPr>
    <p:cViewPr>
      <p:scale>
        <a:sx n="33" d="100"/>
        <a:sy n="33" d="100"/>
      </p:scale>
      <p:origin x="0" y="-19704"/>
    </p:cViewPr>
  </p:outlin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Doesborgh" userId="S::eva.doesborgh@nos.nl::52750715-7212-4236-abe8-36435f677fdf" providerId="AD" clId="Web-{1DB33F59-48FA-6AD8-B078-EF44302D1D2D}"/>
    <pc:docChg chg="modSld">
      <pc:chgData name="Eva Doesborgh" userId="S::eva.doesborgh@nos.nl::52750715-7212-4236-abe8-36435f677fdf" providerId="AD" clId="Web-{1DB33F59-48FA-6AD8-B078-EF44302D1D2D}" dt="2026-03-05T09:12:17.052" v="1"/>
      <pc:docMkLst>
        <pc:docMk/>
      </pc:docMkLst>
      <pc:sldChg chg="mod setBg">
        <pc:chgData name="Eva Doesborgh" userId="S::eva.doesborgh@nos.nl::52750715-7212-4236-abe8-36435f677fdf" providerId="AD" clId="Web-{1DB33F59-48FA-6AD8-B078-EF44302D1D2D}" dt="2026-03-05T09:00:14.515" v="0"/>
        <pc:sldMkLst>
          <pc:docMk/>
          <pc:sldMk cId="29172970" sldId="256"/>
        </pc:sldMkLst>
      </pc:sldChg>
      <pc:sldChg chg="addSp modSp">
        <pc:chgData name="Eva Doesborgh" userId="S::eva.doesborgh@nos.nl::52750715-7212-4236-abe8-36435f677fdf" providerId="AD" clId="Web-{1DB33F59-48FA-6AD8-B078-EF44302D1D2D}" dt="2026-03-05T09:12:17.052" v="1"/>
        <pc:sldMkLst>
          <pc:docMk/>
          <pc:sldMk cId="834827107" sldId="258"/>
        </pc:sldMkLst>
        <pc:picChg chg="add mod">
          <ac:chgData name="Eva Doesborgh" userId="S::eva.doesborgh@nos.nl::52750715-7212-4236-abe8-36435f677fdf" providerId="AD" clId="Web-{1DB33F59-48FA-6AD8-B078-EF44302D1D2D}" dt="2026-03-05T09:12:17.052" v="1"/>
          <ac:picMkLst>
            <pc:docMk/>
            <pc:sldMk cId="834827107" sldId="258"/>
            <ac:picMk id="3" creationId="{12659A6C-60D1-B438-BB93-0A0649ED5987}"/>
          </ac:picMkLst>
        </pc:picChg>
      </pc:sldChg>
    </pc:docChg>
  </pc:docChgLst>
  <pc:docChgLst>
    <pc:chgData name="Eva Doesborgh" userId="S::eva.doesborgh@nos.nl::52750715-7212-4236-abe8-36435f677fdf" providerId="AD" clId="Web-{0873450B-6B4E-694A-0437-8AF1A037B286}"/>
    <pc:docChg chg="modSld modMainMaster">
      <pc:chgData name="Eva Doesborgh" userId="S::eva.doesborgh@nos.nl::52750715-7212-4236-abe8-36435f677fdf" providerId="AD" clId="Web-{0873450B-6B4E-694A-0437-8AF1A037B286}" dt="2026-03-06T11:36:31.972" v="0"/>
      <pc:docMkLst>
        <pc:docMk/>
      </pc:docMkLst>
      <pc:sldChg chg="mod">
        <pc:chgData name="Eva Doesborgh" userId="S::eva.doesborgh@nos.nl::52750715-7212-4236-abe8-36435f677fdf" providerId="AD" clId="Web-{0873450B-6B4E-694A-0437-8AF1A037B286}" dt="2026-03-06T11:36:31.972" v="0"/>
        <pc:sldMkLst>
          <pc:docMk/>
          <pc:sldMk cId="29172970" sldId="256"/>
        </pc:sldMkLst>
      </pc:sldChg>
      <pc:sldChg chg="mod">
        <pc:chgData name="Eva Doesborgh" userId="S::eva.doesborgh@nos.nl::52750715-7212-4236-abe8-36435f677fdf" providerId="AD" clId="Web-{0873450B-6B4E-694A-0437-8AF1A037B286}" dt="2026-03-06T11:36:31.972" v="0"/>
        <pc:sldMkLst>
          <pc:docMk/>
          <pc:sldMk cId="834827107" sldId="258"/>
        </pc:sldMkLst>
      </pc:sldChg>
      <pc:sldChg chg="mod">
        <pc:chgData name="Eva Doesborgh" userId="S::eva.doesborgh@nos.nl::52750715-7212-4236-abe8-36435f677fdf" providerId="AD" clId="Web-{0873450B-6B4E-694A-0437-8AF1A037B286}" dt="2026-03-06T11:36:31.972" v="0"/>
        <pc:sldMkLst>
          <pc:docMk/>
          <pc:sldMk cId="3016467106" sldId="260"/>
        </pc:sldMkLst>
      </pc:sldChg>
      <pc:sldChg chg="mod">
        <pc:chgData name="Eva Doesborgh" userId="S::eva.doesborgh@nos.nl::52750715-7212-4236-abe8-36435f677fdf" providerId="AD" clId="Web-{0873450B-6B4E-694A-0437-8AF1A037B286}" dt="2026-03-06T11:36:31.972" v="0"/>
        <pc:sldMkLst>
          <pc:docMk/>
          <pc:sldMk cId="1084601661" sldId="261"/>
        </pc:sldMkLst>
      </pc:sldChg>
      <pc:sldChg chg="mod">
        <pc:chgData name="Eva Doesborgh" userId="S::eva.doesborgh@nos.nl::52750715-7212-4236-abe8-36435f677fdf" providerId="AD" clId="Web-{0873450B-6B4E-694A-0437-8AF1A037B286}" dt="2026-03-06T11:36:31.972" v="0"/>
        <pc:sldMkLst>
          <pc:docMk/>
          <pc:sldMk cId="2230615846" sldId="262"/>
        </pc:sldMkLst>
      </pc:sldChg>
      <pc:sldChg chg="mod">
        <pc:chgData name="Eva Doesborgh" userId="S::eva.doesborgh@nos.nl::52750715-7212-4236-abe8-36435f677fdf" providerId="AD" clId="Web-{0873450B-6B4E-694A-0437-8AF1A037B286}" dt="2026-03-06T11:36:31.972" v="0"/>
        <pc:sldMkLst>
          <pc:docMk/>
          <pc:sldMk cId="2003582670" sldId="264"/>
        </pc:sldMkLst>
      </pc:sldChg>
      <pc:sldChg chg="mod">
        <pc:chgData name="Eva Doesborgh" userId="S::eva.doesborgh@nos.nl::52750715-7212-4236-abe8-36435f677fdf" providerId="AD" clId="Web-{0873450B-6B4E-694A-0437-8AF1A037B286}" dt="2026-03-06T11:36:31.972" v="0"/>
        <pc:sldMkLst>
          <pc:docMk/>
          <pc:sldMk cId="3580766250" sldId="281"/>
        </pc:sldMkLst>
      </pc:sldChg>
      <pc:sldChg chg="mod">
        <pc:chgData name="Eva Doesborgh" userId="S::eva.doesborgh@nos.nl::52750715-7212-4236-abe8-36435f677fdf" providerId="AD" clId="Web-{0873450B-6B4E-694A-0437-8AF1A037B286}" dt="2026-03-06T11:36:31.972" v="0"/>
        <pc:sldMkLst>
          <pc:docMk/>
          <pc:sldMk cId="492848509" sldId="282"/>
        </pc:sldMkLst>
      </pc:sldChg>
      <pc:sldChg chg="mod">
        <pc:chgData name="Eva Doesborgh" userId="S::eva.doesborgh@nos.nl::52750715-7212-4236-abe8-36435f677fdf" providerId="AD" clId="Web-{0873450B-6B4E-694A-0437-8AF1A037B286}" dt="2026-03-06T11:36:31.972" v="0"/>
        <pc:sldMkLst>
          <pc:docMk/>
          <pc:sldMk cId="1036293661" sldId="289"/>
        </pc:sldMkLst>
      </pc:sldChg>
      <pc:sldChg chg="mod">
        <pc:chgData name="Eva Doesborgh" userId="S::eva.doesborgh@nos.nl::52750715-7212-4236-abe8-36435f677fdf" providerId="AD" clId="Web-{0873450B-6B4E-694A-0437-8AF1A037B286}" dt="2026-03-06T11:36:31.972" v="0"/>
        <pc:sldMkLst>
          <pc:docMk/>
          <pc:sldMk cId="3186469711" sldId="290"/>
        </pc:sldMkLst>
      </pc:sldChg>
      <pc:sldChg chg="mod">
        <pc:chgData name="Eva Doesborgh" userId="S::eva.doesborgh@nos.nl::52750715-7212-4236-abe8-36435f677fdf" providerId="AD" clId="Web-{0873450B-6B4E-694A-0437-8AF1A037B286}" dt="2026-03-06T11:36:31.972" v="0"/>
        <pc:sldMkLst>
          <pc:docMk/>
          <pc:sldMk cId="1863184477" sldId="292"/>
        </pc:sldMkLst>
      </pc:sldChg>
      <pc:sldChg chg="mod">
        <pc:chgData name="Eva Doesborgh" userId="S::eva.doesborgh@nos.nl::52750715-7212-4236-abe8-36435f677fdf" providerId="AD" clId="Web-{0873450B-6B4E-694A-0437-8AF1A037B286}" dt="2026-03-06T11:36:31.972" v="0"/>
        <pc:sldMkLst>
          <pc:docMk/>
          <pc:sldMk cId="1569609640" sldId="295"/>
        </pc:sldMkLst>
      </pc:sldChg>
      <pc:sldChg chg="mod">
        <pc:chgData name="Eva Doesborgh" userId="S::eva.doesborgh@nos.nl::52750715-7212-4236-abe8-36435f677fdf" providerId="AD" clId="Web-{0873450B-6B4E-694A-0437-8AF1A037B286}" dt="2026-03-06T11:36:31.972" v="0"/>
        <pc:sldMkLst>
          <pc:docMk/>
          <pc:sldMk cId="1640976822" sldId="296"/>
        </pc:sldMkLst>
      </pc:sldChg>
      <pc:sldMasterChg chg="mod setBg modSldLayout">
        <pc:chgData name="Eva Doesborgh" userId="S::eva.doesborgh@nos.nl::52750715-7212-4236-abe8-36435f677fdf" providerId="AD" clId="Web-{0873450B-6B4E-694A-0437-8AF1A037B286}" dt="2026-03-06T11:36:31.972" v="0"/>
        <pc:sldMasterMkLst>
          <pc:docMk/>
          <pc:sldMasterMk cId="2409340885" sldId="2147483648"/>
        </pc:sldMasterMkLst>
        <pc:sldLayoutChg chg="mod">
          <pc:chgData name="Eva Doesborgh" userId="S::eva.doesborgh@nos.nl::52750715-7212-4236-abe8-36435f677fdf" providerId="AD" clId="Web-{0873450B-6B4E-694A-0437-8AF1A037B286}" dt="2026-03-06T11:36:31.972" v="0"/>
          <pc:sldLayoutMkLst>
            <pc:docMk/>
            <pc:sldMasterMk cId="2409340885" sldId="2147483648"/>
            <pc:sldLayoutMk cId="2193480507" sldId="2147483649"/>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3270663994" sldId="2147483650"/>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2488676462" sldId="2147483651"/>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2943136888" sldId="2147483652"/>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3217546534" sldId="2147483653"/>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2936944853" sldId="2147483654"/>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1448589031" sldId="2147483655"/>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3348366556" sldId="2147483656"/>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3571185057" sldId="2147483657"/>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2512128128" sldId="2147483658"/>
          </pc:sldLayoutMkLst>
        </pc:sldLayoutChg>
        <pc:sldLayoutChg chg="mod">
          <pc:chgData name="Eva Doesborgh" userId="S::eva.doesborgh@nos.nl::52750715-7212-4236-abe8-36435f677fdf" providerId="AD" clId="Web-{0873450B-6B4E-694A-0437-8AF1A037B286}" dt="2026-03-06T11:36:31.972" v="0"/>
          <pc:sldLayoutMkLst>
            <pc:docMk/>
            <pc:sldMasterMk cId="2409340885" sldId="2147483648"/>
            <pc:sldLayoutMk cId="1786759394" sldId="214748365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43D87FA-A25F-F44F-AB4F-095F89F56C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866976AC-C7A1-13A7-1154-D3463DC688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D794D7-8334-4A91-AF54-A2B076C7AD50}" type="datetimeFigureOut">
              <a:rPr lang="nl-NL" smtClean="0"/>
              <a:t>6-3-2026</a:t>
            </a:fld>
            <a:endParaRPr lang="nl-NL"/>
          </a:p>
        </p:txBody>
      </p:sp>
      <p:sp>
        <p:nvSpPr>
          <p:cNvPr id="4" name="Tijdelijke aanduiding voor voettekst 3">
            <a:extLst>
              <a:ext uri="{FF2B5EF4-FFF2-40B4-BE49-F238E27FC236}">
                <a16:creationId xmlns:a16="http://schemas.microsoft.com/office/drawing/2014/main" id="{2243638A-BE1B-A101-6A35-94442006BA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A7CC11D7-18D2-C7E5-4F3C-2B94696640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8B8B83-5392-4575-B574-F4C5D8863A7A}" type="slidenum">
              <a:rPr lang="nl-NL" smtClean="0"/>
              <a:t>‹nr.›</a:t>
            </a:fld>
            <a:endParaRPr lang="nl-NL"/>
          </a:p>
        </p:txBody>
      </p:sp>
    </p:spTree>
    <p:extLst>
      <p:ext uri="{BB962C8B-B14F-4D97-AF65-F5344CB8AC3E}">
        <p14:creationId xmlns:p14="http://schemas.microsoft.com/office/powerpoint/2010/main" val="1411518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7031E-9A57-C448-850C-D3F274574048}" type="datetimeFigureOut">
              <a:rPr lang="nl-NL" smtClean="0"/>
              <a:t>6-3-2026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52D38-649F-2742-B8D4-CEFE19811428}" type="slidenum">
              <a:rPr lang="nl-NL" smtClean="0"/>
              <a:t>‹nr.›</a:t>
            </a:fld>
            <a:endParaRPr lang="nl-NL"/>
          </a:p>
        </p:txBody>
      </p:sp>
    </p:spTree>
    <p:extLst>
      <p:ext uri="{BB962C8B-B14F-4D97-AF65-F5344CB8AC3E}">
        <p14:creationId xmlns:p14="http://schemas.microsoft.com/office/powerpoint/2010/main" val="13954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3</a:t>
            </a:fld>
            <a:endParaRPr lang="nl-NL"/>
          </a:p>
        </p:txBody>
      </p:sp>
    </p:spTree>
    <p:extLst>
      <p:ext uri="{BB962C8B-B14F-4D97-AF65-F5344CB8AC3E}">
        <p14:creationId xmlns:p14="http://schemas.microsoft.com/office/powerpoint/2010/main" val="461351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5</a:t>
            </a:fld>
            <a:endParaRPr lang="nl-NL"/>
          </a:p>
        </p:txBody>
      </p:sp>
    </p:spTree>
    <p:extLst>
      <p:ext uri="{BB962C8B-B14F-4D97-AF65-F5344CB8AC3E}">
        <p14:creationId xmlns:p14="http://schemas.microsoft.com/office/powerpoint/2010/main" val="3843914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6</a:t>
            </a:fld>
            <a:endParaRPr lang="nl-NL"/>
          </a:p>
        </p:txBody>
      </p:sp>
    </p:spTree>
    <p:extLst>
      <p:ext uri="{BB962C8B-B14F-4D97-AF65-F5344CB8AC3E}">
        <p14:creationId xmlns:p14="http://schemas.microsoft.com/office/powerpoint/2010/main" val="598710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7</a:t>
            </a:fld>
            <a:endParaRPr lang="nl-NL"/>
          </a:p>
        </p:txBody>
      </p:sp>
    </p:spTree>
    <p:extLst>
      <p:ext uri="{BB962C8B-B14F-4D97-AF65-F5344CB8AC3E}">
        <p14:creationId xmlns:p14="http://schemas.microsoft.com/office/powerpoint/2010/main" val="1053810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10</a:t>
            </a:fld>
            <a:endParaRPr lang="nl-NL"/>
          </a:p>
        </p:txBody>
      </p:sp>
    </p:spTree>
    <p:extLst>
      <p:ext uri="{BB962C8B-B14F-4D97-AF65-F5344CB8AC3E}">
        <p14:creationId xmlns:p14="http://schemas.microsoft.com/office/powerpoint/2010/main" val="1729303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13</a:t>
            </a:fld>
            <a:endParaRPr lang="nl-NL"/>
          </a:p>
        </p:txBody>
      </p:sp>
    </p:spTree>
    <p:extLst>
      <p:ext uri="{BB962C8B-B14F-4D97-AF65-F5344CB8AC3E}">
        <p14:creationId xmlns:p14="http://schemas.microsoft.com/office/powerpoint/2010/main" val="84649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A16532-9818-449C-BBED-08526F6D39E4}"/>
              </a:ext>
            </a:extLst>
          </p:cNvPr>
          <p:cNvSpPr>
            <a:spLocks noGrp="1"/>
          </p:cNvSpPr>
          <p:nvPr>
            <p:ph type="ctrTitle"/>
          </p:nvPr>
        </p:nvSpPr>
        <p:spPr>
          <a:xfrm>
            <a:off x="1524000" y="1122363"/>
            <a:ext cx="9144000" cy="2387600"/>
          </a:xfrm>
        </p:spPr>
        <p:txBody>
          <a:bodyPr anchor="b"/>
          <a:lstStyle>
            <a:lvl1pPr algn="ctr">
              <a:defRPr sz="6000">
                <a:latin typeface="Effra" panose="02000506080000020004" pitchFamily="2" charset="0"/>
              </a:defRPr>
            </a:lvl1pPr>
          </a:lstStyle>
          <a:p>
            <a:r>
              <a:rPr lang="nl-NL" dirty="0"/>
              <a:t>Klik om stijl te bewerken</a:t>
            </a:r>
          </a:p>
        </p:txBody>
      </p:sp>
      <p:sp>
        <p:nvSpPr>
          <p:cNvPr id="3" name="Ondertitel 2">
            <a:extLst>
              <a:ext uri="{FF2B5EF4-FFF2-40B4-BE49-F238E27FC236}">
                <a16:creationId xmlns:a16="http://schemas.microsoft.com/office/drawing/2014/main" id="{9463242A-2615-4F97-A11E-94A966350A8E}"/>
              </a:ext>
            </a:extLst>
          </p:cNvPr>
          <p:cNvSpPr>
            <a:spLocks noGrp="1"/>
          </p:cNvSpPr>
          <p:nvPr>
            <p:ph type="subTitle" idx="1"/>
          </p:nvPr>
        </p:nvSpPr>
        <p:spPr>
          <a:xfrm>
            <a:off x="1524000" y="3602038"/>
            <a:ext cx="9144000" cy="1655762"/>
          </a:xfrm>
        </p:spPr>
        <p:txBody>
          <a:bodyPr/>
          <a:lstStyle>
            <a:lvl1pPr marL="0" indent="0" algn="ctr">
              <a:buNone/>
              <a:defRPr sz="2400">
                <a:latin typeface="Effra" panose="0200050608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4" name="Tijdelijke aanduiding voor datum 3">
            <a:extLst>
              <a:ext uri="{FF2B5EF4-FFF2-40B4-BE49-F238E27FC236}">
                <a16:creationId xmlns:a16="http://schemas.microsoft.com/office/drawing/2014/main" id="{15E9F262-EB07-43B2-88DC-05B892E33AFC}"/>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02D8B6FF-B399-4E0B-8ED4-26E5D0DB87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C3B986-4732-4AEA-80AF-896F199945E2}"/>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1934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8A08F-AB43-4BF9-ABCB-DF728145034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54D7517-DEA0-4D82-8F5B-C554F4BA1D9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9AA1E5-D26E-4914-8646-464C46527DFF}"/>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CADCE312-5144-4421-865F-22EC8FA721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71D65C-570E-40AE-844D-07BD851AA43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51212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C5DC912-268B-443F-B9BC-CF4D0BC94F6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56E0DDD-8AEF-43CB-82CF-69189EB37A5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E25A30-79F0-44B1-9228-A1CBA9740BE8}"/>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564B8293-F539-4212-8950-B07F9BEA3B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D65D48-E244-438B-9FDD-B6053753560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78675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A6E03-AFFA-425F-B098-FB39FD93D95E}"/>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F4FF8226-A94B-48C7-8AF1-4AC47F024929}"/>
              </a:ext>
            </a:extLst>
          </p:cNvPr>
          <p:cNvSpPr>
            <a:spLocks noGrp="1"/>
          </p:cNvSpPr>
          <p:nvPr>
            <p:ph idx="1"/>
          </p:nvPr>
        </p:nvSpPr>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B71A6391-A82D-4E67-B394-7F606DBCF29B}"/>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BD4E7E76-91FC-48CD-9CF9-AEC6DFF872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7FE3BF-0F76-43E2-B69A-C702BD8945FA}"/>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706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5EAD74-2CDD-40DF-8F72-C4AC0AE0E195}"/>
              </a:ext>
            </a:extLst>
          </p:cNvPr>
          <p:cNvSpPr>
            <a:spLocks noGrp="1"/>
          </p:cNvSpPr>
          <p:nvPr>
            <p:ph type="title"/>
          </p:nvPr>
        </p:nvSpPr>
        <p:spPr>
          <a:xfrm>
            <a:off x="831850" y="1709738"/>
            <a:ext cx="10515600" cy="2852737"/>
          </a:xfrm>
        </p:spPr>
        <p:txBody>
          <a:bodyPr anchor="b"/>
          <a:lstStyle>
            <a:lvl1pPr>
              <a:defRPr sz="6000">
                <a:latin typeface="Effra" panose="02000506080000020004" pitchFamily="2" charset="0"/>
              </a:defRPr>
            </a:lvl1pPr>
          </a:lstStyle>
          <a:p>
            <a:r>
              <a:rPr lang="nl-NL" dirty="0"/>
              <a:t>Klik om stijl te bewerken</a:t>
            </a:r>
          </a:p>
        </p:txBody>
      </p:sp>
      <p:sp>
        <p:nvSpPr>
          <p:cNvPr id="3" name="Tijdelijke aanduiding voor tekst 2">
            <a:extLst>
              <a:ext uri="{FF2B5EF4-FFF2-40B4-BE49-F238E27FC236}">
                <a16:creationId xmlns:a16="http://schemas.microsoft.com/office/drawing/2014/main" id="{62587472-0929-4D17-9131-B70CAFCF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Effra" panose="0200050608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Klikken om de tekststijl van het model te bewerken</a:t>
            </a:r>
          </a:p>
        </p:txBody>
      </p:sp>
      <p:sp>
        <p:nvSpPr>
          <p:cNvPr id="4" name="Tijdelijke aanduiding voor datum 3">
            <a:extLst>
              <a:ext uri="{FF2B5EF4-FFF2-40B4-BE49-F238E27FC236}">
                <a16:creationId xmlns:a16="http://schemas.microsoft.com/office/drawing/2014/main" id="{74B91DB2-2E4D-407A-8504-0B1EB58A4881}"/>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4EFC3C07-E487-4540-A5AD-44E4EFE9DF2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D2E6F-378F-42BF-9704-54E14330BB21}"/>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48867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43E02-C82F-41CD-BAE9-5C223CEC271F}"/>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5B6D60E5-ACB5-416B-A731-E8CE59B3D01E}"/>
              </a:ext>
            </a:extLst>
          </p:cNvPr>
          <p:cNvSpPr>
            <a:spLocks noGrp="1"/>
          </p:cNvSpPr>
          <p:nvPr>
            <p:ph sz="half" idx="1"/>
          </p:nvPr>
        </p:nvSpPr>
        <p:spPr>
          <a:xfrm>
            <a:off x="838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a:extLst>
              <a:ext uri="{FF2B5EF4-FFF2-40B4-BE49-F238E27FC236}">
                <a16:creationId xmlns:a16="http://schemas.microsoft.com/office/drawing/2014/main" id="{BB093461-9CE4-41B0-918C-FDF23FE09891}"/>
              </a:ext>
            </a:extLst>
          </p:cNvPr>
          <p:cNvSpPr>
            <a:spLocks noGrp="1"/>
          </p:cNvSpPr>
          <p:nvPr>
            <p:ph sz="half" idx="2"/>
          </p:nvPr>
        </p:nvSpPr>
        <p:spPr>
          <a:xfrm>
            <a:off x="6172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a:extLst>
              <a:ext uri="{FF2B5EF4-FFF2-40B4-BE49-F238E27FC236}">
                <a16:creationId xmlns:a16="http://schemas.microsoft.com/office/drawing/2014/main" id="{B0B89E1E-F0DD-406E-9EB8-4D940AB94AFD}"/>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6" name="Tijdelijke aanduiding voor voettekst 5">
            <a:extLst>
              <a:ext uri="{FF2B5EF4-FFF2-40B4-BE49-F238E27FC236}">
                <a16:creationId xmlns:a16="http://schemas.microsoft.com/office/drawing/2014/main" id="{1C72E9F9-4F52-447E-AA38-9875ED6F40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4285A2-C79D-47EA-85DB-0F023340D7DC}"/>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4313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9EA1EB-721B-400E-B08B-7D893270D33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A50D914-35D0-4489-9795-CB4436BB5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89AC21-009F-4592-8910-B01CEB399DA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8A7AB2D-1827-447E-B676-9A6C4B6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DC2F668-681E-4E87-989B-4AA975ED1BE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3E1523-49C2-490E-8422-677462869AFD}"/>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8" name="Tijdelijke aanduiding voor voettekst 7">
            <a:extLst>
              <a:ext uri="{FF2B5EF4-FFF2-40B4-BE49-F238E27FC236}">
                <a16:creationId xmlns:a16="http://schemas.microsoft.com/office/drawing/2014/main" id="{B7F313EA-A5EE-45CD-9584-E4A6F00168F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66FC7E7-2703-4ED7-930F-C183914BCB16}"/>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1754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9EC8-E329-49B0-96C5-15C780C9F55C}"/>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datum 2">
            <a:extLst>
              <a:ext uri="{FF2B5EF4-FFF2-40B4-BE49-F238E27FC236}">
                <a16:creationId xmlns:a16="http://schemas.microsoft.com/office/drawing/2014/main" id="{2AC0B8A5-B9F4-41D2-9F15-91132771BAEE}"/>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4" name="Tijdelijke aanduiding voor voettekst 3">
            <a:extLst>
              <a:ext uri="{FF2B5EF4-FFF2-40B4-BE49-F238E27FC236}">
                <a16:creationId xmlns:a16="http://schemas.microsoft.com/office/drawing/2014/main" id="{58CD471B-B34B-4B87-8D11-D9E79E75E2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58913C3-42D3-4DD9-BCD8-EA9B39476E03}"/>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36944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BA6AF2-1E6B-4E7D-838B-9F727C46A529}"/>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3" name="Tijdelijke aanduiding voor voettekst 2">
            <a:extLst>
              <a:ext uri="{FF2B5EF4-FFF2-40B4-BE49-F238E27FC236}">
                <a16:creationId xmlns:a16="http://schemas.microsoft.com/office/drawing/2014/main" id="{A2D9A554-7E04-4CC9-BC8D-E4FCBE087A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72587F0-B060-4089-BC0C-38B7F4ED2D6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44858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3D095-28D1-4082-9343-982A787C44F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E2AF4C-6BC3-408A-BFF2-40FAB6D47B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B1FFA66-174F-435A-B03E-65596F4D8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A7C9ED-7211-4CC3-893A-1F4846496191}"/>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6" name="Tijdelijke aanduiding voor voettekst 5">
            <a:extLst>
              <a:ext uri="{FF2B5EF4-FFF2-40B4-BE49-F238E27FC236}">
                <a16:creationId xmlns:a16="http://schemas.microsoft.com/office/drawing/2014/main" id="{96C2FC4F-FFD1-4CBD-B998-4E116A3325C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77A224E-FDE5-4965-96F4-99B33E96CB0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34836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6E5F3-161B-49B4-97B0-6B58F942C76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27190D5-4E8C-4C83-81D5-12BC42784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70DCF37-7B0B-4111-AA33-65BE4E98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54AF457-ACD4-47DA-9E73-F79C09BEA664}"/>
              </a:ext>
            </a:extLst>
          </p:cNvPr>
          <p:cNvSpPr>
            <a:spLocks noGrp="1"/>
          </p:cNvSpPr>
          <p:nvPr>
            <p:ph type="dt" sz="half" idx="10"/>
          </p:nvPr>
        </p:nvSpPr>
        <p:spPr/>
        <p:txBody>
          <a:bodyPr/>
          <a:lstStyle/>
          <a:p>
            <a:fld id="{62F1A354-3FB0-4CC8-B645-49C2B3C12A52}" type="datetimeFigureOut">
              <a:rPr lang="nl-NL" smtClean="0"/>
              <a:t>6-3-2026</a:t>
            </a:fld>
            <a:endParaRPr lang="nl-NL"/>
          </a:p>
        </p:txBody>
      </p:sp>
      <p:sp>
        <p:nvSpPr>
          <p:cNvPr id="6" name="Tijdelijke aanduiding voor voettekst 5">
            <a:extLst>
              <a:ext uri="{FF2B5EF4-FFF2-40B4-BE49-F238E27FC236}">
                <a16:creationId xmlns:a16="http://schemas.microsoft.com/office/drawing/2014/main" id="{F0E12D56-340A-4350-89C5-63E925C43D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E4CB6C-2295-4554-8CA6-FA36B9FF400E}"/>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5711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718C4AF-DD18-4A12-916C-5ED63ED61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2BBC2A1E-63F8-4124-A497-7B88D04A17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3F31BF-F0B9-402C-A678-2D7704664D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1A354-3FB0-4CC8-B645-49C2B3C12A52}" type="datetimeFigureOut">
              <a:rPr lang="nl-NL" smtClean="0"/>
              <a:t>6-3-2026</a:t>
            </a:fld>
            <a:endParaRPr lang="nl-NL"/>
          </a:p>
        </p:txBody>
      </p:sp>
      <p:sp>
        <p:nvSpPr>
          <p:cNvPr id="5" name="Tijdelijke aanduiding voor voettekst 4">
            <a:extLst>
              <a:ext uri="{FF2B5EF4-FFF2-40B4-BE49-F238E27FC236}">
                <a16:creationId xmlns:a16="http://schemas.microsoft.com/office/drawing/2014/main" id="{606F4D29-E45D-49C6-83C4-03E91840F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1471D48-F875-42C4-BC33-FD54699928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F62AD-E3BE-4C56-9B59-A1D972D61210}" type="slidenum">
              <a:rPr lang="nl-NL" smtClean="0"/>
              <a:t>‹nr.›</a:t>
            </a:fld>
            <a:endParaRPr lang="nl-NL"/>
          </a:p>
        </p:txBody>
      </p:sp>
    </p:spTree>
    <p:extLst>
      <p:ext uri="{BB962C8B-B14F-4D97-AF65-F5344CB8AC3E}">
        <p14:creationId xmlns:p14="http://schemas.microsoft.com/office/powerpoint/2010/main" val="2409340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info@chiqueballen.n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128C62-FA9C-AECA-82F0-C79EF344E00D}"/>
              </a:ext>
            </a:extLst>
          </p:cNvPr>
          <p:cNvSpPr>
            <a:spLocks noGrp="1"/>
          </p:cNvSpPr>
          <p:nvPr>
            <p:ph type="title"/>
          </p:nvPr>
        </p:nvSpPr>
        <p:spPr/>
        <p:txBody>
          <a:bodyPr/>
          <a:lstStyle/>
          <a:p>
            <a:endParaRPr lang="nl-NL"/>
          </a:p>
        </p:txBody>
      </p:sp>
      <p:pic>
        <p:nvPicPr>
          <p:cNvPr id="5" name="Tijdelijke aanduiding voor inhoud 4" descr="Afbeelding met tekst&#10;&#10;Automatisch gegenereerde beschrijving">
            <a:extLst>
              <a:ext uri="{FF2B5EF4-FFF2-40B4-BE49-F238E27FC236}">
                <a16:creationId xmlns:a16="http://schemas.microsoft.com/office/drawing/2014/main" id="{C234EEC9-F4CA-265D-11F4-8D84E3D5E5B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pic>
        <p:nvPicPr>
          <p:cNvPr id="3" name="Afbeelding 2" descr="Afbeelding met tekst, schermopname, Graphics, grafische vormgeving&#10;&#10;Door AI gegenereerde inhoud is mogelijk onjuist.">
            <a:extLst>
              <a:ext uri="{FF2B5EF4-FFF2-40B4-BE49-F238E27FC236}">
                <a16:creationId xmlns:a16="http://schemas.microsoft.com/office/drawing/2014/main" id="{12659A6C-60D1-B438-BB93-0A0649ED5987}"/>
              </a:ext>
            </a:extLst>
          </p:cNvPr>
          <p:cNvPicPr>
            <a:picLocks noChangeAspect="1"/>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834827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724F7-9566-9367-6128-EFEC05E59917}"/>
              </a:ext>
            </a:extLst>
          </p:cNvPr>
          <p:cNvSpPr>
            <a:spLocks noGrp="1"/>
          </p:cNvSpPr>
          <p:nvPr>
            <p:ph type="title"/>
          </p:nvPr>
        </p:nvSpPr>
        <p:spPr>
          <a:xfrm>
            <a:off x="839788" y="640835"/>
            <a:ext cx="10101839" cy="977705"/>
          </a:xfrm>
        </p:spPr>
        <p:txBody>
          <a:bodyPr>
            <a:noAutofit/>
          </a:bodyPr>
          <a:lstStyle/>
          <a:p>
            <a:pPr algn="ctr"/>
            <a:r>
              <a:rPr lang="nl-NL" sz="4400">
                <a:latin typeface="+mn-lt"/>
              </a:rPr>
              <a:t>Hoe schrijf ik een artikel? (3)</a:t>
            </a:r>
          </a:p>
        </p:txBody>
      </p:sp>
      <p:sp>
        <p:nvSpPr>
          <p:cNvPr id="4" name="Tijdelijke aanduiding voor tekst 3">
            <a:extLst>
              <a:ext uri="{FF2B5EF4-FFF2-40B4-BE49-F238E27FC236}">
                <a16:creationId xmlns:a16="http://schemas.microsoft.com/office/drawing/2014/main" id="{83EA6CDD-1778-D6F4-5671-F66F773DCDFF}"/>
              </a:ext>
            </a:extLst>
          </p:cNvPr>
          <p:cNvSpPr>
            <a:spLocks noGrp="1"/>
          </p:cNvSpPr>
          <p:nvPr>
            <p:ph type="body" sz="half" idx="2"/>
          </p:nvPr>
        </p:nvSpPr>
        <p:spPr>
          <a:xfrm>
            <a:off x="839788" y="1828800"/>
            <a:ext cx="3932237" cy="4040188"/>
          </a:xfrm>
        </p:spPr>
        <p:txBody>
          <a:bodyPr>
            <a:noAutofit/>
          </a:bodyPr>
          <a:lstStyle/>
          <a:p>
            <a:pPr marL="0" indent="0">
              <a:spcBef>
                <a:spcPts val="0"/>
              </a:spcBef>
              <a:buNone/>
            </a:pPr>
            <a:endParaRPr lang="nl-NL" sz="1200">
              <a:cs typeface="Arial" panose="020B0604020202020204" pitchFamily="34" charset="0"/>
            </a:endParaRPr>
          </a:p>
          <a:p>
            <a:endParaRPr lang="nl-NL" sz="1200">
              <a:cs typeface="Arial" panose="020B0604020202020204" pitchFamily="34" charset="0"/>
            </a:endParaRPr>
          </a:p>
        </p:txBody>
      </p:sp>
      <p:sp>
        <p:nvSpPr>
          <p:cNvPr id="5" name="Tijdelijke aanduiding voor inhoud 4">
            <a:extLst>
              <a:ext uri="{FF2B5EF4-FFF2-40B4-BE49-F238E27FC236}">
                <a16:creationId xmlns:a16="http://schemas.microsoft.com/office/drawing/2014/main" id="{0A162337-985F-B867-228D-3186DCD5EF17}"/>
              </a:ext>
            </a:extLst>
          </p:cNvPr>
          <p:cNvSpPr>
            <a:spLocks noGrp="1"/>
          </p:cNvSpPr>
          <p:nvPr>
            <p:ph idx="1"/>
          </p:nvPr>
        </p:nvSpPr>
        <p:spPr/>
        <p:txBody>
          <a:bodyPr>
            <a:noAutofit/>
          </a:bodyPr>
          <a:lstStyle/>
          <a:p>
            <a:pPr marL="0" indent="0">
              <a:buNone/>
            </a:pPr>
            <a:endParaRPr lang="nl-NL" sz="1400"/>
          </a:p>
          <a:p>
            <a:pPr marL="0" indent="0">
              <a:buNone/>
            </a:pPr>
            <a:endParaRPr lang="nl-NL" sz="1400"/>
          </a:p>
        </p:txBody>
      </p:sp>
      <p:sp>
        <p:nvSpPr>
          <p:cNvPr id="8" name="Tekstvak 7">
            <a:extLst>
              <a:ext uri="{FF2B5EF4-FFF2-40B4-BE49-F238E27FC236}">
                <a16:creationId xmlns:a16="http://schemas.microsoft.com/office/drawing/2014/main" id="{C46A4E88-898A-30A7-627F-F3B9649DA778}"/>
              </a:ext>
            </a:extLst>
          </p:cNvPr>
          <p:cNvSpPr txBox="1"/>
          <p:nvPr/>
        </p:nvSpPr>
        <p:spPr>
          <a:xfrm>
            <a:off x="426028" y="1618540"/>
            <a:ext cx="4345998" cy="523220"/>
          </a:xfrm>
          <a:prstGeom prst="rect">
            <a:avLst/>
          </a:prstGeom>
          <a:noFill/>
        </p:spPr>
        <p:txBody>
          <a:bodyPr wrap="square" rtlCol="0">
            <a:spAutoFit/>
          </a:bodyPr>
          <a:lstStyle/>
          <a:p>
            <a:endParaRPr lang="nl-NL" sz="1400">
              <a:effectLst/>
              <a:latin typeface="Calibri" panose="020F0502020204030204" pitchFamily="34" charset="0"/>
              <a:ea typeface="Calibri" panose="020F0502020204030204" pitchFamily="34" charset="0"/>
              <a:cs typeface="Times New Roman" panose="02020603050405020304" pitchFamily="18" charset="0"/>
            </a:endParaRPr>
          </a:p>
          <a:p>
            <a:endParaRPr lang="nl-NL" sz="1400"/>
          </a:p>
        </p:txBody>
      </p:sp>
      <p:sp>
        <p:nvSpPr>
          <p:cNvPr id="7" name="Tijdelijke aanduiding voor tekst 3">
            <a:extLst>
              <a:ext uri="{FF2B5EF4-FFF2-40B4-BE49-F238E27FC236}">
                <a16:creationId xmlns:a16="http://schemas.microsoft.com/office/drawing/2014/main" id="{6E0AE6D6-C3BE-1F26-4B0A-B62B9DBA4079}"/>
              </a:ext>
            </a:extLst>
          </p:cNvPr>
          <p:cNvSpPr txBox="1">
            <a:spLocks/>
          </p:cNvSpPr>
          <p:nvPr/>
        </p:nvSpPr>
        <p:spPr>
          <a:xfrm>
            <a:off x="1077913" y="1819275"/>
            <a:ext cx="3932237" cy="4040188"/>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nl-NL" sz="1400" b="1">
                <a:ea typeface="+mn-lt"/>
                <a:cs typeface="+mn-lt"/>
              </a:rPr>
              <a:t>Opleiding of meteen werken? Wat is de beste keuze?</a:t>
            </a:r>
            <a:endParaRPr lang="nl-NL"/>
          </a:p>
          <a:p>
            <a:r>
              <a:rPr lang="nl-NL" sz="1400">
                <a:ea typeface="+mn-lt"/>
                <a:cs typeface="+mn-lt"/>
              </a:rPr>
              <a:t>Mijn naam is Daan Vermeer en ik zit in 4 vmbo-kb. Tijdens de les Nederlands hebben wij het artikel </a:t>
            </a:r>
            <a:r>
              <a:rPr lang="nl-NL" sz="1400" i="1">
                <a:ea typeface="+mn-lt"/>
                <a:cs typeface="+mn-lt"/>
              </a:rPr>
              <a:t>‘Van steigerbouwer naar model’</a:t>
            </a:r>
            <a:r>
              <a:rPr lang="nl-NL" sz="1400">
                <a:ea typeface="+mn-lt"/>
                <a:cs typeface="+mn-lt"/>
              </a:rPr>
              <a:t> gelezen. Dit artikel ging over iemand die in de bouw werkte en daarnaast model werd. In de klas ontstond een discussie over werken met of zonder opleiding. Daarom schrijf ik dit artikel. Ik bespreek de voordelen van een opleiding volgen en van meteen gaan werken, en ik geef mijn eigen mening hierover.</a:t>
            </a:r>
            <a:endParaRPr lang="nl-NL"/>
          </a:p>
          <a:p>
            <a:r>
              <a:rPr lang="nl-NL" sz="1400">
                <a:ea typeface="+mn-lt"/>
                <a:cs typeface="+mn-lt"/>
              </a:rPr>
              <a:t>Een voordeel van het wél volgen van een opleiding is dat je meer kennis en vaardigheden leert. Daardoor heb je vaak meer kans op een vaste baan en kun je soms ook meer verdienen. Ook kun je doorgroeien naar een hogere functie.</a:t>
            </a:r>
            <a:endParaRPr lang="nl-NL">
              <a:ea typeface="+mn-lt"/>
              <a:cs typeface="+mn-lt"/>
            </a:endParaRPr>
          </a:p>
          <a:p>
            <a:r>
              <a:rPr lang="nl-NL" sz="1400">
                <a:ea typeface="Calibri"/>
                <a:cs typeface="Calibri"/>
              </a:rPr>
              <a:t>Een voordeel van het niet volgen van een opleiding is dat je meteen geld kunt verdienen. Je hoeft geen jaren meer naar school en je doet direct werkervaring op. Sommige mensen verdienen zelfs veel geld zonder diploma, bijvoorbeeld in de modellenwereld of als ondernemer. </a:t>
            </a:r>
            <a:endParaRPr lang="nl-NL"/>
          </a:p>
          <a:p>
            <a:endParaRPr lang="nl-NL" sz="1400" dirty="0">
              <a:ea typeface="Calibri"/>
              <a:cs typeface="Calibri"/>
            </a:endParaRPr>
          </a:p>
          <a:p>
            <a:pPr>
              <a:spcBef>
                <a:spcPts val="0"/>
              </a:spcBef>
            </a:pPr>
            <a:endParaRPr lang="nl-NL" sz="1400" b="1" dirty="0">
              <a:ea typeface="Calibri"/>
              <a:cs typeface="Arial" panose="020B0604020202020204" pitchFamily="34" charset="0"/>
            </a:endParaRPr>
          </a:p>
          <a:p>
            <a:pPr>
              <a:spcBef>
                <a:spcPts val="0"/>
              </a:spcBef>
            </a:pPr>
            <a:endParaRPr lang="nl-NL" sz="1200">
              <a:cs typeface="Arial" panose="020B0604020202020204" pitchFamily="34" charset="0"/>
            </a:endParaRPr>
          </a:p>
          <a:p>
            <a:endParaRPr lang="nl-NL" sz="1200">
              <a:cs typeface="Arial" panose="020B0604020202020204" pitchFamily="34" charset="0"/>
            </a:endParaRPr>
          </a:p>
        </p:txBody>
      </p:sp>
      <p:sp>
        <p:nvSpPr>
          <p:cNvPr id="9" name="Tekstvak 8">
            <a:extLst>
              <a:ext uri="{FF2B5EF4-FFF2-40B4-BE49-F238E27FC236}">
                <a16:creationId xmlns:a16="http://schemas.microsoft.com/office/drawing/2014/main" id="{DD1C8407-AA8F-4CB4-27C1-EBFF162AF686}"/>
              </a:ext>
            </a:extLst>
          </p:cNvPr>
          <p:cNvSpPr txBox="1"/>
          <p:nvPr/>
        </p:nvSpPr>
        <p:spPr>
          <a:xfrm>
            <a:off x="6305550" y="1828800"/>
            <a:ext cx="3933825"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endParaRPr lang="nl-NL" sz="1400" dirty="0">
              <a:latin typeface="Calibri"/>
              <a:ea typeface="Segoe UI"/>
              <a:cs typeface="Segoe UI"/>
            </a:endParaRPr>
          </a:p>
          <a:p>
            <a:endParaRPr lang="nl-NL" sz="1400" dirty="0">
              <a:latin typeface="Calibri"/>
              <a:ea typeface="Segoe UI"/>
              <a:cs typeface="Segoe UI"/>
            </a:endParaRPr>
          </a:p>
          <a:p>
            <a:pPr rtl="0"/>
            <a:r>
              <a:rPr lang="nl-NL" sz="1400" baseline="0">
                <a:latin typeface="Calibri"/>
                <a:ea typeface="Segoe UI"/>
                <a:cs typeface="Segoe UI"/>
              </a:rPr>
              <a:t>Toch vind ik dat een opleiding volgen belangrijk is. Ten eerste geeft een diploma meer zekerheid voor de toekomst. Ten tweede heb je meer mogelijkheden als je later iets anders wilt doen. Zonder diploma is het soms moeilijker om ander werk te vinden.</a:t>
            </a:r>
            <a:r>
              <a:rPr lang="nl-NL" sz="1400">
                <a:latin typeface="Calibri"/>
                <a:ea typeface="Segoe UI"/>
                <a:cs typeface="Segoe UI"/>
              </a:rPr>
              <a:t>​</a:t>
            </a:r>
          </a:p>
          <a:p>
            <a:endParaRPr lang="nl-NL" sz="1400" dirty="0">
              <a:latin typeface="Calibri"/>
              <a:ea typeface="Segoe UI"/>
              <a:cs typeface="Segoe UI"/>
            </a:endParaRPr>
          </a:p>
          <a:p>
            <a:pPr rtl="0"/>
            <a:r>
              <a:rPr lang="nl-NL" sz="1400" baseline="0">
                <a:latin typeface="Calibri"/>
                <a:ea typeface="Segoe UI"/>
                <a:cs typeface="Segoe UI"/>
              </a:rPr>
              <a:t>Later wil ik graag in de techniek werken, bijvoorbeeld als automonteur. Om dat te bereiken wil ik een mbo-opleiding volgen en stage lopen bij een garage. Zo kan ik leren in de praktijk en ervaring opdoen. Ik hoop dat het mij lukt om mijn ideale baan te bereiken en succesvol te worden in mijn werk.</a:t>
            </a:r>
            <a:r>
              <a:rPr lang="nl-NL" sz="1400">
                <a:latin typeface="Calibri"/>
                <a:ea typeface="Segoe UI"/>
                <a:cs typeface="Segoe UI"/>
              </a:rPr>
              <a:t>​</a:t>
            </a:r>
          </a:p>
          <a:p>
            <a:endParaRPr lang="nl-NL" sz="1400" dirty="0">
              <a:latin typeface="Calibri"/>
              <a:ea typeface="Segoe UI"/>
              <a:cs typeface="Segoe UI"/>
            </a:endParaRPr>
          </a:p>
          <a:p>
            <a:pPr rtl="0"/>
            <a:r>
              <a:rPr lang="nl-NL" sz="1400" baseline="0">
                <a:latin typeface="Calibri"/>
                <a:ea typeface="Segoe UI"/>
                <a:cs typeface="Segoe UI"/>
              </a:rPr>
              <a:t>Daan Vermeer</a:t>
            </a:r>
          </a:p>
          <a:p>
            <a:pPr algn="ctr"/>
            <a:endParaRPr lang="nl-NL"/>
          </a:p>
        </p:txBody>
      </p:sp>
    </p:spTree>
    <p:extLst>
      <p:ext uri="{BB962C8B-B14F-4D97-AF65-F5344CB8AC3E}">
        <p14:creationId xmlns:p14="http://schemas.microsoft.com/office/powerpoint/2010/main" val="1863184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186E88-780A-D8D2-B24F-952651394899}"/>
              </a:ext>
            </a:extLst>
          </p:cNvPr>
          <p:cNvSpPr>
            <a:spLocks noGrp="1"/>
          </p:cNvSpPr>
          <p:nvPr>
            <p:ph type="title"/>
          </p:nvPr>
        </p:nvSpPr>
        <p:spPr>
          <a:xfrm>
            <a:off x="838200" y="365125"/>
            <a:ext cx="10515600" cy="361385"/>
          </a:xfrm>
        </p:spPr>
        <p:txBody>
          <a:bodyPr>
            <a:normAutofit fontScale="90000"/>
          </a:bodyPr>
          <a:lstStyle/>
          <a:p>
            <a:pPr algn="ctr"/>
            <a:br>
              <a:rPr lang="nl-NL" dirty="0">
                <a:latin typeface="+mn-lt"/>
              </a:rPr>
            </a:br>
            <a:r>
              <a:rPr lang="nl-NL" dirty="0">
                <a:latin typeface="+mn-lt"/>
              </a:rPr>
              <a:t>Hoe schrijf ik een zakelijk e-mail? (1)</a:t>
            </a:r>
            <a:endParaRPr lang="nl-NL" dirty="0"/>
          </a:p>
        </p:txBody>
      </p:sp>
      <p:sp>
        <p:nvSpPr>
          <p:cNvPr id="3" name="Tijdelijke aanduiding voor inhoud 2">
            <a:extLst>
              <a:ext uri="{FF2B5EF4-FFF2-40B4-BE49-F238E27FC236}">
                <a16:creationId xmlns:a16="http://schemas.microsoft.com/office/drawing/2014/main" id="{06EE5BAE-9183-3C56-DB4F-F1A453E7BA04}"/>
              </a:ext>
            </a:extLst>
          </p:cNvPr>
          <p:cNvSpPr>
            <a:spLocks noGrp="1"/>
          </p:cNvSpPr>
          <p:nvPr>
            <p:ph idx="1"/>
          </p:nvPr>
        </p:nvSpPr>
        <p:spPr>
          <a:xfrm>
            <a:off x="236035" y="1690688"/>
            <a:ext cx="11601061" cy="4667250"/>
          </a:xfrm>
        </p:spPr>
        <p:txBody>
          <a:bodyPr>
            <a:normAutofit/>
          </a:bodyPr>
          <a:lstStyle/>
          <a:p>
            <a:pPr marL="0" indent="0">
              <a:lnSpc>
                <a:spcPct val="107000"/>
              </a:lnSpc>
              <a:spcBef>
                <a:spcPts val="0"/>
              </a:spcBef>
              <a:spcAft>
                <a:spcPts val="800"/>
              </a:spcAft>
              <a:buNone/>
            </a:pPr>
            <a:r>
              <a:rPr lang="nl-NL" sz="2000" dirty="0">
                <a:effectLst/>
                <a:latin typeface="Calibri" panose="020F0502020204030204" pitchFamily="34" charset="0"/>
                <a:ea typeface="Calibri" panose="020F0502020204030204" pitchFamily="34" charset="0"/>
                <a:cs typeface="Calibri" panose="020F0502020204030204" pitchFamily="34" charset="0"/>
              </a:rPr>
              <a:t>Kijk goed of je de volgende onderdelen moet invullen:</a:t>
            </a:r>
          </a:p>
          <a:p>
            <a:pPr marL="0" indent="0">
              <a:lnSpc>
                <a:spcPct val="107000"/>
              </a:lnSpc>
              <a:spcBef>
                <a:spcPts val="0"/>
              </a:spcBef>
              <a:spcAft>
                <a:spcPts val="800"/>
              </a:spcAft>
              <a:buNone/>
            </a:pPr>
            <a:r>
              <a:rPr lang="nl-NL" sz="2000" dirty="0">
                <a:latin typeface="Calibri" panose="020F0502020204030204" pitchFamily="34" charset="0"/>
                <a:ea typeface="Calibri" panose="020F0502020204030204" pitchFamily="34" charset="0"/>
                <a:cs typeface="Calibri" panose="020F0502020204030204" pitchFamily="34" charset="0"/>
              </a:rPr>
              <a:t>- H</a:t>
            </a:r>
            <a:r>
              <a:rPr lang="nl-NL" sz="2000" dirty="0">
                <a:effectLst/>
                <a:latin typeface="Calibri" panose="020F0502020204030204" pitchFamily="34" charset="0"/>
                <a:ea typeface="Calibri" panose="020F0502020204030204" pitchFamily="34" charset="0"/>
                <a:cs typeface="Calibri" panose="020F0502020204030204" pitchFamily="34" charset="0"/>
              </a:rPr>
              <a:t>et </a:t>
            </a:r>
            <a:r>
              <a:rPr lang="nl-NL" sz="2000" b="1" dirty="0">
                <a:effectLst/>
                <a:latin typeface="Calibri" panose="020F0502020204030204" pitchFamily="34" charset="0"/>
                <a:ea typeface="Calibri" panose="020F0502020204030204" pitchFamily="34" charset="0"/>
                <a:cs typeface="Calibri" panose="020F0502020204030204" pitchFamily="34" charset="0"/>
              </a:rPr>
              <a:t>e-mailadres</a:t>
            </a:r>
            <a:r>
              <a:rPr lang="nl-NL" sz="2000" dirty="0">
                <a:effectLst/>
                <a:latin typeface="Calibri" panose="020F0502020204030204" pitchFamily="34" charset="0"/>
                <a:ea typeface="Calibri" panose="020F0502020204030204" pitchFamily="34" charset="0"/>
                <a:cs typeface="Calibri" panose="020F0502020204030204" pitchFamily="34" charset="0"/>
              </a:rPr>
              <a:t> waarnaar je de e-mail verstuurt </a:t>
            </a:r>
            <a:br>
              <a:rPr lang="nl-NL" sz="2000" dirty="0">
                <a:effectLst/>
                <a:latin typeface="Calibri" panose="020F0502020204030204" pitchFamily="34" charset="0"/>
                <a:ea typeface="Calibri" panose="020F0502020204030204" pitchFamily="34" charset="0"/>
                <a:cs typeface="Calibri" panose="020F0502020204030204" pitchFamily="34" charset="0"/>
              </a:rPr>
            </a:br>
            <a:r>
              <a:rPr lang="nl-NL" sz="2000" dirty="0">
                <a:effectLst/>
                <a:latin typeface="Calibri" panose="020F0502020204030204" pitchFamily="34" charset="0"/>
                <a:ea typeface="Calibri" panose="020F0502020204030204" pitchFamily="34" charset="0"/>
                <a:cs typeface="Calibri" panose="020F0502020204030204" pitchFamily="34" charset="0"/>
              </a:rPr>
              <a:t>- </a:t>
            </a:r>
            <a:r>
              <a:rPr lang="nl-NL" sz="2000" dirty="0">
                <a:latin typeface="Calibri" panose="020F0502020204030204" pitchFamily="34" charset="0"/>
                <a:ea typeface="Calibri" panose="020F0502020204030204" pitchFamily="34" charset="0"/>
                <a:cs typeface="Calibri" panose="020F0502020204030204" pitchFamily="34" charset="0"/>
              </a:rPr>
              <a:t>H</a:t>
            </a:r>
            <a:r>
              <a:rPr lang="nl-NL" sz="2000" dirty="0">
                <a:effectLst/>
                <a:latin typeface="Calibri" panose="020F0502020204030204" pitchFamily="34" charset="0"/>
                <a:ea typeface="Calibri" panose="020F0502020204030204" pitchFamily="34" charset="0"/>
                <a:cs typeface="Calibri" panose="020F0502020204030204" pitchFamily="34" charset="0"/>
              </a:rPr>
              <a:t>et </a:t>
            </a:r>
            <a:r>
              <a:rPr lang="nl-NL" sz="2000" b="1" dirty="0">
                <a:effectLst/>
                <a:latin typeface="Calibri" panose="020F0502020204030204" pitchFamily="34" charset="0"/>
                <a:ea typeface="Calibri" panose="020F0502020204030204" pitchFamily="34" charset="0"/>
                <a:cs typeface="Calibri" panose="020F0502020204030204" pitchFamily="34" charset="0"/>
              </a:rPr>
              <a:t>onderwerp </a:t>
            </a:r>
            <a:r>
              <a:rPr lang="nl-NL" sz="2000" dirty="0">
                <a:effectLst/>
                <a:latin typeface="Calibri" panose="020F0502020204030204" pitchFamily="34" charset="0"/>
                <a:ea typeface="Calibri" panose="020F0502020204030204" pitchFamily="34" charset="0"/>
                <a:cs typeface="Calibri" panose="020F0502020204030204" pitchFamily="34" charset="0"/>
              </a:rPr>
              <a:t>- </a:t>
            </a:r>
            <a:r>
              <a:rPr lang="nl-NL" sz="2000" dirty="0">
                <a:latin typeface="Calibri" panose="020F0502020204030204" pitchFamily="34" charset="0"/>
                <a:cs typeface="Calibri" panose="020F0502020204030204" pitchFamily="34" charset="0"/>
              </a:rPr>
              <a:t>In één of enkele woorden het onderwerp invullen </a:t>
            </a:r>
            <a:br>
              <a:rPr lang="nl-NL" sz="2000" dirty="0">
                <a:effectLst/>
                <a:latin typeface="Calibri" panose="020F0502020204030204" pitchFamily="34" charset="0"/>
                <a:ea typeface="Calibri" panose="020F0502020204030204" pitchFamily="34" charset="0"/>
                <a:cs typeface="Calibri" panose="020F0502020204030204" pitchFamily="34" charset="0"/>
              </a:rPr>
            </a:br>
            <a:r>
              <a:rPr lang="nl-NL" sz="2000" dirty="0">
                <a:effectLst/>
                <a:latin typeface="Calibri" panose="020F0502020204030204" pitchFamily="34" charset="0"/>
                <a:ea typeface="Calibri" panose="020F0502020204030204" pitchFamily="34" charset="0"/>
                <a:cs typeface="Calibri" panose="020F0502020204030204" pitchFamily="34" charset="0"/>
              </a:rPr>
              <a:t>- </a:t>
            </a:r>
            <a:r>
              <a:rPr lang="nl-NL" sz="2000" dirty="0">
                <a:latin typeface="Calibri" panose="020F0502020204030204" pitchFamily="34" charset="0"/>
                <a:ea typeface="Calibri" panose="020F0502020204030204" pitchFamily="34" charset="0"/>
                <a:cs typeface="Calibri" panose="020F0502020204030204" pitchFamily="34" charset="0"/>
              </a:rPr>
              <a:t>D</a:t>
            </a:r>
            <a:r>
              <a:rPr lang="nl-NL" sz="2000" dirty="0">
                <a:effectLst/>
                <a:latin typeface="Calibri" panose="020F0502020204030204" pitchFamily="34" charset="0"/>
                <a:ea typeface="Calibri" panose="020F0502020204030204" pitchFamily="34" charset="0"/>
                <a:cs typeface="Calibri" panose="020F0502020204030204" pitchFamily="34" charset="0"/>
              </a:rPr>
              <a:t>e </a:t>
            </a:r>
            <a:r>
              <a:rPr lang="nl-NL" sz="2000" b="1" dirty="0">
                <a:effectLst/>
                <a:latin typeface="Calibri" panose="020F0502020204030204" pitchFamily="34" charset="0"/>
                <a:ea typeface="Calibri" panose="020F0502020204030204" pitchFamily="34" charset="0"/>
                <a:cs typeface="Calibri" panose="020F0502020204030204" pitchFamily="34" charset="0"/>
              </a:rPr>
              <a:t>aanhef</a:t>
            </a:r>
            <a:r>
              <a:rPr lang="nl-NL" sz="2000" dirty="0">
                <a:effectLst/>
                <a:latin typeface="Calibri" panose="020F0502020204030204" pitchFamily="34" charset="0"/>
                <a:ea typeface="Calibri" panose="020F0502020204030204" pitchFamily="34" charset="0"/>
                <a:cs typeface="Calibri" panose="020F0502020204030204" pitchFamily="34" charset="0"/>
              </a:rPr>
              <a:t>: Gebruik altijd ‘Geachte …, </a:t>
            </a:r>
          </a:p>
          <a:p>
            <a:pPr marL="0" indent="0">
              <a:spcBef>
                <a:spcPts val="0"/>
              </a:spcBef>
              <a:buNone/>
            </a:pPr>
            <a:r>
              <a:rPr lang="nl-NL" sz="2000" b="1" dirty="0">
                <a:latin typeface="Calibri" panose="020F0502020204030204" pitchFamily="34" charset="0"/>
                <a:cs typeface="Calibri" panose="020F0502020204030204" pitchFamily="34" charset="0"/>
              </a:rPr>
              <a:t>	</a:t>
            </a:r>
            <a:r>
              <a:rPr lang="nl-NL" sz="2000" dirty="0">
                <a:latin typeface="Calibri" panose="020F0502020204030204" pitchFamily="34" charset="0"/>
                <a:cs typeface="Calibri" panose="020F0502020204030204" pitchFamily="34" charset="0"/>
              </a:rPr>
              <a:t>Geachte heer/mevrouw, Geachte heer, mevrouw, </a:t>
            </a:r>
            <a:br>
              <a:rPr lang="nl-NL" sz="2000" dirty="0">
                <a:latin typeface="Calibri" panose="020F0502020204030204" pitchFamily="34" charset="0"/>
                <a:cs typeface="Calibri" panose="020F0502020204030204" pitchFamily="34" charset="0"/>
              </a:rPr>
            </a:br>
            <a:r>
              <a:rPr lang="nl-NL" sz="2000" dirty="0">
                <a:latin typeface="Calibri" panose="020F0502020204030204" pitchFamily="34" charset="0"/>
                <a:cs typeface="Calibri" panose="020F0502020204030204" pitchFamily="34" charset="0"/>
              </a:rPr>
              <a:t>	</a:t>
            </a:r>
            <a:r>
              <a:rPr lang="nl-NL" sz="2000" i="1" dirty="0">
                <a:latin typeface="Calibri" panose="020F0502020204030204" pitchFamily="34" charset="0"/>
                <a:cs typeface="Calibri" panose="020F0502020204030204" pitchFamily="34" charset="0"/>
              </a:rPr>
              <a:t>(als je geen naam weet, denk aan de komma!)</a:t>
            </a:r>
          </a:p>
          <a:p>
            <a:pPr marL="0" indent="0">
              <a:spcBef>
                <a:spcPts val="0"/>
              </a:spcBef>
              <a:buNone/>
            </a:pPr>
            <a:r>
              <a:rPr lang="nl-NL" sz="2000" dirty="0">
                <a:latin typeface="Calibri" panose="020F0502020204030204" pitchFamily="34" charset="0"/>
                <a:cs typeface="Calibri" panose="020F0502020204030204" pitchFamily="34" charset="0"/>
              </a:rPr>
              <a:t>	Geachte mevrouw Beijer,</a:t>
            </a:r>
            <a:br>
              <a:rPr lang="nl-NL" sz="2000" dirty="0">
                <a:latin typeface="Calibri" panose="020F0502020204030204" pitchFamily="34" charset="0"/>
                <a:cs typeface="Calibri" panose="020F0502020204030204" pitchFamily="34" charset="0"/>
              </a:rPr>
            </a:br>
            <a:r>
              <a:rPr lang="nl-NL" sz="2000" dirty="0">
                <a:latin typeface="Calibri" panose="020F0502020204030204" pitchFamily="34" charset="0"/>
                <a:cs typeface="Calibri" panose="020F0502020204030204" pitchFamily="34" charset="0"/>
              </a:rPr>
              <a:t>	</a:t>
            </a:r>
            <a:r>
              <a:rPr lang="nl-NL" sz="2000" i="1" dirty="0">
                <a:latin typeface="Calibri" panose="020F0502020204030204" pitchFamily="34" charset="0"/>
                <a:cs typeface="Calibri" panose="020F0502020204030204" pitchFamily="34" charset="0"/>
              </a:rPr>
              <a:t>(als je wel een naam weet, denk aan de komma!)</a:t>
            </a:r>
          </a:p>
          <a:p>
            <a:pPr marL="0" indent="0">
              <a:spcBef>
                <a:spcPts val="0"/>
              </a:spcBef>
              <a:buNone/>
            </a:pPr>
            <a:endParaRPr lang="nl-NL" sz="2000" i="1" dirty="0">
              <a:latin typeface="Calibri" panose="020F0502020204030204" pitchFamily="34" charset="0"/>
              <a:cs typeface="Calibri" panose="020F0502020204030204" pitchFamily="34" charset="0"/>
            </a:endParaRPr>
          </a:p>
          <a:p>
            <a:pPr marL="0" indent="0">
              <a:spcBef>
                <a:spcPts val="0"/>
              </a:spcBef>
              <a:buNone/>
            </a:pPr>
            <a:r>
              <a:rPr lang="nl-NL" sz="2000" dirty="0">
                <a:latin typeface="Calibri" panose="020F0502020204030204" pitchFamily="34" charset="0"/>
                <a:cs typeface="Calibri" panose="020F0502020204030204" pitchFamily="34" charset="0"/>
              </a:rPr>
              <a:t>- De </a:t>
            </a:r>
            <a:r>
              <a:rPr lang="nl-NL" sz="2000" b="1" dirty="0">
                <a:latin typeface="Calibri" panose="020F0502020204030204" pitchFamily="34" charset="0"/>
                <a:cs typeface="Calibri" panose="020F0502020204030204" pitchFamily="34" charset="0"/>
              </a:rPr>
              <a:t>afsluiting:</a:t>
            </a:r>
            <a:r>
              <a:rPr lang="nl-NL" sz="2000" i="1" dirty="0">
                <a:latin typeface="Calibri" panose="020F0502020204030204" pitchFamily="34" charset="0"/>
                <a:cs typeface="Calibri" panose="020F0502020204030204" pitchFamily="34" charset="0"/>
              </a:rPr>
              <a:t>	</a:t>
            </a:r>
            <a:r>
              <a:rPr lang="nl-NL" sz="2000" dirty="0">
                <a:latin typeface="Calibri" panose="020F0502020204030204" pitchFamily="34" charset="0"/>
                <a:cs typeface="Calibri" panose="020F0502020204030204" pitchFamily="34" charset="0"/>
              </a:rPr>
              <a:t>Ik hoop zo spoedig mogelijk van u te horen.</a:t>
            </a:r>
            <a:br>
              <a:rPr lang="nl-NL" sz="2000" dirty="0">
                <a:latin typeface="Calibri" panose="020F0502020204030204" pitchFamily="34" charset="0"/>
                <a:cs typeface="Calibri" panose="020F0502020204030204" pitchFamily="34" charset="0"/>
              </a:rPr>
            </a:br>
            <a:r>
              <a:rPr lang="nl-NL" sz="2000" dirty="0">
                <a:latin typeface="Calibri" panose="020F0502020204030204" pitchFamily="34" charset="0"/>
                <a:cs typeface="Calibri" panose="020F0502020204030204" pitchFamily="34" charset="0"/>
              </a:rPr>
              <a:t>		Ik hoop op een spoedige reactie terug.</a:t>
            </a:r>
            <a:br>
              <a:rPr lang="nl-NL" sz="2000" i="1" dirty="0">
                <a:latin typeface="Calibri" panose="020F0502020204030204" pitchFamily="34" charset="0"/>
                <a:cs typeface="Calibri" panose="020F0502020204030204" pitchFamily="34" charset="0"/>
              </a:rPr>
            </a:br>
            <a:r>
              <a:rPr lang="nl-NL" sz="2000" i="1" dirty="0">
                <a:latin typeface="Calibri" panose="020F0502020204030204" pitchFamily="34" charset="0"/>
                <a:cs typeface="Calibri" panose="020F0502020204030204" pitchFamily="34" charset="0"/>
              </a:rPr>
              <a:t>		(als je een reactie verwacht)</a:t>
            </a:r>
          </a:p>
          <a:p>
            <a:pPr marL="0" indent="0">
              <a:spcBef>
                <a:spcPts val="0"/>
              </a:spcBef>
              <a:buNone/>
            </a:pPr>
            <a:endParaRPr lang="nl-NL" sz="2000" i="1" dirty="0">
              <a:latin typeface="Calibri" panose="020F0502020204030204" pitchFamily="34" charset="0"/>
              <a:cs typeface="Calibri" panose="020F0502020204030204" pitchFamily="34" charset="0"/>
            </a:endParaRPr>
          </a:p>
          <a:p>
            <a:pPr marL="0" indent="0">
              <a:spcBef>
                <a:spcPts val="0"/>
              </a:spcBef>
              <a:buNone/>
            </a:pPr>
            <a:r>
              <a:rPr lang="nl-NL" sz="2000" i="1" dirty="0">
                <a:latin typeface="Calibri" panose="020F0502020204030204" pitchFamily="34" charset="0"/>
                <a:cs typeface="Calibri" panose="020F0502020204030204" pitchFamily="34" charset="0"/>
              </a:rPr>
              <a:t>-</a:t>
            </a:r>
            <a:r>
              <a:rPr lang="nl-NL" sz="2000" dirty="0">
                <a:latin typeface="Calibri" panose="020F0502020204030204" pitchFamily="34" charset="0"/>
                <a:cs typeface="Calibri" panose="020F0502020204030204" pitchFamily="34" charset="0"/>
              </a:rPr>
              <a:t>De </a:t>
            </a:r>
            <a:r>
              <a:rPr lang="nl-NL" sz="2000" b="1" dirty="0">
                <a:latin typeface="Calibri" panose="020F0502020204030204" pitchFamily="34" charset="0"/>
                <a:cs typeface="Calibri" panose="020F0502020204030204" pitchFamily="34" charset="0"/>
              </a:rPr>
              <a:t>slotgroet</a:t>
            </a:r>
            <a:r>
              <a:rPr lang="nl-NL" sz="2000" b="1" i="1" dirty="0">
                <a:latin typeface="Calibri" panose="020F0502020204030204" pitchFamily="34" charset="0"/>
                <a:cs typeface="Calibri" panose="020F0502020204030204" pitchFamily="34" charset="0"/>
              </a:rPr>
              <a:t>	</a:t>
            </a:r>
            <a:r>
              <a:rPr lang="nl-NL" sz="2000" dirty="0">
                <a:latin typeface="Calibri" panose="020F0502020204030204" pitchFamily="34" charset="0"/>
                <a:cs typeface="Calibri" panose="020F0502020204030204" pitchFamily="34" charset="0"/>
              </a:rPr>
              <a:t>Met vriendelijke groet,</a:t>
            </a:r>
            <a:br>
              <a:rPr lang="nl-NL" sz="2000" i="1" dirty="0">
                <a:latin typeface="Calibri" panose="020F0502020204030204" pitchFamily="34" charset="0"/>
                <a:cs typeface="Calibri" panose="020F0502020204030204" pitchFamily="34" charset="0"/>
              </a:rPr>
            </a:br>
            <a:r>
              <a:rPr lang="nl-NL" sz="2000" i="1" dirty="0">
                <a:latin typeface="Calibri" panose="020F0502020204030204" pitchFamily="34" charset="0"/>
                <a:cs typeface="Calibri" panose="020F0502020204030204" pitchFamily="34" charset="0"/>
              </a:rPr>
              <a:t>		(dus niet ‘groetjes’ of iets anders, denk aan de komma!)</a:t>
            </a:r>
            <a:endParaRPr lang="nl-NL" sz="2000"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Bef>
                <a:spcPts val="0"/>
              </a:spcBef>
              <a:spcAft>
                <a:spcPts val="800"/>
              </a:spcAft>
              <a:buNone/>
            </a:pPr>
            <a:endParaRPr lang="nl-NL" sz="20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nl-NL" dirty="0"/>
          </a:p>
        </p:txBody>
      </p:sp>
    </p:spTree>
    <p:extLst>
      <p:ext uri="{BB962C8B-B14F-4D97-AF65-F5344CB8AC3E}">
        <p14:creationId xmlns:p14="http://schemas.microsoft.com/office/powerpoint/2010/main" val="1640976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6D5C19-0A00-B804-41D7-D23B0F041782}"/>
              </a:ext>
            </a:extLst>
          </p:cNvPr>
          <p:cNvSpPr>
            <a:spLocks noGrp="1"/>
          </p:cNvSpPr>
          <p:nvPr>
            <p:ph type="title"/>
          </p:nvPr>
        </p:nvSpPr>
        <p:spPr>
          <a:xfrm>
            <a:off x="853068" y="128205"/>
            <a:ext cx="10515600" cy="811247"/>
          </a:xfrm>
        </p:spPr>
        <p:txBody>
          <a:bodyPr>
            <a:normAutofit fontScale="90000"/>
          </a:bodyPr>
          <a:lstStyle/>
          <a:p>
            <a:pPr algn="ctr"/>
            <a:br>
              <a:rPr lang="nl-NL" dirty="0">
                <a:latin typeface="+mn-lt"/>
              </a:rPr>
            </a:br>
            <a:r>
              <a:rPr lang="nl-NL" dirty="0">
                <a:latin typeface="+mn-lt"/>
              </a:rPr>
              <a:t>Hoe schrijf ik een zakelijk e-mail? (2)</a:t>
            </a:r>
            <a:endParaRPr lang="nl-NL" dirty="0"/>
          </a:p>
        </p:txBody>
      </p:sp>
      <p:sp>
        <p:nvSpPr>
          <p:cNvPr id="4" name="Tijdelijke aanduiding voor inhoud 3">
            <a:extLst>
              <a:ext uri="{FF2B5EF4-FFF2-40B4-BE49-F238E27FC236}">
                <a16:creationId xmlns:a16="http://schemas.microsoft.com/office/drawing/2014/main" id="{46D7EACF-9C93-F5B0-440F-38D377B01100}"/>
              </a:ext>
            </a:extLst>
          </p:cNvPr>
          <p:cNvSpPr>
            <a:spLocks noGrp="1"/>
          </p:cNvSpPr>
          <p:nvPr>
            <p:ph idx="1"/>
          </p:nvPr>
        </p:nvSpPr>
        <p:spPr>
          <a:xfrm>
            <a:off x="838200" y="1371600"/>
            <a:ext cx="10515600" cy="5358195"/>
          </a:xfrm>
        </p:spPr>
        <p:txBody>
          <a:bodyPr>
            <a:normAutofit/>
          </a:bodyPr>
          <a:lstStyle/>
          <a:p>
            <a:pPr>
              <a:buFontTx/>
              <a:buChar char="-"/>
            </a:pPr>
            <a:r>
              <a:rPr lang="nl-NL" sz="1100" dirty="0">
                <a:latin typeface="Calibri" panose="020F0502020204030204" pitchFamily="34" charset="0"/>
                <a:cs typeface="Calibri" panose="020F0502020204030204" pitchFamily="34" charset="0"/>
              </a:rPr>
              <a:t>e-mailadres invullen achter Aan:</a:t>
            </a:r>
          </a:p>
          <a:p>
            <a:pPr>
              <a:buFontTx/>
              <a:buChar char="-"/>
            </a:pPr>
            <a:r>
              <a:rPr lang="nl-NL" sz="1100" dirty="0">
                <a:latin typeface="Calibri" panose="020F0502020204030204" pitchFamily="34" charset="0"/>
                <a:cs typeface="Calibri" panose="020F0502020204030204" pitchFamily="34" charset="0"/>
              </a:rPr>
              <a:t>In één of enkele woorden het onderwerp invullen achter Onderwerp:</a:t>
            </a:r>
          </a:p>
          <a:p>
            <a:pPr>
              <a:buFontTx/>
              <a:buChar char="-"/>
            </a:pPr>
            <a:r>
              <a:rPr lang="nl-NL" sz="1100" b="1" dirty="0">
                <a:latin typeface="Calibri" panose="020F0502020204030204" pitchFamily="34" charset="0"/>
                <a:cs typeface="Calibri" panose="020F0502020204030204" pitchFamily="34" charset="0"/>
              </a:rPr>
              <a:t>aanhef</a:t>
            </a:r>
            <a:br>
              <a:rPr lang="nl-NL" sz="1100"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Geachte heer (achternaam),</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Geachte mevrouw (achternaam),</a:t>
            </a:r>
          </a:p>
          <a:p>
            <a:pPr marL="0" indent="0">
              <a:buNone/>
            </a:pPr>
            <a:r>
              <a:rPr lang="nl-NL" sz="1100" i="1" dirty="0">
                <a:latin typeface="Calibri" panose="020F0502020204030204" pitchFamily="34" charset="0"/>
                <a:cs typeface="Calibri" panose="020F0502020204030204" pitchFamily="34" charset="0"/>
              </a:rPr>
              <a:t>	</a:t>
            </a:r>
            <a:r>
              <a:rPr lang="nl-NL" sz="1100" dirty="0">
                <a:latin typeface="Calibri" panose="020F0502020204030204" pitchFamily="34" charset="0"/>
                <a:cs typeface="Calibri" panose="020F0502020204030204" pitchFamily="34" charset="0"/>
              </a:rPr>
              <a:t>	&gt; witregel</a:t>
            </a:r>
            <a:endParaRPr lang="nl-NL" sz="1100" i="1" dirty="0">
              <a:latin typeface="Calibri" panose="020F0502020204030204" pitchFamily="34" charset="0"/>
              <a:cs typeface="Calibri" panose="020F0502020204030204" pitchFamily="34" charset="0"/>
            </a:endParaRPr>
          </a:p>
          <a:p>
            <a:pPr>
              <a:buFontTx/>
              <a:buChar char="-"/>
            </a:pPr>
            <a:r>
              <a:rPr lang="nl-NL" sz="1100" b="1" dirty="0">
                <a:latin typeface="Calibri" panose="020F0502020204030204" pitchFamily="34" charset="0"/>
                <a:cs typeface="Calibri" panose="020F0502020204030204" pitchFamily="34" charset="0"/>
              </a:rPr>
              <a:t>inleiding</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Je stelt jezelf voor.  Vervolgens noem je de aanleiding van jouw e-mail.</a:t>
            </a:r>
            <a:br>
              <a:rPr lang="nl-NL" sz="1100" i="1" dirty="0">
                <a:latin typeface="Calibri" panose="020F0502020204030204" pitchFamily="34" charset="0"/>
                <a:cs typeface="Calibri" panose="020F0502020204030204" pitchFamily="34" charset="0"/>
              </a:rPr>
            </a:br>
            <a:r>
              <a:rPr lang="nl-NL" sz="1100" b="1" i="1" dirty="0">
                <a:latin typeface="Calibri" panose="020F0502020204030204" pitchFamily="34" charset="0"/>
                <a:cs typeface="Calibri" panose="020F0502020204030204" pitchFamily="34" charset="0"/>
              </a:rPr>
              <a:t>LET OP! </a:t>
            </a:r>
            <a:r>
              <a:rPr lang="nl-NL" sz="1100" i="1" dirty="0">
                <a:latin typeface="Calibri" panose="020F0502020204030204" pitchFamily="34" charset="0"/>
                <a:cs typeface="Calibri" panose="020F0502020204030204" pitchFamily="34" charset="0"/>
              </a:rPr>
              <a:t>Begin jouw eerste zin nooit met ‘Ik..’. </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Mijn naam is…</a:t>
            </a:r>
          </a:p>
          <a:p>
            <a:pPr marL="0" indent="0">
              <a:buNone/>
            </a:pPr>
            <a:r>
              <a:rPr lang="nl-NL" sz="1100" i="1" dirty="0">
                <a:latin typeface="Calibri" panose="020F0502020204030204" pitchFamily="34" charset="0"/>
                <a:cs typeface="Calibri" panose="020F0502020204030204" pitchFamily="34" charset="0"/>
              </a:rPr>
              <a:t>		</a:t>
            </a:r>
            <a:r>
              <a:rPr lang="nl-NL" sz="1100" dirty="0">
                <a:latin typeface="Calibri" panose="020F0502020204030204" pitchFamily="34" charset="0"/>
                <a:cs typeface="Calibri" panose="020F0502020204030204" pitchFamily="34" charset="0"/>
              </a:rPr>
              <a:t>&gt; witregel</a:t>
            </a:r>
            <a:endParaRPr lang="nl-NL" sz="1100" i="1" dirty="0">
              <a:latin typeface="Calibri" panose="020F0502020204030204" pitchFamily="34" charset="0"/>
              <a:cs typeface="Calibri" panose="020F0502020204030204" pitchFamily="34" charset="0"/>
            </a:endParaRPr>
          </a:p>
          <a:p>
            <a:pPr>
              <a:buFontTx/>
              <a:buChar char="-"/>
            </a:pPr>
            <a:r>
              <a:rPr lang="nl-NL" sz="1100" b="1" dirty="0">
                <a:latin typeface="Calibri" panose="020F0502020204030204" pitchFamily="34" charset="0"/>
                <a:cs typeface="Calibri" panose="020F0502020204030204" pitchFamily="34" charset="0"/>
              </a:rPr>
              <a:t>middenstuk</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De uitwerking volgens de genoemde punten in jouw examenopdracht.</a:t>
            </a:r>
          </a:p>
          <a:p>
            <a:pPr marL="0" indent="0">
              <a:buNone/>
            </a:pPr>
            <a:r>
              <a:rPr lang="nl-NL" sz="1100" i="1" dirty="0">
                <a:latin typeface="Calibri" panose="020F0502020204030204" pitchFamily="34" charset="0"/>
                <a:cs typeface="Calibri" panose="020F0502020204030204" pitchFamily="34" charset="0"/>
              </a:rPr>
              <a:t>		</a:t>
            </a:r>
            <a:r>
              <a:rPr lang="nl-NL" sz="1100" dirty="0">
                <a:latin typeface="Calibri" panose="020F0502020204030204" pitchFamily="34" charset="0"/>
                <a:cs typeface="Calibri" panose="020F0502020204030204" pitchFamily="34" charset="0"/>
              </a:rPr>
              <a:t>&gt; witregel</a:t>
            </a:r>
            <a:endParaRPr lang="nl-NL" sz="1100" i="1" dirty="0">
              <a:latin typeface="Calibri" panose="020F0502020204030204" pitchFamily="34" charset="0"/>
              <a:cs typeface="Calibri" panose="020F0502020204030204" pitchFamily="34" charset="0"/>
            </a:endParaRPr>
          </a:p>
          <a:p>
            <a:pPr>
              <a:buFontTx/>
              <a:buChar char="-"/>
            </a:pPr>
            <a:r>
              <a:rPr lang="nl-NL" sz="1100" b="1" dirty="0">
                <a:latin typeface="Calibri" panose="020F0502020204030204" pitchFamily="34" charset="0"/>
                <a:cs typeface="Calibri" panose="020F0502020204030204" pitchFamily="34" charset="0"/>
              </a:rPr>
              <a:t>slot</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Hier sluit je jouw e-mail af. Je spreekt jouw verwachting, hoop, wens en/of dank uit.</a:t>
            </a:r>
          </a:p>
          <a:p>
            <a:pPr marL="0" indent="0">
              <a:buNone/>
            </a:pPr>
            <a:r>
              <a:rPr lang="nl-NL" sz="1100" i="1" dirty="0">
                <a:latin typeface="Calibri" panose="020F0502020204030204" pitchFamily="34" charset="0"/>
                <a:cs typeface="Calibri" panose="020F0502020204030204" pitchFamily="34" charset="0"/>
              </a:rPr>
              <a:t>		</a:t>
            </a:r>
            <a:r>
              <a:rPr lang="nl-NL" sz="1100" dirty="0">
                <a:latin typeface="Calibri" panose="020F0502020204030204" pitchFamily="34" charset="0"/>
                <a:cs typeface="Calibri" panose="020F0502020204030204" pitchFamily="34" charset="0"/>
              </a:rPr>
              <a:t>&gt; witregel</a:t>
            </a:r>
            <a:endParaRPr lang="nl-NL" sz="1100" i="1" dirty="0">
              <a:latin typeface="Calibri" panose="020F0502020204030204" pitchFamily="34" charset="0"/>
              <a:cs typeface="Calibri" panose="020F0502020204030204" pitchFamily="34" charset="0"/>
            </a:endParaRPr>
          </a:p>
          <a:p>
            <a:pPr>
              <a:buFontTx/>
              <a:buChar char="-"/>
            </a:pPr>
            <a:r>
              <a:rPr lang="nl-NL" sz="1100" b="1" dirty="0">
                <a:latin typeface="Calibri" panose="020F0502020204030204" pitchFamily="34" charset="0"/>
                <a:cs typeface="Calibri" panose="020F0502020204030204" pitchFamily="34" charset="0"/>
              </a:rPr>
              <a:t>slotgroet</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Met vriendelijke groet,</a:t>
            </a:r>
          </a:p>
          <a:p>
            <a:pPr marL="0" indent="0">
              <a:buNone/>
            </a:pPr>
            <a:r>
              <a:rPr lang="nl-NL" sz="1100" i="1" dirty="0">
                <a:latin typeface="Calibri" panose="020F0502020204030204" pitchFamily="34" charset="0"/>
                <a:cs typeface="Calibri" panose="020F0502020204030204" pitchFamily="34" charset="0"/>
              </a:rPr>
              <a:t>		</a:t>
            </a:r>
            <a:r>
              <a:rPr lang="nl-NL" sz="1100" dirty="0">
                <a:latin typeface="Calibri" panose="020F0502020204030204" pitchFamily="34" charset="0"/>
                <a:cs typeface="Calibri" panose="020F0502020204030204" pitchFamily="34" charset="0"/>
              </a:rPr>
              <a:t>&gt; witregel</a:t>
            </a:r>
            <a:endParaRPr lang="nl-NL" sz="1100" i="1" dirty="0">
              <a:latin typeface="Calibri" panose="020F0502020204030204" pitchFamily="34" charset="0"/>
              <a:cs typeface="Calibri" panose="020F0502020204030204" pitchFamily="34" charset="0"/>
            </a:endParaRPr>
          </a:p>
          <a:p>
            <a:pPr>
              <a:buFontTx/>
              <a:buChar char="-"/>
            </a:pPr>
            <a:r>
              <a:rPr lang="nl-NL" sz="1100" b="1" dirty="0">
                <a:latin typeface="Calibri" panose="020F0502020204030204" pitchFamily="34" charset="0"/>
                <a:cs typeface="Calibri" panose="020F0502020204030204" pitchFamily="34" charset="0"/>
              </a:rPr>
              <a:t>voornaam + achternaam</a:t>
            </a:r>
            <a:br>
              <a:rPr lang="nl-NL" sz="1100" b="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Denk aan hoofdletters.</a:t>
            </a:r>
            <a:br>
              <a:rPr lang="nl-NL" sz="1100" i="1" dirty="0">
                <a:latin typeface="Calibri" panose="020F0502020204030204" pitchFamily="34" charset="0"/>
                <a:cs typeface="Calibri" panose="020F0502020204030204" pitchFamily="34" charset="0"/>
              </a:rPr>
            </a:br>
            <a:r>
              <a:rPr lang="nl-NL" sz="1100" i="1" dirty="0">
                <a:latin typeface="Calibri" panose="020F0502020204030204" pitchFamily="34" charset="0"/>
                <a:cs typeface="Calibri" panose="020F0502020204030204" pitchFamily="34" charset="0"/>
              </a:rPr>
              <a:t>Anne </a:t>
            </a:r>
            <a:r>
              <a:rPr lang="nl-NL" sz="1100" i="1" dirty="0" err="1">
                <a:latin typeface="Calibri" panose="020F0502020204030204" pitchFamily="34" charset="0"/>
                <a:cs typeface="Calibri" panose="020F0502020204030204" pitchFamily="34" charset="0"/>
              </a:rPr>
              <a:t>Vreeburg</a:t>
            </a:r>
            <a:br>
              <a:rPr lang="nl-NL" sz="1100" i="1" dirty="0">
                <a:latin typeface="Calibri" panose="020F0502020204030204" pitchFamily="34" charset="0"/>
                <a:cs typeface="Calibri" panose="020F0502020204030204" pitchFamily="34" charset="0"/>
              </a:rPr>
            </a:br>
            <a:endParaRPr lang="nl-NL" sz="11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6467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0BB731-9E6E-9B9D-8A6E-78D12E172225}"/>
              </a:ext>
            </a:extLst>
          </p:cNvPr>
          <p:cNvSpPr>
            <a:spLocks noGrp="1"/>
          </p:cNvSpPr>
          <p:nvPr>
            <p:ph type="title"/>
          </p:nvPr>
        </p:nvSpPr>
        <p:spPr>
          <a:xfrm>
            <a:off x="838200" y="135247"/>
            <a:ext cx="10515600" cy="741575"/>
          </a:xfrm>
        </p:spPr>
        <p:txBody>
          <a:bodyPr>
            <a:normAutofit fontScale="90000"/>
          </a:bodyPr>
          <a:lstStyle/>
          <a:p>
            <a:pPr algn="ctr"/>
            <a:br>
              <a:rPr lang="nl-NL" dirty="0">
                <a:latin typeface="+mn-lt"/>
              </a:rPr>
            </a:br>
            <a:r>
              <a:rPr lang="nl-NL" dirty="0">
                <a:latin typeface="+mn-lt"/>
              </a:rPr>
              <a:t>Hoe schrijf ik een zakelijk e-mail? (3)</a:t>
            </a:r>
            <a:endParaRPr lang="nl-NL" dirty="0"/>
          </a:p>
        </p:txBody>
      </p:sp>
      <p:sp>
        <p:nvSpPr>
          <p:cNvPr id="6" name="Tekstvak 5">
            <a:extLst>
              <a:ext uri="{FF2B5EF4-FFF2-40B4-BE49-F238E27FC236}">
                <a16:creationId xmlns:a16="http://schemas.microsoft.com/office/drawing/2014/main" id="{91194065-7B42-52D3-CEA0-8DACCDD2D8F1}"/>
              </a:ext>
            </a:extLst>
          </p:cNvPr>
          <p:cNvSpPr txBox="1"/>
          <p:nvPr/>
        </p:nvSpPr>
        <p:spPr>
          <a:xfrm>
            <a:off x="5797688" y="1360724"/>
            <a:ext cx="6155474" cy="4832092"/>
          </a:xfrm>
          <a:prstGeom prst="rect">
            <a:avLst/>
          </a:prstGeom>
          <a:noFill/>
        </p:spPr>
        <p:txBody>
          <a:bodyPr wrap="square" rtlCol="0">
            <a:spAutoFit/>
          </a:bodyPr>
          <a:lstStyle/>
          <a:p>
            <a:r>
              <a:rPr lang="nl-NL" sz="1400" b="1" dirty="0"/>
              <a:t>Aan: </a:t>
            </a:r>
            <a:r>
              <a:rPr lang="nl-NL" sz="1400" dirty="0">
                <a:hlinkClick r:id="rId3"/>
              </a:rPr>
              <a:t>info@chiqueballen.nl</a:t>
            </a:r>
            <a:endParaRPr lang="nl-NL" sz="1400" dirty="0"/>
          </a:p>
          <a:p>
            <a:r>
              <a:rPr lang="nl-NL" sz="1400" b="1" dirty="0"/>
              <a:t>Onderwerp: </a:t>
            </a:r>
            <a:r>
              <a:rPr lang="nl-NL" sz="1400" dirty="0"/>
              <a:t>Vragen wat betreft verzoek Instagram</a:t>
            </a:r>
          </a:p>
          <a:p>
            <a:endParaRPr lang="nl-NL" sz="1400" dirty="0"/>
          </a:p>
          <a:p>
            <a:r>
              <a:rPr lang="nl-NL" sz="1400" dirty="0"/>
              <a:t>Geachte heer, mevrouw,</a:t>
            </a:r>
          </a:p>
          <a:p>
            <a:endParaRPr lang="nl-NL" sz="1400" dirty="0"/>
          </a:p>
          <a:p>
            <a:r>
              <a:rPr lang="nl-NL" sz="1400" dirty="0"/>
              <a:t>Mijn naam is Sophie Roseleur. Onlangs heeft u mijn hockeyteam benaderd via Instagram met het verzoek content te maken voor jullie bittenballen. Als aanvoerder heb ik dit binnen mijn team besproken en we hebben toch nog een aantal vragen. Deze zien we graag eerst beantwoord voor we kunnen beslissen of we hieraan mee willen werken. </a:t>
            </a:r>
          </a:p>
          <a:p>
            <a:endParaRPr lang="nl-NL" sz="1400" dirty="0"/>
          </a:p>
          <a:p>
            <a:r>
              <a:rPr lang="nl-NL" sz="1400" dirty="0"/>
              <a:t>Allereerst willen we graag weten wat jullie precies met de video gaan doen. Daarnaast willen we graag weten of er een vergoeding beschikbaar is. Ook zijn we benieuwd hoelang jullie de video willen gebruiken. En tot slot vroegen we ons af of u iets meer over het product kunt vertellen. Is het bijvoorbeeld ook in een vegetarische variant? Of </a:t>
            </a:r>
            <a:r>
              <a:rPr lang="nl-NL" sz="1400" dirty="0" err="1"/>
              <a:t>vegan</a:t>
            </a:r>
            <a:r>
              <a:rPr lang="nl-NL" sz="1400" dirty="0"/>
              <a:t>? </a:t>
            </a:r>
          </a:p>
          <a:p>
            <a:endParaRPr lang="nl-NL" sz="1400" dirty="0"/>
          </a:p>
          <a:p>
            <a:r>
              <a:rPr lang="nl-NL" sz="1400" dirty="0"/>
              <a:t>Ik hoop spoedig van u te horen. Heel erg bedankt namens Dames 2 van Alliance. </a:t>
            </a:r>
          </a:p>
          <a:p>
            <a:endParaRPr lang="nl-NL" sz="1400" dirty="0"/>
          </a:p>
          <a:p>
            <a:r>
              <a:rPr lang="nl-NL" sz="1400" dirty="0"/>
              <a:t>Met vriendelijke groet,</a:t>
            </a:r>
          </a:p>
          <a:p>
            <a:endParaRPr lang="nl-NL" sz="1400" dirty="0"/>
          </a:p>
          <a:p>
            <a:r>
              <a:rPr lang="nl-NL" sz="1400" dirty="0"/>
              <a:t>Sophie Roseleur</a:t>
            </a:r>
          </a:p>
        </p:txBody>
      </p:sp>
      <p:sp>
        <p:nvSpPr>
          <p:cNvPr id="4" name="Tijdelijke aanduiding voor inhoud 3">
            <a:extLst>
              <a:ext uri="{FF2B5EF4-FFF2-40B4-BE49-F238E27FC236}">
                <a16:creationId xmlns:a16="http://schemas.microsoft.com/office/drawing/2014/main" id="{4630A6E5-EBF8-CE6F-18C1-851802E2EF10}"/>
              </a:ext>
            </a:extLst>
          </p:cNvPr>
          <p:cNvSpPr>
            <a:spLocks noGrp="1"/>
          </p:cNvSpPr>
          <p:nvPr>
            <p:ph idx="1"/>
          </p:nvPr>
        </p:nvSpPr>
        <p:spPr>
          <a:xfrm>
            <a:off x="102870" y="1200150"/>
            <a:ext cx="5694818" cy="5522603"/>
          </a:xfrm>
        </p:spPr>
        <p:txBody>
          <a:bodyPr>
            <a:normAutofit fontScale="25000" lnSpcReduction="20000"/>
          </a:bodyPr>
          <a:lstStyle/>
          <a:p>
            <a:pPr marL="0" indent="0">
              <a:lnSpc>
                <a:spcPct val="120000"/>
              </a:lnSpc>
              <a:buNone/>
            </a:pPr>
            <a:r>
              <a:rPr lang="nl-NL" sz="4800" dirty="0">
                <a:latin typeface="Calibri" panose="020F0502020204030204" pitchFamily="34" charset="0"/>
                <a:cs typeface="Calibri" panose="020F0502020204030204" pitchFamily="34" charset="0"/>
              </a:rPr>
              <a:t>Situatiebeschrijving</a:t>
            </a:r>
          </a:p>
          <a:p>
            <a:pPr marL="0" indent="0">
              <a:lnSpc>
                <a:spcPct val="120000"/>
              </a:lnSpc>
              <a:buNone/>
            </a:pPr>
            <a:r>
              <a:rPr lang="nl-NL" sz="4800" dirty="0">
                <a:latin typeface="Calibri" panose="020F0502020204030204" pitchFamily="34" charset="0"/>
                <a:cs typeface="Calibri" panose="020F0502020204030204" pitchFamily="34" charset="0"/>
              </a:rPr>
              <a:t>Je zit op een teamsport en bent aanvoerder van je team. Jullie hebben ook een Instagram account dat jij beheert. Onlangs ben je via Instagram benaderd door een bedrijf wat bitterballen maakt met de vraag of jullie een korte video willen maken om hun product te promoten. Je hebt dit voorgelegd aan je team en er bleken nogal wat vragen te zijn van je teamgenoten. Jullie hebben besloten dat jij namens het team een e-mail gaat sturen naar het bedrijf met al jullie vragen. Pas daarna maken jullie een beslissing. </a:t>
            </a:r>
          </a:p>
          <a:p>
            <a:pPr marL="0" indent="0">
              <a:lnSpc>
                <a:spcPct val="120000"/>
              </a:lnSpc>
              <a:buNone/>
            </a:pPr>
            <a:r>
              <a:rPr lang="nl-NL" sz="4800" dirty="0">
                <a:latin typeface="Calibri" panose="020F0502020204030204" pitchFamily="34" charset="0"/>
                <a:cs typeface="Calibri" panose="020F0502020204030204" pitchFamily="34" charset="0"/>
              </a:rPr>
              <a:t>Opdracht</a:t>
            </a:r>
          </a:p>
          <a:p>
            <a:pPr marL="0" indent="0">
              <a:lnSpc>
                <a:spcPct val="120000"/>
              </a:lnSpc>
              <a:buNone/>
            </a:pPr>
            <a:r>
              <a:rPr lang="nl-NL" sz="4800" dirty="0">
                <a:latin typeface="Calibri" panose="020F0502020204030204" pitchFamily="34" charset="0"/>
                <a:cs typeface="Calibri" panose="020F0502020204030204" pitchFamily="34" charset="0"/>
              </a:rPr>
              <a:t>Schrijf een e-mail naar </a:t>
            </a:r>
            <a:r>
              <a:rPr lang="nl-NL" sz="4800" u="sng" dirty="0">
                <a:latin typeface="Calibri" panose="020F0502020204030204" pitchFamily="34" charset="0"/>
                <a:cs typeface="Calibri" panose="020F0502020204030204" pitchFamily="34" charset="0"/>
                <a:hlinkClick r:id="rId3"/>
              </a:rPr>
              <a:t>info@chiqueballen.nl</a:t>
            </a:r>
            <a:r>
              <a:rPr lang="nl-NL" sz="4800" dirty="0">
                <a:latin typeface="Calibri" panose="020F0502020204030204" pitchFamily="34" charset="0"/>
                <a:cs typeface="Calibri" panose="020F0502020204030204" pitchFamily="34" charset="0"/>
              </a:rPr>
              <a:t> Vermeld het onderwerp van je e-mail in de onderwerpregel. Gegevens die niet in de opdracht staan, moet je zelf bedenken. </a:t>
            </a:r>
          </a:p>
          <a:p>
            <a:pPr marL="0" indent="0">
              <a:lnSpc>
                <a:spcPct val="120000"/>
              </a:lnSpc>
              <a:buNone/>
            </a:pPr>
            <a:r>
              <a:rPr lang="nl-NL" sz="4800" dirty="0">
                <a:latin typeface="Calibri" panose="020F0502020204030204" pitchFamily="34" charset="0"/>
                <a:cs typeface="Calibri" panose="020F0502020204030204" pitchFamily="34" charset="0"/>
              </a:rPr>
              <a:t>Besteed in jouw e-mail aandacht aan de volgende punten:</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Stel jezelf voor.</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Noem dat je benaderd bent via Instagram voor het maken van content samen met jouw team. </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Vertel dat je dit als aanvoerder hebt besproken in jouw team, maar dat jullie een aantal vragen hebben waar je graag antwoord op wil.</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Vraag wat ze met de content willen gaan doen. </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Vraag of er een vergoeding beschikbaar is. </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Vraag hoelang ze jullie content willen gebruiken.</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Verzin er zelf nog 1 vraag bij.   </a:t>
            </a:r>
          </a:p>
          <a:p>
            <a:pPr lvl="0">
              <a:lnSpc>
                <a:spcPct val="120000"/>
              </a:lnSpc>
              <a:spcBef>
                <a:spcPts val="0"/>
              </a:spcBef>
              <a:buFontTx/>
              <a:buChar char="-"/>
            </a:pPr>
            <a:r>
              <a:rPr lang="nl-NL" sz="4800" dirty="0">
                <a:latin typeface="Calibri" panose="020F0502020204030204" pitchFamily="34" charset="0"/>
                <a:cs typeface="Calibri" panose="020F0502020204030204" pitchFamily="34" charset="0"/>
              </a:rPr>
              <a:t>Sluit af met een verzoek om een snelle reactie.</a:t>
            </a:r>
          </a:p>
          <a:p>
            <a:pPr marL="0" indent="0">
              <a:lnSpc>
                <a:spcPct val="120000"/>
              </a:lnSpc>
              <a:buNone/>
            </a:pPr>
            <a:r>
              <a:rPr lang="nl-NL" sz="4800" dirty="0">
                <a:latin typeface="Calibri" panose="020F0502020204030204" pitchFamily="34" charset="0"/>
                <a:cs typeface="Calibri" panose="020F0502020204030204" pitchFamily="34" charset="0"/>
              </a:rPr>
              <a:t>Sluit je e-mail af met ‘Met vriendelijke groet,’ en je voor- en achternaam. </a:t>
            </a:r>
          </a:p>
          <a:p>
            <a:pPr marL="0" indent="0">
              <a:lnSpc>
                <a:spcPct val="120000"/>
              </a:lnSpc>
              <a:buNone/>
            </a:pPr>
            <a:r>
              <a:rPr lang="nl-NL" sz="4800" dirty="0">
                <a:latin typeface="Calibri" panose="020F0502020204030204" pitchFamily="34" charset="0"/>
                <a:cs typeface="Calibri" panose="020F0502020204030204" pitchFamily="34" charset="0"/>
              </a:rPr>
              <a:t>Let op: Zorg ervoor dat je tekst uit minimaal 100 woorden bestaat. Bij minder dan 100 woorden krijg je geen punten voor taalgebruik.</a:t>
            </a:r>
          </a:p>
        </p:txBody>
      </p:sp>
    </p:spTree>
    <p:extLst>
      <p:ext uri="{BB962C8B-B14F-4D97-AF65-F5344CB8AC3E}">
        <p14:creationId xmlns:p14="http://schemas.microsoft.com/office/powerpoint/2010/main" val="1084601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B674F6-C562-4F76-84FE-5A6E65846230}"/>
              </a:ext>
            </a:extLst>
          </p:cNvPr>
          <p:cNvSpPr>
            <a:spLocks noGrp="1"/>
          </p:cNvSpPr>
          <p:nvPr>
            <p:ph type="ctrTitle"/>
          </p:nvPr>
        </p:nvSpPr>
        <p:spPr/>
        <p:txBody>
          <a:bodyPr/>
          <a:lstStyle/>
          <a:p>
            <a:r>
              <a:rPr lang="nl-NL" dirty="0">
                <a:latin typeface="+mj-lt"/>
              </a:rPr>
              <a:t>Eindexamen vmbo KB 2026 </a:t>
            </a:r>
          </a:p>
        </p:txBody>
      </p:sp>
      <p:sp>
        <p:nvSpPr>
          <p:cNvPr id="3" name="Ondertitel 2">
            <a:extLst>
              <a:ext uri="{FF2B5EF4-FFF2-40B4-BE49-F238E27FC236}">
                <a16:creationId xmlns:a16="http://schemas.microsoft.com/office/drawing/2014/main" id="{A745CA3A-1013-4129-828C-01E25CFA2E52}"/>
              </a:ext>
            </a:extLst>
          </p:cNvPr>
          <p:cNvSpPr>
            <a:spLocks noGrp="1"/>
          </p:cNvSpPr>
          <p:nvPr>
            <p:ph type="subTitle" idx="1"/>
          </p:nvPr>
        </p:nvSpPr>
        <p:spPr/>
        <p:txBody>
          <a:bodyPr/>
          <a:lstStyle/>
          <a:p>
            <a:endParaRPr lang="nl-NL" b="1" dirty="0"/>
          </a:p>
        </p:txBody>
      </p:sp>
    </p:spTree>
    <p:extLst>
      <p:ext uri="{BB962C8B-B14F-4D97-AF65-F5344CB8AC3E}">
        <p14:creationId xmlns:p14="http://schemas.microsoft.com/office/powerpoint/2010/main" val="29172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49C91D-EC99-0F9A-8C42-B320F148AAE2}"/>
              </a:ext>
            </a:extLst>
          </p:cNvPr>
          <p:cNvSpPr>
            <a:spLocks noGrp="1"/>
          </p:cNvSpPr>
          <p:nvPr>
            <p:ph type="title"/>
          </p:nvPr>
        </p:nvSpPr>
        <p:spPr/>
        <p:txBody>
          <a:bodyPr/>
          <a:lstStyle/>
          <a:p>
            <a:pPr algn="ctr"/>
            <a:r>
              <a:rPr lang="nl-NL" dirty="0">
                <a:latin typeface="+mn-lt"/>
              </a:rPr>
              <a:t>Kijkersvraag</a:t>
            </a:r>
            <a:br>
              <a:rPr lang="nl-NL" dirty="0">
                <a:latin typeface="+mn-lt"/>
              </a:rPr>
            </a:br>
            <a:r>
              <a:rPr lang="nl-NL" dirty="0">
                <a:latin typeface="+mn-lt"/>
              </a:rPr>
              <a:t>Vragen bij een advertentie</a:t>
            </a:r>
          </a:p>
        </p:txBody>
      </p:sp>
      <p:sp>
        <p:nvSpPr>
          <p:cNvPr id="3" name="Tijdelijke aanduiding voor inhoud 2">
            <a:extLst>
              <a:ext uri="{FF2B5EF4-FFF2-40B4-BE49-F238E27FC236}">
                <a16:creationId xmlns:a16="http://schemas.microsoft.com/office/drawing/2014/main" id="{8F7BAEA6-1E10-AAE9-BDC9-889B0A7F2847}"/>
              </a:ext>
            </a:extLst>
          </p:cNvPr>
          <p:cNvSpPr>
            <a:spLocks noGrp="1"/>
          </p:cNvSpPr>
          <p:nvPr>
            <p:ph idx="1"/>
          </p:nvPr>
        </p:nvSpPr>
        <p:spPr/>
        <p:txBody>
          <a:bodyPr>
            <a:normAutofit/>
          </a:bodyPr>
          <a:lstStyle/>
          <a:p>
            <a:pPr marL="0" indent="0">
              <a:buNone/>
            </a:pPr>
            <a:r>
              <a:rPr lang="nl-NL" sz="1800" dirty="0">
                <a:latin typeface="+mn-lt"/>
              </a:rPr>
              <a:t>Vaak is één van de teksten in het examen een advertentie. Over de advertentie worden dan vragen gesteld. De vragen hebben meestal iets te maken met het doel van de tekst en/of het beeld. </a:t>
            </a:r>
          </a:p>
          <a:p>
            <a:pPr marL="0" indent="0">
              <a:buNone/>
            </a:pPr>
            <a:endParaRPr lang="nl-NL" sz="1800" dirty="0">
              <a:latin typeface="+mn-lt"/>
            </a:endParaRPr>
          </a:p>
          <a:p>
            <a:pPr marL="0" indent="0">
              <a:buNone/>
            </a:pPr>
            <a:r>
              <a:rPr lang="nl-NL" sz="1800" dirty="0">
                <a:latin typeface="+mn-lt"/>
              </a:rPr>
              <a:t>Bijvoorbeeld: </a:t>
            </a:r>
          </a:p>
          <a:p>
            <a:pPr>
              <a:buFontTx/>
              <a:buChar char="-"/>
            </a:pPr>
            <a:r>
              <a:rPr lang="nl-NL" sz="1800" dirty="0">
                <a:latin typeface="+mn-lt"/>
              </a:rPr>
              <a:t>Wat is het belangrijkste doel van deze advertentie?</a:t>
            </a:r>
          </a:p>
          <a:p>
            <a:pPr>
              <a:buFontTx/>
              <a:buChar char="-"/>
            </a:pPr>
            <a:r>
              <a:rPr lang="nl-NL" sz="1800" dirty="0">
                <a:latin typeface="+mn-lt"/>
              </a:rPr>
              <a:t>Wat laten de foto’s bij deze tekst vooral zien?</a:t>
            </a:r>
          </a:p>
          <a:p>
            <a:pPr>
              <a:buFontTx/>
              <a:buChar char="-"/>
            </a:pPr>
            <a:r>
              <a:rPr lang="nl-NL" sz="1800" dirty="0">
                <a:latin typeface="+mn-lt"/>
              </a:rPr>
              <a:t>Wat maken de foto’s in combinatie met de tekst vooral duidelijk? </a:t>
            </a:r>
          </a:p>
          <a:p>
            <a:pPr>
              <a:buFontTx/>
              <a:buChar char="-"/>
            </a:pPr>
            <a:endParaRPr lang="nl-NL" sz="1800" dirty="0">
              <a:latin typeface="+mn-lt"/>
            </a:endParaRPr>
          </a:p>
          <a:p>
            <a:pPr marL="0" indent="0">
              <a:buNone/>
            </a:pPr>
            <a:r>
              <a:rPr lang="nl-NL" sz="1800" dirty="0">
                <a:latin typeface="+mn-lt"/>
              </a:rPr>
              <a:t>Om te ontdekken wat je precies nodig hebt om de advertentie te begrijpen kun je het volgende doen:</a:t>
            </a:r>
          </a:p>
          <a:p>
            <a:pPr>
              <a:buFont typeface="Systeemlettertype regulier"/>
              <a:buChar char="-"/>
            </a:pPr>
            <a:r>
              <a:rPr lang="nl-NL" sz="1800" dirty="0">
                <a:latin typeface="+mn-lt"/>
              </a:rPr>
              <a:t>Bedek de tekst. Begrijp je nu de bedoeling van de advertentie?</a:t>
            </a:r>
          </a:p>
          <a:p>
            <a:pPr>
              <a:buFont typeface="Systeemlettertype regulier"/>
              <a:buChar char="-"/>
            </a:pPr>
            <a:r>
              <a:rPr lang="nl-NL" sz="1800" dirty="0">
                <a:latin typeface="+mn-lt"/>
              </a:rPr>
              <a:t>Bedek dan het beeld. Begrijp je nu de bedoeling van de advertentie? </a:t>
            </a:r>
          </a:p>
          <a:p>
            <a:endParaRPr lang="nl-NL" sz="1400" dirty="0">
              <a:latin typeface="+mn-lt"/>
            </a:endParaRPr>
          </a:p>
          <a:p>
            <a:pPr marL="0" indent="0">
              <a:buNone/>
            </a:pPr>
            <a:endParaRPr lang="nl-NL" sz="1400" dirty="0">
              <a:latin typeface="+mn-lt"/>
            </a:endParaRPr>
          </a:p>
          <a:p>
            <a:pPr marL="0" indent="0">
              <a:buNone/>
            </a:pPr>
            <a:endParaRPr lang="nl-NL" sz="1400" dirty="0">
              <a:latin typeface="+mn-lt"/>
            </a:endParaRPr>
          </a:p>
          <a:p>
            <a:pPr marL="0" indent="0">
              <a:buNone/>
            </a:pPr>
            <a:endParaRPr lang="nl-NL" sz="1400" dirty="0">
              <a:latin typeface="+mn-lt"/>
            </a:endParaRPr>
          </a:p>
        </p:txBody>
      </p:sp>
    </p:spTree>
    <p:extLst>
      <p:ext uri="{BB962C8B-B14F-4D97-AF65-F5344CB8AC3E}">
        <p14:creationId xmlns:p14="http://schemas.microsoft.com/office/powerpoint/2010/main" val="492848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8396CA-1413-0E82-A7CC-AC5479E650C1}"/>
              </a:ext>
            </a:extLst>
          </p:cNvPr>
          <p:cNvSpPr>
            <a:spLocks noGrp="1"/>
          </p:cNvSpPr>
          <p:nvPr>
            <p:ph type="title"/>
          </p:nvPr>
        </p:nvSpPr>
        <p:spPr/>
        <p:txBody>
          <a:bodyPr/>
          <a:lstStyle/>
          <a:p>
            <a:pPr algn="ctr"/>
            <a:r>
              <a:rPr lang="nl-NL" dirty="0">
                <a:latin typeface="+mn-lt"/>
              </a:rPr>
              <a:t>Kijken &amp; luisteren</a:t>
            </a:r>
          </a:p>
        </p:txBody>
      </p:sp>
      <p:sp>
        <p:nvSpPr>
          <p:cNvPr id="3" name="Tijdelijke aanduiding voor inhoud 2">
            <a:extLst>
              <a:ext uri="{FF2B5EF4-FFF2-40B4-BE49-F238E27FC236}">
                <a16:creationId xmlns:a16="http://schemas.microsoft.com/office/drawing/2014/main" id="{15DCEFEC-5393-8948-10D4-63C66454108A}"/>
              </a:ext>
            </a:extLst>
          </p:cNvPr>
          <p:cNvSpPr>
            <a:spLocks noGrp="1"/>
          </p:cNvSpPr>
          <p:nvPr>
            <p:ph idx="1"/>
          </p:nvPr>
        </p:nvSpPr>
        <p:spPr>
          <a:xfrm>
            <a:off x="838200" y="1371599"/>
            <a:ext cx="10515600" cy="5403273"/>
          </a:xfrm>
        </p:spPr>
        <p:txBody>
          <a:bodyPr>
            <a:normAutofit/>
          </a:bodyPr>
          <a:lstStyle/>
          <a:p>
            <a:pPr marL="0" indent="0">
              <a:buNone/>
            </a:pPr>
            <a:r>
              <a:rPr lang="nl-NL" sz="1600" dirty="0">
                <a:effectLst/>
                <a:latin typeface="+mn-lt"/>
                <a:ea typeface="Calibri" panose="020F0502020204030204" pitchFamily="34" charset="0"/>
                <a:cs typeface="Arial" panose="020B0604020202020204" pitchFamily="34" charset="0"/>
              </a:rPr>
              <a:t>Er zijn drie manieren van kijken en luisteren: </a:t>
            </a:r>
          </a:p>
          <a:p>
            <a:pPr>
              <a:buFont typeface="Systeemlettertype regulier"/>
              <a:buChar char="-"/>
            </a:pPr>
            <a:r>
              <a:rPr lang="nl-NL" sz="1600" b="1" dirty="0">
                <a:latin typeface="+mn-lt"/>
              </a:rPr>
              <a:t>Globaal</a:t>
            </a:r>
            <a:r>
              <a:rPr lang="nl-NL" sz="1600" dirty="0">
                <a:latin typeface="+mn-lt"/>
              </a:rPr>
              <a:t> – Je bekijkt het filmpje en begrijpt ongeveer waar het over gaat. Dit doe je bijvoorbeeld als je het filmpje voor het eerst bekijkt.</a:t>
            </a:r>
          </a:p>
          <a:p>
            <a:pPr>
              <a:buFont typeface="Systeemlettertype regulier"/>
              <a:buChar char="-"/>
            </a:pPr>
            <a:r>
              <a:rPr lang="nl-NL" sz="1600" b="1" dirty="0">
                <a:latin typeface="+mn-lt"/>
              </a:rPr>
              <a:t>Intensief</a:t>
            </a:r>
            <a:r>
              <a:rPr lang="nl-NL" sz="1600" dirty="0">
                <a:latin typeface="+mn-lt"/>
              </a:rPr>
              <a:t> – Je bekijkt het filmpje zeer nauwkeurig. Je probeert zoveel mogelijk informatie die je ziet en hoort te onthouden. </a:t>
            </a:r>
          </a:p>
          <a:p>
            <a:pPr>
              <a:buFont typeface="Systeemlettertype regulier"/>
              <a:buChar char="-"/>
            </a:pPr>
            <a:r>
              <a:rPr lang="nl-NL" sz="1600" b="1" dirty="0">
                <a:latin typeface="+mn-lt"/>
              </a:rPr>
              <a:t>Zoekend</a:t>
            </a:r>
            <a:r>
              <a:rPr lang="nl-NL" sz="1600" dirty="0">
                <a:latin typeface="+mn-lt"/>
              </a:rPr>
              <a:t> – Je gaat op zoek naar datgene waar jij informatie over wilt hebben. Dit doe je als je vooraf weet naar welke informatie je op zoek bent. Je bent bijvoorbeeld op zoek naar het antwoord op een vraag. </a:t>
            </a:r>
          </a:p>
          <a:p>
            <a:pPr marL="0" indent="0">
              <a:buNone/>
            </a:pPr>
            <a:endParaRPr lang="nl-NL" sz="1600" dirty="0">
              <a:latin typeface="+mn-lt"/>
            </a:endParaRP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Bekijk het fragment eerst op een </a:t>
            </a:r>
            <a:r>
              <a:rPr lang="nl-NL" sz="1600" b="1" i="1" dirty="0">
                <a:effectLst/>
                <a:latin typeface="+mn-lt"/>
                <a:ea typeface="Times New Roman" panose="02020603050405020304" pitchFamily="18" charset="0"/>
                <a:cs typeface="Arial" panose="020B0604020202020204" pitchFamily="34" charset="0"/>
              </a:rPr>
              <a:t>globale</a:t>
            </a:r>
            <a:r>
              <a:rPr lang="nl-NL" sz="1600" dirty="0">
                <a:effectLst/>
                <a:latin typeface="+mn-lt"/>
                <a:ea typeface="Times New Roman" panose="02020603050405020304" pitchFamily="18" charset="0"/>
                <a:cs typeface="Times New Roman" panose="02020603050405020304" pitchFamily="18" charset="0"/>
              </a:rPr>
              <a:t> manier</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Lees de vraag op een </a:t>
            </a:r>
            <a:r>
              <a:rPr lang="nl-NL" sz="1600" b="1" i="1" dirty="0">
                <a:effectLst/>
                <a:latin typeface="+mn-lt"/>
                <a:ea typeface="Times New Roman" panose="02020603050405020304" pitchFamily="18" charset="0"/>
                <a:cs typeface="Arial" panose="020B0604020202020204" pitchFamily="34" charset="0"/>
              </a:rPr>
              <a:t>intensieve</a:t>
            </a:r>
            <a:r>
              <a:rPr lang="nl-NL" sz="1600" dirty="0">
                <a:effectLst/>
                <a:latin typeface="+mn-lt"/>
                <a:ea typeface="Times New Roman" panose="02020603050405020304" pitchFamily="18" charset="0"/>
                <a:cs typeface="Times New Roman" panose="02020603050405020304" pitchFamily="18" charset="0"/>
              </a:rPr>
              <a:t> manier.</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Bekijk het filmpje nog een keer op een </a:t>
            </a:r>
            <a:r>
              <a:rPr lang="nl-NL" sz="1600" b="1" i="1" dirty="0">
                <a:effectLst/>
                <a:latin typeface="+mn-lt"/>
                <a:ea typeface="Times New Roman" panose="02020603050405020304" pitchFamily="18" charset="0"/>
                <a:cs typeface="Arial" panose="020B0604020202020204" pitchFamily="34" charset="0"/>
              </a:rPr>
              <a:t>zoekende </a:t>
            </a:r>
            <a:r>
              <a:rPr lang="nl-NL" sz="1600" dirty="0">
                <a:effectLst/>
                <a:latin typeface="+mn-lt"/>
                <a:ea typeface="Times New Roman" panose="02020603050405020304" pitchFamily="18" charset="0"/>
                <a:cs typeface="Times New Roman" panose="02020603050405020304" pitchFamily="18" charset="0"/>
              </a:rPr>
              <a:t>manier. Je gaat op zoek naar het antwoord op de vraag.</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Als je het antwoord niet kunt vinden, bekijk het hele filmpje dan nog een keer zo </a:t>
            </a:r>
            <a:r>
              <a:rPr lang="nl-NL" sz="1600" b="1" i="1" dirty="0">
                <a:effectLst/>
                <a:latin typeface="+mn-lt"/>
                <a:ea typeface="Times New Roman" panose="02020603050405020304" pitchFamily="18" charset="0"/>
                <a:cs typeface="Arial" panose="020B0604020202020204" pitchFamily="34" charset="0"/>
              </a:rPr>
              <a:t>intensief</a:t>
            </a:r>
            <a:r>
              <a:rPr lang="nl-NL" sz="1600" dirty="0">
                <a:effectLst/>
                <a:latin typeface="+mn-lt"/>
                <a:ea typeface="Times New Roman" panose="02020603050405020304" pitchFamily="18" charset="0"/>
                <a:cs typeface="Times New Roman" panose="02020603050405020304" pitchFamily="18" charset="0"/>
              </a:rPr>
              <a:t> mogelijk.</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Geef zelf een antwoord op de vraag. Bekijk nu de antwoordmogelijkheden bij de vraag. Kies het antwoord dat het dichtst bij jouw antwoord ligt.</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Als je het niet zeker weet, streep dan de antwoorden die zeker fout zijn alvast weg.</a:t>
            </a:r>
          </a:p>
          <a:p>
            <a:pPr marL="0" indent="0">
              <a:buNone/>
            </a:pPr>
            <a:endParaRPr lang="nl-NL" sz="1600" dirty="0">
              <a:latin typeface="+mn-lt"/>
            </a:endParaRPr>
          </a:p>
          <a:p>
            <a:endParaRPr lang="nl-NL" sz="1600" dirty="0">
              <a:latin typeface="+mn-lt"/>
            </a:endParaRPr>
          </a:p>
        </p:txBody>
      </p:sp>
    </p:spTree>
    <p:extLst>
      <p:ext uri="{BB962C8B-B14F-4D97-AF65-F5344CB8AC3E}">
        <p14:creationId xmlns:p14="http://schemas.microsoft.com/office/powerpoint/2010/main" val="2230615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C34F63-9F95-6BEE-6D7B-AFAC2C93B99B}"/>
              </a:ext>
            </a:extLst>
          </p:cNvPr>
          <p:cNvSpPr>
            <a:spLocks noGrp="1"/>
          </p:cNvSpPr>
          <p:nvPr>
            <p:ph type="title"/>
          </p:nvPr>
        </p:nvSpPr>
        <p:spPr/>
        <p:txBody>
          <a:bodyPr/>
          <a:lstStyle/>
          <a:p>
            <a:pPr algn="ctr"/>
            <a:r>
              <a:rPr lang="nl-NL" dirty="0">
                <a:latin typeface="+mn-lt"/>
              </a:rPr>
              <a:t>Leesvaardigheid (1)</a:t>
            </a:r>
          </a:p>
        </p:txBody>
      </p:sp>
      <p:sp>
        <p:nvSpPr>
          <p:cNvPr id="3" name="Tijdelijke aanduiding voor tekst 2">
            <a:extLst>
              <a:ext uri="{FF2B5EF4-FFF2-40B4-BE49-F238E27FC236}">
                <a16:creationId xmlns:a16="http://schemas.microsoft.com/office/drawing/2014/main" id="{774606BF-9F92-AFC8-EA94-996E0AA21FCC}"/>
              </a:ext>
            </a:extLst>
          </p:cNvPr>
          <p:cNvSpPr>
            <a:spLocks noGrp="1"/>
          </p:cNvSpPr>
          <p:nvPr>
            <p:ph type="body" idx="1"/>
          </p:nvPr>
        </p:nvSpPr>
        <p:spPr/>
        <p:txBody>
          <a:bodyPr/>
          <a:lstStyle/>
          <a:p>
            <a:pPr algn="ctr"/>
            <a:r>
              <a:rPr lang="nl-NL" sz="2000" dirty="0">
                <a:effectLst/>
                <a:ea typeface="Calibri" panose="020F0502020204030204" pitchFamily="34" charset="0"/>
                <a:cs typeface="Times New Roman" panose="02020603050405020304" pitchFamily="18" charset="0"/>
              </a:rPr>
              <a:t>Tips voor het lezen van een tekst</a:t>
            </a:r>
          </a:p>
          <a:p>
            <a:endParaRPr lang="nl-NL" dirty="0"/>
          </a:p>
        </p:txBody>
      </p:sp>
      <p:sp>
        <p:nvSpPr>
          <p:cNvPr id="4" name="Tijdelijke aanduiding voor inhoud 3">
            <a:extLst>
              <a:ext uri="{FF2B5EF4-FFF2-40B4-BE49-F238E27FC236}">
                <a16:creationId xmlns:a16="http://schemas.microsoft.com/office/drawing/2014/main" id="{6A575075-D973-195F-3FE8-1CFAC7CE7C33}"/>
              </a:ext>
            </a:extLst>
          </p:cNvPr>
          <p:cNvSpPr>
            <a:spLocks noGrp="1"/>
          </p:cNvSpPr>
          <p:nvPr>
            <p:ph sz="half" idx="2"/>
          </p:nvPr>
        </p:nvSpPr>
        <p:spPr/>
        <p:txBody>
          <a:bodyPr>
            <a:normAutofit/>
          </a:bodyPr>
          <a:lstStyle/>
          <a:p>
            <a:pPr marL="342900" lvl="0" indent="-342900">
              <a:buFont typeface="Times New Roman" panose="02020603050405020304" pitchFamily="18" charset="0"/>
              <a:buChar char="-"/>
            </a:pPr>
            <a:r>
              <a:rPr lang="nl-NL" sz="2000" dirty="0">
                <a:effectLst/>
                <a:ea typeface="Calibri" panose="020F0502020204030204" pitchFamily="34" charset="0"/>
                <a:cs typeface="Arial" panose="020B0604020202020204" pitchFamily="34" charset="0"/>
              </a:rPr>
              <a:t>Lees de tekst eerst globaal en let goed op de titel en tussenkopjes.</a:t>
            </a:r>
          </a:p>
          <a:p>
            <a:pPr marL="342900" lvl="0" indent="-342900">
              <a:buFont typeface="Times New Roman" panose="02020603050405020304" pitchFamily="18" charset="0"/>
              <a:buChar char="-"/>
              <a:tabLst>
                <a:tab pos="457200" algn="l"/>
              </a:tabLst>
            </a:pPr>
            <a:r>
              <a:rPr lang="nl-NL" sz="2000" dirty="0">
                <a:effectLst/>
                <a:ea typeface="Calibri" panose="020F0502020204030204" pitchFamily="34" charset="0"/>
                <a:cs typeface="Arial" panose="020B0604020202020204" pitchFamily="34" charset="0"/>
              </a:rPr>
              <a:t>Lees de tekst daarna intensief.</a:t>
            </a:r>
          </a:p>
          <a:p>
            <a:pPr marL="342900" lvl="0" indent="-342900">
              <a:buFont typeface="Times New Roman" panose="02020603050405020304" pitchFamily="18" charset="0"/>
              <a:buChar char="-"/>
              <a:tabLst>
                <a:tab pos="457200" algn="l"/>
              </a:tabLst>
            </a:pPr>
            <a:r>
              <a:rPr lang="nl-NL" sz="2000" dirty="0">
                <a:effectLst/>
                <a:ea typeface="Calibri" panose="020F0502020204030204" pitchFamily="34" charset="0"/>
                <a:cs typeface="Arial" panose="020B0604020202020204" pitchFamily="34" charset="0"/>
              </a:rPr>
              <a:t>Lees de vragen goed.</a:t>
            </a:r>
          </a:p>
          <a:p>
            <a:pPr marL="342900" lvl="0" indent="-342900">
              <a:buFont typeface="Times New Roman" panose="02020603050405020304" pitchFamily="18" charset="0"/>
              <a:buChar char="-"/>
            </a:pPr>
            <a:r>
              <a:rPr lang="nl-NL" sz="2000" dirty="0">
                <a:effectLst/>
                <a:ea typeface="Calibri" panose="020F0502020204030204" pitchFamily="34" charset="0"/>
                <a:cs typeface="Arial" panose="020B0604020202020204" pitchFamily="34" charset="0"/>
              </a:rPr>
              <a:t>In sommige vragen staat een bepaalde regel of alinea genoemd, het juiste antwoord op die vraag is dan ook echt in die alinea te vinden.</a:t>
            </a:r>
          </a:p>
          <a:p>
            <a:endParaRPr lang="nl-NL" sz="1400" dirty="0">
              <a:cs typeface="Arial" panose="020B0604020202020204" pitchFamily="34" charset="0"/>
            </a:endParaRPr>
          </a:p>
        </p:txBody>
      </p:sp>
      <p:sp>
        <p:nvSpPr>
          <p:cNvPr id="5" name="Tijdelijke aanduiding voor tekst 4">
            <a:extLst>
              <a:ext uri="{FF2B5EF4-FFF2-40B4-BE49-F238E27FC236}">
                <a16:creationId xmlns:a16="http://schemas.microsoft.com/office/drawing/2014/main" id="{D4286D31-703E-4C5E-5A47-C93E26663373}"/>
              </a:ext>
            </a:extLst>
          </p:cNvPr>
          <p:cNvSpPr>
            <a:spLocks noGrp="1"/>
          </p:cNvSpPr>
          <p:nvPr>
            <p:ph type="body" sz="quarter" idx="3"/>
          </p:nvPr>
        </p:nvSpPr>
        <p:spPr/>
        <p:txBody>
          <a:bodyPr/>
          <a:lstStyle/>
          <a:p>
            <a:pPr algn="ctr"/>
            <a:r>
              <a:rPr lang="nl-NL" sz="2000" dirty="0">
                <a:effectLst/>
                <a:ea typeface="Calibri" panose="020F0502020204030204" pitchFamily="34" charset="0"/>
                <a:cs typeface="Times New Roman" panose="02020603050405020304" pitchFamily="18" charset="0"/>
              </a:rPr>
              <a:t>Onderwerp en hoofdgedachte</a:t>
            </a:r>
          </a:p>
          <a:p>
            <a:endParaRPr lang="nl-NL" dirty="0"/>
          </a:p>
        </p:txBody>
      </p:sp>
      <p:sp>
        <p:nvSpPr>
          <p:cNvPr id="6" name="Tijdelijke aanduiding voor inhoud 5">
            <a:extLst>
              <a:ext uri="{FF2B5EF4-FFF2-40B4-BE49-F238E27FC236}">
                <a16:creationId xmlns:a16="http://schemas.microsoft.com/office/drawing/2014/main" id="{25DF64C4-50A2-CD02-9EA0-56C110C3E466}"/>
              </a:ext>
            </a:extLst>
          </p:cNvPr>
          <p:cNvSpPr>
            <a:spLocks noGrp="1"/>
          </p:cNvSpPr>
          <p:nvPr>
            <p:ph sz="quarter" idx="4"/>
          </p:nvPr>
        </p:nvSpPr>
        <p:spPr/>
        <p:txBody>
          <a:bodyPr>
            <a:normAutofit/>
          </a:bodyPr>
          <a:lstStyle/>
          <a:p>
            <a:pPr>
              <a:buFont typeface="Systeemlettertype regulier"/>
              <a:buChar char="-"/>
            </a:pPr>
            <a:r>
              <a:rPr lang="nl-NL" sz="2000" dirty="0">
                <a:effectLst/>
                <a:ea typeface="Calibri" panose="020F0502020204030204" pitchFamily="34" charset="0"/>
                <a:cs typeface="Times New Roman" panose="02020603050405020304" pitchFamily="18" charset="0"/>
              </a:rPr>
              <a:t>Het onderwerp van de tekst geeft aan waar de tekst over gaat.</a:t>
            </a:r>
          </a:p>
          <a:p>
            <a:pPr>
              <a:buFont typeface="Systeemlettertype regulier"/>
              <a:buChar char="-"/>
            </a:pPr>
            <a:r>
              <a:rPr lang="nl-NL" sz="2000" dirty="0">
                <a:effectLst/>
                <a:ea typeface="Calibri" panose="020F0502020204030204" pitchFamily="34" charset="0"/>
                <a:cs typeface="Times New Roman" panose="02020603050405020304" pitchFamily="18" charset="0"/>
              </a:rPr>
              <a:t>Het onderwerp van de tekst kun je vaak in één of meerdere woorden omschrijven.</a:t>
            </a:r>
          </a:p>
          <a:p>
            <a:pPr>
              <a:buFont typeface="Systeemlettertype regulier"/>
              <a:buChar char="-"/>
            </a:pPr>
            <a:r>
              <a:rPr lang="nl-NL" sz="2000" dirty="0">
                <a:effectLst/>
                <a:ea typeface="Calibri" panose="020F0502020204030204" pitchFamily="34" charset="0"/>
                <a:cs typeface="Times New Roman" panose="02020603050405020304" pitchFamily="18" charset="0"/>
              </a:rPr>
              <a:t>Bij de hoofdgedachte kijk je goed wat er over het onderwerp wordt gezegd. Je vindt de hoofdgedachte vaak in de inleiding of in het slot van de tekst. </a:t>
            </a:r>
          </a:p>
          <a:p>
            <a:pPr>
              <a:buFont typeface="Systeemlettertype regulier"/>
              <a:buChar char="-"/>
            </a:pPr>
            <a:r>
              <a:rPr lang="nl-NL" sz="2000" dirty="0">
                <a:effectLst/>
                <a:ea typeface="Calibri" panose="020F0502020204030204" pitchFamily="34" charset="0"/>
              </a:rPr>
              <a:t>Voorbeeld examenvraag: Welke zin geeft het beste de hoofdgedachte weer? </a:t>
            </a:r>
            <a:r>
              <a:rPr lang="nl-NL" sz="2000" dirty="0">
                <a:effectLst/>
              </a:rPr>
              <a:t> </a:t>
            </a:r>
            <a:endParaRPr lang="nl-NL" sz="2000" dirty="0"/>
          </a:p>
        </p:txBody>
      </p:sp>
    </p:spTree>
    <p:extLst>
      <p:ext uri="{BB962C8B-B14F-4D97-AF65-F5344CB8AC3E}">
        <p14:creationId xmlns:p14="http://schemas.microsoft.com/office/powerpoint/2010/main" val="1036293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8EC935-60A1-E26A-94F0-EAE5D37534BC}"/>
              </a:ext>
            </a:extLst>
          </p:cNvPr>
          <p:cNvSpPr>
            <a:spLocks noGrp="1"/>
          </p:cNvSpPr>
          <p:nvPr>
            <p:ph type="title"/>
          </p:nvPr>
        </p:nvSpPr>
        <p:spPr/>
        <p:txBody>
          <a:bodyPr/>
          <a:lstStyle/>
          <a:p>
            <a:pPr algn="ctr"/>
            <a:r>
              <a:rPr lang="nl-NL" dirty="0">
                <a:latin typeface="+mn-lt"/>
              </a:rPr>
              <a:t>Leesvaardigheid (2)</a:t>
            </a:r>
          </a:p>
        </p:txBody>
      </p:sp>
      <p:sp>
        <p:nvSpPr>
          <p:cNvPr id="3" name="Tijdelijke aanduiding voor tekst 2">
            <a:extLst>
              <a:ext uri="{FF2B5EF4-FFF2-40B4-BE49-F238E27FC236}">
                <a16:creationId xmlns:a16="http://schemas.microsoft.com/office/drawing/2014/main" id="{0C68114F-744C-987D-A5DC-C98A8FDBA57B}"/>
              </a:ext>
            </a:extLst>
          </p:cNvPr>
          <p:cNvSpPr>
            <a:spLocks noGrp="1"/>
          </p:cNvSpPr>
          <p:nvPr>
            <p:ph type="body" idx="1"/>
          </p:nvPr>
        </p:nvSpPr>
        <p:spPr/>
        <p:txBody>
          <a:bodyPr/>
          <a:lstStyle/>
          <a:p>
            <a:pPr algn="ctr"/>
            <a:r>
              <a:rPr lang="nl-NL" sz="2000" dirty="0">
                <a:effectLst/>
                <a:ea typeface="Calibri" panose="020F0502020204030204" pitchFamily="34" charset="0"/>
                <a:cs typeface="Times New Roman" panose="02020603050405020304" pitchFamily="18" charset="0"/>
              </a:rPr>
              <a:t>Tekstdoelen</a:t>
            </a:r>
          </a:p>
          <a:p>
            <a:endParaRPr lang="nl-NL" dirty="0"/>
          </a:p>
        </p:txBody>
      </p:sp>
      <p:sp>
        <p:nvSpPr>
          <p:cNvPr id="4" name="Tijdelijke aanduiding voor inhoud 3">
            <a:extLst>
              <a:ext uri="{FF2B5EF4-FFF2-40B4-BE49-F238E27FC236}">
                <a16:creationId xmlns:a16="http://schemas.microsoft.com/office/drawing/2014/main" id="{0BBEC65B-CFD1-33F0-5062-5F7691E5E03F}"/>
              </a:ext>
            </a:extLst>
          </p:cNvPr>
          <p:cNvSpPr>
            <a:spLocks noGrp="1"/>
          </p:cNvSpPr>
          <p:nvPr>
            <p:ph sz="half" idx="2"/>
          </p:nvPr>
        </p:nvSpPr>
        <p:spPr/>
        <p:txBody>
          <a:bodyPr>
            <a:normAutofit/>
          </a:bodyPr>
          <a:lstStyle/>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Informeren</a:t>
            </a:r>
            <a:r>
              <a:rPr lang="nl-NL" sz="2000" dirty="0">
                <a:effectLst/>
                <a:ea typeface="Calibri" panose="020F0502020204030204" pitchFamily="34" charset="0"/>
                <a:cs typeface="Times New Roman" panose="02020603050405020304" pitchFamily="18" charset="0"/>
              </a:rPr>
              <a:t>: de schrijver wil dat de lezer iets te weten komt</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Amuseren</a:t>
            </a:r>
            <a:r>
              <a:rPr lang="nl-NL" sz="2000" dirty="0">
                <a:effectLst/>
                <a:ea typeface="Calibri" panose="020F0502020204030204" pitchFamily="34" charset="0"/>
                <a:cs typeface="Times New Roman" panose="02020603050405020304" pitchFamily="18" charset="0"/>
              </a:rPr>
              <a:t>: de schrijver wil dat de lezer zich vermaakt</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Overtuigen</a:t>
            </a:r>
            <a:r>
              <a:rPr lang="nl-NL" sz="2000" dirty="0">
                <a:effectLst/>
                <a:ea typeface="Calibri" panose="020F0502020204030204" pitchFamily="34" charset="0"/>
                <a:cs typeface="Times New Roman" panose="02020603050405020304" pitchFamily="18" charset="0"/>
              </a:rPr>
              <a:t>: de schrijver wil de lezer overtuigen van zijn/haar/hen mening</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Overhalen/Activeren/Tot handelen aansporen</a:t>
            </a:r>
            <a:r>
              <a:rPr lang="nl-NL" sz="2000" dirty="0">
                <a:effectLst/>
                <a:ea typeface="Calibri" panose="020F0502020204030204" pitchFamily="34" charset="0"/>
                <a:cs typeface="Times New Roman" panose="02020603050405020304" pitchFamily="18" charset="0"/>
              </a:rPr>
              <a:t>: de schrijver probeert de lezer iets wel of juist niet te laten doen</a:t>
            </a:r>
          </a:p>
          <a:p>
            <a:endParaRPr lang="nl-NL" sz="1400" dirty="0"/>
          </a:p>
        </p:txBody>
      </p:sp>
      <p:sp>
        <p:nvSpPr>
          <p:cNvPr id="5" name="Tijdelijke aanduiding voor tekst 4">
            <a:extLst>
              <a:ext uri="{FF2B5EF4-FFF2-40B4-BE49-F238E27FC236}">
                <a16:creationId xmlns:a16="http://schemas.microsoft.com/office/drawing/2014/main" id="{BB4A6822-F77B-B996-BD5B-D409520DFF8C}"/>
              </a:ext>
            </a:extLst>
          </p:cNvPr>
          <p:cNvSpPr>
            <a:spLocks noGrp="1"/>
          </p:cNvSpPr>
          <p:nvPr>
            <p:ph type="body" sz="quarter" idx="3"/>
          </p:nvPr>
        </p:nvSpPr>
        <p:spPr/>
        <p:txBody>
          <a:bodyPr/>
          <a:lstStyle/>
          <a:p>
            <a:pPr algn="ctr"/>
            <a:r>
              <a:rPr lang="nl-NL" sz="2000" dirty="0">
                <a:effectLst/>
                <a:ea typeface="Calibri" panose="020F0502020204030204" pitchFamily="34" charset="0"/>
                <a:cs typeface="Times New Roman" panose="02020603050405020304" pitchFamily="18" charset="0"/>
              </a:rPr>
              <a:t>Feiten en meningen</a:t>
            </a:r>
          </a:p>
          <a:p>
            <a:endParaRPr lang="nl-NL" dirty="0"/>
          </a:p>
        </p:txBody>
      </p:sp>
      <p:sp>
        <p:nvSpPr>
          <p:cNvPr id="6" name="Tijdelijke aanduiding voor inhoud 5">
            <a:extLst>
              <a:ext uri="{FF2B5EF4-FFF2-40B4-BE49-F238E27FC236}">
                <a16:creationId xmlns:a16="http://schemas.microsoft.com/office/drawing/2014/main" id="{788BB3F9-5D7F-102E-9858-66C6BF92E96D}"/>
              </a:ext>
            </a:extLst>
          </p:cNvPr>
          <p:cNvSpPr>
            <a:spLocks noGrp="1"/>
          </p:cNvSpPr>
          <p:nvPr>
            <p:ph sz="quarter" idx="4"/>
          </p:nvPr>
        </p:nvSpPr>
        <p:spPr/>
        <p:txBody>
          <a:bodyPr>
            <a:normAutofit/>
          </a:bodyPr>
          <a:lstStyle/>
          <a:p>
            <a:pPr>
              <a:buFont typeface="Systeemlettertype regulier"/>
              <a:buChar char="-"/>
            </a:pPr>
            <a:r>
              <a:rPr lang="nl-NL" sz="2000" b="1" dirty="0">
                <a:ea typeface="Calibri" panose="020F0502020204030204" pitchFamily="34" charset="0"/>
                <a:cs typeface="Times New Roman" panose="02020603050405020304" pitchFamily="18" charset="0"/>
              </a:rPr>
              <a:t>Feit</a:t>
            </a:r>
            <a:r>
              <a:rPr lang="nl-NL" sz="2000" dirty="0">
                <a:ea typeface="Calibri" panose="020F0502020204030204" pitchFamily="34" charset="0"/>
                <a:cs typeface="Times New Roman" panose="02020603050405020304" pitchFamily="18" charset="0"/>
              </a:rPr>
              <a:t>: e</a:t>
            </a:r>
            <a:r>
              <a:rPr lang="nl-NL" sz="2000" dirty="0">
                <a:effectLst/>
                <a:ea typeface="Calibri" panose="020F0502020204030204" pitchFamily="34" charset="0"/>
                <a:cs typeface="Times New Roman" panose="02020603050405020304" pitchFamily="18" charset="0"/>
              </a:rPr>
              <a:t>en feit kun je controleren</a:t>
            </a:r>
          </a:p>
          <a:p>
            <a:pPr>
              <a:buFont typeface="Systeemlettertype regulier"/>
              <a:buChar char="-"/>
            </a:pPr>
            <a:r>
              <a:rPr lang="nl-NL" sz="2000" b="1" dirty="0">
                <a:ea typeface="Calibri" panose="020F0502020204030204" pitchFamily="34" charset="0"/>
                <a:cs typeface="Times New Roman" panose="02020603050405020304" pitchFamily="18" charset="0"/>
              </a:rPr>
              <a:t>Mening</a:t>
            </a:r>
            <a:r>
              <a:rPr lang="nl-NL" sz="2000" dirty="0">
                <a:ea typeface="Calibri" panose="020F0502020204030204" pitchFamily="34" charset="0"/>
                <a:cs typeface="Times New Roman" panose="02020603050405020304" pitchFamily="18" charset="0"/>
              </a:rPr>
              <a:t>: een m</a:t>
            </a:r>
            <a:r>
              <a:rPr lang="nl-NL" sz="2000" dirty="0">
                <a:effectLst/>
                <a:ea typeface="Calibri" panose="020F0502020204030204" pitchFamily="34" charset="0"/>
                <a:cs typeface="Times New Roman" panose="02020603050405020304" pitchFamily="18" charset="0"/>
              </a:rPr>
              <a:t>ening is wat iemand vindt</a:t>
            </a:r>
          </a:p>
          <a:p>
            <a:pPr>
              <a:buFont typeface="Systeemlettertype regulier"/>
              <a:buChar char="-"/>
            </a:pPr>
            <a:r>
              <a:rPr lang="nl-NL" sz="2000" b="1" dirty="0">
                <a:effectLst/>
                <a:ea typeface="Calibri" panose="020F0502020204030204" pitchFamily="34" charset="0"/>
                <a:cs typeface="Times New Roman" panose="02020603050405020304" pitchFamily="18" charset="0"/>
              </a:rPr>
              <a:t>Argument</a:t>
            </a:r>
            <a:r>
              <a:rPr lang="nl-NL" sz="2000" dirty="0">
                <a:effectLst/>
                <a:ea typeface="Calibri" panose="020F0502020204030204" pitchFamily="34" charset="0"/>
                <a:cs typeface="Times New Roman" panose="02020603050405020304" pitchFamily="18" charset="0"/>
              </a:rPr>
              <a:t>: met een argument legt iemand uit waarom hij een bepaalde mening heeft</a:t>
            </a:r>
          </a:p>
          <a:p>
            <a:pPr>
              <a:buFont typeface="Systeemlettertype regulier"/>
              <a:buChar char="-"/>
            </a:pPr>
            <a:r>
              <a:rPr lang="nl-NL" sz="2000" b="1" dirty="0">
                <a:effectLst/>
                <a:ea typeface="Calibri" panose="020F0502020204030204" pitchFamily="34" charset="0"/>
                <a:cs typeface="Times New Roman" panose="02020603050405020304" pitchFamily="18" charset="0"/>
              </a:rPr>
              <a:t>LET OP! </a:t>
            </a:r>
            <a:r>
              <a:rPr lang="nl-NL" sz="2000" b="1" dirty="0">
                <a:ea typeface="Calibri" panose="020F0502020204030204" pitchFamily="34" charset="0"/>
                <a:cs typeface="Times New Roman" panose="02020603050405020304" pitchFamily="18" charset="0"/>
              </a:rPr>
              <a:t>s</a:t>
            </a:r>
            <a:r>
              <a:rPr lang="nl-NL" sz="2000" dirty="0">
                <a:effectLst/>
                <a:ea typeface="Calibri" panose="020F0502020204030204" pitchFamily="34" charset="0"/>
                <a:cs typeface="Times New Roman" panose="02020603050405020304" pitchFamily="18" charset="0"/>
              </a:rPr>
              <a:t>oms kan een mening een feit lijken</a:t>
            </a:r>
            <a:br>
              <a:rPr lang="nl-NL" sz="1800" dirty="0">
                <a:effectLst/>
                <a:ea typeface="Calibri" panose="020F0502020204030204" pitchFamily="34" charset="0"/>
                <a:cs typeface="Times New Roman" panose="02020603050405020304" pitchFamily="18" charset="0"/>
              </a:rPr>
            </a:br>
            <a:endParaRPr lang="nl-NL" sz="1800" dirty="0">
              <a:effectLst/>
              <a:ea typeface="Calibri" panose="020F0502020204030204" pitchFamily="34" charset="0"/>
              <a:cs typeface="Times New Roman" panose="02020603050405020304" pitchFamily="18" charset="0"/>
            </a:endParaRPr>
          </a:p>
          <a:p>
            <a:endParaRPr lang="nl-NL" sz="1400" dirty="0"/>
          </a:p>
        </p:txBody>
      </p:sp>
    </p:spTree>
    <p:extLst>
      <p:ext uri="{BB962C8B-B14F-4D97-AF65-F5344CB8AC3E}">
        <p14:creationId xmlns:p14="http://schemas.microsoft.com/office/powerpoint/2010/main" val="3186469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30EA8-8FD9-AD38-1C0F-414D796E427C}"/>
              </a:ext>
            </a:extLst>
          </p:cNvPr>
          <p:cNvSpPr>
            <a:spLocks noGrp="1"/>
          </p:cNvSpPr>
          <p:nvPr>
            <p:ph type="title"/>
          </p:nvPr>
        </p:nvSpPr>
        <p:spPr/>
        <p:txBody>
          <a:bodyPr/>
          <a:lstStyle/>
          <a:p>
            <a:pPr algn="ctr"/>
            <a:r>
              <a:rPr lang="nl-NL" dirty="0">
                <a:latin typeface="+mn-lt"/>
              </a:rPr>
              <a:t>Leesvaardigheid (3)</a:t>
            </a:r>
          </a:p>
        </p:txBody>
      </p:sp>
      <p:sp>
        <p:nvSpPr>
          <p:cNvPr id="3" name="Tijdelijke aanduiding voor inhoud 2">
            <a:extLst>
              <a:ext uri="{FF2B5EF4-FFF2-40B4-BE49-F238E27FC236}">
                <a16:creationId xmlns:a16="http://schemas.microsoft.com/office/drawing/2014/main" id="{268D671C-4CD4-83BD-230C-E6B2E41B2570}"/>
              </a:ext>
            </a:extLst>
          </p:cNvPr>
          <p:cNvSpPr>
            <a:spLocks noGrp="1"/>
          </p:cNvSpPr>
          <p:nvPr>
            <p:ph idx="1"/>
          </p:nvPr>
        </p:nvSpPr>
        <p:spPr>
          <a:xfrm>
            <a:off x="838200" y="1690688"/>
            <a:ext cx="10515600" cy="4802187"/>
          </a:xfrm>
        </p:spPr>
        <p:txBody>
          <a:bodyPr>
            <a:normAutofit/>
          </a:bodyPr>
          <a:lstStyle/>
          <a:p>
            <a:pPr marL="0" indent="0">
              <a:buNone/>
            </a:pPr>
            <a:r>
              <a:rPr lang="nl-NL" sz="2000" dirty="0">
                <a:latin typeface="+mn-lt"/>
              </a:rPr>
              <a:t>Tekstverbanden + signaalwoorden</a:t>
            </a:r>
          </a:p>
          <a:p>
            <a:pPr marL="0" indent="0">
              <a:buNone/>
            </a:pPr>
            <a:endParaRPr lang="nl-NL" sz="2000" b="1" dirty="0">
              <a:latin typeface="+mn-lt"/>
            </a:endParaRPr>
          </a:p>
          <a:p>
            <a:pPr>
              <a:buFont typeface="Systeemlettertype regulier"/>
              <a:buChar char="-"/>
            </a:pPr>
            <a:r>
              <a:rPr lang="nl-NL" sz="2000" b="1" dirty="0">
                <a:latin typeface="+mn-lt"/>
              </a:rPr>
              <a:t>Opsomming</a:t>
            </a:r>
            <a:r>
              <a:rPr lang="nl-NL" sz="2000" dirty="0">
                <a:latin typeface="+mn-lt"/>
              </a:rPr>
              <a:t> – en, ook, ten eerste, ten tweede, daarnaast, vervolgens...</a:t>
            </a:r>
          </a:p>
          <a:p>
            <a:pPr>
              <a:buFont typeface="Systeemlettertype regulier"/>
              <a:buChar char="-"/>
            </a:pPr>
            <a:r>
              <a:rPr lang="nl-NL" sz="2000" b="1" dirty="0">
                <a:latin typeface="+mn-lt"/>
              </a:rPr>
              <a:t>Tegenstelling</a:t>
            </a:r>
            <a:r>
              <a:rPr lang="nl-NL" sz="2000" dirty="0">
                <a:latin typeface="+mn-lt"/>
              </a:rPr>
              <a:t> - maar, echter, daarentegen, al(hoewel), desondanks, toch…</a:t>
            </a:r>
          </a:p>
          <a:p>
            <a:pPr>
              <a:buFont typeface="Systeemlettertype regulier"/>
              <a:buChar char="-"/>
            </a:pPr>
            <a:r>
              <a:rPr lang="nl-NL" sz="2000" b="1" dirty="0">
                <a:latin typeface="+mn-lt"/>
              </a:rPr>
              <a:t>Vergelijking</a:t>
            </a:r>
            <a:r>
              <a:rPr lang="nl-NL" sz="2000" dirty="0">
                <a:latin typeface="+mn-lt"/>
              </a:rPr>
              <a:t> - zoals, als, zowel … als, ten opzichte van, in vergelijking met…</a:t>
            </a:r>
          </a:p>
          <a:p>
            <a:pPr>
              <a:buFont typeface="Systeemlettertype regulier"/>
              <a:buChar char="-"/>
            </a:pPr>
            <a:r>
              <a:rPr lang="nl-NL" sz="2000" b="1" dirty="0">
                <a:latin typeface="+mn-lt"/>
              </a:rPr>
              <a:t>Oorzaak/gevolg </a:t>
            </a:r>
            <a:r>
              <a:rPr lang="nl-NL" sz="2000" dirty="0">
                <a:latin typeface="+mn-lt"/>
              </a:rPr>
              <a:t>- doordat, door, de oorzaak is, zodat, daardoor, hierdoor…</a:t>
            </a:r>
          </a:p>
          <a:p>
            <a:pPr>
              <a:buFont typeface="Systeemlettertype regulier"/>
              <a:buChar char="-"/>
            </a:pPr>
            <a:r>
              <a:rPr lang="nl-NL" sz="2000" b="1" dirty="0">
                <a:latin typeface="+mn-lt"/>
              </a:rPr>
              <a:t>Doel/middel </a:t>
            </a:r>
            <a:r>
              <a:rPr lang="nl-NL" sz="2000" dirty="0">
                <a:latin typeface="+mn-lt"/>
              </a:rPr>
              <a:t>– om, om…te, door middel van, daarmee…</a:t>
            </a:r>
          </a:p>
          <a:p>
            <a:pPr>
              <a:buFont typeface="Systeemlettertype regulier"/>
              <a:buChar char="-"/>
            </a:pPr>
            <a:r>
              <a:rPr lang="nl-NL" sz="2000" b="1" dirty="0">
                <a:latin typeface="+mn-lt"/>
              </a:rPr>
              <a:t>Reden/argument </a:t>
            </a:r>
            <a:r>
              <a:rPr lang="nl-NL" sz="2000" dirty="0">
                <a:latin typeface="+mn-lt"/>
              </a:rPr>
              <a:t>- aangezien, omdat, want, immers, namelijk, vanwege…</a:t>
            </a:r>
          </a:p>
          <a:p>
            <a:pPr>
              <a:buFont typeface="Systeemlettertype regulier"/>
              <a:buChar char="-"/>
            </a:pPr>
            <a:r>
              <a:rPr lang="nl-NL" sz="2000" b="1" dirty="0">
                <a:latin typeface="+mn-lt"/>
              </a:rPr>
              <a:t>Voorbeeld/toelichting </a:t>
            </a:r>
            <a:r>
              <a:rPr lang="nl-NL" sz="2000" dirty="0">
                <a:latin typeface="+mn-lt"/>
              </a:rPr>
              <a:t>- zoals, zo, bijvoorbeeld, ter illustratie, onder andere…</a:t>
            </a:r>
          </a:p>
          <a:p>
            <a:pPr>
              <a:buFont typeface="Systeemlettertype regulier"/>
              <a:buChar char="-"/>
            </a:pPr>
            <a:r>
              <a:rPr lang="nl-NL" sz="2000" b="1" dirty="0">
                <a:latin typeface="+mn-lt"/>
              </a:rPr>
              <a:t>Voorwaarde</a:t>
            </a:r>
            <a:r>
              <a:rPr lang="nl-NL" sz="2000" dirty="0">
                <a:latin typeface="+mn-lt"/>
              </a:rPr>
              <a:t> - als, indien, wanneer, mits, tenzij, zolang…</a:t>
            </a:r>
          </a:p>
          <a:p>
            <a:pPr>
              <a:buFont typeface="Systeemlettertype regulier"/>
              <a:buChar char="-"/>
            </a:pPr>
            <a:r>
              <a:rPr lang="nl-NL" sz="2000" b="1" dirty="0">
                <a:latin typeface="+mn-lt"/>
              </a:rPr>
              <a:t>Conclusie</a:t>
            </a:r>
            <a:r>
              <a:rPr lang="nl-NL" sz="2000" dirty="0">
                <a:latin typeface="+mn-lt"/>
              </a:rPr>
              <a:t> - dus, vandaar, om die redenen, concluderend, kortom, aldus…</a:t>
            </a:r>
          </a:p>
          <a:p>
            <a:pPr>
              <a:buFont typeface="Systeemlettertype regulier"/>
              <a:buChar char="-"/>
            </a:pPr>
            <a:r>
              <a:rPr lang="nl-NL" sz="2000" b="1" dirty="0">
                <a:latin typeface="+mn-lt"/>
              </a:rPr>
              <a:t>Samenvatting</a:t>
            </a:r>
            <a:r>
              <a:rPr lang="nl-NL" sz="2000" dirty="0">
                <a:latin typeface="+mn-lt"/>
              </a:rPr>
              <a:t> – samenvattend, kortom…</a:t>
            </a:r>
          </a:p>
          <a:p>
            <a:endParaRPr lang="nl-NL" sz="1800" dirty="0">
              <a:latin typeface="+mn-lt"/>
            </a:endParaRPr>
          </a:p>
          <a:p>
            <a:endParaRPr lang="nl-NL" sz="1800" dirty="0">
              <a:latin typeface="+mn-lt"/>
            </a:endParaRPr>
          </a:p>
          <a:p>
            <a:endParaRPr lang="nl-NL" sz="1800" dirty="0">
              <a:latin typeface="+mn-lt"/>
            </a:endParaRPr>
          </a:p>
          <a:p>
            <a:endParaRPr lang="nl-NL" sz="1800" dirty="0">
              <a:latin typeface="+mn-lt"/>
            </a:endParaRPr>
          </a:p>
        </p:txBody>
      </p:sp>
    </p:spTree>
    <p:extLst>
      <p:ext uri="{BB962C8B-B14F-4D97-AF65-F5344CB8AC3E}">
        <p14:creationId xmlns:p14="http://schemas.microsoft.com/office/powerpoint/2010/main" val="2003582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724F7-9566-9367-6128-EFEC05E59917}"/>
              </a:ext>
            </a:extLst>
          </p:cNvPr>
          <p:cNvSpPr>
            <a:spLocks noGrp="1"/>
          </p:cNvSpPr>
          <p:nvPr>
            <p:ph type="title"/>
          </p:nvPr>
        </p:nvSpPr>
        <p:spPr>
          <a:xfrm>
            <a:off x="839788" y="640835"/>
            <a:ext cx="10101839" cy="977705"/>
          </a:xfrm>
        </p:spPr>
        <p:txBody>
          <a:bodyPr>
            <a:noAutofit/>
          </a:bodyPr>
          <a:lstStyle/>
          <a:p>
            <a:pPr algn="ctr"/>
            <a:r>
              <a:rPr lang="nl-NL" sz="4400">
                <a:latin typeface="+mn-lt"/>
              </a:rPr>
              <a:t>Hoe schrijf ik een artikel? (1)</a:t>
            </a:r>
          </a:p>
        </p:txBody>
      </p:sp>
      <p:sp>
        <p:nvSpPr>
          <p:cNvPr id="7" name="Tekstvak 6">
            <a:extLst>
              <a:ext uri="{FF2B5EF4-FFF2-40B4-BE49-F238E27FC236}">
                <a16:creationId xmlns:a16="http://schemas.microsoft.com/office/drawing/2014/main" id="{5061FA83-8CDC-3CE2-B413-C55DE0A22304}"/>
              </a:ext>
            </a:extLst>
          </p:cNvPr>
          <p:cNvSpPr txBox="1"/>
          <p:nvPr/>
        </p:nvSpPr>
        <p:spPr>
          <a:xfrm>
            <a:off x="838200" y="1695450"/>
            <a:ext cx="1051560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ea typeface="+mn-lt"/>
                <a:cs typeface="Segoe UI"/>
              </a:rPr>
              <a:t>Stappenplan:</a:t>
            </a:r>
            <a:endParaRPr lang="nl-NL" dirty="0">
              <a:ea typeface="+mn-lt"/>
              <a:cs typeface="+mn-lt"/>
            </a:endParaRPr>
          </a:p>
          <a:p>
            <a:endParaRPr lang="nl-NL" b="1" dirty="0">
              <a:ea typeface="+mn-lt"/>
              <a:cs typeface="Segoe UI"/>
            </a:endParaRPr>
          </a:p>
          <a:p>
            <a:pPr marL="342900" indent="-342900">
              <a:buFontTx/>
              <a:buAutoNum type="arabicPeriod"/>
            </a:pPr>
            <a:r>
              <a:rPr lang="nl-NL" dirty="0">
                <a:ea typeface="+mn-lt"/>
                <a:cs typeface="Segoe UI"/>
              </a:rPr>
              <a:t>Lees de schrijfopdracht heel nauwkeurig. </a:t>
            </a:r>
            <a:endParaRPr lang="nl-NL" dirty="0"/>
          </a:p>
          <a:p>
            <a:pPr marL="342900" indent="-342900">
              <a:buFontTx/>
              <a:buAutoNum type="arabicPeriod"/>
            </a:pPr>
            <a:r>
              <a:rPr lang="nl-NL" dirty="0">
                <a:ea typeface="+mn-lt"/>
                <a:cs typeface="Segoe UI"/>
              </a:rPr>
              <a:t>Bedenk alvast een passende en pakkende titel.</a:t>
            </a:r>
            <a:endParaRPr lang="nl-NL" dirty="0">
              <a:ea typeface="+mn-lt"/>
              <a:cs typeface="+mn-lt"/>
            </a:endParaRPr>
          </a:p>
          <a:p>
            <a:pPr marL="342900" indent="-342900">
              <a:buFontTx/>
              <a:buAutoNum type="arabicPeriod"/>
            </a:pPr>
            <a:r>
              <a:rPr lang="nl-NL" dirty="0">
                <a:ea typeface="+mn-lt"/>
                <a:cs typeface="+mn-lt"/>
              </a:rPr>
              <a:t>Schrijf in klad wat je wilt gaan schrijven en maak een korte opzet (inleiding, middenstuk en slot).</a:t>
            </a:r>
            <a:endParaRPr lang="nl-NL" dirty="0">
              <a:ea typeface="+mn-lt"/>
              <a:cs typeface="Calibri" panose="020F0502020204030204"/>
            </a:endParaRPr>
          </a:p>
          <a:p>
            <a:pPr marL="342900" indent="-342900">
              <a:buFontTx/>
              <a:buAutoNum type="arabicPeriod"/>
            </a:pPr>
            <a:r>
              <a:rPr lang="nl-NL" dirty="0">
                <a:ea typeface="+mn-lt"/>
                <a:cs typeface="Segoe UI"/>
              </a:rPr>
              <a:t>Begin met het schrijven van je inleiding.</a:t>
            </a:r>
            <a:endParaRPr lang="nl-NL" dirty="0"/>
          </a:p>
          <a:p>
            <a:pPr marL="342900" indent="-342900">
              <a:buFontTx/>
              <a:buAutoNum type="arabicPeriod"/>
            </a:pPr>
            <a:r>
              <a:rPr lang="nl-NL" dirty="0">
                <a:ea typeface="+mn-lt"/>
                <a:cs typeface="Segoe UI"/>
              </a:rPr>
              <a:t>Schrijf vervolgens het middenstuk en verwerk daar je argumenten of uitleg goed uit.</a:t>
            </a:r>
            <a:endParaRPr lang="nl-NL" dirty="0">
              <a:cs typeface="Segoe UI"/>
            </a:endParaRPr>
          </a:p>
          <a:p>
            <a:pPr marL="342900" indent="-342900">
              <a:buFontTx/>
              <a:buAutoNum type="arabicPeriod"/>
            </a:pPr>
            <a:r>
              <a:rPr lang="nl-NL" dirty="0">
                <a:ea typeface="+mn-lt"/>
                <a:cs typeface="Segoe UI"/>
              </a:rPr>
              <a:t>Eindig met een samenvatting, advies, toekomstverwachting of conclusie als slot.</a:t>
            </a:r>
          </a:p>
          <a:p>
            <a:pPr marL="342900" indent="-342900">
              <a:buFontTx/>
              <a:buAutoNum type="arabicPeriod"/>
            </a:pPr>
            <a:r>
              <a:rPr lang="nl-NL" dirty="0">
                <a:ea typeface="+mn-lt"/>
                <a:cs typeface="Segoe UI"/>
              </a:rPr>
              <a:t>Controleer je interpunctie (hoofdletters, punten, komma's), het taalgebruik en de opmaak.</a:t>
            </a:r>
            <a:endParaRPr lang="nl-NL" dirty="0"/>
          </a:p>
          <a:p>
            <a:pPr algn="ctr"/>
            <a:endParaRPr lang="nl-NL" dirty="0">
              <a:ea typeface="Calibri" panose="020F0502020204030204"/>
              <a:cs typeface="Calibri" panose="020F0502020204030204"/>
            </a:endParaRPr>
          </a:p>
        </p:txBody>
      </p:sp>
    </p:spTree>
    <p:extLst>
      <p:ext uri="{BB962C8B-B14F-4D97-AF65-F5344CB8AC3E}">
        <p14:creationId xmlns:p14="http://schemas.microsoft.com/office/powerpoint/2010/main" val="3580766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724F7-9566-9367-6128-EFEC05E59917}"/>
              </a:ext>
            </a:extLst>
          </p:cNvPr>
          <p:cNvSpPr>
            <a:spLocks noGrp="1"/>
          </p:cNvSpPr>
          <p:nvPr>
            <p:ph type="title"/>
          </p:nvPr>
        </p:nvSpPr>
        <p:spPr>
          <a:xfrm>
            <a:off x="839788" y="640835"/>
            <a:ext cx="10101839" cy="977705"/>
          </a:xfrm>
        </p:spPr>
        <p:txBody>
          <a:bodyPr>
            <a:noAutofit/>
          </a:bodyPr>
          <a:lstStyle/>
          <a:p>
            <a:pPr algn="ctr"/>
            <a:r>
              <a:rPr lang="nl-NL" sz="4400">
                <a:latin typeface="+mn-lt"/>
              </a:rPr>
              <a:t>Hoe schrijf ik een artikel? (2)</a:t>
            </a:r>
          </a:p>
        </p:txBody>
      </p:sp>
      <p:sp>
        <p:nvSpPr>
          <p:cNvPr id="4" name="Tijdelijke aanduiding voor tekst 3">
            <a:extLst>
              <a:ext uri="{FF2B5EF4-FFF2-40B4-BE49-F238E27FC236}">
                <a16:creationId xmlns:a16="http://schemas.microsoft.com/office/drawing/2014/main" id="{83EA6CDD-1778-D6F4-5671-F66F773DCDFF}"/>
              </a:ext>
            </a:extLst>
          </p:cNvPr>
          <p:cNvSpPr>
            <a:spLocks noGrp="1"/>
          </p:cNvSpPr>
          <p:nvPr>
            <p:ph type="body" sz="half" idx="2"/>
          </p:nvPr>
        </p:nvSpPr>
        <p:spPr>
          <a:xfrm>
            <a:off x="839788" y="1828800"/>
            <a:ext cx="3932237" cy="4040188"/>
          </a:xfrm>
        </p:spPr>
        <p:txBody>
          <a:bodyPr>
            <a:noAutofit/>
          </a:bodyPr>
          <a:lstStyle/>
          <a:p>
            <a:pPr marL="0" indent="0">
              <a:spcBef>
                <a:spcPts val="0"/>
              </a:spcBef>
              <a:buNone/>
            </a:pPr>
            <a:endParaRPr lang="nl-NL" sz="1200">
              <a:cs typeface="Arial" panose="020B0604020202020204" pitchFamily="34" charset="0"/>
            </a:endParaRPr>
          </a:p>
          <a:p>
            <a:endParaRPr lang="nl-NL" sz="1200">
              <a:cs typeface="Arial" panose="020B0604020202020204" pitchFamily="34" charset="0"/>
            </a:endParaRPr>
          </a:p>
        </p:txBody>
      </p:sp>
      <p:sp>
        <p:nvSpPr>
          <p:cNvPr id="5" name="Tijdelijke aanduiding voor tekst 3">
            <a:extLst>
              <a:ext uri="{FF2B5EF4-FFF2-40B4-BE49-F238E27FC236}">
                <a16:creationId xmlns:a16="http://schemas.microsoft.com/office/drawing/2014/main" id="{EFC2C38C-2A7B-1681-D501-5E8DAF54FFB3}"/>
              </a:ext>
            </a:extLst>
          </p:cNvPr>
          <p:cNvSpPr txBox="1">
            <a:spLocks/>
          </p:cNvSpPr>
          <p:nvPr/>
        </p:nvSpPr>
        <p:spPr>
          <a:xfrm>
            <a:off x="992188" y="1981200"/>
            <a:ext cx="3932237" cy="4040188"/>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spcBef>
                <a:spcPts val="0"/>
              </a:spcBef>
            </a:pPr>
            <a:r>
              <a:rPr lang="nl-NL" sz="1400" b="1">
                <a:cs typeface="Arial" panose="020B0604020202020204" pitchFamily="34" charset="0"/>
              </a:rPr>
              <a:t>Titel</a:t>
            </a:r>
          </a:p>
          <a:p>
            <a:pPr>
              <a:spcBef>
                <a:spcPts val="0"/>
              </a:spcBef>
            </a:pPr>
            <a:r>
              <a:rPr lang="nl-NL" sz="1400" dirty="0">
                <a:cs typeface="Arial"/>
              </a:rPr>
              <a:t> </a:t>
            </a:r>
            <a:endParaRPr lang="nl-NL" sz="1400" dirty="0">
              <a:ea typeface="Calibri"/>
              <a:cs typeface="Arial"/>
            </a:endParaRPr>
          </a:p>
          <a:p>
            <a:pPr>
              <a:spcBef>
                <a:spcPts val="0"/>
              </a:spcBef>
            </a:pPr>
            <a:r>
              <a:rPr lang="nl-NL" sz="1400" b="1" dirty="0">
                <a:cs typeface="Arial"/>
              </a:rPr>
              <a:t>Inleiding: </a:t>
            </a:r>
            <a:r>
              <a:rPr lang="nl-NL" sz="1400" dirty="0">
                <a:cs typeface="Arial"/>
              </a:rPr>
              <a:t>In de inleiding noem je het onderwerp (</a:t>
            </a:r>
            <a:r>
              <a:rPr lang="nl-NL" sz="1400" i="1">
                <a:cs typeface="Arial"/>
              </a:rPr>
              <a:t>werken met of zonder opleiding</a:t>
            </a:r>
            <a:r>
              <a:rPr lang="nl-NL" sz="1400">
                <a:cs typeface="Arial"/>
              </a:rPr>
              <a:t>)</a:t>
            </a:r>
            <a:r>
              <a:rPr lang="nl-NL" sz="1400" dirty="0">
                <a:cs typeface="Arial"/>
              </a:rPr>
              <a:t> van het artikel. Daarnaast kun je de aanleiding noemen, voorbeelden geven van het onderwerp of een anekdote vertellen over het onderwerp. </a:t>
            </a:r>
            <a:endParaRPr lang="nl-NL" sz="1400" dirty="0">
              <a:ea typeface="Calibri"/>
              <a:cs typeface="Arial"/>
            </a:endParaRPr>
          </a:p>
          <a:p>
            <a:pPr>
              <a:spcBef>
                <a:spcPts val="0"/>
              </a:spcBef>
            </a:pPr>
            <a:r>
              <a:rPr lang="nl-NL" sz="1400" dirty="0">
                <a:cs typeface="Arial"/>
              </a:rPr>
              <a:t> </a:t>
            </a:r>
            <a:endParaRPr lang="nl-NL" sz="1400" dirty="0">
              <a:ea typeface="Calibri" panose="020F0502020204030204"/>
              <a:cs typeface="Arial"/>
            </a:endParaRPr>
          </a:p>
          <a:p>
            <a:pPr>
              <a:spcBef>
                <a:spcPts val="0"/>
              </a:spcBef>
            </a:pPr>
            <a:r>
              <a:rPr lang="nl-NL" sz="1400" b="1" dirty="0">
                <a:cs typeface="Arial"/>
              </a:rPr>
              <a:t>Middenstuk: </a:t>
            </a:r>
            <a:r>
              <a:rPr lang="nl-NL" sz="1400" dirty="0">
                <a:cs typeface="Arial"/>
              </a:rPr>
              <a:t>In het middenstuk schrijf je over elk deelonderwerp één alinea. Schrijf de belangrijkste informatie over het deelonderwerp in de eerste zin </a:t>
            </a:r>
            <a:r>
              <a:rPr lang="nl-NL" sz="1400" b="1">
                <a:cs typeface="Arial"/>
              </a:rPr>
              <a:t>(kernzin)</a:t>
            </a:r>
            <a:r>
              <a:rPr lang="nl-NL" sz="1400">
                <a:cs typeface="Arial"/>
              </a:rPr>
              <a:t>.</a:t>
            </a:r>
            <a:r>
              <a:rPr lang="nl-NL" sz="1400" b="1" dirty="0">
                <a:cs typeface="Arial"/>
              </a:rPr>
              <a:t> </a:t>
            </a:r>
            <a:r>
              <a:rPr lang="nl-NL" sz="1400" dirty="0">
                <a:cs typeface="Arial"/>
              </a:rPr>
              <a:t>Ga op dezelfde regel verder en geef in de rest van de alinea voorbeelden of uitleg bij het deelonderwerp. Tussen de verschillende alinea’s gebruik je ook een witregel. </a:t>
            </a:r>
            <a:endParaRPr lang="nl-NL" sz="1400" dirty="0">
              <a:ea typeface="Calibri"/>
              <a:cs typeface="Arial"/>
            </a:endParaRPr>
          </a:p>
          <a:p>
            <a:pPr>
              <a:spcBef>
                <a:spcPts val="0"/>
              </a:spcBef>
            </a:pPr>
            <a:r>
              <a:rPr lang="nl-NL" sz="1400" dirty="0">
                <a:cs typeface="Arial"/>
              </a:rPr>
              <a:t> </a:t>
            </a:r>
            <a:endParaRPr lang="nl-NL" sz="1400" dirty="0">
              <a:ea typeface="Calibri"/>
              <a:cs typeface="Arial"/>
            </a:endParaRPr>
          </a:p>
          <a:p>
            <a:pPr>
              <a:spcBef>
                <a:spcPts val="0"/>
              </a:spcBef>
            </a:pPr>
            <a:r>
              <a:rPr lang="nl-NL" sz="1400" b="1">
                <a:cs typeface="Arial" panose="020B0604020202020204" pitchFamily="34" charset="0"/>
              </a:rPr>
              <a:t>Slot: </a:t>
            </a:r>
            <a:r>
              <a:rPr lang="nl-NL" sz="1400">
                <a:cs typeface="Arial" panose="020B0604020202020204" pitchFamily="34" charset="0"/>
              </a:rPr>
              <a:t>in het slot kun je de deelonderwerpen samenvatten, een toekomstverwachting geven, een conclusie trekken of advies geven. </a:t>
            </a:r>
          </a:p>
          <a:p>
            <a:pPr>
              <a:spcBef>
                <a:spcPts val="0"/>
              </a:spcBef>
            </a:pPr>
            <a:r>
              <a:rPr lang="nl-NL" sz="1400" dirty="0">
                <a:cs typeface="Arial"/>
              </a:rPr>
              <a:t> </a:t>
            </a:r>
            <a:endParaRPr lang="nl-NL" sz="1400" dirty="0">
              <a:ea typeface="Calibri"/>
              <a:cs typeface="Arial"/>
            </a:endParaRPr>
          </a:p>
          <a:p>
            <a:pPr>
              <a:spcBef>
                <a:spcPts val="0"/>
              </a:spcBef>
            </a:pPr>
            <a:r>
              <a:rPr lang="nl-NL" sz="1400" b="1">
                <a:cs typeface="Arial" panose="020B0604020202020204" pitchFamily="34" charset="0"/>
              </a:rPr>
              <a:t>Voornaam + Achternaam, Woonplaats of klas </a:t>
            </a:r>
            <a:r>
              <a:rPr lang="nl-NL" sz="1400">
                <a:cs typeface="Arial" panose="020B0604020202020204" pitchFamily="34" charset="0"/>
              </a:rPr>
              <a:t>(ligt eraan wat er wordt gevraagd)</a:t>
            </a:r>
          </a:p>
          <a:p>
            <a:pPr>
              <a:spcBef>
                <a:spcPts val="0"/>
              </a:spcBef>
            </a:pPr>
            <a:endParaRPr lang="nl-NL" sz="1200">
              <a:cs typeface="Arial" panose="020B0604020202020204" pitchFamily="34" charset="0"/>
            </a:endParaRPr>
          </a:p>
          <a:p>
            <a:endParaRPr lang="nl-NL" sz="1200">
              <a:cs typeface="Arial" panose="020B0604020202020204" pitchFamily="34" charset="0"/>
            </a:endParaRPr>
          </a:p>
        </p:txBody>
      </p:sp>
      <p:sp>
        <p:nvSpPr>
          <p:cNvPr id="6" name="Tekstvak 5">
            <a:extLst>
              <a:ext uri="{FF2B5EF4-FFF2-40B4-BE49-F238E27FC236}">
                <a16:creationId xmlns:a16="http://schemas.microsoft.com/office/drawing/2014/main" id="{3301C0AF-B1EB-FCC5-248A-C30200E6D6AE}"/>
              </a:ext>
            </a:extLst>
          </p:cNvPr>
          <p:cNvSpPr txBox="1"/>
          <p:nvPr/>
        </p:nvSpPr>
        <p:spPr>
          <a:xfrm>
            <a:off x="5543550" y="1981200"/>
            <a:ext cx="5133975"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1600" b="1">
                <a:solidFill>
                  <a:srgbClr val="000000"/>
                </a:solidFill>
                <a:latin typeface="Arial"/>
                <a:ea typeface="Calibri" panose="020F0502020204030204"/>
                <a:cs typeface="Arial"/>
              </a:rPr>
              <a:t>Belangrijk!</a:t>
            </a:r>
            <a:endParaRPr lang="nl-NL" dirty="0">
              <a:solidFill>
                <a:srgbClr val="000000"/>
              </a:solidFill>
              <a:latin typeface="Arial"/>
              <a:ea typeface="Calibri" panose="020F0502020204030204"/>
              <a:cs typeface="Calibri" panose="020F0502020204030204"/>
            </a:endParaRPr>
          </a:p>
          <a:p>
            <a:endParaRPr lang="nl-NL" sz="1600" b="1" dirty="0">
              <a:solidFill>
                <a:srgbClr val="000000"/>
              </a:solidFill>
              <a:latin typeface="Calibri"/>
              <a:ea typeface="Arial"/>
              <a:cs typeface="Arial"/>
            </a:endParaRPr>
          </a:p>
          <a:p>
            <a:pPr marL="285750" lvl="0" indent="-285750" algn="l">
              <a:buFont typeface="Arial"/>
              <a:buChar char="•"/>
            </a:pPr>
            <a:r>
              <a:rPr lang="nl-NL" sz="1600" b="1">
                <a:solidFill>
                  <a:srgbClr val="000000"/>
                </a:solidFill>
                <a:latin typeface="Calibri"/>
                <a:ea typeface="Arial"/>
                <a:cs typeface="Arial"/>
              </a:rPr>
              <a:t>Mening</a:t>
            </a:r>
            <a:r>
              <a:rPr lang="nl-NL" sz="1600" b="0" i="0" u="none" strike="noStrike" baseline="0">
                <a:solidFill>
                  <a:srgbClr val="000000"/>
                </a:solidFill>
                <a:latin typeface="Calibri"/>
                <a:ea typeface="Arial"/>
                <a:cs typeface="Arial"/>
              </a:rPr>
              <a:t>: een mening is wat iemand vindt</a:t>
            </a:r>
            <a:r>
              <a:rPr lang="en-US" sz="1600" b="0" i="0" dirty="0">
                <a:solidFill>
                  <a:srgbClr val="000000"/>
                </a:solidFill>
                <a:latin typeface="Calibri"/>
                <a:ea typeface="Arial"/>
                <a:cs typeface="Arial"/>
              </a:rPr>
              <a:t>​</a:t>
            </a:r>
            <a:endParaRPr lang="nl-NL">
              <a:ea typeface="Calibri"/>
              <a:cs typeface="Calibri"/>
            </a:endParaRPr>
          </a:p>
          <a:p>
            <a:pPr marL="285750" lvl="0" indent="-285750" algn="l">
              <a:buFont typeface="Arial"/>
              <a:buChar char="•"/>
            </a:pPr>
            <a:r>
              <a:rPr lang="nl-NL" sz="1600" b="1" i="0" u="none" strike="noStrike" baseline="0">
                <a:solidFill>
                  <a:srgbClr val="000000"/>
                </a:solidFill>
                <a:latin typeface="Calibri"/>
                <a:ea typeface="Arial"/>
                <a:cs typeface="Arial"/>
              </a:rPr>
              <a:t>Argument</a:t>
            </a:r>
            <a:r>
              <a:rPr lang="nl-NL" sz="1600" b="0" i="0" u="none" strike="noStrike" baseline="0">
                <a:solidFill>
                  <a:srgbClr val="000000"/>
                </a:solidFill>
                <a:latin typeface="Calibri"/>
                <a:ea typeface="Arial"/>
                <a:cs typeface="Arial"/>
              </a:rPr>
              <a:t>: met een argument legt iemand uit waarom hij een bepaalde mening heeft</a:t>
            </a:r>
            <a:endParaRPr lang="nl-NL">
              <a:ea typeface="Calibri"/>
              <a:cs typeface="Calibri"/>
            </a:endParaRPr>
          </a:p>
          <a:p>
            <a:pPr marL="285750" indent="-285750">
              <a:buFont typeface="Arial"/>
              <a:buChar char="•"/>
            </a:pPr>
            <a:r>
              <a:rPr lang="nl-NL" sz="1600" b="1">
                <a:ea typeface="Calibri"/>
                <a:cs typeface="Arial"/>
              </a:rPr>
              <a:t>Voordeel: </a:t>
            </a:r>
            <a:r>
              <a:rPr lang="nl-NL" sz="1600">
                <a:ea typeface="+mn-lt"/>
                <a:cs typeface="+mn-lt"/>
              </a:rPr>
              <a:t>Het is iets waar je beter van wordt of wat handig is.</a:t>
            </a:r>
            <a:endParaRPr lang="nl-NL" sz="1600" b="1" dirty="0">
              <a:ea typeface="Calibri"/>
              <a:cs typeface="Arial"/>
            </a:endParaRPr>
          </a:p>
          <a:p>
            <a:r>
              <a:rPr lang="nl-NL" sz="1600" dirty="0">
                <a:ea typeface="Calibri" panose="020F0502020204030204"/>
                <a:cs typeface="Calibri" panose="020F0502020204030204"/>
              </a:rPr>
              <a:t>Bijvoorbeeld: </a:t>
            </a:r>
            <a:r>
              <a:rPr lang="nl-NL" sz="1600" i="1">
                <a:ea typeface="Calibri" panose="020F0502020204030204"/>
                <a:cs typeface="Calibri" panose="020F0502020204030204"/>
              </a:rPr>
              <a:t>Het voordeel van fietsen naar school is dat het gezond is.</a:t>
            </a:r>
          </a:p>
          <a:p>
            <a:pPr marL="285750" indent="-285750">
              <a:buFont typeface="Arial"/>
              <a:buChar char="•"/>
            </a:pPr>
            <a:r>
              <a:rPr lang="nl-NL" sz="1600" b="1">
                <a:ea typeface="Calibri" panose="020F0502020204030204"/>
                <a:cs typeface="Calibri" panose="020F0502020204030204"/>
              </a:rPr>
              <a:t>Deelonderwerp: </a:t>
            </a:r>
            <a:r>
              <a:rPr lang="nl-NL" sz="1600">
                <a:ea typeface="+mn-lt"/>
                <a:cs typeface="+mn-lt"/>
              </a:rPr>
              <a:t>Een deelonderwerp is een klein stukje van het hoofdonderwerp.</a:t>
            </a:r>
            <a:br>
              <a:rPr lang="nl-NL" sz="1600" dirty="0">
                <a:ea typeface="+mn-lt"/>
                <a:cs typeface="+mn-lt"/>
              </a:rPr>
            </a:br>
            <a:r>
              <a:rPr lang="nl-NL" sz="1600">
                <a:ea typeface="+mn-lt"/>
                <a:cs typeface="+mn-lt"/>
              </a:rPr>
              <a:t> Het is een onderdeel waar je apart iets over vertelt of schrijft.</a:t>
            </a:r>
            <a:endParaRPr lang="nl-NL" sz="1600">
              <a:ea typeface="Calibri" panose="020F0502020204030204"/>
              <a:cs typeface="Calibri" panose="020F0502020204030204"/>
            </a:endParaRPr>
          </a:p>
          <a:p>
            <a:r>
              <a:rPr lang="nl-NL" sz="1600">
                <a:ea typeface="Calibri" panose="020F0502020204030204"/>
                <a:cs typeface="Calibri" panose="020F0502020204030204"/>
              </a:rPr>
              <a:t>Bijvoorbeeld: </a:t>
            </a:r>
            <a:endParaRPr lang="nl-NL" sz="1600" i="1">
              <a:ea typeface="Calibri" panose="020F0502020204030204"/>
              <a:cs typeface="Calibri" panose="020F0502020204030204"/>
            </a:endParaRPr>
          </a:p>
          <a:p>
            <a:pPr algn="ctr"/>
            <a:endParaRPr lang="nl-NL">
              <a:ea typeface="Calibri" panose="020F0502020204030204"/>
              <a:cs typeface="Calibri" panose="020F0502020204030204"/>
            </a:endParaRPr>
          </a:p>
        </p:txBody>
      </p:sp>
    </p:spTree>
    <p:extLst>
      <p:ext uri="{BB962C8B-B14F-4D97-AF65-F5344CB8AC3E}">
        <p14:creationId xmlns:p14="http://schemas.microsoft.com/office/powerpoint/2010/main" val="156960964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1" ma:contentTypeDescription="Een nieuw document maken." ma:contentTypeScope="" ma:versionID="a29b2695f712cf7a05b1cef6d3acfc21">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b8ed36d4f6667af175760fddac04732e"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1BC580-947A-4107-8AF5-50C7CD04590F}">
  <ds:schemaRefs>
    <ds:schemaRef ds:uri="http://purl.org/dc/dcmitype/"/>
    <ds:schemaRef ds:uri="http://www.w3.org/XML/1998/namespace"/>
    <ds:schemaRef ds:uri="http://schemas.microsoft.com/office/2006/documentManagement/types"/>
    <ds:schemaRef ds:uri="e7183d92-7d1c-4abc-9060-17c5b27035f0"/>
    <ds:schemaRef ds:uri="http://schemas.microsoft.com/office/2006/metadata/properties"/>
    <ds:schemaRef ds:uri="http://purl.org/dc/terms/"/>
    <ds:schemaRef ds:uri="65a11041-aba8-449e-bef6-559f13c05a59"/>
    <ds:schemaRef ds:uri="http://schemas.microsoft.com/office/infopath/2007/PartnerControls"/>
    <ds:schemaRef ds:uri="http://schemas.openxmlformats.org/package/2006/metadata/core-properties"/>
    <ds:schemaRef ds:uri="http://purl.org/dc/elements/1.1/"/>
    <ds:schemaRef ds:uri="f7bdf434-8271-45be-9229-b36057b16eca"/>
    <ds:schemaRef ds:uri="403b03e0-f3b3-4df8-8b82-7dc7d4ddf286"/>
  </ds:schemaRefs>
</ds:datastoreItem>
</file>

<file path=customXml/itemProps2.xml><?xml version="1.0" encoding="utf-8"?>
<ds:datastoreItem xmlns:ds="http://schemas.openxmlformats.org/officeDocument/2006/customXml" ds:itemID="{92A64BCF-F95D-41F2-B3E1-49290C13CB41}">
  <ds:schemaRefs>
    <ds:schemaRef ds:uri="http://schemas.microsoft.com/sharepoint/v3/contenttype/forms"/>
  </ds:schemaRefs>
</ds:datastoreItem>
</file>

<file path=customXml/itemProps3.xml><?xml version="1.0" encoding="utf-8"?>
<ds:datastoreItem xmlns:ds="http://schemas.openxmlformats.org/officeDocument/2006/customXml" ds:itemID="{B8E2BD0E-B5FB-4477-94C6-9D0AB4E345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bdf434-8271-45be-9229-b36057b16eca"/>
    <ds:schemaRef ds:uri="403b03e0-f3b3-4df8-8b82-7dc7d4ddf2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7694</TotalTime>
  <Words>2133</Words>
  <Application>Microsoft Office PowerPoint</Application>
  <PresentationFormat>Breedbeeld</PresentationFormat>
  <Paragraphs>164</Paragraphs>
  <Slides>13</Slides>
  <Notes>6</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Kantoorthema</vt:lpstr>
      <vt:lpstr>PowerPoint-presentatie</vt:lpstr>
      <vt:lpstr>Eindexamen vmbo KB 2026 </vt:lpstr>
      <vt:lpstr>Kijkersvraag Vragen bij een advertentie</vt:lpstr>
      <vt:lpstr>Kijken &amp; luisteren</vt:lpstr>
      <vt:lpstr>Leesvaardigheid (1)</vt:lpstr>
      <vt:lpstr>Leesvaardigheid (2)</vt:lpstr>
      <vt:lpstr>Leesvaardigheid (3)</vt:lpstr>
      <vt:lpstr>Hoe schrijf ik een artikel? (1)</vt:lpstr>
      <vt:lpstr>Hoe schrijf ik een artikel? (2)</vt:lpstr>
      <vt:lpstr>Hoe schrijf ik een artikel? (3)</vt:lpstr>
      <vt:lpstr> Hoe schrijf ik een zakelijk e-mail? (1)</vt:lpstr>
      <vt:lpstr> Hoe schrijf ik een zakelijk e-mail? (2)</vt:lpstr>
      <vt:lpstr> Hoe schrijf ik een zakelijk e-mail?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Jos Stolper</dc:creator>
  <cp:lastModifiedBy>Hoofs, A.</cp:lastModifiedBy>
  <cp:revision>69</cp:revision>
  <dcterms:created xsi:type="dcterms:W3CDTF">2022-04-29T11:47:46Z</dcterms:created>
  <dcterms:modified xsi:type="dcterms:W3CDTF">2026-03-06T11:36:34Z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