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0" r:id="rId5"/>
  </p:sldMasterIdLst>
  <p:notesMasterIdLst>
    <p:notesMasterId r:id="rId17"/>
  </p:notesMasterIdLst>
  <p:sldIdLst>
    <p:sldId id="271" r:id="rId6"/>
    <p:sldId id="272" r:id="rId7"/>
    <p:sldId id="258" r:id="rId8"/>
    <p:sldId id="273" r:id="rId9"/>
    <p:sldId id="274" r:id="rId10"/>
    <p:sldId id="275" r:id="rId11"/>
    <p:sldId id="278" r:id="rId12"/>
    <p:sldId id="276" r:id="rId13"/>
    <p:sldId id="279" r:id="rId14"/>
    <p:sldId id="277" r:id="rId15"/>
    <p:sldId id="28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20" roundtripDataSignature="AMtx7mhfLnbdQwkn+3W/C+7FF6RFv8j/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15CAA-E836-0AD1-F10E-5B2C45F7B62C}" v="2" dt="2026-03-06T11:10:13.154"/>
    <p1510:client id="{C344F10A-21BB-84F0-D98F-45325E52072B}" v="314" dt="2026-03-04T13:57:23.721"/>
    <p1510:client id="{D26F746D-936C-468C-B081-1BF2972D856C}" v="99" dt="2026-03-04T20:01:13.9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 Doesborgh" userId="S::eva.doesborgh@nos.nl::52750715-7212-4236-abe8-36435f677fdf" providerId="AD" clId="Web-{52315CAA-E836-0AD1-F10E-5B2C45F7B62C}"/>
    <pc:docChg chg="modSld modMainMaster">
      <pc:chgData name="Eva Doesborgh" userId="S::eva.doesborgh@nos.nl::52750715-7212-4236-abe8-36435f677fdf" providerId="AD" clId="Web-{52315CAA-E836-0AD1-F10E-5B2C45F7B62C}" dt="2026-03-06T11:10:13.154" v="1"/>
      <pc:docMkLst>
        <pc:docMk/>
      </pc:docMkLst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0" sldId="258"/>
        </pc:sldMkLst>
      </pc:sldChg>
      <pc:sldChg chg="mod setBg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2338767142" sldId="271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2443107458" sldId="272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2522712579" sldId="273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0" sldId="274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1383026716" sldId="275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393965909" sldId="276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404836613" sldId="277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380686822" sldId="278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3346610229" sldId="279"/>
        </pc:sldMkLst>
      </pc:sldChg>
      <pc:sldChg chg="mod">
        <pc:chgData name="Eva Doesborgh" userId="S::eva.doesborgh@nos.nl::52750715-7212-4236-abe8-36435f677fdf" providerId="AD" clId="Web-{52315CAA-E836-0AD1-F10E-5B2C45F7B62C}" dt="2026-03-06T11:10:13.154" v="1"/>
        <pc:sldMkLst>
          <pc:docMk/>
          <pc:sldMk cId="3634194087" sldId="280"/>
        </pc:sldMkLst>
      </pc:sldChg>
      <pc:sldMasterChg chg="mod setBg modSldLayout">
        <pc:chgData name="Eva Doesborgh" userId="S::eva.doesborgh@nos.nl::52750715-7212-4236-abe8-36435f677fdf" providerId="AD" clId="Web-{52315CAA-E836-0AD1-F10E-5B2C45F7B62C}" dt="2026-03-06T11:10:13.154" v="1"/>
        <pc:sldMasterMkLst>
          <pc:docMk/>
          <pc:sldMasterMk cId="0" sldId="2147483648"/>
        </pc:sldMasterMkLst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0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1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2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3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4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5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6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7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8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mod setBg modSldLayout">
        <pc:chgData name="Eva Doesborgh" userId="S::eva.doesborgh@nos.nl::52750715-7212-4236-abe8-36435f677fdf" providerId="AD" clId="Web-{52315CAA-E836-0AD1-F10E-5B2C45F7B62C}" dt="2026-03-06T11:10:13.154" v="1"/>
        <pc:sldMasterMkLst>
          <pc:docMk/>
          <pc:sldMasterMk cId="1695232380" sldId="2147483660"/>
        </pc:sldMasterMkLst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4291665989" sldId="2147483661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3228941691" sldId="2147483662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2670435480" sldId="2147483663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3308718030" sldId="2147483664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2537758540" sldId="2147483665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3902274099" sldId="2147483666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848596576" sldId="2147483667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372645796" sldId="2147483668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4167087043" sldId="2147483669"/>
          </pc:sldLayoutMkLst>
        </pc:sldLayoutChg>
        <pc:sldLayoutChg chg="mod">
          <pc:chgData name="Eva Doesborgh" userId="S::eva.doesborgh@nos.nl::52750715-7212-4236-abe8-36435f677fdf" providerId="AD" clId="Web-{52315CAA-E836-0AD1-F10E-5B2C45F7B62C}" dt="2026-03-06T11:10:13.154" v="1"/>
          <pc:sldLayoutMkLst>
            <pc:docMk/>
            <pc:sldMasterMk cId="1695232380" sldId="2147483660"/>
            <pc:sldLayoutMk cId="295305508" sldId="214748367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332dfe95d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332dfe95d4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3332dfe95d4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BC5B9A47-F7AA-506A-951E-9C191D722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774DEEFC-5B27-AB78-D6CD-95D4652458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3B265E1C-46C2-FC9E-C905-4237668521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7000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DC22C149-DCCB-A26B-8DBD-A52652A03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2BCC8CD2-84D2-1755-3B9B-A32AE53640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246731BB-6008-3E6C-417D-93A1074B11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0389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EE22F8DF-F84E-5617-683D-03FABD980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A76B1FA5-C65E-E1F9-393E-3DB8501995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3E0EF052-0F1F-6F5C-DD3E-286D887310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133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D816A171-EB84-3813-8497-1FE608015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66DBD687-7EA6-6417-F223-ED13AB4CF7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AD9A883A-2B3B-9207-5196-F48CE71F07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5795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478B5B0E-A088-C3F0-E3AD-36160A948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1E125C97-CDB1-9AAD-2A3D-02E17D4D92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68FE1C91-8D0C-8702-66C6-EDF687FE71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5509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>
          <a:extLst>
            <a:ext uri="{FF2B5EF4-FFF2-40B4-BE49-F238E27FC236}">
              <a16:creationId xmlns:a16="http://schemas.microsoft.com/office/drawing/2014/main" id="{25840AF7-0924-C607-6BF9-31D62F089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>
            <a:extLst>
              <a:ext uri="{FF2B5EF4-FFF2-40B4-BE49-F238E27FC236}">
                <a16:creationId xmlns:a16="http://schemas.microsoft.com/office/drawing/2014/main" id="{263FFF28-85D0-54A0-AD55-3774765B24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4:notes">
            <a:extLst>
              <a:ext uri="{FF2B5EF4-FFF2-40B4-BE49-F238E27FC236}">
                <a16:creationId xmlns:a16="http://schemas.microsoft.com/office/drawing/2014/main" id="{A8A35073-0F29-CCF8-5D6C-78E9F756CD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6256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Titel en 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91665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ekop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8941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Inhoud van twe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0435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Vergelijking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8718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Alleen titel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7758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Leeg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22740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Inhoud met bijschrif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8596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Afbeelding met bijschrif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645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Titel en verticale teks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708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e titel en teks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5305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523238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14847C-5DCB-92E4-CC23-993A927D5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US"/>
              <a:t>Wat </a:t>
            </a:r>
            <a:r>
              <a:rPr lang="en-US" err="1"/>
              <a:t>krijg</a:t>
            </a:r>
            <a:r>
              <a:rPr lang="en-US"/>
              <a:t> je </a:t>
            </a:r>
            <a:r>
              <a:rPr lang="en-US" err="1"/>
              <a:t>te</a:t>
            </a:r>
            <a:r>
              <a:rPr lang="en-US"/>
              <a:t> </a:t>
            </a:r>
            <a:r>
              <a:rPr lang="en-US" err="1"/>
              <a:t>zien</a:t>
            </a:r>
            <a:r>
              <a:rPr lang="en-US"/>
              <a:t> in </a:t>
            </a:r>
            <a:r>
              <a:rPr lang="en-US" err="1"/>
              <a:t>deze</a:t>
            </a:r>
            <a:r>
              <a:rPr lang="en-US"/>
              <a:t> video?</a:t>
            </a:r>
            <a:endParaRPr lang="nl-NL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F4234A2-11A7-6A98-8D4C-AC81FCCA7C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sz="2400"/>
              <a:t>Hoe ziet het examen eruit</a:t>
            </a:r>
          </a:p>
          <a:p>
            <a:r>
              <a:rPr lang="nl-NL" sz="2400"/>
              <a:t>Soorten vragen</a:t>
            </a:r>
          </a:p>
          <a:p>
            <a:r>
              <a:rPr lang="nl-NL" sz="2400"/>
              <a:t>Strategieën kijk- en luister</a:t>
            </a:r>
          </a:p>
          <a:p>
            <a:r>
              <a:rPr lang="nl-NL" sz="2400"/>
              <a:t>Strategieën lezen</a:t>
            </a:r>
          </a:p>
          <a:p>
            <a:r>
              <a:rPr lang="nl-NL" sz="2400"/>
              <a:t>Oefenvragen op Facet</a:t>
            </a:r>
          </a:p>
          <a:p>
            <a:pPr lvl="1"/>
            <a:r>
              <a:rPr lang="nl-NL"/>
              <a:t>6 leesvragen</a:t>
            </a:r>
          </a:p>
          <a:p>
            <a:pPr lvl="1"/>
            <a:r>
              <a:rPr lang="nl-NL"/>
              <a:t>3 kijk- en luistervragen</a:t>
            </a:r>
          </a:p>
          <a:p>
            <a:r>
              <a:rPr lang="nl-NL" sz="2400"/>
              <a:t>Tips voor het eindexamen</a:t>
            </a:r>
          </a:p>
        </p:txBody>
      </p:sp>
    </p:spTree>
    <p:extLst>
      <p:ext uri="{BB962C8B-B14F-4D97-AF65-F5344CB8AC3E}">
        <p14:creationId xmlns:p14="http://schemas.microsoft.com/office/powerpoint/2010/main" val="2338767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6F92260B-5A25-C28E-05F2-20BAA8F56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36ABFF48-A297-5395-D955-271593D9B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>
                <a:latin typeface="Effra" panose="02000506080000020004" pitchFamily="2" charset="0"/>
              </a:rPr>
              <a:t>Oefenen op Facet met </a:t>
            </a:r>
            <a:r>
              <a:rPr lang="nl-NL" err="1">
                <a:latin typeface="Effra" panose="02000506080000020004" pitchFamily="2" charset="0"/>
              </a:rPr>
              <a:t>Destina</a:t>
            </a:r>
            <a:endParaRPr>
              <a:latin typeface="Effra" panose="02000506080000020004" pitchFamily="2" charset="0"/>
            </a:endParaRPr>
          </a:p>
        </p:txBody>
      </p:sp>
      <p:sp>
        <p:nvSpPr>
          <p:cNvPr id="123" name="Google Shape;123;p4">
            <a:extLst>
              <a:ext uri="{FF2B5EF4-FFF2-40B4-BE49-F238E27FC236}">
                <a16:creationId xmlns:a16="http://schemas.microsoft.com/office/drawing/2014/main" id="{4FEBC4D5-66B7-6647-1603-79CE0AD347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indent="0">
              <a:spcBef>
                <a:spcPts val="0"/>
              </a:spcBef>
              <a:buNone/>
            </a:pPr>
            <a:r>
              <a:rPr lang="nl-NL">
                <a:latin typeface="Effra"/>
              </a:rPr>
              <a:t>- Vraag 14 Engels examen 2025 meerkeuzevraag</a:t>
            </a:r>
          </a:p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endParaRPr lang="nl-NL">
              <a:latin typeface="Effra" panose="0200050608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36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A6A2292A-263C-ED3D-6D0E-0945910A8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64C3390A-B19C-215F-8F53-F3F96A8FCA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>
                <a:latin typeface="Effra" panose="02000506080000020004" pitchFamily="2" charset="0"/>
              </a:rPr>
              <a:t>Tips voor het eindexamen</a:t>
            </a:r>
            <a:endParaRPr>
              <a:latin typeface="Effra" panose="0200050608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194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79DF45-F9EC-B08D-7774-B927E2C0D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EDD6E-041F-5A2A-E9A6-529F2B5BE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US">
                <a:latin typeface="Effra" panose="02000506080000020004" pitchFamily="2" charset="0"/>
              </a:rPr>
              <a:t>Hoe </a:t>
            </a:r>
            <a:r>
              <a:rPr lang="en-US" err="1">
                <a:latin typeface="Effra" panose="02000506080000020004" pitchFamily="2" charset="0"/>
              </a:rPr>
              <a:t>ziet</a:t>
            </a:r>
            <a:r>
              <a:rPr lang="en-US">
                <a:latin typeface="Effra" panose="02000506080000020004" pitchFamily="2" charset="0"/>
              </a:rPr>
              <a:t> het examen </a:t>
            </a:r>
            <a:r>
              <a:rPr lang="en-US" err="1">
                <a:latin typeface="Effra" panose="02000506080000020004" pitchFamily="2" charset="0"/>
              </a:rPr>
              <a:t>eruit</a:t>
            </a:r>
            <a:r>
              <a:rPr lang="en-US">
                <a:latin typeface="Effra" panose="02000506080000020004" pitchFamily="2" charset="0"/>
              </a:rPr>
              <a:t>?</a:t>
            </a:r>
            <a:endParaRPr lang="nl-NL">
              <a:latin typeface="Effra" panose="02000506080000020004" pitchFamily="2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5E9DA8-4799-0E0D-992F-DE8FE5078A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-"/>
            </a:pPr>
            <a:r>
              <a:rPr lang="nl-NL" sz="2400">
                <a:latin typeface="+mj-lt"/>
              </a:rPr>
              <a:t>9</a:t>
            </a:r>
            <a:r>
              <a:rPr lang="nl-NL" sz="2400">
                <a:solidFill>
                  <a:schemeClr val="dk1"/>
                </a:solidFill>
                <a:latin typeface="+mj-lt"/>
              </a:rPr>
              <a:t>0 minuten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-"/>
            </a:pPr>
            <a:r>
              <a:rPr lang="nl-NL" sz="2400">
                <a:solidFill>
                  <a:schemeClr val="dk1"/>
                </a:solidFill>
                <a:latin typeface="+mj-lt"/>
              </a:rPr>
              <a:t>Via Facet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-"/>
            </a:pPr>
            <a:r>
              <a:rPr lang="nl-NL" sz="2400">
                <a:solidFill>
                  <a:schemeClr val="dk1"/>
                </a:solidFill>
                <a:latin typeface="+mj-lt"/>
              </a:rPr>
              <a:t>Kijken &amp; luisteren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-"/>
            </a:pPr>
            <a:r>
              <a:rPr lang="nl-NL" sz="2400">
                <a:solidFill>
                  <a:schemeClr val="dk1"/>
                </a:solidFill>
                <a:latin typeface="+mj-lt"/>
              </a:rPr>
              <a:t>Lezen</a:t>
            </a:r>
          </a:p>
          <a:p>
            <a:pPr lvl="0" indent="-457200">
              <a:spcBef>
                <a:spcPts val="0"/>
              </a:spcBef>
              <a:buSzPts val="3600"/>
              <a:buChar char="-"/>
            </a:pPr>
            <a:r>
              <a:rPr lang="nl-NL" sz="2400">
                <a:latin typeface="+mj-lt"/>
              </a:rPr>
              <a:t>De vragen en antwoordmogelijkheden zijn in het Nederlands</a:t>
            </a:r>
          </a:p>
          <a:p>
            <a:pPr indent="-457200">
              <a:spcBef>
                <a:spcPts val="0"/>
              </a:spcBef>
              <a:buSzPts val="3600"/>
              <a:buChar char="-"/>
            </a:pPr>
            <a:r>
              <a:rPr lang="nl-NL" sz="2400">
                <a:latin typeface="+mj-lt"/>
              </a:rPr>
              <a:t>Neem een woordenboek mee: Engels-Nederlands + Nederlands-Engels</a:t>
            </a:r>
          </a:p>
        </p:txBody>
      </p:sp>
      <p:pic>
        <p:nvPicPr>
          <p:cNvPr id="4" name="Picture 2" descr="Uitleg examen lezen/luisteren (3F) – Taaltools">
            <a:extLst>
              <a:ext uri="{FF2B5EF4-FFF2-40B4-BE49-F238E27FC236}">
                <a16:creationId xmlns:a16="http://schemas.microsoft.com/office/drawing/2014/main" id="{9120EAEC-4ACE-7BB0-4625-FFC782D6D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202" y="1347876"/>
            <a:ext cx="3505200" cy="2177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107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332dfe95d4_0_6"/>
          <p:cNvSpPr txBox="1"/>
          <p:nvPr/>
        </p:nvSpPr>
        <p:spPr>
          <a:xfrm>
            <a:off x="9906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4400">
                <a:solidFill>
                  <a:srgbClr val="000000"/>
                </a:solidFill>
                <a:latin typeface="Effra" panose="02000506080000020004" pitchFamily="2" charset="0"/>
              </a:rPr>
              <a:t>Soorten vragen</a:t>
            </a:r>
            <a:endParaRPr sz="4400">
              <a:solidFill>
                <a:srgbClr val="000000"/>
              </a:solidFill>
              <a:latin typeface="Effra" panose="02000506080000020004" pitchFamily="2" charset="0"/>
            </a:endParaRPr>
          </a:p>
        </p:txBody>
      </p:sp>
      <p:sp>
        <p:nvSpPr>
          <p:cNvPr id="103" name="Google Shape;103;g3332dfe95d4_0_6"/>
          <p:cNvSpPr txBox="1"/>
          <p:nvPr/>
        </p:nvSpPr>
        <p:spPr>
          <a:xfrm>
            <a:off x="990600" y="1717066"/>
            <a:ext cx="30714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-"/>
            </a:pPr>
            <a:r>
              <a:rPr lang="nl-NL" sz="2800">
                <a:solidFill>
                  <a:srgbClr val="000000"/>
                </a:solidFill>
              </a:rPr>
              <a:t>Meerkeuze</a:t>
            </a:r>
          </a:p>
          <a:p>
            <a:pPr marL="457200" lvl="0" indent="-4064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nl-NL" sz="2800"/>
              <a:t>Juist/onjuist</a:t>
            </a:r>
            <a:endParaRPr lang="nl-NL" sz="2800">
              <a:solidFill>
                <a:srgbClr val="000000"/>
              </a:solidFill>
            </a:endParaRPr>
          </a:p>
          <a:p>
            <a:pPr marL="457200" indent="-406400">
              <a:lnSpc>
                <a:spcPct val="90000"/>
              </a:lnSpc>
              <a:buSzPts val="2800"/>
              <a:buChar char="-"/>
            </a:pPr>
            <a:r>
              <a:rPr lang="nl-NL" sz="2800"/>
              <a:t>Wel/niet</a:t>
            </a:r>
          </a:p>
          <a:p>
            <a:pPr marL="457200" indent="-406400">
              <a:lnSpc>
                <a:spcPct val="90000"/>
              </a:lnSpc>
              <a:buSzPts val="2800"/>
              <a:buChar char="-"/>
            </a:pPr>
            <a:r>
              <a:rPr lang="nl-NL" sz="2800"/>
              <a:t>Slepen</a:t>
            </a:r>
          </a:p>
          <a:p>
            <a:pPr marL="457200" indent="-406400">
              <a:lnSpc>
                <a:spcPct val="90000"/>
              </a:lnSpc>
              <a:buSzPts val="2800"/>
              <a:buChar char="-"/>
            </a:pPr>
            <a:r>
              <a:rPr lang="nl-NL" sz="2800"/>
              <a:t>Juist woord/stukje tekst kiezen</a:t>
            </a:r>
          </a:p>
          <a:p>
            <a:pPr marL="50800">
              <a:lnSpc>
                <a:spcPct val="90000"/>
              </a:lnSpc>
              <a:buSzPts val="2800"/>
            </a:pPr>
            <a:endParaRPr lang="nl-NL" sz="2800">
              <a:latin typeface="Effra" panose="02000506080000020004" pitchFamily="2" charset="0"/>
            </a:endParaRPr>
          </a:p>
          <a:p>
            <a:pPr>
              <a:lnSpc>
                <a:spcPct val="90000"/>
              </a:lnSpc>
            </a:pPr>
            <a:endParaRPr lang="nl-NL" sz="2800">
              <a:latin typeface="Effra" panose="02000506080000020004" pitchFamily="2" charset="0"/>
            </a:endParaRPr>
          </a:p>
        </p:txBody>
      </p:sp>
      <p:pic>
        <p:nvPicPr>
          <p:cNvPr id="3" name="Afbeelding 2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AD0440AF-1C16-77BE-2595-1F71B7D21C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1520" y="1501589"/>
            <a:ext cx="7027754" cy="42358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1E62A3-AC04-5CE5-D63C-8AE061280A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B49E56-51F5-65B1-C638-700E6A605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r>
              <a:rPr lang="en-US" err="1">
                <a:latin typeface="Effra" panose="02000506080000020004" pitchFamily="2" charset="0"/>
              </a:rPr>
              <a:t>Strategieën</a:t>
            </a:r>
            <a:r>
              <a:rPr lang="en-US">
                <a:latin typeface="Effra" panose="02000506080000020004" pitchFamily="2" charset="0"/>
              </a:rPr>
              <a:t> </a:t>
            </a:r>
            <a:r>
              <a:rPr lang="en-US" err="1">
                <a:latin typeface="Effra" panose="02000506080000020004" pitchFamily="2" charset="0"/>
              </a:rPr>
              <a:t>kijk</a:t>
            </a:r>
            <a:r>
              <a:rPr lang="en-US">
                <a:latin typeface="Effra" panose="02000506080000020004" pitchFamily="2" charset="0"/>
              </a:rPr>
              <a:t>- </a:t>
            </a:r>
            <a:r>
              <a:rPr lang="en-US" err="1">
                <a:latin typeface="Effra" panose="02000506080000020004" pitchFamily="2" charset="0"/>
              </a:rPr>
              <a:t>en</a:t>
            </a:r>
            <a:r>
              <a:rPr lang="en-US">
                <a:latin typeface="Effra" panose="02000506080000020004" pitchFamily="2" charset="0"/>
              </a:rPr>
              <a:t> </a:t>
            </a:r>
            <a:r>
              <a:rPr lang="en-US" err="1">
                <a:latin typeface="Effra" panose="02000506080000020004" pitchFamily="2" charset="0"/>
              </a:rPr>
              <a:t>luisteren</a:t>
            </a:r>
            <a:endParaRPr lang="nl-NL">
              <a:latin typeface="Effra" panose="02000506080000020004" pitchFamily="2" charset="0"/>
            </a:endParaRP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AF2ABF6-1934-90EB-E0E4-CFBC83F473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1. Luister naar de introductie</a:t>
            </a:r>
          </a:p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2. Lees de vraag </a:t>
            </a:r>
          </a:p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    - markeer de </a:t>
            </a:r>
            <a:r>
              <a:rPr lang="nl-NL" sz="2400" b="1"/>
              <a:t>sleutelwoorden</a:t>
            </a:r>
          </a:p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3. Luister naar het fragment</a:t>
            </a:r>
          </a:p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4. Let op de sleutelwoorden</a:t>
            </a:r>
          </a:p>
          <a:p>
            <a:pPr marL="508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nl-NL" sz="2400"/>
              <a:t>5. Beantwoord de vraag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l-NL" sz="2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nl-NL" sz="24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/>
              <a:t>Tip: let op woorden die extra worden benadrukt</a:t>
            </a:r>
          </a:p>
        </p:txBody>
      </p:sp>
      <p:pic>
        <p:nvPicPr>
          <p:cNvPr id="5" name="Afbeelding 4" descr="Afbeelding met tekst, schermopname, Lettertype, nummer&#10;&#10;Door AI gegenereerde inhoud is mogelijk onjuist.">
            <a:extLst>
              <a:ext uri="{FF2B5EF4-FFF2-40B4-BE49-F238E27FC236}">
                <a16:creationId xmlns:a16="http://schemas.microsoft.com/office/drawing/2014/main" id="{5C410B07-1381-0DD7-1049-3C5D4519FD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5614" y="1826326"/>
            <a:ext cx="5807959" cy="176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712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>
                <a:latin typeface="Effra" panose="02000506080000020004" pitchFamily="2" charset="0"/>
              </a:rPr>
              <a:t>Strategieën lezen</a:t>
            </a:r>
            <a:endParaRPr>
              <a:latin typeface="Effra" panose="02000506080000020004" pitchFamily="2" charset="0"/>
            </a:endParaRPr>
          </a:p>
        </p:txBody>
      </p:sp>
      <p:sp>
        <p:nvSpPr>
          <p:cNvPr id="123" name="Google Shape;1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nl-NL" sz="2400"/>
              <a:t>Lees eerst de vraag!</a:t>
            </a:r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nl-NL"/>
              <a:t>Wat moet je lezen?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nl-NL"/>
              <a:t>Waar ben je naar op zoek?</a:t>
            </a:r>
            <a:endParaRPr/>
          </a:p>
          <a:p>
            <a:pPr marL="914400" lvl="1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nl-NL"/>
              <a:t>Markeer de sleutelwoorden!</a:t>
            </a:r>
            <a:endParaRPr/>
          </a:p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nl-NL" sz="2400"/>
              <a:t>Lees de tekst / het tekstgedeelte</a:t>
            </a:r>
            <a:endParaRPr sz="2400"/>
          </a:p>
          <a:p>
            <a:pPr>
              <a:spcBef>
                <a:spcPts val="0"/>
              </a:spcBef>
              <a:buChar char="-"/>
            </a:pPr>
            <a:r>
              <a:rPr lang="nl-NL" sz="2400"/>
              <a:t>ELZA: eerste zin/ laatste zin</a:t>
            </a:r>
            <a:endParaRPr sz="2400"/>
          </a:p>
          <a:p>
            <a:pPr>
              <a:spcBef>
                <a:spcPts val="0"/>
              </a:spcBef>
              <a:buChar char="-"/>
            </a:pPr>
            <a:r>
              <a:rPr lang="nl-NL" sz="2400"/>
              <a:t>Zoek bewijzen in de tekst voor je antwoorden!</a:t>
            </a:r>
          </a:p>
          <a:p>
            <a:pPr marL="45720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nl-NL" sz="2400"/>
              <a:t>Gebruik je woordenboeken:</a:t>
            </a:r>
            <a:endParaRPr sz="2400"/>
          </a:p>
          <a:p>
            <a:pPr lvl="1">
              <a:spcBef>
                <a:spcPts val="0"/>
              </a:spcBef>
              <a:buSzPts val="2800"/>
              <a:buChar char="-"/>
            </a:pPr>
            <a:r>
              <a:rPr lang="nl-NL"/>
              <a:t>Nederland-Engels</a:t>
            </a:r>
          </a:p>
          <a:p>
            <a: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-"/>
            </a:pPr>
            <a:r>
              <a:rPr lang="nl-NL"/>
              <a:t>Engels-Nederlands</a:t>
            </a:r>
          </a:p>
          <a:p>
            <a:pPr marL="228600" indent="-50800">
              <a:spcBef>
                <a:spcPts val="0"/>
              </a:spcBef>
              <a:buNone/>
            </a:pPr>
            <a:endParaRPr lang="nl-NL">
              <a:latin typeface="Effra" panose="02000506080000020004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1F11B4B5-1D01-2338-E98B-1831CDEABE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DD136AED-373F-56AD-B4B4-E5B14388FB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>
                <a:latin typeface="Effra" panose="02000506080000020004" pitchFamily="2" charset="0"/>
              </a:rPr>
              <a:t>Oefenen op Facet met </a:t>
            </a:r>
            <a:r>
              <a:rPr lang="nl-NL" err="1">
                <a:latin typeface="Effra" panose="02000506080000020004" pitchFamily="2" charset="0"/>
              </a:rPr>
              <a:t>Destina</a:t>
            </a:r>
            <a:endParaRPr>
              <a:latin typeface="Effra" panose="02000506080000020004" pitchFamily="2" charset="0"/>
            </a:endParaRPr>
          </a:p>
        </p:txBody>
      </p:sp>
      <p:sp>
        <p:nvSpPr>
          <p:cNvPr id="123" name="Google Shape;123;p4">
            <a:extLst>
              <a:ext uri="{FF2B5EF4-FFF2-40B4-BE49-F238E27FC236}">
                <a16:creationId xmlns:a16="http://schemas.microsoft.com/office/drawing/2014/main" id="{568CED49-6EE9-1F9A-4E48-6707C8D415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Char char="-"/>
            </a:pPr>
            <a:r>
              <a:rPr lang="nl-NL">
                <a:latin typeface="Effra"/>
              </a:rPr>
              <a:t>Vraag 7 Engels examen 2025 meerkeuzevraag</a:t>
            </a:r>
          </a:p>
        </p:txBody>
      </p:sp>
    </p:spTree>
    <p:extLst>
      <p:ext uri="{BB962C8B-B14F-4D97-AF65-F5344CB8AC3E}">
        <p14:creationId xmlns:p14="http://schemas.microsoft.com/office/powerpoint/2010/main" val="13830267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C2F2A309-071E-5E89-386A-11396BD71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A1758E52-574C-976C-912F-B4B2F73C3B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>
                <a:latin typeface="Effra"/>
              </a:rPr>
              <a:t>Oefenen op Facet met Colette</a:t>
            </a:r>
            <a:endParaRPr lang="nl-NL">
              <a:latin typeface="Effra" panose="02000506080000020004" pitchFamily="2" charset="0"/>
            </a:endParaRPr>
          </a:p>
        </p:txBody>
      </p:sp>
      <p:sp>
        <p:nvSpPr>
          <p:cNvPr id="123" name="Google Shape;123;p4">
            <a:extLst>
              <a:ext uri="{FF2B5EF4-FFF2-40B4-BE49-F238E27FC236}">
                <a16:creationId xmlns:a16="http://schemas.microsoft.com/office/drawing/2014/main" id="{B00C15AF-4A15-F33A-06EF-D0D4D4DCCE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Char char="-"/>
            </a:pPr>
            <a:r>
              <a:rPr lang="nl-NL">
                <a:latin typeface="Effra"/>
              </a:rPr>
              <a:t>Vraag 21+22+23 Engels examen 2025: </a:t>
            </a:r>
            <a:r>
              <a:rPr lang="nl-NL" err="1">
                <a:latin typeface="Effra"/>
              </a:rPr>
              <a:t>under</a:t>
            </a:r>
            <a:r>
              <a:rPr lang="nl-NL">
                <a:latin typeface="Effra"/>
              </a:rPr>
              <a:t> </a:t>
            </a:r>
            <a:r>
              <a:rPr lang="nl-NL" err="1">
                <a:latin typeface="Effra"/>
              </a:rPr>
              <a:t>the</a:t>
            </a:r>
            <a:r>
              <a:rPr lang="nl-NL">
                <a:latin typeface="Effra"/>
              </a:rPr>
              <a:t> cap</a:t>
            </a:r>
          </a:p>
          <a:p>
            <a:pPr lvl="1">
              <a:spcBef>
                <a:spcPts val="0"/>
              </a:spcBef>
              <a:buSzPts val="2800"/>
              <a:buFont typeface="Courier New"/>
              <a:buChar char="o"/>
            </a:pPr>
            <a:r>
              <a:rPr lang="nl-NL">
                <a:latin typeface="Effra"/>
              </a:rPr>
              <a:t>Meerkeuze</a:t>
            </a:r>
          </a:p>
          <a:p>
            <a:pPr lvl="1">
              <a:spcBef>
                <a:spcPts val="0"/>
              </a:spcBef>
              <a:buSzPts val="2800"/>
              <a:buFont typeface="Courier New"/>
              <a:buChar char="o"/>
            </a:pPr>
            <a:r>
              <a:rPr lang="nl-NL">
                <a:latin typeface="Effra"/>
              </a:rPr>
              <a:t>Sleep vraag</a:t>
            </a:r>
          </a:p>
          <a:p>
            <a:pPr lvl="1">
              <a:spcBef>
                <a:spcPts val="0"/>
              </a:spcBef>
              <a:buSzPts val="2800"/>
              <a:buFont typeface="Courier New"/>
              <a:buChar char="o"/>
            </a:pPr>
            <a:r>
              <a:rPr lang="nl-NL">
                <a:latin typeface="Effra"/>
              </a:rPr>
              <a:t>Juiste woorden kiezen</a:t>
            </a:r>
          </a:p>
        </p:txBody>
      </p:sp>
    </p:spTree>
    <p:extLst>
      <p:ext uri="{BB962C8B-B14F-4D97-AF65-F5344CB8AC3E}">
        <p14:creationId xmlns:p14="http://schemas.microsoft.com/office/powerpoint/2010/main" val="38068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C24DD7AA-E9E0-169A-74EC-1F3EFFB8E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09416C29-2161-B385-61FB-B78071C2AF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/>
              <a:t>Oefenen op Facet met </a:t>
            </a:r>
            <a:r>
              <a:rPr lang="nl-NL" err="1"/>
              <a:t>Destina</a:t>
            </a:r>
            <a:endParaRPr lang="nl-NL"/>
          </a:p>
        </p:txBody>
      </p:sp>
      <p:sp>
        <p:nvSpPr>
          <p:cNvPr id="123" name="Google Shape;123;p4">
            <a:extLst>
              <a:ext uri="{FF2B5EF4-FFF2-40B4-BE49-F238E27FC236}">
                <a16:creationId xmlns:a16="http://schemas.microsoft.com/office/drawing/2014/main" id="{2805C77F-422C-A32E-A6EB-BE7BFEDA61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0"/>
              </a:spcBef>
              <a:buChar char="-"/>
            </a:pPr>
            <a:r>
              <a:rPr lang="nl-NL" sz="2400"/>
              <a:t>Vraag 13 Engels examen 2025 wel / niet vraag</a:t>
            </a:r>
          </a:p>
        </p:txBody>
      </p:sp>
    </p:spTree>
    <p:extLst>
      <p:ext uri="{BB962C8B-B14F-4D97-AF65-F5344CB8AC3E}">
        <p14:creationId xmlns:p14="http://schemas.microsoft.com/office/powerpoint/2010/main" val="39396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>
          <a:extLst>
            <a:ext uri="{FF2B5EF4-FFF2-40B4-BE49-F238E27FC236}">
              <a16:creationId xmlns:a16="http://schemas.microsoft.com/office/drawing/2014/main" id="{E6A8BFA3-9387-2AF2-4585-C6DF5E419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>
            <a:extLst>
              <a:ext uri="{FF2B5EF4-FFF2-40B4-BE49-F238E27FC236}">
                <a16:creationId xmlns:a16="http://schemas.microsoft.com/office/drawing/2014/main" id="{588167C7-E577-3C95-70A3-4CBC9E4928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5210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nl-NL"/>
              <a:t>Oefenen op Facet met Colette</a:t>
            </a:r>
          </a:p>
        </p:txBody>
      </p:sp>
      <p:sp>
        <p:nvSpPr>
          <p:cNvPr id="123" name="Google Shape;123;p4">
            <a:extLst>
              <a:ext uri="{FF2B5EF4-FFF2-40B4-BE49-F238E27FC236}">
                <a16:creationId xmlns:a16="http://schemas.microsoft.com/office/drawing/2014/main" id="{4CA90DE1-3102-FFAB-08CA-80A524A86B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indent="0">
              <a:spcBef>
                <a:spcPts val="0"/>
              </a:spcBef>
              <a:buNone/>
            </a:pPr>
            <a:r>
              <a:rPr lang="nl-NL" sz="2400"/>
              <a:t>- Vraag 29+30+31 Engels examen 2025: supermarket </a:t>
            </a:r>
            <a:r>
              <a:rPr lang="nl-NL" sz="2400" err="1"/>
              <a:t>egg</a:t>
            </a:r>
            <a:r>
              <a:rPr lang="nl-NL" sz="2400"/>
              <a:t> </a:t>
            </a:r>
          </a:p>
          <a:p>
            <a:pPr marL="50800" indent="0">
              <a:spcBef>
                <a:spcPts val="0"/>
              </a:spcBef>
              <a:buSzPts val="2800"/>
              <a:buNone/>
            </a:pPr>
            <a:endParaRPr lang="nl-NL" sz="2400"/>
          </a:p>
          <a:p>
            <a:pPr lvl="1">
              <a:spcBef>
                <a:spcPts val="0"/>
              </a:spcBef>
              <a:buSzPts val="2800"/>
              <a:buFont typeface="Courier New"/>
              <a:buChar char="o"/>
            </a:pPr>
            <a:r>
              <a:rPr lang="nl-NL"/>
              <a:t>Meerkeuze</a:t>
            </a:r>
          </a:p>
          <a:p>
            <a:pPr lvl="1">
              <a:spcBef>
                <a:spcPts val="0"/>
              </a:spcBef>
              <a:buSzPts val="2800"/>
              <a:buFont typeface="Courier New"/>
              <a:buChar char="o"/>
            </a:pPr>
            <a:r>
              <a:rPr lang="nl-NL"/>
              <a:t>Juiste reden kiezen</a:t>
            </a:r>
          </a:p>
        </p:txBody>
      </p:sp>
    </p:spTree>
    <p:extLst>
      <p:ext uri="{BB962C8B-B14F-4D97-AF65-F5344CB8AC3E}">
        <p14:creationId xmlns:p14="http://schemas.microsoft.com/office/powerpoint/2010/main" val="334661022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9612985F38A4696AAD18D581E630E" ma:contentTypeVersion="11" ma:contentTypeDescription="Een nieuw document maken." ma:contentTypeScope="" ma:versionID="a29b2695f712cf7a05b1cef6d3acfc21">
  <xsd:schema xmlns:xsd="http://www.w3.org/2001/XMLSchema" xmlns:xs="http://www.w3.org/2001/XMLSchema" xmlns:p="http://schemas.microsoft.com/office/2006/metadata/properties" xmlns:ns2="f7bdf434-8271-45be-9229-b36057b16eca" xmlns:ns3="403b03e0-f3b3-4df8-8b82-7dc7d4ddf286" targetNamespace="http://schemas.microsoft.com/office/2006/metadata/properties" ma:root="true" ma:fieldsID="b8ed36d4f6667af175760fddac04732e" ns2:_="" ns3:_="">
    <xsd:import namespace="f7bdf434-8271-45be-9229-b36057b16eca"/>
    <xsd:import namespace="403b03e0-f3b3-4df8-8b82-7dc7d4ddf2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bdf434-8271-45be-9229-b36057b16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afbf0a4-60f2-4de2-9c19-1cfcaa6785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b03e0-f3b3-4df8-8b82-7dc7d4ddf28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3339e9d-23b0-4d36-af82-861bde34df63}" ma:internalName="TaxCatchAll" ma:showField="CatchAllData" ma:web="403b03e0-f3b3-4df8-8b82-7dc7d4ddf2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7bdf434-8271-45be-9229-b36057b16eca">
      <Terms xmlns="http://schemas.microsoft.com/office/infopath/2007/PartnerControls"/>
    </lcf76f155ced4ddcb4097134ff3c332f>
    <TaxCatchAll xmlns="403b03e0-f3b3-4df8-8b82-7dc7d4ddf28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8AD2F8-AE0B-4466-B9C8-A8E55083AA99}">
  <ds:schemaRefs>
    <ds:schemaRef ds:uri="403b03e0-f3b3-4df8-8b82-7dc7d4ddf286"/>
    <ds:schemaRef ds:uri="f7bdf434-8271-45be-9229-b36057b16e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33EC146-78BD-4ACB-B2BC-1AE2F59DFE01}">
  <ds:schemaRefs>
    <ds:schemaRef ds:uri="403b03e0-f3b3-4df8-8b82-7dc7d4ddf286"/>
    <ds:schemaRef ds:uri="f7bdf434-8271-45be-9229-b36057b16eca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870F9DA-722D-4F78-ADA4-8ADA5039988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8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Kantoorthema</vt:lpstr>
      <vt:lpstr>1_Kantoorthema</vt:lpstr>
      <vt:lpstr>Wat krijg je te zien in deze video?</vt:lpstr>
      <vt:lpstr>Hoe ziet het examen eruit?</vt:lpstr>
      <vt:lpstr>PowerPoint Presentation</vt:lpstr>
      <vt:lpstr>Strategieën kijk- en luisteren</vt:lpstr>
      <vt:lpstr>Strategieën lezen</vt:lpstr>
      <vt:lpstr>Oefenen op Facet met Destina</vt:lpstr>
      <vt:lpstr>Oefenen op Facet met Colette</vt:lpstr>
      <vt:lpstr>Oefenen op Facet met Destina</vt:lpstr>
      <vt:lpstr>Oefenen op Facet met Colette</vt:lpstr>
      <vt:lpstr>Oefenen op Facet met Destina</vt:lpstr>
      <vt:lpstr>Tips voor het eindexamen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 Stolper</dc:creator>
  <cp:revision>1</cp:revision>
  <dcterms:created xsi:type="dcterms:W3CDTF">2022-04-29T11:47:46Z</dcterms:created>
  <dcterms:modified xsi:type="dcterms:W3CDTF">2026-03-06T11:10:29Z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0x0101000A69612985F38A4696AAD18D581E630E</vt:lpwstr>
  </property>
  <property fmtid="{D5CDD505-2E9C-101B-9397-08002B2CF9AE}" pid="3" name="MediaServiceImageTags">
    <vt:lpwstr/>
  </property>
  <property fmtid="{D5CDD505-2E9C-101B-9397-08002B2CF9AE}" pid="4" name="MSIP_Label_f3e6dba3-42c1-475e-beed-5d52002941fd_Enabled">
    <vt:lpwstr>true</vt:lpwstr>
  </property>
  <property fmtid="{D5CDD505-2E9C-101B-9397-08002B2CF9AE}" pid="5" name="MSIP_Label_f3e6dba3-42c1-475e-beed-5d52002941fd_SetDate">
    <vt:lpwstr>2025-03-11T08:11:07Z</vt:lpwstr>
  </property>
  <property fmtid="{D5CDD505-2E9C-101B-9397-08002B2CF9AE}" pid="6" name="MSIP_Label_f3e6dba3-42c1-475e-beed-5d52002941fd_Method">
    <vt:lpwstr>Standard</vt:lpwstr>
  </property>
  <property fmtid="{D5CDD505-2E9C-101B-9397-08002B2CF9AE}" pid="7" name="MSIP_Label_f3e6dba3-42c1-475e-beed-5d52002941fd_Name">
    <vt:lpwstr>Openbaar</vt:lpwstr>
  </property>
  <property fmtid="{D5CDD505-2E9C-101B-9397-08002B2CF9AE}" pid="8" name="MSIP_Label_f3e6dba3-42c1-475e-beed-5d52002941fd_SiteId">
    <vt:lpwstr>5b83389b-52c3-41b5-a90c-45ceabd80c71</vt:lpwstr>
  </property>
  <property fmtid="{D5CDD505-2E9C-101B-9397-08002B2CF9AE}" pid="9" name="MSIP_Label_f3e6dba3-42c1-475e-beed-5d52002941fd_ActionId">
    <vt:lpwstr>6dcbc010-c7d8-4bdb-aa8f-d905a63f1fff</vt:lpwstr>
  </property>
  <property fmtid="{D5CDD505-2E9C-101B-9397-08002B2CF9AE}" pid="10" name="MSIP_Label_f3e6dba3-42c1-475e-beed-5d52002941fd_ContentBits">
    <vt:lpwstr>0</vt:lpwstr>
  </property>
  <property fmtid="{D5CDD505-2E9C-101B-9397-08002B2CF9AE}" pid="11" name="MSIP_Label_f3e6dba3-42c1-475e-beed-5d52002941fd_Tag">
    <vt:lpwstr>10, 3, 0, 1</vt:lpwstr>
  </property>
</Properties>
</file>