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6"/>
  </p:notesMasterIdLst>
  <p:sldIdLst>
    <p:sldId id="256" r:id="rId5"/>
    <p:sldId id="257" r:id="rId6"/>
    <p:sldId id="258" r:id="rId7"/>
    <p:sldId id="259" r:id="rId8"/>
    <p:sldId id="260" r:id="rId9"/>
    <p:sldId id="261" r:id="rId10"/>
    <p:sldId id="265" r:id="rId11"/>
    <p:sldId id="262" r:id="rId12"/>
    <p:sldId id="263" r:id="rId13"/>
    <p:sldId id="264" r:id="rId14"/>
    <p:sldId id="266" r:id="rId15"/>
    <p:sldId id="267" r:id="rId16"/>
    <p:sldId id="268" r:id="rId17"/>
    <p:sldId id="269" r:id="rId18"/>
    <p:sldId id="270" r:id="rId19"/>
    <p:sldId id="271" r:id="rId20"/>
    <p:sldId id="272" r:id="rId21"/>
    <p:sldId id="273" r:id="rId22"/>
    <p:sldId id="277" r:id="rId23"/>
    <p:sldId id="275" r:id="rId24"/>
    <p:sldId id="276"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nwt7jibBfdpGIL2VeV8B5yh7M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AEC82-FD7A-4F06-488C-A428801B3902}" v="2" dt="2026-03-05T08:51:37.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customschemas.google.com/relationships/presentationmetadata" Target="meta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Doesborgh" userId="S::eva.doesborgh@nos.nl::52750715-7212-4236-abe8-36435f677fdf" providerId="AD" clId="Web-{270AEC82-FD7A-4F06-488C-A428801B3902}"/>
    <pc:docChg chg="modSld modMainMaster">
      <pc:chgData name="Eva Doesborgh" userId="S::eva.doesborgh@nos.nl::52750715-7212-4236-abe8-36435f677fdf" providerId="AD" clId="Web-{270AEC82-FD7A-4F06-488C-A428801B3902}" dt="2026-03-05T08:51:37.684" v="1"/>
      <pc:docMkLst>
        <pc:docMk/>
      </pc:docMkLst>
      <pc:sldChg chg="mod setBg">
        <pc:chgData name="Eva Doesborgh" userId="S::eva.doesborgh@nos.nl::52750715-7212-4236-abe8-36435f677fdf" providerId="AD" clId="Web-{270AEC82-FD7A-4F06-488C-A428801B3902}" dt="2026-03-05T08:51:37.684" v="1"/>
        <pc:sldMkLst>
          <pc:docMk/>
          <pc:sldMk cId="0" sldId="256"/>
        </pc:sldMkLst>
      </pc:sldChg>
      <pc:sldChg chg="mod">
        <pc:chgData name="Eva Doesborgh" userId="S::eva.doesborgh@nos.nl::52750715-7212-4236-abe8-36435f677fdf" providerId="AD" clId="Web-{270AEC82-FD7A-4F06-488C-A428801B3902}" dt="2026-03-05T08:51:37.684" v="1"/>
        <pc:sldMkLst>
          <pc:docMk/>
          <pc:sldMk cId="0" sldId="257"/>
        </pc:sldMkLst>
      </pc:sldChg>
      <pc:sldChg chg="mod">
        <pc:chgData name="Eva Doesborgh" userId="S::eva.doesborgh@nos.nl::52750715-7212-4236-abe8-36435f677fdf" providerId="AD" clId="Web-{270AEC82-FD7A-4F06-488C-A428801B3902}" dt="2026-03-05T08:51:37.684" v="1"/>
        <pc:sldMkLst>
          <pc:docMk/>
          <pc:sldMk cId="0" sldId="258"/>
        </pc:sldMkLst>
      </pc:sldChg>
      <pc:sldChg chg="mod">
        <pc:chgData name="Eva Doesborgh" userId="S::eva.doesborgh@nos.nl::52750715-7212-4236-abe8-36435f677fdf" providerId="AD" clId="Web-{270AEC82-FD7A-4F06-488C-A428801B3902}" dt="2026-03-05T08:51:37.684" v="1"/>
        <pc:sldMkLst>
          <pc:docMk/>
          <pc:sldMk cId="0" sldId="259"/>
        </pc:sldMkLst>
      </pc:sldChg>
      <pc:sldChg chg="mod">
        <pc:chgData name="Eva Doesborgh" userId="S::eva.doesborgh@nos.nl::52750715-7212-4236-abe8-36435f677fdf" providerId="AD" clId="Web-{270AEC82-FD7A-4F06-488C-A428801B3902}" dt="2026-03-05T08:51:37.684" v="1"/>
        <pc:sldMkLst>
          <pc:docMk/>
          <pc:sldMk cId="0" sldId="260"/>
        </pc:sldMkLst>
      </pc:sldChg>
      <pc:sldChg chg="mod">
        <pc:chgData name="Eva Doesborgh" userId="S::eva.doesborgh@nos.nl::52750715-7212-4236-abe8-36435f677fdf" providerId="AD" clId="Web-{270AEC82-FD7A-4F06-488C-A428801B3902}" dt="2026-03-05T08:51:37.684" v="1"/>
        <pc:sldMkLst>
          <pc:docMk/>
          <pc:sldMk cId="0" sldId="261"/>
        </pc:sldMkLst>
      </pc:sldChg>
      <pc:sldChg chg="mod">
        <pc:chgData name="Eva Doesborgh" userId="S::eva.doesborgh@nos.nl::52750715-7212-4236-abe8-36435f677fdf" providerId="AD" clId="Web-{270AEC82-FD7A-4F06-488C-A428801B3902}" dt="2026-03-05T08:51:37.684" v="1"/>
        <pc:sldMkLst>
          <pc:docMk/>
          <pc:sldMk cId="0" sldId="262"/>
        </pc:sldMkLst>
      </pc:sldChg>
      <pc:sldChg chg="mod">
        <pc:chgData name="Eva Doesborgh" userId="S::eva.doesborgh@nos.nl::52750715-7212-4236-abe8-36435f677fdf" providerId="AD" clId="Web-{270AEC82-FD7A-4F06-488C-A428801B3902}" dt="2026-03-05T08:51:37.684" v="1"/>
        <pc:sldMkLst>
          <pc:docMk/>
          <pc:sldMk cId="0" sldId="263"/>
        </pc:sldMkLst>
      </pc:sldChg>
      <pc:sldChg chg="mod">
        <pc:chgData name="Eva Doesborgh" userId="S::eva.doesborgh@nos.nl::52750715-7212-4236-abe8-36435f677fdf" providerId="AD" clId="Web-{270AEC82-FD7A-4F06-488C-A428801B3902}" dt="2026-03-05T08:51:37.684" v="1"/>
        <pc:sldMkLst>
          <pc:docMk/>
          <pc:sldMk cId="0" sldId="264"/>
        </pc:sldMkLst>
      </pc:sldChg>
      <pc:sldChg chg="mod">
        <pc:chgData name="Eva Doesborgh" userId="S::eva.doesborgh@nos.nl::52750715-7212-4236-abe8-36435f677fdf" providerId="AD" clId="Web-{270AEC82-FD7A-4F06-488C-A428801B3902}" dt="2026-03-05T08:51:37.684" v="1"/>
        <pc:sldMkLst>
          <pc:docMk/>
          <pc:sldMk cId="0" sldId="265"/>
        </pc:sldMkLst>
      </pc:sldChg>
      <pc:sldChg chg="mod">
        <pc:chgData name="Eva Doesborgh" userId="S::eva.doesborgh@nos.nl::52750715-7212-4236-abe8-36435f677fdf" providerId="AD" clId="Web-{270AEC82-FD7A-4F06-488C-A428801B3902}" dt="2026-03-05T08:51:37.684" v="1"/>
        <pc:sldMkLst>
          <pc:docMk/>
          <pc:sldMk cId="0" sldId="266"/>
        </pc:sldMkLst>
      </pc:sldChg>
      <pc:sldChg chg="mod">
        <pc:chgData name="Eva Doesborgh" userId="S::eva.doesborgh@nos.nl::52750715-7212-4236-abe8-36435f677fdf" providerId="AD" clId="Web-{270AEC82-FD7A-4F06-488C-A428801B3902}" dt="2026-03-05T08:51:37.684" v="1"/>
        <pc:sldMkLst>
          <pc:docMk/>
          <pc:sldMk cId="0" sldId="267"/>
        </pc:sldMkLst>
      </pc:sldChg>
      <pc:sldChg chg="mod">
        <pc:chgData name="Eva Doesborgh" userId="S::eva.doesborgh@nos.nl::52750715-7212-4236-abe8-36435f677fdf" providerId="AD" clId="Web-{270AEC82-FD7A-4F06-488C-A428801B3902}" dt="2026-03-05T08:51:37.684" v="1"/>
        <pc:sldMkLst>
          <pc:docMk/>
          <pc:sldMk cId="0" sldId="268"/>
        </pc:sldMkLst>
      </pc:sldChg>
      <pc:sldChg chg="mod">
        <pc:chgData name="Eva Doesborgh" userId="S::eva.doesborgh@nos.nl::52750715-7212-4236-abe8-36435f677fdf" providerId="AD" clId="Web-{270AEC82-FD7A-4F06-488C-A428801B3902}" dt="2026-03-05T08:51:37.684" v="1"/>
        <pc:sldMkLst>
          <pc:docMk/>
          <pc:sldMk cId="0" sldId="269"/>
        </pc:sldMkLst>
      </pc:sldChg>
      <pc:sldChg chg="mod">
        <pc:chgData name="Eva Doesborgh" userId="S::eva.doesborgh@nos.nl::52750715-7212-4236-abe8-36435f677fdf" providerId="AD" clId="Web-{270AEC82-FD7A-4F06-488C-A428801B3902}" dt="2026-03-05T08:51:37.684" v="1"/>
        <pc:sldMkLst>
          <pc:docMk/>
          <pc:sldMk cId="0" sldId="270"/>
        </pc:sldMkLst>
      </pc:sldChg>
      <pc:sldChg chg="mod">
        <pc:chgData name="Eva Doesborgh" userId="S::eva.doesborgh@nos.nl::52750715-7212-4236-abe8-36435f677fdf" providerId="AD" clId="Web-{270AEC82-FD7A-4F06-488C-A428801B3902}" dt="2026-03-05T08:51:37.684" v="1"/>
        <pc:sldMkLst>
          <pc:docMk/>
          <pc:sldMk cId="0" sldId="271"/>
        </pc:sldMkLst>
      </pc:sldChg>
      <pc:sldChg chg="mod">
        <pc:chgData name="Eva Doesborgh" userId="S::eva.doesborgh@nos.nl::52750715-7212-4236-abe8-36435f677fdf" providerId="AD" clId="Web-{270AEC82-FD7A-4F06-488C-A428801B3902}" dt="2026-03-05T08:51:37.684" v="1"/>
        <pc:sldMkLst>
          <pc:docMk/>
          <pc:sldMk cId="0" sldId="272"/>
        </pc:sldMkLst>
      </pc:sldChg>
      <pc:sldChg chg="mod">
        <pc:chgData name="Eva Doesborgh" userId="S::eva.doesborgh@nos.nl::52750715-7212-4236-abe8-36435f677fdf" providerId="AD" clId="Web-{270AEC82-FD7A-4F06-488C-A428801B3902}" dt="2026-03-05T08:51:37.684" v="1"/>
        <pc:sldMkLst>
          <pc:docMk/>
          <pc:sldMk cId="0" sldId="273"/>
        </pc:sldMkLst>
      </pc:sldChg>
      <pc:sldChg chg="mod">
        <pc:chgData name="Eva Doesborgh" userId="S::eva.doesborgh@nos.nl::52750715-7212-4236-abe8-36435f677fdf" providerId="AD" clId="Web-{270AEC82-FD7A-4F06-488C-A428801B3902}" dt="2026-03-05T08:51:37.684" v="1"/>
        <pc:sldMkLst>
          <pc:docMk/>
          <pc:sldMk cId="0" sldId="275"/>
        </pc:sldMkLst>
      </pc:sldChg>
      <pc:sldChg chg="mod">
        <pc:chgData name="Eva Doesborgh" userId="S::eva.doesborgh@nos.nl::52750715-7212-4236-abe8-36435f677fdf" providerId="AD" clId="Web-{270AEC82-FD7A-4F06-488C-A428801B3902}" dt="2026-03-05T08:51:37.684" v="1"/>
        <pc:sldMkLst>
          <pc:docMk/>
          <pc:sldMk cId="0" sldId="276"/>
        </pc:sldMkLst>
      </pc:sldChg>
      <pc:sldChg chg="mod">
        <pc:chgData name="Eva Doesborgh" userId="S::eva.doesborgh@nos.nl::52750715-7212-4236-abe8-36435f677fdf" providerId="AD" clId="Web-{270AEC82-FD7A-4F06-488C-A428801B3902}" dt="2026-03-05T08:51:37.684" v="1"/>
        <pc:sldMkLst>
          <pc:docMk/>
          <pc:sldMk cId="1081528371" sldId="277"/>
        </pc:sldMkLst>
      </pc:sldChg>
      <pc:sldMasterChg chg="mod setBg modSldLayout">
        <pc:chgData name="Eva Doesborgh" userId="S::eva.doesborgh@nos.nl::52750715-7212-4236-abe8-36435f677fdf" providerId="AD" clId="Web-{270AEC82-FD7A-4F06-488C-A428801B3902}" dt="2026-03-05T08:51:37.684" v="1"/>
        <pc:sldMasterMkLst>
          <pc:docMk/>
          <pc:sldMasterMk cId="0" sldId="2147483648"/>
        </pc:sldMasterMkLst>
        <pc:sldLayoutChg chg="mod">
          <pc:chgData name="Eva Doesborgh" userId="S::eva.doesborgh@nos.nl::52750715-7212-4236-abe8-36435f677fdf" providerId="AD" clId="Web-{270AEC82-FD7A-4F06-488C-A428801B3902}" dt="2026-03-05T08:51:37.684" v="1"/>
          <pc:sldLayoutMkLst>
            <pc:docMk/>
            <pc:sldMasterMk cId="0" sldId="2147483648"/>
            <pc:sldLayoutMk cId="0" sldId="2147483649"/>
          </pc:sldLayoutMkLst>
        </pc:sldLayoutChg>
        <pc:sldLayoutChg chg="mod">
          <pc:chgData name="Eva Doesborgh" userId="S::eva.doesborgh@nos.nl::52750715-7212-4236-abe8-36435f677fdf" providerId="AD" clId="Web-{270AEC82-FD7A-4F06-488C-A428801B3902}" dt="2026-03-05T08:51:37.684" v="1"/>
          <pc:sldLayoutMkLst>
            <pc:docMk/>
            <pc:sldMasterMk cId="0" sldId="2147483648"/>
            <pc:sldLayoutMk cId="0" sldId="2147483650"/>
          </pc:sldLayoutMkLst>
        </pc:sldLayoutChg>
        <pc:sldLayoutChg chg="mod">
          <pc:chgData name="Eva Doesborgh" userId="S::eva.doesborgh@nos.nl::52750715-7212-4236-abe8-36435f677fdf" providerId="AD" clId="Web-{270AEC82-FD7A-4F06-488C-A428801B3902}" dt="2026-03-05T08:51:37.684" v="1"/>
          <pc:sldLayoutMkLst>
            <pc:docMk/>
            <pc:sldMasterMk cId="0" sldId="2147483648"/>
            <pc:sldLayoutMk cId="0" sldId="2147483651"/>
          </pc:sldLayoutMkLst>
        </pc:sldLayoutChg>
        <pc:sldLayoutChg chg="mod">
          <pc:chgData name="Eva Doesborgh" userId="S::eva.doesborgh@nos.nl::52750715-7212-4236-abe8-36435f677fdf" providerId="AD" clId="Web-{270AEC82-FD7A-4F06-488C-A428801B3902}" dt="2026-03-05T08:51:37.684" v="1"/>
          <pc:sldLayoutMkLst>
            <pc:docMk/>
            <pc:sldMasterMk cId="0" sldId="2147483648"/>
            <pc:sldLayoutMk cId="0" sldId="2147483652"/>
          </pc:sldLayoutMkLst>
        </pc:sldLayoutChg>
        <pc:sldLayoutChg chg="mod">
          <pc:chgData name="Eva Doesborgh" userId="S::eva.doesborgh@nos.nl::52750715-7212-4236-abe8-36435f677fdf" providerId="AD" clId="Web-{270AEC82-FD7A-4F06-488C-A428801B3902}" dt="2026-03-05T08:51:37.684" v="1"/>
          <pc:sldLayoutMkLst>
            <pc:docMk/>
            <pc:sldMasterMk cId="0" sldId="2147483648"/>
            <pc:sldLayoutMk cId="0" sldId="2147483653"/>
          </pc:sldLayoutMkLst>
        </pc:sldLayoutChg>
        <pc:sldLayoutChg chg="mod">
          <pc:chgData name="Eva Doesborgh" userId="S::eva.doesborgh@nos.nl::52750715-7212-4236-abe8-36435f677fdf" providerId="AD" clId="Web-{270AEC82-FD7A-4F06-488C-A428801B3902}" dt="2026-03-05T08:51:37.684" v="1"/>
          <pc:sldLayoutMkLst>
            <pc:docMk/>
            <pc:sldMasterMk cId="0" sldId="2147483648"/>
            <pc:sldLayoutMk cId="0" sldId="2147483654"/>
          </pc:sldLayoutMkLst>
        </pc:sldLayoutChg>
        <pc:sldLayoutChg chg="mod">
          <pc:chgData name="Eva Doesborgh" userId="S::eva.doesborgh@nos.nl::52750715-7212-4236-abe8-36435f677fdf" providerId="AD" clId="Web-{270AEC82-FD7A-4F06-488C-A428801B3902}" dt="2026-03-05T08:51:37.684" v="1"/>
          <pc:sldLayoutMkLst>
            <pc:docMk/>
            <pc:sldMasterMk cId="0" sldId="2147483648"/>
            <pc:sldLayoutMk cId="0" sldId="2147483655"/>
          </pc:sldLayoutMkLst>
        </pc:sldLayoutChg>
        <pc:sldLayoutChg chg="mod">
          <pc:chgData name="Eva Doesborgh" userId="S::eva.doesborgh@nos.nl::52750715-7212-4236-abe8-36435f677fdf" providerId="AD" clId="Web-{270AEC82-FD7A-4F06-488C-A428801B3902}" dt="2026-03-05T08:51:37.684" v="1"/>
          <pc:sldLayoutMkLst>
            <pc:docMk/>
            <pc:sldMasterMk cId="0" sldId="2147483648"/>
            <pc:sldLayoutMk cId="0" sldId="2147483656"/>
          </pc:sldLayoutMkLst>
        </pc:sldLayoutChg>
        <pc:sldLayoutChg chg="mod">
          <pc:chgData name="Eva Doesborgh" userId="S::eva.doesborgh@nos.nl::52750715-7212-4236-abe8-36435f677fdf" providerId="AD" clId="Web-{270AEC82-FD7A-4F06-488C-A428801B3902}" dt="2026-03-05T08:51:37.684" v="1"/>
          <pc:sldLayoutMkLst>
            <pc:docMk/>
            <pc:sldMasterMk cId="0" sldId="2147483648"/>
            <pc:sldLayoutMk cId="0" sldId="2147483657"/>
          </pc:sldLayoutMkLst>
        </pc:sldLayoutChg>
        <pc:sldLayoutChg chg="mod">
          <pc:chgData name="Eva Doesborgh" userId="S::eva.doesborgh@nos.nl::52750715-7212-4236-abe8-36435f677fdf" providerId="AD" clId="Web-{270AEC82-FD7A-4F06-488C-A428801B3902}" dt="2026-03-05T08:51:37.684" v="1"/>
          <pc:sldLayoutMkLst>
            <pc:docMk/>
            <pc:sldMasterMk cId="0" sldId="2147483648"/>
            <pc:sldLayoutMk cId="0" sldId="2147483658"/>
          </pc:sldLayoutMkLst>
        </pc:sldLayoutChg>
        <pc:sldLayoutChg chg="mod">
          <pc:chgData name="Eva Doesborgh" userId="S::eva.doesborgh@nos.nl::52750715-7212-4236-abe8-36435f677fdf" providerId="AD" clId="Web-{270AEC82-FD7A-4F06-488C-A428801B3902}" dt="2026-03-05T08:51:37.684" v="1"/>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942d5fb316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942d5fb316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3942d5fb316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caad72f0f3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caad72f0f3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3caad72f0f3_1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c9d411bbc7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c9d411bbc7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3c9d411bbc7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ca060fb9d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ca060fb9d4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3ca060fb9d4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ca060fb9d4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ca060fb9d4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3ca060fb9d4_1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ca060fb9d4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ca060fb9d4_1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3ca060fb9d4_1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ca060fb9d4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ca060fb9d4_1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3ca060fb9d4_1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ca060fb9d4_1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ca060fb9d4_1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3ca060fb9d4_1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ca060fb9d4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ca060fb9d4_1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3ca060fb9d4_1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a:extLst>
            <a:ext uri="{FF2B5EF4-FFF2-40B4-BE49-F238E27FC236}">
              <a16:creationId xmlns:a16="http://schemas.microsoft.com/office/drawing/2014/main" id="{9837ADEA-1FFB-DDD0-006B-33FFB6469B49}"/>
            </a:ext>
          </a:extLst>
        </p:cNvPr>
        <p:cNvGrpSpPr/>
        <p:nvPr/>
      </p:nvGrpSpPr>
      <p:grpSpPr>
        <a:xfrm>
          <a:off x="0" y="0"/>
          <a:ext cx="0" cy="0"/>
          <a:chOff x="0" y="0"/>
          <a:chExt cx="0" cy="0"/>
        </a:xfrm>
      </p:grpSpPr>
      <p:sp>
        <p:nvSpPr>
          <p:cNvPr id="234" name="Google Shape;234;g3ca060fb9d4_1_37:notes">
            <a:extLst>
              <a:ext uri="{FF2B5EF4-FFF2-40B4-BE49-F238E27FC236}">
                <a16:creationId xmlns:a16="http://schemas.microsoft.com/office/drawing/2014/main" id="{AE433E00-97DB-4236-1073-092E51636C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ca060fb9d4_1_37:notes">
            <a:extLst>
              <a:ext uri="{FF2B5EF4-FFF2-40B4-BE49-F238E27FC236}">
                <a16:creationId xmlns:a16="http://schemas.microsoft.com/office/drawing/2014/main" id="{7EE3F3DC-82AF-217A-836B-D6F6D72E2D5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3ca060fb9d4_1_37:notes">
            <a:extLst>
              <a:ext uri="{FF2B5EF4-FFF2-40B4-BE49-F238E27FC236}">
                <a16:creationId xmlns:a16="http://schemas.microsoft.com/office/drawing/2014/main" id="{42B4920E-3624-DF89-5F1D-4D1F21E2C35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19</a:t>
            </a:fld>
            <a:endParaRPr/>
          </a:p>
        </p:txBody>
      </p:sp>
    </p:spTree>
    <p:extLst>
      <p:ext uri="{BB962C8B-B14F-4D97-AF65-F5344CB8AC3E}">
        <p14:creationId xmlns:p14="http://schemas.microsoft.com/office/powerpoint/2010/main" val="414238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c9d411bbc7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c9d411bbc7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3c9d411bbc7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c9d411bbc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c9d411bbc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3c9d411bbc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c9d411bbc7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c9d411bbc7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3c9d411bbc7_0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c9d411bbc7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c9d411bbc7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3c9d411bbc7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942d5fb31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942d5fb31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3942d5fb31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c9d411bbc7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c9d411bbc7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3c9d411bbc7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caad72f0f3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caad72f0f3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3caad72f0f3_1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caad72f0f3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caad72f0f3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3caad72f0f3_1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c9d411bbc7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c9d411bbc7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3c9d411bbc7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942d5fb316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942d5fb316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3942d5fb316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5183188" y="987425"/>
            <a:ext cx="6172200" cy="4873625"/>
          </a:xfrm>
          <a:prstGeom prst="rect">
            <a:avLst/>
          </a:prstGeom>
          <a:noFill/>
          <a:ln>
            <a:noFill/>
          </a:ln>
        </p:spPr>
      </p:sp>
      <p:sp>
        <p:nvSpPr>
          <p:cNvPr id="68" name="Google Shape;6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l="5479" r="13456"/>
          <a:stretch/>
        </p:blipFill>
        <p:spPr>
          <a:xfrm>
            <a:off x="6306612" y="1101812"/>
            <a:ext cx="3224975" cy="4654375"/>
          </a:xfrm>
          <a:prstGeom prst="rect">
            <a:avLst/>
          </a:prstGeom>
          <a:noFill/>
          <a:ln>
            <a:noFill/>
          </a:ln>
        </p:spPr>
      </p:pic>
      <p:pic>
        <p:nvPicPr>
          <p:cNvPr id="89" name="Google Shape;89;p1"/>
          <p:cNvPicPr preferRelativeResize="0"/>
          <p:nvPr/>
        </p:nvPicPr>
        <p:blipFill>
          <a:blip r:embed="rId4">
            <a:alphaModFix/>
          </a:blip>
          <a:stretch>
            <a:fillRect/>
          </a:stretch>
        </p:blipFill>
        <p:spPr>
          <a:xfrm>
            <a:off x="2660413" y="1101812"/>
            <a:ext cx="3296300" cy="4654375"/>
          </a:xfrm>
          <a:prstGeom prst="rect">
            <a:avLst/>
          </a:prstGeom>
          <a:noFill/>
          <a:ln>
            <a:noFill/>
          </a:ln>
        </p:spPr>
      </p:pic>
      <p:sp>
        <p:nvSpPr>
          <p:cNvPr id="90" name="Google Shape;90;p1"/>
          <p:cNvSpPr/>
          <p:nvPr/>
        </p:nvSpPr>
        <p:spPr>
          <a:xfrm>
            <a:off x="65850" y="4940175"/>
            <a:ext cx="12192000" cy="1075500"/>
          </a:xfrm>
          <a:prstGeom prst="rect">
            <a:avLst/>
          </a:prstGeom>
          <a:solidFill>
            <a:srgbClr val="955EE9"/>
          </a:solidFill>
          <a:ln w="9525" cap="flat" cmpd="sng">
            <a:solidFill>
              <a:srgbClr val="955EE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NL" sz="4000" b="1" dirty="0">
                <a:solidFill>
                  <a:schemeClr val="lt1"/>
                </a:solidFill>
                <a:latin typeface="Effra" panose="02000506080000020004" pitchFamily="2" charset="0"/>
                <a:ea typeface="Calibri"/>
                <a:cs typeface="Calibri"/>
                <a:sym typeface="Calibri"/>
              </a:rPr>
              <a:t>Vriendschap volgens Seneca en Cicero</a:t>
            </a:r>
            <a:endParaRPr sz="4000" b="1" dirty="0">
              <a:solidFill>
                <a:schemeClr val="lt1"/>
              </a:solidFill>
              <a:latin typeface="Effra" panose="02000506080000020004" pitchFamily="2" charset="0"/>
              <a:ea typeface="Calibri"/>
              <a:cs typeface="Calibri"/>
              <a:sym typeface="Calibri"/>
            </a:endParaRPr>
          </a:p>
          <a:p>
            <a:pPr marL="0" lvl="0" indent="0" algn="ctr" rtl="0">
              <a:spcBef>
                <a:spcPts val="0"/>
              </a:spcBef>
              <a:spcAft>
                <a:spcPts val="0"/>
              </a:spcAft>
              <a:buNone/>
            </a:pPr>
            <a:r>
              <a:rPr lang="nl-NL" sz="3100" b="1" dirty="0">
                <a:solidFill>
                  <a:schemeClr val="lt1"/>
                </a:solidFill>
                <a:latin typeface="Effra" panose="02000506080000020004" pitchFamily="2" charset="0"/>
                <a:ea typeface="Calibri"/>
                <a:cs typeface="Calibri"/>
                <a:sym typeface="Calibri"/>
              </a:rPr>
              <a:t>eindexamen Latijn 2026</a:t>
            </a:r>
            <a:endParaRPr sz="3100" b="1" dirty="0">
              <a:solidFill>
                <a:schemeClr val="lt1"/>
              </a:solidFill>
              <a:latin typeface="Effra" panose="02000506080000020004" pitchFamily="2" charset="0"/>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942d5fb316_0_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a:latin typeface="Effra" panose="02000506080000020004" pitchFamily="2" charset="0"/>
              </a:rPr>
              <a:t>Voorbeeldpassage met vragen</a:t>
            </a:r>
            <a:endParaRPr>
              <a:latin typeface="Effra" panose="02000506080000020004" pitchFamily="2" charset="0"/>
            </a:endParaRPr>
          </a:p>
        </p:txBody>
      </p:sp>
      <p:sp>
        <p:nvSpPr>
          <p:cNvPr id="169" name="Google Shape;169;g3942d5fb316_0_42"/>
          <p:cNvSpPr txBox="1">
            <a:spLocks noGrp="1"/>
          </p:cNvSpPr>
          <p:nvPr>
            <p:ph type="body" idx="1"/>
          </p:nvPr>
        </p:nvSpPr>
        <p:spPr>
          <a:xfrm>
            <a:off x="454125" y="1610550"/>
            <a:ext cx="8364300" cy="4351200"/>
          </a:xfrm>
          <a:prstGeom prst="rect">
            <a:avLst/>
          </a:prstGeom>
        </p:spPr>
        <p:txBody>
          <a:bodyPr spcFirstLastPara="1" wrap="square" lIns="91425" tIns="45700" rIns="91425" bIns="45700" anchor="t" anchorCtr="0">
            <a:normAutofit/>
          </a:bodyPr>
          <a:lstStyle/>
          <a:p>
            <a:pPr marL="0" lvl="0" indent="0" algn="l" rtl="0">
              <a:lnSpc>
                <a:spcPct val="70000"/>
              </a:lnSpc>
              <a:spcBef>
                <a:spcPts val="1000"/>
              </a:spcBef>
              <a:spcAft>
                <a:spcPts val="0"/>
              </a:spcAft>
              <a:buNone/>
            </a:pPr>
            <a:r>
              <a:rPr lang="nl-NL" sz="1800" dirty="0">
                <a:latin typeface="Effra" panose="02000506080000020004" pitchFamily="2" charset="0"/>
              </a:rPr>
              <a:t>20								Quidam </a:t>
            </a:r>
            <a:br>
              <a:rPr lang="nl-NL" sz="1800" dirty="0">
                <a:latin typeface="Effra" panose="02000506080000020004" pitchFamily="2" charset="0"/>
              </a:rPr>
            </a:br>
            <a:r>
              <a:rPr lang="nl-NL" sz="1800" dirty="0">
                <a:latin typeface="Effra" panose="02000506080000020004" pitchFamily="2" charset="0"/>
              </a:rPr>
              <a:t>	</a:t>
            </a:r>
            <a:r>
              <a:rPr lang="nl-NL" sz="1800" dirty="0" err="1">
                <a:latin typeface="Effra" panose="02000506080000020004" pitchFamily="2" charset="0"/>
              </a:rPr>
              <a:t>quae</a:t>
            </a:r>
            <a:r>
              <a:rPr lang="nl-NL" sz="1800" dirty="0">
                <a:latin typeface="Effra" panose="02000506080000020004" pitchFamily="2" charset="0"/>
              </a:rPr>
              <a:t> tantum </a:t>
            </a:r>
            <a:r>
              <a:rPr lang="nl-NL" sz="1800" dirty="0" err="1">
                <a:latin typeface="Effra" panose="02000506080000020004" pitchFamily="2" charset="0"/>
              </a:rPr>
              <a:t>amicis</a:t>
            </a:r>
            <a:r>
              <a:rPr lang="nl-NL" sz="1800" dirty="0">
                <a:latin typeface="Effra" panose="02000506080000020004" pitchFamily="2" charset="0"/>
              </a:rPr>
              <a:t> </a:t>
            </a:r>
            <a:r>
              <a:rPr lang="nl-NL" sz="1800" dirty="0" err="1">
                <a:latin typeface="Effra" panose="02000506080000020004" pitchFamily="2" charset="0"/>
              </a:rPr>
              <a:t>committenda</a:t>
            </a:r>
            <a:r>
              <a:rPr lang="nl-NL" sz="1800" dirty="0">
                <a:latin typeface="Effra" panose="02000506080000020004" pitchFamily="2" charset="0"/>
              </a:rPr>
              <a:t> </a:t>
            </a:r>
            <a:r>
              <a:rPr lang="nl-NL" sz="1800" dirty="0" err="1">
                <a:latin typeface="Effra" panose="02000506080000020004" pitchFamily="2" charset="0"/>
              </a:rPr>
              <a:t>sunt</a:t>
            </a:r>
            <a:r>
              <a:rPr lang="nl-NL" sz="1800" dirty="0">
                <a:latin typeface="Effra" panose="02000506080000020004" pitchFamily="2" charset="0"/>
              </a:rPr>
              <a:t> </a:t>
            </a:r>
            <a:r>
              <a:rPr lang="nl-NL" sz="1800" dirty="0" err="1">
                <a:latin typeface="Effra" panose="02000506080000020004" pitchFamily="2" charset="0"/>
              </a:rPr>
              <a:t>obviis</a:t>
            </a:r>
            <a:r>
              <a:rPr lang="nl-NL" sz="1800" dirty="0">
                <a:latin typeface="Effra" panose="02000506080000020004" pitchFamily="2" charset="0"/>
              </a:rPr>
              <a:t> </a:t>
            </a:r>
            <a:r>
              <a:rPr lang="nl-NL" sz="1800" dirty="0" err="1">
                <a:latin typeface="Effra" panose="02000506080000020004" pitchFamily="2" charset="0"/>
              </a:rPr>
              <a:t>narrant</a:t>
            </a:r>
            <a:r>
              <a:rPr lang="nl-NL" sz="1800" dirty="0">
                <a:latin typeface="Effra" panose="02000506080000020004" pitchFamily="2" charset="0"/>
              </a:rPr>
              <a:t>, et in </a:t>
            </a:r>
            <a:r>
              <a:rPr lang="nl-NL" sz="1800" dirty="0" err="1">
                <a:latin typeface="Effra" panose="02000506080000020004" pitchFamily="2" charset="0"/>
              </a:rPr>
              <a:t>quaslibet</a:t>
            </a:r>
            <a:r>
              <a:rPr lang="nl-NL" sz="1800" dirty="0">
                <a:latin typeface="Effra" panose="02000506080000020004" pitchFamily="2" charset="0"/>
              </a:rPr>
              <a:t> </a:t>
            </a:r>
            <a:r>
              <a:rPr lang="nl-NL" sz="1800" dirty="0" err="1">
                <a:latin typeface="Effra" panose="02000506080000020004" pitchFamily="2" charset="0"/>
              </a:rPr>
              <a:t>aures</a:t>
            </a:r>
            <a:br>
              <a:rPr lang="nl-NL" sz="1800" dirty="0">
                <a:latin typeface="Effra" panose="02000506080000020004" pitchFamily="2" charset="0"/>
              </a:rPr>
            </a:br>
            <a:r>
              <a:rPr lang="nl-NL" sz="1800" dirty="0">
                <a:latin typeface="Effra" panose="02000506080000020004" pitchFamily="2" charset="0"/>
              </a:rPr>
              <a:t>	</a:t>
            </a:r>
            <a:r>
              <a:rPr lang="nl-NL" sz="1800" dirty="0" err="1">
                <a:latin typeface="Effra" panose="02000506080000020004" pitchFamily="2" charset="0"/>
              </a:rPr>
              <a:t>quidquid</a:t>
            </a:r>
            <a:r>
              <a:rPr lang="nl-NL" sz="1800" dirty="0">
                <a:latin typeface="Effra" panose="02000506080000020004" pitchFamily="2" charset="0"/>
              </a:rPr>
              <a:t> </a:t>
            </a:r>
            <a:r>
              <a:rPr lang="nl-NL" sz="1800" dirty="0" err="1">
                <a:latin typeface="Effra" panose="02000506080000020004" pitchFamily="2" charset="0"/>
              </a:rPr>
              <a:t>illos</a:t>
            </a:r>
            <a:r>
              <a:rPr lang="nl-NL" sz="1800" dirty="0">
                <a:latin typeface="Effra" panose="02000506080000020004" pitchFamily="2" charset="0"/>
              </a:rPr>
              <a:t> </a:t>
            </a:r>
            <a:r>
              <a:rPr lang="nl-NL" sz="1800" dirty="0" err="1">
                <a:latin typeface="Effra" panose="02000506080000020004" pitchFamily="2" charset="0"/>
              </a:rPr>
              <a:t>urit</a:t>
            </a:r>
            <a:r>
              <a:rPr lang="nl-NL" sz="1800" dirty="0">
                <a:latin typeface="Effra" panose="02000506080000020004" pitchFamily="2" charset="0"/>
              </a:rPr>
              <a:t> </a:t>
            </a:r>
            <a:r>
              <a:rPr lang="nl-NL" sz="1800" dirty="0" err="1">
                <a:latin typeface="Effra" panose="02000506080000020004" pitchFamily="2" charset="0"/>
              </a:rPr>
              <a:t>exonerant</a:t>
            </a:r>
            <a:r>
              <a:rPr lang="nl-NL" sz="1800" dirty="0">
                <a:latin typeface="Effra" panose="02000506080000020004" pitchFamily="2" charset="0"/>
              </a:rPr>
              <a:t>; quidam </a:t>
            </a:r>
            <a:r>
              <a:rPr lang="nl-NL" sz="1800" dirty="0" err="1">
                <a:latin typeface="Effra" panose="02000506080000020004" pitchFamily="2" charset="0"/>
              </a:rPr>
              <a:t>rursus</a:t>
            </a:r>
            <a:r>
              <a:rPr lang="nl-NL" sz="1800" dirty="0">
                <a:latin typeface="Effra" panose="02000506080000020004" pitchFamily="2" charset="0"/>
              </a:rPr>
              <a:t> </a:t>
            </a:r>
            <a:r>
              <a:rPr lang="nl-NL" sz="1800" dirty="0" err="1">
                <a:latin typeface="Effra" panose="02000506080000020004" pitchFamily="2" charset="0"/>
              </a:rPr>
              <a:t>etiam</a:t>
            </a:r>
            <a:r>
              <a:rPr lang="nl-NL" sz="1800" dirty="0">
                <a:latin typeface="Effra" panose="02000506080000020004" pitchFamily="2" charset="0"/>
              </a:rPr>
              <a:t> </a:t>
            </a:r>
            <a:r>
              <a:rPr lang="nl-NL" sz="1800" dirty="0" err="1">
                <a:latin typeface="Effra" panose="02000506080000020004" pitchFamily="2" charset="0"/>
              </a:rPr>
              <a:t>carissimorum</a:t>
            </a:r>
            <a:r>
              <a:rPr lang="nl-NL" sz="1800" dirty="0">
                <a:latin typeface="Effra" panose="02000506080000020004" pitchFamily="2" charset="0"/>
              </a:rPr>
              <a:t> </a:t>
            </a:r>
            <a:r>
              <a:rPr lang="nl-NL" sz="1800" dirty="0" err="1">
                <a:latin typeface="Effra" panose="02000506080000020004" pitchFamily="2" charset="0"/>
              </a:rPr>
              <a:t>conscien</a:t>
            </a:r>
            <a:r>
              <a:rPr lang="nl-NL" sz="1800" dirty="0">
                <a:latin typeface="Effra" panose="02000506080000020004" pitchFamily="2" charset="0"/>
              </a:rPr>
              <a:t>-</a:t>
            </a:r>
            <a:br>
              <a:rPr lang="nl-NL" sz="1800" dirty="0">
                <a:latin typeface="Effra" panose="02000506080000020004" pitchFamily="2" charset="0"/>
              </a:rPr>
            </a:br>
            <a:r>
              <a:rPr lang="nl-NL" sz="1800" dirty="0">
                <a:latin typeface="Effra" panose="02000506080000020004" pitchFamily="2" charset="0"/>
              </a:rPr>
              <a:t>	</a:t>
            </a:r>
            <a:r>
              <a:rPr lang="nl-NL" sz="1800" dirty="0" err="1">
                <a:latin typeface="Effra" panose="02000506080000020004" pitchFamily="2" charset="0"/>
              </a:rPr>
              <a:t>tiam</a:t>
            </a:r>
            <a:r>
              <a:rPr lang="nl-NL" sz="1800" dirty="0">
                <a:latin typeface="Effra" panose="02000506080000020004" pitchFamily="2" charset="0"/>
              </a:rPr>
              <a:t> </a:t>
            </a:r>
            <a:r>
              <a:rPr lang="nl-NL" sz="1800" dirty="0" err="1">
                <a:latin typeface="Effra" panose="02000506080000020004" pitchFamily="2" charset="0"/>
              </a:rPr>
              <a:t>reformidant</a:t>
            </a:r>
            <a:r>
              <a:rPr lang="nl-NL" sz="1800" dirty="0">
                <a:latin typeface="Effra" panose="02000506080000020004" pitchFamily="2" charset="0"/>
              </a:rPr>
              <a:t> et si </a:t>
            </a:r>
            <a:r>
              <a:rPr lang="nl-NL" sz="1800" dirty="0" err="1">
                <a:latin typeface="Effra" panose="02000506080000020004" pitchFamily="2" charset="0"/>
              </a:rPr>
              <a:t>possent</a:t>
            </a:r>
            <a:r>
              <a:rPr lang="nl-NL" sz="1800" dirty="0">
                <a:latin typeface="Effra" panose="02000506080000020004" pitchFamily="2" charset="0"/>
              </a:rPr>
              <a:t>, ne </a:t>
            </a:r>
            <a:r>
              <a:rPr lang="nl-NL" sz="1800" dirty="0" err="1">
                <a:latin typeface="Effra" panose="02000506080000020004" pitchFamily="2" charset="0"/>
              </a:rPr>
              <a:t>sibi</a:t>
            </a:r>
            <a:r>
              <a:rPr lang="nl-NL" sz="1800" dirty="0">
                <a:latin typeface="Effra" panose="02000506080000020004" pitchFamily="2" charset="0"/>
              </a:rPr>
              <a:t> </a:t>
            </a:r>
            <a:r>
              <a:rPr lang="nl-NL" sz="1800" dirty="0" err="1">
                <a:latin typeface="Effra" panose="02000506080000020004" pitchFamily="2" charset="0"/>
              </a:rPr>
              <a:t>quidem</a:t>
            </a:r>
            <a:r>
              <a:rPr lang="nl-NL" sz="1800" dirty="0">
                <a:latin typeface="Effra" panose="02000506080000020004" pitchFamily="2" charset="0"/>
              </a:rPr>
              <a:t> </a:t>
            </a:r>
            <a:r>
              <a:rPr lang="nl-NL" sz="1800" dirty="0" err="1">
                <a:latin typeface="Effra" panose="02000506080000020004" pitchFamily="2" charset="0"/>
              </a:rPr>
              <a:t>credituri</a:t>
            </a:r>
            <a:r>
              <a:rPr lang="nl-NL" sz="1800" dirty="0">
                <a:latin typeface="Effra" panose="02000506080000020004" pitchFamily="2" charset="0"/>
              </a:rPr>
              <a:t> </a:t>
            </a:r>
            <a:r>
              <a:rPr lang="nl-NL" sz="1800" dirty="0" err="1">
                <a:latin typeface="Effra" panose="02000506080000020004" pitchFamily="2" charset="0"/>
              </a:rPr>
              <a:t>interius</a:t>
            </a:r>
            <a:r>
              <a:rPr lang="nl-NL" sz="1800" dirty="0">
                <a:latin typeface="Effra" panose="02000506080000020004" pitchFamily="2" charset="0"/>
              </a:rPr>
              <a:t> </a:t>
            </a:r>
            <a:r>
              <a:rPr lang="nl-NL" sz="1800" dirty="0" err="1">
                <a:latin typeface="Effra" panose="02000506080000020004" pitchFamily="2" charset="0"/>
              </a:rPr>
              <a:t>premunt</a:t>
            </a:r>
            <a:r>
              <a:rPr lang="nl-NL" sz="1800" dirty="0">
                <a:latin typeface="Effra" panose="02000506080000020004" pitchFamily="2" charset="0"/>
              </a:rPr>
              <a:t> </a:t>
            </a:r>
            <a:br>
              <a:rPr lang="nl-NL" sz="1800" dirty="0">
                <a:latin typeface="Effra" panose="02000506080000020004" pitchFamily="2" charset="0"/>
              </a:rPr>
            </a:br>
            <a:r>
              <a:rPr lang="nl-NL" sz="1800" dirty="0">
                <a:latin typeface="Effra" panose="02000506080000020004" pitchFamily="2" charset="0"/>
              </a:rPr>
              <a:t> 	</a:t>
            </a:r>
            <a:r>
              <a:rPr lang="nl-NL" sz="1800" dirty="0" err="1">
                <a:latin typeface="Effra" panose="02000506080000020004" pitchFamily="2" charset="0"/>
              </a:rPr>
              <a:t>omne</a:t>
            </a:r>
            <a:r>
              <a:rPr lang="nl-NL" sz="1800" dirty="0">
                <a:latin typeface="Effra" panose="02000506080000020004" pitchFamily="2" charset="0"/>
              </a:rPr>
              <a:t> </a:t>
            </a:r>
            <a:r>
              <a:rPr lang="nl-NL" sz="1800" dirty="0" err="1">
                <a:latin typeface="Effra" panose="02000506080000020004" pitchFamily="2" charset="0"/>
              </a:rPr>
              <a:t>secretum</a:t>
            </a:r>
            <a:r>
              <a:rPr lang="nl-NL" sz="1800" dirty="0">
                <a:latin typeface="Effra" panose="02000506080000020004" pitchFamily="2" charset="0"/>
              </a:rPr>
              <a:t>. Neutrum </a:t>
            </a:r>
            <a:r>
              <a:rPr lang="nl-NL" sz="1800" dirty="0" err="1">
                <a:latin typeface="Effra" panose="02000506080000020004" pitchFamily="2" charset="0"/>
              </a:rPr>
              <a:t>faciendum</a:t>
            </a:r>
            <a:r>
              <a:rPr lang="nl-NL" sz="1800" dirty="0">
                <a:latin typeface="Effra" panose="02000506080000020004" pitchFamily="2" charset="0"/>
              </a:rPr>
              <a:t> </a:t>
            </a:r>
            <a:r>
              <a:rPr lang="nl-NL" sz="1800" dirty="0" err="1">
                <a:latin typeface="Effra" panose="02000506080000020004" pitchFamily="2" charset="0"/>
              </a:rPr>
              <a:t>est</a:t>
            </a:r>
            <a:r>
              <a:rPr lang="nl-NL" sz="1800" dirty="0">
                <a:latin typeface="Effra" panose="02000506080000020004" pitchFamily="2" charset="0"/>
              </a:rPr>
              <a:t>; </a:t>
            </a:r>
            <a:r>
              <a:rPr lang="nl-NL" sz="1800" dirty="0" err="1">
                <a:latin typeface="Effra" panose="02000506080000020004" pitchFamily="2" charset="0"/>
              </a:rPr>
              <a:t>utrumque</a:t>
            </a:r>
            <a:r>
              <a:rPr lang="nl-NL" sz="1800" dirty="0">
                <a:latin typeface="Effra" panose="02000506080000020004" pitchFamily="2" charset="0"/>
              </a:rPr>
              <a:t> </a:t>
            </a:r>
            <a:r>
              <a:rPr lang="nl-NL" sz="1800" dirty="0" err="1">
                <a:latin typeface="Effra" panose="02000506080000020004" pitchFamily="2" charset="0"/>
              </a:rPr>
              <a:t>enim</a:t>
            </a:r>
            <a:r>
              <a:rPr lang="nl-NL" sz="1800" dirty="0">
                <a:latin typeface="Effra" panose="02000506080000020004" pitchFamily="2" charset="0"/>
              </a:rPr>
              <a:t> </a:t>
            </a:r>
            <a:r>
              <a:rPr lang="nl-NL" sz="1800" dirty="0" err="1">
                <a:latin typeface="Effra" panose="02000506080000020004" pitchFamily="2" charset="0"/>
              </a:rPr>
              <a:t>vitium</a:t>
            </a:r>
            <a:r>
              <a:rPr lang="nl-NL" sz="1800" dirty="0">
                <a:latin typeface="Effra" panose="02000506080000020004" pitchFamily="2" charset="0"/>
              </a:rPr>
              <a:t> </a:t>
            </a:r>
            <a:br>
              <a:rPr lang="nl-NL" sz="1800" dirty="0">
                <a:latin typeface="Effra" panose="02000506080000020004" pitchFamily="2" charset="0"/>
              </a:rPr>
            </a:br>
            <a:r>
              <a:rPr lang="nl-NL" sz="1800" dirty="0">
                <a:latin typeface="Effra" panose="02000506080000020004" pitchFamily="2" charset="0"/>
              </a:rPr>
              <a:t>25 	</a:t>
            </a:r>
            <a:r>
              <a:rPr lang="nl-NL" sz="1800" dirty="0" err="1">
                <a:latin typeface="Effra" panose="02000506080000020004" pitchFamily="2" charset="0"/>
              </a:rPr>
              <a:t>est</a:t>
            </a:r>
            <a:r>
              <a:rPr lang="nl-NL" sz="1800" dirty="0">
                <a:latin typeface="Effra" panose="02000506080000020004" pitchFamily="2" charset="0"/>
              </a:rPr>
              <a:t>, et omnibus </a:t>
            </a:r>
            <a:r>
              <a:rPr lang="nl-NL" sz="1800" dirty="0" err="1">
                <a:latin typeface="Effra" panose="02000506080000020004" pitchFamily="2" charset="0"/>
              </a:rPr>
              <a:t>credere</a:t>
            </a:r>
            <a:r>
              <a:rPr lang="nl-NL" sz="1800" dirty="0">
                <a:latin typeface="Effra" panose="02000506080000020004" pitchFamily="2" charset="0"/>
              </a:rPr>
              <a:t> et </a:t>
            </a:r>
            <a:r>
              <a:rPr lang="nl-NL" sz="1800" dirty="0" err="1">
                <a:latin typeface="Effra" panose="02000506080000020004" pitchFamily="2" charset="0"/>
              </a:rPr>
              <a:t>nulli</a:t>
            </a:r>
            <a:r>
              <a:rPr lang="nl-NL" sz="1800" dirty="0">
                <a:latin typeface="Effra" panose="02000506080000020004" pitchFamily="2" charset="0"/>
              </a:rPr>
              <a:t>, </a:t>
            </a:r>
            <a:r>
              <a:rPr lang="nl-NL" sz="1800" dirty="0" err="1">
                <a:latin typeface="Effra" panose="02000506080000020004" pitchFamily="2" charset="0"/>
              </a:rPr>
              <a:t>sed</a:t>
            </a:r>
            <a:r>
              <a:rPr lang="nl-NL" sz="1800" dirty="0">
                <a:latin typeface="Effra" panose="02000506080000020004" pitchFamily="2" charset="0"/>
              </a:rPr>
              <a:t> </a:t>
            </a:r>
            <a:r>
              <a:rPr lang="nl-NL" sz="1800" dirty="0" err="1">
                <a:latin typeface="Effra" panose="02000506080000020004" pitchFamily="2" charset="0"/>
              </a:rPr>
              <a:t>alterum</a:t>
            </a:r>
            <a:r>
              <a:rPr lang="nl-NL" sz="1800" dirty="0">
                <a:latin typeface="Effra" panose="02000506080000020004" pitchFamily="2" charset="0"/>
              </a:rPr>
              <a:t> </a:t>
            </a:r>
            <a:r>
              <a:rPr lang="nl-NL" sz="1800" dirty="0" err="1">
                <a:latin typeface="Effra" panose="02000506080000020004" pitchFamily="2" charset="0"/>
              </a:rPr>
              <a:t>honestius</a:t>
            </a:r>
            <a:r>
              <a:rPr lang="nl-NL" sz="1800" dirty="0">
                <a:latin typeface="Effra" panose="02000506080000020004" pitchFamily="2" charset="0"/>
              </a:rPr>
              <a:t> </a:t>
            </a:r>
            <a:r>
              <a:rPr lang="nl-NL" sz="1800" dirty="0" err="1">
                <a:latin typeface="Effra" panose="02000506080000020004" pitchFamily="2" charset="0"/>
              </a:rPr>
              <a:t>dixerim</a:t>
            </a:r>
            <a:r>
              <a:rPr lang="nl-NL" sz="1800" dirty="0">
                <a:latin typeface="Effra" panose="02000506080000020004" pitchFamily="2" charset="0"/>
              </a:rPr>
              <a:t> </a:t>
            </a:r>
            <a:r>
              <a:rPr lang="nl-NL" sz="1800" dirty="0" err="1">
                <a:latin typeface="Effra" panose="02000506080000020004" pitchFamily="2" charset="0"/>
              </a:rPr>
              <a:t>vitium</a:t>
            </a:r>
            <a:r>
              <a:rPr lang="nl-NL" sz="1800" dirty="0">
                <a:latin typeface="Effra" panose="02000506080000020004" pitchFamily="2" charset="0"/>
              </a:rPr>
              <a:t>,  	</a:t>
            </a:r>
            <a:r>
              <a:rPr lang="nl-NL" sz="1800" dirty="0" err="1">
                <a:latin typeface="Effra" panose="02000506080000020004" pitchFamily="2" charset="0"/>
              </a:rPr>
              <a:t>alterum</a:t>
            </a:r>
            <a:r>
              <a:rPr lang="nl-NL" sz="1800" dirty="0">
                <a:latin typeface="Effra" panose="02000506080000020004" pitchFamily="2" charset="0"/>
              </a:rPr>
              <a:t> </a:t>
            </a:r>
            <a:r>
              <a:rPr lang="nl-NL" sz="1800" dirty="0" err="1">
                <a:latin typeface="Effra" panose="02000506080000020004" pitchFamily="2" charset="0"/>
              </a:rPr>
              <a:t>tutius</a:t>
            </a:r>
            <a:r>
              <a:rPr lang="nl-NL" sz="1800" dirty="0">
                <a:latin typeface="Effra" panose="02000506080000020004" pitchFamily="2" charset="0"/>
              </a:rPr>
              <a:t>.</a:t>
            </a:r>
            <a:endParaRPr sz="1800" dirty="0">
              <a:latin typeface="Effra" panose="02000506080000020004" pitchFamily="2" charset="0"/>
            </a:endParaRPr>
          </a:p>
        </p:txBody>
      </p:sp>
      <p:sp>
        <p:nvSpPr>
          <p:cNvPr id="170" name="Google Shape;170;g3942d5fb316_0_42"/>
          <p:cNvSpPr txBox="1">
            <a:spLocks noGrp="1"/>
          </p:cNvSpPr>
          <p:nvPr>
            <p:ph type="body" idx="1"/>
          </p:nvPr>
        </p:nvSpPr>
        <p:spPr>
          <a:xfrm>
            <a:off x="8818425" y="1690825"/>
            <a:ext cx="3118500" cy="4351200"/>
          </a:xfrm>
          <a:prstGeom prst="rect">
            <a:avLst/>
          </a:prstGeom>
        </p:spPr>
        <p:txBody>
          <a:bodyPr spcFirstLastPara="1" wrap="square" lIns="91425" tIns="45700" rIns="91425" bIns="45700" anchor="t" anchorCtr="0">
            <a:normAutofit lnSpcReduction="10000"/>
          </a:bodyPr>
          <a:lstStyle/>
          <a:p>
            <a:pPr marL="0" lvl="0" indent="0" algn="l" rtl="0">
              <a:lnSpc>
                <a:spcPct val="70000"/>
              </a:lnSpc>
              <a:spcBef>
                <a:spcPts val="1000"/>
              </a:spcBef>
              <a:spcAft>
                <a:spcPts val="0"/>
              </a:spcAft>
              <a:buNone/>
            </a:pPr>
            <a:r>
              <a:rPr lang="nl-NL" sz="1800" i="1">
                <a:latin typeface="Effra" panose="02000506080000020004" pitchFamily="2" charset="0"/>
              </a:rPr>
              <a:t>Sommige mensen vertellen aan mensen die zij tegenkomen wat alleen aan vrienden toevertrouwd moet worden, en in willekeurig welke oren ontladen zij wat hen ook maar kwelt; sommigen aan de andere kant schrikken terug voor het medeweten van zelfs hun meest dierbaren en, als zij zouden kunnen, omdat zij niet eens zichzelf willen vertrouwen, drukken zij elk geheim meer naar binnen. Geen van beide moet gedaan worden; want elk van beide is fout, én iedereen vertrouwen én niemand, maar ik zou de ene een eerbiedwaardiger fout noemen, de andere een veiliger fout.</a:t>
            </a:r>
            <a:endParaRPr sz="1800" i="1">
              <a:latin typeface="Effra" panose="02000506080000020004" pitchFamily="2" charset="0"/>
            </a:endParaRPr>
          </a:p>
          <a:p>
            <a:pPr marL="0" lvl="0" indent="0" algn="l" rtl="0">
              <a:lnSpc>
                <a:spcPct val="70000"/>
              </a:lnSpc>
              <a:spcBef>
                <a:spcPts val="1000"/>
              </a:spcBef>
              <a:spcAft>
                <a:spcPts val="0"/>
              </a:spcAft>
              <a:buNone/>
            </a:pPr>
            <a:r>
              <a:rPr lang="nl-NL" sz="1800">
                <a:latin typeface="Effra" panose="02000506080000020004" pitchFamily="2" charset="0"/>
              </a:rPr>
              <a:t>(Epistula 3)</a:t>
            </a:r>
            <a:endParaRPr sz="1800">
              <a:latin typeface="Effra" panose="02000506080000020004" pitchFamily="2" charset="0"/>
            </a:endParaRPr>
          </a:p>
        </p:txBody>
      </p:sp>
      <p:sp>
        <p:nvSpPr>
          <p:cNvPr id="171" name="Google Shape;171;g3942d5fb316_0_42"/>
          <p:cNvSpPr txBox="1"/>
          <p:nvPr/>
        </p:nvSpPr>
        <p:spPr>
          <a:xfrm>
            <a:off x="586450" y="3765625"/>
            <a:ext cx="7917000" cy="1325700"/>
          </a:xfrm>
          <a:prstGeom prst="rect">
            <a:avLst/>
          </a:prstGeom>
          <a:no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2400" dirty="0">
                <a:solidFill>
                  <a:schemeClr val="dk1"/>
                </a:solidFill>
                <a:latin typeface="Effra" panose="02000506080000020004" pitchFamily="2" charset="0"/>
                <a:ea typeface="Calibri"/>
                <a:cs typeface="Calibri"/>
                <a:sym typeface="Calibri"/>
              </a:rPr>
              <a:t>In regel 24-26 </a:t>
            </a:r>
            <a:r>
              <a:rPr lang="nl-NL" sz="2400" i="1" dirty="0">
                <a:solidFill>
                  <a:schemeClr val="dk1"/>
                </a:solidFill>
                <a:latin typeface="Effra" panose="02000506080000020004" pitchFamily="2" charset="0"/>
                <a:ea typeface="Calibri"/>
                <a:cs typeface="Calibri"/>
                <a:sym typeface="Calibri"/>
              </a:rPr>
              <a:t>(</a:t>
            </a:r>
            <a:r>
              <a:rPr lang="nl-NL" sz="2400" i="1" dirty="0" err="1">
                <a:solidFill>
                  <a:schemeClr val="dk1"/>
                </a:solidFill>
                <a:latin typeface="Effra" panose="02000506080000020004" pitchFamily="2" charset="0"/>
                <a:ea typeface="Calibri"/>
                <a:cs typeface="Calibri"/>
                <a:sym typeface="Calibri"/>
              </a:rPr>
              <a:t>utrumque</a:t>
            </a:r>
            <a:r>
              <a:rPr lang="nl-NL" sz="2400" i="1" dirty="0">
                <a:solidFill>
                  <a:schemeClr val="dk1"/>
                </a:solidFill>
                <a:latin typeface="Effra" panose="02000506080000020004" pitchFamily="2" charset="0"/>
                <a:ea typeface="Calibri"/>
                <a:cs typeface="Calibri"/>
                <a:sym typeface="Calibri"/>
              </a:rPr>
              <a:t> t/m </a:t>
            </a:r>
            <a:r>
              <a:rPr lang="nl-NL" sz="2400" i="1" dirty="0" err="1">
                <a:solidFill>
                  <a:schemeClr val="dk1"/>
                </a:solidFill>
                <a:latin typeface="Effra" panose="02000506080000020004" pitchFamily="2" charset="0"/>
                <a:ea typeface="Calibri"/>
                <a:cs typeface="Calibri"/>
                <a:sym typeface="Calibri"/>
              </a:rPr>
              <a:t>tutius</a:t>
            </a:r>
            <a:r>
              <a:rPr lang="nl-NL" sz="2400" i="1" dirty="0">
                <a:solidFill>
                  <a:schemeClr val="dk1"/>
                </a:solidFill>
                <a:latin typeface="Effra" panose="02000506080000020004" pitchFamily="2" charset="0"/>
                <a:ea typeface="Calibri"/>
                <a:cs typeface="Calibri"/>
                <a:sym typeface="Calibri"/>
              </a:rPr>
              <a:t>)</a:t>
            </a:r>
            <a:r>
              <a:rPr lang="nl-NL" sz="2400" dirty="0">
                <a:solidFill>
                  <a:schemeClr val="dk1"/>
                </a:solidFill>
                <a:latin typeface="Effra" panose="02000506080000020004" pitchFamily="2" charset="0"/>
                <a:ea typeface="Calibri"/>
                <a:cs typeface="Calibri"/>
                <a:sym typeface="Calibri"/>
              </a:rPr>
              <a:t> staat een parallellisme. Citeer de Latijnse woorden die een parallellisme vormen.</a:t>
            </a:r>
            <a:endParaRPr sz="2400" dirty="0">
              <a:solidFill>
                <a:schemeClr val="dk1"/>
              </a:solidFill>
              <a:latin typeface="Effra" panose="02000506080000020004" pitchFamily="2" charset="0"/>
              <a:ea typeface="Calibri"/>
              <a:cs typeface="Calibri"/>
              <a:sym typeface="Calibri"/>
            </a:endParaRPr>
          </a:p>
        </p:txBody>
      </p:sp>
      <p:sp>
        <p:nvSpPr>
          <p:cNvPr id="172" name="Google Shape;172;g3942d5fb316_0_42"/>
          <p:cNvSpPr txBox="1"/>
          <p:nvPr/>
        </p:nvSpPr>
        <p:spPr>
          <a:xfrm>
            <a:off x="586450" y="5080725"/>
            <a:ext cx="7917000" cy="1065000"/>
          </a:xfrm>
          <a:prstGeom prst="rect">
            <a:avLst/>
          </a:prstGeom>
          <a:no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2600">
                <a:solidFill>
                  <a:schemeClr val="dk1"/>
                </a:solidFill>
                <a:latin typeface="Effra" panose="02000506080000020004" pitchFamily="2" charset="0"/>
                <a:ea typeface="Calibri"/>
                <a:cs typeface="Calibri"/>
                <a:sym typeface="Calibri"/>
              </a:rPr>
              <a:t>(a) alterum (b) honestius (a) alterum (b) tutius</a:t>
            </a:r>
            <a:endParaRPr sz="2600">
              <a:solidFill>
                <a:schemeClr val="dk1"/>
              </a:solidFill>
              <a:latin typeface="Effra" panose="02000506080000020004" pitchFamily="2" charset="0"/>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fill="hold"/>
                                        <p:tgtEl>
                                          <p:spTgt spid="172"/>
                                        </p:tgtEl>
                                        <p:attrNameLst>
                                          <p:attrName>ppt_x</p:attrName>
                                        </p:attrNameLst>
                                      </p:cBhvr>
                                      <p:tavLst>
                                        <p:tav tm="0">
                                          <p:val>
                                            <p:strVal val="#ppt_x"/>
                                          </p:val>
                                        </p:tav>
                                        <p:tav tm="100000">
                                          <p:val>
                                            <p:strVal val="#ppt_x"/>
                                          </p:val>
                                        </p:tav>
                                      </p:tavLst>
                                    </p:anim>
                                    <p:anim calcmode="lin" valueType="num">
                                      <p:cBhvr additive="base">
                                        <p:cTn id="8"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caad72f0f3_1_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Algemene vertaalstrategie</a:t>
            </a:r>
            <a:endParaRPr dirty="0">
              <a:latin typeface="Effra" panose="02000506080000020004" pitchFamily="2" charset="0"/>
            </a:endParaRPr>
          </a:p>
        </p:txBody>
      </p:sp>
      <p:sp>
        <p:nvSpPr>
          <p:cNvPr id="186" name="Google Shape;186;g3caad72f0f3_1_2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20000"/>
          </a:bodyPr>
          <a:lstStyle/>
          <a:p>
            <a:pPr marL="457200" lvl="0" indent="-393065" algn="l" rtl="0">
              <a:lnSpc>
                <a:spcPct val="150000"/>
              </a:lnSpc>
              <a:spcBef>
                <a:spcPts val="1000"/>
              </a:spcBef>
              <a:spcAft>
                <a:spcPts val="0"/>
              </a:spcAft>
              <a:buSzPct val="100000"/>
              <a:buChar char="•"/>
            </a:pPr>
            <a:r>
              <a:rPr lang="nl-NL" dirty="0">
                <a:latin typeface="Effra" panose="02000506080000020004" pitchFamily="2" charset="0"/>
              </a:rPr>
              <a:t>Deel de zin op in hoofd- en bijzinnen; let hierbij op voegwoorden en betrekkelijke voornaamwoorden</a:t>
            </a:r>
            <a:endParaRPr dirty="0">
              <a:latin typeface="Effra" panose="02000506080000020004" pitchFamily="2" charset="0"/>
            </a:endParaRPr>
          </a:p>
          <a:p>
            <a:pPr marL="457200" lvl="0" indent="-393065" algn="l" rtl="0">
              <a:lnSpc>
                <a:spcPct val="150000"/>
              </a:lnSpc>
              <a:spcBef>
                <a:spcPts val="0"/>
              </a:spcBef>
              <a:spcAft>
                <a:spcPts val="0"/>
              </a:spcAft>
              <a:buSzPct val="100000"/>
              <a:buChar char="•"/>
            </a:pPr>
            <a:r>
              <a:rPr lang="nl-NL" dirty="0">
                <a:latin typeface="Effra" panose="02000506080000020004" pitchFamily="2" charset="0"/>
              </a:rPr>
              <a:t>Ga op zoek naar het werkwoord: benoem en vertaal deze</a:t>
            </a:r>
            <a:endParaRPr dirty="0">
              <a:latin typeface="Effra" panose="02000506080000020004" pitchFamily="2" charset="0"/>
            </a:endParaRPr>
          </a:p>
          <a:p>
            <a:pPr marL="457200" lvl="0" indent="-393065" algn="l" rtl="0">
              <a:lnSpc>
                <a:spcPct val="150000"/>
              </a:lnSpc>
              <a:spcBef>
                <a:spcPts val="0"/>
              </a:spcBef>
              <a:spcAft>
                <a:spcPts val="0"/>
              </a:spcAft>
              <a:buSzPct val="100000"/>
              <a:buChar char="•"/>
            </a:pPr>
            <a:r>
              <a:rPr lang="nl-NL" dirty="0">
                <a:latin typeface="Effra" panose="02000506080000020004" pitchFamily="2" charset="0"/>
              </a:rPr>
              <a:t>Heb je een onderwerp nodig of staat deze in het werkwoord?</a:t>
            </a:r>
            <a:endParaRPr dirty="0">
              <a:latin typeface="Effra" panose="02000506080000020004" pitchFamily="2" charset="0"/>
            </a:endParaRPr>
          </a:p>
          <a:p>
            <a:pPr marL="457200" lvl="0" indent="-393065" algn="l" rtl="0">
              <a:lnSpc>
                <a:spcPct val="150000"/>
              </a:lnSpc>
              <a:spcBef>
                <a:spcPts val="0"/>
              </a:spcBef>
              <a:spcAft>
                <a:spcPts val="0"/>
              </a:spcAft>
              <a:buSzPct val="100000"/>
              <a:buChar char="•"/>
            </a:pPr>
            <a:r>
              <a:rPr lang="nl-NL" dirty="0">
                <a:latin typeface="Effra" panose="02000506080000020004" pitchFamily="2" charset="0"/>
              </a:rPr>
              <a:t>Wat verwacht je hierbij? “Geven” als persoonsvorm krijgt in ieder geval een accusativus en dativus bijvoorbeeld</a:t>
            </a:r>
            <a:endParaRPr dirty="0">
              <a:latin typeface="Effra" panose="02000506080000020004" pitchFamily="2" charset="0"/>
            </a:endParaRPr>
          </a:p>
          <a:p>
            <a:pPr marL="457200" lvl="0" indent="-393065" algn="l" rtl="0">
              <a:lnSpc>
                <a:spcPct val="150000"/>
              </a:lnSpc>
              <a:spcBef>
                <a:spcPts val="0"/>
              </a:spcBef>
              <a:spcAft>
                <a:spcPts val="0"/>
              </a:spcAft>
              <a:buSzPct val="100000"/>
              <a:buChar char="•"/>
            </a:pPr>
            <a:r>
              <a:rPr lang="nl-NL" dirty="0">
                <a:latin typeface="Effra" panose="02000506080000020004" pitchFamily="2" charset="0"/>
              </a:rPr>
              <a:t>Alle onderdelen gevonden? Vertaal dat stukje zin, schrijf het op en ga dan pas door naar het volgende</a:t>
            </a:r>
            <a:endParaRPr dirty="0">
              <a:latin typeface="Effra" panose="02000506080000020004"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c9d411bbc7_0_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Vertaaltip: lange zinnen</a:t>
            </a:r>
            <a:endParaRPr dirty="0">
              <a:latin typeface="Effra" panose="02000506080000020004" pitchFamily="2" charset="0"/>
            </a:endParaRPr>
          </a:p>
        </p:txBody>
      </p:sp>
      <p:sp>
        <p:nvSpPr>
          <p:cNvPr id="193" name="Google Shape;193;g3c9d411bbc7_0_30"/>
          <p:cNvSpPr txBox="1">
            <a:spLocks noGrp="1"/>
          </p:cNvSpPr>
          <p:nvPr>
            <p:ph type="body" idx="1"/>
          </p:nvPr>
        </p:nvSpPr>
        <p:spPr>
          <a:xfrm>
            <a:off x="838200" y="1825625"/>
            <a:ext cx="10515600" cy="4351200"/>
          </a:xfrm>
          <a:prstGeom prst="rect">
            <a:avLst/>
          </a:prstGeom>
          <a:ln w="9525" cap="flat" cmpd="sng">
            <a:solidFill>
              <a:srgbClr val="955EE9"/>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1000"/>
              </a:spcBef>
              <a:spcAft>
                <a:spcPts val="0"/>
              </a:spcAft>
              <a:buNone/>
            </a:pPr>
            <a:r>
              <a:rPr lang="nl-NL" b="1" dirty="0">
                <a:latin typeface="Effra" panose="02000506080000020004" pitchFamily="2" charset="0"/>
              </a:rPr>
              <a:t>Betrekkelijke bijzin</a:t>
            </a:r>
            <a:endParaRPr b="1" dirty="0">
              <a:latin typeface="Effra" panose="02000506080000020004" pitchFamily="2" charset="0"/>
            </a:endParaRPr>
          </a:p>
          <a:p>
            <a:pPr marL="0" lvl="0" indent="0" algn="l" rtl="0">
              <a:spcBef>
                <a:spcPts val="1000"/>
              </a:spcBef>
              <a:spcAft>
                <a:spcPts val="0"/>
              </a:spcAft>
              <a:buNone/>
            </a:pPr>
            <a:r>
              <a:rPr lang="nl-NL" i="1" dirty="0">
                <a:latin typeface="Effra" panose="02000506080000020004" pitchFamily="2" charset="0"/>
              </a:rPr>
              <a:t>Extra informatie over een specifiek(e) woord/woordgroep.</a:t>
            </a:r>
            <a:br>
              <a:rPr lang="nl-NL" i="1" dirty="0">
                <a:latin typeface="Effra" panose="02000506080000020004" pitchFamily="2" charset="0"/>
              </a:rPr>
            </a:br>
            <a:r>
              <a:rPr lang="nl-NL" i="1" dirty="0">
                <a:latin typeface="Effra" panose="02000506080000020004" pitchFamily="2" charset="0"/>
              </a:rPr>
              <a:t>Te herkennen aan </a:t>
            </a:r>
            <a:r>
              <a:rPr lang="nl-NL" b="1" dirty="0" err="1">
                <a:solidFill>
                  <a:srgbClr val="955EE9"/>
                </a:solidFill>
                <a:latin typeface="Effra" panose="02000506080000020004" pitchFamily="2" charset="0"/>
              </a:rPr>
              <a:t>qui</a:t>
            </a:r>
            <a:r>
              <a:rPr lang="nl-NL" b="1" dirty="0">
                <a:solidFill>
                  <a:srgbClr val="955EE9"/>
                </a:solidFill>
                <a:latin typeface="Effra" panose="02000506080000020004" pitchFamily="2" charset="0"/>
              </a:rPr>
              <a:t>, </a:t>
            </a:r>
            <a:r>
              <a:rPr lang="nl-NL" b="1" dirty="0" err="1">
                <a:solidFill>
                  <a:srgbClr val="955EE9"/>
                </a:solidFill>
                <a:latin typeface="Effra" panose="02000506080000020004" pitchFamily="2" charset="0"/>
              </a:rPr>
              <a:t>quae</a:t>
            </a:r>
            <a:r>
              <a:rPr lang="nl-NL" b="1" dirty="0">
                <a:solidFill>
                  <a:srgbClr val="955EE9"/>
                </a:solidFill>
                <a:latin typeface="Effra" panose="02000506080000020004" pitchFamily="2" charset="0"/>
              </a:rPr>
              <a:t>, </a:t>
            </a:r>
            <a:r>
              <a:rPr lang="nl-NL" b="1" dirty="0" err="1">
                <a:solidFill>
                  <a:srgbClr val="955EE9"/>
                </a:solidFill>
                <a:latin typeface="Effra" panose="02000506080000020004" pitchFamily="2" charset="0"/>
              </a:rPr>
              <a:t>quod</a:t>
            </a:r>
            <a:r>
              <a:rPr lang="nl-NL" b="1" dirty="0">
                <a:solidFill>
                  <a:srgbClr val="955EE9"/>
                </a:solidFill>
                <a:latin typeface="Effra" panose="02000506080000020004" pitchFamily="2" charset="0"/>
              </a:rPr>
              <a:t>.</a:t>
            </a:r>
            <a:br>
              <a:rPr lang="nl-NL" dirty="0">
                <a:latin typeface="Effra" panose="02000506080000020004" pitchFamily="2" charset="0"/>
              </a:rPr>
            </a:br>
            <a:r>
              <a:rPr lang="nl-NL" i="1" dirty="0">
                <a:latin typeface="Effra" panose="02000506080000020004" pitchFamily="2" charset="0"/>
              </a:rPr>
              <a:t>Heeft een </a:t>
            </a:r>
            <a:r>
              <a:rPr lang="nl-NL" dirty="0">
                <a:latin typeface="Effra" panose="02000506080000020004" pitchFamily="2" charset="0"/>
              </a:rPr>
              <a:t>antecedent.</a:t>
            </a:r>
            <a:endParaRPr dirty="0">
              <a:latin typeface="Effra" panose="02000506080000020004" pitchFamily="2" charset="0"/>
            </a:endParaRPr>
          </a:p>
          <a:p>
            <a:pPr marL="0" lvl="0" indent="0" algn="l" rtl="0">
              <a:spcBef>
                <a:spcPts val="1000"/>
              </a:spcBef>
              <a:spcAft>
                <a:spcPts val="0"/>
              </a:spcAft>
              <a:buNone/>
            </a:pPr>
            <a:endParaRPr dirty="0">
              <a:latin typeface="Effra" panose="02000506080000020004" pitchFamily="2" charset="0"/>
            </a:endParaRPr>
          </a:p>
          <a:p>
            <a:pPr marL="0" lvl="0" indent="0" algn="l" rtl="0">
              <a:spcBef>
                <a:spcPts val="1000"/>
              </a:spcBef>
              <a:spcAft>
                <a:spcPts val="0"/>
              </a:spcAft>
              <a:buNone/>
            </a:pPr>
            <a:r>
              <a:rPr lang="nl-NL" i="1" dirty="0">
                <a:latin typeface="Effra" panose="02000506080000020004" pitchFamily="2" charset="0"/>
              </a:rPr>
              <a:t>vb. </a:t>
            </a:r>
            <a:r>
              <a:rPr lang="nl-NL" dirty="0">
                <a:latin typeface="Effra" panose="02000506080000020004" pitchFamily="2" charset="0"/>
              </a:rPr>
              <a:t>Amor </a:t>
            </a:r>
            <a:r>
              <a:rPr lang="nl-NL" dirty="0" err="1">
                <a:latin typeface="Effra" panose="02000506080000020004" pitchFamily="2" charset="0"/>
              </a:rPr>
              <a:t>enim</a:t>
            </a:r>
            <a:r>
              <a:rPr lang="nl-NL" dirty="0">
                <a:latin typeface="Effra" panose="02000506080000020004" pitchFamily="2" charset="0"/>
              </a:rPr>
              <a:t>, ex quo </a:t>
            </a:r>
            <a:r>
              <a:rPr lang="nl-NL" dirty="0" err="1">
                <a:latin typeface="Effra" panose="02000506080000020004" pitchFamily="2" charset="0"/>
              </a:rPr>
              <a:t>amicitia</a:t>
            </a:r>
            <a:r>
              <a:rPr lang="nl-NL" dirty="0">
                <a:latin typeface="Effra" panose="02000506080000020004" pitchFamily="2" charset="0"/>
              </a:rPr>
              <a:t> </a:t>
            </a:r>
            <a:r>
              <a:rPr lang="nl-NL" u="sng" dirty="0" err="1">
                <a:latin typeface="Effra" panose="02000506080000020004" pitchFamily="2" charset="0"/>
              </a:rPr>
              <a:t>nominata</a:t>
            </a:r>
            <a:r>
              <a:rPr lang="nl-NL" u="sng" dirty="0">
                <a:latin typeface="Effra" panose="02000506080000020004" pitchFamily="2" charset="0"/>
              </a:rPr>
              <a:t> </a:t>
            </a:r>
            <a:r>
              <a:rPr lang="nl-NL" u="sng" dirty="0" err="1">
                <a:latin typeface="Effra" panose="02000506080000020004" pitchFamily="2" charset="0"/>
              </a:rPr>
              <a:t>est</a:t>
            </a:r>
            <a:r>
              <a:rPr lang="nl-NL" dirty="0">
                <a:latin typeface="Effra" panose="02000506080000020004" pitchFamily="2" charset="0"/>
              </a:rPr>
              <a:t>, </a:t>
            </a:r>
            <a:r>
              <a:rPr lang="nl-NL" dirty="0" err="1">
                <a:latin typeface="Effra" panose="02000506080000020004" pitchFamily="2" charset="0"/>
              </a:rPr>
              <a:t>princeps</a:t>
            </a:r>
            <a:r>
              <a:rPr lang="nl-NL" dirty="0">
                <a:latin typeface="Effra" panose="02000506080000020004" pitchFamily="2" charset="0"/>
              </a:rPr>
              <a:t> </a:t>
            </a:r>
            <a:r>
              <a:rPr lang="nl-NL" u="sng" dirty="0" err="1">
                <a:latin typeface="Effra" panose="02000506080000020004" pitchFamily="2" charset="0"/>
              </a:rPr>
              <a:t>est</a:t>
            </a:r>
            <a:r>
              <a:rPr lang="nl-NL" dirty="0">
                <a:latin typeface="Effra" panose="02000506080000020004" pitchFamily="2" charset="0"/>
              </a:rPr>
              <a:t> ad </a:t>
            </a:r>
            <a:r>
              <a:rPr lang="nl-NL" dirty="0" err="1">
                <a:latin typeface="Effra" panose="02000506080000020004" pitchFamily="2" charset="0"/>
              </a:rPr>
              <a:t>benevolentiam</a:t>
            </a:r>
            <a:r>
              <a:rPr lang="nl-NL" dirty="0">
                <a:latin typeface="Effra" panose="02000506080000020004" pitchFamily="2" charset="0"/>
              </a:rPr>
              <a:t> </a:t>
            </a:r>
            <a:r>
              <a:rPr lang="nl-NL" dirty="0" err="1">
                <a:latin typeface="Effra" panose="02000506080000020004" pitchFamily="2" charset="0"/>
              </a:rPr>
              <a:t>coniugendam</a:t>
            </a:r>
            <a:endParaRPr dirty="0">
              <a:latin typeface="Effra" panose="02000506080000020004" pitchFamily="2" charset="0"/>
            </a:endParaRPr>
          </a:p>
          <a:p>
            <a:pPr marL="0" lvl="0" indent="0" algn="l" rtl="0">
              <a:spcBef>
                <a:spcPts val="1000"/>
              </a:spcBef>
              <a:spcAft>
                <a:spcPts val="0"/>
              </a:spcAft>
              <a:buNone/>
            </a:pPr>
            <a:r>
              <a:rPr lang="nl-NL" sz="2200" i="1" dirty="0">
                <a:latin typeface="Effra" panose="02000506080000020004" pitchFamily="2" charset="0"/>
              </a:rPr>
              <a:t>Want de liefde, waarnaar vriendschap genoemd is, is het uitgangspunt om wederkerende welwillendheid te bewerkstelligen. (</a:t>
            </a:r>
            <a:r>
              <a:rPr lang="nl-NL" sz="2200" i="1" dirty="0" err="1">
                <a:latin typeface="Effra" panose="02000506080000020004" pitchFamily="2" charset="0"/>
              </a:rPr>
              <a:t>Laelius</a:t>
            </a:r>
            <a:r>
              <a:rPr lang="nl-NL" sz="2200" i="1" dirty="0">
                <a:latin typeface="Effra" panose="02000506080000020004" pitchFamily="2" charset="0"/>
              </a:rPr>
              <a:t> de </a:t>
            </a:r>
            <a:r>
              <a:rPr lang="nl-NL" sz="2200" i="1" dirty="0" err="1">
                <a:latin typeface="Effra" panose="02000506080000020004" pitchFamily="2" charset="0"/>
              </a:rPr>
              <a:t>Amicitia</a:t>
            </a:r>
            <a:r>
              <a:rPr lang="nl-NL" sz="2200" i="1" dirty="0">
                <a:latin typeface="Effra" panose="02000506080000020004" pitchFamily="2" charset="0"/>
              </a:rPr>
              <a:t> 26)</a:t>
            </a:r>
            <a:endParaRPr sz="2200" i="1" dirty="0">
              <a:latin typeface="Effra" panose="02000506080000020004" pitchFamily="2" charset="0"/>
            </a:endParaRPr>
          </a:p>
          <a:p>
            <a:pPr marL="0" lvl="0" indent="0" algn="l" rtl="0">
              <a:spcBef>
                <a:spcPts val="1000"/>
              </a:spcBef>
              <a:spcAft>
                <a:spcPts val="0"/>
              </a:spcAft>
              <a:buNone/>
            </a:pPr>
            <a:endParaRPr i="1" dirty="0">
              <a:latin typeface="Effra" panose="02000506080000020004"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ca060fb9d4_1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Vertaaltip: lange zinnen</a:t>
            </a:r>
            <a:endParaRPr dirty="0">
              <a:latin typeface="Effra" panose="02000506080000020004" pitchFamily="2" charset="0"/>
            </a:endParaRPr>
          </a:p>
        </p:txBody>
      </p:sp>
      <p:sp>
        <p:nvSpPr>
          <p:cNvPr id="200" name="Google Shape;200;g3ca060fb9d4_1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nl-NL" b="1" dirty="0">
                <a:latin typeface="Effra" panose="02000506080000020004" pitchFamily="2" charset="0"/>
              </a:rPr>
              <a:t>Betrekkelijke bijzin</a:t>
            </a:r>
            <a:endParaRPr b="1" dirty="0">
              <a:latin typeface="Effra" panose="02000506080000020004" pitchFamily="2" charset="0"/>
            </a:endParaRPr>
          </a:p>
          <a:p>
            <a:pPr marL="0" lvl="0" indent="0" algn="l" rtl="0">
              <a:spcBef>
                <a:spcPts val="1000"/>
              </a:spcBef>
              <a:spcAft>
                <a:spcPts val="0"/>
              </a:spcAft>
              <a:buNone/>
            </a:pPr>
            <a:r>
              <a:rPr lang="nl-NL" i="1" dirty="0">
                <a:latin typeface="Effra" panose="02000506080000020004" pitchFamily="2" charset="0"/>
              </a:rPr>
              <a:t>Extra informatie over een specifiek(e) woord/woordgroep.</a:t>
            </a:r>
            <a:br>
              <a:rPr lang="nl-NL" i="1" dirty="0">
                <a:latin typeface="Effra" panose="02000506080000020004" pitchFamily="2" charset="0"/>
              </a:rPr>
            </a:br>
            <a:r>
              <a:rPr lang="nl-NL" i="1" dirty="0">
                <a:latin typeface="Effra" panose="02000506080000020004" pitchFamily="2" charset="0"/>
              </a:rPr>
              <a:t>Te herkennen aan </a:t>
            </a:r>
            <a:r>
              <a:rPr lang="nl-NL" b="1" dirty="0" err="1">
                <a:solidFill>
                  <a:srgbClr val="955EE9"/>
                </a:solidFill>
                <a:latin typeface="Effra" panose="02000506080000020004" pitchFamily="2" charset="0"/>
              </a:rPr>
              <a:t>qui</a:t>
            </a:r>
            <a:r>
              <a:rPr lang="nl-NL" b="1" dirty="0">
                <a:solidFill>
                  <a:srgbClr val="955EE9"/>
                </a:solidFill>
                <a:latin typeface="Effra" panose="02000506080000020004" pitchFamily="2" charset="0"/>
              </a:rPr>
              <a:t>, </a:t>
            </a:r>
            <a:r>
              <a:rPr lang="nl-NL" b="1" dirty="0" err="1">
                <a:solidFill>
                  <a:srgbClr val="955EE9"/>
                </a:solidFill>
                <a:latin typeface="Effra" panose="02000506080000020004" pitchFamily="2" charset="0"/>
              </a:rPr>
              <a:t>quae</a:t>
            </a:r>
            <a:r>
              <a:rPr lang="nl-NL" b="1" dirty="0">
                <a:solidFill>
                  <a:srgbClr val="955EE9"/>
                </a:solidFill>
                <a:latin typeface="Effra" panose="02000506080000020004" pitchFamily="2" charset="0"/>
              </a:rPr>
              <a:t>, </a:t>
            </a:r>
            <a:r>
              <a:rPr lang="nl-NL" b="1" dirty="0" err="1">
                <a:solidFill>
                  <a:srgbClr val="955EE9"/>
                </a:solidFill>
                <a:latin typeface="Effra" panose="02000506080000020004" pitchFamily="2" charset="0"/>
              </a:rPr>
              <a:t>quod</a:t>
            </a:r>
            <a:r>
              <a:rPr lang="nl-NL" b="1" dirty="0">
                <a:solidFill>
                  <a:srgbClr val="955EE9"/>
                </a:solidFill>
                <a:latin typeface="Effra" panose="02000506080000020004" pitchFamily="2" charset="0"/>
              </a:rPr>
              <a:t>.</a:t>
            </a:r>
            <a:br>
              <a:rPr lang="nl-NL" dirty="0">
                <a:latin typeface="Effra" panose="02000506080000020004" pitchFamily="2" charset="0"/>
              </a:rPr>
            </a:br>
            <a:r>
              <a:rPr lang="nl-NL" i="1" dirty="0">
                <a:latin typeface="Effra" panose="02000506080000020004" pitchFamily="2" charset="0"/>
              </a:rPr>
              <a:t>Heeft een </a:t>
            </a:r>
            <a:r>
              <a:rPr lang="nl-NL" dirty="0">
                <a:latin typeface="Effra" panose="02000506080000020004" pitchFamily="2" charset="0"/>
              </a:rPr>
              <a:t>antecedent.</a:t>
            </a:r>
            <a:endParaRPr dirty="0">
              <a:latin typeface="Effra" panose="02000506080000020004" pitchFamily="2" charset="0"/>
            </a:endParaRPr>
          </a:p>
          <a:p>
            <a:pPr marL="0" lvl="0" indent="0" algn="l" rtl="0">
              <a:spcBef>
                <a:spcPts val="1000"/>
              </a:spcBef>
              <a:spcAft>
                <a:spcPts val="0"/>
              </a:spcAft>
              <a:buNone/>
            </a:pPr>
            <a:endParaRPr dirty="0">
              <a:latin typeface="Effra" panose="02000506080000020004" pitchFamily="2" charset="0"/>
            </a:endParaRPr>
          </a:p>
          <a:p>
            <a:pPr marL="0" lvl="0" indent="0" algn="l" rtl="0">
              <a:spcBef>
                <a:spcPts val="1000"/>
              </a:spcBef>
              <a:spcAft>
                <a:spcPts val="0"/>
              </a:spcAft>
              <a:buNone/>
            </a:pPr>
            <a:r>
              <a:rPr lang="nl-NL" i="1" dirty="0">
                <a:latin typeface="Effra" panose="02000506080000020004" pitchFamily="2" charset="0"/>
              </a:rPr>
              <a:t>vb. </a:t>
            </a:r>
            <a:r>
              <a:rPr lang="nl-NL" b="1" dirty="0">
                <a:latin typeface="Effra" panose="02000506080000020004" pitchFamily="2" charset="0"/>
              </a:rPr>
              <a:t>Amor</a:t>
            </a:r>
            <a:r>
              <a:rPr lang="nl-NL" dirty="0">
                <a:latin typeface="Effra" panose="02000506080000020004" pitchFamily="2" charset="0"/>
              </a:rPr>
              <a:t> </a:t>
            </a:r>
            <a:r>
              <a:rPr lang="nl-NL" dirty="0" err="1">
                <a:latin typeface="Effra" panose="02000506080000020004" pitchFamily="2" charset="0"/>
              </a:rPr>
              <a:t>enim</a:t>
            </a:r>
            <a:r>
              <a:rPr lang="nl-NL" dirty="0">
                <a:latin typeface="Effra" panose="02000506080000020004" pitchFamily="2" charset="0"/>
              </a:rPr>
              <a:t>, &lt;ex </a:t>
            </a:r>
            <a:r>
              <a:rPr lang="nl-NL" b="1" dirty="0">
                <a:latin typeface="Effra" panose="02000506080000020004" pitchFamily="2" charset="0"/>
              </a:rPr>
              <a:t>quo</a:t>
            </a:r>
            <a:r>
              <a:rPr lang="nl-NL" dirty="0">
                <a:latin typeface="Effra" panose="02000506080000020004" pitchFamily="2" charset="0"/>
              </a:rPr>
              <a:t> </a:t>
            </a:r>
            <a:r>
              <a:rPr lang="nl-NL" dirty="0" err="1">
                <a:latin typeface="Effra" panose="02000506080000020004" pitchFamily="2" charset="0"/>
              </a:rPr>
              <a:t>amicitia</a:t>
            </a:r>
            <a:r>
              <a:rPr lang="nl-NL" dirty="0">
                <a:latin typeface="Effra" panose="02000506080000020004" pitchFamily="2" charset="0"/>
              </a:rPr>
              <a:t> </a:t>
            </a:r>
            <a:r>
              <a:rPr lang="nl-NL" u="sng" dirty="0" err="1">
                <a:latin typeface="Effra" panose="02000506080000020004" pitchFamily="2" charset="0"/>
              </a:rPr>
              <a:t>nominata</a:t>
            </a:r>
            <a:r>
              <a:rPr lang="nl-NL" u="sng" dirty="0">
                <a:latin typeface="Effra" panose="02000506080000020004" pitchFamily="2" charset="0"/>
              </a:rPr>
              <a:t> </a:t>
            </a:r>
            <a:r>
              <a:rPr lang="nl-NL" u="sng" dirty="0" err="1">
                <a:latin typeface="Effra" panose="02000506080000020004" pitchFamily="2" charset="0"/>
              </a:rPr>
              <a:t>est</a:t>
            </a:r>
            <a:r>
              <a:rPr lang="nl-NL" dirty="0">
                <a:latin typeface="Effra" panose="02000506080000020004" pitchFamily="2" charset="0"/>
              </a:rPr>
              <a:t>,&gt; </a:t>
            </a:r>
            <a:r>
              <a:rPr lang="nl-NL" dirty="0" err="1">
                <a:latin typeface="Effra" panose="02000506080000020004" pitchFamily="2" charset="0"/>
              </a:rPr>
              <a:t>princeps</a:t>
            </a:r>
            <a:r>
              <a:rPr lang="nl-NL" dirty="0">
                <a:latin typeface="Effra" panose="02000506080000020004" pitchFamily="2" charset="0"/>
              </a:rPr>
              <a:t> </a:t>
            </a:r>
            <a:r>
              <a:rPr lang="nl-NL" u="sng" dirty="0" err="1">
                <a:latin typeface="Effra" panose="02000506080000020004" pitchFamily="2" charset="0"/>
              </a:rPr>
              <a:t>est</a:t>
            </a:r>
            <a:r>
              <a:rPr lang="nl-NL" dirty="0">
                <a:latin typeface="Effra" panose="02000506080000020004" pitchFamily="2" charset="0"/>
              </a:rPr>
              <a:t> ad </a:t>
            </a:r>
            <a:r>
              <a:rPr lang="nl-NL" dirty="0" err="1">
                <a:latin typeface="Effra" panose="02000506080000020004" pitchFamily="2" charset="0"/>
              </a:rPr>
              <a:t>benevolentiam</a:t>
            </a:r>
            <a:r>
              <a:rPr lang="nl-NL" dirty="0">
                <a:latin typeface="Effra" panose="02000506080000020004" pitchFamily="2" charset="0"/>
              </a:rPr>
              <a:t> </a:t>
            </a:r>
            <a:r>
              <a:rPr lang="nl-NL" dirty="0" err="1">
                <a:latin typeface="Effra" panose="02000506080000020004" pitchFamily="2" charset="0"/>
              </a:rPr>
              <a:t>coniugendam</a:t>
            </a:r>
            <a:endParaRPr dirty="0">
              <a:latin typeface="Effra" panose="02000506080000020004" pitchFamily="2" charset="0"/>
            </a:endParaRPr>
          </a:p>
          <a:p>
            <a:pPr marL="0" lvl="0" indent="0" algn="l" rtl="0">
              <a:spcBef>
                <a:spcPts val="1000"/>
              </a:spcBef>
              <a:spcAft>
                <a:spcPts val="0"/>
              </a:spcAft>
              <a:buNone/>
            </a:pPr>
            <a:r>
              <a:rPr lang="nl-NL" sz="2200" i="1" dirty="0">
                <a:latin typeface="Effra" panose="02000506080000020004" pitchFamily="2" charset="0"/>
              </a:rPr>
              <a:t>Want de liefde, waarnaar vriendschap genoemd is, is het uitgangspunt om wederkerende welwillendheid te bewerkstelligen. (</a:t>
            </a:r>
            <a:r>
              <a:rPr lang="nl-NL" sz="2200" i="1" dirty="0" err="1">
                <a:latin typeface="Effra" panose="02000506080000020004" pitchFamily="2" charset="0"/>
              </a:rPr>
              <a:t>Laelius</a:t>
            </a:r>
            <a:r>
              <a:rPr lang="nl-NL" sz="2200" i="1" dirty="0">
                <a:latin typeface="Effra" panose="02000506080000020004" pitchFamily="2" charset="0"/>
              </a:rPr>
              <a:t> de </a:t>
            </a:r>
            <a:r>
              <a:rPr lang="nl-NL" sz="2200" i="1" dirty="0" err="1">
                <a:latin typeface="Effra" panose="02000506080000020004" pitchFamily="2" charset="0"/>
              </a:rPr>
              <a:t>Amicitia</a:t>
            </a:r>
            <a:r>
              <a:rPr lang="nl-NL" sz="2200" i="1" dirty="0">
                <a:latin typeface="Effra" panose="02000506080000020004" pitchFamily="2" charset="0"/>
              </a:rPr>
              <a:t> 26)</a:t>
            </a:r>
            <a:endParaRPr sz="2200" i="1" dirty="0">
              <a:latin typeface="Effra" panose="02000506080000020004" pitchFamily="2" charset="0"/>
            </a:endParaRPr>
          </a:p>
          <a:p>
            <a:pPr marL="0" lvl="0" indent="0" algn="l" rtl="0">
              <a:spcBef>
                <a:spcPts val="1000"/>
              </a:spcBef>
              <a:spcAft>
                <a:spcPts val="0"/>
              </a:spcAft>
              <a:buNone/>
            </a:pPr>
            <a:endParaRPr i="1" dirty="0">
              <a:latin typeface="Effra" panose="02000506080000020004" pitchFamily="2" charset="0"/>
            </a:endParaRPr>
          </a:p>
        </p:txBody>
      </p:sp>
      <p:sp>
        <p:nvSpPr>
          <p:cNvPr id="201" name="Google Shape;201;g3ca060fb9d4_1_6"/>
          <p:cNvSpPr/>
          <p:nvPr/>
        </p:nvSpPr>
        <p:spPr>
          <a:xfrm flipH="1">
            <a:off x="1993245" y="4001225"/>
            <a:ext cx="2457900" cy="353400"/>
          </a:xfrm>
          <a:prstGeom prst="uturnArrow">
            <a:avLst>
              <a:gd name="adj1" fmla="val 25000"/>
              <a:gd name="adj2" fmla="val 25000"/>
              <a:gd name="adj3" fmla="val 25000"/>
              <a:gd name="adj4" fmla="val 43750"/>
              <a:gd name="adj5" fmla="val 75000"/>
            </a:avLst>
          </a:prstGeom>
          <a:solidFill>
            <a:srgbClr val="955EE9"/>
          </a:solidFill>
          <a:ln w="9525" cap="flat" cmpd="sng">
            <a:solidFill>
              <a:srgbClr val="955EE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ca060fb9d4_1_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Vertaaltip: lange zinnen</a:t>
            </a:r>
            <a:endParaRPr dirty="0">
              <a:latin typeface="Effra" panose="02000506080000020004" pitchFamily="2" charset="0"/>
            </a:endParaRPr>
          </a:p>
        </p:txBody>
      </p:sp>
      <p:sp>
        <p:nvSpPr>
          <p:cNvPr id="208" name="Google Shape;208;g3ca060fb9d4_1_1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nl-NL" b="1" dirty="0">
                <a:latin typeface="Effra" panose="02000506080000020004" pitchFamily="2" charset="0"/>
              </a:rPr>
              <a:t>Bijwoordelijke bijzin</a:t>
            </a:r>
            <a:endParaRPr b="1" dirty="0">
              <a:latin typeface="Effra" panose="02000506080000020004" pitchFamily="2" charset="0"/>
            </a:endParaRPr>
          </a:p>
          <a:p>
            <a:pPr marL="0" lvl="0" indent="0" algn="l" rtl="0">
              <a:spcBef>
                <a:spcPts val="1000"/>
              </a:spcBef>
              <a:spcAft>
                <a:spcPts val="0"/>
              </a:spcAft>
              <a:buNone/>
            </a:pPr>
            <a:r>
              <a:rPr lang="nl-NL" i="1" dirty="0">
                <a:latin typeface="Effra" panose="02000506080000020004" pitchFamily="2" charset="0"/>
              </a:rPr>
              <a:t>Extra informatie over de zin</a:t>
            </a:r>
            <a:endParaRPr i="1" dirty="0">
              <a:latin typeface="Effra" panose="02000506080000020004" pitchFamily="2" charset="0"/>
            </a:endParaRPr>
          </a:p>
          <a:p>
            <a:pPr marL="914400" lvl="0" indent="-406400" algn="l" rtl="0">
              <a:spcBef>
                <a:spcPts val="1000"/>
              </a:spcBef>
              <a:spcAft>
                <a:spcPts val="0"/>
              </a:spcAft>
              <a:buSzPts val="2800"/>
              <a:buChar char="●"/>
            </a:pPr>
            <a:r>
              <a:rPr lang="nl-NL" i="1" dirty="0">
                <a:latin typeface="Effra" panose="02000506080000020004" pitchFamily="2" charset="0"/>
              </a:rPr>
              <a:t>tijd:		</a:t>
            </a:r>
            <a:r>
              <a:rPr lang="nl-NL" dirty="0">
                <a:latin typeface="Effra" panose="02000506080000020004" pitchFamily="2" charset="0"/>
              </a:rPr>
              <a:t>cum, </a:t>
            </a:r>
            <a:r>
              <a:rPr lang="nl-NL" dirty="0" err="1">
                <a:latin typeface="Effra" panose="02000506080000020004" pitchFamily="2" charset="0"/>
              </a:rPr>
              <a:t>dum</a:t>
            </a:r>
            <a:r>
              <a:rPr lang="nl-NL" dirty="0">
                <a:latin typeface="Effra" panose="02000506080000020004" pitchFamily="2" charset="0"/>
              </a:rPr>
              <a:t>, </a:t>
            </a:r>
            <a:r>
              <a:rPr lang="nl-NL" dirty="0" err="1">
                <a:latin typeface="Effra" panose="02000506080000020004" pitchFamily="2" charset="0"/>
              </a:rPr>
              <a:t>postquam</a:t>
            </a:r>
            <a:endParaRPr dirty="0">
              <a:latin typeface="Effra" panose="02000506080000020004" pitchFamily="2" charset="0"/>
            </a:endParaRPr>
          </a:p>
          <a:p>
            <a:pPr marL="914400" lvl="0" indent="-406400" algn="l" rtl="0">
              <a:spcBef>
                <a:spcPts val="0"/>
              </a:spcBef>
              <a:spcAft>
                <a:spcPts val="0"/>
              </a:spcAft>
              <a:buSzPts val="2800"/>
              <a:buChar char="●"/>
            </a:pPr>
            <a:r>
              <a:rPr lang="nl-NL" i="1" dirty="0">
                <a:latin typeface="Effra" panose="02000506080000020004" pitchFamily="2" charset="0"/>
              </a:rPr>
              <a:t>reden: 	</a:t>
            </a:r>
            <a:r>
              <a:rPr lang="nl-NL" dirty="0" err="1">
                <a:latin typeface="Effra" panose="02000506080000020004" pitchFamily="2" charset="0"/>
              </a:rPr>
              <a:t>quia</a:t>
            </a:r>
            <a:r>
              <a:rPr lang="nl-NL" dirty="0">
                <a:latin typeface="Effra" panose="02000506080000020004" pitchFamily="2" charset="0"/>
              </a:rPr>
              <a:t>, </a:t>
            </a:r>
            <a:r>
              <a:rPr lang="nl-NL" dirty="0" err="1">
                <a:latin typeface="Effra" panose="02000506080000020004" pitchFamily="2" charset="0"/>
              </a:rPr>
              <a:t>quod</a:t>
            </a:r>
            <a:endParaRPr dirty="0">
              <a:latin typeface="Effra" panose="02000506080000020004" pitchFamily="2" charset="0"/>
            </a:endParaRPr>
          </a:p>
          <a:p>
            <a:pPr marL="914400" lvl="0" indent="-406400" algn="l" rtl="0">
              <a:spcBef>
                <a:spcPts val="0"/>
              </a:spcBef>
              <a:spcAft>
                <a:spcPts val="0"/>
              </a:spcAft>
              <a:buSzPts val="2800"/>
              <a:buChar char="●"/>
            </a:pPr>
            <a:r>
              <a:rPr lang="nl-NL" i="1" dirty="0">
                <a:latin typeface="Effra" panose="02000506080000020004" pitchFamily="2" charset="0"/>
              </a:rPr>
              <a:t>voorwaarde: 	</a:t>
            </a:r>
            <a:r>
              <a:rPr lang="nl-NL" dirty="0">
                <a:latin typeface="Effra" panose="02000506080000020004" pitchFamily="2" charset="0"/>
              </a:rPr>
              <a:t>si, </a:t>
            </a:r>
            <a:r>
              <a:rPr lang="nl-NL" dirty="0" err="1">
                <a:latin typeface="Effra" panose="02000506080000020004" pitchFamily="2" charset="0"/>
              </a:rPr>
              <a:t>nisi</a:t>
            </a:r>
            <a:r>
              <a:rPr lang="nl-NL" dirty="0">
                <a:latin typeface="Effra" panose="02000506080000020004" pitchFamily="2" charset="0"/>
              </a:rPr>
              <a:t>, </a:t>
            </a:r>
            <a:r>
              <a:rPr lang="nl-NL" dirty="0" err="1">
                <a:latin typeface="Effra" panose="02000506080000020004" pitchFamily="2" charset="0"/>
              </a:rPr>
              <a:t>quamquam</a:t>
            </a:r>
            <a:endParaRPr dirty="0">
              <a:latin typeface="Effra" panose="02000506080000020004" pitchFamily="2" charset="0"/>
            </a:endParaRPr>
          </a:p>
          <a:p>
            <a:pPr marL="914400" lvl="0" indent="-406400" algn="l" rtl="0">
              <a:spcBef>
                <a:spcPts val="0"/>
              </a:spcBef>
              <a:spcAft>
                <a:spcPts val="0"/>
              </a:spcAft>
              <a:buSzPts val="2800"/>
              <a:buChar char="●"/>
            </a:pPr>
            <a:r>
              <a:rPr lang="nl-NL" i="1" dirty="0">
                <a:latin typeface="Effra" panose="02000506080000020004" pitchFamily="2" charset="0"/>
              </a:rPr>
              <a:t>doel, gevolg: 	</a:t>
            </a:r>
            <a:r>
              <a:rPr lang="nl-NL" dirty="0">
                <a:latin typeface="Effra" panose="02000506080000020004" pitchFamily="2" charset="0"/>
              </a:rPr>
              <a:t>ut, ne</a:t>
            </a:r>
            <a:endParaRPr dirty="0">
              <a:latin typeface="Effra" panose="02000506080000020004" pitchFamily="2" charset="0"/>
            </a:endParaRPr>
          </a:p>
          <a:p>
            <a:pPr marL="0" lvl="0" indent="0" algn="l" rtl="0">
              <a:spcBef>
                <a:spcPts val="1000"/>
              </a:spcBef>
              <a:spcAft>
                <a:spcPts val="0"/>
              </a:spcAft>
              <a:buNone/>
            </a:pPr>
            <a:endParaRPr dirty="0">
              <a:latin typeface="Effra" panose="02000506080000020004" pitchFamily="2" charset="0"/>
            </a:endParaRPr>
          </a:p>
          <a:p>
            <a:pPr marL="0" lvl="0" indent="0" algn="l" rtl="0">
              <a:spcBef>
                <a:spcPts val="1000"/>
              </a:spcBef>
              <a:spcAft>
                <a:spcPts val="0"/>
              </a:spcAft>
              <a:buNone/>
            </a:pPr>
            <a:r>
              <a:rPr lang="nl-NL" i="1" dirty="0">
                <a:latin typeface="Effra" panose="02000506080000020004" pitchFamily="2" charset="0"/>
              </a:rPr>
              <a:t>vb. </a:t>
            </a:r>
            <a:r>
              <a:rPr lang="nl-NL" dirty="0">
                <a:latin typeface="Effra" panose="02000506080000020004" pitchFamily="2" charset="0"/>
              </a:rPr>
              <a:t>Ita sapiens se </a:t>
            </a:r>
            <a:r>
              <a:rPr lang="nl-NL" dirty="0" err="1">
                <a:latin typeface="Effra" panose="02000506080000020004" pitchFamily="2" charset="0"/>
              </a:rPr>
              <a:t>contentus</a:t>
            </a:r>
            <a:r>
              <a:rPr lang="nl-NL" dirty="0">
                <a:latin typeface="Effra" panose="02000506080000020004" pitchFamily="2" charset="0"/>
              </a:rPr>
              <a:t> </a:t>
            </a:r>
            <a:r>
              <a:rPr lang="nl-NL" u="sng" dirty="0" err="1">
                <a:latin typeface="Effra" panose="02000506080000020004" pitchFamily="2" charset="0"/>
              </a:rPr>
              <a:t>est</a:t>
            </a:r>
            <a:r>
              <a:rPr lang="nl-NL" dirty="0">
                <a:latin typeface="Effra" panose="02000506080000020004" pitchFamily="2" charset="0"/>
              </a:rPr>
              <a:t>, non ut </a:t>
            </a:r>
            <a:r>
              <a:rPr lang="nl-NL" u="sng" dirty="0" err="1">
                <a:latin typeface="Effra" panose="02000506080000020004" pitchFamily="2" charset="0"/>
              </a:rPr>
              <a:t>velit</a:t>
            </a:r>
            <a:r>
              <a:rPr lang="nl-NL" u="sng" dirty="0">
                <a:latin typeface="Effra" panose="02000506080000020004" pitchFamily="2" charset="0"/>
              </a:rPr>
              <a:t> </a:t>
            </a:r>
            <a:r>
              <a:rPr lang="nl-NL" dirty="0" err="1">
                <a:latin typeface="Effra" panose="02000506080000020004" pitchFamily="2" charset="0"/>
              </a:rPr>
              <a:t>esse</a:t>
            </a:r>
            <a:r>
              <a:rPr lang="nl-NL" dirty="0">
                <a:latin typeface="Effra" panose="02000506080000020004" pitchFamily="2" charset="0"/>
              </a:rPr>
              <a:t> sine </a:t>
            </a:r>
            <a:r>
              <a:rPr lang="nl-NL" dirty="0" err="1">
                <a:latin typeface="Effra" panose="02000506080000020004" pitchFamily="2" charset="0"/>
              </a:rPr>
              <a:t>amico</a:t>
            </a:r>
            <a:r>
              <a:rPr lang="nl-NL" dirty="0">
                <a:latin typeface="Effra" panose="02000506080000020004" pitchFamily="2" charset="0"/>
              </a:rPr>
              <a:t>, </a:t>
            </a:r>
            <a:r>
              <a:rPr lang="nl-NL" dirty="0" err="1">
                <a:latin typeface="Effra" panose="02000506080000020004" pitchFamily="2" charset="0"/>
              </a:rPr>
              <a:t>sed</a:t>
            </a:r>
            <a:r>
              <a:rPr lang="nl-NL" dirty="0">
                <a:latin typeface="Effra" panose="02000506080000020004" pitchFamily="2" charset="0"/>
              </a:rPr>
              <a:t> ut </a:t>
            </a:r>
            <a:r>
              <a:rPr lang="nl-NL" u="sng" dirty="0" err="1">
                <a:latin typeface="Effra" panose="02000506080000020004" pitchFamily="2" charset="0"/>
              </a:rPr>
              <a:t>possit</a:t>
            </a:r>
            <a:r>
              <a:rPr lang="nl-NL" u="sng" dirty="0">
                <a:latin typeface="Effra" panose="02000506080000020004" pitchFamily="2" charset="0"/>
              </a:rPr>
              <a:t>.</a:t>
            </a:r>
            <a:endParaRPr i="1" u="sng" dirty="0">
              <a:latin typeface="Effra" panose="02000506080000020004" pitchFamily="2" charset="0"/>
            </a:endParaRPr>
          </a:p>
          <a:p>
            <a:pPr marL="0" lvl="0" indent="0" algn="l" rtl="0">
              <a:spcBef>
                <a:spcPts val="1000"/>
              </a:spcBef>
              <a:spcAft>
                <a:spcPts val="0"/>
              </a:spcAft>
              <a:buNone/>
            </a:pPr>
            <a:r>
              <a:rPr lang="nl-NL" sz="2200" i="1" dirty="0">
                <a:latin typeface="Effra" panose="02000506080000020004" pitchFamily="2" charset="0"/>
              </a:rPr>
              <a:t>Zo heeft de wijze genoeg aan zichzelf, niet zodat hij zodat hij zonder vriend wil zijn, maar zodat hij dat kan. (</a:t>
            </a:r>
            <a:r>
              <a:rPr lang="nl-NL" sz="2200" i="1" dirty="0" err="1">
                <a:latin typeface="Effra" panose="02000506080000020004" pitchFamily="2" charset="0"/>
              </a:rPr>
              <a:t>Epistula</a:t>
            </a:r>
            <a:r>
              <a:rPr lang="nl-NL" sz="2200" i="1" dirty="0">
                <a:latin typeface="Effra" panose="02000506080000020004" pitchFamily="2" charset="0"/>
              </a:rPr>
              <a:t> 9)</a:t>
            </a:r>
            <a:endParaRPr sz="2200" i="1" dirty="0">
              <a:latin typeface="Effra" panose="02000506080000020004" pitchFamily="2" charset="0"/>
            </a:endParaRPr>
          </a:p>
          <a:p>
            <a:pPr marL="0" lvl="0" indent="0" algn="l" rtl="0">
              <a:spcBef>
                <a:spcPts val="1000"/>
              </a:spcBef>
              <a:spcAft>
                <a:spcPts val="0"/>
              </a:spcAft>
              <a:buNone/>
            </a:pPr>
            <a:endParaRPr i="1" dirty="0">
              <a:latin typeface="Effra" panose="02000506080000020004" pitchFamily="2" charset="0"/>
            </a:endParaRPr>
          </a:p>
        </p:txBody>
      </p:sp>
      <p:sp>
        <p:nvSpPr>
          <p:cNvPr id="209" name="Google Shape;209;g3ca060fb9d4_1_16"/>
          <p:cNvSpPr txBox="1"/>
          <p:nvPr/>
        </p:nvSpPr>
        <p:spPr>
          <a:xfrm>
            <a:off x="8326700" y="1966450"/>
            <a:ext cx="2504100" cy="1828200"/>
          </a:xfrm>
          <a:prstGeom prst="rect">
            <a:avLst/>
          </a:prstGeom>
          <a:solidFill>
            <a:srgbClr val="945E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2300" b="1" dirty="0">
                <a:solidFill>
                  <a:schemeClr val="dk1"/>
                </a:solidFill>
                <a:latin typeface="Effra" panose="02000506080000020004" pitchFamily="2" charset="0"/>
                <a:ea typeface="Calibri"/>
                <a:cs typeface="Calibri"/>
                <a:sym typeface="Calibri"/>
              </a:rPr>
              <a:t>Let goed op of je bijzin een </a:t>
            </a:r>
            <a:r>
              <a:rPr lang="nl-NL" sz="2300" b="1" dirty="0" err="1">
                <a:solidFill>
                  <a:schemeClr val="dk1"/>
                </a:solidFill>
                <a:latin typeface="Effra" panose="02000506080000020004" pitchFamily="2" charset="0"/>
                <a:ea typeface="Calibri"/>
                <a:cs typeface="Calibri"/>
                <a:sym typeface="Calibri"/>
              </a:rPr>
              <a:t>coniunctivus</a:t>
            </a:r>
            <a:r>
              <a:rPr lang="nl-NL" sz="2300" b="1" dirty="0">
                <a:solidFill>
                  <a:schemeClr val="dk1"/>
                </a:solidFill>
                <a:latin typeface="Effra" panose="02000506080000020004" pitchFamily="2" charset="0"/>
                <a:ea typeface="Calibri"/>
                <a:cs typeface="Calibri"/>
                <a:sym typeface="Calibri"/>
              </a:rPr>
              <a:t> bevat!</a:t>
            </a:r>
            <a:endParaRPr sz="2300" b="1" dirty="0">
              <a:solidFill>
                <a:schemeClr val="dk1"/>
              </a:solidFill>
              <a:latin typeface="Effra" panose="02000506080000020004" pitchFamily="2" charset="0"/>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ca060fb9d4_1_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Vertaaltip: lange zinnen</a:t>
            </a:r>
            <a:endParaRPr dirty="0">
              <a:latin typeface="Effra" panose="02000506080000020004" pitchFamily="2" charset="0"/>
            </a:endParaRPr>
          </a:p>
        </p:txBody>
      </p:sp>
      <p:sp>
        <p:nvSpPr>
          <p:cNvPr id="216" name="Google Shape;216;g3ca060fb9d4_1_3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nl-NL" b="1" dirty="0">
                <a:latin typeface="Effra" panose="02000506080000020004" pitchFamily="2" charset="0"/>
              </a:rPr>
              <a:t>Bijwoordelijke bijzin</a:t>
            </a:r>
            <a:endParaRPr b="1" dirty="0">
              <a:latin typeface="Effra" panose="02000506080000020004" pitchFamily="2" charset="0"/>
            </a:endParaRPr>
          </a:p>
          <a:p>
            <a:pPr marL="0" lvl="0" indent="0" algn="l" rtl="0">
              <a:spcBef>
                <a:spcPts val="1000"/>
              </a:spcBef>
              <a:spcAft>
                <a:spcPts val="0"/>
              </a:spcAft>
              <a:buNone/>
            </a:pPr>
            <a:r>
              <a:rPr lang="nl-NL" i="1" dirty="0">
                <a:latin typeface="Effra" panose="02000506080000020004" pitchFamily="2" charset="0"/>
              </a:rPr>
              <a:t>Extra informatie over de zin</a:t>
            </a:r>
            <a:endParaRPr i="1" dirty="0">
              <a:latin typeface="Effra" panose="02000506080000020004" pitchFamily="2" charset="0"/>
            </a:endParaRPr>
          </a:p>
          <a:p>
            <a:pPr marL="914400" lvl="0" indent="-406400" algn="l" rtl="0">
              <a:spcBef>
                <a:spcPts val="1000"/>
              </a:spcBef>
              <a:spcAft>
                <a:spcPts val="0"/>
              </a:spcAft>
              <a:buSzPts val="2800"/>
              <a:buChar char="●"/>
            </a:pPr>
            <a:r>
              <a:rPr lang="nl-NL" i="1" dirty="0">
                <a:latin typeface="Effra" panose="02000506080000020004" pitchFamily="2" charset="0"/>
              </a:rPr>
              <a:t>tijd:		</a:t>
            </a:r>
            <a:r>
              <a:rPr lang="nl-NL" dirty="0">
                <a:latin typeface="Effra" panose="02000506080000020004" pitchFamily="2" charset="0"/>
              </a:rPr>
              <a:t>cum, </a:t>
            </a:r>
            <a:r>
              <a:rPr lang="nl-NL" dirty="0" err="1">
                <a:latin typeface="Effra" panose="02000506080000020004" pitchFamily="2" charset="0"/>
              </a:rPr>
              <a:t>dum</a:t>
            </a:r>
            <a:r>
              <a:rPr lang="nl-NL" dirty="0">
                <a:latin typeface="Effra" panose="02000506080000020004" pitchFamily="2" charset="0"/>
              </a:rPr>
              <a:t>, </a:t>
            </a:r>
            <a:r>
              <a:rPr lang="nl-NL" dirty="0" err="1">
                <a:latin typeface="Effra" panose="02000506080000020004" pitchFamily="2" charset="0"/>
              </a:rPr>
              <a:t>postquam</a:t>
            </a:r>
            <a:endParaRPr dirty="0">
              <a:latin typeface="Effra" panose="02000506080000020004" pitchFamily="2" charset="0"/>
            </a:endParaRPr>
          </a:p>
          <a:p>
            <a:pPr marL="914400" lvl="0" indent="-406400" algn="l" rtl="0">
              <a:spcBef>
                <a:spcPts val="0"/>
              </a:spcBef>
              <a:spcAft>
                <a:spcPts val="0"/>
              </a:spcAft>
              <a:buSzPts val="2800"/>
              <a:buChar char="●"/>
            </a:pPr>
            <a:r>
              <a:rPr lang="nl-NL" i="1" dirty="0">
                <a:latin typeface="Effra" panose="02000506080000020004" pitchFamily="2" charset="0"/>
              </a:rPr>
              <a:t>reden: 	</a:t>
            </a:r>
            <a:r>
              <a:rPr lang="nl-NL" dirty="0" err="1">
                <a:latin typeface="Effra" panose="02000506080000020004" pitchFamily="2" charset="0"/>
              </a:rPr>
              <a:t>quia</a:t>
            </a:r>
            <a:r>
              <a:rPr lang="nl-NL" dirty="0">
                <a:latin typeface="Effra" panose="02000506080000020004" pitchFamily="2" charset="0"/>
              </a:rPr>
              <a:t>, </a:t>
            </a:r>
            <a:r>
              <a:rPr lang="nl-NL" dirty="0" err="1">
                <a:latin typeface="Effra" panose="02000506080000020004" pitchFamily="2" charset="0"/>
              </a:rPr>
              <a:t>quod</a:t>
            </a:r>
            <a:endParaRPr dirty="0">
              <a:latin typeface="Effra" panose="02000506080000020004" pitchFamily="2" charset="0"/>
            </a:endParaRPr>
          </a:p>
          <a:p>
            <a:pPr marL="914400" lvl="0" indent="-406400" algn="l" rtl="0">
              <a:spcBef>
                <a:spcPts val="0"/>
              </a:spcBef>
              <a:spcAft>
                <a:spcPts val="0"/>
              </a:spcAft>
              <a:buSzPts val="2800"/>
              <a:buChar char="●"/>
            </a:pPr>
            <a:r>
              <a:rPr lang="nl-NL" i="1" dirty="0">
                <a:latin typeface="Effra" panose="02000506080000020004" pitchFamily="2" charset="0"/>
              </a:rPr>
              <a:t>voorwaarde:  </a:t>
            </a:r>
            <a:r>
              <a:rPr lang="nl-NL" dirty="0">
                <a:latin typeface="Effra" panose="02000506080000020004" pitchFamily="2" charset="0"/>
              </a:rPr>
              <a:t>si, </a:t>
            </a:r>
            <a:r>
              <a:rPr lang="nl-NL" dirty="0" err="1">
                <a:latin typeface="Effra" panose="02000506080000020004" pitchFamily="2" charset="0"/>
              </a:rPr>
              <a:t>nisi</a:t>
            </a:r>
            <a:r>
              <a:rPr lang="nl-NL" dirty="0">
                <a:latin typeface="Effra" panose="02000506080000020004" pitchFamily="2" charset="0"/>
              </a:rPr>
              <a:t>, </a:t>
            </a:r>
            <a:r>
              <a:rPr lang="nl-NL" dirty="0" err="1">
                <a:latin typeface="Effra" panose="02000506080000020004" pitchFamily="2" charset="0"/>
              </a:rPr>
              <a:t>quamquam</a:t>
            </a:r>
            <a:endParaRPr dirty="0">
              <a:latin typeface="Effra" panose="02000506080000020004" pitchFamily="2" charset="0"/>
            </a:endParaRPr>
          </a:p>
          <a:p>
            <a:pPr marL="914400" lvl="0" indent="-406400" algn="l" rtl="0">
              <a:spcBef>
                <a:spcPts val="0"/>
              </a:spcBef>
              <a:spcAft>
                <a:spcPts val="0"/>
              </a:spcAft>
              <a:buSzPts val="2800"/>
              <a:buChar char="●"/>
            </a:pPr>
            <a:r>
              <a:rPr lang="nl-NL" i="1" dirty="0">
                <a:latin typeface="Effra" panose="02000506080000020004" pitchFamily="2" charset="0"/>
              </a:rPr>
              <a:t>doel, gevolg: 	</a:t>
            </a:r>
            <a:r>
              <a:rPr lang="nl-NL" dirty="0">
                <a:latin typeface="Effra" panose="02000506080000020004" pitchFamily="2" charset="0"/>
              </a:rPr>
              <a:t>ut, ne</a:t>
            </a:r>
            <a:endParaRPr dirty="0">
              <a:latin typeface="Effra" panose="02000506080000020004" pitchFamily="2" charset="0"/>
            </a:endParaRPr>
          </a:p>
          <a:p>
            <a:pPr marL="0" lvl="0" indent="0" algn="l" rtl="0">
              <a:spcBef>
                <a:spcPts val="1000"/>
              </a:spcBef>
              <a:spcAft>
                <a:spcPts val="0"/>
              </a:spcAft>
              <a:buNone/>
            </a:pPr>
            <a:endParaRPr dirty="0">
              <a:latin typeface="Effra" panose="02000506080000020004" pitchFamily="2" charset="0"/>
            </a:endParaRPr>
          </a:p>
          <a:p>
            <a:pPr marL="0" lvl="0" indent="0" algn="l" rtl="0">
              <a:spcBef>
                <a:spcPts val="1000"/>
              </a:spcBef>
              <a:spcAft>
                <a:spcPts val="0"/>
              </a:spcAft>
              <a:buNone/>
            </a:pPr>
            <a:r>
              <a:rPr lang="nl-NL" i="1" dirty="0">
                <a:latin typeface="Effra" panose="02000506080000020004" pitchFamily="2" charset="0"/>
              </a:rPr>
              <a:t>vb. </a:t>
            </a:r>
            <a:r>
              <a:rPr lang="nl-NL" dirty="0">
                <a:latin typeface="Effra" panose="02000506080000020004" pitchFamily="2" charset="0"/>
              </a:rPr>
              <a:t>Ita sapiens se </a:t>
            </a:r>
            <a:r>
              <a:rPr lang="nl-NL" dirty="0" err="1">
                <a:latin typeface="Effra" panose="02000506080000020004" pitchFamily="2" charset="0"/>
              </a:rPr>
              <a:t>contentus</a:t>
            </a:r>
            <a:r>
              <a:rPr lang="nl-NL" dirty="0">
                <a:latin typeface="Effra" panose="02000506080000020004" pitchFamily="2" charset="0"/>
              </a:rPr>
              <a:t> </a:t>
            </a:r>
            <a:r>
              <a:rPr lang="nl-NL" u="sng" dirty="0" err="1">
                <a:latin typeface="Effra" panose="02000506080000020004" pitchFamily="2" charset="0"/>
              </a:rPr>
              <a:t>est</a:t>
            </a:r>
            <a:r>
              <a:rPr lang="nl-NL" dirty="0">
                <a:latin typeface="Effra" panose="02000506080000020004" pitchFamily="2" charset="0"/>
              </a:rPr>
              <a:t>, non &lt;ut </a:t>
            </a:r>
            <a:r>
              <a:rPr lang="nl-NL" u="sng" dirty="0" err="1">
                <a:latin typeface="Effra" panose="02000506080000020004" pitchFamily="2" charset="0"/>
              </a:rPr>
              <a:t>velit</a:t>
            </a:r>
            <a:r>
              <a:rPr lang="nl-NL" u="sng" dirty="0">
                <a:latin typeface="Effra" panose="02000506080000020004" pitchFamily="2" charset="0"/>
              </a:rPr>
              <a:t> </a:t>
            </a:r>
            <a:r>
              <a:rPr lang="nl-NL" dirty="0" err="1">
                <a:latin typeface="Effra" panose="02000506080000020004" pitchFamily="2" charset="0"/>
              </a:rPr>
              <a:t>esse</a:t>
            </a:r>
            <a:r>
              <a:rPr lang="nl-NL" dirty="0">
                <a:latin typeface="Effra" panose="02000506080000020004" pitchFamily="2" charset="0"/>
              </a:rPr>
              <a:t> sine </a:t>
            </a:r>
            <a:r>
              <a:rPr lang="nl-NL" dirty="0" err="1">
                <a:latin typeface="Effra" panose="02000506080000020004" pitchFamily="2" charset="0"/>
              </a:rPr>
              <a:t>amico</a:t>
            </a:r>
            <a:r>
              <a:rPr lang="nl-NL" dirty="0">
                <a:latin typeface="Effra" panose="02000506080000020004" pitchFamily="2" charset="0"/>
              </a:rPr>
              <a:t>&gt;, </a:t>
            </a:r>
            <a:r>
              <a:rPr lang="nl-NL" dirty="0" err="1">
                <a:latin typeface="Effra" panose="02000506080000020004" pitchFamily="2" charset="0"/>
              </a:rPr>
              <a:t>sed</a:t>
            </a:r>
            <a:r>
              <a:rPr lang="nl-NL" dirty="0">
                <a:latin typeface="Effra" panose="02000506080000020004" pitchFamily="2" charset="0"/>
              </a:rPr>
              <a:t> &lt;ut </a:t>
            </a:r>
            <a:r>
              <a:rPr lang="nl-NL" u="sng" dirty="0" err="1">
                <a:latin typeface="Effra" panose="02000506080000020004" pitchFamily="2" charset="0"/>
              </a:rPr>
              <a:t>possit</a:t>
            </a:r>
            <a:r>
              <a:rPr lang="nl-NL" u="sng" dirty="0">
                <a:latin typeface="Effra" panose="02000506080000020004" pitchFamily="2" charset="0"/>
              </a:rPr>
              <a:t>.&gt;</a:t>
            </a:r>
            <a:endParaRPr i="1" u="sng" dirty="0">
              <a:latin typeface="Effra" panose="02000506080000020004" pitchFamily="2" charset="0"/>
            </a:endParaRPr>
          </a:p>
          <a:p>
            <a:pPr marL="0" lvl="0" indent="0" algn="l" rtl="0">
              <a:spcBef>
                <a:spcPts val="1000"/>
              </a:spcBef>
              <a:spcAft>
                <a:spcPts val="0"/>
              </a:spcAft>
              <a:buNone/>
            </a:pPr>
            <a:r>
              <a:rPr lang="nl-NL" sz="2200" i="1" dirty="0">
                <a:latin typeface="Effra" panose="02000506080000020004" pitchFamily="2" charset="0"/>
              </a:rPr>
              <a:t>Zo heeft de wijze genoeg aan zichzelf, niet zodat hij zodat hij zonder vriend wil zijn, maar zodat hij dat kan. (</a:t>
            </a:r>
            <a:r>
              <a:rPr lang="nl-NL" sz="2200" i="1" dirty="0" err="1">
                <a:latin typeface="Effra" panose="02000506080000020004" pitchFamily="2" charset="0"/>
              </a:rPr>
              <a:t>Epistula</a:t>
            </a:r>
            <a:r>
              <a:rPr lang="nl-NL" sz="2200" i="1" dirty="0">
                <a:latin typeface="Effra" panose="02000506080000020004" pitchFamily="2" charset="0"/>
              </a:rPr>
              <a:t> 9)</a:t>
            </a:r>
            <a:endParaRPr sz="2200" i="1" dirty="0">
              <a:latin typeface="Effra" panose="02000506080000020004" pitchFamily="2" charset="0"/>
            </a:endParaRPr>
          </a:p>
          <a:p>
            <a:pPr marL="0" lvl="0" indent="0" algn="l" rtl="0">
              <a:spcBef>
                <a:spcPts val="1000"/>
              </a:spcBef>
              <a:spcAft>
                <a:spcPts val="0"/>
              </a:spcAft>
              <a:buNone/>
            </a:pPr>
            <a:endParaRPr i="1" dirty="0">
              <a:latin typeface="Effra" panose="02000506080000020004" pitchFamily="2" charset="0"/>
            </a:endParaRPr>
          </a:p>
        </p:txBody>
      </p:sp>
      <p:sp>
        <p:nvSpPr>
          <p:cNvPr id="3" name="Google Shape;209;g3ca060fb9d4_1_16">
            <a:extLst>
              <a:ext uri="{FF2B5EF4-FFF2-40B4-BE49-F238E27FC236}">
                <a16:creationId xmlns:a16="http://schemas.microsoft.com/office/drawing/2014/main" id="{2E884E8A-9015-CAB5-E724-F064036BB7C3}"/>
              </a:ext>
            </a:extLst>
          </p:cNvPr>
          <p:cNvSpPr txBox="1"/>
          <p:nvPr/>
        </p:nvSpPr>
        <p:spPr>
          <a:xfrm>
            <a:off x="8326700" y="1966450"/>
            <a:ext cx="2504100" cy="1828200"/>
          </a:xfrm>
          <a:prstGeom prst="rect">
            <a:avLst/>
          </a:prstGeom>
          <a:solidFill>
            <a:srgbClr val="945E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2300" b="1" dirty="0">
                <a:solidFill>
                  <a:schemeClr val="dk1"/>
                </a:solidFill>
                <a:latin typeface="Effra" panose="02000506080000020004" pitchFamily="2" charset="0"/>
                <a:ea typeface="Calibri"/>
                <a:cs typeface="Calibri"/>
                <a:sym typeface="Calibri"/>
              </a:rPr>
              <a:t>Let goed op of je bijzin een </a:t>
            </a:r>
            <a:r>
              <a:rPr lang="nl-NL" sz="2300" b="1" dirty="0" err="1">
                <a:solidFill>
                  <a:schemeClr val="dk1"/>
                </a:solidFill>
                <a:latin typeface="Effra" panose="02000506080000020004" pitchFamily="2" charset="0"/>
                <a:ea typeface="Calibri"/>
                <a:cs typeface="Calibri"/>
                <a:sym typeface="Calibri"/>
              </a:rPr>
              <a:t>coniunctivus</a:t>
            </a:r>
            <a:r>
              <a:rPr lang="nl-NL" sz="2300" b="1" dirty="0">
                <a:solidFill>
                  <a:schemeClr val="dk1"/>
                </a:solidFill>
                <a:latin typeface="Effra" panose="02000506080000020004" pitchFamily="2" charset="0"/>
                <a:ea typeface="Calibri"/>
                <a:cs typeface="Calibri"/>
                <a:sym typeface="Calibri"/>
              </a:rPr>
              <a:t> bevat!</a:t>
            </a:r>
            <a:endParaRPr sz="2300" b="1" dirty="0">
              <a:solidFill>
                <a:schemeClr val="dk1"/>
              </a:solidFill>
              <a:latin typeface="Effra" panose="02000506080000020004" pitchFamily="2" charset="0"/>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ca060fb9d4_1_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Vertaaltip: lange zinnen</a:t>
            </a:r>
            <a:endParaRPr dirty="0">
              <a:latin typeface="Effra" panose="02000506080000020004" pitchFamily="2" charset="0"/>
            </a:endParaRPr>
          </a:p>
        </p:txBody>
      </p:sp>
      <p:sp>
        <p:nvSpPr>
          <p:cNvPr id="224" name="Google Shape;224;g3ca060fb9d4_1_2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nl-NL" b="1">
                <a:latin typeface="Effra" panose="02000506080000020004" pitchFamily="2" charset="0"/>
              </a:rPr>
              <a:t>Afhankelijke vraag</a:t>
            </a:r>
            <a:endParaRPr b="1">
              <a:latin typeface="Effra" panose="02000506080000020004" pitchFamily="2" charset="0"/>
            </a:endParaRPr>
          </a:p>
          <a:p>
            <a:pPr marL="0" lvl="0" indent="0" algn="l" rtl="0">
              <a:spcBef>
                <a:spcPts val="1000"/>
              </a:spcBef>
              <a:spcAft>
                <a:spcPts val="0"/>
              </a:spcAft>
              <a:buNone/>
            </a:pPr>
            <a:r>
              <a:rPr lang="nl-NL">
                <a:latin typeface="Effra" panose="02000506080000020004" pitchFamily="2" charset="0"/>
              </a:rPr>
              <a:t>quomodo, quare, ubi </a:t>
            </a:r>
            <a:r>
              <a:rPr lang="nl-NL" i="1">
                <a:latin typeface="Effra" panose="02000506080000020004" pitchFamily="2" charset="0"/>
              </a:rPr>
              <a:t>etc.</a:t>
            </a:r>
            <a:endParaRPr i="1">
              <a:latin typeface="Effra" panose="02000506080000020004" pitchFamily="2" charset="0"/>
            </a:endParaRPr>
          </a:p>
          <a:p>
            <a:pPr marL="0" lvl="0" indent="0" algn="l" rtl="0">
              <a:spcBef>
                <a:spcPts val="1000"/>
              </a:spcBef>
              <a:spcAft>
                <a:spcPts val="0"/>
              </a:spcAft>
              <a:buNone/>
            </a:pPr>
            <a:endParaRPr>
              <a:latin typeface="Effra" panose="02000506080000020004" pitchFamily="2" charset="0"/>
            </a:endParaRPr>
          </a:p>
          <a:p>
            <a:pPr marL="0" lvl="0" indent="0" algn="l" rtl="0">
              <a:spcBef>
                <a:spcPts val="1000"/>
              </a:spcBef>
              <a:spcAft>
                <a:spcPts val="0"/>
              </a:spcAft>
              <a:buNone/>
            </a:pPr>
            <a:r>
              <a:rPr lang="nl-NL" i="1">
                <a:latin typeface="Effra" panose="02000506080000020004" pitchFamily="2" charset="0"/>
              </a:rPr>
              <a:t>vb. </a:t>
            </a:r>
            <a:r>
              <a:rPr lang="nl-NL" i="1" u="sng">
                <a:latin typeface="Effra" panose="02000506080000020004" pitchFamily="2" charset="0"/>
              </a:rPr>
              <a:t>Quaeris</a:t>
            </a:r>
            <a:r>
              <a:rPr lang="nl-NL" i="1">
                <a:latin typeface="Effra" panose="02000506080000020004" pitchFamily="2" charset="0"/>
              </a:rPr>
              <a:t> quomodo amicum cito </a:t>
            </a:r>
            <a:r>
              <a:rPr lang="nl-NL" i="1" u="sng">
                <a:latin typeface="Effra" panose="02000506080000020004" pitchFamily="2" charset="0"/>
              </a:rPr>
              <a:t>facturus sit?</a:t>
            </a:r>
            <a:endParaRPr u="sng">
              <a:latin typeface="Effra" panose="02000506080000020004" pitchFamily="2" charset="0"/>
            </a:endParaRPr>
          </a:p>
          <a:p>
            <a:pPr marL="0" lvl="0" indent="0" algn="l" rtl="0">
              <a:spcBef>
                <a:spcPts val="1000"/>
              </a:spcBef>
              <a:spcAft>
                <a:spcPts val="0"/>
              </a:spcAft>
              <a:buNone/>
            </a:pPr>
            <a:r>
              <a:rPr lang="nl-NL" sz="2200" i="1">
                <a:latin typeface="Effra" panose="02000506080000020004" pitchFamily="2" charset="0"/>
              </a:rPr>
              <a:t>Jij vraagt hoe hij [de wijze] snel een vriend zal maken? (Epistula 9)</a:t>
            </a:r>
            <a:endParaRPr sz="2200" i="1">
              <a:latin typeface="Effra" panose="02000506080000020004" pitchFamily="2" charset="0"/>
            </a:endParaRPr>
          </a:p>
          <a:p>
            <a:pPr marL="0" lvl="0" indent="0" algn="l" rtl="0">
              <a:spcBef>
                <a:spcPts val="1000"/>
              </a:spcBef>
              <a:spcAft>
                <a:spcPts val="0"/>
              </a:spcAft>
              <a:buNone/>
            </a:pPr>
            <a:endParaRPr i="1">
              <a:latin typeface="Effra" panose="02000506080000020004"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ca060fb9d4_1_5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Vertaaltip: lange zinnen</a:t>
            </a:r>
            <a:endParaRPr dirty="0">
              <a:latin typeface="Effra" panose="02000506080000020004" pitchFamily="2" charset="0"/>
            </a:endParaRPr>
          </a:p>
        </p:txBody>
      </p:sp>
      <p:sp>
        <p:nvSpPr>
          <p:cNvPr id="231" name="Google Shape;231;g3ca060fb9d4_1_5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nl-NL" b="1" dirty="0">
                <a:latin typeface="Effra" panose="02000506080000020004" pitchFamily="2" charset="0"/>
              </a:rPr>
              <a:t>Afhankelijke vraag</a:t>
            </a:r>
            <a:endParaRPr b="1" dirty="0">
              <a:latin typeface="Effra" panose="02000506080000020004" pitchFamily="2" charset="0"/>
            </a:endParaRPr>
          </a:p>
          <a:p>
            <a:pPr marL="0" lvl="0" indent="0" algn="l" rtl="0">
              <a:spcBef>
                <a:spcPts val="1000"/>
              </a:spcBef>
              <a:spcAft>
                <a:spcPts val="0"/>
              </a:spcAft>
              <a:buNone/>
            </a:pPr>
            <a:r>
              <a:rPr lang="nl-NL" dirty="0" err="1">
                <a:latin typeface="Effra" panose="02000506080000020004" pitchFamily="2" charset="0"/>
              </a:rPr>
              <a:t>quomodo</a:t>
            </a:r>
            <a:r>
              <a:rPr lang="nl-NL" dirty="0">
                <a:latin typeface="Effra" panose="02000506080000020004" pitchFamily="2" charset="0"/>
              </a:rPr>
              <a:t>, </a:t>
            </a:r>
            <a:r>
              <a:rPr lang="nl-NL" dirty="0" err="1">
                <a:latin typeface="Effra" panose="02000506080000020004" pitchFamily="2" charset="0"/>
              </a:rPr>
              <a:t>quare</a:t>
            </a:r>
            <a:r>
              <a:rPr lang="nl-NL" dirty="0">
                <a:latin typeface="Effra" panose="02000506080000020004" pitchFamily="2" charset="0"/>
              </a:rPr>
              <a:t>, </a:t>
            </a:r>
            <a:r>
              <a:rPr lang="nl-NL" dirty="0" err="1">
                <a:latin typeface="Effra" panose="02000506080000020004" pitchFamily="2" charset="0"/>
              </a:rPr>
              <a:t>ubi</a:t>
            </a:r>
            <a:r>
              <a:rPr lang="nl-NL" dirty="0">
                <a:latin typeface="Effra" panose="02000506080000020004" pitchFamily="2" charset="0"/>
              </a:rPr>
              <a:t> </a:t>
            </a:r>
            <a:r>
              <a:rPr lang="nl-NL" i="1" dirty="0">
                <a:latin typeface="Effra" panose="02000506080000020004" pitchFamily="2" charset="0"/>
              </a:rPr>
              <a:t>etc.</a:t>
            </a:r>
            <a:endParaRPr i="1" dirty="0">
              <a:latin typeface="Effra" panose="02000506080000020004" pitchFamily="2" charset="0"/>
            </a:endParaRPr>
          </a:p>
          <a:p>
            <a:pPr marL="0" lvl="0" indent="0" algn="l" rtl="0">
              <a:spcBef>
                <a:spcPts val="1000"/>
              </a:spcBef>
              <a:spcAft>
                <a:spcPts val="0"/>
              </a:spcAft>
              <a:buNone/>
            </a:pPr>
            <a:endParaRPr dirty="0">
              <a:latin typeface="Effra" panose="02000506080000020004" pitchFamily="2" charset="0"/>
            </a:endParaRPr>
          </a:p>
          <a:p>
            <a:pPr marL="0" lvl="0" indent="0" algn="l" rtl="0">
              <a:spcBef>
                <a:spcPts val="1000"/>
              </a:spcBef>
              <a:spcAft>
                <a:spcPts val="0"/>
              </a:spcAft>
              <a:buNone/>
            </a:pPr>
            <a:r>
              <a:rPr lang="nl-NL" i="1" dirty="0">
                <a:latin typeface="Effra" panose="02000506080000020004" pitchFamily="2" charset="0"/>
              </a:rPr>
              <a:t>vb. </a:t>
            </a:r>
            <a:r>
              <a:rPr lang="nl-NL" i="1" u="sng" dirty="0" err="1">
                <a:latin typeface="Effra" panose="02000506080000020004" pitchFamily="2" charset="0"/>
              </a:rPr>
              <a:t>Quaeris</a:t>
            </a:r>
            <a:r>
              <a:rPr lang="nl-NL" i="1" dirty="0">
                <a:latin typeface="Effra" panose="02000506080000020004" pitchFamily="2" charset="0"/>
              </a:rPr>
              <a:t> &lt;</a:t>
            </a:r>
            <a:r>
              <a:rPr lang="nl-NL" i="1" dirty="0" err="1">
                <a:latin typeface="Effra" panose="02000506080000020004" pitchFamily="2" charset="0"/>
              </a:rPr>
              <a:t>quomodo</a:t>
            </a:r>
            <a:r>
              <a:rPr lang="nl-NL" i="1" dirty="0">
                <a:latin typeface="Effra" panose="02000506080000020004" pitchFamily="2" charset="0"/>
              </a:rPr>
              <a:t> </a:t>
            </a:r>
            <a:r>
              <a:rPr lang="nl-NL" i="1" dirty="0" err="1">
                <a:latin typeface="Effra" panose="02000506080000020004" pitchFamily="2" charset="0"/>
              </a:rPr>
              <a:t>amicum</a:t>
            </a:r>
            <a:r>
              <a:rPr lang="nl-NL" i="1" dirty="0">
                <a:latin typeface="Effra" panose="02000506080000020004" pitchFamily="2" charset="0"/>
              </a:rPr>
              <a:t> cito </a:t>
            </a:r>
            <a:r>
              <a:rPr lang="nl-NL" i="1" u="sng" dirty="0" err="1">
                <a:latin typeface="Effra" panose="02000506080000020004" pitchFamily="2" charset="0"/>
              </a:rPr>
              <a:t>facturus</a:t>
            </a:r>
            <a:r>
              <a:rPr lang="nl-NL" i="1" u="sng" dirty="0">
                <a:latin typeface="Effra" panose="02000506080000020004" pitchFamily="2" charset="0"/>
              </a:rPr>
              <a:t> </a:t>
            </a:r>
            <a:r>
              <a:rPr lang="nl-NL" i="1" u="sng" dirty="0" err="1">
                <a:latin typeface="Effra" panose="02000506080000020004" pitchFamily="2" charset="0"/>
              </a:rPr>
              <a:t>sit</a:t>
            </a:r>
            <a:r>
              <a:rPr lang="nl-NL" i="1" u="sng" dirty="0">
                <a:latin typeface="Effra" panose="02000506080000020004" pitchFamily="2" charset="0"/>
              </a:rPr>
              <a:t>?&gt;</a:t>
            </a:r>
            <a:endParaRPr u="sng" dirty="0">
              <a:latin typeface="Effra" panose="02000506080000020004" pitchFamily="2" charset="0"/>
            </a:endParaRPr>
          </a:p>
          <a:p>
            <a:pPr marL="0" lvl="0" indent="0" algn="l" rtl="0">
              <a:spcBef>
                <a:spcPts val="1000"/>
              </a:spcBef>
              <a:spcAft>
                <a:spcPts val="0"/>
              </a:spcAft>
              <a:buNone/>
            </a:pPr>
            <a:r>
              <a:rPr lang="nl-NL" sz="2200" i="1" dirty="0">
                <a:latin typeface="Effra" panose="02000506080000020004" pitchFamily="2" charset="0"/>
              </a:rPr>
              <a:t>Jij vraagt hoe hij [de wijze] snel een vriend zal maken? (</a:t>
            </a:r>
            <a:r>
              <a:rPr lang="nl-NL" sz="2200" i="1" dirty="0" err="1">
                <a:latin typeface="Effra" panose="02000506080000020004" pitchFamily="2" charset="0"/>
              </a:rPr>
              <a:t>Epistula</a:t>
            </a:r>
            <a:r>
              <a:rPr lang="nl-NL" sz="2200" i="1" dirty="0">
                <a:latin typeface="Effra" panose="02000506080000020004" pitchFamily="2" charset="0"/>
              </a:rPr>
              <a:t> 9)</a:t>
            </a:r>
            <a:endParaRPr sz="2200" i="1" dirty="0">
              <a:latin typeface="Effra" panose="02000506080000020004" pitchFamily="2" charset="0"/>
            </a:endParaRPr>
          </a:p>
          <a:p>
            <a:pPr marL="0" lvl="0" indent="0" algn="l" rtl="0">
              <a:spcBef>
                <a:spcPts val="1000"/>
              </a:spcBef>
              <a:spcAft>
                <a:spcPts val="0"/>
              </a:spcAft>
              <a:buNone/>
            </a:pPr>
            <a:endParaRPr i="1" dirty="0">
              <a:latin typeface="Effra" panose="02000506080000020004" pitchFamily="2" charset="0"/>
            </a:endParaRPr>
          </a:p>
        </p:txBody>
      </p:sp>
      <p:sp>
        <p:nvSpPr>
          <p:cNvPr id="2" name="Google Shape;209;g3ca060fb9d4_1_16">
            <a:extLst>
              <a:ext uri="{FF2B5EF4-FFF2-40B4-BE49-F238E27FC236}">
                <a16:creationId xmlns:a16="http://schemas.microsoft.com/office/drawing/2014/main" id="{481184A3-90DD-6BC4-2DBB-E79BEE79137B}"/>
              </a:ext>
            </a:extLst>
          </p:cNvPr>
          <p:cNvSpPr txBox="1"/>
          <p:nvPr/>
        </p:nvSpPr>
        <p:spPr>
          <a:xfrm>
            <a:off x="8326700" y="1966450"/>
            <a:ext cx="2504100" cy="1828200"/>
          </a:xfrm>
          <a:prstGeom prst="rect">
            <a:avLst/>
          </a:prstGeom>
          <a:solidFill>
            <a:srgbClr val="945E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2300" b="1" dirty="0">
                <a:solidFill>
                  <a:schemeClr val="dk1"/>
                </a:solidFill>
                <a:latin typeface="Effra" panose="02000506080000020004" pitchFamily="2" charset="0"/>
                <a:ea typeface="Calibri"/>
                <a:cs typeface="Calibri"/>
                <a:sym typeface="Calibri"/>
              </a:rPr>
              <a:t>Let op: een afhankelijke vraag bevat altijd een </a:t>
            </a:r>
            <a:r>
              <a:rPr lang="nl-NL" sz="2300" b="1" dirty="0" err="1">
                <a:solidFill>
                  <a:schemeClr val="dk1"/>
                </a:solidFill>
                <a:latin typeface="Effra" panose="02000506080000020004" pitchFamily="2" charset="0"/>
                <a:ea typeface="Calibri"/>
                <a:cs typeface="Calibri"/>
                <a:sym typeface="Calibri"/>
              </a:rPr>
              <a:t>coniunctivus</a:t>
            </a:r>
            <a:endParaRPr sz="2300" b="1" dirty="0">
              <a:solidFill>
                <a:schemeClr val="dk1"/>
              </a:solidFill>
              <a:latin typeface="Effra" panose="02000506080000020004" pitchFamily="2" charset="0"/>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ca060fb9d4_1_3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Vertaaltip: lange zinnen</a:t>
            </a:r>
            <a:endParaRPr dirty="0">
              <a:latin typeface="Effra" panose="02000506080000020004" pitchFamily="2" charset="0"/>
            </a:endParaRPr>
          </a:p>
        </p:txBody>
      </p:sp>
      <p:sp>
        <p:nvSpPr>
          <p:cNvPr id="239" name="Google Shape;239;g3ca060fb9d4_1_3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nl-NL" b="1" dirty="0">
                <a:latin typeface="Effra" panose="02000506080000020004" pitchFamily="2" charset="0"/>
              </a:rPr>
              <a:t>Structuurduo’s</a:t>
            </a:r>
            <a:endParaRPr b="1" dirty="0">
              <a:latin typeface="Effra" panose="02000506080000020004" pitchFamily="2" charset="0"/>
            </a:endParaRPr>
          </a:p>
          <a:p>
            <a:pPr marL="0" lvl="0" indent="0" algn="l" rtl="0">
              <a:spcBef>
                <a:spcPts val="1000"/>
              </a:spcBef>
              <a:spcAft>
                <a:spcPts val="0"/>
              </a:spcAft>
              <a:buNone/>
            </a:pPr>
            <a:r>
              <a:rPr lang="nl-NL" dirty="0">
                <a:latin typeface="Effra" panose="02000506080000020004" pitchFamily="2" charset="0"/>
              </a:rPr>
              <a:t>Combinaties die een vaste structuur aanduiden</a:t>
            </a:r>
            <a:endParaRPr dirty="0">
              <a:latin typeface="Effra" panose="02000506080000020004" pitchFamily="2" charset="0"/>
            </a:endParaRPr>
          </a:p>
          <a:p>
            <a:pPr marL="914400" lvl="0" indent="-406400" algn="l" rtl="0">
              <a:spcBef>
                <a:spcPts val="1000"/>
              </a:spcBef>
              <a:spcAft>
                <a:spcPts val="0"/>
              </a:spcAft>
              <a:buSzPts val="2800"/>
              <a:buChar char="●"/>
            </a:pPr>
            <a:r>
              <a:rPr lang="nl-NL" dirty="0">
                <a:latin typeface="Effra" panose="02000506080000020004" pitchFamily="2" charset="0"/>
              </a:rPr>
              <a:t>non tantum…</a:t>
            </a:r>
            <a:r>
              <a:rPr lang="nl-NL" dirty="0" err="1">
                <a:latin typeface="Effra" panose="02000506080000020004" pitchFamily="2" charset="0"/>
              </a:rPr>
              <a:t>sed</a:t>
            </a:r>
            <a:r>
              <a:rPr lang="nl-NL" dirty="0">
                <a:latin typeface="Effra" panose="02000506080000020004" pitchFamily="2" charset="0"/>
              </a:rPr>
              <a:t> (</a:t>
            </a:r>
            <a:r>
              <a:rPr lang="nl-NL" dirty="0" err="1">
                <a:latin typeface="Effra" panose="02000506080000020004" pitchFamily="2" charset="0"/>
              </a:rPr>
              <a:t>etiam</a:t>
            </a:r>
            <a:r>
              <a:rPr lang="nl-NL" dirty="0">
                <a:latin typeface="Effra" panose="02000506080000020004" pitchFamily="2" charset="0"/>
              </a:rPr>
              <a:t>)...	</a:t>
            </a:r>
            <a:r>
              <a:rPr lang="nl-NL" i="1" dirty="0">
                <a:latin typeface="Effra" panose="02000506080000020004" pitchFamily="2" charset="0"/>
              </a:rPr>
              <a:t>niet alleen… maar ook…</a:t>
            </a:r>
            <a:endParaRPr i="1" dirty="0">
              <a:latin typeface="Effra" panose="02000506080000020004" pitchFamily="2" charset="0"/>
            </a:endParaRPr>
          </a:p>
          <a:p>
            <a:pPr marL="914400" lvl="0" indent="-406400" algn="l" rtl="0">
              <a:spcBef>
                <a:spcPts val="0"/>
              </a:spcBef>
              <a:spcAft>
                <a:spcPts val="0"/>
              </a:spcAft>
              <a:buSzPts val="2800"/>
              <a:buChar char="●"/>
            </a:pPr>
            <a:r>
              <a:rPr lang="nl-NL" dirty="0" err="1">
                <a:latin typeface="Effra" panose="02000506080000020004" pitchFamily="2" charset="0"/>
              </a:rPr>
              <a:t>alii</a:t>
            </a:r>
            <a:r>
              <a:rPr lang="nl-NL" dirty="0">
                <a:latin typeface="Effra" panose="02000506080000020004" pitchFamily="2" charset="0"/>
              </a:rPr>
              <a:t>…</a:t>
            </a:r>
            <a:r>
              <a:rPr lang="nl-NL" dirty="0" err="1">
                <a:latin typeface="Effra" panose="02000506080000020004" pitchFamily="2" charset="0"/>
              </a:rPr>
              <a:t>alii</a:t>
            </a:r>
            <a:r>
              <a:rPr lang="nl-NL" dirty="0">
                <a:latin typeface="Effra" panose="02000506080000020004" pitchFamily="2" charset="0"/>
              </a:rPr>
              <a:t>…				</a:t>
            </a:r>
            <a:r>
              <a:rPr lang="nl-NL" i="1" dirty="0">
                <a:latin typeface="Effra" panose="02000506080000020004" pitchFamily="2" charset="0"/>
              </a:rPr>
              <a:t>sommigen… anderen…</a:t>
            </a:r>
            <a:endParaRPr i="1" dirty="0">
              <a:latin typeface="Effra" panose="02000506080000020004" pitchFamily="2" charset="0"/>
            </a:endParaRPr>
          </a:p>
          <a:p>
            <a:pPr marL="914400" lvl="0" indent="-406400" algn="l" rtl="0">
              <a:spcBef>
                <a:spcPts val="0"/>
              </a:spcBef>
              <a:spcAft>
                <a:spcPts val="0"/>
              </a:spcAft>
              <a:buSzPts val="2800"/>
              <a:buChar char="●"/>
            </a:pPr>
            <a:r>
              <a:rPr lang="nl-NL" dirty="0" err="1">
                <a:latin typeface="Effra" panose="02000506080000020004" pitchFamily="2" charset="0"/>
              </a:rPr>
              <a:t>aut</a:t>
            </a:r>
            <a:r>
              <a:rPr lang="nl-NL" dirty="0">
                <a:latin typeface="Effra" panose="02000506080000020004" pitchFamily="2" charset="0"/>
              </a:rPr>
              <a:t>…</a:t>
            </a:r>
            <a:r>
              <a:rPr lang="nl-NL" dirty="0" err="1">
                <a:latin typeface="Effra" panose="02000506080000020004" pitchFamily="2" charset="0"/>
              </a:rPr>
              <a:t>aut</a:t>
            </a:r>
            <a:r>
              <a:rPr lang="nl-NL" dirty="0">
                <a:latin typeface="Effra" panose="02000506080000020004" pitchFamily="2" charset="0"/>
              </a:rPr>
              <a:t>…				</a:t>
            </a:r>
            <a:r>
              <a:rPr lang="nl-NL" i="1" dirty="0">
                <a:latin typeface="Effra" panose="02000506080000020004" pitchFamily="2" charset="0"/>
              </a:rPr>
              <a:t>of… of…</a:t>
            </a:r>
            <a:endParaRPr i="1" dirty="0">
              <a:latin typeface="Effra" panose="02000506080000020004" pitchFamily="2" charset="0"/>
            </a:endParaRPr>
          </a:p>
          <a:p>
            <a:pPr marL="0" lvl="0" indent="0" algn="l" rtl="0">
              <a:spcBef>
                <a:spcPts val="1000"/>
              </a:spcBef>
              <a:spcAft>
                <a:spcPts val="0"/>
              </a:spcAft>
              <a:buNone/>
            </a:pPr>
            <a:endParaRPr dirty="0">
              <a:latin typeface="Effra" panose="02000506080000020004" pitchFamily="2" charset="0"/>
            </a:endParaRPr>
          </a:p>
          <a:p>
            <a:pPr marL="0" lvl="0" indent="0" algn="l" rtl="0">
              <a:spcBef>
                <a:spcPts val="1000"/>
              </a:spcBef>
              <a:spcAft>
                <a:spcPts val="0"/>
              </a:spcAft>
              <a:buNone/>
            </a:pPr>
            <a:r>
              <a:rPr lang="nl-NL" i="1" dirty="0">
                <a:latin typeface="Effra" panose="02000506080000020004" pitchFamily="2" charset="0"/>
              </a:rPr>
              <a:t>vb. </a:t>
            </a:r>
            <a:r>
              <a:rPr lang="nl-NL" dirty="0">
                <a:latin typeface="Effra" panose="02000506080000020004" pitchFamily="2" charset="0"/>
              </a:rPr>
              <a:t>Intellego, </a:t>
            </a:r>
            <a:r>
              <a:rPr lang="nl-NL" dirty="0" err="1">
                <a:latin typeface="Effra" panose="02000506080000020004" pitchFamily="2" charset="0"/>
              </a:rPr>
              <a:t>Lucili</a:t>
            </a:r>
            <a:r>
              <a:rPr lang="nl-NL" dirty="0">
                <a:latin typeface="Effra" panose="02000506080000020004" pitchFamily="2" charset="0"/>
              </a:rPr>
              <a:t>, non </a:t>
            </a:r>
            <a:r>
              <a:rPr lang="nl-NL" dirty="0" err="1">
                <a:latin typeface="Effra" panose="02000506080000020004" pitchFamily="2" charset="0"/>
              </a:rPr>
              <a:t>emendari</a:t>
            </a:r>
            <a:r>
              <a:rPr lang="nl-NL" dirty="0">
                <a:latin typeface="Effra" panose="02000506080000020004" pitchFamily="2" charset="0"/>
              </a:rPr>
              <a:t> me tantum </a:t>
            </a:r>
            <a:r>
              <a:rPr lang="nl-NL" dirty="0" err="1">
                <a:latin typeface="Effra" panose="02000506080000020004" pitchFamily="2" charset="0"/>
              </a:rPr>
              <a:t>sed</a:t>
            </a:r>
            <a:r>
              <a:rPr lang="nl-NL" dirty="0">
                <a:latin typeface="Effra" panose="02000506080000020004" pitchFamily="2" charset="0"/>
              </a:rPr>
              <a:t> </a:t>
            </a:r>
            <a:r>
              <a:rPr lang="nl-NL" dirty="0" err="1">
                <a:latin typeface="Effra" panose="02000506080000020004" pitchFamily="2" charset="0"/>
              </a:rPr>
              <a:t>transfigurari</a:t>
            </a:r>
            <a:r>
              <a:rPr lang="nl-NL" dirty="0">
                <a:latin typeface="Effra" panose="02000506080000020004" pitchFamily="2" charset="0"/>
              </a:rPr>
              <a:t>;</a:t>
            </a:r>
            <a:endParaRPr dirty="0">
              <a:latin typeface="Effra" panose="02000506080000020004" pitchFamily="2" charset="0"/>
            </a:endParaRPr>
          </a:p>
          <a:p>
            <a:pPr marL="0" lvl="0" indent="0" algn="l" rtl="0">
              <a:spcBef>
                <a:spcPts val="1000"/>
              </a:spcBef>
              <a:spcAft>
                <a:spcPts val="0"/>
              </a:spcAft>
              <a:buNone/>
            </a:pPr>
            <a:r>
              <a:rPr lang="nl-NL" sz="2200" i="1" dirty="0">
                <a:latin typeface="Effra" panose="02000506080000020004" pitchFamily="2" charset="0"/>
              </a:rPr>
              <a:t>Ik bemerk, </a:t>
            </a:r>
            <a:r>
              <a:rPr lang="nl-NL" sz="2200" i="1" dirty="0" err="1">
                <a:latin typeface="Effra" panose="02000506080000020004" pitchFamily="2" charset="0"/>
              </a:rPr>
              <a:t>Lucilius</a:t>
            </a:r>
            <a:r>
              <a:rPr lang="nl-NL" sz="2200" i="1" dirty="0">
                <a:latin typeface="Effra" panose="02000506080000020004" pitchFamily="2" charset="0"/>
              </a:rPr>
              <a:t>, dat ik niet alleen maar verbeterd word, maar ook omgevormd. (</a:t>
            </a:r>
            <a:r>
              <a:rPr lang="nl-NL" sz="2200" i="1" dirty="0" err="1">
                <a:latin typeface="Effra" panose="02000506080000020004" pitchFamily="2" charset="0"/>
              </a:rPr>
              <a:t>Epistula</a:t>
            </a:r>
            <a:r>
              <a:rPr lang="nl-NL" sz="2200" i="1" dirty="0">
                <a:latin typeface="Effra" panose="02000506080000020004" pitchFamily="2" charset="0"/>
              </a:rPr>
              <a:t> 6)</a:t>
            </a:r>
            <a:endParaRPr sz="2200" i="1" dirty="0">
              <a:latin typeface="Effra" panose="02000506080000020004" pitchFamily="2" charset="0"/>
            </a:endParaRPr>
          </a:p>
          <a:p>
            <a:pPr marL="0" lvl="0" indent="0" algn="l" rtl="0">
              <a:spcBef>
                <a:spcPts val="1000"/>
              </a:spcBef>
              <a:spcAft>
                <a:spcPts val="0"/>
              </a:spcAft>
              <a:buNone/>
            </a:pPr>
            <a:endParaRPr i="1" dirty="0">
              <a:latin typeface="Effra" panose="02000506080000020004"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D37C275D-27CC-F6FA-CA2A-FA2E315CE9E9}"/>
            </a:ext>
          </a:extLst>
        </p:cNvPr>
        <p:cNvGrpSpPr/>
        <p:nvPr/>
      </p:nvGrpSpPr>
      <p:grpSpPr>
        <a:xfrm>
          <a:off x="0" y="0"/>
          <a:ext cx="0" cy="0"/>
          <a:chOff x="0" y="0"/>
          <a:chExt cx="0" cy="0"/>
        </a:xfrm>
      </p:grpSpPr>
      <p:sp>
        <p:nvSpPr>
          <p:cNvPr id="238" name="Google Shape;238;g3ca060fb9d4_1_37">
            <a:extLst>
              <a:ext uri="{FF2B5EF4-FFF2-40B4-BE49-F238E27FC236}">
                <a16:creationId xmlns:a16="http://schemas.microsoft.com/office/drawing/2014/main" id="{6EBE5D63-BE44-868A-310F-553C4E8E9F98}"/>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Vertaaltip: lange zinnen</a:t>
            </a:r>
            <a:endParaRPr dirty="0">
              <a:latin typeface="Effra" panose="02000506080000020004" pitchFamily="2" charset="0"/>
            </a:endParaRPr>
          </a:p>
        </p:txBody>
      </p:sp>
      <p:sp>
        <p:nvSpPr>
          <p:cNvPr id="239" name="Google Shape;239;g3ca060fb9d4_1_37">
            <a:extLst>
              <a:ext uri="{FF2B5EF4-FFF2-40B4-BE49-F238E27FC236}">
                <a16:creationId xmlns:a16="http://schemas.microsoft.com/office/drawing/2014/main" id="{B95CE27D-23F6-FBD1-9DB0-B2B9A6484041}"/>
              </a:ext>
            </a:extLst>
          </p:cNvPr>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nl-NL" b="1" dirty="0">
                <a:latin typeface="Effra" panose="02000506080000020004" pitchFamily="2" charset="0"/>
              </a:rPr>
              <a:t>Structuurduo’s</a:t>
            </a:r>
            <a:endParaRPr b="1" dirty="0">
              <a:latin typeface="Effra" panose="02000506080000020004" pitchFamily="2" charset="0"/>
            </a:endParaRPr>
          </a:p>
          <a:p>
            <a:pPr marL="0" lvl="0" indent="0" algn="l" rtl="0">
              <a:spcBef>
                <a:spcPts val="1000"/>
              </a:spcBef>
              <a:spcAft>
                <a:spcPts val="0"/>
              </a:spcAft>
              <a:buNone/>
            </a:pPr>
            <a:r>
              <a:rPr lang="nl-NL" dirty="0">
                <a:latin typeface="Effra" panose="02000506080000020004" pitchFamily="2" charset="0"/>
              </a:rPr>
              <a:t>Combinaties die een vaste structuur aanduiden</a:t>
            </a:r>
            <a:endParaRPr dirty="0">
              <a:latin typeface="Effra" panose="02000506080000020004" pitchFamily="2" charset="0"/>
            </a:endParaRPr>
          </a:p>
          <a:p>
            <a:pPr marL="914400" lvl="0" indent="-406400" algn="l" rtl="0">
              <a:spcBef>
                <a:spcPts val="1000"/>
              </a:spcBef>
              <a:spcAft>
                <a:spcPts val="0"/>
              </a:spcAft>
              <a:buSzPts val="2800"/>
              <a:buChar char="●"/>
            </a:pPr>
            <a:r>
              <a:rPr lang="nl-NL" dirty="0">
                <a:latin typeface="Effra" panose="02000506080000020004" pitchFamily="2" charset="0"/>
              </a:rPr>
              <a:t>non tantum…</a:t>
            </a:r>
            <a:r>
              <a:rPr lang="nl-NL" dirty="0" err="1">
                <a:latin typeface="Effra" panose="02000506080000020004" pitchFamily="2" charset="0"/>
              </a:rPr>
              <a:t>sed</a:t>
            </a:r>
            <a:r>
              <a:rPr lang="nl-NL" dirty="0">
                <a:latin typeface="Effra" panose="02000506080000020004" pitchFamily="2" charset="0"/>
              </a:rPr>
              <a:t> (</a:t>
            </a:r>
            <a:r>
              <a:rPr lang="nl-NL" dirty="0" err="1">
                <a:latin typeface="Effra" panose="02000506080000020004" pitchFamily="2" charset="0"/>
              </a:rPr>
              <a:t>etiam</a:t>
            </a:r>
            <a:r>
              <a:rPr lang="nl-NL" dirty="0">
                <a:latin typeface="Effra" panose="02000506080000020004" pitchFamily="2" charset="0"/>
              </a:rPr>
              <a:t>)...	</a:t>
            </a:r>
            <a:r>
              <a:rPr lang="nl-NL" i="1" dirty="0">
                <a:latin typeface="Effra" panose="02000506080000020004" pitchFamily="2" charset="0"/>
              </a:rPr>
              <a:t>niet alleen… maar ook…</a:t>
            </a:r>
            <a:endParaRPr i="1" dirty="0">
              <a:latin typeface="Effra" panose="02000506080000020004" pitchFamily="2" charset="0"/>
            </a:endParaRPr>
          </a:p>
          <a:p>
            <a:pPr marL="914400" lvl="0" indent="-406400" algn="l" rtl="0">
              <a:spcBef>
                <a:spcPts val="0"/>
              </a:spcBef>
              <a:spcAft>
                <a:spcPts val="0"/>
              </a:spcAft>
              <a:buSzPts val="2800"/>
              <a:buChar char="●"/>
            </a:pPr>
            <a:r>
              <a:rPr lang="nl-NL" dirty="0" err="1">
                <a:latin typeface="Effra" panose="02000506080000020004" pitchFamily="2" charset="0"/>
              </a:rPr>
              <a:t>alii</a:t>
            </a:r>
            <a:r>
              <a:rPr lang="nl-NL" dirty="0">
                <a:latin typeface="Effra" panose="02000506080000020004" pitchFamily="2" charset="0"/>
              </a:rPr>
              <a:t>…</a:t>
            </a:r>
            <a:r>
              <a:rPr lang="nl-NL" dirty="0" err="1">
                <a:latin typeface="Effra" panose="02000506080000020004" pitchFamily="2" charset="0"/>
              </a:rPr>
              <a:t>alii</a:t>
            </a:r>
            <a:r>
              <a:rPr lang="nl-NL" dirty="0">
                <a:latin typeface="Effra" panose="02000506080000020004" pitchFamily="2" charset="0"/>
              </a:rPr>
              <a:t>…				</a:t>
            </a:r>
            <a:r>
              <a:rPr lang="nl-NL" i="1" dirty="0">
                <a:latin typeface="Effra" panose="02000506080000020004" pitchFamily="2" charset="0"/>
              </a:rPr>
              <a:t>sommigen… anderen…</a:t>
            </a:r>
            <a:endParaRPr i="1" dirty="0">
              <a:latin typeface="Effra" panose="02000506080000020004" pitchFamily="2" charset="0"/>
            </a:endParaRPr>
          </a:p>
          <a:p>
            <a:pPr marL="914400" lvl="0" indent="-406400" algn="l" rtl="0">
              <a:spcBef>
                <a:spcPts val="0"/>
              </a:spcBef>
              <a:spcAft>
                <a:spcPts val="0"/>
              </a:spcAft>
              <a:buSzPts val="2800"/>
              <a:buChar char="●"/>
            </a:pPr>
            <a:r>
              <a:rPr lang="nl-NL" dirty="0" err="1">
                <a:latin typeface="Effra" panose="02000506080000020004" pitchFamily="2" charset="0"/>
              </a:rPr>
              <a:t>aut</a:t>
            </a:r>
            <a:r>
              <a:rPr lang="nl-NL" dirty="0">
                <a:latin typeface="Effra" panose="02000506080000020004" pitchFamily="2" charset="0"/>
              </a:rPr>
              <a:t>…</a:t>
            </a:r>
            <a:r>
              <a:rPr lang="nl-NL" dirty="0" err="1">
                <a:latin typeface="Effra" panose="02000506080000020004" pitchFamily="2" charset="0"/>
              </a:rPr>
              <a:t>aut</a:t>
            </a:r>
            <a:r>
              <a:rPr lang="nl-NL" dirty="0">
                <a:latin typeface="Effra" panose="02000506080000020004" pitchFamily="2" charset="0"/>
              </a:rPr>
              <a:t>…				</a:t>
            </a:r>
            <a:r>
              <a:rPr lang="nl-NL" i="1" dirty="0">
                <a:latin typeface="Effra" panose="02000506080000020004" pitchFamily="2" charset="0"/>
              </a:rPr>
              <a:t>of… of…</a:t>
            </a:r>
            <a:endParaRPr i="1" dirty="0">
              <a:latin typeface="Effra" panose="02000506080000020004" pitchFamily="2" charset="0"/>
            </a:endParaRPr>
          </a:p>
          <a:p>
            <a:pPr marL="0" lvl="0" indent="0" algn="l" rtl="0">
              <a:spcBef>
                <a:spcPts val="1000"/>
              </a:spcBef>
              <a:spcAft>
                <a:spcPts val="0"/>
              </a:spcAft>
              <a:buNone/>
            </a:pPr>
            <a:endParaRPr dirty="0">
              <a:latin typeface="Effra" panose="02000506080000020004" pitchFamily="2" charset="0"/>
            </a:endParaRPr>
          </a:p>
          <a:p>
            <a:pPr marL="0" lvl="0" indent="0" algn="l" rtl="0">
              <a:spcBef>
                <a:spcPts val="1000"/>
              </a:spcBef>
              <a:spcAft>
                <a:spcPts val="0"/>
              </a:spcAft>
              <a:buNone/>
            </a:pPr>
            <a:r>
              <a:rPr lang="nl-NL" i="1" dirty="0">
                <a:latin typeface="Effra" panose="02000506080000020004" pitchFamily="2" charset="0"/>
              </a:rPr>
              <a:t>vb. </a:t>
            </a:r>
            <a:r>
              <a:rPr lang="nl-NL" dirty="0">
                <a:latin typeface="Effra" panose="02000506080000020004" pitchFamily="2" charset="0"/>
              </a:rPr>
              <a:t>Intellego, </a:t>
            </a:r>
            <a:r>
              <a:rPr lang="nl-NL" dirty="0" err="1">
                <a:latin typeface="Effra" panose="02000506080000020004" pitchFamily="2" charset="0"/>
              </a:rPr>
              <a:t>Lucili</a:t>
            </a:r>
            <a:r>
              <a:rPr lang="nl-NL" dirty="0">
                <a:latin typeface="Effra" panose="02000506080000020004" pitchFamily="2" charset="0"/>
              </a:rPr>
              <a:t>, </a:t>
            </a:r>
            <a:r>
              <a:rPr lang="nl-NL" b="1" dirty="0">
                <a:latin typeface="Effra" panose="02000506080000020004" pitchFamily="2" charset="0"/>
              </a:rPr>
              <a:t>non</a:t>
            </a:r>
            <a:r>
              <a:rPr lang="nl-NL" dirty="0">
                <a:latin typeface="Effra" panose="02000506080000020004" pitchFamily="2" charset="0"/>
              </a:rPr>
              <a:t> </a:t>
            </a:r>
            <a:r>
              <a:rPr lang="nl-NL" dirty="0" err="1">
                <a:latin typeface="Effra" panose="02000506080000020004" pitchFamily="2" charset="0"/>
              </a:rPr>
              <a:t>emendari</a:t>
            </a:r>
            <a:r>
              <a:rPr lang="nl-NL" dirty="0">
                <a:latin typeface="Effra" panose="02000506080000020004" pitchFamily="2" charset="0"/>
              </a:rPr>
              <a:t> me </a:t>
            </a:r>
            <a:r>
              <a:rPr lang="nl-NL" b="1" dirty="0">
                <a:latin typeface="Effra" panose="02000506080000020004" pitchFamily="2" charset="0"/>
              </a:rPr>
              <a:t>tantum</a:t>
            </a:r>
            <a:r>
              <a:rPr lang="nl-NL" dirty="0">
                <a:latin typeface="Effra" panose="02000506080000020004" pitchFamily="2" charset="0"/>
              </a:rPr>
              <a:t> </a:t>
            </a:r>
            <a:r>
              <a:rPr lang="nl-NL" b="1" dirty="0" err="1">
                <a:latin typeface="Effra" panose="02000506080000020004" pitchFamily="2" charset="0"/>
              </a:rPr>
              <a:t>sed</a:t>
            </a:r>
            <a:r>
              <a:rPr lang="nl-NL" dirty="0">
                <a:latin typeface="Effra" panose="02000506080000020004" pitchFamily="2" charset="0"/>
              </a:rPr>
              <a:t> </a:t>
            </a:r>
            <a:r>
              <a:rPr lang="nl-NL" dirty="0" err="1">
                <a:latin typeface="Effra" panose="02000506080000020004" pitchFamily="2" charset="0"/>
              </a:rPr>
              <a:t>transfigurari</a:t>
            </a:r>
            <a:r>
              <a:rPr lang="nl-NL" dirty="0">
                <a:latin typeface="Effra" panose="02000506080000020004" pitchFamily="2" charset="0"/>
              </a:rPr>
              <a:t>;</a:t>
            </a:r>
            <a:endParaRPr dirty="0">
              <a:latin typeface="Effra" panose="02000506080000020004" pitchFamily="2" charset="0"/>
            </a:endParaRPr>
          </a:p>
          <a:p>
            <a:pPr marL="0" lvl="0" indent="0" algn="l" rtl="0">
              <a:spcBef>
                <a:spcPts val="1000"/>
              </a:spcBef>
              <a:spcAft>
                <a:spcPts val="0"/>
              </a:spcAft>
              <a:buNone/>
            </a:pPr>
            <a:r>
              <a:rPr lang="nl-NL" sz="2200" i="1" dirty="0">
                <a:latin typeface="Effra" panose="02000506080000020004" pitchFamily="2" charset="0"/>
              </a:rPr>
              <a:t>Ik bemerk, </a:t>
            </a:r>
            <a:r>
              <a:rPr lang="nl-NL" sz="2200" i="1" dirty="0" err="1">
                <a:latin typeface="Effra" panose="02000506080000020004" pitchFamily="2" charset="0"/>
              </a:rPr>
              <a:t>Lucilius</a:t>
            </a:r>
            <a:r>
              <a:rPr lang="nl-NL" sz="2200" i="1" dirty="0">
                <a:latin typeface="Effra" panose="02000506080000020004" pitchFamily="2" charset="0"/>
              </a:rPr>
              <a:t>, dat ik niet alleen maar verbeterd word, maar ook omgevormd. (</a:t>
            </a:r>
            <a:r>
              <a:rPr lang="nl-NL" sz="2200" i="1" dirty="0" err="1">
                <a:latin typeface="Effra" panose="02000506080000020004" pitchFamily="2" charset="0"/>
              </a:rPr>
              <a:t>Epistula</a:t>
            </a:r>
            <a:r>
              <a:rPr lang="nl-NL" sz="2200" i="1" dirty="0">
                <a:latin typeface="Effra" panose="02000506080000020004" pitchFamily="2" charset="0"/>
              </a:rPr>
              <a:t> 6)</a:t>
            </a:r>
            <a:endParaRPr sz="2200" i="1" dirty="0">
              <a:latin typeface="Effra" panose="02000506080000020004" pitchFamily="2" charset="0"/>
            </a:endParaRPr>
          </a:p>
          <a:p>
            <a:pPr marL="0" lvl="0" indent="0" algn="l" rtl="0">
              <a:spcBef>
                <a:spcPts val="1000"/>
              </a:spcBef>
              <a:spcAft>
                <a:spcPts val="0"/>
              </a:spcAft>
              <a:buNone/>
            </a:pPr>
            <a:endParaRPr i="1" dirty="0">
              <a:latin typeface="Effra" panose="02000506080000020004" pitchFamily="2" charset="0"/>
            </a:endParaRPr>
          </a:p>
        </p:txBody>
      </p:sp>
    </p:spTree>
    <p:extLst>
      <p:ext uri="{BB962C8B-B14F-4D97-AF65-F5344CB8AC3E}">
        <p14:creationId xmlns:p14="http://schemas.microsoft.com/office/powerpoint/2010/main" val="108152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3c9d411bbc7_0_6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Inhoud</a:t>
            </a:r>
            <a:endParaRPr dirty="0">
              <a:latin typeface="Effra" panose="02000506080000020004" pitchFamily="2" charset="0"/>
            </a:endParaRPr>
          </a:p>
        </p:txBody>
      </p:sp>
      <p:sp>
        <p:nvSpPr>
          <p:cNvPr id="97" name="Google Shape;97;g3c9d411bbc7_0_69"/>
          <p:cNvSpPr txBox="1">
            <a:spLocks noGrp="1"/>
          </p:cNvSpPr>
          <p:nvPr>
            <p:ph type="body" idx="1"/>
          </p:nvPr>
        </p:nvSpPr>
        <p:spPr>
          <a:xfrm>
            <a:off x="838200" y="1825625"/>
            <a:ext cx="4927200" cy="4351200"/>
          </a:xfrm>
          <a:prstGeom prst="rect">
            <a:avLst/>
          </a:prstGeom>
        </p:spPr>
        <p:txBody>
          <a:bodyPr spcFirstLastPara="1" wrap="square" lIns="91425" tIns="45700" rIns="91425" bIns="45700" anchor="t" anchorCtr="0">
            <a:normAutofit/>
          </a:bodyPr>
          <a:lstStyle/>
          <a:p>
            <a:pPr marL="457200" lvl="0" indent="-393700" algn="l" rtl="0">
              <a:spcBef>
                <a:spcPts val="1000"/>
              </a:spcBef>
              <a:spcAft>
                <a:spcPts val="0"/>
              </a:spcAft>
              <a:buSzPts val="2600"/>
              <a:buChar char="•"/>
            </a:pPr>
            <a:r>
              <a:rPr lang="nl-NL" sz="2600" dirty="0">
                <a:latin typeface="Effra" panose="02000506080000020004" pitchFamily="2" charset="0"/>
              </a:rPr>
              <a:t>Thema vriendschap</a:t>
            </a:r>
            <a:endParaRPr sz="2600" dirty="0">
              <a:latin typeface="Effra" panose="02000506080000020004" pitchFamily="2" charset="0"/>
            </a:endParaRPr>
          </a:p>
          <a:p>
            <a:pPr marL="457200" lvl="0" indent="-393700" algn="l" rtl="0">
              <a:spcBef>
                <a:spcPts val="0"/>
              </a:spcBef>
              <a:spcAft>
                <a:spcPts val="0"/>
              </a:spcAft>
              <a:buSzPts val="2600"/>
              <a:buChar char="•"/>
            </a:pPr>
            <a:r>
              <a:rPr lang="nl-NL" sz="2600" dirty="0">
                <a:latin typeface="Effra" panose="02000506080000020004" pitchFamily="2" charset="0"/>
              </a:rPr>
              <a:t>Vriendschap volgens Seneca en Cicero</a:t>
            </a:r>
            <a:endParaRPr sz="2600" dirty="0">
              <a:latin typeface="Effra" panose="02000506080000020004" pitchFamily="2" charset="0"/>
            </a:endParaRPr>
          </a:p>
          <a:p>
            <a:pPr marL="457200" lvl="0" indent="-393700" algn="l" rtl="0">
              <a:spcBef>
                <a:spcPts val="0"/>
              </a:spcBef>
              <a:spcAft>
                <a:spcPts val="0"/>
              </a:spcAft>
              <a:buSzPts val="2600"/>
              <a:buChar char="•"/>
            </a:pPr>
            <a:r>
              <a:rPr lang="nl-NL" sz="2600" dirty="0">
                <a:latin typeface="Effra" panose="02000506080000020004" pitchFamily="2" charset="0"/>
              </a:rPr>
              <a:t>Receptie</a:t>
            </a:r>
            <a:endParaRPr sz="2600" dirty="0">
              <a:latin typeface="Effra" panose="02000506080000020004" pitchFamily="2" charset="0"/>
            </a:endParaRPr>
          </a:p>
          <a:p>
            <a:pPr marL="457200" lvl="0" indent="-393700" algn="l" rtl="0">
              <a:spcBef>
                <a:spcPts val="0"/>
              </a:spcBef>
              <a:spcAft>
                <a:spcPts val="0"/>
              </a:spcAft>
              <a:buSzPts val="2600"/>
              <a:buChar char="•"/>
            </a:pPr>
            <a:r>
              <a:rPr lang="nl-NL" sz="2600" dirty="0">
                <a:latin typeface="Effra" panose="02000506080000020004" pitchFamily="2" charset="0"/>
              </a:rPr>
              <a:t>Voorbeeldvragen</a:t>
            </a:r>
            <a:endParaRPr sz="2600" dirty="0">
              <a:latin typeface="Effra" panose="02000506080000020004" pitchFamily="2" charset="0"/>
            </a:endParaRPr>
          </a:p>
          <a:p>
            <a:pPr marL="457200" lvl="0" indent="-393700" algn="l" rtl="0">
              <a:spcBef>
                <a:spcPts val="0"/>
              </a:spcBef>
              <a:spcAft>
                <a:spcPts val="0"/>
              </a:spcAft>
              <a:buSzPts val="2600"/>
              <a:buChar char="•"/>
            </a:pPr>
            <a:r>
              <a:rPr lang="nl-NL" sz="2600" dirty="0">
                <a:latin typeface="Effra" panose="02000506080000020004" pitchFamily="2" charset="0"/>
              </a:rPr>
              <a:t>Vertaaltips</a:t>
            </a:r>
            <a:endParaRPr sz="2600" dirty="0">
              <a:latin typeface="Effra" panose="02000506080000020004" pitchFamily="2" charset="0"/>
            </a:endParaRPr>
          </a:p>
          <a:p>
            <a:pPr marL="457200" lvl="0" indent="-393700" algn="l" rtl="0">
              <a:spcBef>
                <a:spcPts val="0"/>
              </a:spcBef>
              <a:spcAft>
                <a:spcPts val="0"/>
              </a:spcAft>
              <a:buSzPts val="2600"/>
              <a:buChar char="•"/>
            </a:pPr>
            <a:r>
              <a:rPr lang="nl-NL" sz="2600" dirty="0">
                <a:latin typeface="Effra" panose="02000506080000020004" pitchFamily="2" charset="0"/>
              </a:rPr>
              <a:t>Effectief leren voor je examen</a:t>
            </a:r>
            <a:endParaRPr sz="2600" dirty="0">
              <a:latin typeface="Effra" panose="02000506080000020004" pitchFamily="2" charset="0"/>
            </a:endParaRPr>
          </a:p>
        </p:txBody>
      </p:sp>
      <p:pic>
        <p:nvPicPr>
          <p:cNvPr id="98" name="Google Shape;98;g3c9d411bbc7_0_69"/>
          <p:cNvPicPr preferRelativeResize="0"/>
          <p:nvPr/>
        </p:nvPicPr>
        <p:blipFill>
          <a:blip r:embed="rId3">
            <a:alphaModFix/>
          </a:blip>
          <a:stretch>
            <a:fillRect/>
          </a:stretch>
        </p:blipFill>
        <p:spPr>
          <a:xfrm>
            <a:off x="6140564" y="1237725"/>
            <a:ext cx="2686335" cy="3810002"/>
          </a:xfrm>
          <a:prstGeom prst="rect">
            <a:avLst/>
          </a:prstGeom>
          <a:noFill/>
          <a:ln>
            <a:noFill/>
          </a:ln>
        </p:spPr>
      </p:pic>
      <p:pic>
        <p:nvPicPr>
          <p:cNvPr id="99" name="Google Shape;99;g3c9d411bbc7_0_69"/>
          <p:cNvPicPr preferRelativeResize="0"/>
          <p:nvPr/>
        </p:nvPicPr>
        <p:blipFill>
          <a:blip r:embed="rId4">
            <a:alphaModFix/>
          </a:blip>
          <a:stretch>
            <a:fillRect/>
          </a:stretch>
        </p:blipFill>
        <p:spPr>
          <a:xfrm>
            <a:off x="9037499" y="2672475"/>
            <a:ext cx="2790825" cy="381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c9d411bbc7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Algemene examentips: teksten leren</a:t>
            </a:r>
            <a:endParaRPr dirty="0">
              <a:latin typeface="Effra" panose="02000506080000020004" pitchFamily="2" charset="0"/>
            </a:endParaRPr>
          </a:p>
        </p:txBody>
      </p:sp>
      <p:sp>
        <p:nvSpPr>
          <p:cNvPr id="253" name="Google Shape;253;g3c9d411bbc7_0_0"/>
          <p:cNvSpPr txBox="1">
            <a:spLocks noGrp="1"/>
          </p:cNvSpPr>
          <p:nvPr>
            <p:ph type="body" idx="1"/>
          </p:nvPr>
        </p:nvSpPr>
        <p:spPr>
          <a:xfrm>
            <a:off x="838200" y="1825625"/>
            <a:ext cx="94158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nl-NL" b="1" dirty="0">
                <a:latin typeface="Effra" panose="02000506080000020004" pitchFamily="2" charset="0"/>
              </a:rPr>
              <a:t>Stap 1:</a:t>
            </a:r>
            <a:r>
              <a:rPr lang="nl-NL" dirty="0">
                <a:latin typeface="Effra" panose="02000506080000020004" pitchFamily="2" charset="0"/>
              </a:rPr>
              <a:t> herhaal de passage</a:t>
            </a:r>
            <a:br>
              <a:rPr lang="nl-NL" dirty="0">
                <a:latin typeface="Effra" panose="02000506080000020004" pitchFamily="2" charset="0"/>
              </a:rPr>
            </a:br>
            <a:r>
              <a:rPr lang="nl-NL" sz="2400" i="1" dirty="0">
                <a:latin typeface="Effra" panose="02000506080000020004" pitchFamily="2" charset="0"/>
              </a:rPr>
              <a:t>Let op: de kopjes staan niet vermeld op je examen!</a:t>
            </a:r>
            <a:endParaRPr sz="2400" i="1" dirty="0">
              <a:latin typeface="Effra" panose="02000506080000020004" pitchFamily="2" charset="0"/>
            </a:endParaRPr>
          </a:p>
          <a:p>
            <a:pPr marL="0" lvl="0" indent="0" algn="l" rtl="0">
              <a:spcBef>
                <a:spcPts val="1000"/>
              </a:spcBef>
              <a:spcAft>
                <a:spcPts val="0"/>
              </a:spcAft>
              <a:buNone/>
            </a:pPr>
            <a:r>
              <a:rPr lang="nl-NL" b="1" dirty="0">
                <a:latin typeface="Effra" panose="02000506080000020004" pitchFamily="2" charset="0"/>
              </a:rPr>
              <a:t>Stap 2:</a:t>
            </a:r>
            <a:r>
              <a:rPr lang="nl-NL" dirty="0">
                <a:latin typeface="Effra" panose="02000506080000020004" pitchFamily="2" charset="0"/>
              </a:rPr>
              <a:t> vat de passage samen</a:t>
            </a:r>
            <a:endParaRPr dirty="0">
              <a:latin typeface="Effra" panose="02000506080000020004" pitchFamily="2" charset="0"/>
            </a:endParaRPr>
          </a:p>
          <a:p>
            <a:pPr marL="0" lvl="0" indent="0" algn="l" rtl="0">
              <a:spcBef>
                <a:spcPts val="1000"/>
              </a:spcBef>
              <a:spcAft>
                <a:spcPts val="0"/>
              </a:spcAft>
              <a:buNone/>
            </a:pPr>
            <a:r>
              <a:rPr lang="nl-NL" b="1" dirty="0">
                <a:latin typeface="Effra" panose="02000506080000020004" pitchFamily="2" charset="0"/>
              </a:rPr>
              <a:t>Stap 3:</a:t>
            </a:r>
            <a:r>
              <a:rPr lang="nl-NL" dirty="0">
                <a:latin typeface="Effra" panose="02000506080000020004" pitchFamily="2" charset="0"/>
              </a:rPr>
              <a:t> hoe verhoudt de passage zich tot de rest van de brief?</a:t>
            </a:r>
            <a:endParaRPr dirty="0">
              <a:latin typeface="Effra" panose="02000506080000020004" pitchFamily="2" charset="0"/>
            </a:endParaRPr>
          </a:p>
          <a:p>
            <a:pPr marL="0" lvl="0" indent="0" algn="l" rtl="0">
              <a:spcBef>
                <a:spcPts val="1000"/>
              </a:spcBef>
              <a:spcAft>
                <a:spcPts val="0"/>
              </a:spcAft>
              <a:buNone/>
            </a:pPr>
            <a:r>
              <a:rPr lang="nl-NL" b="1" dirty="0">
                <a:latin typeface="Effra" panose="02000506080000020004" pitchFamily="2" charset="0"/>
              </a:rPr>
              <a:t>Stap 4:</a:t>
            </a:r>
            <a:r>
              <a:rPr lang="nl-NL" dirty="0">
                <a:latin typeface="Effra" panose="02000506080000020004" pitchFamily="2" charset="0"/>
              </a:rPr>
              <a:t> hoe verhoudt de passage zich tot het thema vriendschap?</a:t>
            </a:r>
            <a:endParaRPr dirty="0">
              <a:latin typeface="Effra" panose="02000506080000020004" pitchFamily="2" charset="0"/>
            </a:endParaRPr>
          </a:p>
        </p:txBody>
      </p:sp>
      <p:sp>
        <p:nvSpPr>
          <p:cNvPr id="254" name="Google Shape;254;g3c9d411bbc7_0_0"/>
          <p:cNvSpPr txBox="1"/>
          <p:nvPr/>
        </p:nvSpPr>
        <p:spPr>
          <a:xfrm>
            <a:off x="7207500" y="4830875"/>
            <a:ext cx="4146300" cy="1662000"/>
          </a:xfrm>
          <a:prstGeom prst="rect">
            <a:avLst/>
          </a:prstGeom>
          <a:solidFill>
            <a:srgbClr val="955EE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2800" b="1" dirty="0">
                <a:solidFill>
                  <a:schemeClr val="dk1"/>
                </a:solidFill>
                <a:latin typeface="Effra" panose="02000506080000020004" pitchFamily="2" charset="0"/>
                <a:ea typeface="Calibri"/>
                <a:cs typeface="Calibri"/>
                <a:sym typeface="Calibri"/>
              </a:rPr>
              <a:t>Vergeet niet Cicero en Seneca met elkaar te vergelijken!</a:t>
            </a:r>
            <a:endParaRPr sz="2800" b="1" dirty="0">
              <a:solidFill>
                <a:schemeClr val="dk1"/>
              </a:solidFill>
              <a:latin typeface="Effra" panose="02000506080000020004" pitchFamily="2" charset="0"/>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 calcmode="lin" valueType="num">
                                      <p:cBhvr additive="base">
                                        <p:cTn id="7" dur="500" fill="hold"/>
                                        <p:tgtEl>
                                          <p:spTgt spid="2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3">
                                            <p:txEl>
                                              <p:pRg st="1" end="1"/>
                                            </p:txEl>
                                          </p:spTgt>
                                        </p:tgtEl>
                                        <p:attrNameLst>
                                          <p:attrName>style.visibility</p:attrName>
                                        </p:attrNameLst>
                                      </p:cBhvr>
                                      <p:to>
                                        <p:strVal val="visible"/>
                                      </p:to>
                                    </p:set>
                                    <p:anim calcmode="lin" valueType="num">
                                      <p:cBhvr additive="base">
                                        <p:cTn id="11" dur="500" fill="hold"/>
                                        <p:tgtEl>
                                          <p:spTgt spid="25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3">
                                            <p:txEl>
                                              <p:pRg st="2" end="2"/>
                                            </p:txEl>
                                          </p:spTgt>
                                        </p:tgtEl>
                                        <p:attrNameLst>
                                          <p:attrName>style.visibility</p:attrName>
                                        </p:attrNameLst>
                                      </p:cBhvr>
                                      <p:to>
                                        <p:strVal val="visible"/>
                                      </p:to>
                                    </p:set>
                                    <p:anim calcmode="lin" valueType="num">
                                      <p:cBhvr additive="base">
                                        <p:cTn id="17" dur="500" fill="hold"/>
                                        <p:tgtEl>
                                          <p:spTgt spid="25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3">
                                            <p:txEl>
                                              <p:pRg st="3" end="3"/>
                                            </p:txEl>
                                          </p:spTgt>
                                        </p:tgtEl>
                                        <p:attrNameLst>
                                          <p:attrName>style.visibility</p:attrName>
                                        </p:attrNameLst>
                                      </p:cBhvr>
                                      <p:to>
                                        <p:strVal val="visible"/>
                                      </p:to>
                                    </p:set>
                                    <p:anim calcmode="lin" valueType="num">
                                      <p:cBhvr additive="base">
                                        <p:cTn id="21" dur="500" fill="hold"/>
                                        <p:tgtEl>
                                          <p:spTgt spid="25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4"/>
                                        </p:tgtEl>
                                        <p:attrNameLst>
                                          <p:attrName>style.visibility</p:attrName>
                                        </p:attrNameLst>
                                      </p:cBhvr>
                                      <p:to>
                                        <p:strVal val="visible"/>
                                      </p:to>
                                    </p:set>
                                    <p:anim calcmode="lin" valueType="num">
                                      <p:cBhvr additive="base">
                                        <p:cTn id="25" dur="500" fill="hold"/>
                                        <p:tgtEl>
                                          <p:spTgt spid="254"/>
                                        </p:tgtEl>
                                        <p:attrNameLst>
                                          <p:attrName>ppt_x</p:attrName>
                                        </p:attrNameLst>
                                      </p:cBhvr>
                                      <p:tavLst>
                                        <p:tav tm="0">
                                          <p:val>
                                            <p:strVal val="#ppt_x"/>
                                          </p:val>
                                        </p:tav>
                                        <p:tav tm="100000">
                                          <p:val>
                                            <p:strVal val="#ppt_x"/>
                                          </p:val>
                                        </p:tav>
                                      </p:tavLst>
                                    </p:anim>
                                    <p:anim calcmode="lin" valueType="num">
                                      <p:cBhvr additive="base">
                                        <p:cTn id="26" dur="500" fill="hold"/>
                                        <p:tgtEl>
                                          <p:spTgt spid="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c9d411bbc7_0_8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a:latin typeface="Effra" panose="02000506080000020004" pitchFamily="2" charset="0"/>
              </a:rPr>
              <a:t>Tips voor tijdens je examen</a:t>
            </a:r>
            <a:endParaRPr>
              <a:latin typeface="Effra" panose="02000506080000020004" pitchFamily="2" charset="0"/>
            </a:endParaRPr>
          </a:p>
        </p:txBody>
      </p:sp>
      <p:sp>
        <p:nvSpPr>
          <p:cNvPr id="261" name="Google Shape;261;g3c9d411bbc7_0_8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nl-NL" dirty="0">
                <a:latin typeface="Effra" panose="02000506080000020004" pitchFamily="2" charset="0"/>
              </a:rPr>
              <a:t>Neem een </a:t>
            </a:r>
            <a:r>
              <a:rPr lang="nl-NL" dirty="0" err="1">
                <a:latin typeface="Effra" panose="02000506080000020004" pitchFamily="2" charset="0"/>
              </a:rPr>
              <a:t>highlighter</a:t>
            </a:r>
            <a:r>
              <a:rPr lang="nl-NL" dirty="0">
                <a:latin typeface="Effra" panose="02000506080000020004" pitchFamily="2" charset="0"/>
              </a:rPr>
              <a:t> mee naar je examen</a:t>
            </a:r>
          </a:p>
          <a:p>
            <a:pPr marL="457200" lvl="0" indent="-406400" algn="l" rtl="0">
              <a:spcBef>
                <a:spcPts val="1000"/>
              </a:spcBef>
              <a:spcAft>
                <a:spcPts val="0"/>
              </a:spcAft>
              <a:buSzPts val="2800"/>
              <a:buChar char="●"/>
            </a:pPr>
            <a:endParaRPr lang="nl-NL" dirty="0">
              <a:latin typeface="Effra" panose="02000506080000020004" pitchFamily="2" charset="0"/>
            </a:endParaRPr>
          </a:p>
          <a:p>
            <a:pPr marL="457200" lvl="0" indent="-406400" algn="l" rtl="0">
              <a:spcBef>
                <a:spcPts val="1000"/>
              </a:spcBef>
              <a:spcAft>
                <a:spcPts val="0"/>
              </a:spcAft>
              <a:buSzPts val="2800"/>
              <a:buChar char="●"/>
            </a:pPr>
            <a:r>
              <a:rPr lang="nl-NL" dirty="0">
                <a:latin typeface="Effra" panose="02000506080000020004" pitchFamily="2" charset="0"/>
              </a:rPr>
              <a:t>Neem vóór het vertalen de inleiding en aantekeningen door</a:t>
            </a:r>
          </a:p>
          <a:p>
            <a:pPr marL="457200" lvl="0" indent="-406400" algn="l" rtl="0">
              <a:spcBef>
                <a:spcPts val="1000"/>
              </a:spcBef>
              <a:spcAft>
                <a:spcPts val="0"/>
              </a:spcAft>
              <a:buSzPts val="2800"/>
              <a:buChar char="●"/>
            </a:pPr>
            <a:endParaRPr lang="nl-NL" dirty="0">
              <a:latin typeface="Effra" panose="02000506080000020004" pitchFamily="2" charset="0"/>
            </a:endParaRPr>
          </a:p>
          <a:p>
            <a:pPr marL="457200" lvl="0" indent="-406400" algn="l" rtl="0">
              <a:spcBef>
                <a:spcPts val="1000"/>
              </a:spcBef>
              <a:spcAft>
                <a:spcPts val="0"/>
              </a:spcAft>
              <a:buSzPts val="2800"/>
              <a:buChar char="●"/>
            </a:pPr>
            <a:r>
              <a:rPr lang="nl-NL" dirty="0">
                <a:latin typeface="Effra" panose="02000506080000020004" pitchFamily="2" charset="0"/>
              </a:rPr>
              <a:t>Neem een woordenboek Nederlands mee</a:t>
            </a:r>
          </a:p>
          <a:p>
            <a:pPr marL="457200" lvl="0" indent="-406400" algn="l" rtl="0">
              <a:spcBef>
                <a:spcPts val="1000"/>
              </a:spcBef>
              <a:spcAft>
                <a:spcPts val="0"/>
              </a:spcAft>
              <a:buSzPts val="2800"/>
              <a:buChar char="●"/>
            </a:pPr>
            <a:endParaRPr dirty="0">
              <a:latin typeface="Effra" panose="02000506080000020004" pitchFamily="2" charset="0"/>
            </a:endParaRPr>
          </a:p>
          <a:p>
            <a:pPr marL="457200" lvl="0" indent="-406400" algn="l" rtl="0">
              <a:spcBef>
                <a:spcPts val="0"/>
              </a:spcBef>
              <a:spcAft>
                <a:spcPts val="0"/>
              </a:spcAft>
              <a:buSzPts val="2800"/>
              <a:buChar char="●"/>
            </a:pPr>
            <a:r>
              <a:rPr lang="nl-NL" dirty="0">
                <a:latin typeface="Effra" panose="02000506080000020004" pitchFamily="2" charset="0"/>
              </a:rPr>
              <a:t>Verdeel je tijd: 1 uur - 1 uur - 1 uur</a:t>
            </a:r>
            <a:endParaRPr dirty="0">
              <a:latin typeface="Effra" panose="0200050608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anim calcmode="lin" valueType="num">
                                      <p:cBhvr additive="base">
                                        <p:cTn id="7" dur="500" fill="hold"/>
                                        <p:tgtEl>
                                          <p:spTgt spid="2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1">
                                            <p:txEl>
                                              <p:pRg st="2" end="2"/>
                                            </p:txEl>
                                          </p:spTgt>
                                        </p:tgtEl>
                                        <p:attrNameLst>
                                          <p:attrName>style.visibility</p:attrName>
                                        </p:attrNameLst>
                                      </p:cBhvr>
                                      <p:to>
                                        <p:strVal val="visible"/>
                                      </p:to>
                                    </p:set>
                                    <p:anim calcmode="lin" valueType="num">
                                      <p:cBhvr additive="base">
                                        <p:cTn id="13" dur="500" fill="hold"/>
                                        <p:tgtEl>
                                          <p:spTgt spid="26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1">
                                            <p:txEl>
                                              <p:pRg st="4" end="4"/>
                                            </p:txEl>
                                          </p:spTgt>
                                        </p:tgtEl>
                                        <p:attrNameLst>
                                          <p:attrName>style.visibility</p:attrName>
                                        </p:attrNameLst>
                                      </p:cBhvr>
                                      <p:to>
                                        <p:strVal val="visible"/>
                                      </p:to>
                                    </p:set>
                                    <p:anim calcmode="lin" valueType="num">
                                      <p:cBhvr additive="base">
                                        <p:cTn id="19" dur="500" fill="hold"/>
                                        <p:tgtEl>
                                          <p:spTgt spid="26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1">
                                            <p:txEl>
                                              <p:pRg st="6" end="6"/>
                                            </p:txEl>
                                          </p:spTgt>
                                        </p:tgtEl>
                                        <p:attrNameLst>
                                          <p:attrName>style.visibility</p:attrName>
                                        </p:attrNameLst>
                                      </p:cBhvr>
                                      <p:to>
                                        <p:strVal val="visible"/>
                                      </p:to>
                                    </p:set>
                                    <p:anim calcmode="lin" valueType="num">
                                      <p:cBhvr additive="base">
                                        <p:cTn id="25" dur="500" fill="hold"/>
                                        <p:tgtEl>
                                          <p:spTgt spid="26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c9d411bbc7_0_3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Achtergronden: thema vriendschap</a:t>
            </a:r>
            <a:endParaRPr dirty="0">
              <a:latin typeface="Effra" panose="02000506080000020004" pitchFamily="2" charset="0"/>
            </a:endParaRPr>
          </a:p>
        </p:txBody>
      </p:sp>
      <p:sp>
        <p:nvSpPr>
          <p:cNvPr id="106" name="Google Shape;106;g3c9d411bbc7_0_3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406400" algn="l" rtl="0">
              <a:lnSpc>
                <a:spcPct val="150000"/>
              </a:lnSpc>
              <a:spcBef>
                <a:spcPts val="1000"/>
              </a:spcBef>
              <a:spcAft>
                <a:spcPts val="0"/>
              </a:spcAft>
              <a:buSzPts val="2800"/>
              <a:buChar char="•"/>
            </a:pPr>
            <a:r>
              <a:rPr lang="nl-NL" sz="2200">
                <a:latin typeface="Effra" panose="02000506080000020004" pitchFamily="2" charset="0"/>
              </a:rPr>
              <a:t>Een filosofisch probleem: wat is vriendschap nu precies? En tussen wat voor soort mensen?</a:t>
            </a:r>
            <a:endParaRPr sz="2200">
              <a:latin typeface="Effra" panose="02000506080000020004" pitchFamily="2" charset="0"/>
            </a:endParaRPr>
          </a:p>
          <a:p>
            <a:pPr marL="457200" lvl="0" indent="-406400" algn="l" rtl="0">
              <a:lnSpc>
                <a:spcPct val="150000"/>
              </a:lnSpc>
              <a:spcBef>
                <a:spcPts val="0"/>
              </a:spcBef>
              <a:spcAft>
                <a:spcPts val="0"/>
              </a:spcAft>
              <a:buSzPts val="2800"/>
              <a:buChar char="•"/>
            </a:pPr>
            <a:r>
              <a:rPr lang="nl-NL" sz="2200">
                <a:latin typeface="Effra" panose="02000506080000020004" pitchFamily="2" charset="0"/>
              </a:rPr>
              <a:t>Heb je genoeg aan jezelf om gelukkig te zijn? </a:t>
            </a:r>
            <a:endParaRPr sz="2200">
              <a:latin typeface="Effra" panose="02000506080000020004" pitchFamily="2" charset="0"/>
            </a:endParaRPr>
          </a:p>
          <a:p>
            <a:pPr marL="457200" lvl="0" indent="-406400" algn="l" rtl="0">
              <a:lnSpc>
                <a:spcPct val="150000"/>
              </a:lnSpc>
              <a:spcBef>
                <a:spcPts val="0"/>
              </a:spcBef>
              <a:spcAft>
                <a:spcPts val="0"/>
              </a:spcAft>
              <a:buSzPts val="2800"/>
              <a:buChar char="•"/>
            </a:pPr>
            <a:r>
              <a:rPr lang="nl-NL" sz="2200">
                <a:latin typeface="Effra" panose="02000506080000020004" pitchFamily="2" charset="0"/>
              </a:rPr>
              <a:t>Aristoteles: genot, voordeel, karakter. Gelijkheid, wederkerigheid en vertrouwdheid vormen de basis; alleen mogelijk tussen moreel en intellectueel voortreffelijke mannen; vriendschap is een onmisbare voorwaarde voor geluk</a:t>
            </a:r>
            <a:endParaRPr sz="2200">
              <a:latin typeface="Effra" panose="02000506080000020004" pitchFamily="2" charset="0"/>
            </a:endParaRPr>
          </a:p>
          <a:p>
            <a:pPr marL="457200" lvl="0" indent="-406400" algn="l" rtl="0">
              <a:lnSpc>
                <a:spcPct val="150000"/>
              </a:lnSpc>
              <a:spcBef>
                <a:spcPts val="0"/>
              </a:spcBef>
              <a:spcAft>
                <a:spcPts val="0"/>
              </a:spcAft>
              <a:buSzPts val="2800"/>
              <a:buChar char="•"/>
            </a:pPr>
            <a:r>
              <a:rPr lang="nl-NL" sz="2200">
                <a:latin typeface="Effra" panose="02000506080000020004" pitchFamily="2" charset="0"/>
              </a:rPr>
              <a:t>Epicurus: ontstaan vanuit behoefte aan hulp en bescherming; onlosmakelijk verbonden met zijn ideeën over geluk</a:t>
            </a:r>
            <a:endParaRPr>
              <a:latin typeface="Effra" panose="02000506080000020004"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942d5fb316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Seneca versus Cicero</a:t>
            </a:r>
            <a:endParaRPr dirty="0">
              <a:latin typeface="Effra" panose="02000506080000020004" pitchFamily="2" charset="0"/>
            </a:endParaRPr>
          </a:p>
        </p:txBody>
      </p:sp>
      <p:sp>
        <p:nvSpPr>
          <p:cNvPr id="113" name="Google Shape;113;g3942d5fb316_0_0"/>
          <p:cNvSpPr txBox="1"/>
          <p:nvPr/>
        </p:nvSpPr>
        <p:spPr>
          <a:xfrm>
            <a:off x="7315200" y="1690825"/>
            <a:ext cx="3611400" cy="632700"/>
          </a:xfrm>
          <a:prstGeom prst="rect">
            <a:avLst/>
          </a:prstGeom>
          <a:solidFill>
            <a:srgbClr val="955EE9"/>
          </a:solid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2800">
                <a:solidFill>
                  <a:schemeClr val="dk1"/>
                </a:solidFill>
                <a:latin typeface="Effra" panose="02000506080000020004" pitchFamily="2" charset="0"/>
                <a:ea typeface="Calibri"/>
                <a:cs typeface="Calibri"/>
                <a:sym typeface="Calibri"/>
              </a:rPr>
              <a:t>Cicero</a:t>
            </a:r>
            <a:endParaRPr sz="2800">
              <a:solidFill>
                <a:schemeClr val="dk1"/>
              </a:solidFill>
              <a:latin typeface="Effra" panose="02000506080000020004" pitchFamily="2" charset="0"/>
              <a:ea typeface="Calibri"/>
              <a:cs typeface="Calibri"/>
              <a:sym typeface="Calibri"/>
            </a:endParaRPr>
          </a:p>
        </p:txBody>
      </p:sp>
      <p:sp>
        <p:nvSpPr>
          <p:cNvPr id="114" name="Google Shape;114;g3942d5fb316_0_0"/>
          <p:cNvSpPr txBox="1"/>
          <p:nvPr/>
        </p:nvSpPr>
        <p:spPr>
          <a:xfrm>
            <a:off x="910550" y="1690825"/>
            <a:ext cx="2793300" cy="632700"/>
          </a:xfrm>
          <a:prstGeom prst="rect">
            <a:avLst/>
          </a:prstGeom>
          <a:solidFill>
            <a:srgbClr val="955EE9"/>
          </a:solid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2800">
                <a:solidFill>
                  <a:schemeClr val="dk1"/>
                </a:solidFill>
                <a:latin typeface="Effra" panose="02000506080000020004" pitchFamily="2" charset="0"/>
                <a:ea typeface="Calibri"/>
                <a:cs typeface="Calibri"/>
                <a:sym typeface="Calibri"/>
              </a:rPr>
              <a:t>Thema</a:t>
            </a:r>
            <a:endParaRPr sz="2800">
              <a:solidFill>
                <a:schemeClr val="dk1"/>
              </a:solidFill>
              <a:latin typeface="Effra" panose="02000506080000020004" pitchFamily="2" charset="0"/>
              <a:ea typeface="Calibri"/>
              <a:cs typeface="Calibri"/>
              <a:sym typeface="Calibri"/>
            </a:endParaRPr>
          </a:p>
        </p:txBody>
      </p:sp>
      <p:sp>
        <p:nvSpPr>
          <p:cNvPr id="115" name="Google Shape;115;g3942d5fb316_0_0"/>
          <p:cNvSpPr txBox="1"/>
          <p:nvPr/>
        </p:nvSpPr>
        <p:spPr>
          <a:xfrm>
            <a:off x="3703800" y="1690825"/>
            <a:ext cx="3611400" cy="632700"/>
          </a:xfrm>
          <a:prstGeom prst="rect">
            <a:avLst/>
          </a:prstGeom>
          <a:solidFill>
            <a:srgbClr val="955EE9"/>
          </a:solid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2800">
                <a:solidFill>
                  <a:schemeClr val="dk1"/>
                </a:solidFill>
                <a:latin typeface="Effra" panose="02000506080000020004" pitchFamily="2" charset="0"/>
                <a:ea typeface="Calibri"/>
                <a:cs typeface="Calibri"/>
                <a:sym typeface="Calibri"/>
              </a:rPr>
              <a:t>Seneca</a:t>
            </a:r>
            <a:endParaRPr sz="2800">
              <a:solidFill>
                <a:schemeClr val="dk1"/>
              </a:solidFill>
              <a:latin typeface="Effra" panose="02000506080000020004" pitchFamily="2" charset="0"/>
              <a:ea typeface="Calibri"/>
              <a:cs typeface="Calibri"/>
              <a:sym typeface="Calibri"/>
            </a:endParaRPr>
          </a:p>
        </p:txBody>
      </p:sp>
      <p:sp>
        <p:nvSpPr>
          <p:cNvPr id="116" name="Google Shape;116;g3942d5fb316_0_0"/>
          <p:cNvSpPr txBox="1"/>
          <p:nvPr/>
        </p:nvSpPr>
        <p:spPr>
          <a:xfrm>
            <a:off x="910550" y="2323525"/>
            <a:ext cx="2793300" cy="1128300"/>
          </a:xfrm>
          <a:prstGeom prst="rect">
            <a:avLst/>
          </a:prstGeom>
          <a:solidFill>
            <a:schemeClr val="lt1"/>
          </a:solid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1600">
                <a:solidFill>
                  <a:schemeClr val="dk1"/>
                </a:solidFill>
                <a:latin typeface="Effra" panose="02000506080000020004" pitchFamily="2" charset="0"/>
                <a:ea typeface="Calibri"/>
                <a:cs typeface="Calibri"/>
                <a:sym typeface="Calibri"/>
              </a:rPr>
              <a:t>Wie kan vriendschap sluiten?</a:t>
            </a:r>
            <a:endParaRPr sz="1600">
              <a:solidFill>
                <a:schemeClr val="dk1"/>
              </a:solidFill>
              <a:latin typeface="Effra" panose="02000506080000020004" pitchFamily="2" charset="0"/>
              <a:ea typeface="Calibri"/>
              <a:cs typeface="Calibri"/>
              <a:sym typeface="Calibri"/>
            </a:endParaRPr>
          </a:p>
        </p:txBody>
      </p:sp>
      <p:sp>
        <p:nvSpPr>
          <p:cNvPr id="117" name="Google Shape;117;g3942d5fb316_0_0"/>
          <p:cNvSpPr txBox="1"/>
          <p:nvPr/>
        </p:nvSpPr>
        <p:spPr>
          <a:xfrm>
            <a:off x="910550" y="3451700"/>
            <a:ext cx="2793300" cy="1702800"/>
          </a:xfrm>
          <a:prstGeom prst="rect">
            <a:avLst/>
          </a:prstGeom>
          <a:solidFill>
            <a:schemeClr val="lt1"/>
          </a:solid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1600">
                <a:solidFill>
                  <a:schemeClr val="dk1"/>
                </a:solidFill>
                <a:latin typeface="Effra" panose="02000506080000020004" pitchFamily="2" charset="0"/>
                <a:ea typeface="Calibri"/>
                <a:cs typeface="Calibri"/>
                <a:sym typeface="Calibri"/>
              </a:rPr>
              <a:t>Waarom sluit je vriendschap?</a:t>
            </a:r>
            <a:endParaRPr sz="1600">
              <a:solidFill>
                <a:schemeClr val="dk1"/>
              </a:solidFill>
              <a:latin typeface="Effra" panose="02000506080000020004" pitchFamily="2" charset="0"/>
              <a:ea typeface="Calibri"/>
              <a:cs typeface="Calibri"/>
              <a:sym typeface="Calibri"/>
            </a:endParaRPr>
          </a:p>
        </p:txBody>
      </p:sp>
      <p:sp>
        <p:nvSpPr>
          <p:cNvPr id="118" name="Google Shape;118;g3942d5fb316_0_0"/>
          <p:cNvSpPr txBox="1"/>
          <p:nvPr/>
        </p:nvSpPr>
        <p:spPr>
          <a:xfrm>
            <a:off x="910550" y="5154625"/>
            <a:ext cx="2793300" cy="1325700"/>
          </a:xfrm>
          <a:prstGeom prst="rect">
            <a:avLst/>
          </a:prstGeom>
          <a:solidFill>
            <a:schemeClr val="lt1"/>
          </a:solid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1600">
                <a:solidFill>
                  <a:schemeClr val="dk1"/>
                </a:solidFill>
                <a:latin typeface="Effra" panose="02000506080000020004" pitchFamily="2" charset="0"/>
                <a:ea typeface="Calibri"/>
                <a:cs typeface="Calibri"/>
                <a:sym typeface="Calibri"/>
              </a:rPr>
              <a:t>Wat is het verschil tussen “gewone” en “echte” vriendschap?</a:t>
            </a:r>
            <a:endParaRPr sz="1600">
              <a:solidFill>
                <a:schemeClr val="dk1"/>
              </a:solidFill>
              <a:latin typeface="Effra" panose="02000506080000020004" pitchFamily="2" charset="0"/>
              <a:ea typeface="Calibri"/>
              <a:cs typeface="Calibri"/>
              <a:sym typeface="Calibri"/>
            </a:endParaRPr>
          </a:p>
        </p:txBody>
      </p:sp>
      <p:sp>
        <p:nvSpPr>
          <p:cNvPr id="119" name="Google Shape;119;g3942d5fb316_0_0"/>
          <p:cNvSpPr txBox="1"/>
          <p:nvPr/>
        </p:nvSpPr>
        <p:spPr>
          <a:xfrm>
            <a:off x="3703800" y="2323525"/>
            <a:ext cx="3611400" cy="1128300"/>
          </a:xfrm>
          <a:prstGeom prst="rect">
            <a:avLst/>
          </a:prstGeom>
          <a:solidFill>
            <a:schemeClr val="lt1"/>
          </a:solid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1600">
                <a:solidFill>
                  <a:schemeClr val="dk1"/>
                </a:solidFill>
                <a:latin typeface="Effra" panose="02000506080000020004" pitchFamily="2" charset="0"/>
                <a:ea typeface="Calibri"/>
                <a:cs typeface="Calibri"/>
                <a:sym typeface="Calibri"/>
              </a:rPr>
              <a:t>Idealiter </a:t>
            </a:r>
            <a:r>
              <a:rPr lang="nl-NL" sz="1600" i="1">
                <a:solidFill>
                  <a:schemeClr val="dk1"/>
                </a:solidFill>
                <a:latin typeface="Effra" panose="02000506080000020004" pitchFamily="2" charset="0"/>
                <a:ea typeface="Calibri"/>
                <a:cs typeface="Calibri"/>
                <a:sym typeface="Calibri"/>
              </a:rPr>
              <a:t>sapientes, </a:t>
            </a:r>
            <a:r>
              <a:rPr lang="nl-NL" sz="1600">
                <a:solidFill>
                  <a:schemeClr val="dk1"/>
                </a:solidFill>
                <a:latin typeface="Effra" panose="02000506080000020004" pitchFamily="2" charset="0"/>
                <a:ea typeface="Calibri"/>
                <a:cs typeface="Calibri"/>
                <a:sym typeface="Calibri"/>
              </a:rPr>
              <a:t>maar ook </a:t>
            </a:r>
            <a:r>
              <a:rPr lang="nl-NL" sz="1600" i="1">
                <a:solidFill>
                  <a:schemeClr val="dk1"/>
                </a:solidFill>
                <a:latin typeface="Effra" panose="02000506080000020004" pitchFamily="2" charset="0"/>
                <a:ea typeface="Calibri"/>
                <a:cs typeface="Calibri"/>
                <a:sym typeface="Calibri"/>
              </a:rPr>
              <a:t>proficientes.</a:t>
            </a:r>
            <a:endParaRPr sz="1600" i="1">
              <a:solidFill>
                <a:schemeClr val="dk1"/>
              </a:solidFill>
              <a:latin typeface="Effra" panose="02000506080000020004" pitchFamily="2" charset="0"/>
              <a:ea typeface="Calibri"/>
              <a:cs typeface="Calibri"/>
              <a:sym typeface="Calibri"/>
            </a:endParaRPr>
          </a:p>
        </p:txBody>
      </p:sp>
      <p:sp>
        <p:nvSpPr>
          <p:cNvPr id="120" name="Google Shape;120;g3942d5fb316_0_0"/>
          <p:cNvSpPr txBox="1"/>
          <p:nvPr/>
        </p:nvSpPr>
        <p:spPr>
          <a:xfrm>
            <a:off x="7315200" y="2323525"/>
            <a:ext cx="3611400" cy="1128300"/>
          </a:xfrm>
          <a:prstGeom prst="rect">
            <a:avLst/>
          </a:prstGeom>
          <a:solidFill>
            <a:schemeClr val="lt1"/>
          </a:solid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1600" i="1">
                <a:solidFill>
                  <a:schemeClr val="dk1"/>
                </a:solidFill>
                <a:latin typeface="Effra" panose="02000506080000020004" pitchFamily="2" charset="0"/>
                <a:ea typeface="Calibri"/>
                <a:cs typeface="Calibri"/>
                <a:sym typeface="Calibri"/>
              </a:rPr>
              <a:t>Boni viri </a:t>
            </a:r>
            <a:r>
              <a:rPr lang="nl-NL" sz="1600">
                <a:solidFill>
                  <a:schemeClr val="dk1"/>
                </a:solidFill>
                <a:latin typeface="Effra" panose="02000506080000020004" pitchFamily="2" charset="0"/>
                <a:ea typeface="Calibri"/>
                <a:cs typeface="Calibri"/>
                <a:sym typeface="Calibri"/>
              </a:rPr>
              <a:t>met een deugdzaam karakter. </a:t>
            </a:r>
            <a:endParaRPr sz="16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endParaRPr sz="1600">
              <a:solidFill>
                <a:schemeClr val="dk1"/>
              </a:solidFill>
              <a:latin typeface="Effra" panose="02000506080000020004" pitchFamily="2" charset="0"/>
              <a:ea typeface="Calibri"/>
              <a:cs typeface="Calibri"/>
              <a:sym typeface="Calibri"/>
            </a:endParaRPr>
          </a:p>
        </p:txBody>
      </p:sp>
      <p:sp>
        <p:nvSpPr>
          <p:cNvPr id="121" name="Google Shape;121;g3942d5fb316_0_0"/>
          <p:cNvSpPr txBox="1"/>
          <p:nvPr/>
        </p:nvSpPr>
        <p:spPr>
          <a:xfrm>
            <a:off x="3703800" y="3451825"/>
            <a:ext cx="3611400" cy="1702800"/>
          </a:xfrm>
          <a:prstGeom prst="rect">
            <a:avLst/>
          </a:prstGeom>
          <a:solidFill>
            <a:schemeClr val="lt1"/>
          </a:solid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1600">
                <a:solidFill>
                  <a:schemeClr val="dk1"/>
                </a:solidFill>
                <a:latin typeface="Effra" panose="02000506080000020004" pitchFamily="2" charset="0"/>
                <a:ea typeface="Calibri"/>
                <a:cs typeface="Calibri"/>
                <a:sym typeface="Calibri"/>
              </a:rPr>
              <a:t>Filosofisch ideaal</a:t>
            </a:r>
            <a:endParaRPr sz="16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600">
                <a:solidFill>
                  <a:schemeClr val="dk1"/>
                </a:solidFill>
                <a:latin typeface="Effra" panose="02000506080000020004" pitchFamily="2" charset="0"/>
                <a:ea typeface="Calibri"/>
                <a:cs typeface="Calibri"/>
                <a:sym typeface="Calibri"/>
              </a:rPr>
              <a:t>Geen behoefte: </a:t>
            </a:r>
            <a:r>
              <a:rPr lang="nl-NL" sz="1600" i="1">
                <a:solidFill>
                  <a:schemeClr val="dk1"/>
                </a:solidFill>
                <a:latin typeface="Effra" panose="02000506080000020004" pitchFamily="2" charset="0"/>
                <a:ea typeface="Calibri"/>
                <a:cs typeface="Calibri"/>
                <a:sym typeface="Calibri"/>
              </a:rPr>
              <a:t>se contentus; autarkeia</a:t>
            </a:r>
            <a:endParaRPr sz="1600" i="1">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endParaRPr sz="1600" i="1">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600">
                <a:solidFill>
                  <a:schemeClr val="dk1"/>
                </a:solidFill>
                <a:latin typeface="Effra" panose="02000506080000020004" pitchFamily="2" charset="0"/>
                <a:ea typeface="Calibri"/>
                <a:cs typeface="Calibri"/>
                <a:sym typeface="Calibri"/>
              </a:rPr>
              <a:t>Elkaar helpen een beter mens te worden</a:t>
            </a:r>
            <a:endParaRPr sz="16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600">
                <a:solidFill>
                  <a:schemeClr val="dk1"/>
                </a:solidFill>
                <a:latin typeface="Effra" panose="02000506080000020004" pitchFamily="2" charset="0"/>
                <a:ea typeface="Calibri"/>
                <a:cs typeface="Calibri"/>
                <a:sym typeface="Calibri"/>
              </a:rPr>
              <a:t>Vrienden vallen onder </a:t>
            </a:r>
            <a:r>
              <a:rPr lang="nl-NL" sz="1600" i="1">
                <a:solidFill>
                  <a:schemeClr val="dk1"/>
                </a:solidFill>
                <a:latin typeface="Effra" panose="02000506080000020004" pitchFamily="2" charset="0"/>
                <a:ea typeface="Calibri"/>
                <a:cs typeface="Calibri"/>
                <a:sym typeface="Calibri"/>
              </a:rPr>
              <a:t>indifferentia</a:t>
            </a:r>
            <a:endParaRPr sz="1600" i="1">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endParaRPr sz="1600">
              <a:solidFill>
                <a:schemeClr val="dk1"/>
              </a:solidFill>
              <a:latin typeface="Effra" panose="02000506080000020004" pitchFamily="2" charset="0"/>
              <a:ea typeface="Calibri"/>
              <a:cs typeface="Calibri"/>
              <a:sym typeface="Calibri"/>
            </a:endParaRPr>
          </a:p>
        </p:txBody>
      </p:sp>
      <p:sp>
        <p:nvSpPr>
          <p:cNvPr id="122" name="Google Shape;122;g3942d5fb316_0_0"/>
          <p:cNvSpPr txBox="1"/>
          <p:nvPr/>
        </p:nvSpPr>
        <p:spPr>
          <a:xfrm>
            <a:off x="7315200" y="3451825"/>
            <a:ext cx="3611400" cy="1702800"/>
          </a:xfrm>
          <a:prstGeom prst="rect">
            <a:avLst/>
          </a:prstGeom>
          <a:solidFill>
            <a:schemeClr val="lt1"/>
          </a:solid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1600">
                <a:solidFill>
                  <a:schemeClr val="dk1"/>
                </a:solidFill>
                <a:latin typeface="Effra" panose="02000506080000020004" pitchFamily="2" charset="0"/>
                <a:ea typeface="Calibri"/>
                <a:cs typeface="Calibri"/>
                <a:sym typeface="Calibri"/>
              </a:rPr>
              <a:t>Praktisch</a:t>
            </a:r>
            <a:endParaRPr sz="16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600">
                <a:solidFill>
                  <a:schemeClr val="dk1"/>
                </a:solidFill>
                <a:latin typeface="Effra" panose="02000506080000020004" pitchFamily="2" charset="0"/>
                <a:ea typeface="Calibri"/>
                <a:cs typeface="Calibri"/>
                <a:sym typeface="Calibri"/>
              </a:rPr>
              <a:t>Geen behoefte.</a:t>
            </a:r>
            <a:endParaRPr sz="16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endParaRPr sz="16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600">
                <a:solidFill>
                  <a:schemeClr val="dk1"/>
                </a:solidFill>
                <a:latin typeface="Effra" panose="02000506080000020004" pitchFamily="2" charset="0"/>
                <a:ea typeface="Calibri"/>
                <a:cs typeface="Calibri"/>
                <a:sym typeface="Calibri"/>
              </a:rPr>
              <a:t>Intellectueel verwantschap, genegenheid  en steun (</a:t>
            </a:r>
            <a:r>
              <a:rPr lang="nl-NL" sz="1600" i="1">
                <a:solidFill>
                  <a:schemeClr val="dk1"/>
                </a:solidFill>
                <a:latin typeface="Effra" panose="02000506080000020004" pitchFamily="2" charset="0"/>
                <a:ea typeface="Calibri"/>
                <a:cs typeface="Calibri"/>
                <a:sym typeface="Calibri"/>
              </a:rPr>
              <a:t>caritas), </a:t>
            </a:r>
            <a:r>
              <a:rPr lang="nl-NL" sz="1600">
                <a:solidFill>
                  <a:schemeClr val="dk1"/>
                </a:solidFill>
                <a:latin typeface="Effra" panose="02000506080000020004" pitchFamily="2" charset="0"/>
                <a:ea typeface="Calibri"/>
                <a:cs typeface="Calibri"/>
                <a:sym typeface="Calibri"/>
              </a:rPr>
              <a:t>wederzijdse weldaden (</a:t>
            </a:r>
            <a:r>
              <a:rPr lang="nl-NL" sz="1600" i="1">
                <a:solidFill>
                  <a:schemeClr val="dk1"/>
                </a:solidFill>
                <a:latin typeface="Effra" panose="02000506080000020004" pitchFamily="2" charset="0"/>
                <a:ea typeface="Calibri"/>
                <a:cs typeface="Calibri"/>
                <a:sym typeface="Calibri"/>
              </a:rPr>
              <a:t>beneficia</a:t>
            </a:r>
            <a:r>
              <a:rPr lang="nl-NL" sz="1600">
                <a:solidFill>
                  <a:schemeClr val="dk1"/>
                </a:solidFill>
                <a:latin typeface="Effra" panose="02000506080000020004" pitchFamily="2" charset="0"/>
                <a:ea typeface="Calibri"/>
                <a:cs typeface="Calibri"/>
                <a:sym typeface="Calibri"/>
              </a:rPr>
              <a:t>)</a:t>
            </a:r>
            <a:endParaRPr sz="16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endParaRPr sz="1600">
              <a:solidFill>
                <a:schemeClr val="dk1"/>
              </a:solidFill>
              <a:latin typeface="Effra" panose="02000506080000020004" pitchFamily="2" charset="0"/>
              <a:ea typeface="Calibri"/>
              <a:cs typeface="Calibri"/>
              <a:sym typeface="Calibri"/>
            </a:endParaRPr>
          </a:p>
        </p:txBody>
      </p:sp>
      <p:sp>
        <p:nvSpPr>
          <p:cNvPr id="123" name="Google Shape;123;g3942d5fb316_0_0"/>
          <p:cNvSpPr txBox="1"/>
          <p:nvPr/>
        </p:nvSpPr>
        <p:spPr>
          <a:xfrm>
            <a:off x="3703800" y="5154500"/>
            <a:ext cx="3611400" cy="1325700"/>
          </a:xfrm>
          <a:prstGeom prst="rect">
            <a:avLst/>
          </a:prstGeom>
          <a:solidFill>
            <a:schemeClr val="lt1"/>
          </a:solid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1600">
                <a:solidFill>
                  <a:schemeClr val="dk1"/>
                </a:solidFill>
                <a:latin typeface="Effra" panose="02000506080000020004" pitchFamily="2" charset="0"/>
                <a:ea typeface="Calibri"/>
                <a:cs typeface="Calibri"/>
                <a:sym typeface="Calibri"/>
              </a:rPr>
              <a:t>Echte vriendschap draait niet om nut of plezier (</a:t>
            </a:r>
            <a:r>
              <a:rPr lang="nl-NL" sz="1600" i="1">
                <a:solidFill>
                  <a:schemeClr val="dk1"/>
                </a:solidFill>
                <a:latin typeface="Effra" panose="02000506080000020004" pitchFamily="2" charset="0"/>
                <a:ea typeface="Calibri"/>
                <a:cs typeface="Calibri"/>
                <a:sym typeface="Calibri"/>
              </a:rPr>
              <a:t>indifferentia)</a:t>
            </a:r>
            <a:endParaRPr sz="1600" i="1">
              <a:solidFill>
                <a:schemeClr val="dk1"/>
              </a:solidFill>
              <a:latin typeface="Effra" panose="02000506080000020004" pitchFamily="2" charset="0"/>
              <a:ea typeface="Calibri"/>
              <a:cs typeface="Calibri"/>
              <a:sym typeface="Calibri"/>
            </a:endParaRPr>
          </a:p>
        </p:txBody>
      </p:sp>
      <p:sp>
        <p:nvSpPr>
          <p:cNvPr id="124" name="Google Shape;124;g3942d5fb316_0_0"/>
          <p:cNvSpPr txBox="1"/>
          <p:nvPr/>
        </p:nvSpPr>
        <p:spPr>
          <a:xfrm>
            <a:off x="7315200" y="5154500"/>
            <a:ext cx="3611400" cy="1325700"/>
          </a:xfrm>
          <a:prstGeom prst="rect">
            <a:avLst/>
          </a:prstGeom>
          <a:solidFill>
            <a:schemeClr val="lt1"/>
          </a:solid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1600" dirty="0">
                <a:solidFill>
                  <a:schemeClr val="dk1"/>
                </a:solidFill>
                <a:latin typeface="Effra" panose="02000506080000020004" pitchFamily="2" charset="0"/>
                <a:ea typeface="Calibri"/>
                <a:cs typeface="Calibri"/>
                <a:sym typeface="Calibri"/>
              </a:rPr>
              <a:t>Echte vriendschap heeft nut of plezier als bijkomstigheid, maar niet als doel.</a:t>
            </a:r>
          </a:p>
          <a:p>
            <a:pPr marL="0" lvl="0" indent="0" algn="l" rtl="0">
              <a:spcBef>
                <a:spcPts val="0"/>
              </a:spcBef>
              <a:spcAft>
                <a:spcPts val="0"/>
              </a:spcAft>
              <a:buNone/>
            </a:pPr>
            <a:endParaRPr lang="nl-NL" sz="1600" dirty="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600" dirty="0">
                <a:solidFill>
                  <a:schemeClr val="dk1"/>
                </a:solidFill>
                <a:latin typeface="Effra" panose="02000506080000020004" pitchFamily="2" charset="0"/>
                <a:ea typeface="Calibri"/>
                <a:cs typeface="Calibri"/>
                <a:sym typeface="Calibri"/>
              </a:rPr>
              <a:t>Ontstaat uit liefde </a:t>
            </a:r>
            <a:endParaRPr sz="1600" i="1" dirty="0">
              <a:solidFill>
                <a:schemeClr val="dk1"/>
              </a:solidFill>
              <a:latin typeface="Effra" panose="02000506080000020004" pitchFamily="2" charset="0"/>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c9d411bbc7_0_5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Vergelijking: Horatius en Catullus</a:t>
            </a:r>
            <a:endParaRPr dirty="0">
              <a:latin typeface="Effra" panose="02000506080000020004" pitchFamily="2" charset="0"/>
            </a:endParaRPr>
          </a:p>
        </p:txBody>
      </p:sp>
      <p:sp>
        <p:nvSpPr>
          <p:cNvPr id="131" name="Google Shape;131;g3c9d411bbc7_0_5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nl-NL" sz="2500">
                <a:latin typeface="Effra" panose="02000506080000020004" pitchFamily="2" charset="0"/>
              </a:rPr>
              <a:t>Niet filosofisch van aard.</a:t>
            </a:r>
            <a:endParaRPr sz="2500">
              <a:latin typeface="Effra" panose="02000506080000020004" pitchFamily="2" charset="0"/>
            </a:endParaRPr>
          </a:p>
        </p:txBody>
      </p:sp>
      <p:sp>
        <p:nvSpPr>
          <p:cNvPr id="132" name="Google Shape;132;g3c9d411bbc7_0_54"/>
          <p:cNvSpPr txBox="1"/>
          <p:nvPr/>
        </p:nvSpPr>
        <p:spPr>
          <a:xfrm>
            <a:off x="987225" y="2343050"/>
            <a:ext cx="3843600" cy="43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Wat was dat gister voor ons</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weer een zalige stoeipartij</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onder dichters, Licinius!</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We speelden elkaar versjes</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in verschillende maten toe</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als vrolijke drinkebroers.</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Toen ik wegging, gloeiden</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je geestige vondsten nog na.</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Mijn eten smaakte me niet</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en ik deed geen oog dicht, </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maar bleef opgewonden woelen</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en naar het daglicht snakken</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om weer met jou te praten</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800">
                <a:solidFill>
                  <a:schemeClr val="dk1"/>
                </a:solidFill>
                <a:latin typeface="Effra" panose="02000506080000020004" pitchFamily="2" charset="0"/>
                <a:ea typeface="Calibri"/>
                <a:cs typeface="Calibri"/>
                <a:sym typeface="Calibri"/>
              </a:rPr>
              <a:t>en bij jou te zijn.</a:t>
            </a:r>
            <a:endParaRPr sz="1800">
              <a:solidFill>
                <a:schemeClr val="dk1"/>
              </a:solidFill>
              <a:latin typeface="Effra" panose="02000506080000020004" pitchFamily="2" charset="0"/>
              <a:ea typeface="Calibri"/>
              <a:cs typeface="Calibri"/>
              <a:sym typeface="Calibri"/>
            </a:endParaRPr>
          </a:p>
          <a:p>
            <a:pPr marL="0" lvl="0" indent="0" algn="l" rtl="0">
              <a:spcBef>
                <a:spcPts val="0"/>
              </a:spcBef>
              <a:spcAft>
                <a:spcPts val="0"/>
              </a:spcAft>
              <a:buNone/>
            </a:pPr>
            <a:r>
              <a:rPr lang="nl-NL" sz="1600" i="1">
                <a:solidFill>
                  <a:schemeClr val="dk1"/>
                </a:solidFill>
                <a:latin typeface="Effra" panose="02000506080000020004" pitchFamily="2" charset="0"/>
                <a:ea typeface="Calibri"/>
                <a:cs typeface="Calibri"/>
                <a:sym typeface="Calibri"/>
              </a:rPr>
              <a:t>Catullus aan Licinius Calvus</a:t>
            </a:r>
            <a:endParaRPr sz="1600" i="1">
              <a:solidFill>
                <a:schemeClr val="dk1"/>
              </a:solidFill>
              <a:latin typeface="Effra" panose="02000506080000020004" pitchFamily="2" charset="0"/>
              <a:ea typeface="Calibri"/>
              <a:cs typeface="Calibri"/>
              <a:sym typeface="Calibri"/>
            </a:endParaRPr>
          </a:p>
        </p:txBody>
      </p:sp>
      <p:sp>
        <p:nvSpPr>
          <p:cNvPr id="133" name="Google Shape;133;g3c9d411bbc7_0_54"/>
          <p:cNvSpPr txBox="1"/>
          <p:nvPr/>
        </p:nvSpPr>
        <p:spPr>
          <a:xfrm>
            <a:off x="4653875" y="2883725"/>
            <a:ext cx="6468900" cy="1325700"/>
          </a:xfrm>
          <a:prstGeom prst="rect">
            <a:avLst/>
          </a:prstGeom>
          <a:no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2600">
                <a:solidFill>
                  <a:schemeClr val="dk1"/>
                </a:solidFill>
                <a:latin typeface="Effra" panose="02000506080000020004" pitchFamily="2" charset="0"/>
                <a:ea typeface="Calibri"/>
                <a:cs typeface="Calibri"/>
                <a:sym typeface="Calibri"/>
              </a:rPr>
              <a:t>Valt de vriendschap tussen Catullus en Licinius onder karaktervriendschap, genotsvriendschap, of nutsvriendschap?</a:t>
            </a:r>
            <a:endParaRPr sz="2600">
              <a:solidFill>
                <a:schemeClr val="dk1"/>
              </a:solidFill>
              <a:latin typeface="Effra" panose="02000506080000020004" pitchFamily="2" charset="0"/>
              <a:ea typeface="Calibri"/>
              <a:cs typeface="Calibri"/>
              <a:sym typeface="Calibri"/>
            </a:endParaRPr>
          </a:p>
        </p:txBody>
      </p:sp>
      <p:sp>
        <p:nvSpPr>
          <p:cNvPr id="134" name="Google Shape;134;g3c9d411bbc7_0_54"/>
          <p:cNvSpPr txBox="1"/>
          <p:nvPr/>
        </p:nvSpPr>
        <p:spPr>
          <a:xfrm>
            <a:off x="4653875" y="4209425"/>
            <a:ext cx="6468900" cy="1648200"/>
          </a:xfrm>
          <a:prstGeom prst="rect">
            <a:avLst/>
          </a:prstGeom>
          <a:no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2300" dirty="0">
                <a:solidFill>
                  <a:schemeClr val="dk1"/>
                </a:solidFill>
                <a:latin typeface="Effra" panose="02000506080000020004" pitchFamily="2" charset="0"/>
                <a:ea typeface="Calibri"/>
                <a:cs typeface="Calibri"/>
                <a:sym typeface="Calibri"/>
              </a:rPr>
              <a:t>De vriendschap tussen Catullus en </a:t>
            </a:r>
            <a:r>
              <a:rPr lang="nl-NL" sz="2300" dirty="0" err="1">
                <a:solidFill>
                  <a:schemeClr val="dk1"/>
                </a:solidFill>
                <a:latin typeface="Effra" panose="02000506080000020004" pitchFamily="2" charset="0"/>
                <a:ea typeface="Calibri"/>
                <a:cs typeface="Calibri"/>
                <a:sym typeface="Calibri"/>
              </a:rPr>
              <a:t>Licinius</a:t>
            </a:r>
            <a:r>
              <a:rPr lang="nl-NL" sz="2300" dirty="0">
                <a:solidFill>
                  <a:schemeClr val="dk1"/>
                </a:solidFill>
                <a:latin typeface="Effra" panose="02000506080000020004" pitchFamily="2" charset="0"/>
                <a:ea typeface="Calibri"/>
                <a:cs typeface="Calibri"/>
                <a:sym typeface="Calibri"/>
              </a:rPr>
              <a:t> onder genotsvriendschap, omdat uit de tekst blijkt dat ze graag samen willen zijn en leuke dingen met elkaar willen doen.</a:t>
            </a:r>
            <a:endParaRPr sz="2300" dirty="0">
              <a:solidFill>
                <a:schemeClr val="dk1"/>
              </a:solidFill>
              <a:latin typeface="Effra" panose="02000506080000020004" pitchFamily="2" charset="0"/>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fill="hold"/>
                                        <p:tgtEl>
                                          <p:spTgt spid="134"/>
                                        </p:tgtEl>
                                        <p:attrNameLst>
                                          <p:attrName>ppt_x</p:attrName>
                                        </p:attrNameLst>
                                      </p:cBhvr>
                                      <p:tavLst>
                                        <p:tav tm="0">
                                          <p:val>
                                            <p:strVal val="#ppt_x"/>
                                          </p:val>
                                        </p:tav>
                                        <p:tav tm="100000">
                                          <p:val>
                                            <p:strVal val="#ppt_x"/>
                                          </p:val>
                                        </p:tav>
                                      </p:tavLst>
                                    </p:anim>
                                    <p:anim calcmode="lin" valueType="num">
                                      <p:cBhvr additive="base">
                                        <p:cTn id="8"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caad72f0f3_1_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Receptie: de renaissance van de Stoa</a:t>
            </a:r>
            <a:endParaRPr dirty="0">
              <a:latin typeface="Effra" panose="02000506080000020004" pitchFamily="2" charset="0"/>
            </a:endParaRPr>
          </a:p>
        </p:txBody>
      </p:sp>
      <p:sp>
        <p:nvSpPr>
          <p:cNvPr id="141" name="Google Shape;141;g3caad72f0f3_1_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10000"/>
          </a:bodyPr>
          <a:lstStyle/>
          <a:p>
            <a:pPr marL="457200" lvl="0" indent="-406400" algn="l" rtl="0">
              <a:spcBef>
                <a:spcPts val="1000"/>
              </a:spcBef>
              <a:spcAft>
                <a:spcPts val="0"/>
              </a:spcAft>
              <a:buSzPts val="2800"/>
              <a:buChar char="•"/>
            </a:pPr>
            <a:r>
              <a:rPr lang="nl-NL" i="1">
                <a:latin typeface="Effra" panose="02000506080000020004" pitchFamily="2" charset="0"/>
              </a:rPr>
              <a:t>Drive </a:t>
            </a:r>
            <a:r>
              <a:rPr lang="nl-NL">
                <a:latin typeface="Effra" panose="02000506080000020004" pitchFamily="2" charset="0"/>
              </a:rPr>
              <a:t>en </a:t>
            </a:r>
            <a:r>
              <a:rPr lang="nl-NL" i="1">
                <a:latin typeface="Effra" panose="02000506080000020004" pitchFamily="2" charset="0"/>
              </a:rPr>
              <a:t>Flow </a:t>
            </a:r>
            <a:r>
              <a:rPr lang="nl-NL">
                <a:latin typeface="Effra" panose="02000506080000020004" pitchFamily="2" charset="0"/>
              </a:rPr>
              <a:t>van voormalig Olympisch </a:t>
            </a:r>
            <a:endParaRPr>
              <a:latin typeface="Effra" panose="02000506080000020004" pitchFamily="2" charset="0"/>
            </a:endParaRPr>
          </a:p>
          <a:p>
            <a:pPr marL="457200" lvl="0" indent="0" algn="l" rtl="0">
              <a:spcBef>
                <a:spcPts val="1000"/>
              </a:spcBef>
              <a:spcAft>
                <a:spcPts val="0"/>
              </a:spcAft>
              <a:buNone/>
            </a:pPr>
            <a:r>
              <a:rPr lang="nl-NL">
                <a:latin typeface="Effra" panose="02000506080000020004" pitchFamily="2" charset="0"/>
              </a:rPr>
              <a:t>schaatskampioen Mark Tuitert</a:t>
            </a:r>
            <a:endParaRPr>
              <a:latin typeface="Effra" panose="02000506080000020004" pitchFamily="2" charset="0"/>
            </a:endParaRPr>
          </a:p>
          <a:p>
            <a:pPr marL="457200" lvl="0" indent="-406400" algn="l" rtl="0">
              <a:spcBef>
                <a:spcPts val="1000"/>
              </a:spcBef>
              <a:spcAft>
                <a:spcPts val="0"/>
              </a:spcAft>
              <a:buSzPts val="2800"/>
              <a:buChar char="•"/>
            </a:pPr>
            <a:r>
              <a:rPr lang="nl-NL">
                <a:latin typeface="Effra" panose="02000506080000020004" pitchFamily="2" charset="0"/>
              </a:rPr>
              <a:t>Lessen voor een scherpe en relaxte mindset</a:t>
            </a:r>
            <a:br>
              <a:rPr lang="nl-NL">
                <a:latin typeface="Effra" panose="02000506080000020004" pitchFamily="2" charset="0"/>
              </a:rPr>
            </a:br>
            <a:endParaRPr>
              <a:latin typeface="Effra" panose="02000506080000020004" pitchFamily="2" charset="0"/>
            </a:endParaRPr>
          </a:p>
          <a:p>
            <a:pPr marL="457200" lvl="0" indent="-406400" algn="l" rtl="0">
              <a:spcBef>
                <a:spcPts val="0"/>
              </a:spcBef>
              <a:spcAft>
                <a:spcPts val="0"/>
              </a:spcAft>
              <a:buSzPts val="2800"/>
              <a:buChar char="•"/>
            </a:pPr>
            <a:r>
              <a:rPr lang="nl-NL">
                <a:latin typeface="Effra" panose="02000506080000020004" pitchFamily="2" charset="0"/>
              </a:rPr>
              <a:t>“</a:t>
            </a:r>
            <a:r>
              <a:rPr lang="nl-NL" i="1">
                <a:latin typeface="Effra" panose="02000506080000020004" pitchFamily="2" charset="0"/>
              </a:rPr>
              <a:t>Stoïcijns leven betekent niet dat je koel </a:t>
            </a:r>
            <a:br>
              <a:rPr lang="nl-NL" i="1">
                <a:latin typeface="Effra" panose="02000506080000020004" pitchFamily="2" charset="0"/>
              </a:rPr>
            </a:br>
            <a:r>
              <a:rPr lang="nl-NL" i="1">
                <a:latin typeface="Effra" panose="02000506080000020004" pitchFamily="2" charset="0"/>
              </a:rPr>
              <a:t>en onthecht door het leven gaat. Je maakt je los </a:t>
            </a:r>
            <a:br>
              <a:rPr lang="nl-NL" i="1">
                <a:latin typeface="Effra" panose="02000506080000020004" pitchFamily="2" charset="0"/>
              </a:rPr>
            </a:br>
            <a:r>
              <a:rPr lang="nl-NL" i="1">
                <a:latin typeface="Effra" panose="02000506080000020004" pitchFamily="2" charset="0"/>
              </a:rPr>
              <a:t>van je verwachtingen, maar dat kan de </a:t>
            </a:r>
            <a:br>
              <a:rPr lang="nl-NL" i="1">
                <a:latin typeface="Effra" panose="02000506080000020004" pitchFamily="2" charset="0"/>
              </a:rPr>
            </a:br>
            <a:r>
              <a:rPr lang="nl-NL" i="1">
                <a:latin typeface="Effra" panose="02000506080000020004" pitchFamily="2" charset="0"/>
              </a:rPr>
              <a:t>vriendschap uiteindelijk alleen maar dieper maken.”</a:t>
            </a:r>
            <a:br>
              <a:rPr lang="nl-NL" i="1">
                <a:latin typeface="Effra" panose="02000506080000020004" pitchFamily="2" charset="0"/>
              </a:rPr>
            </a:br>
            <a:endParaRPr i="1">
              <a:latin typeface="Effra" panose="02000506080000020004" pitchFamily="2" charset="0"/>
            </a:endParaRPr>
          </a:p>
          <a:p>
            <a:pPr marL="457200" lvl="0" indent="-406400" algn="l" rtl="0">
              <a:spcBef>
                <a:spcPts val="0"/>
              </a:spcBef>
              <a:spcAft>
                <a:spcPts val="0"/>
              </a:spcAft>
              <a:buSzPts val="2800"/>
              <a:buChar char="•"/>
            </a:pPr>
            <a:r>
              <a:rPr lang="nl-NL" i="1">
                <a:latin typeface="Effra" panose="02000506080000020004" pitchFamily="2" charset="0"/>
              </a:rPr>
              <a:t>“We denken dat we vrienden helpen door ze advies </a:t>
            </a:r>
            <a:br>
              <a:rPr lang="nl-NL" i="1">
                <a:latin typeface="Effra" panose="02000506080000020004" pitchFamily="2" charset="0"/>
              </a:rPr>
            </a:br>
            <a:r>
              <a:rPr lang="nl-NL" i="1">
                <a:latin typeface="Effra" panose="02000506080000020004" pitchFamily="2" charset="0"/>
              </a:rPr>
              <a:t>te geven, ook als ze daar niet om vragen. Maar ze hebben </a:t>
            </a:r>
            <a:br>
              <a:rPr lang="nl-NL" i="1">
                <a:latin typeface="Effra" panose="02000506080000020004" pitchFamily="2" charset="0"/>
              </a:rPr>
            </a:br>
            <a:r>
              <a:rPr lang="nl-NL" i="1">
                <a:latin typeface="Effra" panose="02000506080000020004" pitchFamily="2" charset="0"/>
              </a:rPr>
              <a:t>er meer aan wanneer we steunen, luisteren en goede vragen stellen.”</a:t>
            </a:r>
            <a:endParaRPr i="1">
              <a:latin typeface="Effra" panose="02000506080000020004" pitchFamily="2" charset="0"/>
            </a:endParaRPr>
          </a:p>
        </p:txBody>
      </p:sp>
      <p:pic>
        <p:nvPicPr>
          <p:cNvPr id="142" name="Google Shape;142;g3caad72f0f3_1_3"/>
          <p:cNvPicPr preferRelativeResize="0"/>
          <p:nvPr/>
        </p:nvPicPr>
        <p:blipFill>
          <a:blip r:embed="rId3">
            <a:alphaModFix/>
          </a:blip>
          <a:stretch>
            <a:fillRect/>
          </a:stretch>
        </p:blipFill>
        <p:spPr>
          <a:xfrm>
            <a:off x="9623675" y="1586875"/>
            <a:ext cx="2369225" cy="3290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caad72f0f3_1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Voorbeeldvraag receptie</a:t>
            </a:r>
            <a:endParaRPr dirty="0">
              <a:latin typeface="Effra" panose="02000506080000020004" pitchFamily="2" charset="0"/>
            </a:endParaRPr>
          </a:p>
        </p:txBody>
      </p:sp>
      <p:sp>
        <p:nvSpPr>
          <p:cNvPr id="179" name="Google Shape;179;g3caad72f0f3_1_1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nl-NL">
                <a:latin typeface="Effra" panose="02000506080000020004" pitchFamily="2" charset="0"/>
              </a:rPr>
              <a:t>In een artikel over de moderne omgang met het stoïcisme staat het volgende: </a:t>
            </a:r>
            <a:r>
              <a:rPr lang="nl-NL" sz="2600">
                <a:latin typeface="Effra" panose="02000506080000020004" pitchFamily="2" charset="0"/>
              </a:rPr>
              <a:t>“</a:t>
            </a:r>
            <a:r>
              <a:rPr lang="nl-NL" sz="2200" i="1">
                <a:latin typeface="Effra" panose="02000506080000020004" pitchFamily="2" charset="0"/>
              </a:rPr>
              <a:t>De antieke filosofie is nooit helemaal weggeweest, maar lijkt nu dankzij de zelfhulpwereld populairder dan ooit. Deze adaptatie van het klassieke stoïcisme wordt ook wel het ‘broïcisme’ genoemd en is een vaak hypermasculiene interpretatie van stoïcijnse principes. De nadruk ligt hierbij op emotionele controle, discipline en onverschilligheid tegenover externe omstandigheden als middel om succes, zelfvertrouwen en mannelijkheid te versterken. Waar de klassieke stoa zich richtte zich op de transformatie van de ziel, samenwerking en een leven in harmonie met de kosmos, staat het hedendaagse broïcisme vooral in dienst van persoonlijke prestaties en individuele doelen.”</a:t>
            </a:r>
            <a:endParaRPr sz="2200" i="1">
              <a:latin typeface="Effra" panose="02000506080000020004" pitchFamily="2" charset="0"/>
            </a:endParaRPr>
          </a:p>
          <a:p>
            <a:pPr marL="0" lvl="0" indent="0" algn="l" rtl="0">
              <a:spcBef>
                <a:spcPts val="1000"/>
              </a:spcBef>
              <a:spcAft>
                <a:spcPts val="0"/>
              </a:spcAft>
              <a:buNone/>
            </a:pPr>
            <a:endParaRPr>
              <a:latin typeface="Effra" panose="02000506080000020004" pitchFamily="2" charset="0"/>
            </a:endParaRPr>
          </a:p>
          <a:p>
            <a:pPr marL="0" lvl="0" indent="0" algn="l" rtl="0">
              <a:spcBef>
                <a:spcPts val="1000"/>
              </a:spcBef>
              <a:spcAft>
                <a:spcPts val="0"/>
              </a:spcAft>
              <a:buNone/>
            </a:pPr>
            <a:r>
              <a:rPr lang="nl-NL">
                <a:latin typeface="Effra" panose="02000506080000020004" pitchFamily="2" charset="0"/>
              </a:rPr>
              <a:t>In hoeverre maakt Mark Tuitert zich schuldig aan dit “broïcisme”?</a:t>
            </a:r>
            <a:endParaRPr>
              <a:latin typeface="Effra" panose="02000506080000020004"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c9d411bbc7_0_77"/>
          <p:cNvSpPr txBox="1">
            <a:spLocks noGrp="1"/>
          </p:cNvSpPr>
          <p:nvPr>
            <p:ph type="title"/>
          </p:nvPr>
        </p:nvSpPr>
        <p:spPr>
          <a:xfrm>
            <a:off x="838200" y="3552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Voorbeeldpassage met vragen</a:t>
            </a:r>
            <a:endParaRPr dirty="0">
              <a:latin typeface="Effra" panose="02000506080000020004" pitchFamily="2" charset="0"/>
            </a:endParaRPr>
          </a:p>
        </p:txBody>
      </p:sp>
      <p:sp>
        <p:nvSpPr>
          <p:cNvPr id="149" name="Google Shape;149;g3c9d411bbc7_0_77"/>
          <p:cNvSpPr txBox="1">
            <a:spLocks noGrp="1"/>
          </p:cNvSpPr>
          <p:nvPr>
            <p:ph type="body" idx="1"/>
          </p:nvPr>
        </p:nvSpPr>
        <p:spPr>
          <a:xfrm>
            <a:off x="454125" y="1600700"/>
            <a:ext cx="8364300" cy="4351200"/>
          </a:xfrm>
          <a:prstGeom prst="rect">
            <a:avLst/>
          </a:prstGeom>
        </p:spPr>
        <p:txBody>
          <a:bodyPr spcFirstLastPara="1" wrap="square" lIns="91425" tIns="45700" rIns="91425" bIns="45700" anchor="t" anchorCtr="0">
            <a:normAutofit/>
          </a:bodyPr>
          <a:lstStyle/>
          <a:p>
            <a:pPr marL="0" lvl="0" indent="0" algn="l" rtl="0">
              <a:lnSpc>
                <a:spcPct val="70000"/>
              </a:lnSpc>
              <a:spcBef>
                <a:spcPts val="1000"/>
              </a:spcBef>
              <a:spcAft>
                <a:spcPts val="0"/>
              </a:spcAft>
              <a:buNone/>
            </a:pPr>
            <a:r>
              <a:rPr lang="nl-NL" sz="1800" dirty="0">
                <a:latin typeface="Effra" panose="02000506080000020004" pitchFamily="2" charset="0"/>
              </a:rPr>
              <a:t>20								Quidam </a:t>
            </a:r>
            <a:br>
              <a:rPr lang="nl-NL" sz="1800" dirty="0">
                <a:latin typeface="Effra" panose="02000506080000020004" pitchFamily="2" charset="0"/>
              </a:rPr>
            </a:br>
            <a:r>
              <a:rPr lang="nl-NL" sz="1800" dirty="0">
                <a:latin typeface="Effra" panose="02000506080000020004" pitchFamily="2" charset="0"/>
              </a:rPr>
              <a:t>	</a:t>
            </a:r>
            <a:r>
              <a:rPr lang="nl-NL" sz="1800" dirty="0" err="1">
                <a:latin typeface="Effra" panose="02000506080000020004" pitchFamily="2" charset="0"/>
              </a:rPr>
              <a:t>quae</a:t>
            </a:r>
            <a:r>
              <a:rPr lang="nl-NL" sz="1800" dirty="0">
                <a:latin typeface="Effra" panose="02000506080000020004" pitchFamily="2" charset="0"/>
              </a:rPr>
              <a:t> tantum </a:t>
            </a:r>
            <a:r>
              <a:rPr lang="nl-NL" sz="1800" dirty="0" err="1">
                <a:latin typeface="Effra" panose="02000506080000020004" pitchFamily="2" charset="0"/>
              </a:rPr>
              <a:t>amicis</a:t>
            </a:r>
            <a:r>
              <a:rPr lang="nl-NL" sz="1800" dirty="0">
                <a:latin typeface="Effra" panose="02000506080000020004" pitchFamily="2" charset="0"/>
              </a:rPr>
              <a:t> </a:t>
            </a:r>
            <a:r>
              <a:rPr lang="nl-NL" sz="1800" dirty="0" err="1">
                <a:latin typeface="Effra" panose="02000506080000020004" pitchFamily="2" charset="0"/>
              </a:rPr>
              <a:t>committenda</a:t>
            </a:r>
            <a:r>
              <a:rPr lang="nl-NL" sz="1800" dirty="0">
                <a:latin typeface="Effra" panose="02000506080000020004" pitchFamily="2" charset="0"/>
              </a:rPr>
              <a:t> </a:t>
            </a:r>
            <a:r>
              <a:rPr lang="nl-NL" sz="1800" dirty="0" err="1">
                <a:latin typeface="Effra" panose="02000506080000020004" pitchFamily="2" charset="0"/>
              </a:rPr>
              <a:t>sunt</a:t>
            </a:r>
            <a:r>
              <a:rPr lang="nl-NL" sz="1800" dirty="0">
                <a:latin typeface="Effra" panose="02000506080000020004" pitchFamily="2" charset="0"/>
              </a:rPr>
              <a:t> </a:t>
            </a:r>
            <a:r>
              <a:rPr lang="nl-NL" sz="1800" dirty="0" err="1">
                <a:latin typeface="Effra" panose="02000506080000020004" pitchFamily="2" charset="0"/>
              </a:rPr>
              <a:t>obviis</a:t>
            </a:r>
            <a:r>
              <a:rPr lang="nl-NL" sz="1800" dirty="0">
                <a:latin typeface="Effra" panose="02000506080000020004" pitchFamily="2" charset="0"/>
              </a:rPr>
              <a:t> </a:t>
            </a:r>
            <a:r>
              <a:rPr lang="nl-NL" sz="1800" dirty="0" err="1">
                <a:latin typeface="Effra" panose="02000506080000020004" pitchFamily="2" charset="0"/>
              </a:rPr>
              <a:t>narrant</a:t>
            </a:r>
            <a:r>
              <a:rPr lang="nl-NL" sz="1800" dirty="0">
                <a:latin typeface="Effra" panose="02000506080000020004" pitchFamily="2" charset="0"/>
              </a:rPr>
              <a:t>, et in </a:t>
            </a:r>
            <a:r>
              <a:rPr lang="nl-NL" sz="1800" dirty="0" err="1">
                <a:latin typeface="Effra" panose="02000506080000020004" pitchFamily="2" charset="0"/>
              </a:rPr>
              <a:t>quaslibet</a:t>
            </a:r>
            <a:r>
              <a:rPr lang="nl-NL" sz="1800" dirty="0">
                <a:latin typeface="Effra" panose="02000506080000020004" pitchFamily="2" charset="0"/>
              </a:rPr>
              <a:t> </a:t>
            </a:r>
            <a:r>
              <a:rPr lang="nl-NL" sz="1800" dirty="0" err="1">
                <a:latin typeface="Effra" panose="02000506080000020004" pitchFamily="2" charset="0"/>
              </a:rPr>
              <a:t>aures</a:t>
            </a:r>
            <a:br>
              <a:rPr lang="nl-NL" sz="1800" dirty="0">
                <a:latin typeface="Effra" panose="02000506080000020004" pitchFamily="2" charset="0"/>
              </a:rPr>
            </a:br>
            <a:r>
              <a:rPr lang="nl-NL" sz="1800" dirty="0">
                <a:latin typeface="Effra" panose="02000506080000020004" pitchFamily="2" charset="0"/>
              </a:rPr>
              <a:t>	</a:t>
            </a:r>
            <a:r>
              <a:rPr lang="nl-NL" sz="1800" dirty="0" err="1">
                <a:latin typeface="Effra" panose="02000506080000020004" pitchFamily="2" charset="0"/>
              </a:rPr>
              <a:t>quidquid</a:t>
            </a:r>
            <a:r>
              <a:rPr lang="nl-NL" sz="1800" dirty="0">
                <a:latin typeface="Effra" panose="02000506080000020004" pitchFamily="2" charset="0"/>
              </a:rPr>
              <a:t> </a:t>
            </a:r>
            <a:r>
              <a:rPr lang="nl-NL" sz="1800" dirty="0" err="1">
                <a:latin typeface="Effra" panose="02000506080000020004" pitchFamily="2" charset="0"/>
              </a:rPr>
              <a:t>illos</a:t>
            </a:r>
            <a:r>
              <a:rPr lang="nl-NL" sz="1800" dirty="0">
                <a:latin typeface="Effra" panose="02000506080000020004" pitchFamily="2" charset="0"/>
              </a:rPr>
              <a:t> </a:t>
            </a:r>
            <a:r>
              <a:rPr lang="nl-NL" sz="1800" dirty="0" err="1">
                <a:latin typeface="Effra" panose="02000506080000020004" pitchFamily="2" charset="0"/>
              </a:rPr>
              <a:t>urit</a:t>
            </a:r>
            <a:r>
              <a:rPr lang="nl-NL" sz="1800" dirty="0">
                <a:latin typeface="Effra" panose="02000506080000020004" pitchFamily="2" charset="0"/>
              </a:rPr>
              <a:t> </a:t>
            </a:r>
            <a:r>
              <a:rPr lang="nl-NL" sz="1800" dirty="0" err="1">
                <a:latin typeface="Effra" panose="02000506080000020004" pitchFamily="2" charset="0"/>
              </a:rPr>
              <a:t>exonerant</a:t>
            </a:r>
            <a:r>
              <a:rPr lang="nl-NL" sz="1800" dirty="0">
                <a:latin typeface="Effra" panose="02000506080000020004" pitchFamily="2" charset="0"/>
              </a:rPr>
              <a:t>; quidam </a:t>
            </a:r>
            <a:r>
              <a:rPr lang="nl-NL" sz="1800" dirty="0" err="1">
                <a:latin typeface="Effra" panose="02000506080000020004" pitchFamily="2" charset="0"/>
              </a:rPr>
              <a:t>rursus</a:t>
            </a:r>
            <a:r>
              <a:rPr lang="nl-NL" sz="1800" dirty="0">
                <a:latin typeface="Effra" panose="02000506080000020004" pitchFamily="2" charset="0"/>
              </a:rPr>
              <a:t> </a:t>
            </a:r>
            <a:r>
              <a:rPr lang="nl-NL" sz="1800" dirty="0" err="1">
                <a:latin typeface="Effra" panose="02000506080000020004" pitchFamily="2" charset="0"/>
              </a:rPr>
              <a:t>etiam</a:t>
            </a:r>
            <a:r>
              <a:rPr lang="nl-NL" sz="1800" dirty="0">
                <a:latin typeface="Effra" panose="02000506080000020004" pitchFamily="2" charset="0"/>
              </a:rPr>
              <a:t> </a:t>
            </a:r>
            <a:r>
              <a:rPr lang="nl-NL" sz="1800" dirty="0" err="1">
                <a:latin typeface="Effra" panose="02000506080000020004" pitchFamily="2" charset="0"/>
              </a:rPr>
              <a:t>carissimorum</a:t>
            </a:r>
            <a:r>
              <a:rPr lang="nl-NL" sz="1800" dirty="0">
                <a:latin typeface="Effra" panose="02000506080000020004" pitchFamily="2" charset="0"/>
              </a:rPr>
              <a:t> </a:t>
            </a:r>
            <a:r>
              <a:rPr lang="nl-NL" sz="1800" dirty="0" err="1">
                <a:latin typeface="Effra" panose="02000506080000020004" pitchFamily="2" charset="0"/>
              </a:rPr>
              <a:t>conscien</a:t>
            </a:r>
            <a:r>
              <a:rPr lang="nl-NL" sz="1800" dirty="0">
                <a:latin typeface="Effra" panose="02000506080000020004" pitchFamily="2" charset="0"/>
              </a:rPr>
              <a:t>-</a:t>
            </a:r>
            <a:br>
              <a:rPr lang="nl-NL" sz="1800" dirty="0">
                <a:latin typeface="Effra" panose="02000506080000020004" pitchFamily="2" charset="0"/>
              </a:rPr>
            </a:br>
            <a:r>
              <a:rPr lang="nl-NL" sz="1800" dirty="0">
                <a:latin typeface="Effra" panose="02000506080000020004" pitchFamily="2" charset="0"/>
              </a:rPr>
              <a:t>	</a:t>
            </a:r>
            <a:r>
              <a:rPr lang="nl-NL" sz="1800" dirty="0" err="1">
                <a:latin typeface="Effra" panose="02000506080000020004" pitchFamily="2" charset="0"/>
              </a:rPr>
              <a:t>tiam</a:t>
            </a:r>
            <a:r>
              <a:rPr lang="nl-NL" sz="1800" dirty="0">
                <a:latin typeface="Effra" panose="02000506080000020004" pitchFamily="2" charset="0"/>
              </a:rPr>
              <a:t> </a:t>
            </a:r>
            <a:r>
              <a:rPr lang="nl-NL" sz="1800" dirty="0" err="1">
                <a:latin typeface="Effra" panose="02000506080000020004" pitchFamily="2" charset="0"/>
              </a:rPr>
              <a:t>reformidant</a:t>
            </a:r>
            <a:r>
              <a:rPr lang="nl-NL" sz="1800" dirty="0">
                <a:latin typeface="Effra" panose="02000506080000020004" pitchFamily="2" charset="0"/>
              </a:rPr>
              <a:t> et si </a:t>
            </a:r>
            <a:r>
              <a:rPr lang="nl-NL" sz="1800" dirty="0" err="1">
                <a:latin typeface="Effra" panose="02000506080000020004" pitchFamily="2" charset="0"/>
              </a:rPr>
              <a:t>possent</a:t>
            </a:r>
            <a:r>
              <a:rPr lang="nl-NL" sz="1800" dirty="0">
                <a:latin typeface="Effra" panose="02000506080000020004" pitchFamily="2" charset="0"/>
              </a:rPr>
              <a:t>, ne </a:t>
            </a:r>
            <a:r>
              <a:rPr lang="nl-NL" sz="1800" dirty="0" err="1">
                <a:latin typeface="Effra" panose="02000506080000020004" pitchFamily="2" charset="0"/>
              </a:rPr>
              <a:t>sibi</a:t>
            </a:r>
            <a:r>
              <a:rPr lang="nl-NL" sz="1800" dirty="0">
                <a:latin typeface="Effra" panose="02000506080000020004" pitchFamily="2" charset="0"/>
              </a:rPr>
              <a:t> </a:t>
            </a:r>
            <a:r>
              <a:rPr lang="nl-NL" sz="1800" dirty="0" err="1">
                <a:latin typeface="Effra" panose="02000506080000020004" pitchFamily="2" charset="0"/>
              </a:rPr>
              <a:t>quidem</a:t>
            </a:r>
            <a:r>
              <a:rPr lang="nl-NL" sz="1800" dirty="0">
                <a:latin typeface="Effra" panose="02000506080000020004" pitchFamily="2" charset="0"/>
              </a:rPr>
              <a:t> </a:t>
            </a:r>
            <a:r>
              <a:rPr lang="nl-NL" sz="1800" dirty="0" err="1">
                <a:latin typeface="Effra" panose="02000506080000020004" pitchFamily="2" charset="0"/>
              </a:rPr>
              <a:t>credituri</a:t>
            </a:r>
            <a:r>
              <a:rPr lang="nl-NL" sz="1800" dirty="0">
                <a:latin typeface="Effra" panose="02000506080000020004" pitchFamily="2" charset="0"/>
              </a:rPr>
              <a:t> </a:t>
            </a:r>
            <a:r>
              <a:rPr lang="nl-NL" sz="1800" dirty="0" err="1">
                <a:latin typeface="Effra" panose="02000506080000020004" pitchFamily="2" charset="0"/>
              </a:rPr>
              <a:t>interius</a:t>
            </a:r>
            <a:r>
              <a:rPr lang="nl-NL" sz="1800" dirty="0">
                <a:latin typeface="Effra" panose="02000506080000020004" pitchFamily="2" charset="0"/>
              </a:rPr>
              <a:t> </a:t>
            </a:r>
            <a:r>
              <a:rPr lang="nl-NL" sz="1800" dirty="0" err="1">
                <a:latin typeface="Effra" panose="02000506080000020004" pitchFamily="2" charset="0"/>
              </a:rPr>
              <a:t>premunt</a:t>
            </a:r>
            <a:r>
              <a:rPr lang="nl-NL" sz="1800" dirty="0">
                <a:latin typeface="Effra" panose="02000506080000020004" pitchFamily="2" charset="0"/>
              </a:rPr>
              <a:t> </a:t>
            </a:r>
            <a:br>
              <a:rPr lang="nl-NL" sz="1800" dirty="0">
                <a:latin typeface="Effra" panose="02000506080000020004" pitchFamily="2" charset="0"/>
              </a:rPr>
            </a:br>
            <a:r>
              <a:rPr lang="nl-NL" sz="1800" dirty="0">
                <a:latin typeface="Effra" panose="02000506080000020004" pitchFamily="2" charset="0"/>
              </a:rPr>
              <a:t> 	</a:t>
            </a:r>
            <a:r>
              <a:rPr lang="nl-NL" sz="1800" dirty="0" err="1">
                <a:latin typeface="Effra" panose="02000506080000020004" pitchFamily="2" charset="0"/>
              </a:rPr>
              <a:t>omne</a:t>
            </a:r>
            <a:r>
              <a:rPr lang="nl-NL" sz="1800" dirty="0">
                <a:latin typeface="Effra" panose="02000506080000020004" pitchFamily="2" charset="0"/>
              </a:rPr>
              <a:t> </a:t>
            </a:r>
            <a:r>
              <a:rPr lang="nl-NL" sz="1800" dirty="0" err="1">
                <a:latin typeface="Effra" panose="02000506080000020004" pitchFamily="2" charset="0"/>
              </a:rPr>
              <a:t>secretum</a:t>
            </a:r>
            <a:r>
              <a:rPr lang="nl-NL" sz="1800" dirty="0">
                <a:latin typeface="Effra" panose="02000506080000020004" pitchFamily="2" charset="0"/>
              </a:rPr>
              <a:t>. Neutrum </a:t>
            </a:r>
            <a:r>
              <a:rPr lang="nl-NL" sz="1800" dirty="0" err="1">
                <a:latin typeface="Effra" panose="02000506080000020004" pitchFamily="2" charset="0"/>
              </a:rPr>
              <a:t>faciendum</a:t>
            </a:r>
            <a:r>
              <a:rPr lang="nl-NL" sz="1800" dirty="0">
                <a:latin typeface="Effra" panose="02000506080000020004" pitchFamily="2" charset="0"/>
              </a:rPr>
              <a:t> </a:t>
            </a:r>
            <a:r>
              <a:rPr lang="nl-NL" sz="1800" dirty="0" err="1">
                <a:latin typeface="Effra" panose="02000506080000020004" pitchFamily="2" charset="0"/>
              </a:rPr>
              <a:t>est</a:t>
            </a:r>
            <a:r>
              <a:rPr lang="nl-NL" sz="1800" dirty="0">
                <a:latin typeface="Effra" panose="02000506080000020004" pitchFamily="2" charset="0"/>
              </a:rPr>
              <a:t>; </a:t>
            </a:r>
            <a:r>
              <a:rPr lang="nl-NL" sz="1800" dirty="0" err="1">
                <a:latin typeface="Effra" panose="02000506080000020004" pitchFamily="2" charset="0"/>
              </a:rPr>
              <a:t>utrumque</a:t>
            </a:r>
            <a:r>
              <a:rPr lang="nl-NL" sz="1800" dirty="0">
                <a:latin typeface="Effra" panose="02000506080000020004" pitchFamily="2" charset="0"/>
              </a:rPr>
              <a:t> </a:t>
            </a:r>
            <a:r>
              <a:rPr lang="nl-NL" sz="1800" dirty="0" err="1">
                <a:latin typeface="Effra" panose="02000506080000020004" pitchFamily="2" charset="0"/>
              </a:rPr>
              <a:t>enim</a:t>
            </a:r>
            <a:r>
              <a:rPr lang="nl-NL" sz="1800" dirty="0">
                <a:latin typeface="Effra" panose="02000506080000020004" pitchFamily="2" charset="0"/>
              </a:rPr>
              <a:t> </a:t>
            </a:r>
            <a:r>
              <a:rPr lang="nl-NL" sz="1800" dirty="0" err="1">
                <a:latin typeface="Effra" panose="02000506080000020004" pitchFamily="2" charset="0"/>
              </a:rPr>
              <a:t>vitium</a:t>
            </a:r>
            <a:r>
              <a:rPr lang="nl-NL" sz="1800" dirty="0">
                <a:latin typeface="Effra" panose="02000506080000020004" pitchFamily="2" charset="0"/>
              </a:rPr>
              <a:t> </a:t>
            </a:r>
            <a:br>
              <a:rPr lang="nl-NL" sz="1800" dirty="0">
                <a:latin typeface="Effra" panose="02000506080000020004" pitchFamily="2" charset="0"/>
              </a:rPr>
            </a:br>
            <a:r>
              <a:rPr lang="nl-NL" sz="1800" dirty="0">
                <a:latin typeface="Effra" panose="02000506080000020004" pitchFamily="2" charset="0"/>
              </a:rPr>
              <a:t>25 	</a:t>
            </a:r>
            <a:r>
              <a:rPr lang="nl-NL" sz="1800" dirty="0" err="1">
                <a:latin typeface="Effra" panose="02000506080000020004" pitchFamily="2" charset="0"/>
              </a:rPr>
              <a:t>est</a:t>
            </a:r>
            <a:r>
              <a:rPr lang="nl-NL" sz="1800" dirty="0">
                <a:latin typeface="Effra" panose="02000506080000020004" pitchFamily="2" charset="0"/>
              </a:rPr>
              <a:t>, et omnibus </a:t>
            </a:r>
            <a:r>
              <a:rPr lang="nl-NL" sz="1800" dirty="0" err="1">
                <a:latin typeface="Effra" panose="02000506080000020004" pitchFamily="2" charset="0"/>
              </a:rPr>
              <a:t>credere</a:t>
            </a:r>
            <a:r>
              <a:rPr lang="nl-NL" sz="1800" dirty="0">
                <a:latin typeface="Effra" panose="02000506080000020004" pitchFamily="2" charset="0"/>
              </a:rPr>
              <a:t> et </a:t>
            </a:r>
            <a:r>
              <a:rPr lang="nl-NL" sz="1800" dirty="0" err="1">
                <a:latin typeface="Effra" panose="02000506080000020004" pitchFamily="2" charset="0"/>
              </a:rPr>
              <a:t>nulli</a:t>
            </a:r>
            <a:r>
              <a:rPr lang="nl-NL" sz="1800" dirty="0">
                <a:latin typeface="Effra" panose="02000506080000020004" pitchFamily="2" charset="0"/>
              </a:rPr>
              <a:t>, </a:t>
            </a:r>
            <a:r>
              <a:rPr lang="nl-NL" sz="1800" dirty="0" err="1">
                <a:latin typeface="Effra" panose="02000506080000020004" pitchFamily="2" charset="0"/>
              </a:rPr>
              <a:t>sed</a:t>
            </a:r>
            <a:r>
              <a:rPr lang="nl-NL" sz="1800" dirty="0">
                <a:latin typeface="Effra" panose="02000506080000020004" pitchFamily="2" charset="0"/>
              </a:rPr>
              <a:t> </a:t>
            </a:r>
            <a:r>
              <a:rPr lang="nl-NL" sz="1800" dirty="0" err="1">
                <a:latin typeface="Effra" panose="02000506080000020004" pitchFamily="2" charset="0"/>
              </a:rPr>
              <a:t>alterum</a:t>
            </a:r>
            <a:r>
              <a:rPr lang="nl-NL" sz="1800" dirty="0">
                <a:latin typeface="Effra" panose="02000506080000020004" pitchFamily="2" charset="0"/>
              </a:rPr>
              <a:t> </a:t>
            </a:r>
            <a:r>
              <a:rPr lang="nl-NL" sz="1800" dirty="0" err="1">
                <a:latin typeface="Effra" panose="02000506080000020004" pitchFamily="2" charset="0"/>
              </a:rPr>
              <a:t>honestius</a:t>
            </a:r>
            <a:r>
              <a:rPr lang="nl-NL" sz="1800" dirty="0">
                <a:latin typeface="Effra" panose="02000506080000020004" pitchFamily="2" charset="0"/>
              </a:rPr>
              <a:t> </a:t>
            </a:r>
            <a:r>
              <a:rPr lang="nl-NL" sz="1800" dirty="0" err="1">
                <a:latin typeface="Effra" panose="02000506080000020004" pitchFamily="2" charset="0"/>
              </a:rPr>
              <a:t>dixerim</a:t>
            </a:r>
            <a:r>
              <a:rPr lang="nl-NL" sz="1800" dirty="0">
                <a:latin typeface="Effra" panose="02000506080000020004" pitchFamily="2" charset="0"/>
              </a:rPr>
              <a:t> </a:t>
            </a:r>
            <a:r>
              <a:rPr lang="nl-NL" sz="1800" dirty="0" err="1">
                <a:latin typeface="Effra" panose="02000506080000020004" pitchFamily="2" charset="0"/>
              </a:rPr>
              <a:t>vitium</a:t>
            </a:r>
            <a:r>
              <a:rPr lang="nl-NL" sz="1800" dirty="0">
                <a:latin typeface="Effra" panose="02000506080000020004" pitchFamily="2" charset="0"/>
              </a:rPr>
              <a:t>,  	</a:t>
            </a:r>
            <a:r>
              <a:rPr lang="nl-NL" sz="1800" dirty="0" err="1">
                <a:latin typeface="Effra" panose="02000506080000020004" pitchFamily="2" charset="0"/>
              </a:rPr>
              <a:t>alterum</a:t>
            </a:r>
            <a:r>
              <a:rPr lang="nl-NL" sz="1800" dirty="0">
                <a:latin typeface="Effra" panose="02000506080000020004" pitchFamily="2" charset="0"/>
              </a:rPr>
              <a:t> </a:t>
            </a:r>
            <a:r>
              <a:rPr lang="nl-NL" sz="1800" dirty="0" err="1">
                <a:latin typeface="Effra" panose="02000506080000020004" pitchFamily="2" charset="0"/>
              </a:rPr>
              <a:t>tutius</a:t>
            </a:r>
            <a:r>
              <a:rPr lang="nl-NL" sz="1800" dirty="0">
                <a:latin typeface="Effra" panose="02000506080000020004" pitchFamily="2" charset="0"/>
              </a:rPr>
              <a:t>.</a:t>
            </a:r>
            <a:endParaRPr sz="1800" dirty="0">
              <a:latin typeface="Effra" panose="02000506080000020004" pitchFamily="2" charset="0"/>
            </a:endParaRPr>
          </a:p>
        </p:txBody>
      </p:sp>
      <p:sp>
        <p:nvSpPr>
          <p:cNvPr id="150" name="Google Shape;150;g3c9d411bbc7_0_77"/>
          <p:cNvSpPr txBox="1">
            <a:spLocks noGrp="1"/>
          </p:cNvSpPr>
          <p:nvPr>
            <p:ph type="body" idx="1"/>
          </p:nvPr>
        </p:nvSpPr>
        <p:spPr>
          <a:xfrm>
            <a:off x="8818425" y="1690825"/>
            <a:ext cx="3118500" cy="4351200"/>
          </a:xfrm>
          <a:prstGeom prst="rect">
            <a:avLst/>
          </a:prstGeom>
        </p:spPr>
        <p:txBody>
          <a:bodyPr spcFirstLastPara="1" wrap="square" lIns="91425" tIns="45700" rIns="91425" bIns="45700" anchor="t" anchorCtr="0">
            <a:normAutofit lnSpcReduction="10000"/>
          </a:bodyPr>
          <a:lstStyle/>
          <a:p>
            <a:pPr marL="0" lvl="0" indent="0" algn="l" rtl="0">
              <a:lnSpc>
                <a:spcPct val="70000"/>
              </a:lnSpc>
              <a:spcBef>
                <a:spcPts val="1000"/>
              </a:spcBef>
              <a:spcAft>
                <a:spcPts val="0"/>
              </a:spcAft>
              <a:buNone/>
            </a:pPr>
            <a:r>
              <a:rPr lang="nl-NL" sz="1800" i="1" dirty="0">
                <a:latin typeface="Effra" panose="02000506080000020004" pitchFamily="2" charset="0"/>
              </a:rPr>
              <a:t>Sommige mensen vertellen aan mensen die zij tegenkomen wat alleen aan vrienden toevertrouwd moet worden, en in willekeurig welke oren ontladen zij wat hen ook maar kwelt; sommigen aan de andere kant schrikken terug voor het medeweten van zelfs hun meest dierbaren en, als zij zouden kunnen, omdat zij niet eens zichzelf willen vertrouwen, drukken zij elk geheim meer naar binnen. Geen van beide moet gedaan worden; want elk van beide is fout, én iedereen vertrouwen én niemand, maar ik zou de ene een eerbiedwaardiger fout noemen, de andere een veiliger fout.</a:t>
            </a:r>
            <a:endParaRPr sz="1800" i="1" dirty="0">
              <a:latin typeface="Effra" panose="02000506080000020004" pitchFamily="2" charset="0"/>
            </a:endParaRPr>
          </a:p>
          <a:p>
            <a:pPr marL="0" lvl="0" indent="0" algn="l" rtl="0">
              <a:lnSpc>
                <a:spcPct val="70000"/>
              </a:lnSpc>
              <a:spcBef>
                <a:spcPts val="1000"/>
              </a:spcBef>
              <a:spcAft>
                <a:spcPts val="0"/>
              </a:spcAft>
              <a:buNone/>
            </a:pPr>
            <a:r>
              <a:rPr lang="nl-NL" sz="1800" dirty="0">
                <a:latin typeface="Effra" panose="02000506080000020004" pitchFamily="2" charset="0"/>
              </a:rPr>
              <a:t>(</a:t>
            </a:r>
            <a:r>
              <a:rPr lang="nl-NL" sz="1800" dirty="0" err="1">
                <a:latin typeface="Effra" panose="02000506080000020004" pitchFamily="2" charset="0"/>
              </a:rPr>
              <a:t>Epistula</a:t>
            </a:r>
            <a:r>
              <a:rPr lang="nl-NL" sz="1800" dirty="0">
                <a:latin typeface="Effra" panose="02000506080000020004" pitchFamily="2" charset="0"/>
              </a:rPr>
              <a:t> 3)</a:t>
            </a:r>
            <a:endParaRPr sz="1800" dirty="0">
              <a:latin typeface="Effra" panose="02000506080000020004" pitchFamily="2" charset="0"/>
            </a:endParaRPr>
          </a:p>
        </p:txBody>
      </p:sp>
      <p:sp>
        <p:nvSpPr>
          <p:cNvPr id="151" name="Google Shape;151;g3c9d411bbc7_0_77"/>
          <p:cNvSpPr txBox="1"/>
          <p:nvPr/>
        </p:nvSpPr>
        <p:spPr>
          <a:xfrm>
            <a:off x="586450" y="3765625"/>
            <a:ext cx="7917000" cy="1325700"/>
          </a:xfrm>
          <a:prstGeom prst="rect">
            <a:avLst/>
          </a:prstGeom>
          <a:no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2400" dirty="0">
                <a:solidFill>
                  <a:schemeClr val="dk1"/>
                </a:solidFill>
                <a:latin typeface="Effra" panose="02000506080000020004" pitchFamily="2" charset="0"/>
                <a:ea typeface="Calibri"/>
                <a:cs typeface="Calibri"/>
                <a:sym typeface="Calibri"/>
              </a:rPr>
              <a:t>Geef in eigen woorden weer welke twee typen mensen Seneca in regel 20-24 </a:t>
            </a:r>
            <a:r>
              <a:rPr lang="nl-NL" sz="2400" i="1" dirty="0">
                <a:solidFill>
                  <a:schemeClr val="dk1"/>
                </a:solidFill>
                <a:latin typeface="Effra" panose="02000506080000020004" pitchFamily="2" charset="0"/>
                <a:ea typeface="Calibri"/>
                <a:cs typeface="Calibri"/>
                <a:sym typeface="Calibri"/>
              </a:rPr>
              <a:t>(Quidam t/m </a:t>
            </a:r>
            <a:r>
              <a:rPr lang="nl-NL" sz="2400" i="1" dirty="0" err="1">
                <a:solidFill>
                  <a:schemeClr val="dk1"/>
                </a:solidFill>
                <a:latin typeface="Effra" panose="02000506080000020004" pitchFamily="2" charset="0"/>
                <a:ea typeface="Calibri"/>
                <a:cs typeface="Calibri"/>
                <a:sym typeface="Calibri"/>
              </a:rPr>
              <a:t>secretum</a:t>
            </a:r>
            <a:r>
              <a:rPr lang="nl-NL" sz="2400" i="1" dirty="0">
                <a:solidFill>
                  <a:schemeClr val="dk1"/>
                </a:solidFill>
                <a:latin typeface="Effra" panose="02000506080000020004" pitchFamily="2" charset="0"/>
                <a:ea typeface="Calibri"/>
                <a:cs typeface="Calibri"/>
                <a:sym typeface="Calibri"/>
              </a:rPr>
              <a:t>)</a:t>
            </a:r>
            <a:r>
              <a:rPr lang="nl-NL" sz="2400" dirty="0">
                <a:solidFill>
                  <a:schemeClr val="dk1"/>
                </a:solidFill>
                <a:latin typeface="Effra" panose="02000506080000020004" pitchFamily="2" charset="0"/>
                <a:ea typeface="Calibri"/>
                <a:cs typeface="Calibri"/>
                <a:sym typeface="Calibri"/>
              </a:rPr>
              <a:t> beschrijft.</a:t>
            </a:r>
            <a:endParaRPr sz="2400" dirty="0">
              <a:solidFill>
                <a:schemeClr val="dk1"/>
              </a:solidFill>
              <a:latin typeface="Effra" panose="02000506080000020004" pitchFamily="2" charset="0"/>
              <a:ea typeface="Calibri"/>
              <a:cs typeface="Calibri"/>
              <a:sym typeface="Calibri"/>
            </a:endParaRPr>
          </a:p>
        </p:txBody>
      </p:sp>
      <p:sp>
        <p:nvSpPr>
          <p:cNvPr id="152" name="Google Shape;152;g3c9d411bbc7_0_77"/>
          <p:cNvSpPr txBox="1"/>
          <p:nvPr/>
        </p:nvSpPr>
        <p:spPr>
          <a:xfrm>
            <a:off x="586450" y="5080725"/>
            <a:ext cx="7917000" cy="1422000"/>
          </a:xfrm>
          <a:prstGeom prst="rect">
            <a:avLst/>
          </a:prstGeom>
          <a:no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2200" dirty="0">
                <a:solidFill>
                  <a:schemeClr val="dk1"/>
                </a:solidFill>
                <a:latin typeface="Effra" panose="02000506080000020004" pitchFamily="2" charset="0"/>
                <a:ea typeface="Calibri"/>
                <a:cs typeface="Calibri"/>
                <a:sym typeface="Calibri"/>
              </a:rPr>
              <a:t>Type 1: mensen die aan vreemden al hun geheimen vertellen</a:t>
            </a:r>
          </a:p>
          <a:p>
            <a:pPr marL="0" lvl="0" indent="0" algn="l" rtl="0">
              <a:spcBef>
                <a:spcPts val="0"/>
              </a:spcBef>
              <a:spcAft>
                <a:spcPts val="0"/>
              </a:spcAft>
              <a:buNone/>
            </a:pPr>
            <a:r>
              <a:rPr lang="nl-NL" sz="2200" dirty="0">
                <a:solidFill>
                  <a:schemeClr val="dk1"/>
                </a:solidFill>
                <a:latin typeface="Effra" panose="02000506080000020004" pitchFamily="2" charset="0"/>
                <a:ea typeface="Calibri"/>
                <a:cs typeface="Calibri"/>
                <a:sym typeface="Calibri"/>
              </a:rPr>
              <a:t>Type 2: mensen die hun dierbaren en zelfs zichzelf niet vertrouwen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fill="hold"/>
                                        <p:tgtEl>
                                          <p:spTgt spid="152"/>
                                        </p:tgtEl>
                                        <p:attrNameLst>
                                          <p:attrName>ppt_x</p:attrName>
                                        </p:attrNameLst>
                                      </p:cBhvr>
                                      <p:tavLst>
                                        <p:tav tm="0">
                                          <p:val>
                                            <p:strVal val="#ppt_x"/>
                                          </p:val>
                                        </p:tav>
                                        <p:tav tm="100000">
                                          <p:val>
                                            <p:strVal val="#ppt_x"/>
                                          </p:val>
                                        </p:tav>
                                      </p:tavLst>
                                    </p:anim>
                                    <p:anim calcmode="lin" valueType="num">
                                      <p:cBhvr additive="base">
                                        <p:cTn id="8"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942d5fb316_0_3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dirty="0">
                <a:latin typeface="Effra" panose="02000506080000020004" pitchFamily="2" charset="0"/>
              </a:rPr>
              <a:t>Voorbeeldpassage met vragen</a:t>
            </a:r>
            <a:endParaRPr dirty="0">
              <a:latin typeface="Effra" panose="02000506080000020004" pitchFamily="2" charset="0"/>
            </a:endParaRPr>
          </a:p>
        </p:txBody>
      </p:sp>
      <p:sp>
        <p:nvSpPr>
          <p:cNvPr id="159" name="Google Shape;159;g3942d5fb316_0_35"/>
          <p:cNvSpPr txBox="1">
            <a:spLocks noGrp="1"/>
          </p:cNvSpPr>
          <p:nvPr>
            <p:ph type="body" idx="1"/>
          </p:nvPr>
        </p:nvSpPr>
        <p:spPr>
          <a:xfrm>
            <a:off x="454125" y="1610550"/>
            <a:ext cx="8364300" cy="4351200"/>
          </a:xfrm>
          <a:prstGeom prst="rect">
            <a:avLst/>
          </a:prstGeom>
        </p:spPr>
        <p:txBody>
          <a:bodyPr spcFirstLastPara="1" wrap="square" lIns="91425" tIns="45700" rIns="91425" bIns="45700" anchor="t" anchorCtr="0">
            <a:normAutofit/>
          </a:bodyPr>
          <a:lstStyle/>
          <a:p>
            <a:pPr marL="0" lvl="0" indent="0" algn="l" rtl="0">
              <a:lnSpc>
                <a:spcPct val="70000"/>
              </a:lnSpc>
              <a:spcBef>
                <a:spcPts val="1000"/>
              </a:spcBef>
              <a:spcAft>
                <a:spcPts val="0"/>
              </a:spcAft>
              <a:buNone/>
            </a:pPr>
            <a:r>
              <a:rPr lang="nl-NL" sz="1800" dirty="0">
                <a:latin typeface="Effra" panose="02000506080000020004" pitchFamily="2" charset="0"/>
              </a:rPr>
              <a:t>20								Quidam </a:t>
            </a:r>
            <a:br>
              <a:rPr lang="nl-NL" sz="1800" dirty="0">
                <a:latin typeface="Effra" panose="02000506080000020004" pitchFamily="2" charset="0"/>
              </a:rPr>
            </a:br>
            <a:r>
              <a:rPr lang="nl-NL" sz="1800" dirty="0">
                <a:latin typeface="Effra" panose="02000506080000020004" pitchFamily="2" charset="0"/>
              </a:rPr>
              <a:t>	</a:t>
            </a:r>
            <a:r>
              <a:rPr lang="nl-NL" sz="1800" dirty="0" err="1">
                <a:latin typeface="Effra" panose="02000506080000020004" pitchFamily="2" charset="0"/>
              </a:rPr>
              <a:t>quae</a:t>
            </a:r>
            <a:r>
              <a:rPr lang="nl-NL" sz="1800" dirty="0">
                <a:latin typeface="Effra" panose="02000506080000020004" pitchFamily="2" charset="0"/>
              </a:rPr>
              <a:t> tantum </a:t>
            </a:r>
            <a:r>
              <a:rPr lang="nl-NL" sz="1800" dirty="0" err="1">
                <a:latin typeface="Effra" panose="02000506080000020004" pitchFamily="2" charset="0"/>
              </a:rPr>
              <a:t>amicis</a:t>
            </a:r>
            <a:r>
              <a:rPr lang="nl-NL" sz="1800" dirty="0">
                <a:latin typeface="Effra" panose="02000506080000020004" pitchFamily="2" charset="0"/>
              </a:rPr>
              <a:t> </a:t>
            </a:r>
            <a:r>
              <a:rPr lang="nl-NL" sz="1800" dirty="0" err="1">
                <a:latin typeface="Effra" panose="02000506080000020004" pitchFamily="2" charset="0"/>
              </a:rPr>
              <a:t>committenda</a:t>
            </a:r>
            <a:r>
              <a:rPr lang="nl-NL" sz="1800" dirty="0">
                <a:latin typeface="Effra" panose="02000506080000020004" pitchFamily="2" charset="0"/>
              </a:rPr>
              <a:t> </a:t>
            </a:r>
            <a:r>
              <a:rPr lang="nl-NL" sz="1800" dirty="0" err="1">
                <a:latin typeface="Effra" panose="02000506080000020004" pitchFamily="2" charset="0"/>
              </a:rPr>
              <a:t>sunt</a:t>
            </a:r>
            <a:r>
              <a:rPr lang="nl-NL" sz="1800" dirty="0">
                <a:latin typeface="Effra" panose="02000506080000020004" pitchFamily="2" charset="0"/>
              </a:rPr>
              <a:t> </a:t>
            </a:r>
            <a:r>
              <a:rPr lang="nl-NL" sz="1800" dirty="0" err="1">
                <a:latin typeface="Effra" panose="02000506080000020004" pitchFamily="2" charset="0"/>
              </a:rPr>
              <a:t>obviis</a:t>
            </a:r>
            <a:r>
              <a:rPr lang="nl-NL" sz="1800" dirty="0">
                <a:latin typeface="Effra" panose="02000506080000020004" pitchFamily="2" charset="0"/>
              </a:rPr>
              <a:t> </a:t>
            </a:r>
            <a:r>
              <a:rPr lang="nl-NL" sz="1800" dirty="0" err="1">
                <a:latin typeface="Effra" panose="02000506080000020004" pitchFamily="2" charset="0"/>
              </a:rPr>
              <a:t>narrant</a:t>
            </a:r>
            <a:r>
              <a:rPr lang="nl-NL" sz="1800" dirty="0">
                <a:latin typeface="Effra" panose="02000506080000020004" pitchFamily="2" charset="0"/>
              </a:rPr>
              <a:t>, et in </a:t>
            </a:r>
            <a:r>
              <a:rPr lang="nl-NL" sz="1800" dirty="0" err="1">
                <a:latin typeface="Effra" panose="02000506080000020004" pitchFamily="2" charset="0"/>
              </a:rPr>
              <a:t>quaslibet</a:t>
            </a:r>
            <a:r>
              <a:rPr lang="nl-NL" sz="1800" dirty="0">
                <a:latin typeface="Effra" panose="02000506080000020004" pitchFamily="2" charset="0"/>
              </a:rPr>
              <a:t> </a:t>
            </a:r>
            <a:r>
              <a:rPr lang="nl-NL" sz="1800" dirty="0" err="1">
                <a:latin typeface="Effra" panose="02000506080000020004" pitchFamily="2" charset="0"/>
              </a:rPr>
              <a:t>aures</a:t>
            </a:r>
            <a:br>
              <a:rPr lang="nl-NL" sz="1800" dirty="0">
                <a:latin typeface="Effra" panose="02000506080000020004" pitchFamily="2" charset="0"/>
              </a:rPr>
            </a:br>
            <a:r>
              <a:rPr lang="nl-NL" sz="1800" dirty="0">
                <a:latin typeface="Effra" panose="02000506080000020004" pitchFamily="2" charset="0"/>
              </a:rPr>
              <a:t>	</a:t>
            </a:r>
            <a:r>
              <a:rPr lang="nl-NL" sz="1800" dirty="0" err="1">
                <a:latin typeface="Effra" panose="02000506080000020004" pitchFamily="2" charset="0"/>
              </a:rPr>
              <a:t>quidquid</a:t>
            </a:r>
            <a:r>
              <a:rPr lang="nl-NL" sz="1800" dirty="0">
                <a:latin typeface="Effra" panose="02000506080000020004" pitchFamily="2" charset="0"/>
              </a:rPr>
              <a:t> </a:t>
            </a:r>
            <a:r>
              <a:rPr lang="nl-NL" sz="1800" dirty="0" err="1">
                <a:latin typeface="Effra" panose="02000506080000020004" pitchFamily="2" charset="0"/>
              </a:rPr>
              <a:t>illos</a:t>
            </a:r>
            <a:r>
              <a:rPr lang="nl-NL" sz="1800" dirty="0">
                <a:latin typeface="Effra" panose="02000506080000020004" pitchFamily="2" charset="0"/>
              </a:rPr>
              <a:t> </a:t>
            </a:r>
            <a:r>
              <a:rPr lang="nl-NL" sz="1800" dirty="0" err="1">
                <a:latin typeface="Effra" panose="02000506080000020004" pitchFamily="2" charset="0"/>
              </a:rPr>
              <a:t>urit</a:t>
            </a:r>
            <a:r>
              <a:rPr lang="nl-NL" sz="1800" dirty="0">
                <a:latin typeface="Effra" panose="02000506080000020004" pitchFamily="2" charset="0"/>
              </a:rPr>
              <a:t> </a:t>
            </a:r>
            <a:r>
              <a:rPr lang="nl-NL" sz="1800" dirty="0" err="1">
                <a:latin typeface="Effra" panose="02000506080000020004" pitchFamily="2" charset="0"/>
              </a:rPr>
              <a:t>exonerant</a:t>
            </a:r>
            <a:r>
              <a:rPr lang="nl-NL" sz="1800" dirty="0">
                <a:latin typeface="Effra" panose="02000506080000020004" pitchFamily="2" charset="0"/>
              </a:rPr>
              <a:t>; quidam </a:t>
            </a:r>
            <a:r>
              <a:rPr lang="nl-NL" sz="1800" dirty="0" err="1">
                <a:latin typeface="Effra" panose="02000506080000020004" pitchFamily="2" charset="0"/>
              </a:rPr>
              <a:t>rursus</a:t>
            </a:r>
            <a:r>
              <a:rPr lang="nl-NL" sz="1800" dirty="0">
                <a:latin typeface="Effra" panose="02000506080000020004" pitchFamily="2" charset="0"/>
              </a:rPr>
              <a:t> </a:t>
            </a:r>
            <a:r>
              <a:rPr lang="nl-NL" sz="1800" dirty="0" err="1">
                <a:latin typeface="Effra" panose="02000506080000020004" pitchFamily="2" charset="0"/>
              </a:rPr>
              <a:t>etiam</a:t>
            </a:r>
            <a:r>
              <a:rPr lang="nl-NL" sz="1800" dirty="0">
                <a:latin typeface="Effra" panose="02000506080000020004" pitchFamily="2" charset="0"/>
              </a:rPr>
              <a:t> </a:t>
            </a:r>
            <a:r>
              <a:rPr lang="nl-NL" sz="1800" dirty="0" err="1">
                <a:latin typeface="Effra" panose="02000506080000020004" pitchFamily="2" charset="0"/>
              </a:rPr>
              <a:t>carissimorum</a:t>
            </a:r>
            <a:r>
              <a:rPr lang="nl-NL" sz="1800" dirty="0">
                <a:latin typeface="Effra" panose="02000506080000020004" pitchFamily="2" charset="0"/>
              </a:rPr>
              <a:t> </a:t>
            </a:r>
            <a:r>
              <a:rPr lang="nl-NL" sz="1800" dirty="0" err="1">
                <a:latin typeface="Effra" panose="02000506080000020004" pitchFamily="2" charset="0"/>
              </a:rPr>
              <a:t>conscien</a:t>
            </a:r>
            <a:r>
              <a:rPr lang="nl-NL" sz="1800" dirty="0">
                <a:latin typeface="Effra" panose="02000506080000020004" pitchFamily="2" charset="0"/>
              </a:rPr>
              <a:t>-</a:t>
            </a:r>
            <a:br>
              <a:rPr lang="nl-NL" sz="1800" dirty="0">
                <a:latin typeface="Effra" panose="02000506080000020004" pitchFamily="2" charset="0"/>
              </a:rPr>
            </a:br>
            <a:r>
              <a:rPr lang="nl-NL" sz="1800" dirty="0">
                <a:latin typeface="Effra" panose="02000506080000020004" pitchFamily="2" charset="0"/>
              </a:rPr>
              <a:t>	</a:t>
            </a:r>
            <a:r>
              <a:rPr lang="nl-NL" sz="1800" dirty="0" err="1">
                <a:latin typeface="Effra" panose="02000506080000020004" pitchFamily="2" charset="0"/>
              </a:rPr>
              <a:t>tiam</a:t>
            </a:r>
            <a:r>
              <a:rPr lang="nl-NL" sz="1800" dirty="0">
                <a:latin typeface="Effra" panose="02000506080000020004" pitchFamily="2" charset="0"/>
              </a:rPr>
              <a:t> </a:t>
            </a:r>
            <a:r>
              <a:rPr lang="nl-NL" sz="1800" dirty="0" err="1">
                <a:latin typeface="Effra" panose="02000506080000020004" pitchFamily="2" charset="0"/>
              </a:rPr>
              <a:t>reformidant</a:t>
            </a:r>
            <a:r>
              <a:rPr lang="nl-NL" sz="1800" dirty="0">
                <a:latin typeface="Effra" panose="02000506080000020004" pitchFamily="2" charset="0"/>
              </a:rPr>
              <a:t> et si </a:t>
            </a:r>
            <a:r>
              <a:rPr lang="nl-NL" sz="1800" dirty="0" err="1">
                <a:latin typeface="Effra" panose="02000506080000020004" pitchFamily="2" charset="0"/>
              </a:rPr>
              <a:t>possent</a:t>
            </a:r>
            <a:r>
              <a:rPr lang="nl-NL" sz="1800" dirty="0">
                <a:latin typeface="Effra" panose="02000506080000020004" pitchFamily="2" charset="0"/>
              </a:rPr>
              <a:t>, ne </a:t>
            </a:r>
            <a:r>
              <a:rPr lang="nl-NL" sz="1800" dirty="0" err="1">
                <a:latin typeface="Effra" panose="02000506080000020004" pitchFamily="2" charset="0"/>
              </a:rPr>
              <a:t>sibi</a:t>
            </a:r>
            <a:r>
              <a:rPr lang="nl-NL" sz="1800" dirty="0">
                <a:latin typeface="Effra" panose="02000506080000020004" pitchFamily="2" charset="0"/>
              </a:rPr>
              <a:t> </a:t>
            </a:r>
            <a:r>
              <a:rPr lang="nl-NL" sz="1800" dirty="0" err="1">
                <a:latin typeface="Effra" panose="02000506080000020004" pitchFamily="2" charset="0"/>
              </a:rPr>
              <a:t>quidem</a:t>
            </a:r>
            <a:r>
              <a:rPr lang="nl-NL" sz="1800" dirty="0">
                <a:latin typeface="Effra" panose="02000506080000020004" pitchFamily="2" charset="0"/>
              </a:rPr>
              <a:t> </a:t>
            </a:r>
            <a:r>
              <a:rPr lang="nl-NL" sz="1800" dirty="0" err="1">
                <a:latin typeface="Effra" panose="02000506080000020004" pitchFamily="2" charset="0"/>
              </a:rPr>
              <a:t>credituri</a:t>
            </a:r>
            <a:r>
              <a:rPr lang="nl-NL" sz="1800" dirty="0">
                <a:latin typeface="Effra" panose="02000506080000020004" pitchFamily="2" charset="0"/>
              </a:rPr>
              <a:t> </a:t>
            </a:r>
            <a:r>
              <a:rPr lang="nl-NL" sz="1800" dirty="0" err="1">
                <a:latin typeface="Effra" panose="02000506080000020004" pitchFamily="2" charset="0"/>
              </a:rPr>
              <a:t>interius</a:t>
            </a:r>
            <a:r>
              <a:rPr lang="nl-NL" sz="1800" dirty="0">
                <a:latin typeface="Effra" panose="02000506080000020004" pitchFamily="2" charset="0"/>
              </a:rPr>
              <a:t> </a:t>
            </a:r>
            <a:r>
              <a:rPr lang="nl-NL" sz="1800" dirty="0" err="1">
                <a:latin typeface="Effra" panose="02000506080000020004" pitchFamily="2" charset="0"/>
              </a:rPr>
              <a:t>premunt</a:t>
            </a:r>
            <a:r>
              <a:rPr lang="nl-NL" sz="1800" dirty="0">
                <a:latin typeface="Effra" panose="02000506080000020004" pitchFamily="2" charset="0"/>
              </a:rPr>
              <a:t> </a:t>
            </a:r>
            <a:br>
              <a:rPr lang="nl-NL" sz="1800" dirty="0">
                <a:latin typeface="Effra" panose="02000506080000020004" pitchFamily="2" charset="0"/>
              </a:rPr>
            </a:br>
            <a:r>
              <a:rPr lang="nl-NL" sz="1800" dirty="0">
                <a:latin typeface="Effra" panose="02000506080000020004" pitchFamily="2" charset="0"/>
              </a:rPr>
              <a:t> 	</a:t>
            </a:r>
            <a:r>
              <a:rPr lang="nl-NL" sz="1800" dirty="0" err="1">
                <a:latin typeface="Effra" panose="02000506080000020004" pitchFamily="2" charset="0"/>
              </a:rPr>
              <a:t>omne</a:t>
            </a:r>
            <a:r>
              <a:rPr lang="nl-NL" sz="1800" dirty="0">
                <a:latin typeface="Effra" panose="02000506080000020004" pitchFamily="2" charset="0"/>
              </a:rPr>
              <a:t> </a:t>
            </a:r>
            <a:r>
              <a:rPr lang="nl-NL" sz="1800" dirty="0" err="1">
                <a:latin typeface="Effra" panose="02000506080000020004" pitchFamily="2" charset="0"/>
              </a:rPr>
              <a:t>secretum</a:t>
            </a:r>
            <a:r>
              <a:rPr lang="nl-NL" sz="1800" dirty="0">
                <a:latin typeface="Effra" panose="02000506080000020004" pitchFamily="2" charset="0"/>
              </a:rPr>
              <a:t>. Neutrum </a:t>
            </a:r>
            <a:r>
              <a:rPr lang="nl-NL" sz="1800" dirty="0" err="1">
                <a:latin typeface="Effra" panose="02000506080000020004" pitchFamily="2" charset="0"/>
              </a:rPr>
              <a:t>faciendum</a:t>
            </a:r>
            <a:r>
              <a:rPr lang="nl-NL" sz="1800" dirty="0">
                <a:latin typeface="Effra" panose="02000506080000020004" pitchFamily="2" charset="0"/>
              </a:rPr>
              <a:t> </a:t>
            </a:r>
            <a:r>
              <a:rPr lang="nl-NL" sz="1800" dirty="0" err="1">
                <a:latin typeface="Effra" panose="02000506080000020004" pitchFamily="2" charset="0"/>
              </a:rPr>
              <a:t>est</a:t>
            </a:r>
            <a:r>
              <a:rPr lang="nl-NL" sz="1800" dirty="0">
                <a:latin typeface="Effra" panose="02000506080000020004" pitchFamily="2" charset="0"/>
              </a:rPr>
              <a:t>; </a:t>
            </a:r>
            <a:r>
              <a:rPr lang="nl-NL" sz="1800" dirty="0" err="1">
                <a:latin typeface="Effra" panose="02000506080000020004" pitchFamily="2" charset="0"/>
              </a:rPr>
              <a:t>utrumque</a:t>
            </a:r>
            <a:r>
              <a:rPr lang="nl-NL" sz="1800" dirty="0">
                <a:latin typeface="Effra" panose="02000506080000020004" pitchFamily="2" charset="0"/>
              </a:rPr>
              <a:t> </a:t>
            </a:r>
            <a:r>
              <a:rPr lang="nl-NL" sz="1800" dirty="0" err="1">
                <a:latin typeface="Effra" panose="02000506080000020004" pitchFamily="2" charset="0"/>
              </a:rPr>
              <a:t>enim</a:t>
            </a:r>
            <a:r>
              <a:rPr lang="nl-NL" sz="1800" dirty="0">
                <a:latin typeface="Effra" panose="02000506080000020004" pitchFamily="2" charset="0"/>
              </a:rPr>
              <a:t> </a:t>
            </a:r>
            <a:r>
              <a:rPr lang="nl-NL" sz="1800" dirty="0" err="1">
                <a:latin typeface="Effra" panose="02000506080000020004" pitchFamily="2" charset="0"/>
              </a:rPr>
              <a:t>vitium</a:t>
            </a:r>
            <a:r>
              <a:rPr lang="nl-NL" sz="1800" dirty="0">
                <a:latin typeface="Effra" panose="02000506080000020004" pitchFamily="2" charset="0"/>
              </a:rPr>
              <a:t> </a:t>
            </a:r>
            <a:br>
              <a:rPr lang="nl-NL" sz="1800" dirty="0">
                <a:latin typeface="Effra" panose="02000506080000020004" pitchFamily="2" charset="0"/>
              </a:rPr>
            </a:br>
            <a:r>
              <a:rPr lang="nl-NL" sz="1800" dirty="0">
                <a:latin typeface="Effra" panose="02000506080000020004" pitchFamily="2" charset="0"/>
              </a:rPr>
              <a:t>25 	</a:t>
            </a:r>
            <a:r>
              <a:rPr lang="nl-NL" sz="1800" dirty="0" err="1">
                <a:latin typeface="Effra" panose="02000506080000020004" pitchFamily="2" charset="0"/>
              </a:rPr>
              <a:t>est</a:t>
            </a:r>
            <a:r>
              <a:rPr lang="nl-NL" sz="1800" dirty="0">
                <a:latin typeface="Effra" panose="02000506080000020004" pitchFamily="2" charset="0"/>
              </a:rPr>
              <a:t>, et omnibus </a:t>
            </a:r>
            <a:r>
              <a:rPr lang="nl-NL" sz="1800" dirty="0" err="1">
                <a:latin typeface="Effra" panose="02000506080000020004" pitchFamily="2" charset="0"/>
              </a:rPr>
              <a:t>credere</a:t>
            </a:r>
            <a:r>
              <a:rPr lang="nl-NL" sz="1800" dirty="0">
                <a:latin typeface="Effra" panose="02000506080000020004" pitchFamily="2" charset="0"/>
              </a:rPr>
              <a:t> et </a:t>
            </a:r>
            <a:r>
              <a:rPr lang="nl-NL" sz="1800" dirty="0" err="1">
                <a:latin typeface="Effra" panose="02000506080000020004" pitchFamily="2" charset="0"/>
              </a:rPr>
              <a:t>nulli</a:t>
            </a:r>
            <a:r>
              <a:rPr lang="nl-NL" sz="1800" dirty="0">
                <a:latin typeface="Effra" panose="02000506080000020004" pitchFamily="2" charset="0"/>
              </a:rPr>
              <a:t>, </a:t>
            </a:r>
            <a:r>
              <a:rPr lang="nl-NL" sz="1800" dirty="0" err="1">
                <a:latin typeface="Effra" panose="02000506080000020004" pitchFamily="2" charset="0"/>
              </a:rPr>
              <a:t>sed</a:t>
            </a:r>
            <a:r>
              <a:rPr lang="nl-NL" sz="1800" dirty="0">
                <a:latin typeface="Effra" panose="02000506080000020004" pitchFamily="2" charset="0"/>
              </a:rPr>
              <a:t> </a:t>
            </a:r>
            <a:r>
              <a:rPr lang="nl-NL" sz="1800" dirty="0" err="1">
                <a:latin typeface="Effra" panose="02000506080000020004" pitchFamily="2" charset="0"/>
              </a:rPr>
              <a:t>alterum</a:t>
            </a:r>
            <a:r>
              <a:rPr lang="nl-NL" sz="1800" dirty="0">
                <a:latin typeface="Effra" panose="02000506080000020004" pitchFamily="2" charset="0"/>
              </a:rPr>
              <a:t> </a:t>
            </a:r>
            <a:r>
              <a:rPr lang="nl-NL" sz="1800" dirty="0" err="1">
                <a:latin typeface="Effra" panose="02000506080000020004" pitchFamily="2" charset="0"/>
              </a:rPr>
              <a:t>honestius</a:t>
            </a:r>
            <a:r>
              <a:rPr lang="nl-NL" sz="1800" dirty="0">
                <a:latin typeface="Effra" panose="02000506080000020004" pitchFamily="2" charset="0"/>
              </a:rPr>
              <a:t> </a:t>
            </a:r>
            <a:r>
              <a:rPr lang="nl-NL" sz="1800" dirty="0" err="1">
                <a:latin typeface="Effra" panose="02000506080000020004" pitchFamily="2" charset="0"/>
              </a:rPr>
              <a:t>dixerim</a:t>
            </a:r>
            <a:r>
              <a:rPr lang="nl-NL" sz="1800" dirty="0">
                <a:latin typeface="Effra" panose="02000506080000020004" pitchFamily="2" charset="0"/>
              </a:rPr>
              <a:t> </a:t>
            </a:r>
            <a:r>
              <a:rPr lang="nl-NL" sz="1800" dirty="0" err="1">
                <a:latin typeface="Effra" panose="02000506080000020004" pitchFamily="2" charset="0"/>
              </a:rPr>
              <a:t>vitium</a:t>
            </a:r>
            <a:r>
              <a:rPr lang="nl-NL" sz="1800" dirty="0">
                <a:latin typeface="Effra" panose="02000506080000020004" pitchFamily="2" charset="0"/>
              </a:rPr>
              <a:t>,  	</a:t>
            </a:r>
            <a:r>
              <a:rPr lang="nl-NL" sz="1800" dirty="0" err="1">
                <a:latin typeface="Effra" panose="02000506080000020004" pitchFamily="2" charset="0"/>
              </a:rPr>
              <a:t>alterum</a:t>
            </a:r>
            <a:r>
              <a:rPr lang="nl-NL" sz="1800" dirty="0">
                <a:latin typeface="Effra" panose="02000506080000020004" pitchFamily="2" charset="0"/>
              </a:rPr>
              <a:t> </a:t>
            </a:r>
            <a:r>
              <a:rPr lang="nl-NL" sz="1800" dirty="0" err="1">
                <a:latin typeface="Effra" panose="02000506080000020004" pitchFamily="2" charset="0"/>
              </a:rPr>
              <a:t>tutius</a:t>
            </a:r>
            <a:r>
              <a:rPr lang="nl-NL" sz="1800" dirty="0">
                <a:latin typeface="Effra" panose="02000506080000020004" pitchFamily="2" charset="0"/>
              </a:rPr>
              <a:t>.</a:t>
            </a:r>
            <a:endParaRPr sz="1800" dirty="0">
              <a:latin typeface="Effra" panose="02000506080000020004" pitchFamily="2" charset="0"/>
            </a:endParaRPr>
          </a:p>
        </p:txBody>
      </p:sp>
      <p:sp>
        <p:nvSpPr>
          <p:cNvPr id="160" name="Google Shape;160;g3942d5fb316_0_35"/>
          <p:cNvSpPr txBox="1">
            <a:spLocks noGrp="1"/>
          </p:cNvSpPr>
          <p:nvPr>
            <p:ph type="body" idx="1"/>
          </p:nvPr>
        </p:nvSpPr>
        <p:spPr>
          <a:xfrm>
            <a:off x="8818425" y="1690825"/>
            <a:ext cx="3118500" cy="4351200"/>
          </a:xfrm>
          <a:prstGeom prst="rect">
            <a:avLst/>
          </a:prstGeom>
        </p:spPr>
        <p:txBody>
          <a:bodyPr spcFirstLastPara="1" wrap="square" lIns="91425" tIns="45700" rIns="91425" bIns="45700" anchor="t" anchorCtr="0">
            <a:normAutofit lnSpcReduction="10000"/>
          </a:bodyPr>
          <a:lstStyle/>
          <a:p>
            <a:pPr marL="0" lvl="0" indent="0" algn="l" rtl="0">
              <a:lnSpc>
                <a:spcPct val="70000"/>
              </a:lnSpc>
              <a:spcBef>
                <a:spcPts val="1000"/>
              </a:spcBef>
              <a:spcAft>
                <a:spcPts val="0"/>
              </a:spcAft>
              <a:buNone/>
            </a:pPr>
            <a:r>
              <a:rPr lang="nl-NL" sz="1800" i="1">
                <a:latin typeface="Effra" panose="02000506080000020004" pitchFamily="2" charset="0"/>
              </a:rPr>
              <a:t>Sommige mensen vertellen aan mensen die zij tegenkomen wat alleen aan vrienden toevertrouwd moet worden, en in willekeurig welke oren ontladen zij wat hen ook maar kwelt; sommigen aan de andere kant schrikken terug voor het medeweten van zelfs hun meest dierbaren en, als zij zouden kunnen, omdat zij niet eens zichzelf willen vertrouwen, drukken zij elk geheim meer naar binnen. Geen van beide moet gedaan worden; want elk van beide is fout, én iedereen vertrouwen én niemand, maar ik zou de ene een eerbiedwaardiger fout noemen, de andere een veiliger fout.</a:t>
            </a:r>
            <a:endParaRPr sz="1800" i="1">
              <a:latin typeface="Effra" panose="02000506080000020004" pitchFamily="2" charset="0"/>
            </a:endParaRPr>
          </a:p>
          <a:p>
            <a:pPr marL="0" lvl="0" indent="0" algn="l" rtl="0">
              <a:lnSpc>
                <a:spcPct val="70000"/>
              </a:lnSpc>
              <a:spcBef>
                <a:spcPts val="1000"/>
              </a:spcBef>
              <a:spcAft>
                <a:spcPts val="0"/>
              </a:spcAft>
              <a:buNone/>
            </a:pPr>
            <a:r>
              <a:rPr lang="nl-NL" sz="1800">
                <a:latin typeface="Effra" panose="02000506080000020004" pitchFamily="2" charset="0"/>
              </a:rPr>
              <a:t>(Epistula 3)</a:t>
            </a:r>
            <a:endParaRPr sz="1800">
              <a:latin typeface="Effra" panose="02000506080000020004" pitchFamily="2" charset="0"/>
            </a:endParaRPr>
          </a:p>
        </p:txBody>
      </p:sp>
      <p:sp>
        <p:nvSpPr>
          <p:cNvPr id="161" name="Google Shape;161;g3942d5fb316_0_35"/>
          <p:cNvSpPr txBox="1"/>
          <p:nvPr/>
        </p:nvSpPr>
        <p:spPr>
          <a:xfrm>
            <a:off x="586450" y="3765625"/>
            <a:ext cx="7917000" cy="1325700"/>
          </a:xfrm>
          <a:prstGeom prst="rect">
            <a:avLst/>
          </a:prstGeom>
          <a:no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2400" dirty="0">
                <a:solidFill>
                  <a:schemeClr val="dk1"/>
                </a:solidFill>
                <a:latin typeface="Effra" panose="02000506080000020004" pitchFamily="2" charset="0"/>
                <a:ea typeface="Calibri"/>
                <a:cs typeface="Calibri"/>
                <a:sym typeface="Calibri"/>
              </a:rPr>
              <a:t>r.23 </a:t>
            </a:r>
            <a:r>
              <a:rPr lang="nl-NL" sz="2400" i="1" dirty="0" err="1">
                <a:solidFill>
                  <a:schemeClr val="dk1"/>
                </a:solidFill>
                <a:latin typeface="Effra" panose="02000506080000020004" pitchFamily="2" charset="0"/>
                <a:ea typeface="Calibri"/>
                <a:cs typeface="Calibri"/>
                <a:sym typeface="Calibri"/>
              </a:rPr>
              <a:t>credituri</a:t>
            </a:r>
            <a:r>
              <a:rPr lang="nl-NL" sz="2400" i="1" dirty="0">
                <a:solidFill>
                  <a:schemeClr val="dk1"/>
                </a:solidFill>
                <a:latin typeface="Effra" panose="02000506080000020004" pitchFamily="2" charset="0"/>
                <a:ea typeface="Calibri"/>
                <a:cs typeface="Calibri"/>
                <a:sym typeface="Calibri"/>
              </a:rPr>
              <a:t>	</a:t>
            </a:r>
            <a:r>
              <a:rPr lang="nl-NL" sz="2400" dirty="0" err="1">
                <a:solidFill>
                  <a:schemeClr val="dk1"/>
                </a:solidFill>
                <a:latin typeface="Effra" panose="02000506080000020004" pitchFamily="2" charset="0"/>
                <a:ea typeface="Calibri"/>
                <a:cs typeface="Calibri"/>
                <a:sym typeface="Calibri"/>
              </a:rPr>
              <a:t>Credere</a:t>
            </a:r>
            <a:r>
              <a:rPr lang="nl-NL" sz="2400" dirty="0">
                <a:solidFill>
                  <a:schemeClr val="dk1"/>
                </a:solidFill>
                <a:latin typeface="Effra" panose="02000506080000020004" pitchFamily="2" charset="0"/>
                <a:ea typeface="Calibri"/>
                <a:cs typeface="Calibri"/>
                <a:sym typeface="Calibri"/>
              </a:rPr>
              <a:t> kan zowel ‘geloven’ als ‘vertrouwen’ betekenen. Leg uit welke betekenis hier passend is.</a:t>
            </a:r>
            <a:endParaRPr sz="2400" dirty="0">
              <a:solidFill>
                <a:schemeClr val="dk1"/>
              </a:solidFill>
              <a:latin typeface="Effra" panose="02000506080000020004" pitchFamily="2" charset="0"/>
              <a:ea typeface="Calibri"/>
              <a:cs typeface="Calibri"/>
              <a:sym typeface="Calibri"/>
            </a:endParaRPr>
          </a:p>
        </p:txBody>
      </p:sp>
      <p:sp>
        <p:nvSpPr>
          <p:cNvPr id="162" name="Google Shape;162;g3942d5fb316_0_35"/>
          <p:cNvSpPr txBox="1"/>
          <p:nvPr/>
        </p:nvSpPr>
        <p:spPr>
          <a:xfrm>
            <a:off x="586450" y="5080725"/>
            <a:ext cx="7917000" cy="1422000"/>
          </a:xfrm>
          <a:prstGeom prst="rect">
            <a:avLst/>
          </a:prstGeom>
          <a:noFill/>
          <a:ln w="38100" cap="flat" cmpd="sng">
            <a:solidFill>
              <a:srgbClr val="955E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NL" sz="2400" dirty="0">
                <a:solidFill>
                  <a:schemeClr val="dk1"/>
                </a:solidFill>
                <a:latin typeface="Effra" panose="02000506080000020004" pitchFamily="2" charset="0"/>
                <a:ea typeface="Calibri"/>
                <a:cs typeface="Calibri"/>
                <a:sym typeface="Calibri"/>
              </a:rPr>
              <a:t>De betekenis ‘vertrouwen’ is hier passend, omdat Seneca in de passage spreekt over een vertrouwensband als basis voor een echte vriendschap.</a:t>
            </a:r>
            <a:endParaRPr sz="2400" dirty="0">
              <a:solidFill>
                <a:schemeClr val="dk1"/>
              </a:solidFill>
              <a:latin typeface="Effra" panose="02000506080000020004" pitchFamily="2" charset="0"/>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500" fill="hold"/>
                                        <p:tgtEl>
                                          <p:spTgt spid="162"/>
                                        </p:tgtEl>
                                        <p:attrNameLst>
                                          <p:attrName>ppt_x</p:attrName>
                                        </p:attrNameLst>
                                      </p:cBhvr>
                                      <p:tavLst>
                                        <p:tav tm="0">
                                          <p:val>
                                            <p:strVal val="#ppt_x"/>
                                          </p:val>
                                        </p:tav>
                                        <p:tav tm="100000">
                                          <p:val>
                                            <p:strVal val="#ppt_x"/>
                                          </p:val>
                                        </p:tav>
                                      </p:tavLst>
                                    </p:anim>
                                    <p:anim calcmode="lin" valueType="num">
                                      <p:cBhvr additive="base">
                                        <p:cTn id="8"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Lst>
  </p:timing>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1" ma:contentTypeDescription="Een nieuw document maken." ma:contentTypeScope="" ma:versionID="a29b2695f712cf7a05b1cef6d3acfc21">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b8ed36d4f6667af175760fddac04732e"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B0A2E0-B3AC-4325-B069-C2432270CCE1}">
  <ds:schemaRefs>
    <ds:schemaRef ds:uri="http://schemas.microsoft.com/office/2006/metadata/properties"/>
    <ds:schemaRef ds:uri="http://schemas.microsoft.com/office/infopath/2007/PartnerControls"/>
    <ds:schemaRef ds:uri="f7bdf434-8271-45be-9229-b36057b16eca"/>
    <ds:schemaRef ds:uri="403b03e0-f3b3-4df8-8b82-7dc7d4ddf286"/>
  </ds:schemaRefs>
</ds:datastoreItem>
</file>

<file path=customXml/itemProps2.xml><?xml version="1.0" encoding="utf-8"?>
<ds:datastoreItem xmlns:ds="http://schemas.openxmlformats.org/officeDocument/2006/customXml" ds:itemID="{FB078570-4721-4D91-BAAD-87332A774B9F}">
  <ds:schemaRefs>
    <ds:schemaRef ds:uri="http://schemas.microsoft.com/sharepoint/v3/contenttype/forms"/>
  </ds:schemaRefs>
</ds:datastoreItem>
</file>

<file path=customXml/itemProps3.xml><?xml version="1.0" encoding="utf-8"?>
<ds:datastoreItem xmlns:ds="http://schemas.openxmlformats.org/officeDocument/2006/customXml" ds:itemID="{0E056713-6BCF-41F1-9193-5C84FBE8D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bdf434-8271-45be-9229-b36057b16eca"/>
    <ds:schemaRef ds:uri="403b03e0-f3b3-4df8-8b82-7dc7d4ddf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5497</TotalTime>
  <Words>2104</Words>
  <Application>Microsoft Office PowerPoint</Application>
  <PresentationFormat>Breedbeeld</PresentationFormat>
  <Paragraphs>189</Paragraphs>
  <Slides>21</Slides>
  <Notes>21</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Inhoud</vt:lpstr>
      <vt:lpstr>Achtergronden: thema vriendschap</vt:lpstr>
      <vt:lpstr>Seneca versus Cicero</vt:lpstr>
      <vt:lpstr>Vergelijking: Horatius en Catullus</vt:lpstr>
      <vt:lpstr>Receptie: de renaissance van de Stoa</vt:lpstr>
      <vt:lpstr>Voorbeeldvraag receptie</vt:lpstr>
      <vt:lpstr>Voorbeeldpassage met vragen</vt:lpstr>
      <vt:lpstr>Voorbeeldpassage met vragen</vt:lpstr>
      <vt:lpstr>Voorbeeldpassage met vragen</vt:lpstr>
      <vt:lpstr>Algemene vertaalstrategie</vt:lpstr>
      <vt:lpstr>Vertaaltip: lange zinnen</vt:lpstr>
      <vt:lpstr>Vertaaltip: lange zinnen</vt:lpstr>
      <vt:lpstr>Vertaaltip: lange zinnen</vt:lpstr>
      <vt:lpstr>Vertaaltip: lange zinnen</vt:lpstr>
      <vt:lpstr>Vertaaltip: lange zinnen</vt:lpstr>
      <vt:lpstr>Vertaaltip: lange zinnen</vt:lpstr>
      <vt:lpstr>Vertaaltip: lange zinnen</vt:lpstr>
      <vt:lpstr>Vertaaltip: lange zinnen</vt:lpstr>
      <vt:lpstr>Algemene examentips: teksten leren</vt:lpstr>
      <vt:lpstr>Tips voor tijdens je examen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 Stolper</dc:creator>
  <cp:lastModifiedBy>Vera Talens</cp:lastModifiedBy>
  <cp:revision>5</cp:revision>
  <dcterms:created xsi:type="dcterms:W3CDTF">2022-04-29T11:47:46Z</dcterms:created>
  <dcterms:modified xsi:type="dcterms:W3CDTF">2026-03-05T08:51:38Z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y fmtid="{D5CDD505-2E9C-101B-9397-08002B2CF9AE}" pid="3" name="MediaServiceImageTags">
    <vt:lpwstr/>
  </property>
</Properties>
</file>