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5" r:id="rId5"/>
    <p:sldId id="275" r:id="rId6"/>
    <p:sldId id="261" r:id="rId7"/>
    <p:sldId id="276" r:id="rId8"/>
    <p:sldId id="260" r:id="rId9"/>
    <p:sldId id="279" r:id="rId10"/>
    <p:sldId id="271" r:id="rId11"/>
    <p:sldId id="277" r:id="rId12"/>
    <p:sldId id="266" r:id="rId13"/>
    <p:sldId id="267" r:id="rId14"/>
    <p:sldId id="268" r:id="rId15"/>
    <p:sldId id="280" r:id="rId16"/>
    <p:sldId id="269" r:id="rId17"/>
    <p:sldId id="281" r:id="rId18"/>
    <p:sldId id="278" r:id="rId19"/>
    <p:sldId id="273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29A9F-C720-8D62-58FD-2946D9664EEB}" v="1" dt="2026-03-26T15:09:0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Doesborgh" userId="S::eva.doesborgh@nos.nl::52750715-7212-4236-abe8-36435f677fdf" providerId="AD" clId="Web-{4D22B0E7-1E56-FB16-0FEF-2EE8766D090C}"/>
    <pc:docChg chg="modSld modMainMaster">
      <pc:chgData name="Eva Doesborgh" userId="S::eva.doesborgh@nos.nl::52750715-7212-4236-abe8-36435f677fdf" providerId="AD" clId="Web-{4D22B0E7-1E56-FB16-0FEF-2EE8766D090C}" dt="2026-03-05T09:32:48.486" v="1"/>
      <pc:docMkLst>
        <pc:docMk/>
      </pc:docMkLst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2915364751" sldId="260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755882013" sldId="261"/>
        </pc:sldMkLst>
      </pc:sldChg>
      <pc:sldChg chg="mod setBg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2530436796" sldId="265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38621484" sldId="266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469232894" sldId="267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453969252" sldId="268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674702275" sldId="269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943912776" sldId="271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4090597849" sldId="273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614790559" sldId="274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3283884751" sldId="275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3337379689" sldId="276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2323110091" sldId="277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970901678" sldId="278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1075272502" sldId="279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3261146310" sldId="280"/>
        </pc:sldMkLst>
      </pc:sldChg>
      <pc:sldChg chg="mod">
        <pc:chgData name="Eva Doesborgh" userId="S::eva.doesborgh@nos.nl::52750715-7212-4236-abe8-36435f677fdf" providerId="AD" clId="Web-{4D22B0E7-1E56-FB16-0FEF-2EE8766D090C}" dt="2026-03-05T09:32:48.486" v="1"/>
        <pc:sldMkLst>
          <pc:docMk/>
          <pc:sldMk cId="2506073831" sldId="281"/>
        </pc:sldMkLst>
      </pc:sldChg>
      <pc:sldMasterChg chg="mod setBg modSldLayout">
        <pc:chgData name="Eva Doesborgh" userId="S::eva.doesborgh@nos.nl::52750715-7212-4236-abe8-36435f677fdf" providerId="AD" clId="Web-{4D22B0E7-1E56-FB16-0FEF-2EE8766D090C}" dt="2026-03-05T09:32:48.486" v="1"/>
        <pc:sldMasterMkLst>
          <pc:docMk/>
          <pc:sldMasterMk cId="1217949765" sldId="2147483660"/>
        </pc:sldMasterMkLst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3543383563" sldId="2147483661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4123017146" sldId="2147483662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641923526" sldId="2147483663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913175184" sldId="2147483664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757977832" sldId="2147483665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167224669" sldId="2147483666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1723466656" sldId="2147483667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890945767" sldId="2147483668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656571985" sldId="2147483669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1554385962" sldId="2147483670"/>
          </pc:sldLayoutMkLst>
        </pc:sldLayoutChg>
        <pc:sldLayoutChg chg="mod">
          <pc:chgData name="Eva Doesborgh" userId="S::eva.doesborgh@nos.nl::52750715-7212-4236-abe8-36435f677fdf" providerId="AD" clId="Web-{4D22B0E7-1E56-FB16-0FEF-2EE8766D090C}" dt="2026-03-05T09:32:48.486" v="1"/>
          <pc:sldLayoutMkLst>
            <pc:docMk/>
            <pc:sldMasterMk cId="1217949765" sldId="2147483660"/>
            <pc:sldLayoutMk cId="2531203131" sldId="2147483671"/>
          </pc:sldLayoutMkLst>
        </pc:sldLayoutChg>
      </pc:sldMasterChg>
    </pc:docChg>
  </pc:docChgLst>
  <pc:docChgLst>
    <pc:chgData name="Eva Doesborgh" userId="S::eva.doesborgh@nos.nl::52750715-7212-4236-abe8-36435f677fdf" providerId="AD" clId="Web-{A0E29A9F-C720-8D62-58FD-2946D9664EEB}"/>
    <pc:docChg chg="modSld">
      <pc:chgData name="Eva Doesborgh" userId="S::eva.doesborgh@nos.nl::52750715-7212-4236-abe8-36435f677fdf" providerId="AD" clId="Web-{A0E29A9F-C720-8D62-58FD-2946D9664EEB}" dt="2026-03-26T15:09:09.870" v="1" actId="20577"/>
      <pc:docMkLst>
        <pc:docMk/>
      </pc:docMkLst>
      <pc:sldChg chg="modSp">
        <pc:chgData name="Eva Doesborgh" userId="S::eva.doesborgh@nos.nl::52750715-7212-4236-abe8-36435f677fdf" providerId="AD" clId="Web-{A0E29A9F-C720-8D62-58FD-2946D9664EEB}" dt="2026-03-26T15:09:09.870" v="1" actId="20577"/>
        <pc:sldMkLst>
          <pc:docMk/>
          <pc:sldMk cId="4090597849" sldId="273"/>
        </pc:sldMkLst>
        <pc:spChg chg="mod">
          <ac:chgData name="Eva Doesborgh" userId="S::eva.doesborgh@nos.nl::52750715-7212-4236-abe8-36435f677fdf" providerId="AD" clId="Web-{A0E29A9F-C720-8D62-58FD-2946D9664EEB}" dt="2026-03-26T15:09:09.870" v="1" actId="20577"/>
          <ac:spMkLst>
            <pc:docMk/>
            <pc:sldMk cId="4090597849" sldId="273"/>
            <ac:spMk id="3" creationId="{17207235-F72D-0F49-898C-A2F778F492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CB86-68E8-475F-BE16-BD4434A0DF8E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8A83-3D51-4920-B281-D39CEF7F9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38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3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2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1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92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17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97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6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4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5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9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3C917-41EF-4679-515B-78647F81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1904"/>
          </a:xfrm>
        </p:spPr>
        <p:txBody>
          <a:bodyPr>
            <a:normAutofit/>
          </a:bodyPr>
          <a:lstStyle/>
          <a:p>
            <a:r>
              <a:rPr lang="nl-NL" sz="9600" dirty="0"/>
              <a:t>Basis</a:t>
            </a:r>
          </a:p>
        </p:txBody>
      </p:sp>
    </p:spTree>
    <p:extLst>
      <p:ext uri="{BB962C8B-B14F-4D97-AF65-F5344CB8AC3E}">
        <p14:creationId xmlns:p14="http://schemas.microsoft.com/office/powerpoint/2010/main" val="25304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80169-77C8-C5B4-17B2-269638E4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1CA10-8748-8043-87D2-4760EFF0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34" y="278861"/>
            <a:ext cx="10515600" cy="1325563"/>
          </a:xfrm>
        </p:spPr>
        <p:txBody>
          <a:bodyPr/>
          <a:lstStyle/>
          <a:p>
            <a:r>
              <a:rPr lang="nl-NL" dirty="0"/>
              <a:t>Berekening met vermogen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C7D135-D274-703E-0A11-B4893002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33" y="1277281"/>
            <a:ext cx="6020640" cy="22672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900F4B-16E0-80A8-2F85-30B57A870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05" r="8137"/>
          <a:stretch>
            <a:fillRect/>
          </a:stretch>
        </p:blipFill>
        <p:spPr>
          <a:xfrm>
            <a:off x="428745" y="3544547"/>
            <a:ext cx="3918969" cy="286379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931C00-B3E6-44F3-1736-E0CA36055B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221" b="24624"/>
          <a:stretch>
            <a:fillRect/>
          </a:stretch>
        </p:blipFill>
        <p:spPr>
          <a:xfrm>
            <a:off x="6314537" y="1277281"/>
            <a:ext cx="5691600" cy="4897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07B703-A9B5-37C8-696E-10C512CA1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385" y="3421265"/>
            <a:ext cx="4853901" cy="70442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D6F729-0372-BCE3-98B2-C59505A1A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385" y="4125686"/>
            <a:ext cx="3304215" cy="7738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CA1AF59-9F1C-C58D-46D0-C8939EC3E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616" y="4976441"/>
            <a:ext cx="2945849" cy="6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BB308-6A68-C660-4613-5E51E311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846A0-3AB3-A744-F9C6-B0E351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16" y="590109"/>
            <a:ext cx="10515600" cy="1325563"/>
          </a:xfrm>
        </p:spPr>
        <p:txBody>
          <a:bodyPr/>
          <a:lstStyle/>
          <a:p>
            <a:r>
              <a:rPr lang="nl-NL" dirty="0"/>
              <a:t>Bouwen van schakeling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748E3A-F183-2917-40E5-6992E88C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5" y="1901921"/>
            <a:ext cx="5373028" cy="46512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85C8F-5562-BFD9-EC34-1AF78D1B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3" y="155753"/>
            <a:ext cx="6352741" cy="1925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422106-FF67-818A-EDBE-7B03A6538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61" y="2050968"/>
            <a:ext cx="4936596" cy="464266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6924794-3CF9-565F-2719-30BB555B1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085" y="1959516"/>
            <a:ext cx="7702780" cy="46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Gemiddelde snelheid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2496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975FB6-DD10-605C-4541-E1541BAC4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5" y="1780354"/>
            <a:ext cx="4210638" cy="6287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39AA2-3516-87D9-1767-175A1C6C9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0" y="2609279"/>
            <a:ext cx="5077534" cy="12288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C1AAD81-0114-DB19-3873-105B61428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514" y="3186078"/>
            <a:ext cx="3419952" cy="48584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34D28BE-26A4-8EF2-092A-B4B75D4D8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514" y="2609279"/>
            <a:ext cx="1533739" cy="50489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66376A0-F3D2-7FD6-756B-2B33BB688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514" y="3804132"/>
            <a:ext cx="2105319" cy="45726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9FCF2AB-2A39-F8B5-0471-D03DF6572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90" y="4285048"/>
            <a:ext cx="788780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 tekenen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DBCF04-B377-DBB7-3CF4-87AA00AF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160" y="1380839"/>
            <a:ext cx="4277322" cy="409632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67A60EB-3581-31BB-94FF-D9DD91F6FC47}"/>
              </a:ext>
            </a:extLst>
          </p:cNvPr>
          <p:cNvSpPr txBox="1"/>
          <p:nvPr/>
        </p:nvSpPr>
        <p:spPr>
          <a:xfrm>
            <a:off x="924910" y="2262630"/>
            <a:ext cx="377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1. Zet de pijl op de juiste plaats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BFE293-6FA7-1CF6-85AC-A6EB2048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13" y="1690688"/>
            <a:ext cx="4258269" cy="403916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A9729B8-990D-730E-1886-DCEE14EB0815}"/>
              </a:ext>
            </a:extLst>
          </p:cNvPr>
          <p:cNvSpPr txBox="1"/>
          <p:nvPr/>
        </p:nvSpPr>
        <p:spPr>
          <a:xfrm>
            <a:off x="924910" y="2875916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2. Geef de pijl de juiste richting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4E59A-36D8-D5E8-8EDA-C7A14E23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213" y="1728794"/>
            <a:ext cx="4305901" cy="4058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8CDB879-9842-4273-B874-207364C57CCE}"/>
              </a:ext>
            </a:extLst>
          </p:cNvPr>
          <p:cNvSpPr txBox="1"/>
          <p:nvPr/>
        </p:nvSpPr>
        <p:spPr>
          <a:xfrm>
            <a:off x="924910" y="3573236"/>
            <a:ext cx="325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3. Geef de pijl de juiste lengte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F2EB669-C67B-B4BA-94B5-4EBA7712E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28" y="1728794"/>
            <a:ext cx="4191585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FCBA2D0-C425-4C8F-C8BF-350E17A8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3613"/>
            <a:ext cx="3705742" cy="6096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E81FCEE-DD93-ABDB-BE5A-607E0BE7B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15924"/>
            <a:ext cx="4201111" cy="28769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CEFE5E-6622-AC3D-350D-3F4FDA853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14979"/>
            <a:ext cx="5096586" cy="81926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4042D23-FE82-1388-5574-50A58FCE9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655" y="2764848"/>
            <a:ext cx="2486372" cy="44773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4B3037B-9940-5A30-1FE1-B2762604D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655" y="3405673"/>
            <a:ext cx="2181529" cy="37152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2EDD861-C9D4-706C-B999-FEFC2E2EF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081" y="4185391"/>
            <a:ext cx="6070248" cy="12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17C2-6345-FF6F-FE59-DAEE60CA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3B75C-868E-3A12-2186-063DBFB16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goed naar de ring en de bol</a:t>
            </a:r>
          </a:p>
          <a:p>
            <a:endParaRPr lang="nl-NL" dirty="0"/>
          </a:p>
          <a:p>
            <a:r>
              <a:rPr lang="nl-NL" dirty="0"/>
              <a:t>In eerste instantie past de bol perfect door de ring</a:t>
            </a:r>
          </a:p>
          <a:p>
            <a:endParaRPr lang="nl-NL" dirty="0"/>
          </a:p>
          <a:p>
            <a:r>
              <a:rPr lang="nl-NL" dirty="0"/>
              <a:t>Na even verwarmen past de bol ineens niet meer</a:t>
            </a:r>
          </a:p>
          <a:p>
            <a:r>
              <a:rPr lang="nl-NL" dirty="0"/>
              <a:t>Hoe kan dat? </a:t>
            </a:r>
          </a:p>
        </p:txBody>
      </p:sp>
    </p:spTree>
    <p:extLst>
      <p:ext uri="{BB962C8B-B14F-4D97-AF65-F5344CB8AC3E}">
        <p14:creationId xmlns:p14="http://schemas.microsoft.com/office/powerpoint/2010/main" val="97090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6A426-D6CE-5393-BC06-CED8F830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6" y="365125"/>
            <a:ext cx="10515600" cy="1325563"/>
          </a:xfrm>
        </p:spPr>
        <p:txBody>
          <a:bodyPr/>
          <a:lstStyle/>
          <a:p>
            <a:r>
              <a:rPr lang="nl-NL" dirty="0"/>
              <a:t>Verbranden en verwarmen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207235-F72D-0F49-898C-A2F778F4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6" y="1690688"/>
            <a:ext cx="11109744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Energie-omzetting			</a:t>
            </a:r>
            <a:r>
              <a:rPr lang="nl-NL" i="1" dirty="0"/>
              <a:t>warmtebronnen</a:t>
            </a:r>
          </a:p>
          <a:p>
            <a:r>
              <a:rPr lang="nl-NL" dirty="0"/>
              <a:t>Soorten energie				</a:t>
            </a:r>
            <a:r>
              <a:rPr lang="nl-NL" i="1" dirty="0"/>
              <a:t>elektrisch, beweging, chemisch</a:t>
            </a:r>
          </a:p>
          <a:p>
            <a:endParaRPr lang="nl-NL" i="1" dirty="0"/>
          </a:p>
          <a:p>
            <a:r>
              <a:rPr lang="nl-NL" dirty="0"/>
              <a:t>Verbranden 				</a:t>
            </a:r>
            <a:r>
              <a:rPr lang="nl-NL" i="1" dirty="0"/>
              <a:t>warmte komt vrij, er is altijd zuurstof 						nodig </a:t>
            </a:r>
          </a:p>
          <a:p>
            <a:r>
              <a:rPr lang="nl-NL" dirty="0"/>
              <a:t>Duurzaamheid				</a:t>
            </a:r>
            <a:r>
              <a:rPr lang="nl-NL" i="1" dirty="0"/>
              <a:t>windturbine, zonnepanelen</a:t>
            </a:r>
          </a:p>
          <a:p>
            <a:r>
              <a:rPr lang="nl-NL">
                <a:latin typeface="Effra"/>
              </a:rPr>
              <a:t>Absolute nulpunt				BINAS tabel 1</a:t>
            </a:r>
            <a:endParaRPr lang="nl-NL"/>
          </a:p>
          <a:p>
            <a:endParaRPr lang="nl-NL" dirty="0"/>
          </a:p>
          <a:p>
            <a:r>
              <a:rPr lang="nl-NL" dirty="0"/>
              <a:t>Energie berekenen 			vermogen x tijd, energie in kWh</a:t>
            </a:r>
          </a:p>
        </p:txBody>
      </p:sp>
    </p:spTree>
    <p:extLst>
      <p:ext uri="{BB962C8B-B14F-4D97-AF65-F5344CB8AC3E}">
        <p14:creationId xmlns:p14="http://schemas.microsoft.com/office/powerpoint/2010/main" val="409059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E0ECE-54C6-2BAA-E719-859BD72F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670CF-8EC7-2114-ACB9-795BF704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van energie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A04EBB-94A6-F939-7249-6BCEA605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3" y="1550967"/>
            <a:ext cx="5100326" cy="41640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26592A-DEEC-A4AD-E0B8-8F88820C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09" y="1305975"/>
            <a:ext cx="6516009" cy="40010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F7D8F0-AB06-1B6B-1659-0B2A07A0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330" y="3783422"/>
            <a:ext cx="3614274" cy="73414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F6B6B73-9BC0-7E29-1254-78A8BAC7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330" y="4517571"/>
            <a:ext cx="2556865" cy="73414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E1C003F-1718-5639-22F2-8926984FA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917" y="5235439"/>
            <a:ext cx="5118517" cy="5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4D597-9BB7-1C43-0D96-F253A955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4B7C7-AF8E-FB13-53DF-0E058A76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naar dit mengsel </a:t>
            </a:r>
          </a:p>
          <a:p>
            <a:endParaRPr lang="nl-NL" dirty="0"/>
          </a:p>
          <a:p>
            <a:r>
              <a:rPr lang="nl-NL" dirty="0"/>
              <a:t>Wat zie je gebeuren?</a:t>
            </a:r>
          </a:p>
          <a:p>
            <a:endParaRPr lang="nl-NL" dirty="0"/>
          </a:p>
          <a:p>
            <a:r>
              <a:rPr lang="nl-NL" dirty="0"/>
              <a:t>Wat heeft dat met de dichtheid te maken? </a:t>
            </a:r>
          </a:p>
        </p:txBody>
      </p:sp>
    </p:spTree>
    <p:extLst>
      <p:ext uri="{BB962C8B-B14F-4D97-AF65-F5344CB8AC3E}">
        <p14:creationId xmlns:p14="http://schemas.microsoft.com/office/powerpoint/2010/main" val="328388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E8E27-AB5F-E468-D616-8E5D9886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8BE0C-D952-20EE-C713-80D64DB8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58472"/>
            <a:ext cx="11353800" cy="4803775"/>
          </a:xfrm>
        </p:spPr>
        <p:txBody>
          <a:bodyPr>
            <a:normAutofit/>
          </a:bodyPr>
          <a:lstStyle/>
          <a:p>
            <a:r>
              <a:rPr lang="nl-NL" dirty="0"/>
              <a:t>Stofeigenschappen </a:t>
            </a:r>
            <a:r>
              <a:rPr lang="nl-NL" dirty="0">
                <a:sym typeface="Wingdings" panose="05000000000000000000" pitchFamily="2" charset="2"/>
              </a:rPr>
              <a:t>			</a:t>
            </a:r>
            <a:r>
              <a:rPr lang="nl-NL" i="1" dirty="0">
                <a:sym typeface="Wingdings" panose="05000000000000000000" pitchFamily="2" charset="2"/>
              </a:rPr>
              <a:t>kleur, geur, smaak, brandbaarheid</a:t>
            </a:r>
          </a:p>
          <a:p>
            <a:pPr marL="0" indent="0" algn="just">
              <a:buNone/>
            </a:pPr>
            <a:r>
              <a:rPr lang="nl-NL" i="1" dirty="0">
                <a:sym typeface="Wingdings" panose="05000000000000000000" pitchFamily="2" charset="2"/>
              </a:rPr>
              <a:t>						</a:t>
            </a:r>
            <a:r>
              <a:rPr lang="nl-NL" i="1" u="sng" dirty="0">
                <a:sym typeface="Wingdings" panose="05000000000000000000" pitchFamily="2" charset="2"/>
              </a:rPr>
              <a:t>je kan een stof hieraan herkennen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Materiaaleigenschappen 		</a:t>
            </a:r>
            <a:r>
              <a:rPr lang="nl-NL" i="1" dirty="0">
                <a:sym typeface="Wingdings" panose="05000000000000000000" pitchFamily="2" charset="2"/>
              </a:rPr>
              <a:t>geleiding, bewerking</a:t>
            </a:r>
          </a:p>
          <a:p>
            <a:pPr marL="0" indent="0">
              <a:buNone/>
            </a:pPr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Metalen 					</a:t>
            </a:r>
            <a:r>
              <a:rPr lang="nl-NL" i="1" dirty="0">
                <a:sym typeface="Wingdings" panose="05000000000000000000" pitchFamily="2" charset="2"/>
              </a:rPr>
              <a:t>corrosie, geleiding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					</a:t>
            </a:r>
            <a:r>
              <a:rPr lang="nl-NL" i="1" u="sng" dirty="0" err="1">
                <a:sym typeface="Wingdings" panose="05000000000000000000" pitchFamily="2" charset="2"/>
              </a:rPr>
              <a:t>vb</a:t>
            </a:r>
            <a:r>
              <a:rPr lang="nl-NL" i="1" u="sng" dirty="0">
                <a:sym typeface="Wingdings" panose="05000000000000000000" pitchFamily="2" charset="2"/>
              </a:rPr>
              <a:t>: goud, aluminium, koper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2286000" lvl="5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B0D912-CFBF-8861-4FBE-7953DACA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431" b="48747"/>
          <a:stretch>
            <a:fillRect/>
          </a:stretch>
        </p:blipFill>
        <p:spPr>
          <a:xfrm>
            <a:off x="3431722" y="5050067"/>
            <a:ext cx="8572500" cy="1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C2C3B-0FE2-C9C8-23AD-3B2BA62D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04E84-FA85-CCEE-7873-81039A5B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ym typeface="Wingdings" panose="05000000000000000000" pitchFamily="2" charset="2"/>
              </a:rPr>
              <a:t>Grondstoffen naar product		</a:t>
            </a:r>
            <a:r>
              <a:rPr lang="nl-NL" i="1" dirty="0">
                <a:sym typeface="Wingdings" panose="05000000000000000000" pitchFamily="2" charset="2"/>
              </a:rPr>
              <a:t>productieproces, </a:t>
            </a:r>
            <a:r>
              <a:rPr lang="nl-NL" i="1" dirty="0" err="1">
                <a:sym typeface="Wingdings" panose="05000000000000000000" pitchFamily="2" charset="2"/>
              </a:rPr>
              <a:t>halffabrikaat</a:t>
            </a:r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Afval en milieu 				</a:t>
            </a:r>
            <a:r>
              <a:rPr lang="nl-NL" i="1" dirty="0">
                <a:sym typeface="Wingdings" panose="05000000000000000000" pitchFamily="2" charset="2"/>
              </a:rPr>
              <a:t>recyclen, broeikaseffect, gft, kca</a:t>
            </a:r>
          </a:p>
          <a:p>
            <a:pPr marL="0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		BINAS tabel 27</a:t>
            </a:r>
          </a:p>
          <a:p>
            <a:endParaRPr lang="nl-NL" dirty="0"/>
          </a:p>
          <a:p>
            <a:r>
              <a:rPr lang="nl-NL" dirty="0"/>
              <a:t>Veiligheidspictogrammen 		</a:t>
            </a:r>
            <a:r>
              <a:rPr lang="nl-NL" i="1" dirty="0"/>
              <a:t>BINAS tabel 24</a:t>
            </a:r>
          </a:p>
          <a:p>
            <a:endParaRPr lang="nl-NL" i="1" dirty="0"/>
          </a:p>
          <a:p>
            <a:endParaRPr lang="nl-NL" i="1" dirty="0"/>
          </a:p>
          <a:p>
            <a:r>
              <a:rPr lang="nl-NL" i="1" dirty="0"/>
              <a:t> </a:t>
            </a:r>
            <a:r>
              <a:rPr lang="nl-NL" dirty="0"/>
              <a:t>De dichtheid 				</a:t>
            </a:r>
            <a:r>
              <a:rPr lang="nl-NL" i="1" dirty="0"/>
              <a:t>zinken, zweven, drijven</a:t>
            </a:r>
            <a:endParaRPr lang="nl-NL" dirty="0"/>
          </a:p>
        </p:txBody>
      </p:sp>
      <p:pic>
        <p:nvPicPr>
          <p:cNvPr id="1026" name="Picture 2" descr="Veiligheidspictogrammen - Deko Alarm &amp; Beveiligingstechniek - Deko Bewaking  - Deko Brand &amp; Veiligheidsadvies">
            <a:extLst>
              <a:ext uri="{FF2B5EF4-FFF2-40B4-BE49-F238E27FC236}">
                <a16:creationId xmlns:a16="http://schemas.microsoft.com/office/drawing/2014/main" id="{B91781BC-F0D7-CF66-D522-D5A46E19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07" y="3043507"/>
            <a:ext cx="3472293" cy="22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51E0C-0C24-33A0-E421-80EF91D9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20" y="201881"/>
            <a:ext cx="10515600" cy="1325563"/>
          </a:xfrm>
        </p:spPr>
        <p:txBody>
          <a:bodyPr/>
          <a:lstStyle/>
          <a:p>
            <a:r>
              <a:rPr lang="nl-NL" dirty="0"/>
              <a:t>Berekening met dichtheid </a:t>
            </a:r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C9CE60A6-2D22-A5A8-9F5D-9579F98B6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8" y="1325293"/>
            <a:ext cx="4899718" cy="400526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0BB0657-7CFA-EC3A-E443-A3DEAB06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96" y="1095180"/>
            <a:ext cx="6215195" cy="523384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A76E3F-0CE7-F1D3-3CC6-6FB94F07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64" y="3862676"/>
            <a:ext cx="3500089" cy="68589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16762CB-DD17-7465-2738-3F4507CFF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64" y="4661037"/>
            <a:ext cx="2309963" cy="78083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F555D6-030D-721A-EDFA-F7A412154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264" y="3235787"/>
            <a:ext cx="5209777" cy="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 in beeld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ED59B7-09C2-5DD5-19DB-EED5A089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89" y="1426361"/>
            <a:ext cx="2216505" cy="18253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5B9F0C-5A32-9C7D-A620-9E46AE0E1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18" y="1426361"/>
            <a:ext cx="2164939" cy="18080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61BCDC-06C5-2BB3-E5C0-7665AF3D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288" y="4115574"/>
            <a:ext cx="2164939" cy="17863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8331BD6-4D7F-0E0F-C15C-D6C7D075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18" y="4115574"/>
            <a:ext cx="2182010" cy="178637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56E80F-E459-7364-0A64-31E83F113B50}"/>
              </a:ext>
            </a:extLst>
          </p:cNvPr>
          <p:cNvSpPr txBox="1"/>
          <p:nvPr/>
        </p:nvSpPr>
        <p:spPr>
          <a:xfrm>
            <a:off x="1791716" y="3498980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Hard/Laag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14745E-3F0C-07D4-730F-E057C8151E07}"/>
              </a:ext>
            </a:extLst>
          </p:cNvPr>
          <p:cNvSpPr txBox="1"/>
          <p:nvPr/>
        </p:nvSpPr>
        <p:spPr>
          <a:xfrm>
            <a:off x="1782288" y="6108532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Zacht/Hoog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A82459-7111-FFFD-EF12-6CF2750FB6D6}"/>
              </a:ext>
            </a:extLst>
          </p:cNvPr>
          <p:cNvSpPr txBox="1"/>
          <p:nvPr/>
        </p:nvSpPr>
        <p:spPr>
          <a:xfrm>
            <a:off x="8052918" y="3438893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Zacht/Laag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4015AD-7947-8DCB-601B-451ACC26A28B}"/>
              </a:ext>
            </a:extLst>
          </p:cNvPr>
          <p:cNvSpPr txBox="1"/>
          <p:nvPr/>
        </p:nvSpPr>
        <p:spPr>
          <a:xfrm>
            <a:off x="8052918" y="6123543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Hard/Hoog</a:t>
            </a:r>
          </a:p>
        </p:txBody>
      </p:sp>
    </p:spTree>
    <p:extLst>
      <p:ext uri="{BB962C8B-B14F-4D97-AF65-F5344CB8AC3E}">
        <p14:creationId xmlns:p14="http://schemas.microsoft.com/office/powerpoint/2010/main" val="10752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Geluidssnelheid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913219-DD46-45E7-3D52-2EFB0B21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6" y="1492801"/>
            <a:ext cx="5620534" cy="8478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97FB4A-8248-5997-B753-BD31C087C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6" y="2503282"/>
            <a:ext cx="4420217" cy="8478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0986A3-AE28-A5B1-AE7F-92DD7E6AE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0820"/>
            <a:ext cx="5782482" cy="552527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DEC020-31AB-8A90-52EE-E374727B3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80" y="2166432"/>
            <a:ext cx="2991267" cy="49536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B0EF2F-84AF-91D6-7DBC-3B0063AE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780" y="2823073"/>
            <a:ext cx="2152950" cy="46679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946510-B0C0-A3E1-07DC-F7C9B2059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49" y="3533528"/>
            <a:ext cx="6019419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E1C13-3458-1254-70F0-F3A161F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Elektriciteit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EA84C-A5CC-0837-75D4-796349C4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 soorten schakelingen</a:t>
            </a:r>
          </a:p>
          <a:p>
            <a:endParaRPr lang="nl-NL" dirty="0"/>
          </a:p>
          <a:p>
            <a:r>
              <a:rPr lang="nl-NL" dirty="0"/>
              <a:t>De ene is serie</a:t>
            </a:r>
          </a:p>
          <a:p>
            <a:r>
              <a:rPr lang="nl-NL" dirty="0"/>
              <a:t>En de ander parallel</a:t>
            </a:r>
          </a:p>
          <a:p>
            <a:endParaRPr lang="nl-NL" dirty="0"/>
          </a:p>
          <a:p>
            <a:r>
              <a:rPr lang="nl-NL" dirty="0"/>
              <a:t>Weet jij wat het verschil is?</a:t>
            </a:r>
          </a:p>
        </p:txBody>
      </p:sp>
    </p:spTree>
    <p:extLst>
      <p:ext uri="{BB962C8B-B14F-4D97-AF65-F5344CB8AC3E}">
        <p14:creationId xmlns:p14="http://schemas.microsoft.com/office/powerpoint/2010/main" val="232311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CD5F-C61F-8CAB-590E-D383D1BF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AB445-9BD2-C839-5C25-0CE50888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05292"/>
            <a:ext cx="11010900" cy="4351338"/>
          </a:xfrm>
        </p:spPr>
        <p:txBody>
          <a:bodyPr>
            <a:normAutofit/>
          </a:bodyPr>
          <a:lstStyle/>
          <a:p>
            <a:r>
              <a:rPr lang="nl-NL" dirty="0"/>
              <a:t>Stroomkringen 				</a:t>
            </a:r>
            <a:r>
              <a:rPr lang="nl-NL" i="1" dirty="0"/>
              <a:t>serie – en parallel schakeling</a:t>
            </a:r>
          </a:p>
          <a:p>
            <a:endParaRPr lang="nl-NL" i="1" dirty="0"/>
          </a:p>
          <a:p>
            <a:r>
              <a:rPr lang="nl-NL" dirty="0"/>
              <a:t>Schakelingen bouwen 	</a:t>
            </a:r>
            <a:r>
              <a:rPr lang="nl-NL" i="1" dirty="0"/>
              <a:t>BINAS tabel 12 </a:t>
            </a:r>
          </a:p>
          <a:p>
            <a:r>
              <a:rPr lang="nl-NL" dirty="0"/>
              <a:t>Berekeningen 			</a:t>
            </a:r>
            <a:r>
              <a:rPr lang="nl-NL" i="1" dirty="0"/>
              <a:t>weerstand en vermogen </a:t>
            </a:r>
          </a:p>
          <a:p>
            <a:r>
              <a:rPr lang="nl-NL" dirty="0"/>
              <a:t>Capaciteit 			</a:t>
            </a:r>
            <a:r>
              <a:rPr lang="nl-NL" i="1" dirty="0"/>
              <a:t>energie levering uit accu, tijd </a:t>
            </a:r>
            <a:endParaRPr lang="nl-NL" dirty="0"/>
          </a:p>
          <a:p>
            <a:r>
              <a:rPr lang="nl-NL" dirty="0"/>
              <a:t>Energieverbruik 		</a:t>
            </a:r>
            <a:r>
              <a:rPr lang="nl-NL" i="1" dirty="0"/>
              <a:t>vermogen x tijd </a:t>
            </a:r>
          </a:p>
          <a:p>
            <a:endParaRPr lang="nl-NL" dirty="0"/>
          </a:p>
          <a:p>
            <a:r>
              <a:rPr lang="nl-NL" dirty="0"/>
              <a:t>Elektrische apparaten	</a:t>
            </a:r>
            <a:r>
              <a:rPr lang="nl-NL" i="1" dirty="0"/>
              <a:t>elektrische symbolen in BINAS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3E8D4E-DFFC-82AF-3BA9-74461CBB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647" y="2408809"/>
            <a:ext cx="140989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8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BFB5C-9431-409B-A01E-AA86450D1E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61D1E-62AE-486F-A445-505D910066A7}">
  <ds:schemaRefs>
    <ds:schemaRef ds:uri="http://schemas.microsoft.com/office/2006/metadata/properties"/>
    <ds:schemaRef ds:uri="http://schemas.microsoft.com/office/infopath/2007/PartnerControls"/>
    <ds:schemaRef ds:uri="f7bdf434-8271-45be-9229-b36057b16eca"/>
    <ds:schemaRef ds:uri="403b03e0-f3b3-4df8-8b82-7dc7d4ddf286"/>
  </ds:schemaRefs>
</ds:datastoreItem>
</file>

<file path=customXml/itemProps3.xml><?xml version="1.0" encoding="utf-8"?>
<ds:datastoreItem xmlns:ds="http://schemas.openxmlformats.org/officeDocument/2006/customXml" ds:itemID="{BA09E875-2B28-4818-A9AD-6295DCB9BDA5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361</Words>
  <Application>Microsoft Office PowerPoint</Application>
  <PresentationFormat>Breedbeeld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1_Kantoorthema</vt:lpstr>
      <vt:lpstr>Basis</vt:lpstr>
      <vt:lpstr>Stoffen en materialen </vt:lpstr>
      <vt:lpstr>Stoffen en materialen </vt:lpstr>
      <vt:lpstr>Stoffen en materialen</vt:lpstr>
      <vt:lpstr>Berekening met dichtheid </vt:lpstr>
      <vt:lpstr>Geluid in beeld</vt:lpstr>
      <vt:lpstr>Geluidssnelheid</vt:lpstr>
      <vt:lpstr>Elektriciteit </vt:lpstr>
      <vt:lpstr>Elektrische energie </vt:lpstr>
      <vt:lpstr>Berekening met vermogen </vt:lpstr>
      <vt:lpstr>Bouwen van schakeling</vt:lpstr>
      <vt:lpstr>Gemiddelde snelheid</vt:lpstr>
      <vt:lpstr>Kracht tekenen</vt:lpstr>
      <vt:lpstr>Druk</vt:lpstr>
      <vt:lpstr>Verbranden en verwarmen </vt:lpstr>
      <vt:lpstr>Verbranden en verwarmen </vt:lpstr>
      <vt:lpstr>Berekening van energie </vt:lpstr>
    </vt:vector>
  </TitlesOfParts>
  <Company>Parmant 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</dc:title>
  <dc:creator>Daane, Wouter</dc:creator>
  <cp:lastModifiedBy>Daane, Wouter</cp:lastModifiedBy>
  <cp:revision>5</cp:revision>
  <dcterms:created xsi:type="dcterms:W3CDTF">2025-03-12T14:01:56Z</dcterms:created>
  <dcterms:modified xsi:type="dcterms:W3CDTF">2026-03-26T15:09:10Z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