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2" r:id="rId2"/>
    <p:sldId id="282" r:id="rId3"/>
    <p:sldId id="271" r:id="rId4"/>
    <p:sldId id="285" r:id="rId5"/>
    <p:sldId id="284" r:id="rId6"/>
    <p:sldId id="283" r:id="rId7"/>
    <p:sldId id="273" r:id="rId8"/>
    <p:sldId id="294" r:id="rId9"/>
    <p:sldId id="290" r:id="rId10"/>
    <p:sldId id="291" r:id="rId11"/>
    <p:sldId id="286" r:id="rId12"/>
    <p:sldId id="272" r:id="rId13"/>
    <p:sldId id="287" r:id="rId14"/>
    <p:sldId id="263" r:id="rId15"/>
    <p:sldId id="288" r:id="rId16"/>
    <p:sldId id="292" r:id="rId17"/>
    <p:sldId id="293" r:id="rId18"/>
    <p:sldId id="268" r:id="rId19"/>
    <p:sldId id="277" r:id="rId20"/>
    <p:sldId id="278" r:id="rId21"/>
    <p:sldId id="279" r:id="rId22"/>
    <p:sldId id="289" r:id="rId23"/>
    <p:sldId id="280" r:id="rId24"/>
    <p:sldId id="28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A8466-DD50-42C6-A83F-D9A0BFC7CD8C}" v="1" dt="2026-03-04T17:55:01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BA266-C2B4-4AAC-86A8-4CF10A8FC741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EBCB-7A9E-46CD-ADCD-44B994D96C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10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9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4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8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32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7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92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99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12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75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5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08-03-2026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5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47966-2FF7-43E4-A478-A3348BD4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09" y="1220787"/>
            <a:ext cx="10515600" cy="4416425"/>
          </a:xfrm>
        </p:spPr>
        <p:txBody>
          <a:bodyPr>
            <a:normAutofit/>
          </a:bodyPr>
          <a:lstStyle/>
          <a:p>
            <a:r>
              <a:rPr lang="nl-NL" sz="8800" dirty="0"/>
              <a:t>Kader </a:t>
            </a:r>
          </a:p>
        </p:txBody>
      </p:sp>
    </p:spTree>
    <p:extLst>
      <p:ext uri="{BB962C8B-B14F-4D97-AF65-F5344CB8AC3E}">
        <p14:creationId xmlns:p14="http://schemas.microsoft.com/office/powerpoint/2010/main" val="27943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Geluidssnelheid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1C74702-6CF8-86D1-A606-BC51A00F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04" y="1669478"/>
            <a:ext cx="5239481" cy="7906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473B67B-0328-156C-38AC-06FD754E9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04" y="2785973"/>
            <a:ext cx="5639587" cy="1286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57B37FC-43C3-6FBD-AF3A-516CAF803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40" y="4152543"/>
            <a:ext cx="3111105" cy="207195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DE4CD5-C461-21CD-E44D-526472C25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494" y="2609733"/>
            <a:ext cx="1590414" cy="13270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D53E9CE-08F3-EC8A-50A3-F2A52A5F5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018" y="2692993"/>
            <a:ext cx="1114581" cy="59063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C75C229-02A8-D5E1-1C9D-DA0032712E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654" y="3429000"/>
            <a:ext cx="1000265" cy="20005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3123C4B-214C-A88E-23A5-47C92EC874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2654" y="3774428"/>
            <a:ext cx="704948" cy="21910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BE5E3AD-FAC2-FCA1-C3F8-3DC994A05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2654" y="4009021"/>
            <a:ext cx="2238687" cy="46679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EF19A19-A18C-C541-91A1-954401A6D6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804" y="4540986"/>
            <a:ext cx="7507557" cy="22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E1C13-3458-1254-70F0-F3A161F2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657" y="80453"/>
            <a:ext cx="10515600" cy="1325563"/>
          </a:xfrm>
        </p:spPr>
        <p:txBody>
          <a:bodyPr/>
          <a:lstStyle/>
          <a:p>
            <a:r>
              <a:rPr lang="nl-NL" dirty="0"/>
              <a:t>Elektrische energie </a:t>
            </a:r>
            <a:r>
              <a:rPr lang="nl-NL" b="1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8EA84C-A5CC-0837-75D4-796349C4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51" y="1664733"/>
            <a:ext cx="10515600" cy="4351338"/>
          </a:xfrm>
        </p:spPr>
        <p:txBody>
          <a:bodyPr/>
          <a:lstStyle/>
          <a:p>
            <a:r>
              <a:rPr lang="nl-NL" dirty="0"/>
              <a:t>2 soorten schakelingen</a:t>
            </a:r>
          </a:p>
          <a:p>
            <a:endParaRPr lang="nl-NL" dirty="0"/>
          </a:p>
          <a:p>
            <a:r>
              <a:rPr lang="nl-NL" dirty="0"/>
              <a:t>De ene is serie</a:t>
            </a:r>
          </a:p>
          <a:p>
            <a:r>
              <a:rPr lang="nl-NL" dirty="0"/>
              <a:t>En de ander parallel</a:t>
            </a:r>
          </a:p>
          <a:p>
            <a:endParaRPr lang="nl-NL" dirty="0"/>
          </a:p>
          <a:p>
            <a:r>
              <a:rPr lang="nl-NL" dirty="0"/>
              <a:t>Weet jij wat het verschil is?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3C54F78-1DD7-1E2D-EFAB-3120441A4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17541"/>
              </p:ext>
            </p:extLst>
          </p:nvPr>
        </p:nvGraphicFramePr>
        <p:xfrm>
          <a:off x="5949351" y="1664733"/>
          <a:ext cx="5995359" cy="416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973">
                  <a:extLst>
                    <a:ext uri="{9D8B030D-6E8A-4147-A177-3AD203B41FA5}">
                      <a16:colId xmlns:a16="http://schemas.microsoft.com/office/drawing/2014/main" val="2972223754"/>
                    </a:ext>
                  </a:extLst>
                </a:gridCol>
                <a:gridCol w="1966823">
                  <a:extLst>
                    <a:ext uri="{9D8B030D-6E8A-4147-A177-3AD203B41FA5}">
                      <a16:colId xmlns:a16="http://schemas.microsoft.com/office/drawing/2014/main" val="2469495959"/>
                    </a:ext>
                  </a:extLst>
                </a:gridCol>
                <a:gridCol w="2665563">
                  <a:extLst>
                    <a:ext uri="{9D8B030D-6E8A-4147-A177-3AD203B41FA5}">
                      <a16:colId xmlns:a16="http://schemas.microsoft.com/office/drawing/2014/main" val="3325128336"/>
                    </a:ext>
                  </a:extLst>
                </a:gridCol>
              </a:tblGrid>
              <a:tr h="455846">
                <a:tc>
                  <a:txBody>
                    <a:bodyPr/>
                    <a:lstStyle/>
                    <a:p>
                      <a:r>
                        <a:rPr lang="nl-NL" sz="2400" dirty="0"/>
                        <a:t>Symbool 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Betekenis 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Eenheid 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75539"/>
                  </a:ext>
                </a:extLst>
              </a:tr>
              <a:tr h="598524">
                <a:tc>
                  <a:txBody>
                    <a:bodyPr/>
                    <a:lstStyle/>
                    <a:p>
                      <a:r>
                        <a:rPr lang="nl-NL" sz="2400" dirty="0"/>
                        <a:t>I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Stroomsterkte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Ampère, A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69345"/>
                  </a:ext>
                </a:extLst>
              </a:tr>
              <a:tr h="455846">
                <a:tc>
                  <a:txBody>
                    <a:bodyPr/>
                    <a:lstStyle/>
                    <a:p>
                      <a:r>
                        <a:rPr lang="nl-NL" sz="2400" dirty="0"/>
                        <a:t>U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Spanning 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Volt, V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2854"/>
                  </a:ext>
                </a:extLst>
              </a:tr>
              <a:tr h="455846">
                <a:tc>
                  <a:txBody>
                    <a:bodyPr/>
                    <a:lstStyle/>
                    <a:p>
                      <a:r>
                        <a:rPr lang="nl-NL" sz="2400" dirty="0"/>
                        <a:t>R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Weerstand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Ohm, Ω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4022"/>
                  </a:ext>
                </a:extLst>
              </a:tr>
              <a:tr h="455846">
                <a:tc>
                  <a:txBody>
                    <a:bodyPr/>
                    <a:lstStyle/>
                    <a:p>
                      <a:r>
                        <a:rPr lang="nl-NL" sz="2400" dirty="0"/>
                        <a:t>P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Vermogen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Watt, W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03134"/>
                  </a:ext>
                </a:extLst>
              </a:tr>
              <a:tr h="869244">
                <a:tc>
                  <a:txBody>
                    <a:bodyPr/>
                    <a:lstStyle/>
                    <a:p>
                      <a:r>
                        <a:rPr lang="nl-NL" sz="2400" dirty="0"/>
                        <a:t>E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Energie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Joule, J </a:t>
                      </a:r>
                    </a:p>
                    <a:p>
                      <a:r>
                        <a:rPr lang="nl-NL" sz="2400" dirty="0"/>
                        <a:t>Of kilowattuur, kWh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93977"/>
                  </a:ext>
                </a:extLst>
              </a:tr>
              <a:tr h="868825">
                <a:tc>
                  <a:txBody>
                    <a:bodyPr/>
                    <a:lstStyle/>
                    <a:p>
                      <a:r>
                        <a:rPr lang="nl-NL" sz="2400" dirty="0"/>
                        <a:t>C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Capaciteit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Ampèreuur</a:t>
                      </a:r>
                      <a:r>
                        <a:rPr lang="nl-NL" sz="2400" dirty="0"/>
                        <a:t>, Ah</a:t>
                      </a:r>
                    </a:p>
                    <a:p>
                      <a:r>
                        <a:rPr lang="nl-NL" sz="2400" dirty="0"/>
                        <a:t>Of </a:t>
                      </a:r>
                      <a:r>
                        <a:rPr lang="nl-NL" sz="2400" dirty="0" err="1"/>
                        <a:t>mAh</a:t>
                      </a:r>
                      <a:r>
                        <a:rPr lang="nl-NL" sz="2400" dirty="0"/>
                        <a:t> </a:t>
                      </a:r>
                    </a:p>
                  </a:txBody>
                  <a:tcPr>
                    <a:solidFill>
                      <a:srgbClr val="9900CC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1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B6E3F-E018-7FD6-5146-A3F2CBFB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415" y="18255"/>
            <a:ext cx="10515600" cy="1325563"/>
          </a:xfrm>
        </p:spPr>
        <p:txBody>
          <a:bodyPr/>
          <a:lstStyle/>
          <a:p>
            <a:r>
              <a:rPr lang="nl-NL" dirty="0"/>
              <a:t>Elektrische 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763C82-5ECA-BF62-6B0A-573C1D87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343818"/>
            <a:ext cx="11309230" cy="5074235"/>
          </a:xfrm>
        </p:spPr>
        <p:txBody>
          <a:bodyPr/>
          <a:lstStyle/>
          <a:p>
            <a:r>
              <a:rPr lang="nl-NL" dirty="0"/>
              <a:t>Stroomkring	</a:t>
            </a:r>
            <a:r>
              <a:rPr lang="nl-NL" i="1" dirty="0"/>
              <a:t>gesloten, stroomrichting </a:t>
            </a:r>
            <a:r>
              <a:rPr lang="nl-NL" i="1" dirty="0">
                <a:sym typeface="Wingdings" panose="05000000000000000000" pitchFamily="2" charset="2"/>
              </a:rPr>
              <a:t></a:t>
            </a:r>
            <a:r>
              <a:rPr lang="nl-NL" i="1" dirty="0"/>
              <a:t> diode, led </a:t>
            </a:r>
          </a:p>
          <a:p>
            <a:endParaRPr lang="nl-NL" i="1" dirty="0"/>
          </a:p>
          <a:p>
            <a:endParaRPr lang="nl-NL" i="1" dirty="0"/>
          </a:p>
          <a:p>
            <a:r>
              <a:rPr lang="nl-NL" dirty="0"/>
              <a:t>Capaciteit	</a:t>
            </a:r>
            <a:r>
              <a:rPr lang="nl-NL" i="1" dirty="0"/>
              <a:t>hoelang kan de accu energie leveren, </a:t>
            </a:r>
            <a:r>
              <a:rPr lang="nl-NL" b="1" i="1" dirty="0"/>
              <a:t>C= I x t</a:t>
            </a:r>
            <a:r>
              <a:rPr lang="nl-NL" i="1" dirty="0"/>
              <a:t>, in Ah</a:t>
            </a:r>
          </a:p>
          <a:p>
            <a:endParaRPr lang="nl-NL" i="1" dirty="0"/>
          </a:p>
          <a:p>
            <a:r>
              <a:rPr lang="nl-NL" dirty="0"/>
              <a:t>Vermogen	</a:t>
            </a:r>
            <a:r>
              <a:rPr lang="nl-NL" i="1" dirty="0"/>
              <a:t>energie per seconde, </a:t>
            </a:r>
            <a:r>
              <a:rPr lang="nl-NL" b="1" i="1" dirty="0"/>
              <a:t>P = U x I</a:t>
            </a:r>
            <a:r>
              <a:rPr lang="nl-NL" i="1" dirty="0"/>
              <a:t>, in Watt </a:t>
            </a:r>
          </a:p>
          <a:p>
            <a:r>
              <a:rPr lang="nl-NL" dirty="0"/>
              <a:t>Weerstanden	</a:t>
            </a:r>
            <a:r>
              <a:rPr lang="nl-NL" i="1" dirty="0"/>
              <a:t>vervangingsweerstand, parallel, </a:t>
            </a:r>
            <a:r>
              <a:rPr lang="nl-NL" b="1" i="1" dirty="0"/>
              <a:t>R = U / I </a:t>
            </a:r>
          </a:p>
          <a:p>
            <a:endParaRPr lang="nl-NL" i="1" dirty="0"/>
          </a:p>
          <a:p>
            <a:pPr marL="0" indent="0">
              <a:buNone/>
            </a:pPr>
            <a:r>
              <a:rPr lang="nl-NL" i="1" dirty="0"/>
              <a:t>							</a:t>
            </a:r>
            <a:r>
              <a:rPr lang="nl-NL" i="1" dirty="0">
                <a:sym typeface="Wingdings" panose="05000000000000000000" pitchFamily="2" charset="2"/>
              </a:rPr>
              <a:t> </a:t>
            </a:r>
            <a:endParaRPr lang="nl-NL" i="1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22107E-10F0-C2F1-971C-B5E00E57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71" y="5159598"/>
            <a:ext cx="2274241" cy="9596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502780-6752-3CB2-5B8A-19D37A45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127" y="5159598"/>
            <a:ext cx="2266569" cy="949126"/>
          </a:xfrm>
          <a:prstGeom prst="rect">
            <a:avLst/>
          </a:prstGeom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87C239B-6DEE-0C27-62DD-42960A40BA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96" t="17055" r="79481" b="46713"/>
          <a:stretch>
            <a:fillRect/>
          </a:stretch>
        </p:blipFill>
        <p:spPr>
          <a:xfrm>
            <a:off x="9801764" y="1312019"/>
            <a:ext cx="1033732" cy="1059363"/>
          </a:xfrm>
          <a:prstGeom prst="rect">
            <a:avLst/>
          </a:prstGeom>
        </p:spPr>
      </p:pic>
      <p:pic>
        <p:nvPicPr>
          <p:cNvPr id="3074" name="Picture 2" descr="Diode Symbols: A Comprehensive Guide to Understanding Circuit Diagrams">
            <a:extLst>
              <a:ext uri="{FF2B5EF4-FFF2-40B4-BE49-F238E27FC236}">
                <a16:creationId xmlns:a16="http://schemas.microsoft.com/office/drawing/2014/main" id="{21A80317-FEE4-B6C5-EF81-10B4563D8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7" t="9080" r="27857" b="47559"/>
          <a:stretch>
            <a:fillRect/>
          </a:stretch>
        </p:blipFill>
        <p:spPr bwMode="auto">
          <a:xfrm>
            <a:off x="10886536" y="1119180"/>
            <a:ext cx="1033733" cy="12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6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ABF08-BD37-F938-ED24-F488FD27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39" y="18255"/>
            <a:ext cx="10515600" cy="1325563"/>
          </a:xfrm>
        </p:spPr>
        <p:txBody>
          <a:bodyPr/>
          <a:lstStyle/>
          <a:p>
            <a:r>
              <a:rPr lang="nl-NL" dirty="0"/>
              <a:t>Elektrische energie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BF1A91-C8E2-D6AF-CA41-40C91BBA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306" y="162600"/>
            <a:ext cx="5071950" cy="25359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2EC8A-577B-0F7A-4283-C433D036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085" y="2680163"/>
            <a:ext cx="10515600" cy="4678692"/>
          </a:xfrm>
        </p:spPr>
        <p:txBody>
          <a:bodyPr>
            <a:normAutofit/>
          </a:bodyPr>
          <a:lstStyle/>
          <a:p>
            <a:r>
              <a:rPr lang="nl-NL" dirty="0"/>
              <a:t>Schakelingen		</a:t>
            </a:r>
            <a:r>
              <a:rPr lang="nl-NL" i="1" dirty="0"/>
              <a:t>serie en parallel , Binas tabel 14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Transformator		</a:t>
            </a:r>
            <a:r>
              <a:rPr lang="nl-NL" i="1" dirty="0"/>
              <a:t>hoogspanning, vervoer, netspanning</a:t>
            </a:r>
          </a:p>
          <a:p>
            <a:r>
              <a:rPr lang="nl-NL" dirty="0"/>
              <a:t>Transformator		</a:t>
            </a:r>
            <a:r>
              <a:rPr lang="nl-NL" i="1" dirty="0"/>
              <a:t>primaire spoel, secundaire spoel, windingen</a:t>
            </a:r>
          </a:p>
          <a:p>
            <a:endParaRPr lang="nl-NL" i="1" dirty="0"/>
          </a:p>
          <a:p>
            <a:r>
              <a:rPr lang="nl-NL" dirty="0"/>
              <a:t>Transistor 		</a:t>
            </a:r>
            <a:r>
              <a:rPr lang="nl-NL" i="1" dirty="0"/>
              <a:t>automatische schakelingen</a:t>
            </a:r>
          </a:p>
          <a:p>
            <a:pPr marL="0" indent="0">
              <a:buNone/>
            </a:pPr>
            <a:r>
              <a:rPr lang="nl-NL" i="1" dirty="0"/>
              <a:t>				geleidt als stroom van </a:t>
            </a:r>
          </a:p>
          <a:p>
            <a:pPr marL="0" indent="0">
              <a:buNone/>
            </a:pPr>
            <a:r>
              <a:rPr lang="nl-NL" i="1" dirty="0"/>
              <a:t>				B naar E kan </a:t>
            </a:r>
            <a:endParaRPr lang="nl-NL" dirty="0"/>
          </a:p>
        </p:txBody>
      </p:sp>
      <p:pic>
        <p:nvPicPr>
          <p:cNvPr id="2052" name="Picture 4" descr="Transistor » Meneer Wietsma">
            <a:extLst>
              <a:ext uri="{FF2B5EF4-FFF2-40B4-BE49-F238E27FC236}">
                <a16:creationId xmlns:a16="http://schemas.microsoft.com/office/drawing/2014/main" id="{1AA2B94F-CE85-5406-CCDF-E1A84C68E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8819747" y="5104479"/>
            <a:ext cx="1490848" cy="14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mbol Transistor Clipart Best Component Symbol For - Bjt Transistor  Current Controlled Device - Free Transparent PNG Clipart Images Download">
            <a:extLst>
              <a:ext uri="{FF2B5EF4-FFF2-40B4-BE49-F238E27FC236}">
                <a16:creationId xmlns:a16="http://schemas.microsoft.com/office/drawing/2014/main" id="{F9971636-FCE0-0F08-9F86-539D98B0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12" y="4956722"/>
            <a:ext cx="1283571" cy="16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0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BD748EF-7DD2-3189-5C81-36256B07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1" y="720305"/>
            <a:ext cx="4451229" cy="59905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370" y="-83448"/>
            <a:ext cx="10515600" cy="1325563"/>
          </a:xfrm>
        </p:spPr>
        <p:txBody>
          <a:bodyPr/>
          <a:lstStyle/>
          <a:p>
            <a:r>
              <a:rPr lang="nl-NL" dirty="0"/>
              <a:t>Berekening met de transformator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2DE8049-04B3-4BE7-A8A6-930FD9142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260" y="793128"/>
            <a:ext cx="6049219" cy="403916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A2F3875-B0D7-D14F-D0F5-8BE33C14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748" y="2718526"/>
            <a:ext cx="1581645" cy="97590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353769A-800C-C7C8-316D-FC332B8B7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075" y="3744178"/>
            <a:ext cx="6201640" cy="103837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8F1F322-E83F-B61F-3D16-6139D3D24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9022" y="4782548"/>
            <a:ext cx="6239746" cy="117173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B4CCE6B-4B8C-92BD-6C4F-C49339A9E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582" y="5995286"/>
            <a:ext cx="2126931" cy="7047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98673CA-B714-128A-64A5-614898C7C3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0868" y="6064872"/>
            <a:ext cx="2115011" cy="49238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88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717A3-90D0-61F3-E7E0-9959A065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392" y="0"/>
            <a:ext cx="10515600" cy="1325563"/>
          </a:xfrm>
        </p:spPr>
        <p:txBody>
          <a:bodyPr/>
          <a:lstStyle/>
          <a:p>
            <a:r>
              <a:rPr lang="nl-NL" dirty="0"/>
              <a:t>Berekening met weerstand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9936C9-1F32-28C3-911C-E7808B2D6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6" y="1024456"/>
            <a:ext cx="5655799" cy="36424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D068D25-C134-AE3A-A757-5B6C4DFE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15" y="1024456"/>
            <a:ext cx="6228169" cy="31045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9364AAD-ABA7-8681-627D-75713F0F2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41" y="3005266"/>
            <a:ext cx="1461416" cy="10367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805C51C-264C-EE5A-87C8-8B2080086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815" y="3210297"/>
            <a:ext cx="1461416" cy="6582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DD9E616-B814-75F6-1E18-A4C0BB773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4200101"/>
            <a:ext cx="3729489" cy="5746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B35255-1FF9-5A83-4E51-342832C3B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8" y="4990767"/>
            <a:ext cx="2612703" cy="76255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8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Stopafstand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6E8DFCF-38D9-25EA-BFB0-CA5D9F6A8D0F}"/>
              </a:ext>
            </a:extLst>
          </p:cNvPr>
          <p:cNvSpPr txBox="1"/>
          <p:nvPr/>
        </p:nvSpPr>
        <p:spPr>
          <a:xfrm>
            <a:off x="914399" y="2064469"/>
            <a:ext cx="1070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Stopafstand = 		Reactie-afstand		 + 			Remweg</a:t>
            </a:r>
          </a:p>
          <a:p>
            <a:r>
              <a:rPr lang="nl-NL" sz="2400" b="1" dirty="0"/>
              <a:t>			</a:t>
            </a:r>
            <a:r>
              <a:rPr lang="nl-NL" sz="1600" b="1" dirty="0"/>
              <a:t>			</a:t>
            </a:r>
            <a:endParaRPr lang="nl-NL" sz="24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5BDD33-82AD-AFE0-D005-05DCFA76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58" y="2895466"/>
            <a:ext cx="1314633" cy="85737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B988CAC-3147-4CEF-DE8B-7646D710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035" y="2895466"/>
            <a:ext cx="1524213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576D4-26F8-03FF-A0BD-2EA86D1CB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90A04-D62C-9232-63CE-21081590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Stopafstand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318D59-D58B-0E78-1EDE-5967AA48E7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67B78A-A930-D7E1-F954-4B0EC350D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74" y="2777865"/>
            <a:ext cx="1047896" cy="4953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50F2D00-6D5E-4C04-D0FD-BB0C723D0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351" y="2714525"/>
            <a:ext cx="3181794" cy="7144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A69C33-E114-B17A-B924-5E5061E11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412" y="3595158"/>
            <a:ext cx="1505160" cy="49536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8C7D179-B117-6B4B-2B25-915323D87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42" y="1753033"/>
            <a:ext cx="1209844" cy="29531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43DAB9-2A4C-EDAD-0771-C0F955F5D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42" y="2221325"/>
            <a:ext cx="3962953" cy="81926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555C230-5943-F750-34A0-4C22C40B03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145" y="4090527"/>
            <a:ext cx="7964011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Bewegingsenergie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F5DB26F-A496-D1F4-89BF-FC25A9DEF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42" y="1544222"/>
            <a:ext cx="5201376" cy="79068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BF4ECA2-51D8-5087-07C6-53FD6BB9F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58" y="3921459"/>
            <a:ext cx="2646498" cy="216531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03A713E-458D-2EF2-2CA2-E47BCE209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41" y="2551840"/>
            <a:ext cx="5582429" cy="115268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1A9BAB5-5419-F65A-E368-6DA4D1B1C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230" y="2680446"/>
            <a:ext cx="1771897" cy="44773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3C07912-FB10-A566-1BF4-71BDAAF37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991" y="3273234"/>
            <a:ext cx="2143424" cy="41915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0F54DFA-B4FC-217B-4558-359C268C7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183" y="4167207"/>
            <a:ext cx="7944959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E67D2C-DF30-5317-6944-E2757DE9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78" y="1803807"/>
            <a:ext cx="3467584" cy="72400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FBE789C-FDB7-CE70-AE15-59E07253A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78" y="2640927"/>
            <a:ext cx="4763165" cy="78115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14936B-8C06-E5E0-E93A-1F88FB00F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39" y="2731426"/>
            <a:ext cx="847843" cy="60015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0A7FD50-1D40-8B3E-05F2-0B81EBBF4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140" y="3973296"/>
            <a:ext cx="1974736" cy="136284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518959B-3C78-B3A7-D094-32174129A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989" y="4109140"/>
            <a:ext cx="7973538" cy="20767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428234-C51B-61C3-83C5-58E8DC648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934" y="3522823"/>
            <a:ext cx="2324424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F374C-E074-64D4-0D6B-2A1F05C9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581" y="0"/>
            <a:ext cx="10515600" cy="1325563"/>
          </a:xfrm>
        </p:spPr>
        <p:txBody>
          <a:bodyPr/>
          <a:lstStyle/>
          <a:p>
            <a:r>
              <a:rPr lang="nl-NL" dirty="0"/>
              <a:t>Stoffen en materialen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701DA-F215-A8C2-A1EE-EABC4AC62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naar dit mengsel </a:t>
            </a:r>
          </a:p>
          <a:p>
            <a:endParaRPr lang="nl-NL" dirty="0"/>
          </a:p>
          <a:p>
            <a:r>
              <a:rPr lang="nl-NL" dirty="0"/>
              <a:t>Wat zie je gebeuren?</a:t>
            </a:r>
          </a:p>
          <a:p>
            <a:endParaRPr lang="nl-NL" dirty="0"/>
          </a:p>
          <a:p>
            <a:r>
              <a:rPr lang="nl-NL" dirty="0"/>
              <a:t>Wat heeft dat met de dichtheid te maken?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305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F17C2-6345-FF6F-FE59-DAEE60CA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Verbranden en verwarmen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73B75C-868E-3A12-2186-063DBFB16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goed naar de ring en de bol</a:t>
            </a:r>
          </a:p>
          <a:p>
            <a:endParaRPr lang="nl-NL" dirty="0"/>
          </a:p>
          <a:p>
            <a:r>
              <a:rPr lang="nl-NL" dirty="0"/>
              <a:t>In eerste instantie past de bol perfect door de ring</a:t>
            </a:r>
          </a:p>
          <a:p>
            <a:endParaRPr lang="nl-NL" dirty="0"/>
          </a:p>
          <a:p>
            <a:r>
              <a:rPr lang="nl-NL" dirty="0"/>
              <a:t>Na even verwarmen past de bol ineens niet meer</a:t>
            </a:r>
          </a:p>
          <a:p>
            <a:r>
              <a:rPr lang="nl-NL" dirty="0"/>
              <a:t>Hoe kan dat? </a:t>
            </a:r>
          </a:p>
        </p:txBody>
      </p:sp>
    </p:spTree>
    <p:extLst>
      <p:ext uri="{BB962C8B-B14F-4D97-AF65-F5344CB8AC3E}">
        <p14:creationId xmlns:p14="http://schemas.microsoft.com/office/powerpoint/2010/main" val="97090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78E90-FEE0-8603-3E22-203A739C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Verbranden en verwarmen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F1ED78-1DD0-6BF6-72D7-B27EBA293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Elektrische energie 		</a:t>
            </a:r>
            <a:r>
              <a:rPr lang="nl-NL" i="1" dirty="0"/>
              <a:t>E = P x t </a:t>
            </a:r>
          </a:p>
          <a:p>
            <a:r>
              <a:rPr lang="nl-NL" dirty="0"/>
              <a:t>Rendement 			</a:t>
            </a:r>
            <a:r>
              <a:rPr lang="nl-NL" i="1" dirty="0"/>
              <a:t>energie-omzetting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Verbrandingswarmte		</a:t>
            </a:r>
            <a:r>
              <a:rPr lang="nl-NL" i="1" dirty="0"/>
              <a:t>BINAS tabel 19</a:t>
            </a:r>
          </a:p>
          <a:p>
            <a:pPr marL="0" indent="0">
              <a:buNone/>
            </a:pPr>
            <a:r>
              <a:rPr lang="nl-NL" i="1" dirty="0"/>
              <a:t>					in J/kg (energie / massa)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3F8572-AE78-10A4-7835-824BB72B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765" y="2689228"/>
            <a:ext cx="2658210" cy="1806409"/>
          </a:xfrm>
          <a:prstGeom prst="rect">
            <a:avLst/>
          </a:prstGeom>
        </p:spPr>
      </p:pic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D55C2A58-63AD-5D85-3509-927033822521}"/>
              </a:ext>
            </a:extLst>
          </p:cNvPr>
          <p:cNvSpPr/>
          <p:nvPr/>
        </p:nvSpPr>
        <p:spPr>
          <a:xfrm>
            <a:off x="7565365" y="216913"/>
            <a:ext cx="2475782" cy="1956944"/>
          </a:xfrm>
          <a:prstGeom prst="triangle">
            <a:avLst/>
          </a:prstGeom>
          <a:solidFill>
            <a:srgbClr val="9900CC">
              <a:alpha val="4117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037C8CF-B150-3CBC-854B-AED24D0DECCD}"/>
              </a:ext>
            </a:extLst>
          </p:cNvPr>
          <p:cNvCxnSpPr>
            <a:cxnSpLocks/>
            <a:stCxn id="4" idx="1"/>
            <a:endCxn id="4" idx="5"/>
          </p:cNvCxnSpPr>
          <p:nvPr/>
        </p:nvCxnSpPr>
        <p:spPr>
          <a:xfrm>
            <a:off x="8184311" y="1195385"/>
            <a:ext cx="12378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A486B74-DAC5-D233-E7B4-B014DEDAED9C}"/>
              </a:ext>
            </a:extLst>
          </p:cNvPr>
          <p:cNvSpPr txBox="1"/>
          <p:nvPr/>
        </p:nvSpPr>
        <p:spPr>
          <a:xfrm>
            <a:off x="8673860" y="646757"/>
            <a:ext cx="4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3B1F460-3096-8C16-D3D2-037C383B883A}"/>
              </a:ext>
            </a:extLst>
          </p:cNvPr>
          <p:cNvSpPr txBox="1"/>
          <p:nvPr/>
        </p:nvSpPr>
        <p:spPr>
          <a:xfrm>
            <a:off x="8119613" y="1496547"/>
            <a:ext cx="48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</a:t>
            </a:r>
            <a:endParaRPr lang="nl-NL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D9E7A84-90C6-8A70-5776-186D3E82A542}"/>
              </a:ext>
            </a:extLst>
          </p:cNvPr>
          <p:cNvSpPr txBox="1"/>
          <p:nvPr/>
        </p:nvSpPr>
        <p:spPr>
          <a:xfrm>
            <a:off x="8695425" y="1565675"/>
            <a:ext cx="4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FB26A1C-02DA-74D0-5EEA-8188A1C9A8C6}"/>
              </a:ext>
            </a:extLst>
          </p:cNvPr>
          <p:cNvSpPr txBox="1"/>
          <p:nvPr/>
        </p:nvSpPr>
        <p:spPr>
          <a:xfrm>
            <a:off x="9178506" y="1488731"/>
            <a:ext cx="48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15151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8A48A-C496-357D-94CF-96C4AAD7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Verbranden en verwarmen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23C466-0861-8808-D20C-8868781B5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Soorten energie			</a:t>
            </a:r>
            <a:r>
              <a:rPr lang="nl-NL" i="1" dirty="0"/>
              <a:t>beweging, chemisch, elektrisch, 				</a:t>
            </a:r>
            <a:r>
              <a:rPr lang="nl-NL" i="1" dirty="0" err="1"/>
              <a:t>stralings</a:t>
            </a:r>
            <a:r>
              <a:rPr lang="nl-NL" i="1" dirty="0"/>
              <a:t>, warmte!!</a:t>
            </a:r>
            <a:endParaRPr lang="nl-NL" dirty="0"/>
          </a:p>
          <a:p>
            <a:endParaRPr lang="nl-NL" dirty="0"/>
          </a:p>
          <a:p>
            <a:r>
              <a:rPr lang="nl-NL" dirty="0"/>
              <a:t>Warmte transport			</a:t>
            </a:r>
            <a:r>
              <a:rPr lang="nl-NL" i="1" dirty="0"/>
              <a:t>straling, stroming, geleiding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 descr="Welke vormen van warmtetransport zijn er?">
            <a:extLst>
              <a:ext uri="{FF2B5EF4-FFF2-40B4-BE49-F238E27FC236}">
                <a16:creationId xmlns:a16="http://schemas.microsoft.com/office/drawing/2014/main" id="{C861D823-7D4A-2C21-1221-97AB52AB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54" y="3742786"/>
            <a:ext cx="4210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22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230BC-4766-512E-AA65-0B8601C7A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6E6B3-56A4-CCA4-581F-1C97872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730" y="-29492"/>
            <a:ext cx="10515600" cy="1325563"/>
          </a:xfrm>
        </p:spPr>
        <p:txBody>
          <a:bodyPr/>
          <a:lstStyle/>
          <a:p>
            <a:r>
              <a:rPr lang="nl-NL" dirty="0"/>
              <a:t>Berekenen van verbrandingswarmte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39B432-2F24-CA01-3986-5D3E80330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6" y="1078387"/>
            <a:ext cx="5634150" cy="37439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0750C1D-8898-64EF-8FFE-F29E237D4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26" y="1078387"/>
            <a:ext cx="5939452" cy="418861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51C72C-5D3E-37D0-4872-1E25A156F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7" y="3127351"/>
            <a:ext cx="1763487" cy="60329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20218C7-2703-BBF3-340C-5DF09E2B1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7" y="3806378"/>
            <a:ext cx="5116440" cy="60329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F0A1CD2-C8C6-7382-7A51-6F038DD7A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7" y="4521083"/>
            <a:ext cx="4724401" cy="72227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41F28C7-FC9B-EF1D-0E08-F0DD334B0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7" y="5378406"/>
            <a:ext cx="3731100" cy="8073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61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3D9CF-7186-E969-89A7-4BEA07FA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43" y="-64951"/>
            <a:ext cx="10515600" cy="1325563"/>
          </a:xfrm>
        </p:spPr>
        <p:txBody>
          <a:bodyPr/>
          <a:lstStyle/>
          <a:p>
            <a:r>
              <a:rPr lang="nl-NL" dirty="0"/>
              <a:t>Berekenen van elektrische energie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5FFA559-3170-C1BE-551C-1F45CF806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1" y="1271286"/>
            <a:ext cx="5545569" cy="36889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6D46EBF-7CC3-7622-3020-564FAC7F6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68" y="993396"/>
            <a:ext cx="6154009" cy="371526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75B0442-B8B2-88A9-8C1A-F056828FC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50" y="3416060"/>
            <a:ext cx="1295581" cy="57158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27A7BC9-551F-F366-333D-B7DE1E7FD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703" y="3429000"/>
            <a:ext cx="1275063" cy="5715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6D69FD1-54BF-145B-A6CD-09506054D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125" y="4098979"/>
            <a:ext cx="2934109" cy="60968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E4785F7-8F74-D27F-512C-69E677542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9125" y="4880641"/>
            <a:ext cx="4429743" cy="49536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8" name="Gelijkbenige driehoek 27">
            <a:extLst>
              <a:ext uri="{FF2B5EF4-FFF2-40B4-BE49-F238E27FC236}">
                <a16:creationId xmlns:a16="http://schemas.microsoft.com/office/drawing/2014/main" id="{DE40CFB9-8D67-1345-7D07-E50DCE3311C6}"/>
              </a:ext>
            </a:extLst>
          </p:cNvPr>
          <p:cNvSpPr/>
          <p:nvPr/>
        </p:nvSpPr>
        <p:spPr>
          <a:xfrm>
            <a:off x="9431795" y="2597804"/>
            <a:ext cx="2475782" cy="1956944"/>
          </a:xfrm>
          <a:prstGeom prst="triangle">
            <a:avLst/>
          </a:prstGeom>
          <a:solidFill>
            <a:srgbClr val="9900CC">
              <a:alpha val="4117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0B6F032-3780-3D95-7969-4DF0B53EABC9}"/>
              </a:ext>
            </a:extLst>
          </p:cNvPr>
          <p:cNvSpPr txBox="1"/>
          <p:nvPr/>
        </p:nvSpPr>
        <p:spPr>
          <a:xfrm>
            <a:off x="10495838" y="2967335"/>
            <a:ext cx="4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C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793CA97-C260-D62E-A584-8870BD8ECCBC}"/>
              </a:ext>
            </a:extLst>
          </p:cNvPr>
          <p:cNvSpPr txBox="1"/>
          <p:nvPr/>
        </p:nvSpPr>
        <p:spPr>
          <a:xfrm>
            <a:off x="9941591" y="3817125"/>
            <a:ext cx="48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I</a:t>
            </a:r>
            <a:endParaRPr lang="nl-NL" b="1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C53372A-4470-0FA3-7477-45CAFEAA3E3F}"/>
              </a:ext>
            </a:extLst>
          </p:cNvPr>
          <p:cNvSpPr txBox="1"/>
          <p:nvPr/>
        </p:nvSpPr>
        <p:spPr>
          <a:xfrm>
            <a:off x="10517403" y="3886253"/>
            <a:ext cx="4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954E26E-6456-DC61-EF21-928984C7CB1D}"/>
              </a:ext>
            </a:extLst>
          </p:cNvPr>
          <p:cNvSpPr txBox="1"/>
          <p:nvPr/>
        </p:nvSpPr>
        <p:spPr>
          <a:xfrm>
            <a:off x="11000484" y="3809309"/>
            <a:ext cx="48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t</a:t>
            </a:r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E3571FCA-A0D5-946B-0CAE-4B5564FE01A8}"/>
              </a:ext>
            </a:extLst>
          </p:cNvPr>
          <p:cNvCxnSpPr>
            <a:stCxn id="28" idx="1"/>
            <a:endCxn id="28" idx="5"/>
          </p:cNvCxnSpPr>
          <p:nvPr/>
        </p:nvCxnSpPr>
        <p:spPr>
          <a:xfrm>
            <a:off x="10050741" y="3576276"/>
            <a:ext cx="12378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32FA4-1A35-75E4-7DD4-E8445823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9" y="0"/>
            <a:ext cx="10515600" cy="1325563"/>
          </a:xfrm>
        </p:spPr>
        <p:txBody>
          <a:bodyPr/>
          <a:lstStyle/>
          <a:p>
            <a:r>
              <a:rPr lang="nl-NL" dirty="0"/>
              <a:t>Stoffen en materialen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B86570-9D8C-A3BB-18DC-71FF15A2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5" y="1414732"/>
            <a:ext cx="11740551" cy="5184476"/>
          </a:xfrm>
        </p:spPr>
        <p:txBody>
          <a:bodyPr>
            <a:normAutofit/>
          </a:bodyPr>
          <a:lstStyle/>
          <a:p>
            <a:r>
              <a:rPr lang="nl-NL" dirty="0"/>
              <a:t>Chemische reactie 		</a:t>
            </a:r>
            <a:r>
              <a:rPr lang="nl-NL" i="1" dirty="0"/>
              <a:t>beginstoffen verdwijnen en </a:t>
            </a:r>
            <a:r>
              <a:rPr lang="nl-NL" dirty="0"/>
              <a:t>e</a:t>
            </a:r>
            <a:r>
              <a:rPr lang="nl-NL" i="1" dirty="0"/>
              <a:t>r ontstaan nieuwe 				stoffen, vb. verbranden </a:t>
            </a:r>
            <a:endParaRPr lang="nl-NL" dirty="0"/>
          </a:p>
          <a:p>
            <a:r>
              <a:rPr lang="nl-NL" dirty="0"/>
              <a:t>Natuurkundige reactie	</a:t>
            </a:r>
            <a:r>
              <a:rPr lang="nl-NL" i="1" dirty="0"/>
              <a:t>De reactie kan weer teruggekeerd, vb. smelten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Mengsels </a:t>
            </a:r>
            <a:r>
              <a:rPr lang="nl-NL" dirty="0" err="1"/>
              <a:t>vs</a:t>
            </a:r>
            <a:r>
              <a:rPr lang="nl-NL" dirty="0"/>
              <a:t> zuivere stof	</a:t>
            </a:r>
            <a:r>
              <a:rPr lang="nl-NL" i="1" dirty="0"/>
              <a:t>zuivere stof = 1 stof, vb. diamant, goud, suiker </a:t>
            </a:r>
            <a:endParaRPr lang="nl-NL" dirty="0"/>
          </a:p>
          <a:p>
            <a:r>
              <a:rPr lang="nl-NL" dirty="0"/>
              <a:t>Mengsels scheiden		</a:t>
            </a:r>
            <a:r>
              <a:rPr lang="nl-NL" i="1" dirty="0"/>
              <a:t>Stofeigenschappen, kleur, geur, smaak, 						brandbaarheid, deeltjes grootte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96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ACC91-89CC-ABD3-E3D7-F6DA3F27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041" y="0"/>
            <a:ext cx="10515600" cy="1325563"/>
          </a:xfrm>
        </p:spPr>
        <p:txBody>
          <a:bodyPr/>
          <a:lstStyle/>
          <a:p>
            <a:r>
              <a:rPr lang="nl-NL" dirty="0"/>
              <a:t>Stoffen en materialen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7E8C9-6B8D-660F-CD81-2E437AABD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Fase overgangen 		</a:t>
            </a:r>
            <a:r>
              <a:rPr lang="nl-NL" i="1" dirty="0"/>
              <a:t>leer deze helemaal uit je hoofd </a:t>
            </a:r>
          </a:p>
          <a:p>
            <a:endParaRPr lang="nl-NL" i="1" dirty="0"/>
          </a:p>
          <a:p>
            <a:r>
              <a:rPr lang="nl-NL" dirty="0"/>
              <a:t>Natuurkundige reactie	</a:t>
            </a:r>
            <a:r>
              <a:rPr lang="nl-NL" i="1" dirty="0"/>
              <a:t>er ontstaan </a:t>
            </a:r>
            <a:r>
              <a:rPr lang="nl-NL" i="1" u="sng" dirty="0"/>
              <a:t>geen</a:t>
            </a:r>
            <a:r>
              <a:rPr lang="nl-NL" i="1" dirty="0"/>
              <a:t> nieuwe stoffen</a:t>
            </a:r>
          </a:p>
          <a:p>
            <a:pPr marL="0" indent="0">
              <a:buNone/>
            </a:pPr>
            <a:r>
              <a:rPr lang="nl-NL" i="1" dirty="0"/>
              <a:t>					en de reactie kan weer terug </a:t>
            </a:r>
          </a:p>
        </p:txBody>
      </p:sp>
      <p:pic>
        <p:nvPicPr>
          <p:cNvPr id="1026" name="Picture 2" descr="Wat zijn moleculen , fases en faseovergangen? | NaSk1">
            <a:extLst>
              <a:ext uri="{FF2B5EF4-FFF2-40B4-BE49-F238E27FC236}">
                <a16:creationId xmlns:a16="http://schemas.microsoft.com/office/drawing/2014/main" id="{B9235656-43CF-F04B-1B1F-E0CFD399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41" y="3429000"/>
            <a:ext cx="3566985" cy="32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C2C3B-0FE2-C9C8-23AD-3B2BA62D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570" y="75009"/>
            <a:ext cx="10515600" cy="1325563"/>
          </a:xfrm>
        </p:spPr>
        <p:txBody>
          <a:bodyPr/>
          <a:lstStyle/>
          <a:p>
            <a:r>
              <a:rPr lang="nl-NL" dirty="0"/>
              <a:t>Stoffen en 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F04E84-FA85-CCEE-7873-81039A5B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Grondstoffen naar product		</a:t>
            </a:r>
            <a:r>
              <a:rPr lang="nl-NL" i="1" dirty="0">
                <a:sym typeface="Wingdings" panose="05000000000000000000" pitchFamily="2" charset="2"/>
              </a:rPr>
              <a:t>productieproces, </a:t>
            </a:r>
            <a:r>
              <a:rPr lang="nl-NL" i="1" dirty="0" err="1">
                <a:sym typeface="Wingdings" panose="05000000000000000000" pitchFamily="2" charset="2"/>
              </a:rPr>
              <a:t>halffabrikaat</a:t>
            </a:r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Afval en milieu 				</a:t>
            </a:r>
            <a:r>
              <a:rPr lang="nl-NL" i="1" dirty="0">
                <a:sym typeface="Wingdings" panose="05000000000000000000" pitchFamily="2" charset="2"/>
              </a:rPr>
              <a:t>recyclen, broeikaseffect, gft, kca</a:t>
            </a:r>
          </a:p>
          <a:p>
            <a:pPr marL="0" indent="0">
              <a:buNone/>
            </a:pPr>
            <a:r>
              <a:rPr lang="nl-NL" i="1" dirty="0">
                <a:sym typeface="Wingdings" panose="05000000000000000000" pitchFamily="2" charset="2"/>
              </a:rPr>
              <a:t>						BINAS tabel 43</a:t>
            </a:r>
          </a:p>
          <a:p>
            <a:endParaRPr lang="nl-NL" dirty="0"/>
          </a:p>
          <a:p>
            <a:r>
              <a:rPr lang="nl-NL" dirty="0"/>
              <a:t>Veiligheidspictogrammen 		</a:t>
            </a:r>
            <a:r>
              <a:rPr lang="nl-NL" i="1" dirty="0"/>
              <a:t>BINAS tabel 31</a:t>
            </a:r>
          </a:p>
          <a:p>
            <a:endParaRPr lang="nl-NL" i="1" dirty="0"/>
          </a:p>
          <a:p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Veiligheidspictogrammen - Deko Alarm &amp; Beveiligingstechniek - Deko Bewaking  - Deko Brand &amp; Veiligheidsadvies">
            <a:extLst>
              <a:ext uri="{FF2B5EF4-FFF2-40B4-BE49-F238E27FC236}">
                <a16:creationId xmlns:a16="http://schemas.microsoft.com/office/drawing/2014/main" id="{B91781BC-F0D7-CF66-D522-D5A46E19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15" y="4294592"/>
            <a:ext cx="3675085" cy="23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7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A1394-A45C-B759-106A-B03128F3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90" y="0"/>
            <a:ext cx="10515600" cy="1325563"/>
          </a:xfrm>
        </p:spPr>
        <p:txBody>
          <a:bodyPr/>
          <a:lstStyle/>
          <a:p>
            <a:r>
              <a:rPr lang="nl-NL" dirty="0"/>
              <a:t>Stoffen en materialen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5E8D0-51E5-7072-BF14-DA7BEFB8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dichtheid 				</a:t>
            </a:r>
            <a:r>
              <a:rPr lang="nl-NL" i="1" dirty="0"/>
              <a:t>p = m / V</a:t>
            </a:r>
          </a:p>
          <a:p>
            <a:r>
              <a:rPr lang="nl-NL" dirty="0"/>
              <a:t>Eenheid 					</a:t>
            </a:r>
            <a:r>
              <a:rPr lang="nl-NL" i="1" dirty="0"/>
              <a:t>g/cm3 	of 	kg/dm3 </a:t>
            </a:r>
          </a:p>
          <a:p>
            <a:endParaRPr lang="nl-NL" dirty="0"/>
          </a:p>
          <a:p>
            <a:r>
              <a:rPr lang="nl-NL" dirty="0"/>
              <a:t>Let op! Formule omschrijven</a:t>
            </a:r>
          </a:p>
          <a:p>
            <a:endParaRPr lang="nl-NL" dirty="0"/>
          </a:p>
          <a:p>
            <a:r>
              <a:rPr lang="nl-NL" dirty="0"/>
              <a:t>Zinken, zweven, drijven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1C558AA6-DBC7-0A47-6EF4-E004E44CE1C6}"/>
              </a:ext>
            </a:extLst>
          </p:cNvPr>
          <p:cNvSpPr/>
          <p:nvPr/>
        </p:nvSpPr>
        <p:spPr>
          <a:xfrm>
            <a:off x="7099539" y="3019515"/>
            <a:ext cx="3217653" cy="2769080"/>
          </a:xfrm>
          <a:prstGeom prst="triangle">
            <a:avLst/>
          </a:prstGeom>
          <a:solidFill>
            <a:srgbClr val="9900CC">
              <a:alpha val="4117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02DF77A-5676-1FA0-6B82-37B1C0E40238}"/>
              </a:ext>
            </a:extLst>
          </p:cNvPr>
          <p:cNvCxnSpPr>
            <a:stCxn id="5" idx="1"/>
            <a:endCxn id="5" idx="5"/>
          </p:cNvCxnSpPr>
          <p:nvPr/>
        </p:nvCxnSpPr>
        <p:spPr>
          <a:xfrm>
            <a:off x="7903952" y="4404055"/>
            <a:ext cx="16088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D8B8C5BC-228C-B82D-1E9C-CA62AF697DD1}"/>
              </a:ext>
            </a:extLst>
          </p:cNvPr>
          <p:cNvSpPr txBox="1"/>
          <p:nvPr/>
        </p:nvSpPr>
        <p:spPr>
          <a:xfrm>
            <a:off x="8376249" y="3596029"/>
            <a:ext cx="57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m</a:t>
            </a:r>
            <a:r>
              <a:rPr lang="nl-NL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7ECA5C2-7E93-8E14-A7F3-3D6489B009C2}"/>
              </a:ext>
            </a:extLst>
          </p:cNvPr>
          <p:cNvSpPr txBox="1"/>
          <p:nvPr/>
        </p:nvSpPr>
        <p:spPr>
          <a:xfrm>
            <a:off x="7841411" y="4742382"/>
            <a:ext cx="57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ρ</a:t>
            </a:r>
            <a:r>
              <a:rPr lang="nl-NL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4FF2B7-5D1E-BBF4-23A1-80A3EAB58EBF}"/>
              </a:ext>
            </a:extLst>
          </p:cNvPr>
          <p:cNvSpPr txBox="1"/>
          <p:nvPr/>
        </p:nvSpPr>
        <p:spPr>
          <a:xfrm>
            <a:off x="8997351" y="4811518"/>
            <a:ext cx="57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V</a:t>
            </a:r>
            <a:r>
              <a:rPr lang="nl-NL" dirty="0"/>
              <a:t> 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F1A8ABB-4A48-0806-5513-7A691D0A6823}"/>
              </a:ext>
            </a:extLst>
          </p:cNvPr>
          <p:cNvSpPr txBox="1"/>
          <p:nvPr/>
        </p:nvSpPr>
        <p:spPr>
          <a:xfrm>
            <a:off x="8583283" y="4980795"/>
            <a:ext cx="57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 </a:t>
            </a:r>
          </a:p>
        </p:txBody>
      </p:sp>
    </p:spTree>
    <p:extLst>
      <p:ext uri="{BB962C8B-B14F-4D97-AF65-F5344CB8AC3E}">
        <p14:creationId xmlns:p14="http://schemas.microsoft.com/office/powerpoint/2010/main" val="13473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D4A95-5757-1DA4-DE01-012328145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3305B6-94EC-9C01-B032-72363E674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" y="662781"/>
            <a:ext cx="5313124" cy="60754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183883-588C-9140-7A3E-CA345E57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656" y="0"/>
            <a:ext cx="10515600" cy="1325563"/>
          </a:xfrm>
        </p:spPr>
        <p:txBody>
          <a:bodyPr/>
          <a:lstStyle/>
          <a:p>
            <a:r>
              <a:rPr lang="nl-NL" dirty="0"/>
              <a:t>Berekening met dichtheid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1BD8F-BFE3-A99F-098B-7DD19330C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794" y="1199185"/>
            <a:ext cx="6259849" cy="479884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34B0C04-4D8C-B7C0-E1B4-B25A4FE9D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428" y="3428999"/>
            <a:ext cx="1341592" cy="87085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C42DCF1-18FD-BB7A-FA2D-4F2CBA433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692" y="3513802"/>
            <a:ext cx="1352410" cy="7012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9CDC01C-9117-0C67-58D7-39ED45E6A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532636"/>
            <a:ext cx="3455905" cy="80859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9D69112-DBEC-51C9-30E7-AA950FAD70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574009"/>
            <a:ext cx="4103304" cy="5679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15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 in beeld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ED59B7-09C2-5DD5-19DB-EED5A089D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89" y="1426361"/>
            <a:ext cx="2216505" cy="182535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15B9F0C-5A32-9C7D-A620-9E46AE0E1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18" y="1426361"/>
            <a:ext cx="2164939" cy="180808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61BCDC-06C5-2BB3-E5C0-7665AF3D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288" y="4115574"/>
            <a:ext cx="2164939" cy="178637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8331BD6-4D7F-0E0F-C15C-D6C7D075F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918" y="4115574"/>
            <a:ext cx="2182010" cy="178637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A56E80F-E459-7364-0A64-31E83F113B50}"/>
              </a:ext>
            </a:extLst>
          </p:cNvPr>
          <p:cNvSpPr txBox="1"/>
          <p:nvPr/>
        </p:nvSpPr>
        <p:spPr>
          <a:xfrm>
            <a:off x="1791716" y="3498980"/>
            <a:ext cx="244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Hard/Laag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14745E-3F0C-07D4-730F-E057C8151E07}"/>
              </a:ext>
            </a:extLst>
          </p:cNvPr>
          <p:cNvSpPr txBox="1"/>
          <p:nvPr/>
        </p:nvSpPr>
        <p:spPr>
          <a:xfrm>
            <a:off x="1782288" y="6108532"/>
            <a:ext cx="244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Zacht/Hoog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3A82459-7111-FFFD-EF12-6CF2750FB6D6}"/>
              </a:ext>
            </a:extLst>
          </p:cNvPr>
          <p:cNvSpPr txBox="1"/>
          <p:nvPr/>
        </p:nvSpPr>
        <p:spPr>
          <a:xfrm>
            <a:off x="8052918" y="3438893"/>
            <a:ext cx="244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Zacht/Laag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94015AD-7947-8DCB-601B-451ACC26A28B}"/>
              </a:ext>
            </a:extLst>
          </p:cNvPr>
          <p:cNvSpPr txBox="1"/>
          <p:nvPr/>
        </p:nvSpPr>
        <p:spPr>
          <a:xfrm>
            <a:off x="8052918" y="6123543"/>
            <a:ext cx="244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Hard/Hoog</a:t>
            </a:r>
          </a:p>
        </p:txBody>
      </p:sp>
    </p:spTree>
    <p:extLst>
      <p:ext uri="{BB962C8B-B14F-4D97-AF65-F5344CB8AC3E}">
        <p14:creationId xmlns:p14="http://schemas.microsoft.com/office/powerpoint/2010/main" val="10752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5AAD-96A0-169E-6315-B8C09C3F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 en Trillingstijd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86F22E-0154-2204-58C9-04766A28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84"/>
          <a:stretch/>
        </p:blipFill>
        <p:spPr>
          <a:xfrm>
            <a:off x="6300556" y="1690689"/>
            <a:ext cx="5740045" cy="31650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18562D-16F2-E5BA-BF25-7B56750DD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84" y="1605048"/>
            <a:ext cx="5706271" cy="87642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F70C7F3-5C41-3892-CC20-9D83127D2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84" y="2679903"/>
            <a:ext cx="3219899" cy="83831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B5EC456-43BD-4D90-6015-398351095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199" y="2679903"/>
            <a:ext cx="1009791" cy="6668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CA128D8-9784-BF1A-F905-D72ED06A8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199" y="3643998"/>
            <a:ext cx="2295845" cy="45726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B921CEC-C40F-3003-FF84-7395E3D5B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84" y="4087289"/>
            <a:ext cx="8021169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0831B550-3BF4-4691-A4DA-BFDF29F0165C}"/>
</file>

<file path=customXml/itemProps2.xml><?xml version="1.0" encoding="utf-8"?>
<ds:datastoreItem xmlns:ds="http://schemas.openxmlformats.org/officeDocument/2006/customXml" ds:itemID="{4D51268F-4A4D-4875-8234-D444291D2FDF}"/>
</file>

<file path=customXml/itemProps3.xml><?xml version="1.0" encoding="utf-8"?>
<ds:datastoreItem xmlns:ds="http://schemas.openxmlformats.org/officeDocument/2006/customXml" ds:itemID="{74A1A69D-3D4F-4292-AE44-819AFDFCF24A}"/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554</Words>
  <Application>Microsoft Macintosh PowerPoint</Application>
  <PresentationFormat>Breedbeeld</PresentationFormat>
  <Paragraphs>134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Effra</vt:lpstr>
      <vt:lpstr>Wingdings</vt:lpstr>
      <vt:lpstr>1_Kantoorthema</vt:lpstr>
      <vt:lpstr>Kader </vt:lpstr>
      <vt:lpstr>Stoffen en materialen </vt:lpstr>
      <vt:lpstr>Stoffen en materialen </vt:lpstr>
      <vt:lpstr>Stoffen en materialen </vt:lpstr>
      <vt:lpstr>Stoffen en materialen</vt:lpstr>
      <vt:lpstr>Stoffen en materialen </vt:lpstr>
      <vt:lpstr>Berekening met dichtheid</vt:lpstr>
      <vt:lpstr>Geluid in beeld</vt:lpstr>
      <vt:lpstr>Frequentie en Trillingstijd</vt:lpstr>
      <vt:lpstr>Geluidssnelheid</vt:lpstr>
      <vt:lpstr>Elektrische energie  </vt:lpstr>
      <vt:lpstr>Elektrische energie </vt:lpstr>
      <vt:lpstr>Elektrische energie </vt:lpstr>
      <vt:lpstr>Berekening met de transformator</vt:lpstr>
      <vt:lpstr>Berekening met weerstand</vt:lpstr>
      <vt:lpstr>Stopafstand</vt:lpstr>
      <vt:lpstr>Stopafstand</vt:lpstr>
      <vt:lpstr>Bewegingsenergie</vt:lpstr>
      <vt:lpstr>Druk</vt:lpstr>
      <vt:lpstr>Verbranden en verwarmen </vt:lpstr>
      <vt:lpstr>Verbranden en verwarmen</vt:lpstr>
      <vt:lpstr>Verbranden en verwarmen</vt:lpstr>
      <vt:lpstr>Berekenen van verbrandingswarmte</vt:lpstr>
      <vt:lpstr>Berekenen van elektrische energie </vt:lpstr>
    </vt:vector>
  </TitlesOfParts>
  <Company>Parmant 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Kader</dc:title>
  <dc:creator>Daane, Wouter</dc:creator>
  <cp:lastModifiedBy>Jasper Piersma</cp:lastModifiedBy>
  <cp:revision>5</cp:revision>
  <dcterms:created xsi:type="dcterms:W3CDTF">2025-03-12T14:07:03Z</dcterms:created>
  <dcterms:modified xsi:type="dcterms:W3CDTF">2026-03-08T08:25:48Z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</Properties>
</file>