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338" r:id="rId5"/>
    <p:sldId id="469" r:id="rId6"/>
    <p:sldId id="470" r:id="rId7"/>
    <p:sldId id="471" r:id="rId8"/>
    <p:sldId id="261" r:id="rId9"/>
    <p:sldId id="260" r:id="rId10"/>
    <p:sldId id="262" r:id="rId11"/>
    <p:sldId id="273" r:id="rId12"/>
    <p:sldId id="473" r:id="rId13"/>
    <p:sldId id="440" r:id="rId14"/>
    <p:sldId id="441" r:id="rId15"/>
    <p:sldId id="439" r:id="rId16"/>
    <p:sldId id="444" r:id="rId17"/>
    <p:sldId id="445" r:id="rId18"/>
    <p:sldId id="446" r:id="rId19"/>
    <p:sldId id="472" r:id="rId20"/>
    <p:sldId id="409" r:id="rId21"/>
    <p:sldId id="371" r:id="rId22"/>
    <p:sldId id="410" r:id="rId23"/>
    <p:sldId id="474" r:id="rId24"/>
    <p:sldId id="475" r:id="rId25"/>
    <p:sldId id="437" r:id="rId26"/>
    <p:sldId id="458" r:id="rId27"/>
    <p:sldId id="459" r:id="rId28"/>
    <p:sldId id="460" r:id="rId29"/>
    <p:sldId id="462" r:id="rId30"/>
    <p:sldId id="266" r:id="rId31"/>
    <p:sldId id="447" r:id="rId32"/>
    <p:sldId id="478" r:id="rId33"/>
    <p:sldId id="479" r:id="rId34"/>
    <p:sldId id="457" r:id="rId35"/>
    <p:sldId id="448" r:id="rId36"/>
    <p:sldId id="353" r:id="rId37"/>
    <p:sldId id="354" r:id="rId38"/>
    <p:sldId id="355" r:id="rId39"/>
    <p:sldId id="357" r:id="rId40"/>
    <p:sldId id="476" r:id="rId41"/>
    <p:sldId id="358" r:id="rId42"/>
    <p:sldId id="477" r:id="rId43"/>
    <p:sldId id="359" r:id="rId44"/>
    <p:sldId id="391" r:id="rId45"/>
    <p:sldId id="275" r:id="rId46"/>
    <p:sldId id="274" r:id="rId47"/>
    <p:sldId id="392" r:id="rId48"/>
    <p:sldId id="393" r:id="rId49"/>
    <p:sldId id="394" r:id="rId50"/>
    <p:sldId id="388" r:id="rId51"/>
    <p:sldId id="480" r:id="rId52"/>
    <p:sldId id="481" r:id="rId53"/>
    <p:sldId id="482" r:id="rId54"/>
    <p:sldId id="483" r:id="rId55"/>
    <p:sldId id="484" r:id="rId56"/>
    <p:sldId id="456" r:id="rId57"/>
    <p:sldId id="453" r:id="rId58"/>
    <p:sldId id="468" r:id="rId59"/>
    <p:sldId id="452" r:id="rId60"/>
    <p:sldId id="427" r:id="rId61"/>
    <p:sldId id="449" r:id="rId62"/>
    <p:sldId id="335" r:id="rId63"/>
    <p:sldId id="414" r:id="rId64"/>
    <p:sldId id="485" r:id="rId65"/>
    <p:sldId id="415" r:id="rId66"/>
    <p:sldId id="416" r:id="rId67"/>
    <p:sldId id="334" r:id="rId68"/>
    <p:sldId id="465" r:id="rId69"/>
    <p:sldId id="428" r:id="rId70"/>
    <p:sldId id="429" r:id="rId71"/>
    <p:sldId id="375" r:id="rId72"/>
    <p:sldId id="423" r:id="rId73"/>
    <p:sldId id="424" r:id="rId74"/>
    <p:sldId id="425" r:id="rId75"/>
    <p:sldId id="426" r:id="rId76"/>
    <p:sldId id="377" r:id="rId77"/>
    <p:sldId id="486" r:id="rId78"/>
    <p:sldId id="487" r:id="rId79"/>
    <p:sldId id="488" r:id="rId80"/>
    <p:sldId id="489" r:id="rId81"/>
    <p:sldId id="490" r:id="rId82"/>
    <p:sldId id="491" r:id="rId83"/>
    <p:sldId id="492" r:id="rId84"/>
    <p:sldId id="374" r:id="rId85"/>
    <p:sldId id="417" r:id="rId86"/>
    <p:sldId id="418" r:id="rId87"/>
    <p:sldId id="419" r:id="rId88"/>
    <p:sldId id="420" r:id="rId89"/>
    <p:sldId id="438" r:id="rId90"/>
    <p:sldId id="277" r:id="rId91"/>
    <p:sldId id="467" r:id="rId92"/>
    <p:sldId id="442" r:id="rId93"/>
    <p:sldId id="463" r:id="rId94"/>
    <p:sldId id="466" r:id="rId95"/>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EA3"/>
    <a:srgbClr val="945DE8"/>
    <a:srgbClr val="945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20F8A-2D67-4650-A524-D0BA24EAFF6D}" v="28" dt="2025-05-19T06:59:58.3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uter Renkema" userId="24dd7e4c-deaa-41e2-9edc-2813ddddaa1c" providerId="ADAL" clId="{13920F8A-2D67-4650-A524-D0BA24EAFF6D}"/>
    <pc:docChg chg="custSel modSld sldOrd">
      <pc:chgData name="Wouter Renkema" userId="24dd7e4c-deaa-41e2-9edc-2813ddddaa1c" providerId="ADAL" clId="{13920F8A-2D67-4650-A524-D0BA24EAFF6D}" dt="2025-05-19T07:14:03.774" v="229" actId="6549"/>
      <pc:docMkLst>
        <pc:docMk/>
      </pc:docMkLst>
      <pc:sldChg chg="modSp mod">
        <pc:chgData name="Wouter Renkema" userId="24dd7e4c-deaa-41e2-9edc-2813ddddaa1c" providerId="ADAL" clId="{13920F8A-2D67-4650-A524-D0BA24EAFF6D}" dt="2025-05-14T07:44:50.071" v="79" actId="20577"/>
        <pc:sldMkLst>
          <pc:docMk/>
          <pc:sldMk cId="3340316532" sldId="261"/>
        </pc:sldMkLst>
        <pc:spChg chg="mod">
          <ac:chgData name="Wouter Renkema" userId="24dd7e4c-deaa-41e2-9edc-2813ddddaa1c" providerId="ADAL" clId="{13920F8A-2D67-4650-A524-D0BA24EAFF6D}" dt="2025-05-14T07:44:50.071" v="79" actId="20577"/>
          <ac:spMkLst>
            <pc:docMk/>
            <pc:sldMk cId="3340316532" sldId="261"/>
            <ac:spMk id="2" creationId="{D9DAF1D3-87A5-901A-029A-D6B6DF6D01A6}"/>
          </ac:spMkLst>
        </pc:spChg>
      </pc:sldChg>
      <pc:sldChg chg="modSp mod">
        <pc:chgData name="Wouter Renkema" userId="24dd7e4c-deaa-41e2-9edc-2813ddddaa1c" providerId="ADAL" clId="{13920F8A-2D67-4650-A524-D0BA24EAFF6D}" dt="2025-05-14T07:42:50.722" v="58" actId="20577"/>
        <pc:sldMkLst>
          <pc:docMk/>
          <pc:sldMk cId="1415626304" sldId="266"/>
        </pc:sldMkLst>
        <pc:spChg chg="mod">
          <ac:chgData name="Wouter Renkema" userId="24dd7e4c-deaa-41e2-9edc-2813ddddaa1c" providerId="ADAL" clId="{13920F8A-2D67-4650-A524-D0BA24EAFF6D}" dt="2025-05-14T07:42:50.722" v="58" actId="20577"/>
          <ac:spMkLst>
            <pc:docMk/>
            <pc:sldMk cId="1415626304" sldId="266"/>
            <ac:spMk id="2" creationId="{D9DAF1D3-87A5-901A-029A-D6B6DF6D01A6}"/>
          </ac:spMkLst>
        </pc:spChg>
      </pc:sldChg>
      <pc:sldChg chg="modSp mod">
        <pc:chgData name="Wouter Renkema" userId="24dd7e4c-deaa-41e2-9edc-2813ddddaa1c" providerId="ADAL" clId="{13920F8A-2D67-4650-A524-D0BA24EAFF6D}" dt="2025-05-14T20:33:59.938" v="128" actId="20577"/>
        <pc:sldMkLst>
          <pc:docMk/>
          <pc:sldMk cId="2152487873" sldId="275"/>
        </pc:sldMkLst>
        <pc:spChg chg="mod">
          <ac:chgData name="Wouter Renkema" userId="24dd7e4c-deaa-41e2-9edc-2813ddddaa1c" providerId="ADAL" clId="{13920F8A-2D67-4650-A524-D0BA24EAFF6D}" dt="2025-05-14T20:33:59.938" v="128" actId="20577"/>
          <ac:spMkLst>
            <pc:docMk/>
            <pc:sldMk cId="2152487873" sldId="275"/>
            <ac:spMk id="3" creationId="{E7FE7FCF-DF04-BB30-C37C-0B2A5516A929}"/>
          </ac:spMkLst>
        </pc:spChg>
      </pc:sldChg>
      <pc:sldChg chg="modSp mod">
        <pc:chgData name="Wouter Renkema" userId="24dd7e4c-deaa-41e2-9edc-2813ddddaa1c" providerId="ADAL" clId="{13920F8A-2D67-4650-A524-D0BA24EAFF6D}" dt="2025-05-19T06:58:53.651" v="167" actId="20577"/>
        <pc:sldMkLst>
          <pc:docMk/>
          <pc:sldMk cId="2702627944" sldId="394"/>
        </pc:sldMkLst>
        <pc:spChg chg="mod">
          <ac:chgData name="Wouter Renkema" userId="24dd7e4c-deaa-41e2-9edc-2813ddddaa1c" providerId="ADAL" clId="{13920F8A-2D67-4650-A524-D0BA24EAFF6D}" dt="2025-05-19T06:58:53.651" v="167" actId="20577"/>
          <ac:spMkLst>
            <pc:docMk/>
            <pc:sldMk cId="2702627944" sldId="394"/>
            <ac:spMk id="3" creationId="{FBF295D3-2E9C-E00E-C2E2-37E432D94D44}"/>
          </ac:spMkLst>
        </pc:spChg>
      </pc:sldChg>
      <pc:sldChg chg="modAnim">
        <pc:chgData name="Wouter Renkema" userId="24dd7e4c-deaa-41e2-9edc-2813ddddaa1c" providerId="ADAL" clId="{13920F8A-2D67-4650-A524-D0BA24EAFF6D}" dt="2025-05-14T07:44:16.739" v="62"/>
        <pc:sldMkLst>
          <pc:docMk/>
          <pc:sldMk cId="1454327832" sldId="410"/>
        </pc:sldMkLst>
      </pc:sldChg>
      <pc:sldChg chg="modSp mod">
        <pc:chgData name="Wouter Renkema" userId="24dd7e4c-deaa-41e2-9edc-2813ddddaa1c" providerId="ADAL" clId="{13920F8A-2D67-4650-A524-D0BA24EAFF6D}" dt="2025-05-19T07:12:36.253" v="184" actId="14100"/>
        <pc:sldMkLst>
          <pc:docMk/>
          <pc:sldMk cId="3870796279" sldId="428"/>
        </pc:sldMkLst>
        <pc:spChg chg="mod">
          <ac:chgData name="Wouter Renkema" userId="24dd7e4c-deaa-41e2-9edc-2813ddddaa1c" providerId="ADAL" clId="{13920F8A-2D67-4650-A524-D0BA24EAFF6D}" dt="2025-05-19T07:12:36.253" v="184" actId="14100"/>
          <ac:spMkLst>
            <pc:docMk/>
            <pc:sldMk cId="3870796279" sldId="428"/>
            <ac:spMk id="4" creationId="{F6F9F01D-81EC-5281-C045-7DBA91AF65D3}"/>
          </ac:spMkLst>
        </pc:spChg>
      </pc:sldChg>
      <pc:sldChg chg="modSp mod">
        <pc:chgData name="Wouter Renkema" userId="24dd7e4c-deaa-41e2-9edc-2813ddddaa1c" providerId="ADAL" clId="{13920F8A-2D67-4650-A524-D0BA24EAFF6D}" dt="2025-05-19T07:12:27.276" v="180" actId="20577"/>
        <pc:sldMkLst>
          <pc:docMk/>
          <pc:sldMk cId="1647557427" sldId="429"/>
        </pc:sldMkLst>
        <pc:spChg chg="mod">
          <ac:chgData name="Wouter Renkema" userId="24dd7e4c-deaa-41e2-9edc-2813ddddaa1c" providerId="ADAL" clId="{13920F8A-2D67-4650-A524-D0BA24EAFF6D}" dt="2025-05-19T07:12:27.276" v="180" actId="20577"/>
          <ac:spMkLst>
            <pc:docMk/>
            <pc:sldMk cId="1647557427" sldId="429"/>
            <ac:spMk id="4" creationId="{39914635-BD4B-18E3-F56E-6B3503471C66}"/>
          </ac:spMkLst>
        </pc:spChg>
      </pc:sldChg>
      <pc:sldChg chg="ord">
        <pc:chgData name="Wouter Renkema" userId="24dd7e4c-deaa-41e2-9edc-2813ddddaa1c" providerId="ADAL" clId="{13920F8A-2D67-4650-A524-D0BA24EAFF6D}" dt="2025-05-19T07:11:25.584" v="173"/>
        <pc:sldMkLst>
          <pc:docMk/>
          <pc:sldMk cId="4007681724" sldId="438"/>
        </pc:sldMkLst>
      </pc:sldChg>
      <pc:sldChg chg="modSp">
        <pc:chgData name="Wouter Renkema" userId="24dd7e4c-deaa-41e2-9edc-2813ddddaa1c" providerId="ADAL" clId="{13920F8A-2D67-4650-A524-D0BA24EAFF6D}" dt="2025-05-13T21:07:30.273" v="44" actId="20577"/>
        <pc:sldMkLst>
          <pc:docMk/>
          <pc:sldMk cId="4274160553" sldId="448"/>
        </pc:sldMkLst>
        <pc:spChg chg="mod">
          <ac:chgData name="Wouter Renkema" userId="24dd7e4c-deaa-41e2-9edc-2813ddddaa1c" providerId="ADAL" clId="{13920F8A-2D67-4650-A524-D0BA24EAFF6D}" dt="2025-05-13T21:07:30.273" v="44" actId="20577"/>
          <ac:spMkLst>
            <pc:docMk/>
            <pc:sldMk cId="4274160553" sldId="448"/>
            <ac:spMk id="4" creationId="{4329B913-65EB-F32E-4EB6-FB302F8D44FC}"/>
          </ac:spMkLst>
        </pc:spChg>
      </pc:sldChg>
      <pc:sldChg chg="modSp mod">
        <pc:chgData name="Wouter Renkema" userId="24dd7e4c-deaa-41e2-9edc-2813ddddaa1c" providerId="ADAL" clId="{13920F8A-2D67-4650-A524-D0BA24EAFF6D}" dt="2025-05-13T21:10:51.761" v="46" actId="255"/>
        <pc:sldMkLst>
          <pc:docMk/>
          <pc:sldMk cId="3266354902" sldId="457"/>
        </pc:sldMkLst>
        <pc:spChg chg="mod">
          <ac:chgData name="Wouter Renkema" userId="24dd7e4c-deaa-41e2-9edc-2813ddddaa1c" providerId="ADAL" clId="{13920F8A-2D67-4650-A524-D0BA24EAFF6D}" dt="2025-05-13T21:10:51.761" v="46" actId="255"/>
          <ac:spMkLst>
            <pc:docMk/>
            <pc:sldMk cId="3266354902" sldId="457"/>
            <ac:spMk id="7" creationId="{430B3607-6713-55A6-0285-4A72509D58DD}"/>
          </ac:spMkLst>
        </pc:spChg>
      </pc:sldChg>
      <pc:sldChg chg="modSp mod">
        <pc:chgData name="Wouter Renkema" userId="24dd7e4c-deaa-41e2-9edc-2813ddddaa1c" providerId="ADAL" clId="{13920F8A-2D67-4650-A524-D0BA24EAFF6D}" dt="2025-05-19T07:12:41.942" v="187" actId="20577"/>
        <pc:sldMkLst>
          <pc:docMk/>
          <pc:sldMk cId="2409788838" sldId="465"/>
        </pc:sldMkLst>
        <pc:spChg chg="mod">
          <ac:chgData name="Wouter Renkema" userId="24dd7e4c-deaa-41e2-9edc-2813ddddaa1c" providerId="ADAL" clId="{13920F8A-2D67-4650-A524-D0BA24EAFF6D}" dt="2025-05-19T07:12:41.942" v="187" actId="20577"/>
          <ac:spMkLst>
            <pc:docMk/>
            <pc:sldMk cId="2409788838" sldId="465"/>
            <ac:spMk id="4" creationId="{126A7A44-E943-9CD2-FA51-DB9DA5E8E016}"/>
          </ac:spMkLst>
        </pc:spChg>
      </pc:sldChg>
      <pc:sldChg chg="modAnim">
        <pc:chgData name="Wouter Renkema" userId="24dd7e4c-deaa-41e2-9edc-2813ddddaa1c" providerId="ADAL" clId="{13920F8A-2D67-4650-A524-D0BA24EAFF6D}" dt="2025-05-14T07:43:53.401" v="60"/>
        <pc:sldMkLst>
          <pc:docMk/>
          <pc:sldMk cId="710856555" sldId="475"/>
        </pc:sldMkLst>
      </pc:sldChg>
      <pc:sldChg chg="modSp mod">
        <pc:chgData name="Wouter Renkema" userId="24dd7e4c-deaa-41e2-9edc-2813ddddaa1c" providerId="ADAL" clId="{13920F8A-2D67-4650-A524-D0BA24EAFF6D}" dt="2025-05-14T07:42:23.595" v="53" actId="255"/>
        <pc:sldMkLst>
          <pc:docMk/>
          <pc:sldMk cId="2798208793" sldId="478"/>
        </pc:sldMkLst>
        <pc:spChg chg="mod">
          <ac:chgData name="Wouter Renkema" userId="24dd7e4c-deaa-41e2-9edc-2813ddddaa1c" providerId="ADAL" clId="{13920F8A-2D67-4650-A524-D0BA24EAFF6D}" dt="2025-05-14T07:42:23.595" v="53" actId="255"/>
          <ac:spMkLst>
            <pc:docMk/>
            <pc:sldMk cId="2798208793" sldId="478"/>
            <ac:spMk id="5" creationId="{75E77FBB-2F30-95C7-484D-494E7C3AE029}"/>
          </ac:spMkLst>
        </pc:spChg>
        <pc:spChg chg="mod">
          <ac:chgData name="Wouter Renkema" userId="24dd7e4c-deaa-41e2-9edc-2813ddddaa1c" providerId="ADAL" clId="{13920F8A-2D67-4650-A524-D0BA24EAFF6D}" dt="2025-05-14T07:42:12.644" v="50" actId="255"/>
          <ac:spMkLst>
            <pc:docMk/>
            <pc:sldMk cId="2798208793" sldId="478"/>
            <ac:spMk id="6" creationId="{7F605B68-5A6E-CDF1-024A-F38A8544397A}"/>
          </ac:spMkLst>
        </pc:spChg>
      </pc:sldChg>
      <pc:sldChg chg="modAnim">
        <pc:chgData name="Wouter Renkema" userId="24dd7e4c-deaa-41e2-9edc-2813ddddaa1c" providerId="ADAL" clId="{13920F8A-2D67-4650-A524-D0BA24EAFF6D}" dt="2025-05-14T07:41:52.151" v="48"/>
        <pc:sldMkLst>
          <pc:docMk/>
          <pc:sldMk cId="212619558" sldId="479"/>
        </pc:sldMkLst>
      </pc:sldChg>
      <pc:sldChg chg="addSp delSp modSp mod">
        <pc:chgData name="Wouter Renkema" userId="24dd7e4c-deaa-41e2-9edc-2813ddddaa1c" providerId="ADAL" clId="{13920F8A-2D67-4650-A524-D0BA24EAFF6D}" dt="2025-05-19T06:59:58.350" v="171"/>
        <pc:sldMkLst>
          <pc:docMk/>
          <pc:sldMk cId="2610667376" sldId="480"/>
        </pc:sldMkLst>
        <pc:spChg chg="mod">
          <ac:chgData name="Wouter Renkema" userId="24dd7e4c-deaa-41e2-9edc-2813ddddaa1c" providerId="ADAL" clId="{13920F8A-2D67-4650-A524-D0BA24EAFF6D}" dt="2025-05-13T20:58:16.718" v="22" actId="20577"/>
          <ac:spMkLst>
            <pc:docMk/>
            <pc:sldMk cId="2610667376" sldId="480"/>
            <ac:spMk id="3" creationId="{454EB744-D894-8C85-1D48-6784DDDBB900}"/>
          </ac:spMkLst>
        </pc:spChg>
        <pc:spChg chg="mod">
          <ac:chgData name="Wouter Renkema" userId="24dd7e4c-deaa-41e2-9edc-2813ddddaa1c" providerId="ADAL" clId="{13920F8A-2D67-4650-A524-D0BA24EAFF6D}" dt="2025-05-13T21:01:28.372" v="29" actId="2085"/>
          <ac:spMkLst>
            <pc:docMk/>
            <pc:sldMk cId="2610667376" sldId="480"/>
            <ac:spMk id="5" creationId="{A8CD8F98-D048-1856-7D4F-9CD819DDFF48}"/>
          </ac:spMkLst>
        </pc:spChg>
        <pc:spChg chg="mod">
          <ac:chgData name="Wouter Renkema" userId="24dd7e4c-deaa-41e2-9edc-2813ddddaa1c" providerId="ADAL" clId="{13920F8A-2D67-4650-A524-D0BA24EAFF6D}" dt="2025-05-13T20:58:43.548" v="26" actId="255"/>
          <ac:spMkLst>
            <pc:docMk/>
            <pc:sldMk cId="2610667376" sldId="480"/>
            <ac:spMk id="6" creationId="{CD9E3265-8777-0A16-9768-16ECE9029936}"/>
          </ac:spMkLst>
        </pc:spChg>
        <pc:spChg chg="mod">
          <ac:chgData name="Wouter Renkema" userId="24dd7e4c-deaa-41e2-9edc-2813ddddaa1c" providerId="ADAL" clId="{13920F8A-2D67-4650-A524-D0BA24EAFF6D}" dt="2025-05-13T20:58:56.363" v="28" actId="255"/>
          <ac:spMkLst>
            <pc:docMk/>
            <pc:sldMk cId="2610667376" sldId="480"/>
            <ac:spMk id="9" creationId="{6AD3C54F-C450-3D2C-54A8-F7E34CB5C7F4}"/>
          </ac:spMkLst>
        </pc:spChg>
        <pc:inkChg chg="add del">
          <ac:chgData name="Wouter Renkema" userId="24dd7e4c-deaa-41e2-9edc-2813ddddaa1c" providerId="ADAL" clId="{13920F8A-2D67-4650-A524-D0BA24EAFF6D}" dt="2025-05-19T06:59:58.350" v="171"/>
          <ac:inkMkLst>
            <pc:docMk/>
            <pc:sldMk cId="2610667376" sldId="480"/>
            <ac:inkMk id="10" creationId="{968656A2-BD77-5EFF-89CE-839DC7075119}"/>
          </ac:inkMkLst>
        </pc:inkChg>
        <pc:inkChg chg="add">
          <ac:chgData name="Wouter Renkema" userId="24dd7e4c-deaa-41e2-9edc-2813ddddaa1c" providerId="ADAL" clId="{13920F8A-2D67-4650-A524-D0BA24EAFF6D}" dt="2025-05-19T06:59:53.032" v="170" actId="9405"/>
          <ac:inkMkLst>
            <pc:docMk/>
            <pc:sldMk cId="2610667376" sldId="480"/>
            <ac:inkMk id="11" creationId="{AB6E462A-DF76-0BC6-7F8B-FB8360483298}"/>
          </ac:inkMkLst>
        </pc:inkChg>
      </pc:sldChg>
      <pc:sldChg chg="addSp modSp mod modAnim">
        <pc:chgData name="Wouter Renkema" userId="24dd7e4c-deaa-41e2-9edc-2813ddddaa1c" providerId="ADAL" clId="{13920F8A-2D67-4650-A524-D0BA24EAFF6D}" dt="2025-05-19T06:59:37.959" v="168" actId="9405"/>
        <pc:sldMkLst>
          <pc:docMk/>
          <pc:sldMk cId="72213061" sldId="484"/>
        </pc:sldMkLst>
        <pc:spChg chg="mod">
          <ac:chgData name="Wouter Renkema" userId="24dd7e4c-deaa-41e2-9edc-2813ddddaa1c" providerId="ADAL" clId="{13920F8A-2D67-4650-A524-D0BA24EAFF6D}" dt="2025-05-14T20:43:10.742" v="164" actId="207"/>
          <ac:spMkLst>
            <pc:docMk/>
            <pc:sldMk cId="72213061" sldId="484"/>
            <ac:spMk id="3" creationId="{9943694B-0891-978B-1768-D2471746E9E9}"/>
          </ac:spMkLst>
        </pc:spChg>
        <pc:inkChg chg="add">
          <ac:chgData name="Wouter Renkema" userId="24dd7e4c-deaa-41e2-9edc-2813ddddaa1c" providerId="ADAL" clId="{13920F8A-2D67-4650-A524-D0BA24EAFF6D}" dt="2025-05-19T06:59:37.959" v="168" actId="9405"/>
          <ac:inkMkLst>
            <pc:docMk/>
            <pc:sldMk cId="72213061" sldId="484"/>
            <ac:inkMk id="6" creationId="{5A13677D-5CAA-2577-1A51-BA6BBCE8BDF5}"/>
          </ac:inkMkLst>
        </pc:inkChg>
      </pc:sldChg>
      <pc:sldChg chg="addSp modSp mod">
        <pc:chgData name="Wouter Renkema" userId="24dd7e4c-deaa-41e2-9edc-2813ddddaa1c" providerId="ADAL" clId="{13920F8A-2D67-4650-A524-D0BA24EAFF6D}" dt="2025-05-19T07:14:03.774" v="229" actId="6549"/>
        <pc:sldMkLst>
          <pc:docMk/>
          <pc:sldMk cId="4061130799" sldId="485"/>
        </pc:sldMkLst>
        <pc:spChg chg="add mod">
          <ac:chgData name="Wouter Renkema" userId="24dd7e4c-deaa-41e2-9edc-2813ddddaa1c" providerId="ADAL" clId="{13920F8A-2D67-4650-A524-D0BA24EAFF6D}" dt="2025-05-19T07:14:03.774" v="229" actId="6549"/>
          <ac:spMkLst>
            <pc:docMk/>
            <pc:sldMk cId="4061130799" sldId="485"/>
            <ac:spMk id="7" creationId="{FA33FE07-C601-4CF2-AEB7-D9553E434CDC}"/>
          </ac:spMkLst>
        </pc:spChg>
      </pc:sldChg>
      <pc:sldChg chg="addSp modSp mod">
        <pc:chgData name="Wouter Renkema" userId="24dd7e4c-deaa-41e2-9edc-2813ddddaa1c" providerId="ADAL" clId="{13920F8A-2D67-4650-A524-D0BA24EAFF6D}" dt="2025-05-13T20:37:16.437" v="4" actId="1076"/>
        <pc:sldMkLst>
          <pc:docMk/>
          <pc:sldMk cId="2291747656" sldId="489"/>
        </pc:sldMkLst>
        <pc:picChg chg="add mod">
          <ac:chgData name="Wouter Renkema" userId="24dd7e4c-deaa-41e2-9edc-2813ddddaa1c" providerId="ADAL" clId="{13920F8A-2D67-4650-A524-D0BA24EAFF6D}" dt="2025-05-13T20:37:16.437" v="4" actId="1076"/>
          <ac:picMkLst>
            <pc:docMk/>
            <pc:sldMk cId="2291747656" sldId="489"/>
            <ac:picMk id="6" creationId="{187B4CDA-9866-4FC1-18F8-166EDEEC25F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AD794D7-8334-4A91-AF54-A2B076C7AD50}"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06:59:53.029"/>
    </inkml:context>
    <inkml:brush xml:id="br0">
      <inkml:brushProperty name="width" value="0.1" units="cm"/>
      <inkml:brushProperty name="height" value="0.1" units="cm"/>
    </inkml:brush>
  </inkml:definitions>
  <inkml:trace contextRef="#ctx0" brushRef="#br0">1 0 24575,'0'5'0,"0"7"0,0 6 0,0 5 0,0 4 0,0 1 0,0 2 0,0-4-8191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9T06:59:37.948"/>
    </inkml:context>
    <inkml:brush xml:id="br0">
      <inkml:brushProperty name="width" value="0.1" units="cm"/>
      <inkml:brushProperty name="height" value="0.1" units="cm"/>
    </inkml:brush>
  </inkml:definitions>
  <inkml:trace contextRef="#ctx0" brushRef="#br0">1 1 24575,'0'4'0,"0"8"0,0 5 0,0 6 0,0 4 0,0 1 0,0 2 0,0 1 0,0-1 0,0 1 0,0-1 0,0-1 0,0-4-8191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1D7031E-9A57-C448-850C-D3F274574048}" type="datetimeFigureOut">
              <a:rPr lang="nl-NL" smtClean="0"/>
              <a:t>15-5-2025</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15</a:t>
            </a:fld>
            <a:endParaRPr lang="nl-NL"/>
          </a:p>
        </p:txBody>
      </p:sp>
    </p:spTree>
    <p:extLst>
      <p:ext uri="{BB962C8B-B14F-4D97-AF65-F5344CB8AC3E}">
        <p14:creationId xmlns:p14="http://schemas.microsoft.com/office/powerpoint/2010/main" val="2056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9973D-2E20-B4E3-4FCF-3306A9CA28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17B11D-9853-CFF8-80A4-1C9912CCC7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B5DB0C-21AA-45E3-DB9F-99773B7E97D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BABEEFE-F708-185E-B1AE-B626AF96BF20}"/>
              </a:ext>
            </a:extLst>
          </p:cNvPr>
          <p:cNvSpPr>
            <a:spLocks noGrp="1"/>
          </p:cNvSpPr>
          <p:nvPr>
            <p:ph type="sldNum" sz="quarter" idx="5"/>
          </p:nvPr>
        </p:nvSpPr>
        <p:spPr/>
        <p:txBody>
          <a:bodyPr/>
          <a:lstStyle/>
          <a:p>
            <a:fld id="{8E652D38-649F-2742-B8D4-CEFE19811428}" type="slidenum">
              <a:rPr lang="nl-NL" smtClean="0"/>
              <a:t>16</a:t>
            </a:fld>
            <a:endParaRPr lang="nl-NL"/>
          </a:p>
        </p:txBody>
      </p:sp>
    </p:spTree>
    <p:extLst>
      <p:ext uri="{BB962C8B-B14F-4D97-AF65-F5344CB8AC3E}">
        <p14:creationId xmlns:p14="http://schemas.microsoft.com/office/powerpoint/2010/main" val="408110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64734-474B-631E-04E5-BD7A9E385D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C9EBF7-6732-2E69-00E5-0C63AA346C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B11477-4BCA-8E83-53DB-C66A16F4637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4ED98A3-C77E-A076-EDFC-F83F64300AFB}"/>
              </a:ext>
            </a:extLst>
          </p:cNvPr>
          <p:cNvSpPr>
            <a:spLocks noGrp="1"/>
          </p:cNvSpPr>
          <p:nvPr>
            <p:ph type="sldNum" sz="quarter" idx="5"/>
          </p:nvPr>
        </p:nvSpPr>
        <p:spPr/>
        <p:txBody>
          <a:bodyPr/>
          <a:lstStyle/>
          <a:p>
            <a:fld id="{8E652D38-649F-2742-B8D4-CEFE19811428}" type="slidenum">
              <a:rPr lang="nl-NL" smtClean="0"/>
              <a:t>31</a:t>
            </a:fld>
            <a:endParaRPr lang="nl-NL"/>
          </a:p>
        </p:txBody>
      </p:sp>
    </p:spTree>
    <p:extLst>
      <p:ext uri="{BB962C8B-B14F-4D97-AF65-F5344CB8AC3E}">
        <p14:creationId xmlns:p14="http://schemas.microsoft.com/office/powerpoint/2010/main" val="156964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4419-F553-918E-85CB-D9850AEC98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AA34CC-7D21-7313-0781-B75C1D2873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38FC420-8AEA-0701-55EA-C7EB3FC6B17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8AD0203-EEDD-0DCD-753B-FECAAFE55071}"/>
              </a:ext>
            </a:extLst>
          </p:cNvPr>
          <p:cNvSpPr>
            <a:spLocks noGrp="1"/>
          </p:cNvSpPr>
          <p:nvPr>
            <p:ph type="sldNum" sz="quarter" idx="5"/>
          </p:nvPr>
        </p:nvSpPr>
        <p:spPr/>
        <p:txBody>
          <a:bodyPr/>
          <a:lstStyle/>
          <a:p>
            <a:fld id="{8E652D38-649F-2742-B8D4-CEFE19811428}" type="slidenum">
              <a:rPr lang="nl-NL" smtClean="0"/>
              <a:t>32</a:t>
            </a:fld>
            <a:endParaRPr lang="nl-NL"/>
          </a:p>
        </p:txBody>
      </p:sp>
    </p:spTree>
    <p:extLst>
      <p:ext uri="{BB962C8B-B14F-4D97-AF65-F5344CB8AC3E}">
        <p14:creationId xmlns:p14="http://schemas.microsoft.com/office/powerpoint/2010/main" val="126860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05DD-5143-ACDB-F670-0C8FDF822A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EC2024-8431-9915-A85D-4FC1573D52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8955F92-9184-B22A-8454-BF9916A0E9D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77C579A-C09C-9DE6-B0CA-65F119A01BE1}"/>
              </a:ext>
            </a:extLst>
          </p:cNvPr>
          <p:cNvSpPr>
            <a:spLocks noGrp="1"/>
          </p:cNvSpPr>
          <p:nvPr>
            <p:ph type="sldNum" sz="quarter" idx="5"/>
          </p:nvPr>
        </p:nvSpPr>
        <p:spPr/>
        <p:txBody>
          <a:bodyPr/>
          <a:lstStyle/>
          <a:p>
            <a:fld id="{8E652D38-649F-2742-B8D4-CEFE19811428}" type="slidenum">
              <a:rPr lang="nl-NL" smtClean="0"/>
              <a:t>41</a:t>
            </a:fld>
            <a:endParaRPr lang="nl-NL"/>
          </a:p>
        </p:txBody>
      </p:sp>
    </p:spTree>
    <p:extLst>
      <p:ext uri="{BB962C8B-B14F-4D97-AF65-F5344CB8AC3E}">
        <p14:creationId xmlns:p14="http://schemas.microsoft.com/office/powerpoint/2010/main" val="318822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15-5-2025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customXml" Target="../ink/ink1.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customXml" Target="../ink/ink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97217" y="1050986"/>
            <a:ext cx="10473179" cy="5139869"/>
          </a:xfrm>
          <a:prstGeom prst="rect">
            <a:avLst/>
          </a:prstGeom>
          <a:noFill/>
        </p:spPr>
        <p:txBody>
          <a:bodyPr wrap="square" lIns="91440" tIns="45720" rIns="91440" bIns="45720" rtlCol="0" anchor="t">
            <a:spAutoFit/>
          </a:bodyPr>
          <a:lstStyle/>
          <a:p>
            <a:r>
              <a:rPr lang="en-US" sz="3200" b="1" err="1">
                <a:latin typeface="Effra" panose="02000506080000020004" pitchFamily="2" charset="0"/>
              </a:rPr>
              <a:t>Examenspreekuur</a:t>
            </a:r>
            <a:r>
              <a:rPr lang="en-US" sz="3200" b="1">
                <a:latin typeface="Effra" panose="02000506080000020004" pitchFamily="2" charset="0"/>
              </a:rPr>
              <a:t> 2024</a:t>
            </a:r>
          </a:p>
          <a:p>
            <a:endParaRPr lang="en-US" sz="3200" b="1">
              <a:latin typeface="Effra" panose="02000506080000020004" pitchFamily="2" charset="0"/>
            </a:endParaRPr>
          </a:p>
          <a:p>
            <a:r>
              <a:rPr lang="nl-NL" sz="2400" b="1">
                <a:solidFill>
                  <a:srgbClr val="131313"/>
                </a:solidFill>
                <a:latin typeface="Effra" panose="02000506080000020004" pitchFamily="2" charset="0"/>
              </a:rPr>
              <a:t>Koolstofchemie</a:t>
            </a:r>
            <a:r>
              <a:rPr lang="nl-NL" sz="2400">
                <a:solidFill>
                  <a:srgbClr val="131313"/>
                </a:solidFill>
                <a:latin typeface="Effra" panose="02000506080000020004" pitchFamily="2" charset="0"/>
              </a:rPr>
              <a:t> </a:t>
            </a:r>
            <a:endParaRPr lang="nl-NL" sz="2400" b="0" i="0">
              <a:solidFill>
                <a:srgbClr val="131313"/>
              </a:solidFill>
              <a:effectLst/>
              <a:latin typeface="Effra" panose="02000506080000020004" pitchFamily="2" charset="0"/>
            </a:endParaRPr>
          </a:p>
          <a:p>
            <a:pPr marL="342900" indent="-342900">
              <a:buFont typeface="Arial"/>
              <a:buChar char="•"/>
            </a:pPr>
            <a:r>
              <a:rPr lang="nl-NL" sz="2400">
                <a:solidFill>
                  <a:srgbClr val="131313"/>
                </a:solidFill>
                <a:latin typeface="Effra" panose="02000506080000020004" pitchFamily="2" charset="0"/>
              </a:rPr>
              <a:t>Structuurformules en systematische naamgeving</a:t>
            </a:r>
          </a:p>
          <a:p>
            <a:pPr marL="342900" indent="-342900">
              <a:buFont typeface="Arial"/>
              <a:buChar char="•"/>
            </a:pPr>
            <a:r>
              <a:rPr lang="nl-NL" sz="2400">
                <a:solidFill>
                  <a:srgbClr val="131313"/>
                </a:solidFill>
                <a:latin typeface="Effra" panose="02000506080000020004" pitchFamily="2" charset="0"/>
              </a:rPr>
              <a:t>Reacties van koolstofverbindingen</a:t>
            </a:r>
          </a:p>
          <a:p>
            <a:r>
              <a:rPr lang="nl-NL" sz="2400" b="1">
                <a:solidFill>
                  <a:srgbClr val="131313"/>
                </a:solidFill>
                <a:latin typeface="Effra" panose="02000506080000020004" pitchFamily="2" charset="0"/>
              </a:rPr>
              <a:t>Energie</a:t>
            </a:r>
            <a:r>
              <a:rPr lang="nl-NL" sz="2400">
                <a:solidFill>
                  <a:srgbClr val="131313"/>
                </a:solidFill>
                <a:latin typeface="Effra" panose="02000506080000020004" pitchFamily="2" charset="0"/>
              </a:rPr>
              <a:t> </a:t>
            </a:r>
            <a:endParaRPr lang="nl-NL" sz="2400" b="0" i="0">
              <a:solidFill>
                <a:srgbClr val="131313"/>
              </a:solidFill>
              <a:effectLst/>
              <a:latin typeface="Effra" panose="02000506080000020004" pitchFamily="2" charset="0"/>
            </a:endParaRPr>
          </a:p>
          <a:p>
            <a:pPr marL="342900" indent="-342900">
              <a:buFont typeface="Arial"/>
              <a:buChar char="•"/>
            </a:pPr>
            <a:r>
              <a:rPr lang="nl-NL" sz="2400">
                <a:solidFill>
                  <a:srgbClr val="131313"/>
                </a:solidFill>
                <a:latin typeface="Effra" panose="02000506080000020004" pitchFamily="2" charset="0"/>
              </a:rPr>
              <a:t>Reactiewarmten</a:t>
            </a:r>
          </a:p>
          <a:p>
            <a:pPr marL="342900" indent="-342900">
              <a:buFont typeface="Arial"/>
              <a:buChar char="•"/>
            </a:pPr>
            <a:r>
              <a:rPr lang="nl-NL" sz="2400">
                <a:solidFill>
                  <a:srgbClr val="131313"/>
                </a:solidFill>
                <a:latin typeface="Effra" panose="02000506080000020004" pitchFamily="2" charset="0"/>
              </a:rPr>
              <a:t>Energiediagrammen </a:t>
            </a:r>
          </a:p>
          <a:p>
            <a:pPr marL="342900" indent="-342900">
              <a:buFont typeface="Arial"/>
              <a:buChar char="•"/>
            </a:pPr>
            <a:r>
              <a:rPr lang="nl-NL" sz="2400">
                <a:solidFill>
                  <a:srgbClr val="131313"/>
                </a:solidFill>
                <a:latin typeface="Effra" panose="02000506080000020004" pitchFamily="2" charset="0"/>
              </a:rPr>
              <a:t>Energiedichtheid</a:t>
            </a:r>
          </a:p>
          <a:p>
            <a:r>
              <a:rPr lang="nl-NL" sz="2400" b="1">
                <a:solidFill>
                  <a:srgbClr val="131313"/>
                </a:solidFill>
                <a:latin typeface="Effra" panose="02000506080000020004" pitchFamily="2" charset="0"/>
              </a:rPr>
              <a:t>Biochemie</a:t>
            </a:r>
            <a:r>
              <a:rPr lang="nl-NL" sz="2400">
                <a:solidFill>
                  <a:srgbClr val="131313"/>
                </a:solidFill>
                <a:latin typeface="Effra" panose="02000506080000020004" pitchFamily="2" charset="0"/>
              </a:rPr>
              <a:t> </a:t>
            </a:r>
            <a:endParaRPr lang="nl-NL" sz="2400" b="0" i="0">
              <a:solidFill>
                <a:srgbClr val="131313"/>
              </a:solidFill>
              <a:effectLst/>
              <a:latin typeface="Effra" panose="02000506080000020004" pitchFamily="2" charset="0"/>
            </a:endParaRPr>
          </a:p>
          <a:p>
            <a:pPr marL="342900" indent="-342900">
              <a:buFont typeface="Arial"/>
              <a:buChar char="•"/>
            </a:pPr>
            <a:r>
              <a:rPr lang="nl-NL" sz="2400">
                <a:solidFill>
                  <a:srgbClr val="131313"/>
                </a:solidFill>
                <a:latin typeface="Effra" panose="02000506080000020004" pitchFamily="2" charset="0"/>
                <a:ea typeface="+mn-lt"/>
                <a:cs typeface="+mn-lt"/>
              </a:rPr>
              <a:t>Koolhydraten, eiwitten en vetten</a:t>
            </a:r>
            <a:endParaRPr lang="nl-NL" sz="2400">
              <a:latin typeface="Effra" panose="02000506080000020004" pitchFamily="2" charset="0"/>
              <a:ea typeface="Calibri" panose="020F0502020204030204"/>
              <a:cs typeface="Calibri" panose="020F0502020204030204"/>
            </a:endParaRPr>
          </a:p>
          <a:p>
            <a:endParaRPr lang="nl-NL" sz="2400">
              <a:solidFill>
                <a:srgbClr val="131313"/>
              </a:solidFill>
              <a:latin typeface="Effra" panose="02000506080000020004" pitchFamily="2" charset="0"/>
            </a:endParaRPr>
          </a:p>
          <a:p>
            <a:endParaRPr lang="nl-NL" sz="2400">
              <a:solidFill>
                <a:srgbClr val="131313"/>
              </a:solidFill>
              <a:latin typeface="Effra" panose="02000506080000020004" pitchFamily="2" charset="0"/>
            </a:endParaRPr>
          </a:p>
        </p:txBody>
      </p:sp>
    </p:spTree>
    <p:extLst>
      <p:ext uri="{BB962C8B-B14F-4D97-AF65-F5344CB8AC3E}">
        <p14:creationId xmlns:p14="http://schemas.microsoft.com/office/powerpoint/2010/main" val="361369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5865-6B18-9D2B-AABE-C75B5FA72832}"/>
            </a:ext>
          </a:extLst>
        </p:cNvPr>
        <p:cNvGrpSpPr/>
        <p:nvPr/>
      </p:nvGrpSpPr>
      <p:grpSpPr>
        <a:xfrm>
          <a:off x="0" y="0"/>
          <a:ext cx="0" cy="0"/>
          <a:chOff x="0" y="0"/>
          <a:chExt cx="0" cy="0"/>
        </a:xfrm>
      </p:grpSpPr>
      <p:pic>
        <p:nvPicPr>
          <p:cNvPr id="31" name="Afbeelding 30">
            <a:extLst>
              <a:ext uri="{FF2B5EF4-FFF2-40B4-BE49-F238E27FC236}">
                <a16:creationId xmlns:a16="http://schemas.microsoft.com/office/drawing/2014/main" id="{6B002A30-1EC7-71D7-6FED-D741F49A9D3C}"/>
              </a:ext>
            </a:extLst>
          </p:cNvPr>
          <p:cNvPicPr>
            <a:picLocks noChangeAspect="1"/>
          </p:cNvPicPr>
          <p:nvPr/>
        </p:nvPicPr>
        <p:blipFill>
          <a:blip r:embed="rId2"/>
          <a:stretch>
            <a:fillRect/>
          </a:stretch>
        </p:blipFill>
        <p:spPr>
          <a:xfrm>
            <a:off x="2530811" y="2613590"/>
            <a:ext cx="8512837" cy="908814"/>
          </a:xfrm>
          <a:prstGeom prst="rect">
            <a:avLst/>
          </a:prstGeom>
        </p:spPr>
      </p:pic>
      <p:sp>
        <p:nvSpPr>
          <p:cNvPr id="2" name="Tekstvak 1">
            <a:extLst>
              <a:ext uri="{FF2B5EF4-FFF2-40B4-BE49-F238E27FC236}">
                <a16:creationId xmlns:a16="http://schemas.microsoft.com/office/drawing/2014/main" id="{97C700C0-F9FF-6311-0A0E-46214450A8E7}"/>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Zelf</a:t>
            </a:r>
            <a:r>
              <a:rPr lang="en-US" sz="3200" b="1">
                <a:latin typeface="Effra"/>
              </a:rPr>
              <a:t> </a:t>
            </a:r>
            <a:r>
              <a:rPr lang="en-US" sz="3200" b="1" err="1">
                <a:latin typeface="Effra"/>
              </a:rPr>
              <a:t>halfreacties</a:t>
            </a:r>
            <a:r>
              <a:rPr lang="en-US" sz="3200" b="1">
                <a:latin typeface="Effra"/>
              </a:rPr>
              <a:t> </a:t>
            </a:r>
            <a:r>
              <a:rPr lang="en-US" sz="3200" b="1" err="1">
                <a:latin typeface="Effra"/>
              </a:rPr>
              <a:t>opstellen</a:t>
            </a:r>
            <a:endParaRPr lang="en-US" sz="3200" b="1">
              <a:latin typeface="Effra"/>
            </a:endParaRPr>
          </a:p>
          <a:p>
            <a:r>
              <a:rPr lang="en-US" sz="2400" b="1">
                <a:solidFill>
                  <a:srgbClr val="652EA3"/>
                </a:solidFill>
                <a:latin typeface="Effra"/>
              </a:rPr>
              <a:t>2016 I</a:t>
            </a:r>
          </a:p>
        </p:txBody>
      </p:sp>
      <p:pic>
        <p:nvPicPr>
          <p:cNvPr id="20" name="Afbeelding 19">
            <a:extLst>
              <a:ext uri="{FF2B5EF4-FFF2-40B4-BE49-F238E27FC236}">
                <a16:creationId xmlns:a16="http://schemas.microsoft.com/office/drawing/2014/main" id="{DB98CA8A-967F-08D5-6EC6-53DEC9A1D42C}"/>
              </a:ext>
            </a:extLst>
          </p:cNvPr>
          <p:cNvPicPr>
            <a:picLocks noChangeAspect="1"/>
          </p:cNvPicPr>
          <p:nvPr/>
        </p:nvPicPr>
        <p:blipFill>
          <a:blip r:embed="rId3"/>
          <a:srcRect t="49182"/>
          <a:stretch/>
        </p:blipFill>
        <p:spPr>
          <a:xfrm>
            <a:off x="250258" y="3712464"/>
            <a:ext cx="11473314" cy="777106"/>
          </a:xfrm>
          <a:prstGeom prst="rect">
            <a:avLst/>
          </a:prstGeom>
        </p:spPr>
      </p:pic>
      <p:sp>
        <p:nvSpPr>
          <p:cNvPr id="23" name="Tekstvak 22">
            <a:extLst>
              <a:ext uri="{FF2B5EF4-FFF2-40B4-BE49-F238E27FC236}">
                <a16:creationId xmlns:a16="http://schemas.microsoft.com/office/drawing/2014/main" id="{D5AE3DAF-96D6-A1AE-911A-F86E45C3841D}"/>
              </a:ext>
            </a:extLst>
          </p:cNvPr>
          <p:cNvSpPr txBox="1"/>
          <p:nvPr/>
        </p:nvSpPr>
        <p:spPr>
          <a:xfrm>
            <a:off x="4859863" y="2664908"/>
            <a:ext cx="917448" cy="861774"/>
          </a:xfrm>
          <a:prstGeom prst="rect">
            <a:avLst/>
          </a:prstGeom>
          <a:noFill/>
        </p:spPr>
        <p:txBody>
          <a:bodyPr wrap="square" rtlCol="0">
            <a:spAutoFit/>
          </a:bodyPr>
          <a:lstStyle/>
          <a:p>
            <a:r>
              <a:rPr lang="nl-NL" sz="4800" b="1">
                <a:solidFill>
                  <a:srgbClr val="FF0000"/>
                </a:solidFill>
              </a:rPr>
              <a:t>2</a:t>
            </a:r>
          </a:p>
        </p:txBody>
      </p:sp>
      <p:sp>
        <p:nvSpPr>
          <p:cNvPr id="26" name="Rechteraccolade 25">
            <a:extLst>
              <a:ext uri="{FF2B5EF4-FFF2-40B4-BE49-F238E27FC236}">
                <a16:creationId xmlns:a16="http://schemas.microsoft.com/office/drawing/2014/main" id="{4E87BBE6-7DA7-59C7-2A25-1FE1CD01C7C6}"/>
              </a:ext>
            </a:extLst>
          </p:cNvPr>
          <p:cNvSpPr/>
          <p:nvPr/>
        </p:nvSpPr>
        <p:spPr>
          <a:xfrm rot="16200000">
            <a:off x="4142072" y="796386"/>
            <a:ext cx="371405" cy="3735579"/>
          </a:xfrm>
          <a:prstGeom prst="rightBrace">
            <a:avLst>
              <a:gd name="adj1" fmla="val 42099"/>
              <a:gd name="adj2" fmla="val 50000"/>
            </a:avLst>
          </a:prstGeom>
          <a:ln w="28575">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7" name="Rechteraccolade 26">
            <a:extLst>
              <a:ext uri="{FF2B5EF4-FFF2-40B4-BE49-F238E27FC236}">
                <a16:creationId xmlns:a16="http://schemas.microsoft.com/office/drawing/2014/main" id="{27BAFBD5-7597-EAE8-E340-DBDD6B060B02}"/>
              </a:ext>
            </a:extLst>
          </p:cNvPr>
          <p:cNvSpPr/>
          <p:nvPr/>
        </p:nvSpPr>
        <p:spPr>
          <a:xfrm rot="16200000">
            <a:off x="9073825" y="915542"/>
            <a:ext cx="371405" cy="3568242"/>
          </a:xfrm>
          <a:prstGeom prst="rightBrace">
            <a:avLst>
              <a:gd name="adj1" fmla="val 42099"/>
              <a:gd name="adj2" fmla="val 50000"/>
            </a:avLst>
          </a:prstGeom>
          <a:ln w="28575">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Tekstvak 31">
            <a:extLst>
              <a:ext uri="{FF2B5EF4-FFF2-40B4-BE49-F238E27FC236}">
                <a16:creationId xmlns:a16="http://schemas.microsoft.com/office/drawing/2014/main" id="{ED0DF53C-942E-75C8-EB15-EDC6D7419A89}"/>
              </a:ext>
            </a:extLst>
          </p:cNvPr>
          <p:cNvSpPr txBox="1"/>
          <p:nvPr/>
        </p:nvSpPr>
        <p:spPr>
          <a:xfrm>
            <a:off x="4070431" y="1837889"/>
            <a:ext cx="917448" cy="861774"/>
          </a:xfrm>
          <a:prstGeom prst="rect">
            <a:avLst/>
          </a:prstGeom>
          <a:noFill/>
        </p:spPr>
        <p:txBody>
          <a:bodyPr wrap="square" rtlCol="0">
            <a:spAutoFit/>
          </a:bodyPr>
          <a:lstStyle/>
          <a:p>
            <a:r>
              <a:rPr lang="nl-NL" sz="4800" b="1">
                <a:solidFill>
                  <a:srgbClr val="652EA3"/>
                </a:solidFill>
              </a:rPr>
              <a:t>1+</a:t>
            </a:r>
          </a:p>
        </p:txBody>
      </p:sp>
      <p:sp>
        <p:nvSpPr>
          <p:cNvPr id="33" name="Tekstvak 32">
            <a:extLst>
              <a:ext uri="{FF2B5EF4-FFF2-40B4-BE49-F238E27FC236}">
                <a16:creationId xmlns:a16="http://schemas.microsoft.com/office/drawing/2014/main" id="{760E6B53-8710-5578-4D35-CA9FFA943444}"/>
              </a:ext>
            </a:extLst>
          </p:cNvPr>
          <p:cNvSpPr txBox="1"/>
          <p:nvPr/>
        </p:nvSpPr>
        <p:spPr>
          <a:xfrm>
            <a:off x="9023261" y="1837889"/>
            <a:ext cx="917448" cy="861774"/>
          </a:xfrm>
          <a:prstGeom prst="rect">
            <a:avLst/>
          </a:prstGeom>
          <a:noFill/>
        </p:spPr>
        <p:txBody>
          <a:bodyPr wrap="square" rtlCol="0">
            <a:spAutoFit/>
          </a:bodyPr>
          <a:lstStyle/>
          <a:p>
            <a:r>
              <a:rPr lang="nl-NL" sz="4800" b="1">
                <a:solidFill>
                  <a:srgbClr val="652EA3"/>
                </a:solidFill>
              </a:rPr>
              <a:t>0</a:t>
            </a:r>
          </a:p>
        </p:txBody>
      </p:sp>
      <p:sp>
        <p:nvSpPr>
          <p:cNvPr id="34" name="Tekstvak 33">
            <a:extLst>
              <a:ext uri="{FF2B5EF4-FFF2-40B4-BE49-F238E27FC236}">
                <a16:creationId xmlns:a16="http://schemas.microsoft.com/office/drawing/2014/main" id="{D6E76435-75F6-A7FA-2143-4986B337FC3B}"/>
              </a:ext>
            </a:extLst>
          </p:cNvPr>
          <p:cNvSpPr txBox="1"/>
          <p:nvPr/>
        </p:nvSpPr>
        <p:spPr>
          <a:xfrm>
            <a:off x="1642127" y="2644879"/>
            <a:ext cx="1330625" cy="830997"/>
          </a:xfrm>
          <a:prstGeom prst="rect">
            <a:avLst/>
          </a:prstGeom>
          <a:noFill/>
        </p:spPr>
        <p:txBody>
          <a:bodyPr wrap="square" rtlCol="0">
            <a:spAutoFit/>
          </a:bodyPr>
          <a:lstStyle/>
          <a:p>
            <a:r>
              <a:rPr lang="nl-NL" sz="4800" b="1">
                <a:solidFill>
                  <a:srgbClr val="FF0000"/>
                </a:solidFill>
              </a:rPr>
              <a:t>e</a:t>
            </a:r>
            <a:r>
              <a:rPr lang="nl-NL" sz="4800" b="1" baseline="30000">
                <a:solidFill>
                  <a:srgbClr val="FF0000"/>
                </a:solidFill>
              </a:rPr>
              <a:t>- </a:t>
            </a:r>
            <a:r>
              <a:rPr lang="nl-NL" sz="4800" b="1">
                <a:solidFill>
                  <a:srgbClr val="FF0000"/>
                </a:solidFill>
              </a:rPr>
              <a:t>+</a:t>
            </a:r>
          </a:p>
        </p:txBody>
      </p:sp>
      <p:sp>
        <p:nvSpPr>
          <p:cNvPr id="35" name="Tekstvak 34">
            <a:extLst>
              <a:ext uri="{FF2B5EF4-FFF2-40B4-BE49-F238E27FC236}">
                <a16:creationId xmlns:a16="http://schemas.microsoft.com/office/drawing/2014/main" id="{6CAFE2FB-C4B7-2B99-B8AD-8B82393E24E1}"/>
              </a:ext>
            </a:extLst>
          </p:cNvPr>
          <p:cNvSpPr txBox="1"/>
          <p:nvPr/>
        </p:nvSpPr>
        <p:spPr>
          <a:xfrm>
            <a:off x="308870" y="2651044"/>
            <a:ext cx="1616185" cy="830997"/>
          </a:xfrm>
          <a:prstGeom prst="rect">
            <a:avLst/>
          </a:prstGeom>
          <a:noFill/>
        </p:spPr>
        <p:txBody>
          <a:bodyPr wrap="square" rtlCol="0">
            <a:spAutoFit/>
          </a:bodyPr>
          <a:lstStyle/>
          <a:p>
            <a:r>
              <a:rPr lang="nl-NL" sz="4800" b="1">
                <a:solidFill>
                  <a:srgbClr val="FF0000"/>
                </a:solidFill>
              </a:rPr>
              <a:t>OX:</a:t>
            </a:r>
          </a:p>
        </p:txBody>
      </p:sp>
      <p:sp>
        <p:nvSpPr>
          <p:cNvPr id="37" name="Tekstvak 36">
            <a:extLst>
              <a:ext uri="{FF2B5EF4-FFF2-40B4-BE49-F238E27FC236}">
                <a16:creationId xmlns:a16="http://schemas.microsoft.com/office/drawing/2014/main" id="{2DD5226C-0921-7338-8B79-6168D1DC23FD}"/>
              </a:ext>
            </a:extLst>
          </p:cNvPr>
          <p:cNvSpPr txBox="1"/>
          <p:nvPr/>
        </p:nvSpPr>
        <p:spPr>
          <a:xfrm>
            <a:off x="213682" y="4802928"/>
            <a:ext cx="8348824" cy="954107"/>
          </a:xfrm>
          <a:prstGeom prst="rect">
            <a:avLst/>
          </a:prstGeom>
          <a:noFill/>
        </p:spPr>
        <p:txBody>
          <a:bodyPr wrap="none" rtlCol="0">
            <a:spAutoFit/>
          </a:bodyPr>
          <a:lstStyle/>
          <a:p>
            <a:r>
              <a:rPr lang="nl-NL" sz="1900"/>
              <a:t>2p</a:t>
            </a:r>
            <a:r>
              <a:rPr lang="nl-NL" sz="2000"/>
              <a:t>    </a:t>
            </a:r>
            <a:r>
              <a:rPr lang="nl-NL" sz="2800"/>
              <a:t> </a:t>
            </a:r>
            <a:r>
              <a:rPr lang="nl-NL" sz="2800" b="1"/>
              <a:t>x</a:t>
            </a:r>
            <a:r>
              <a:rPr lang="nl-NL" sz="2800"/>
              <a:t>     Leg uit of je voor de omzetting van NO</a:t>
            </a:r>
            <a:r>
              <a:rPr lang="nl-NL" sz="2800" baseline="-25000"/>
              <a:t>2</a:t>
            </a:r>
            <a:r>
              <a:rPr lang="nl-NL" sz="2800" baseline="30000"/>
              <a:t>-</a:t>
            </a:r>
            <a:r>
              <a:rPr lang="nl-NL" sz="2800"/>
              <a:t> tot NO </a:t>
            </a:r>
          </a:p>
          <a:p>
            <a:r>
              <a:rPr lang="nl-NL" sz="2800"/>
              <a:t>              een reductor of een oxidator nodig hebt.</a:t>
            </a:r>
          </a:p>
        </p:txBody>
      </p:sp>
    </p:spTree>
    <p:extLst>
      <p:ext uri="{BB962C8B-B14F-4D97-AF65-F5344CB8AC3E}">
        <p14:creationId xmlns:p14="http://schemas.microsoft.com/office/powerpoint/2010/main" val="41858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6" grpId="1" animBg="1"/>
      <p:bldP spid="27" grpId="0" animBg="1"/>
      <p:bldP spid="27" grpId="1" animBg="1"/>
      <p:bldP spid="32" grpId="0"/>
      <p:bldP spid="32" grpId="1"/>
      <p:bldP spid="33" grpId="0"/>
      <p:bldP spid="33" grpId="1"/>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CB941-52AE-4888-8FD5-E556A8AE9E22}"/>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633B7920-51E6-7E4D-7B02-FAEB6C25CD3E}"/>
              </a:ext>
            </a:extLst>
          </p:cNvPr>
          <p:cNvPicPr>
            <a:picLocks noChangeAspect="1"/>
          </p:cNvPicPr>
          <p:nvPr/>
        </p:nvPicPr>
        <p:blipFill>
          <a:blip r:embed="rId2"/>
          <a:srcRect l="46428" r="44496"/>
          <a:stretch/>
        </p:blipFill>
        <p:spPr>
          <a:xfrm>
            <a:off x="4995139" y="5223972"/>
            <a:ext cx="772661" cy="908814"/>
          </a:xfrm>
          <a:prstGeom prst="rect">
            <a:avLst/>
          </a:prstGeom>
        </p:spPr>
      </p:pic>
      <p:pic>
        <p:nvPicPr>
          <p:cNvPr id="6" name="Afbeelding 5">
            <a:extLst>
              <a:ext uri="{FF2B5EF4-FFF2-40B4-BE49-F238E27FC236}">
                <a16:creationId xmlns:a16="http://schemas.microsoft.com/office/drawing/2014/main" id="{B1E08FC8-A614-46F6-6C55-0C658DEAC815}"/>
              </a:ext>
            </a:extLst>
          </p:cNvPr>
          <p:cNvPicPr>
            <a:picLocks noChangeAspect="1"/>
          </p:cNvPicPr>
          <p:nvPr/>
        </p:nvPicPr>
        <p:blipFill>
          <a:blip r:embed="rId2"/>
          <a:srcRect l="84739" r="5916"/>
          <a:stretch/>
        </p:blipFill>
        <p:spPr>
          <a:xfrm>
            <a:off x="3481344" y="5302225"/>
            <a:ext cx="795528" cy="908814"/>
          </a:xfrm>
          <a:prstGeom prst="rect">
            <a:avLst/>
          </a:prstGeom>
        </p:spPr>
      </p:pic>
      <p:pic>
        <p:nvPicPr>
          <p:cNvPr id="7" name="Afbeelding 6">
            <a:extLst>
              <a:ext uri="{FF2B5EF4-FFF2-40B4-BE49-F238E27FC236}">
                <a16:creationId xmlns:a16="http://schemas.microsoft.com/office/drawing/2014/main" id="{BA06336F-4E54-8938-33D5-28713AF55115}"/>
              </a:ext>
            </a:extLst>
          </p:cNvPr>
          <p:cNvPicPr>
            <a:picLocks noChangeAspect="1"/>
          </p:cNvPicPr>
          <p:nvPr/>
        </p:nvPicPr>
        <p:blipFill>
          <a:blip r:embed="rId2"/>
          <a:srcRect l="32748" r="57979"/>
          <a:stretch/>
        </p:blipFill>
        <p:spPr>
          <a:xfrm>
            <a:off x="6402587" y="5312956"/>
            <a:ext cx="789432" cy="908814"/>
          </a:xfrm>
          <a:prstGeom prst="rect">
            <a:avLst/>
          </a:prstGeom>
        </p:spPr>
      </p:pic>
      <p:sp>
        <p:nvSpPr>
          <p:cNvPr id="23" name="Tekstvak 22">
            <a:extLst>
              <a:ext uri="{FF2B5EF4-FFF2-40B4-BE49-F238E27FC236}">
                <a16:creationId xmlns:a16="http://schemas.microsoft.com/office/drawing/2014/main" id="{5D4FFB1A-028D-274A-66EA-751FD6BC54A4}"/>
              </a:ext>
            </a:extLst>
          </p:cNvPr>
          <p:cNvSpPr txBox="1"/>
          <p:nvPr/>
        </p:nvSpPr>
        <p:spPr>
          <a:xfrm>
            <a:off x="5909739" y="5360444"/>
            <a:ext cx="917448" cy="861774"/>
          </a:xfrm>
          <a:prstGeom prst="rect">
            <a:avLst/>
          </a:prstGeom>
          <a:noFill/>
        </p:spPr>
        <p:txBody>
          <a:bodyPr wrap="square" rtlCol="0">
            <a:spAutoFit/>
          </a:bodyPr>
          <a:lstStyle/>
          <a:p>
            <a:r>
              <a:rPr lang="nl-NL" sz="4800" b="1">
                <a:solidFill>
                  <a:srgbClr val="FF0000"/>
                </a:solidFill>
              </a:rPr>
              <a:t>2</a:t>
            </a:r>
          </a:p>
        </p:txBody>
      </p:sp>
      <p:sp>
        <p:nvSpPr>
          <p:cNvPr id="2" name="Tekstvak 1">
            <a:extLst>
              <a:ext uri="{FF2B5EF4-FFF2-40B4-BE49-F238E27FC236}">
                <a16:creationId xmlns:a16="http://schemas.microsoft.com/office/drawing/2014/main" id="{6B930226-C662-7187-020D-1ADBAF6F1CBC}"/>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Zelf</a:t>
            </a:r>
            <a:r>
              <a:rPr lang="en-US" sz="3200" b="1">
                <a:latin typeface="Effra"/>
              </a:rPr>
              <a:t> </a:t>
            </a:r>
            <a:r>
              <a:rPr lang="en-US" sz="3200" b="1" err="1">
                <a:latin typeface="Effra"/>
              </a:rPr>
              <a:t>halfreacties</a:t>
            </a:r>
            <a:r>
              <a:rPr lang="en-US" sz="3200" b="1">
                <a:latin typeface="Effra"/>
              </a:rPr>
              <a:t> </a:t>
            </a:r>
            <a:r>
              <a:rPr lang="en-US" sz="3200" b="1" err="1">
                <a:latin typeface="Effra"/>
              </a:rPr>
              <a:t>opstellen</a:t>
            </a:r>
            <a:endParaRPr lang="en-US" sz="3200" b="1">
              <a:latin typeface="Effra"/>
            </a:endParaRPr>
          </a:p>
          <a:p>
            <a:r>
              <a:rPr lang="en-US" sz="2400" b="1">
                <a:solidFill>
                  <a:srgbClr val="652EA3"/>
                </a:solidFill>
                <a:latin typeface="Effra"/>
              </a:rPr>
              <a:t>2023 I</a:t>
            </a:r>
          </a:p>
        </p:txBody>
      </p:sp>
      <p:sp>
        <p:nvSpPr>
          <p:cNvPr id="26" name="Rechteraccolade 25">
            <a:extLst>
              <a:ext uri="{FF2B5EF4-FFF2-40B4-BE49-F238E27FC236}">
                <a16:creationId xmlns:a16="http://schemas.microsoft.com/office/drawing/2014/main" id="{3E045A93-8850-7FCD-380B-833E1FB059C9}"/>
              </a:ext>
            </a:extLst>
          </p:cNvPr>
          <p:cNvSpPr/>
          <p:nvPr/>
        </p:nvSpPr>
        <p:spPr>
          <a:xfrm rot="16200000">
            <a:off x="3693408" y="4878770"/>
            <a:ext cx="371405" cy="795528"/>
          </a:xfrm>
          <a:prstGeom prst="rightBrace">
            <a:avLst>
              <a:gd name="adj1" fmla="val 42099"/>
              <a:gd name="adj2" fmla="val 50000"/>
            </a:avLst>
          </a:prstGeom>
          <a:ln w="28575">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7" name="Rechteraccolade 26">
            <a:extLst>
              <a:ext uri="{FF2B5EF4-FFF2-40B4-BE49-F238E27FC236}">
                <a16:creationId xmlns:a16="http://schemas.microsoft.com/office/drawing/2014/main" id="{7570637A-C736-1DC7-FA8D-D137089529A6}"/>
              </a:ext>
            </a:extLst>
          </p:cNvPr>
          <p:cNvSpPr/>
          <p:nvPr/>
        </p:nvSpPr>
        <p:spPr>
          <a:xfrm rot="16200000">
            <a:off x="6365178" y="4670883"/>
            <a:ext cx="371405" cy="1282281"/>
          </a:xfrm>
          <a:prstGeom prst="rightBrace">
            <a:avLst>
              <a:gd name="adj1" fmla="val 42099"/>
              <a:gd name="adj2" fmla="val 50000"/>
            </a:avLst>
          </a:prstGeom>
          <a:ln w="28575">
            <a:solidFill>
              <a:srgbClr val="652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Tekstvak 31">
            <a:extLst>
              <a:ext uri="{FF2B5EF4-FFF2-40B4-BE49-F238E27FC236}">
                <a16:creationId xmlns:a16="http://schemas.microsoft.com/office/drawing/2014/main" id="{FB81F02D-8C8E-E4E0-0378-2B4784757571}"/>
              </a:ext>
            </a:extLst>
          </p:cNvPr>
          <p:cNvSpPr txBox="1"/>
          <p:nvPr/>
        </p:nvSpPr>
        <p:spPr>
          <a:xfrm>
            <a:off x="3626854" y="4412683"/>
            <a:ext cx="917448" cy="861774"/>
          </a:xfrm>
          <a:prstGeom prst="rect">
            <a:avLst/>
          </a:prstGeom>
          <a:noFill/>
        </p:spPr>
        <p:txBody>
          <a:bodyPr wrap="square" rtlCol="0">
            <a:spAutoFit/>
          </a:bodyPr>
          <a:lstStyle/>
          <a:p>
            <a:r>
              <a:rPr lang="nl-NL" sz="4800" b="1">
                <a:solidFill>
                  <a:srgbClr val="652EA3"/>
                </a:solidFill>
              </a:rPr>
              <a:t>0</a:t>
            </a:r>
          </a:p>
        </p:txBody>
      </p:sp>
      <p:sp>
        <p:nvSpPr>
          <p:cNvPr id="33" name="Tekstvak 32">
            <a:extLst>
              <a:ext uri="{FF2B5EF4-FFF2-40B4-BE49-F238E27FC236}">
                <a16:creationId xmlns:a16="http://schemas.microsoft.com/office/drawing/2014/main" id="{C8309AB3-757E-1A77-D549-971A759629D4}"/>
              </a:ext>
            </a:extLst>
          </p:cNvPr>
          <p:cNvSpPr txBox="1"/>
          <p:nvPr/>
        </p:nvSpPr>
        <p:spPr>
          <a:xfrm>
            <a:off x="6268129" y="4457763"/>
            <a:ext cx="1118116" cy="861774"/>
          </a:xfrm>
          <a:prstGeom prst="rect">
            <a:avLst/>
          </a:prstGeom>
          <a:noFill/>
        </p:spPr>
        <p:txBody>
          <a:bodyPr wrap="square" rtlCol="0">
            <a:spAutoFit/>
          </a:bodyPr>
          <a:lstStyle/>
          <a:p>
            <a:r>
              <a:rPr lang="nl-NL" sz="4800" b="1">
                <a:solidFill>
                  <a:srgbClr val="652EA3"/>
                </a:solidFill>
              </a:rPr>
              <a:t>2+</a:t>
            </a:r>
          </a:p>
        </p:txBody>
      </p:sp>
      <p:sp>
        <p:nvSpPr>
          <p:cNvPr id="34" name="Tekstvak 33">
            <a:extLst>
              <a:ext uri="{FF2B5EF4-FFF2-40B4-BE49-F238E27FC236}">
                <a16:creationId xmlns:a16="http://schemas.microsoft.com/office/drawing/2014/main" id="{67C1AD48-C5C5-0228-A405-3195629AF0F7}"/>
              </a:ext>
            </a:extLst>
          </p:cNvPr>
          <p:cNvSpPr txBox="1"/>
          <p:nvPr/>
        </p:nvSpPr>
        <p:spPr>
          <a:xfrm>
            <a:off x="7312560" y="5341134"/>
            <a:ext cx="2008377" cy="830997"/>
          </a:xfrm>
          <a:prstGeom prst="rect">
            <a:avLst/>
          </a:prstGeom>
          <a:noFill/>
        </p:spPr>
        <p:txBody>
          <a:bodyPr wrap="square" rtlCol="0">
            <a:spAutoFit/>
          </a:bodyPr>
          <a:lstStyle/>
          <a:p>
            <a:r>
              <a:rPr lang="nl-NL" sz="4800" b="1">
                <a:solidFill>
                  <a:srgbClr val="FF0000"/>
                </a:solidFill>
              </a:rPr>
              <a:t>+  2 e</a:t>
            </a:r>
            <a:r>
              <a:rPr lang="nl-NL" sz="4800" b="1" baseline="30000">
                <a:solidFill>
                  <a:srgbClr val="FF0000"/>
                </a:solidFill>
              </a:rPr>
              <a:t>-</a:t>
            </a:r>
            <a:endParaRPr lang="nl-NL" sz="4800" b="1">
              <a:solidFill>
                <a:srgbClr val="FF0000"/>
              </a:solidFill>
            </a:endParaRPr>
          </a:p>
        </p:txBody>
      </p:sp>
      <p:sp>
        <p:nvSpPr>
          <p:cNvPr id="35" name="Tekstvak 34">
            <a:extLst>
              <a:ext uri="{FF2B5EF4-FFF2-40B4-BE49-F238E27FC236}">
                <a16:creationId xmlns:a16="http://schemas.microsoft.com/office/drawing/2014/main" id="{08786417-22C8-F87B-ECAC-183D87705274}"/>
              </a:ext>
            </a:extLst>
          </p:cNvPr>
          <p:cNvSpPr txBox="1"/>
          <p:nvPr/>
        </p:nvSpPr>
        <p:spPr>
          <a:xfrm>
            <a:off x="1202576" y="5302225"/>
            <a:ext cx="1616185" cy="830997"/>
          </a:xfrm>
          <a:prstGeom prst="rect">
            <a:avLst/>
          </a:prstGeom>
          <a:noFill/>
        </p:spPr>
        <p:txBody>
          <a:bodyPr wrap="square" rtlCol="0">
            <a:spAutoFit/>
          </a:bodyPr>
          <a:lstStyle/>
          <a:p>
            <a:r>
              <a:rPr lang="nl-NL" sz="4800" b="1">
                <a:solidFill>
                  <a:srgbClr val="FF0000"/>
                </a:solidFill>
              </a:rPr>
              <a:t>RED:</a:t>
            </a:r>
          </a:p>
        </p:txBody>
      </p:sp>
      <p:pic>
        <p:nvPicPr>
          <p:cNvPr id="4" name="Afbeelding 3">
            <a:extLst>
              <a:ext uri="{FF2B5EF4-FFF2-40B4-BE49-F238E27FC236}">
                <a16:creationId xmlns:a16="http://schemas.microsoft.com/office/drawing/2014/main" id="{FF775B5C-FF3D-4148-D364-F5541A00A844}"/>
              </a:ext>
            </a:extLst>
          </p:cNvPr>
          <p:cNvPicPr>
            <a:picLocks noChangeAspect="1"/>
          </p:cNvPicPr>
          <p:nvPr/>
        </p:nvPicPr>
        <p:blipFill>
          <a:blip r:embed="rId3"/>
          <a:stretch>
            <a:fillRect/>
          </a:stretch>
        </p:blipFill>
        <p:spPr>
          <a:xfrm>
            <a:off x="244861" y="2078906"/>
            <a:ext cx="10886993" cy="2371344"/>
          </a:xfrm>
          <a:prstGeom prst="rect">
            <a:avLst/>
          </a:prstGeom>
        </p:spPr>
      </p:pic>
      <p:cxnSp>
        <p:nvCxnSpPr>
          <p:cNvPr id="3" name="Rechte verbindingslijn met pijl 2">
            <a:extLst>
              <a:ext uri="{FF2B5EF4-FFF2-40B4-BE49-F238E27FC236}">
                <a16:creationId xmlns:a16="http://schemas.microsoft.com/office/drawing/2014/main" id="{88DC7EFE-619C-E860-B823-515DE5554C0A}"/>
              </a:ext>
            </a:extLst>
          </p:cNvPr>
          <p:cNvCxnSpPr>
            <a:cxnSpLocks/>
          </p:cNvCxnSpPr>
          <p:nvPr/>
        </p:nvCxnSpPr>
        <p:spPr>
          <a:xfrm>
            <a:off x="3962400" y="2547563"/>
            <a:ext cx="1257300" cy="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67FE514F-7A19-523F-28B0-E68F328D051F}"/>
              </a:ext>
            </a:extLst>
          </p:cNvPr>
          <p:cNvCxnSpPr>
            <a:cxnSpLocks/>
          </p:cNvCxnSpPr>
          <p:nvPr/>
        </p:nvCxnSpPr>
        <p:spPr>
          <a:xfrm>
            <a:off x="5767800" y="2547563"/>
            <a:ext cx="1928400" cy="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0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6" grpId="1" animBg="1"/>
      <p:bldP spid="27" grpId="0" animBg="1"/>
      <p:bldP spid="27" grpId="1" animBg="1"/>
      <p:bldP spid="32" grpId="0"/>
      <p:bldP spid="32" grpId="1"/>
      <p:bldP spid="33" grpId="0"/>
      <p:bldP spid="33" grpId="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6F69-BA82-77BC-C7F3-86F4374880A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C0AB8B0-4BD2-E5FF-D32C-8D2302FCAE1A}"/>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Zelf</a:t>
            </a:r>
            <a:r>
              <a:rPr lang="en-US" sz="3200" b="1">
                <a:latin typeface="Effra"/>
              </a:rPr>
              <a:t> </a:t>
            </a:r>
            <a:r>
              <a:rPr lang="en-US" sz="3200" b="1" err="1">
                <a:latin typeface="Effra"/>
              </a:rPr>
              <a:t>halfreacties</a:t>
            </a:r>
            <a:r>
              <a:rPr lang="en-US" sz="3200" b="1">
                <a:latin typeface="Effra"/>
              </a:rPr>
              <a:t> </a:t>
            </a:r>
            <a:r>
              <a:rPr lang="en-US" sz="3200" b="1" err="1">
                <a:latin typeface="Effra"/>
              </a:rPr>
              <a:t>opstellen</a:t>
            </a:r>
            <a:endParaRPr lang="en-US" sz="3200" b="1">
              <a:latin typeface="Effra"/>
            </a:endParaRPr>
          </a:p>
          <a:p>
            <a:r>
              <a:rPr lang="en-US" sz="2400" b="1">
                <a:solidFill>
                  <a:srgbClr val="652EA3"/>
                </a:solidFill>
                <a:latin typeface="Effra"/>
              </a:rPr>
              <a:t>2024 II 28</a:t>
            </a:r>
          </a:p>
        </p:txBody>
      </p:sp>
      <p:pic>
        <p:nvPicPr>
          <p:cNvPr id="5" name="Afbeelding 4">
            <a:extLst>
              <a:ext uri="{FF2B5EF4-FFF2-40B4-BE49-F238E27FC236}">
                <a16:creationId xmlns:a16="http://schemas.microsoft.com/office/drawing/2014/main" id="{E79D24C0-AE61-0658-6B8D-6B4D94F6D847}"/>
              </a:ext>
            </a:extLst>
          </p:cNvPr>
          <p:cNvPicPr>
            <a:picLocks noChangeAspect="1"/>
          </p:cNvPicPr>
          <p:nvPr/>
        </p:nvPicPr>
        <p:blipFill>
          <a:blip r:embed="rId2"/>
          <a:srcRect t="-331" r="32410" b="44978"/>
          <a:stretch/>
        </p:blipFill>
        <p:spPr>
          <a:xfrm>
            <a:off x="933254" y="2138026"/>
            <a:ext cx="9654108" cy="954107"/>
          </a:xfrm>
          <a:prstGeom prst="rect">
            <a:avLst/>
          </a:prstGeom>
        </p:spPr>
      </p:pic>
      <p:sp>
        <p:nvSpPr>
          <p:cNvPr id="6" name="Tekstvak 5">
            <a:extLst>
              <a:ext uri="{FF2B5EF4-FFF2-40B4-BE49-F238E27FC236}">
                <a16:creationId xmlns:a16="http://schemas.microsoft.com/office/drawing/2014/main" id="{B21C5A5F-A896-35E6-5186-907CBC252698}"/>
              </a:ext>
            </a:extLst>
          </p:cNvPr>
          <p:cNvSpPr txBox="1"/>
          <p:nvPr/>
        </p:nvSpPr>
        <p:spPr>
          <a:xfrm>
            <a:off x="933254" y="3056604"/>
            <a:ext cx="7578678" cy="523220"/>
          </a:xfrm>
          <a:prstGeom prst="rect">
            <a:avLst/>
          </a:prstGeom>
          <a:noFill/>
        </p:spPr>
        <p:txBody>
          <a:bodyPr wrap="none" rtlCol="0">
            <a:spAutoFit/>
          </a:bodyPr>
          <a:lstStyle/>
          <a:p>
            <a:r>
              <a:rPr lang="nl-NL" sz="2800"/>
              <a:t>Neem de </a:t>
            </a:r>
            <a:r>
              <a:rPr lang="nl-NL" sz="2800" err="1"/>
              <a:t>halfreactie</a:t>
            </a:r>
            <a:r>
              <a:rPr lang="nl-NL" sz="2800"/>
              <a:t> over en maak deze kloppend. </a:t>
            </a:r>
          </a:p>
        </p:txBody>
      </p:sp>
      <p:sp>
        <p:nvSpPr>
          <p:cNvPr id="13" name="Tekstvak 12">
            <a:extLst>
              <a:ext uri="{FF2B5EF4-FFF2-40B4-BE49-F238E27FC236}">
                <a16:creationId xmlns:a16="http://schemas.microsoft.com/office/drawing/2014/main" id="{A6E1FF50-5B0B-8558-9594-1EA37F68C074}"/>
              </a:ext>
            </a:extLst>
          </p:cNvPr>
          <p:cNvSpPr txBox="1"/>
          <p:nvPr/>
        </p:nvSpPr>
        <p:spPr>
          <a:xfrm>
            <a:off x="933254" y="4810383"/>
            <a:ext cx="8558305" cy="954107"/>
          </a:xfrm>
          <a:prstGeom prst="rect">
            <a:avLst/>
          </a:prstGeom>
          <a:noFill/>
        </p:spPr>
        <p:txBody>
          <a:bodyPr wrap="none" rtlCol="0">
            <a:spAutoFit/>
          </a:bodyPr>
          <a:lstStyle/>
          <a:p>
            <a:r>
              <a:rPr lang="nl-NL" sz="2800"/>
              <a:t>Leg uit of je voor de omzetting van ammoniak tot stikstof </a:t>
            </a:r>
          </a:p>
          <a:p>
            <a:r>
              <a:rPr lang="nl-NL" sz="2800"/>
              <a:t>een reductor of een oxidator nodig hebt.</a:t>
            </a:r>
          </a:p>
        </p:txBody>
      </p:sp>
    </p:spTree>
    <p:extLst>
      <p:ext uri="{BB962C8B-B14F-4D97-AF65-F5344CB8AC3E}">
        <p14:creationId xmlns:p14="http://schemas.microsoft.com/office/powerpoint/2010/main" val="286221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33AB-28D1-D56A-5904-10AE5E1C433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20E46CF-5A90-B8BE-38BA-093E2285B0C1}"/>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Brandstofcellen</a:t>
            </a:r>
            <a:endParaRPr lang="en-US" sz="3200" b="1">
              <a:latin typeface="Effra"/>
            </a:endParaRPr>
          </a:p>
          <a:p>
            <a:r>
              <a:rPr lang="en-US" sz="2400" b="1">
                <a:solidFill>
                  <a:srgbClr val="652EA3"/>
                </a:solidFill>
                <a:latin typeface="Effra"/>
              </a:rPr>
              <a:t> </a:t>
            </a:r>
          </a:p>
        </p:txBody>
      </p:sp>
      <p:pic>
        <p:nvPicPr>
          <p:cNvPr id="6" name="Afbeelding 5">
            <a:extLst>
              <a:ext uri="{FF2B5EF4-FFF2-40B4-BE49-F238E27FC236}">
                <a16:creationId xmlns:a16="http://schemas.microsoft.com/office/drawing/2014/main" id="{B0E94F26-4790-8BF5-DC6C-A7AF9C21722A}"/>
              </a:ext>
            </a:extLst>
          </p:cNvPr>
          <p:cNvPicPr>
            <a:picLocks noChangeAspect="1"/>
          </p:cNvPicPr>
          <p:nvPr/>
        </p:nvPicPr>
        <p:blipFill>
          <a:blip r:embed="rId2"/>
          <a:srcRect t="16966"/>
          <a:stretch/>
        </p:blipFill>
        <p:spPr>
          <a:xfrm>
            <a:off x="6488932" y="3973523"/>
            <a:ext cx="5349263" cy="2774039"/>
          </a:xfrm>
          <a:prstGeom prst="rect">
            <a:avLst/>
          </a:prstGeom>
        </p:spPr>
      </p:pic>
      <p:pic>
        <p:nvPicPr>
          <p:cNvPr id="8" name="Afbeelding 7">
            <a:extLst>
              <a:ext uri="{FF2B5EF4-FFF2-40B4-BE49-F238E27FC236}">
                <a16:creationId xmlns:a16="http://schemas.microsoft.com/office/drawing/2014/main" id="{97DF3C65-6700-4045-B2E1-31F3130D51FB}"/>
              </a:ext>
            </a:extLst>
          </p:cNvPr>
          <p:cNvPicPr>
            <a:picLocks noChangeAspect="1"/>
          </p:cNvPicPr>
          <p:nvPr/>
        </p:nvPicPr>
        <p:blipFill>
          <a:blip r:embed="rId3"/>
          <a:stretch>
            <a:fillRect/>
          </a:stretch>
        </p:blipFill>
        <p:spPr>
          <a:xfrm>
            <a:off x="4176539" y="1942842"/>
            <a:ext cx="2886245" cy="2343824"/>
          </a:xfrm>
          <a:prstGeom prst="rect">
            <a:avLst/>
          </a:prstGeom>
        </p:spPr>
      </p:pic>
      <p:pic>
        <p:nvPicPr>
          <p:cNvPr id="10" name="Afbeelding 9">
            <a:extLst>
              <a:ext uri="{FF2B5EF4-FFF2-40B4-BE49-F238E27FC236}">
                <a16:creationId xmlns:a16="http://schemas.microsoft.com/office/drawing/2014/main" id="{BC906355-40D4-1666-07FB-8FF19A51883E}"/>
              </a:ext>
            </a:extLst>
          </p:cNvPr>
          <p:cNvPicPr>
            <a:picLocks noChangeAspect="1"/>
          </p:cNvPicPr>
          <p:nvPr/>
        </p:nvPicPr>
        <p:blipFill>
          <a:blip r:embed="rId4"/>
          <a:stretch>
            <a:fillRect/>
          </a:stretch>
        </p:blipFill>
        <p:spPr>
          <a:xfrm>
            <a:off x="353805" y="4365512"/>
            <a:ext cx="4766352" cy="2285571"/>
          </a:xfrm>
          <a:prstGeom prst="rect">
            <a:avLst/>
          </a:prstGeom>
        </p:spPr>
      </p:pic>
      <p:pic>
        <p:nvPicPr>
          <p:cNvPr id="4" name="Afbeelding 3">
            <a:extLst>
              <a:ext uri="{FF2B5EF4-FFF2-40B4-BE49-F238E27FC236}">
                <a16:creationId xmlns:a16="http://schemas.microsoft.com/office/drawing/2014/main" id="{0FFDA17A-5EAA-E36F-6E17-3E50116641B7}"/>
              </a:ext>
            </a:extLst>
          </p:cNvPr>
          <p:cNvPicPr>
            <a:picLocks noChangeAspect="1"/>
          </p:cNvPicPr>
          <p:nvPr/>
        </p:nvPicPr>
        <p:blipFill>
          <a:blip r:embed="rId5"/>
          <a:stretch>
            <a:fillRect/>
          </a:stretch>
        </p:blipFill>
        <p:spPr>
          <a:xfrm>
            <a:off x="7636637" y="1112813"/>
            <a:ext cx="3913663" cy="2860710"/>
          </a:xfrm>
          <a:prstGeom prst="rect">
            <a:avLst/>
          </a:prstGeom>
        </p:spPr>
      </p:pic>
    </p:spTree>
    <p:extLst>
      <p:ext uri="{BB962C8B-B14F-4D97-AF65-F5344CB8AC3E}">
        <p14:creationId xmlns:p14="http://schemas.microsoft.com/office/powerpoint/2010/main" val="291017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D51B4-26F4-3692-7D61-89A7F2CBC22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0D584A7-1F61-2D3B-6C5C-7BEC387CADFF}"/>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Brandstofcellen</a:t>
            </a:r>
            <a:endParaRPr lang="en-US" sz="3200" b="1">
              <a:latin typeface="Effra"/>
            </a:endParaRPr>
          </a:p>
          <a:p>
            <a:r>
              <a:rPr lang="en-US" sz="2400" b="1">
                <a:solidFill>
                  <a:srgbClr val="652EA3"/>
                </a:solidFill>
                <a:latin typeface="Effra"/>
              </a:rPr>
              <a:t> </a:t>
            </a:r>
          </a:p>
        </p:txBody>
      </p:sp>
      <p:sp>
        <p:nvSpPr>
          <p:cNvPr id="3" name="Tekstvak 2">
            <a:extLst>
              <a:ext uri="{FF2B5EF4-FFF2-40B4-BE49-F238E27FC236}">
                <a16:creationId xmlns:a16="http://schemas.microsoft.com/office/drawing/2014/main" id="{8E2BD5E9-770B-724D-7EDF-ABC7DCD2979D}"/>
              </a:ext>
            </a:extLst>
          </p:cNvPr>
          <p:cNvSpPr txBox="1"/>
          <p:nvPr/>
        </p:nvSpPr>
        <p:spPr>
          <a:xfrm>
            <a:off x="933254" y="2314071"/>
            <a:ext cx="10968708" cy="1477328"/>
          </a:xfrm>
          <a:prstGeom prst="rect">
            <a:avLst/>
          </a:prstGeom>
          <a:noFill/>
        </p:spPr>
        <p:txBody>
          <a:bodyPr wrap="none" rtlCol="0">
            <a:spAutoFit/>
          </a:bodyPr>
          <a:lstStyle/>
          <a:p>
            <a:pPr marL="457200" indent="-457200">
              <a:buFont typeface="Wingdings" panose="05000000000000000000" pitchFamily="2" charset="2"/>
              <a:buChar char="à"/>
            </a:pPr>
            <a:r>
              <a:rPr lang="nl-NL" sz="3000">
                <a:latin typeface="Effra" panose="02000506080000020004" pitchFamily="2" charset="0"/>
                <a:sym typeface="Wingdings" panose="05000000000000000000" pitchFamily="2" charset="2"/>
              </a:rPr>
              <a:t>Wat is de positieve elektrode en wat is de negatieve elektrode?</a:t>
            </a:r>
          </a:p>
          <a:p>
            <a:pPr marL="457200" indent="-457200">
              <a:buFont typeface="Wingdings" panose="05000000000000000000" pitchFamily="2" charset="2"/>
              <a:buChar char="à"/>
            </a:pPr>
            <a:r>
              <a:rPr lang="nl-NL" sz="3000">
                <a:latin typeface="Effra" panose="02000506080000020004" pitchFamily="2" charset="0"/>
                <a:sym typeface="Wingdings" panose="05000000000000000000" pitchFamily="2" charset="2"/>
              </a:rPr>
              <a:t>Hoe stromen de elektronen (e</a:t>
            </a:r>
            <a:r>
              <a:rPr lang="nl-NL" sz="3000" baseline="30000">
                <a:latin typeface="Effra" panose="02000506080000020004" pitchFamily="2" charset="0"/>
                <a:sym typeface="Wingdings" panose="05000000000000000000" pitchFamily="2" charset="2"/>
              </a:rPr>
              <a:t>-</a:t>
            </a:r>
            <a:r>
              <a:rPr lang="nl-NL" sz="3000">
                <a:latin typeface="Effra" panose="02000506080000020004" pitchFamily="2" charset="0"/>
                <a:sym typeface="Wingdings" panose="05000000000000000000" pitchFamily="2" charset="2"/>
              </a:rPr>
              <a:t>)? </a:t>
            </a:r>
          </a:p>
          <a:p>
            <a:pPr marL="457200" indent="-457200">
              <a:buFont typeface="Wingdings" panose="05000000000000000000" pitchFamily="2" charset="2"/>
              <a:buChar char="à"/>
            </a:pPr>
            <a:r>
              <a:rPr lang="nl-NL" sz="3000">
                <a:latin typeface="Effra" panose="02000506080000020004" pitchFamily="2" charset="0"/>
                <a:sym typeface="Wingdings" panose="05000000000000000000" pitchFamily="2" charset="2"/>
              </a:rPr>
              <a:t>Hoe stromen de ionen in het elektrolyt? </a:t>
            </a:r>
            <a:endParaRPr lang="nl-NL" sz="3000">
              <a:latin typeface="Effra" panose="02000506080000020004" pitchFamily="2" charset="0"/>
            </a:endParaRPr>
          </a:p>
        </p:txBody>
      </p:sp>
    </p:spTree>
    <p:extLst>
      <p:ext uri="{BB962C8B-B14F-4D97-AF65-F5344CB8AC3E}">
        <p14:creationId xmlns:p14="http://schemas.microsoft.com/office/powerpoint/2010/main" val="22480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4CBF-18D2-548A-495B-936FBBA62E09}"/>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E4010A43-A63B-9458-9072-5B8181701F73}"/>
              </a:ext>
            </a:extLst>
          </p:cNvPr>
          <p:cNvPicPr>
            <a:picLocks noChangeAspect="1"/>
          </p:cNvPicPr>
          <p:nvPr/>
        </p:nvPicPr>
        <p:blipFill>
          <a:blip r:embed="rId3"/>
          <a:stretch>
            <a:fillRect/>
          </a:stretch>
        </p:blipFill>
        <p:spPr>
          <a:xfrm>
            <a:off x="6226079" y="263514"/>
            <a:ext cx="5741153" cy="4196522"/>
          </a:xfrm>
          <a:prstGeom prst="rect">
            <a:avLst/>
          </a:prstGeom>
        </p:spPr>
      </p:pic>
      <p:sp>
        <p:nvSpPr>
          <p:cNvPr id="2" name="Tekstvak 1">
            <a:extLst>
              <a:ext uri="{FF2B5EF4-FFF2-40B4-BE49-F238E27FC236}">
                <a16:creationId xmlns:a16="http://schemas.microsoft.com/office/drawing/2014/main" id="{1A6C9571-25CC-D875-11CB-DB0397A195AA}"/>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Brandstofcellen</a:t>
            </a:r>
            <a:endParaRPr lang="en-US" sz="3200" b="1">
              <a:latin typeface="Effra"/>
            </a:endParaRPr>
          </a:p>
          <a:p>
            <a:r>
              <a:rPr lang="en-US" sz="2400" b="1">
                <a:solidFill>
                  <a:srgbClr val="652EA3"/>
                </a:solidFill>
                <a:latin typeface="Effra"/>
              </a:rPr>
              <a:t>2024 II </a:t>
            </a:r>
          </a:p>
        </p:txBody>
      </p:sp>
      <p:sp>
        <p:nvSpPr>
          <p:cNvPr id="3" name="Tekstvak 2">
            <a:extLst>
              <a:ext uri="{FF2B5EF4-FFF2-40B4-BE49-F238E27FC236}">
                <a16:creationId xmlns:a16="http://schemas.microsoft.com/office/drawing/2014/main" id="{1C6314B5-C281-A540-A751-EC60D17C120D}"/>
              </a:ext>
            </a:extLst>
          </p:cNvPr>
          <p:cNvSpPr txBox="1"/>
          <p:nvPr/>
        </p:nvSpPr>
        <p:spPr>
          <a:xfrm>
            <a:off x="1134422" y="5304159"/>
            <a:ext cx="4992842"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Stroomlevering: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Red </a:t>
            </a:r>
            <a:r>
              <a:rPr kumimoji="0" lang="nl-NL" sz="2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reageert aan de </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elektrode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Ox</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nl-NL" sz="2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reageert aan de</a:t>
            </a:r>
            <a:r>
              <a:rPr lang="nl-NL" sz="2800">
                <a:solidFill>
                  <a:prstClr val="black"/>
                </a:solidFill>
                <a:latin typeface="Calibri" panose="020F0502020204030204"/>
                <a:sym typeface="Wingdings" panose="05000000000000000000" pitchFamily="2" charset="2"/>
              </a:rPr>
              <a:t> </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elektrode</a:t>
            </a:r>
          </a:p>
        </p:txBody>
      </p:sp>
      <p:sp>
        <p:nvSpPr>
          <p:cNvPr id="4" name="Tekstvak 3">
            <a:extLst>
              <a:ext uri="{FF2B5EF4-FFF2-40B4-BE49-F238E27FC236}">
                <a16:creationId xmlns:a16="http://schemas.microsoft.com/office/drawing/2014/main" id="{3FBBB815-5FF0-B3B2-2E83-7735C6F53E78}"/>
              </a:ext>
            </a:extLst>
          </p:cNvPr>
          <p:cNvSpPr txBox="1"/>
          <p:nvPr/>
        </p:nvSpPr>
        <p:spPr>
          <a:xfrm>
            <a:off x="7038398" y="5304159"/>
            <a:ext cx="4992842"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Opladen (elektrolyse):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Red </a:t>
            </a:r>
            <a:r>
              <a:rPr kumimoji="0" lang="nl-NL" sz="2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reageert aan de </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elektrode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Ox</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lang="nl-NL" sz="2800">
                <a:solidFill>
                  <a:prstClr val="black"/>
                </a:solidFill>
                <a:latin typeface="Calibri" panose="020F0502020204030204"/>
                <a:sym typeface="Wingdings" panose="05000000000000000000" pitchFamily="2" charset="2"/>
              </a:rPr>
              <a:t>  </a:t>
            </a:r>
            <a:r>
              <a:rPr kumimoji="0" lang="nl-NL" sz="2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reageert aan de</a:t>
            </a:r>
            <a:r>
              <a:rPr lang="nl-NL" sz="2800">
                <a:solidFill>
                  <a:prstClr val="black"/>
                </a:solidFill>
                <a:latin typeface="Calibri" panose="020F0502020204030204"/>
                <a:sym typeface="Wingdings" panose="05000000000000000000" pitchFamily="2" charset="2"/>
              </a:rPr>
              <a:t> </a:t>
            </a:r>
            <a:r>
              <a:rPr kumimoji="0" lang="nl-NL" sz="2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elektrode</a:t>
            </a:r>
          </a:p>
        </p:txBody>
      </p:sp>
      <p:pic>
        <p:nvPicPr>
          <p:cNvPr id="7" name="Afbeelding 6">
            <a:extLst>
              <a:ext uri="{FF2B5EF4-FFF2-40B4-BE49-F238E27FC236}">
                <a16:creationId xmlns:a16="http://schemas.microsoft.com/office/drawing/2014/main" id="{99D6B038-1588-2FF5-729B-B7A3720EE795}"/>
              </a:ext>
            </a:extLst>
          </p:cNvPr>
          <p:cNvPicPr>
            <a:picLocks noChangeAspect="1"/>
          </p:cNvPicPr>
          <p:nvPr/>
        </p:nvPicPr>
        <p:blipFill>
          <a:blip r:embed="rId4"/>
          <a:stretch>
            <a:fillRect/>
          </a:stretch>
        </p:blipFill>
        <p:spPr>
          <a:xfrm>
            <a:off x="238123" y="4524044"/>
            <a:ext cx="10650552" cy="648807"/>
          </a:xfrm>
          <a:prstGeom prst="rect">
            <a:avLst/>
          </a:prstGeom>
        </p:spPr>
      </p:pic>
      <p:cxnSp>
        <p:nvCxnSpPr>
          <p:cNvPr id="9" name="Rechte verbindingslijn 8">
            <a:extLst>
              <a:ext uri="{FF2B5EF4-FFF2-40B4-BE49-F238E27FC236}">
                <a16:creationId xmlns:a16="http://schemas.microsoft.com/office/drawing/2014/main" id="{762E3F2A-3253-1BE1-B5D8-304F91E3BAE9}"/>
              </a:ext>
            </a:extLst>
          </p:cNvPr>
          <p:cNvCxnSpPr/>
          <p:nvPr/>
        </p:nvCxnSpPr>
        <p:spPr>
          <a:xfrm>
            <a:off x="82296" y="5322447"/>
            <a:ext cx="11996928" cy="0"/>
          </a:xfrm>
          <a:prstGeom prst="line">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2A3554D0-288C-6C5C-B6FC-D1BB6CFA9542}"/>
              </a:ext>
            </a:extLst>
          </p:cNvPr>
          <p:cNvPicPr>
            <a:picLocks noChangeAspect="1"/>
          </p:cNvPicPr>
          <p:nvPr/>
        </p:nvPicPr>
        <p:blipFill>
          <a:blip r:embed="rId5"/>
          <a:srcRect r="41894"/>
          <a:stretch/>
        </p:blipFill>
        <p:spPr>
          <a:xfrm>
            <a:off x="1196367" y="2177610"/>
            <a:ext cx="3275049" cy="782032"/>
          </a:xfrm>
          <a:prstGeom prst="rect">
            <a:avLst/>
          </a:prstGeom>
        </p:spPr>
      </p:pic>
      <p:sp>
        <p:nvSpPr>
          <p:cNvPr id="15" name="Pijl: gekromd rechts 14">
            <a:extLst>
              <a:ext uri="{FF2B5EF4-FFF2-40B4-BE49-F238E27FC236}">
                <a16:creationId xmlns:a16="http://schemas.microsoft.com/office/drawing/2014/main" id="{3A2FCC5E-8E9F-7186-1711-4EDBBB0567DF}"/>
              </a:ext>
            </a:extLst>
          </p:cNvPr>
          <p:cNvSpPr/>
          <p:nvPr/>
        </p:nvSpPr>
        <p:spPr>
          <a:xfrm>
            <a:off x="740947" y="5916449"/>
            <a:ext cx="384614" cy="637008"/>
          </a:xfrm>
          <a:prstGeom prst="curved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Tekstvak 16">
            <a:extLst>
              <a:ext uri="{FF2B5EF4-FFF2-40B4-BE49-F238E27FC236}">
                <a16:creationId xmlns:a16="http://schemas.microsoft.com/office/drawing/2014/main" id="{64B672A0-A97E-F292-780F-10517BC1A547}"/>
              </a:ext>
            </a:extLst>
          </p:cNvPr>
          <p:cNvSpPr txBox="1"/>
          <p:nvPr/>
        </p:nvSpPr>
        <p:spPr>
          <a:xfrm>
            <a:off x="238123" y="5851007"/>
            <a:ext cx="740472"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
        <p:nvSpPr>
          <p:cNvPr id="20" name="Tekstvak 19">
            <a:extLst>
              <a:ext uri="{FF2B5EF4-FFF2-40B4-BE49-F238E27FC236}">
                <a16:creationId xmlns:a16="http://schemas.microsoft.com/office/drawing/2014/main" id="{6B5B4C28-F453-5C43-B5E9-C1CA790CED2B}"/>
              </a:ext>
            </a:extLst>
          </p:cNvPr>
          <p:cNvSpPr txBox="1"/>
          <p:nvPr/>
        </p:nvSpPr>
        <p:spPr>
          <a:xfrm>
            <a:off x="436869" y="2151983"/>
            <a:ext cx="1377383" cy="461665"/>
          </a:xfrm>
          <a:prstGeom prst="rect">
            <a:avLst/>
          </a:prstGeom>
          <a:noFill/>
        </p:spPr>
        <p:txBody>
          <a:bodyPr wrap="square">
            <a:spAutoFit/>
          </a:bodyPr>
          <a:lstStyle/>
          <a:p>
            <a:r>
              <a:rPr lang="nl-NL" sz="2400" b="1">
                <a:solidFill>
                  <a:srgbClr val="FF0000"/>
                </a:solidFill>
              </a:rPr>
              <a:t>OX:</a:t>
            </a:r>
            <a:endParaRPr lang="nl-NL" sz="2400"/>
          </a:p>
        </p:txBody>
      </p:sp>
      <p:sp>
        <p:nvSpPr>
          <p:cNvPr id="21" name="Tekstvak 20">
            <a:extLst>
              <a:ext uri="{FF2B5EF4-FFF2-40B4-BE49-F238E27FC236}">
                <a16:creationId xmlns:a16="http://schemas.microsoft.com/office/drawing/2014/main" id="{1E17BB00-5F44-C1F7-C501-C172834F170E}"/>
              </a:ext>
            </a:extLst>
          </p:cNvPr>
          <p:cNvSpPr txBox="1"/>
          <p:nvPr/>
        </p:nvSpPr>
        <p:spPr>
          <a:xfrm>
            <a:off x="436868" y="2531424"/>
            <a:ext cx="1377383" cy="461665"/>
          </a:xfrm>
          <a:prstGeom prst="rect">
            <a:avLst/>
          </a:prstGeom>
          <a:noFill/>
        </p:spPr>
        <p:txBody>
          <a:bodyPr wrap="square">
            <a:spAutoFit/>
          </a:bodyPr>
          <a:lstStyle/>
          <a:p>
            <a:r>
              <a:rPr lang="nl-NL" sz="2400" b="1">
                <a:solidFill>
                  <a:srgbClr val="FF0000"/>
                </a:solidFill>
              </a:rPr>
              <a:t>RED:</a:t>
            </a:r>
            <a:endParaRPr lang="nl-NL" sz="2400"/>
          </a:p>
        </p:txBody>
      </p:sp>
      <p:sp>
        <p:nvSpPr>
          <p:cNvPr id="22" name="Tekstvak 21">
            <a:extLst>
              <a:ext uri="{FF2B5EF4-FFF2-40B4-BE49-F238E27FC236}">
                <a16:creationId xmlns:a16="http://schemas.microsoft.com/office/drawing/2014/main" id="{071B13E3-91B6-4393-1BE3-FB51D68C8E43}"/>
              </a:ext>
            </a:extLst>
          </p:cNvPr>
          <p:cNvSpPr txBox="1"/>
          <p:nvPr/>
        </p:nvSpPr>
        <p:spPr>
          <a:xfrm>
            <a:off x="8963026" y="1226830"/>
            <a:ext cx="393700" cy="646331"/>
          </a:xfrm>
          <a:prstGeom prst="rect">
            <a:avLst/>
          </a:prstGeom>
          <a:noFill/>
        </p:spPr>
        <p:txBody>
          <a:bodyPr wrap="square">
            <a:spAutoFit/>
          </a:bodyPr>
          <a:lstStyle/>
          <a:p>
            <a:r>
              <a:rPr lang="nl-NL" sz="3600" b="1">
                <a:solidFill>
                  <a:srgbClr val="FF0000"/>
                </a:solidFill>
              </a:rPr>
              <a:t>+</a:t>
            </a:r>
            <a:endParaRPr lang="nl-NL" sz="5000"/>
          </a:p>
        </p:txBody>
      </p:sp>
      <p:sp>
        <p:nvSpPr>
          <p:cNvPr id="23" name="Tekstvak 22">
            <a:extLst>
              <a:ext uri="{FF2B5EF4-FFF2-40B4-BE49-F238E27FC236}">
                <a16:creationId xmlns:a16="http://schemas.microsoft.com/office/drawing/2014/main" id="{5E16128F-810F-41D7-CEFA-7DAECCB30BCC}"/>
              </a:ext>
            </a:extLst>
          </p:cNvPr>
          <p:cNvSpPr txBox="1"/>
          <p:nvPr/>
        </p:nvSpPr>
        <p:spPr>
          <a:xfrm>
            <a:off x="9819608" y="1124130"/>
            <a:ext cx="369397" cy="769441"/>
          </a:xfrm>
          <a:prstGeom prst="rect">
            <a:avLst/>
          </a:prstGeom>
          <a:noFill/>
        </p:spPr>
        <p:txBody>
          <a:bodyPr wrap="square">
            <a:spAutoFit/>
          </a:bodyPr>
          <a:lstStyle/>
          <a:p>
            <a:r>
              <a:rPr lang="nl-NL" sz="4400" b="1">
                <a:solidFill>
                  <a:srgbClr val="FF0000"/>
                </a:solidFill>
              </a:rPr>
              <a:t>-</a:t>
            </a:r>
            <a:endParaRPr lang="nl-NL" sz="5000"/>
          </a:p>
        </p:txBody>
      </p:sp>
      <p:cxnSp>
        <p:nvCxnSpPr>
          <p:cNvPr id="28" name="Verbindingslijn: gebogen 27">
            <a:extLst>
              <a:ext uri="{FF2B5EF4-FFF2-40B4-BE49-F238E27FC236}">
                <a16:creationId xmlns:a16="http://schemas.microsoft.com/office/drawing/2014/main" id="{11E25C07-CCF7-A73A-24C4-20A51FF5791A}"/>
              </a:ext>
            </a:extLst>
          </p:cNvPr>
          <p:cNvCxnSpPr>
            <a:cxnSpLocks/>
            <a:stCxn id="23" idx="0"/>
            <a:endCxn id="22" idx="0"/>
          </p:cNvCxnSpPr>
          <p:nvPr/>
        </p:nvCxnSpPr>
        <p:spPr>
          <a:xfrm rot="16200000" flipH="1" flipV="1">
            <a:off x="9530742" y="753264"/>
            <a:ext cx="102700" cy="844431"/>
          </a:xfrm>
          <a:prstGeom prst="bentConnector3">
            <a:avLst>
              <a:gd name="adj1" fmla="val -179309"/>
            </a:avLst>
          </a:prstGeom>
          <a:ln w="57150">
            <a:solidFill>
              <a:srgbClr val="945EE8"/>
            </a:solidFill>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7BD1C874-1F1F-4989-099A-D3D47DB88052}"/>
              </a:ext>
            </a:extLst>
          </p:cNvPr>
          <p:cNvSpPr txBox="1"/>
          <p:nvPr/>
        </p:nvSpPr>
        <p:spPr>
          <a:xfrm>
            <a:off x="9818769" y="354452"/>
            <a:ext cx="740472"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
        <p:nvSpPr>
          <p:cNvPr id="6" name="Pijl: gekromd rechts 5">
            <a:extLst>
              <a:ext uri="{FF2B5EF4-FFF2-40B4-BE49-F238E27FC236}">
                <a16:creationId xmlns:a16="http://schemas.microsoft.com/office/drawing/2014/main" id="{DB2966E6-BEED-5D46-8BD9-0DE81D53DE85}"/>
              </a:ext>
            </a:extLst>
          </p:cNvPr>
          <p:cNvSpPr/>
          <p:nvPr/>
        </p:nvSpPr>
        <p:spPr>
          <a:xfrm>
            <a:off x="6638949" y="5922802"/>
            <a:ext cx="384614" cy="637008"/>
          </a:xfrm>
          <a:prstGeom prst="curved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kstvak 7">
            <a:extLst>
              <a:ext uri="{FF2B5EF4-FFF2-40B4-BE49-F238E27FC236}">
                <a16:creationId xmlns:a16="http://schemas.microsoft.com/office/drawing/2014/main" id="{8188D7FF-D3C4-D5D0-5EBF-F2784DA569F4}"/>
              </a:ext>
            </a:extLst>
          </p:cNvPr>
          <p:cNvSpPr txBox="1"/>
          <p:nvPr/>
        </p:nvSpPr>
        <p:spPr>
          <a:xfrm>
            <a:off x="6136125" y="5857360"/>
            <a:ext cx="740472"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Tree>
    <p:extLst>
      <p:ext uri="{BB962C8B-B14F-4D97-AF65-F5344CB8AC3E}">
        <p14:creationId xmlns:p14="http://schemas.microsoft.com/office/powerpoint/2010/main" val="300550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animBg="1"/>
      <p:bldP spid="17" grpId="0"/>
      <p:bldP spid="20" grpId="0"/>
      <p:bldP spid="21" grpId="0"/>
      <p:bldP spid="22" grpId="0"/>
      <p:bldP spid="23" grpId="0"/>
      <p:bldP spid="26"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31A3B-AC12-5B5A-A807-DBA8C165C225}"/>
            </a:ext>
          </a:extLst>
        </p:cNvPr>
        <p:cNvGrpSpPr/>
        <p:nvPr/>
      </p:nvGrpSpPr>
      <p:grpSpPr>
        <a:xfrm>
          <a:off x="0" y="0"/>
          <a:ext cx="0" cy="0"/>
          <a:chOff x="0" y="0"/>
          <a:chExt cx="0" cy="0"/>
        </a:xfrm>
      </p:grpSpPr>
      <p:pic>
        <p:nvPicPr>
          <p:cNvPr id="18" name="Afbeelding 17">
            <a:extLst>
              <a:ext uri="{FF2B5EF4-FFF2-40B4-BE49-F238E27FC236}">
                <a16:creationId xmlns:a16="http://schemas.microsoft.com/office/drawing/2014/main" id="{17649CD3-C0ED-9CAF-4781-1AB725E2AE2D}"/>
              </a:ext>
            </a:extLst>
          </p:cNvPr>
          <p:cNvPicPr>
            <a:picLocks noChangeAspect="1"/>
          </p:cNvPicPr>
          <p:nvPr/>
        </p:nvPicPr>
        <p:blipFill>
          <a:blip r:embed="rId3"/>
          <a:stretch>
            <a:fillRect/>
          </a:stretch>
        </p:blipFill>
        <p:spPr>
          <a:xfrm>
            <a:off x="1096037" y="1957444"/>
            <a:ext cx="3180528" cy="3300775"/>
          </a:xfrm>
          <a:prstGeom prst="rect">
            <a:avLst/>
          </a:prstGeom>
        </p:spPr>
      </p:pic>
      <p:pic>
        <p:nvPicPr>
          <p:cNvPr id="14" name="Afbeelding 13">
            <a:extLst>
              <a:ext uri="{FF2B5EF4-FFF2-40B4-BE49-F238E27FC236}">
                <a16:creationId xmlns:a16="http://schemas.microsoft.com/office/drawing/2014/main" id="{3B5721DD-8B39-1406-F9CE-CFC6BE3950C0}"/>
              </a:ext>
            </a:extLst>
          </p:cNvPr>
          <p:cNvPicPr>
            <a:picLocks noChangeAspect="1"/>
          </p:cNvPicPr>
          <p:nvPr/>
        </p:nvPicPr>
        <p:blipFill>
          <a:blip r:embed="rId4"/>
          <a:srcRect r="3575"/>
          <a:stretch/>
        </p:blipFill>
        <p:spPr>
          <a:xfrm>
            <a:off x="4688268" y="1497737"/>
            <a:ext cx="7342674" cy="4176264"/>
          </a:xfrm>
          <a:prstGeom prst="rect">
            <a:avLst/>
          </a:prstGeom>
        </p:spPr>
      </p:pic>
      <p:sp>
        <p:nvSpPr>
          <p:cNvPr id="2" name="Tekstvak 1">
            <a:extLst>
              <a:ext uri="{FF2B5EF4-FFF2-40B4-BE49-F238E27FC236}">
                <a16:creationId xmlns:a16="http://schemas.microsoft.com/office/drawing/2014/main" id="{79FC0FA7-89F1-592D-E3C4-DAF7F2FDE773}"/>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Brandstofcellen</a:t>
            </a:r>
            <a:endParaRPr lang="en-US" sz="3200" b="1">
              <a:latin typeface="Effra"/>
            </a:endParaRPr>
          </a:p>
          <a:p>
            <a:r>
              <a:rPr lang="en-US" sz="2400" b="1">
                <a:solidFill>
                  <a:srgbClr val="652EA3"/>
                </a:solidFill>
                <a:latin typeface="Effra"/>
              </a:rPr>
              <a:t>2021 II </a:t>
            </a:r>
          </a:p>
        </p:txBody>
      </p:sp>
      <p:sp>
        <p:nvSpPr>
          <p:cNvPr id="3" name="Tekstvak 2">
            <a:extLst>
              <a:ext uri="{FF2B5EF4-FFF2-40B4-BE49-F238E27FC236}">
                <a16:creationId xmlns:a16="http://schemas.microsoft.com/office/drawing/2014/main" id="{472AFFB5-F5BE-343A-AE98-0933B0AE1516}"/>
              </a:ext>
            </a:extLst>
          </p:cNvPr>
          <p:cNvSpPr txBox="1"/>
          <p:nvPr/>
        </p:nvSpPr>
        <p:spPr>
          <a:xfrm>
            <a:off x="1125561" y="5747520"/>
            <a:ext cx="3562707"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sng"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Stroomlevering: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Red </a:t>
            </a:r>
            <a:r>
              <a:rPr kumimoji="0" lang="nl-NL" sz="2000" b="1"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reageert aan de </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elektrode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err="1">
                <a:ln>
                  <a:noFill/>
                </a:ln>
                <a:solidFill>
                  <a:prstClr val="black"/>
                </a:solidFill>
                <a:effectLst/>
                <a:uLnTx/>
                <a:uFillTx/>
                <a:latin typeface="Calibri" panose="020F0502020204030204"/>
                <a:sym typeface="Wingdings" panose="05000000000000000000" pitchFamily="2" charset="2"/>
              </a:rPr>
              <a:t>Ox</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a:t>
            </a:r>
            <a:r>
              <a:rPr kumimoji="0" lang="nl-NL" sz="2000" b="1"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reageert aan de</a:t>
            </a:r>
            <a:r>
              <a:rPr lang="nl-NL" sz="2000">
                <a:solidFill>
                  <a:prstClr val="black"/>
                </a:solidFill>
                <a:latin typeface="Calibri" panose="020F0502020204030204"/>
                <a:sym typeface="Wingdings" panose="05000000000000000000" pitchFamily="2" charset="2"/>
              </a:rPr>
              <a:t> </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elektrode</a:t>
            </a:r>
          </a:p>
        </p:txBody>
      </p:sp>
      <p:sp>
        <p:nvSpPr>
          <p:cNvPr id="4" name="Tekstvak 3">
            <a:extLst>
              <a:ext uri="{FF2B5EF4-FFF2-40B4-BE49-F238E27FC236}">
                <a16:creationId xmlns:a16="http://schemas.microsoft.com/office/drawing/2014/main" id="{02E02DFF-48D8-42CB-5F49-C682A592F978}"/>
              </a:ext>
            </a:extLst>
          </p:cNvPr>
          <p:cNvSpPr txBox="1"/>
          <p:nvPr/>
        </p:nvSpPr>
        <p:spPr>
          <a:xfrm>
            <a:off x="7137925" y="5747520"/>
            <a:ext cx="3562707"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sng"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Opladen (elektrolyse):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Red </a:t>
            </a:r>
            <a:r>
              <a:rPr kumimoji="0" lang="nl-NL" sz="2000" b="1"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reageert aan de </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elektrode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err="1">
                <a:ln>
                  <a:noFill/>
                </a:ln>
                <a:solidFill>
                  <a:prstClr val="black"/>
                </a:solidFill>
                <a:effectLst/>
                <a:uLnTx/>
                <a:uFillTx/>
                <a:latin typeface="Calibri" panose="020F0502020204030204"/>
                <a:sym typeface="Wingdings" panose="05000000000000000000" pitchFamily="2" charset="2"/>
              </a:rPr>
              <a:t>Ox</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a:t>
            </a:r>
            <a:r>
              <a:rPr lang="nl-NL" sz="2000">
                <a:solidFill>
                  <a:prstClr val="black"/>
                </a:solidFill>
                <a:latin typeface="Calibri" panose="020F0502020204030204"/>
                <a:sym typeface="Wingdings" panose="05000000000000000000" pitchFamily="2" charset="2"/>
              </a:rPr>
              <a:t>  </a:t>
            </a:r>
            <a:r>
              <a:rPr kumimoji="0" lang="nl-NL" sz="2000" b="1"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reageert aan de</a:t>
            </a:r>
            <a:r>
              <a:rPr lang="nl-NL" sz="2000">
                <a:solidFill>
                  <a:prstClr val="black"/>
                </a:solidFill>
                <a:latin typeface="Calibri" panose="020F0502020204030204"/>
                <a:sym typeface="Wingdings" panose="05000000000000000000" pitchFamily="2" charset="2"/>
              </a:rPr>
              <a:t> </a:t>
            </a:r>
            <a:r>
              <a:rPr kumimoji="0" lang="nl-NL" sz="2000" b="0" i="0" u="none" strike="noStrike" kern="1200" cap="none" spc="0" normalizeH="0" baseline="0" noProof="0">
                <a:ln>
                  <a:noFill/>
                </a:ln>
                <a:solidFill>
                  <a:prstClr val="black"/>
                </a:solidFill>
                <a:effectLst/>
                <a:uLnTx/>
                <a:uFillTx/>
                <a:latin typeface="Calibri" panose="020F0502020204030204"/>
                <a:sym typeface="Wingdings" panose="05000000000000000000" pitchFamily="2" charset="2"/>
              </a:rPr>
              <a:t>- elektrode</a:t>
            </a:r>
          </a:p>
        </p:txBody>
      </p:sp>
      <p:cxnSp>
        <p:nvCxnSpPr>
          <p:cNvPr id="9" name="Rechte verbindingslijn 8">
            <a:extLst>
              <a:ext uri="{FF2B5EF4-FFF2-40B4-BE49-F238E27FC236}">
                <a16:creationId xmlns:a16="http://schemas.microsoft.com/office/drawing/2014/main" id="{160576C0-9E47-F8DC-ED76-C5F0466589A5}"/>
              </a:ext>
            </a:extLst>
          </p:cNvPr>
          <p:cNvCxnSpPr/>
          <p:nvPr/>
        </p:nvCxnSpPr>
        <p:spPr>
          <a:xfrm>
            <a:off x="97536" y="5739015"/>
            <a:ext cx="11996928" cy="0"/>
          </a:xfrm>
          <a:prstGeom prst="line">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sp>
        <p:nvSpPr>
          <p:cNvPr id="15" name="Pijl: gekromd rechts 14">
            <a:extLst>
              <a:ext uri="{FF2B5EF4-FFF2-40B4-BE49-F238E27FC236}">
                <a16:creationId xmlns:a16="http://schemas.microsoft.com/office/drawing/2014/main" id="{2BA4F64F-CF16-C2BF-F5E8-E814CB9D906C}"/>
              </a:ext>
            </a:extLst>
          </p:cNvPr>
          <p:cNvSpPr/>
          <p:nvPr/>
        </p:nvSpPr>
        <p:spPr>
          <a:xfrm>
            <a:off x="740947" y="6190769"/>
            <a:ext cx="384614" cy="493491"/>
          </a:xfrm>
          <a:prstGeom prst="curved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Tekstvak 16">
            <a:extLst>
              <a:ext uri="{FF2B5EF4-FFF2-40B4-BE49-F238E27FC236}">
                <a16:creationId xmlns:a16="http://schemas.microsoft.com/office/drawing/2014/main" id="{74DC1886-B78D-E728-A776-A124D44D4423}"/>
              </a:ext>
            </a:extLst>
          </p:cNvPr>
          <p:cNvSpPr txBox="1"/>
          <p:nvPr/>
        </p:nvSpPr>
        <p:spPr>
          <a:xfrm>
            <a:off x="238123" y="6015599"/>
            <a:ext cx="740472"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
        <p:nvSpPr>
          <p:cNvPr id="22" name="Tekstvak 21">
            <a:extLst>
              <a:ext uri="{FF2B5EF4-FFF2-40B4-BE49-F238E27FC236}">
                <a16:creationId xmlns:a16="http://schemas.microsoft.com/office/drawing/2014/main" id="{21D811E4-A20E-54DE-68E6-B79BCA6D5462}"/>
              </a:ext>
            </a:extLst>
          </p:cNvPr>
          <p:cNvSpPr txBox="1"/>
          <p:nvPr/>
        </p:nvSpPr>
        <p:spPr>
          <a:xfrm>
            <a:off x="2838519" y="4250033"/>
            <a:ext cx="570321" cy="861774"/>
          </a:xfrm>
          <a:prstGeom prst="rect">
            <a:avLst/>
          </a:prstGeom>
          <a:noFill/>
        </p:spPr>
        <p:txBody>
          <a:bodyPr wrap="square">
            <a:spAutoFit/>
          </a:bodyPr>
          <a:lstStyle/>
          <a:p>
            <a:r>
              <a:rPr lang="nl-NL" sz="5000" b="1">
                <a:solidFill>
                  <a:srgbClr val="FF0000"/>
                </a:solidFill>
              </a:rPr>
              <a:t>+</a:t>
            </a:r>
            <a:endParaRPr lang="nl-NL" sz="5000"/>
          </a:p>
        </p:txBody>
      </p:sp>
      <p:sp>
        <p:nvSpPr>
          <p:cNvPr id="23" name="Tekstvak 22">
            <a:extLst>
              <a:ext uri="{FF2B5EF4-FFF2-40B4-BE49-F238E27FC236}">
                <a16:creationId xmlns:a16="http://schemas.microsoft.com/office/drawing/2014/main" id="{34DCF148-32AE-309E-50A8-21ACE8C25558}"/>
              </a:ext>
            </a:extLst>
          </p:cNvPr>
          <p:cNvSpPr txBox="1"/>
          <p:nvPr/>
        </p:nvSpPr>
        <p:spPr>
          <a:xfrm>
            <a:off x="2029968" y="4205956"/>
            <a:ext cx="525179" cy="861774"/>
          </a:xfrm>
          <a:prstGeom prst="rect">
            <a:avLst/>
          </a:prstGeom>
          <a:noFill/>
        </p:spPr>
        <p:txBody>
          <a:bodyPr wrap="square">
            <a:spAutoFit/>
          </a:bodyPr>
          <a:lstStyle/>
          <a:p>
            <a:r>
              <a:rPr lang="nl-NL" sz="4500" b="1">
                <a:solidFill>
                  <a:srgbClr val="FF0000"/>
                </a:solidFill>
              </a:rPr>
              <a:t> </a:t>
            </a:r>
            <a:r>
              <a:rPr lang="nl-NL" sz="5000" b="1">
                <a:solidFill>
                  <a:srgbClr val="FF0000"/>
                </a:solidFill>
              </a:rPr>
              <a:t>-</a:t>
            </a:r>
            <a:endParaRPr lang="nl-NL" sz="5000"/>
          </a:p>
        </p:txBody>
      </p:sp>
      <p:sp>
        <p:nvSpPr>
          <p:cNvPr id="6" name="Pijl: gekromd rechts 5">
            <a:extLst>
              <a:ext uri="{FF2B5EF4-FFF2-40B4-BE49-F238E27FC236}">
                <a16:creationId xmlns:a16="http://schemas.microsoft.com/office/drawing/2014/main" id="{32CFA3E4-8869-D44C-F21B-8A35E1F85474}"/>
              </a:ext>
            </a:extLst>
          </p:cNvPr>
          <p:cNvSpPr/>
          <p:nvPr/>
        </p:nvSpPr>
        <p:spPr>
          <a:xfrm>
            <a:off x="6638949" y="6197122"/>
            <a:ext cx="384614" cy="493491"/>
          </a:xfrm>
          <a:prstGeom prst="curved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ekstvak 7">
            <a:extLst>
              <a:ext uri="{FF2B5EF4-FFF2-40B4-BE49-F238E27FC236}">
                <a16:creationId xmlns:a16="http://schemas.microsoft.com/office/drawing/2014/main" id="{1BE85B21-E032-44E8-D685-BA2E2C2B826E}"/>
              </a:ext>
            </a:extLst>
          </p:cNvPr>
          <p:cNvSpPr txBox="1"/>
          <p:nvPr/>
        </p:nvSpPr>
        <p:spPr>
          <a:xfrm>
            <a:off x="6136125" y="6021952"/>
            <a:ext cx="740472"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
        <p:nvSpPr>
          <p:cNvPr id="19" name="Tekstvak 18">
            <a:extLst>
              <a:ext uri="{FF2B5EF4-FFF2-40B4-BE49-F238E27FC236}">
                <a16:creationId xmlns:a16="http://schemas.microsoft.com/office/drawing/2014/main" id="{8DB1E40C-B354-AA7A-25A2-E2C54A1DEAA0}"/>
              </a:ext>
            </a:extLst>
          </p:cNvPr>
          <p:cNvSpPr txBox="1"/>
          <p:nvPr/>
        </p:nvSpPr>
        <p:spPr>
          <a:xfrm>
            <a:off x="4835133" y="2583277"/>
            <a:ext cx="1377383" cy="461665"/>
          </a:xfrm>
          <a:prstGeom prst="rect">
            <a:avLst/>
          </a:prstGeom>
          <a:noFill/>
        </p:spPr>
        <p:txBody>
          <a:bodyPr wrap="square">
            <a:spAutoFit/>
          </a:bodyPr>
          <a:lstStyle/>
          <a:p>
            <a:r>
              <a:rPr lang="nl-NL" sz="2400" b="1">
                <a:solidFill>
                  <a:srgbClr val="FF0000"/>
                </a:solidFill>
              </a:rPr>
              <a:t>RED:</a:t>
            </a:r>
            <a:endParaRPr lang="nl-NL" sz="2400"/>
          </a:p>
        </p:txBody>
      </p:sp>
      <p:sp>
        <p:nvSpPr>
          <p:cNvPr id="24" name="Tekstvak 23">
            <a:extLst>
              <a:ext uri="{FF2B5EF4-FFF2-40B4-BE49-F238E27FC236}">
                <a16:creationId xmlns:a16="http://schemas.microsoft.com/office/drawing/2014/main" id="{F8BE236C-B2B8-44CB-8075-C70EB3B6A37E}"/>
              </a:ext>
            </a:extLst>
          </p:cNvPr>
          <p:cNvSpPr txBox="1"/>
          <p:nvPr/>
        </p:nvSpPr>
        <p:spPr>
          <a:xfrm>
            <a:off x="4835132" y="2866213"/>
            <a:ext cx="1377383" cy="461665"/>
          </a:xfrm>
          <a:prstGeom prst="rect">
            <a:avLst/>
          </a:prstGeom>
          <a:noFill/>
        </p:spPr>
        <p:txBody>
          <a:bodyPr wrap="square">
            <a:spAutoFit/>
          </a:bodyPr>
          <a:lstStyle/>
          <a:p>
            <a:r>
              <a:rPr lang="nl-NL" sz="2400" b="1">
                <a:solidFill>
                  <a:srgbClr val="FF0000"/>
                </a:solidFill>
              </a:rPr>
              <a:t>OX:</a:t>
            </a:r>
            <a:endParaRPr lang="nl-NL" sz="2400"/>
          </a:p>
        </p:txBody>
      </p:sp>
      <p:cxnSp>
        <p:nvCxnSpPr>
          <p:cNvPr id="25" name="Rechte verbindingslijn met pijl 24">
            <a:extLst>
              <a:ext uri="{FF2B5EF4-FFF2-40B4-BE49-F238E27FC236}">
                <a16:creationId xmlns:a16="http://schemas.microsoft.com/office/drawing/2014/main" id="{D608CF9B-17FF-74C4-3F75-3146478C9EB2}"/>
              </a:ext>
            </a:extLst>
          </p:cNvPr>
          <p:cNvCxnSpPr>
            <a:cxnSpLocks/>
          </p:cNvCxnSpPr>
          <p:nvPr/>
        </p:nvCxnSpPr>
        <p:spPr>
          <a:xfrm>
            <a:off x="9799721" y="4673067"/>
            <a:ext cx="1982706" cy="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80F5EDC7-4CBF-D228-6D5D-9549FBC1CD94}"/>
              </a:ext>
            </a:extLst>
          </p:cNvPr>
          <p:cNvCxnSpPr>
            <a:cxnSpLocks/>
          </p:cNvCxnSpPr>
          <p:nvPr/>
        </p:nvCxnSpPr>
        <p:spPr>
          <a:xfrm>
            <a:off x="5575300" y="4919288"/>
            <a:ext cx="1666748" cy="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sp>
        <p:nvSpPr>
          <p:cNvPr id="36" name="Vierkante haak links 35">
            <a:extLst>
              <a:ext uri="{FF2B5EF4-FFF2-40B4-BE49-F238E27FC236}">
                <a16:creationId xmlns:a16="http://schemas.microsoft.com/office/drawing/2014/main" id="{00B311D1-117D-5EEB-46C5-C6F1AD2719D0}"/>
              </a:ext>
            </a:extLst>
          </p:cNvPr>
          <p:cNvSpPr/>
          <p:nvPr/>
        </p:nvSpPr>
        <p:spPr>
          <a:xfrm rot="16200000">
            <a:off x="2532927" y="4940366"/>
            <a:ext cx="374904" cy="740587"/>
          </a:xfrm>
          <a:prstGeom prst="leftBracket">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6" name="Pijl: omlaag 45">
            <a:extLst>
              <a:ext uri="{FF2B5EF4-FFF2-40B4-BE49-F238E27FC236}">
                <a16:creationId xmlns:a16="http://schemas.microsoft.com/office/drawing/2014/main" id="{B679F642-5914-7D05-7FF0-EADEA9E334A4}"/>
              </a:ext>
            </a:extLst>
          </p:cNvPr>
          <p:cNvSpPr/>
          <p:nvPr/>
        </p:nvSpPr>
        <p:spPr>
          <a:xfrm>
            <a:off x="2263255" y="5167439"/>
            <a:ext cx="173659" cy="252334"/>
          </a:xfrm>
          <a:prstGeom prst="downArrow">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Pijl: omlaag 46">
            <a:extLst>
              <a:ext uri="{FF2B5EF4-FFF2-40B4-BE49-F238E27FC236}">
                <a16:creationId xmlns:a16="http://schemas.microsoft.com/office/drawing/2014/main" id="{DF2CD9E6-9316-B28F-AC6D-C3305062AD2D}"/>
              </a:ext>
            </a:extLst>
          </p:cNvPr>
          <p:cNvSpPr/>
          <p:nvPr/>
        </p:nvSpPr>
        <p:spPr>
          <a:xfrm rot="10800000">
            <a:off x="3003843" y="5161095"/>
            <a:ext cx="173659" cy="252334"/>
          </a:xfrm>
          <a:prstGeom prst="downArrow">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Pijl: omlaag 47">
            <a:extLst>
              <a:ext uri="{FF2B5EF4-FFF2-40B4-BE49-F238E27FC236}">
                <a16:creationId xmlns:a16="http://schemas.microsoft.com/office/drawing/2014/main" id="{D2971A55-BC55-0E5B-8564-18DD078D288C}"/>
              </a:ext>
            </a:extLst>
          </p:cNvPr>
          <p:cNvSpPr/>
          <p:nvPr/>
        </p:nvSpPr>
        <p:spPr>
          <a:xfrm rot="16200000">
            <a:off x="2664860" y="5368916"/>
            <a:ext cx="173659" cy="252334"/>
          </a:xfrm>
          <a:prstGeom prst="downArrow">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kstvak 48">
            <a:extLst>
              <a:ext uri="{FF2B5EF4-FFF2-40B4-BE49-F238E27FC236}">
                <a16:creationId xmlns:a16="http://schemas.microsoft.com/office/drawing/2014/main" id="{838F2113-1111-D563-40AE-A1507153792F}"/>
              </a:ext>
            </a:extLst>
          </p:cNvPr>
          <p:cNvSpPr txBox="1"/>
          <p:nvPr/>
        </p:nvSpPr>
        <p:spPr>
          <a:xfrm>
            <a:off x="1834809" y="5007683"/>
            <a:ext cx="515276" cy="646331"/>
          </a:xfrm>
          <a:prstGeom prst="rect">
            <a:avLst/>
          </a:prstGeom>
          <a:noFill/>
        </p:spPr>
        <p:txBody>
          <a:bodyPr wrap="square">
            <a:spAutoFit/>
          </a:bodyPr>
          <a:lstStyle/>
          <a:p>
            <a:r>
              <a:rPr lang="nl-NL" sz="3600" b="1">
                <a:solidFill>
                  <a:srgbClr val="FF0000"/>
                </a:solidFill>
              </a:rPr>
              <a:t>e</a:t>
            </a:r>
            <a:r>
              <a:rPr lang="nl-NL" sz="3600" b="1" baseline="30000">
                <a:solidFill>
                  <a:srgbClr val="FF0000"/>
                </a:solidFill>
              </a:rPr>
              <a:t>-</a:t>
            </a:r>
            <a:endParaRPr lang="nl-NL" sz="3600"/>
          </a:p>
        </p:txBody>
      </p:sp>
      <p:sp>
        <p:nvSpPr>
          <p:cNvPr id="50" name="Tekstvak 49">
            <a:extLst>
              <a:ext uri="{FF2B5EF4-FFF2-40B4-BE49-F238E27FC236}">
                <a16:creationId xmlns:a16="http://schemas.microsoft.com/office/drawing/2014/main" id="{723A50AF-C086-6EEB-FED4-AA590CFC2A1B}"/>
              </a:ext>
            </a:extLst>
          </p:cNvPr>
          <p:cNvSpPr txBox="1"/>
          <p:nvPr/>
        </p:nvSpPr>
        <p:spPr>
          <a:xfrm>
            <a:off x="2430672" y="3574260"/>
            <a:ext cx="660002" cy="461665"/>
          </a:xfrm>
          <a:prstGeom prst="rect">
            <a:avLst/>
          </a:prstGeom>
          <a:noFill/>
        </p:spPr>
        <p:txBody>
          <a:bodyPr wrap="square">
            <a:spAutoFit/>
          </a:bodyPr>
          <a:lstStyle/>
          <a:p>
            <a:r>
              <a:rPr lang="nl-NL" sz="2400" b="1">
                <a:solidFill>
                  <a:srgbClr val="FF0000"/>
                </a:solidFill>
              </a:rPr>
              <a:t>OH</a:t>
            </a:r>
            <a:r>
              <a:rPr lang="nl-NL" sz="2400" b="1" baseline="30000">
                <a:solidFill>
                  <a:srgbClr val="FF0000"/>
                </a:solidFill>
              </a:rPr>
              <a:t>-</a:t>
            </a:r>
            <a:endParaRPr lang="nl-NL" sz="2400"/>
          </a:p>
        </p:txBody>
      </p:sp>
      <p:sp>
        <p:nvSpPr>
          <p:cNvPr id="51" name="Pijl: omlaag 50">
            <a:extLst>
              <a:ext uri="{FF2B5EF4-FFF2-40B4-BE49-F238E27FC236}">
                <a16:creationId xmlns:a16="http://schemas.microsoft.com/office/drawing/2014/main" id="{6064CAEE-0ABB-853A-A81C-6CE6EC41D368}"/>
              </a:ext>
            </a:extLst>
          </p:cNvPr>
          <p:cNvSpPr/>
          <p:nvPr/>
        </p:nvSpPr>
        <p:spPr>
          <a:xfrm rot="5400000">
            <a:off x="2601418" y="3732739"/>
            <a:ext cx="230835" cy="633753"/>
          </a:xfrm>
          <a:prstGeom prst="downArrow">
            <a:avLst>
              <a:gd name="adj1" fmla="val 33493"/>
              <a:gd name="adj2" fmla="val 95390"/>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891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animBg="1"/>
      <p:bldP spid="17" grpId="0"/>
      <p:bldP spid="22" grpId="0"/>
      <p:bldP spid="23" grpId="0"/>
      <p:bldP spid="6" grpId="0" animBg="1"/>
      <p:bldP spid="8" grpId="0"/>
      <p:bldP spid="19" grpId="0"/>
      <p:bldP spid="24" grpId="0"/>
      <p:bldP spid="36" grpId="0" animBg="1"/>
      <p:bldP spid="46" grpId="0" animBg="1"/>
      <p:bldP spid="47" grpId="0" animBg="1"/>
      <p:bldP spid="48" grpId="0" animBg="1"/>
      <p:bldP spid="49" grpId="0"/>
      <p:bldP spid="50" grpId="0"/>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C2AB-3DC7-CFB8-F482-72512E70213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2323390-07FB-00A3-5C1A-6D4516C0B94C}"/>
              </a:ext>
            </a:extLst>
          </p:cNvPr>
          <p:cNvSpPr txBox="1"/>
          <p:nvPr/>
        </p:nvSpPr>
        <p:spPr>
          <a:xfrm>
            <a:off x="1357460" y="961534"/>
            <a:ext cx="8386615"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a:latin typeface="Effra"/>
              </a:rPr>
              <a:t>Zuur-base of redox?</a:t>
            </a:r>
          </a:p>
          <a:p>
            <a:r>
              <a:rPr lang="en-US" sz="2400" b="1">
                <a:solidFill>
                  <a:srgbClr val="652EA3"/>
                </a:solidFill>
                <a:latin typeface="Effra"/>
              </a:rPr>
              <a:t>2023 I </a:t>
            </a:r>
          </a:p>
          <a:p>
            <a:endParaRPr lang="nl-NL" sz="3200" b="1">
              <a:latin typeface="Effra"/>
            </a:endParaRPr>
          </a:p>
        </p:txBody>
      </p:sp>
      <p:pic>
        <p:nvPicPr>
          <p:cNvPr id="3" name="Afbeelding 2" descr="Afbeelding met Lettertype, typografie, tekst, wit&#10;&#10;Automatisch gegenereerde beschrijving">
            <a:extLst>
              <a:ext uri="{FF2B5EF4-FFF2-40B4-BE49-F238E27FC236}">
                <a16:creationId xmlns:a16="http://schemas.microsoft.com/office/drawing/2014/main" id="{E0DEB894-4432-88F0-034D-F8DA8F7A6CCB}"/>
              </a:ext>
            </a:extLst>
          </p:cNvPr>
          <p:cNvPicPr>
            <a:picLocks noChangeAspect="1"/>
          </p:cNvPicPr>
          <p:nvPr/>
        </p:nvPicPr>
        <p:blipFill>
          <a:blip r:embed="rId2"/>
          <a:stretch>
            <a:fillRect/>
          </a:stretch>
        </p:blipFill>
        <p:spPr>
          <a:xfrm>
            <a:off x="5467350" y="1719262"/>
            <a:ext cx="4064000" cy="1019175"/>
          </a:xfrm>
          <a:prstGeom prst="rect">
            <a:avLst/>
          </a:prstGeom>
        </p:spPr>
      </p:pic>
      <p:pic>
        <p:nvPicPr>
          <p:cNvPr id="4" name="Afbeelding 3" descr="Afbeelding met tekst, Lettertype, schermopname, lijn&#10;&#10;Automatisch gegenereerde beschrijving">
            <a:extLst>
              <a:ext uri="{FF2B5EF4-FFF2-40B4-BE49-F238E27FC236}">
                <a16:creationId xmlns:a16="http://schemas.microsoft.com/office/drawing/2014/main" id="{8964E55E-F30B-D4A1-12FB-F0D2579E6EB1}"/>
              </a:ext>
            </a:extLst>
          </p:cNvPr>
          <p:cNvPicPr>
            <a:picLocks noChangeAspect="1"/>
          </p:cNvPicPr>
          <p:nvPr/>
        </p:nvPicPr>
        <p:blipFill>
          <a:blip r:embed="rId3"/>
          <a:stretch>
            <a:fillRect/>
          </a:stretch>
        </p:blipFill>
        <p:spPr>
          <a:xfrm>
            <a:off x="871537" y="3016250"/>
            <a:ext cx="9229725" cy="1409700"/>
          </a:xfrm>
          <a:prstGeom prst="rect">
            <a:avLst/>
          </a:prstGeom>
        </p:spPr>
      </p:pic>
      <p:sp>
        <p:nvSpPr>
          <p:cNvPr id="5" name="Tekstvak 4">
            <a:extLst>
              <a:ext uri="{FF2B5EF4-FFF2-40B4-BE49-F238E27FC236}">
                <a16:creationId xmlns:a16="http://schemas.microsoft.com/office/drawing/2014/main" id="{B886C896-A827-28D2-42C9-B4C8DD22BB7E}"/>
              </a:ext>
            </a:extLst>
          </p:cNvPr>
          <p:cNvSpPr txBox="1"/>
          <p:nvPr/>
        </p:nvSpPr>
        <p:spPr>
          <a:xfrm>
            <a:off x="1357460" y="4740965"/>
            <a:ext cx="9052030" cy="1200329"/>
          </a:xfrm>
          <a:prstGeom prst="rect">
            <a:avLst/>
          </a:prstGeom>
          <a:noFill/>
        </p:spPr>
        <p:txBody>
          <a:bodyPr wrap="none" lIns="91440" tIns="45720" rIns="91440" bIns="45720" rtlCol="0" anchor="t">
            <a:spAutoFit/>
          </a:bodyPr>
          <a:lstStyle/>
          <a:p>
            <a:r>
              <a:rPr lang="en-US" sz="2400" dirty="0">
                <a:latin typeface="Effra" panose="02000506080000020004"/>
              </a:rPr>
              <a:t>Ni </a:t>
            </a:r>
            <a:r>
              <a:rPr lang="en-US" sz="2400" dirty="0" err="1">
                <a:latin typeface="Effra" panose="02000506080000020004"/>
              </a:rPr>
              <a:t>wordt</a:t>
            </a:r>
            <a:r>
              <a:rPr lang="en-US" sz="2400" dirty="0">
                <a:latin typeface="Effra" panose="02000506080000020004"/>
              </a:rPr>
              <a:t> Ni</a:t>
            </a:r>
            <a:r>
              <a:rPr lang="en-US" sz="2400" baseline="30000" dirty="0">
                <a:latin typeface="Effra" panose="02000506080000020004"/>
              </a:rPr>
              <a:t>2+</a:t>
            </a:r>
            <a:r>
              <a:rPr lang="en-US" sz="2400" dirty="0">
                <a:latin typeface="Effra" panose="02000506080000020004"/>
              </a:rPr>
              <a:t> , Ni </a:t>
            </a:r>
            <a:r>
              <a:rPr lang="en-US" sz="2400" dirty="0" err="1">
                <a:latin typeface="Effra" panose="02000506080000020004"/>
              </a:rPr>
              <a:t>staat</a:t>
            </a:r>
            <a:r>
              <a:rPr lang="en-US" sz="2400" dirty="0">
                <a:latin typeface="Effra" panose="02000506080000020004"/>
              </a:rPr>
              <a:t> </a:t>
            </a:r>
            <a:r>
              <a:rPr lang="en-US" sz="2400" dirty="0" err="1">
                <a:latin typeface="Effra" panose="02000506080000020004"/>
              </a:rPr>
              <a:t>dus</a:t>
            </a:r>
            <a:r>
              <a:rPr lang="en-US" sz="2400" dirty="0">
                <a:latin typeface="Effra" panose="02000506080000020004"/>
              </a:rPr>
              <a:t> elektronen </a:t>
            </a:r>
            <a:r>
              <a:rPr lang="en-US" sz="2400" dirty="0" err="1">
                <a:latin typeface="Effra" panose="02000506080000020004"/>
              </a:rPr>
              <a:t>af</a:t>
            </a:r>
            <a:r>
              <a:rPr lang="en-US" sz="2400" dirty="0">
                <a:latin typeface="Effra" panose="02000506080000020004"/>
              </a:rPr>
              <a:t> en </a:t>
            </a:r>
            <a:r>
              <a:rPr lang="en-US" sz="2400" dirty="0" err="1">
                <a:latin typeface="Effra" panose="02000506080000020004"/>
              </a:rPr>
              <a:t>reageert</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reductor.</a:t>
            </a:r>
          </a:p>
          <a:p>
            <a:r>
              <a:rPr lang="en-US" sz="2400" dirty="0">
                <a:latin typeface="Effra" panose="02000506080000020004"/>
              </a:rPr>
              <a:t>2 H</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wordt</a:t>
            </a:r>
            <a:r>
              <a:rPr lang="en-US" sz="2400" dirty="0">
                <a:latin typeface="Effra" panose="02000506080000020004"/>
              </a:rPr>
              <a:t> H</a:t>
            </a:r>
            <a:r>
              <a:rPr lang="en-US" sz="2400" baseline="-25000" dirty="0">
                <a:latin typeface="Effra" panose="02000506080000020004"/>
              </a:rPr>
              <a:t>2</a:t>
            </a:r>
            <a:r>
              <a:rPr lang="en-US" sz="2400" dirty="0">
                <a:latin typeface="Effra" panose="02000506080000020004"/>
              </a:rPr>
              <a:t>, H</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neemt</a:t>
            </a:r>
            <a:r>
              <a:rPr lang="en-US" sz="2400" dirty="0">
                <a:latin typeface="Effra" panose="02000506080000020004"/>
              </a:rPr>
              <a:t> </a:t>
            </a:r>
            <a:r>
              <a:rPr lang="en-US" sz="2400" dirty="0" err="1">
                <a:latin typeface="Effra" panose="02000506080000020004"/>
              </a:rPr>
              <a:t>dus</a:t>
            </a:r>
            <a:r>
              <a:rPr lang="en-US" sz="2400" dirty="0">
                <a:latin typeface="Effra" panose="02000506080000020004"/>
              </a:rPr>
              <a:t> elektronen op en </a:t>
            </a:r>
            <a:r>
              <a:rPr lang="en-US" sz="2400" dirty="0" err="1">
                <a:latin typeface="Effra" panose="02000506080000020004"/>
              </a:rPr>
              <a:t>reageert</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a:t>
            </a:r>
            <a:r>
              <a:rPr lang="en-US" sz="2400" dirty="0" err="1">
                <a:latin typeface="Effra" panose="02000506080000020004"/>
              </a:rPr>
              <a:t>oxidator</a:t>
            </a:r>
            <a:r>
              <a:rPr lang="en-US" sz="2400" dirty="0">
                <a:latin typeface="Effra" panose="02000506080000020004"/>
              </a:rPr>
              <a:t>.</a:t>
            </a:r>
          </a:p>
          <a:p>
            <a:r>
              <a:rPr lang="en-US" sz="2400" dirty="0">
                <a:latin typeface="Effra" panose="02000506080000020004"/>
              </a:rPr>
              <a:t>Dus </a:t>
            </a:r>
            <a:r>
              <a:rPr lang="en-US" sz="2400" dirty="0" err="1">
                <a:latin typeface="Effra" panose="02000506080000020004"/>
              </a:rPr>
              <a:t>dit</a:t>
            </a:r>
            <a:r>
              <a:rPr lang="en-US" sz="2400" dirty="0">
                <a:latin typeface="Effra" panose="02000506080000020004"/>
              </a:rPr>
              <a:t> is </a:t>
            </a:r>
            <a:r>
              <a:rPr lang="en-US" sz="2400" dirty="0" err="1">
                <a:latin typeface="Effra" panose="02000506080000020004"/>
              </a:rPr>
              <a:t>een</a:t>
            </a:r>
            <a:r>
              <a:rPr lang="en-US" sz="2400" dirty="0">
                <a:latin typeface="Effra" panose="02000506080000020004"/>
              </a:rPr>
              <a:t> </a:t>
            </a:r>
            <a:r>
              <a:rPr lang="en-US" sz="2400" dirty="0" err="1">
                <a:latin typeface="Effra" panose="02000506080000020004"/>
              </a:rPr>
              <a:t>redoxreactie</a:t>
            </a:r>
            <a:r>
              <a:rPr lang="en-US" sz="2400" dirty="0">
                <a:latin typeface="Effra" panose="02000506080000020004"/>
              </a:rPr>
              <a:t>.</a:t>
            </a:r>
            <a:endParaRPr lang="nl-NL" sz="2400" dirty="0">
              <a:latin typeface="Effra" panose="02000506080000020004"/>
            </a:endParaRPr>
          </a:p>
        </p:txBody>
      </p:sp>
    </p:spTree>
    <p:extLst>
      <p:ext uri="{BB962C8B-B14F-4D97-AF65-F5344CB8AC3E}">
        <p14:creationId xmlns:p14="http://schemas.microsoft.com/office/powerpoint/2010/main" val="9824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8158015"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a:latin typeface="Effra"/>
              </a:rPr>
              <a:t>Zuur-base of redox?</a:t>
            </a:r>
          </a:p>
          <a:p>
            <a:r>
              <a:rPr lang="en-US" sz="2400" b="1">
                <a:solidFill>
                  <a:srgbClr val="652EA3"/>
                </a:solidFill>
                <a:latin typeface="Effra"/>
              </a:rPr>
              <a:t>2023 I </a:t>
            </a:r>
            <a:endParaRPr lang="en-US" sz="2400" b="1">
              <a:latin typeface="Effra"/>
            </a:endParaRPr>
          </a:p>
          <a:p>
            <a:endParaRPr lang="nl-NL" sz="3200" b="1">
              <a:latin typeface="Effra"/>
            </a:endParaRPr>
          </a:p>
        </p:txBody>
      </p:sp>
      <p:pic>
        <p:nvPicPr>
          <p:cNvPr id="3" name="Afbeelding 2" descr="Afbeelding met tekst, schermopname, Lettertype&#10;&#10;Automatisch gegenereerde beschrijving">
            <a:extLst>
              <a:ext uri="{FF2B5EF4-FFF2-40B4-BE49-F238E27FC236}">
                <a16:creationId xmlns:a16="http://schemas.microsoft.com/office/drawing/2014/main" id="{CFD63693-A106-7752-8253-C865178A38C1}"/>
              </a:ext>
            </a:extLst>
          </p:cNvPr>
          <p:cNvPicPr>
            <a:picLocks noChangeAspect="1"/>
          </p:cNvPicPr>
          <p:nvPr/>
        </p:nvPicPr>
        <p:blipFill>
          <a:blip r:embed="rId2"/>
          <a:stretch>
            <a:fillRect/>
          </a:stretch>
        </p:blipFill>
        <p:spPr>
          <a:xfrm>
            <a:off x="2676525" y="1577975"/>
            <a:ext cx="9201150" cy="3384550"/>
          </a:xfrm>
          <a:prstGeom prst="rect">
            <a:avLst/>
          </a:prstGeom>
        </p:spPr>
      </p:pic>
    </p:spTree>
    <p:extLst>
      <p:ext uri="{BB962C8B-B14F-4D97-AF65-F5344CB8AC3E}">
        <p14:creationId xmlns:p14="http://schemas.microsoft.com/office/powerpoint/2010/main" val="30715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D70B-DE29-798C-1199-58207A1F540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3F8477-EDB0-F01C-AA48-AF252F95CFEC}"/>
              </a:ext>
            </a:extLst>
          </p:cNvPr>
          <p:cNvSpPr txBox="1"/>
          <p:nvPr/>
        </p:nvSpPr>
        <p:spPr>
          <a:xfrm>
            <a:off x="1357460" y="961534"/>
            <a:ext cx="8786665"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a:latin typeface="Effra"/>
              </a:rPr>
              <a:t>Zuur-base of redox?</a:t>
            </a:r>
          </a:p>
          <a:p>
            <a:r>
              <a:rPr lang="en-US" sz="2400" b="1">
                <a:solidFill>
                  <a:srgbClr val="652EA3"/>
                </a:solidFill>
                <a:latin typeface="Effra"/>
              </a:rPr>
              <a:t>2023 I </a:t>
            </a:r>
            <a:endParaRPr lang="en-US" sz="2400" b="1">
              <a:latin typeface="Effra"/>
            </a:endParaRPr>
          </a:p>
          <a:p>
            <a:endParaRPr lang="nl-NL" sz="3200" b="1">
              <a:latin typeface="Effra"/>
            </a:endParaRPr>
          </a:p>
        </p:txBody>
      </p:sp>
      <p:pic>
        <p:nvPicPr>
          <p:cNvPr id="3" name="Afbeelding 2" descr="Afbeelding met tekst, schermopname, Lettertype&#10;&#10;Automatisch gegenereerde beschrijving">
            <a:extLst>
              <a:ext uri="{FF2B5EF4-FFF2-40B4-BE49-F238E27FC236}">
                <a16:creationId xmlns:a16="http://schemas.microsoft.com/office/drawing/2014/main" id="{4049DF50-787A-72ED-DAB1-0C2F81717DA6}"/>
              </a:ext>
            </a:extLst>
          </p:cNvPr>
          <p:cNvPicPr>
            <a:picLocks noChangeAspect="1"/>
          </p:cNvPicPr>
          <p:nvPr/>
        </p:nvPicPr>
        <p:blipFill>
          <a:blip r:embed="rId2"/>
          <a:stretch>
            <a:fillRect/>
          </a:stretch>
        </p:blipFill>
        <p:spPr>
          <a:xfrm>
            <a:off x="2676525" y="1577975"/>
            <a:ext cx="9201150" cy="3384550"/>
          </a:xfrm>
          <a:prstGeom prst="rect">
            <a:avLst/>
          </a:prstGeom>
        </p:spPr>
      </p:pic>
      <p:sp>
        <p:nvSpPr>
          <p:cNvPr id="4" name="Tekstvak 3">
            <a:extLst>
              <a:ext uri="{FF2B5EF4-FFF2-40B4-BE49-F238E27FC236}">
                <a16:creationId xmlns:a16="http://schemas.microsoft.com/office/drawing/2014/main" id="{7EEDD4DC-DD07-4694-B8A1-FBF4A2B57CC3}"/>
              </a:ext>
            </a:extLst>
          </p:cNvPr>
          <p:cNvSpPr txBox="1"/>
          <p:nvPr/>
        </p:nvSpPr>
        <p:spPr>
          <a:xfrm>
            <a:off x="954157" y="5078896"/>
            <a:ext cx="9414885" cy="1200329"/>
          </a:xfrm>
          <a:prstGeom prst="rect">
            <a:avLst/>
          </a:prstGeom>
          <a:noFill/>
        </p:spPr>
        <p:txBody>
          <a:bodyPr wrap="none" lIns="91440" tIns="45720" rIns="91440" bIns="45720" rtlCol="0" anchor="t">
            <a:spAutoFit/>
          </a:bodyPr>
          <a:lstStyle/>
          <a:p>
            <a:r>
              <a:rPr lang="en-US" sz="2400" dirty="0">
                <a:latin typeface="Effra" panose="02000506080000020004"/>
              </a:rPr>
              <a:t>R-COOH </a:t>
            </a:r>
            <a:r>
              <a:rPr lang="en-US" sz="2400" dirty="0" err="1">
                <a:latin typeface="Effra" panose="02000506080000020004"/>
              </a:rPr>
              <a:t>wordt</a:t>
            </a:r>
            <a:r>
              <a:rPr lang="en-US" sz="2400" dirty="0">
                <a:latin typeface="Effra" panose="02000506080000020004"/>
              </a:rPr>
              <a:t> R-COO</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dus</a:t>
            </a:r>
            <a:r>
              <a:rPr lang="en-US" sz="2400" dirty="0">
                <a:latin typeface="Effra" panose="02000506080000020004"/>
              </a:rPr>
              <a:t> R-COOH </a:t>
            </a:r>
            <a:r>
              <a:rPr lang="en-US" sz="2400" dirty="0" err="1">
                <a:latin typeface="Effra" panose="02000506080000020004"/>
              </a:rPr>
              <a:t>staat</a:t>
            </a:r>
            <a:r>
              <a:rPr lang="en-US" sz="2400" dirty="0">
                <a:latin typeface="Effra" panose="02000506080000020004"/>
              </a:rPr>
              <a:t> H</a:t>
            </a:r>
            <a:r>
              <a:rPr lang="en-US" sz="2400" baseline="30000" dirty="0">
                <a:latin typeface="Effra" panose="02000506080000020004"/>
              </a:rPr>
              <a:t>+</a:t>
            </a:r>
            <a:r>
              <a:rPr lang="en-US" sz="2400" dirty="0">
                <a:latin typeface="Effra" panose="02000506080000020004"/>
              </a:rPr>
              <a:t> </a:t>
            </a:r>
            <a:r>
              <a:rPr lang="en-US" sz="2400" dirty="0" err="1">
                <a:latin typeface="Effra" panose="02000506080000020004"/>
              </a:rPr>
              <a:t>af</a:t>
            </a:r>
            <a:r>
              <a:rPr lang="en-US" sz="2400" dirty="0">
                <a:latin typeface="Effra" panose="02000506080000020004"/>
              </a:rPr>
              <a:t> en </a:t>
            </a:r>
            <a:r>
              <a:rPr lang="en-US" sz="2400" dirty="0" err="1">
                <a:latin typeface="Effra" panose="02000506080000020004"/>
              </a:rPr>
              <a:t>reageert</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a:t>
            </a:r>
            <a:r>
              <a:rPr lang="en-US" sz="2400" dirty="0" err="1">
                <a:latin typeface="Effra" panose="02000506080000020004"/>
              </a:rPr>
              <a:t>zuur</a:t>
            </a:r>
            <a:r>
              <a:rPr lang="en-US" sz="2400" dirty="0">
                <a:latin typeface="Effra" panose="02000506080000020004"/>
              </a:rPr>
              <a:t>.</a:t>
            </a:r>
          </a:p>
          <a:p>
            <a:r>
              <a:rPr lang="en-US" sz="2400" dirty="0">
                <a:latin typeface="Effra" panose="02000506080000020004"/>
              </a:rPr>
              <a:t>O</a:t>
            </a:r>
            <a:r>
              <a:rPr lang="en-US" sz="2400" baseline="30000" dirty="0">
                <a:latin typeface="Effra" panose="02000506080000020004"/>
              </a:rPr>
              <a:t>2-</a:t>
            </a:r>
            <a:r>
              <a:rPr lang="en-US" sz="2400" dirty="0">
                <a:latin typeface="Effra" panose="02000506080000020004"/>
              </a:rPr>
              <a:t> (in Pb</a:t>
            </a:r>
            <a:r>
              <a:rPr lang="en-US" sz="2400" baseline="-25000" dirty="0">
                <a:latin typeface="Effra" panose="02000506080000020004"/>
              </a:rPr>
              <a:t>3</a:t>
            </a:r>
            <a:r>
              <a:rPr lang="en-US" sz="2400" dirty="0">
                <a:latin typeface="Effra" panose="02000506080000020004"/>
              </a:rPr>
              <a:t>O</a:t>
            </a:r>
            <a:r>
              <a:rPr lang="en-US" sz="2400" baseline="-25000" dirty="0">
                <a:latin typeface="Effra" panose="02000506080000020004"/>
              </a:rPr>
              <a:t>4</a:t>
            </a:r>
            <a:r>
              <a:rPr lang="en-US" sz="2400" dirty="0">
                <a:latin typeface="Effra" panose="02000506080000020004"/>
              </a:rPr>
              <a:t>) </a:t>
            </a:r>
            <a:r>
              <a:rPr lang="en-US" sz="2400" dirty="0" err="1">
                <a:latin typeface="Effra" panose="02000506080000020004"/>
              </a:rPr>
              <a:t>neemt</a:t>
            </a:r>
            <a:r>
              <a:rPr lang="en-US" sz="2400" dirty="0">
                <a:latin typeface="Effra" panose="02000506080000020004"/>
              </a:rPr>
              <a:t> H</a:t>
            </a:r>
            <a:r>
              <a:rPr lang="en-US" sz="2400" baseline="30000" dirty="0">
                <a:latin typeface="Effra" panose="02000506080000020004"/>
              </a:rPr>
              <a:t>+</a:t>
            </a:r>
            <a:r>
              <a:rPr lang="en-US" sz="2400" dirty="0">
                <a:latin typeface="Effra" panose="02000506080000020004"/>
              </a:rPr>
              <a:t> op en </a:t>
            </a:r>
            <a:r>
              <a:rPr lang="en-US" sz="2400" dirty="0" err="1">
                <a:latin typeface="Effra" panose="02000506080000020004"/>
              </a:rPr>
              <a:t>reageert</a:t>
            </a:r>
            <a:r>
              <a:rPr lang="en-US" sz="2400" dirty="0">
                <a:latin typeface="Effra" panose="02000506080000020004"/>
              </a:rPr>
              <a:t> </a:t>
            </a:r>
            <a:r>
              <a:rPr lang="en-US" sz="2400" dirty="0" err="1">
                <a:latin typeface="Effra" panose="02000506080000020004"/>
              </a:rPr>
              <a:t>dus</a:t>
            </a:r>
            <a:r>
              <a:rPr lang="en-US" sz="2400" dirty="0">
                <a:latin typeface="Effra" panose="02000506080000020004"/>
              </a:rPr>
              <a:t> </a:t>
            </a:r>
            <a:r>
              <a:rPr lang="en-US" sz="2400" dirty="0" err="1">
                <a:latin typeface="Effra" panose="02000506080000020004"/>
              </a:rPr>
              <a:t>als</a:t>
            </a:r>
            <a:r>
              <a:rPr lang="en-US" sz="2400" dirty="0">
                <a:latin typeface="Effra" panose="02000506080000020004"/>
              </a:rPr>
              <a:t> base.</a:t>
            </a:r>
          </a:p>
          <a:p>
            <a:r>
              <a:rPr lang="en-US" sz="2400" dirty="0">
                <a:latin typeface="Effra" panose="02000506080000020004"/>
              </a:rPr>
              <a:t>Dus </a:t>
            </a:r>
            <a:r>
              <a:rPr lang="en-US" sz="2400" dirty="0" err="1">
                <a:latin typeface="Effra" panose="02000506080000020004"/>
              </a:rPr>
              <a:t>dit</a:t>
            </a:r>
            <a:r>
              <a:rPr lang="en-US" sz="2400" dirty="0">
                <a:latin typeface="Effra" panose="02000506080000020004"/>
              </a:rPr>
              <a:t> is </a:t>
            </a:r>
            <a:r>
              <a:rPr lang="en-US" sz="2400" dirty="0" err="1">
                <a:latin typeface="Effra" panose="02000506080000020004"/>
              </a:rPr>
              <a:t>een</a:t>
            </a:r>
            <a:r>
              <a:rPr lang="en-US" sz="2400" dirty="0">
                <a:latin typeface="Effra" panose="02000506080000020004"/>
              </a:rPr>
              <a:t> </a:t>
            </a:r>
            <a:r>
              <a:rPr lang="en-US" sz="2400" dirty="0" err="1">
                <a:latin typeface="Effra" panose="02000506080000020004"/>
              </a:rPr>
              <a:t>zuur</a:t>
            </a:r>
            <a:r>
              <a:rPr lang="en-US" sz="2400" dirty="0">
                <a:latin typeface="Effra" panose="02000506080000020004"/>
              </a:rPr>
              <a:t>-base </a:t>
            </a:r>
            <a:r>
              <a:rPr lang="en-US" sz="2400" dirty="0" err="1">
                <a:latin typeface="Effra" panose="02000506080000020004"/>
              </a:rPr>
              <a:t>reactie</a:t>
            </a:r>
            <a:r>
              <a:rPr lang="en-US" sz="2400" dirty="0">
                <a:latin typeface="Effra" panose="02000506080000020004"/>
              </a:rPr>
              <a:t>.</a:t>
            </a:r>
            <a:endParaRPr lang="nl-NL" sz="2400" dirty="0">
              <a:latin typeface="Effra" panose="02000506080000020004"/>
            </a:endParaRPr>
          </a:p>
        </p:txBody>
      </p:sp>
    </p:spTree>
    <p:extLst>
      <p:ext uri="{BB962C8B-B14F-4D97-AF65-F5344CB8AC3E}">
        <p14:creationId xmlns:p14="http://schemas.microsoft.com/office/powerpoint/2010/main" val="14543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BFB3-6A81-4293-E641-E6E5971A53F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DC0C9CD-B3A6-A369-E77C-E27AAB73B70B}"/>
              </a:ext>
            </a:extLst>
          </p:cNvPr>
          <p:cNvSpPr txBox="1"/>
          <p:nvPr/>
        </p:nvSpPr>
        <p:spPr>
          <a:xfrm>
            <a:off x="1397217" y="1050986"/>
            <a:ext cx="10473179" cy="3662541"/>
          </a:xfrm>
          <a:prstGeom prst="rect">
            <a:avLst/>
          </a:prstGeom>
          <a:noFill/>
        </p:spPr>
        <p:txBody>
          <a:bodyPr wrap="square" lIns="91440" tIns="45720" rIns="91440" bIns="45720" rtlCol="0" anchor="t">
            <a:spAutoFit/>
          </a:bodyPr>
          <a:lstStyle/>
          <a:p>
            <a:r>
              <a:rPr lang="en-US" sz="3200" b="1" err="1">
                <a:latin typeface="Effra" panose="02000506080000020004" pitchFamily="2" charset="0"/>
              </a:rPr>
              <a:t>Examenspreekuur</a:t>
            </a:r>
            <a:r>
              <a:rPr lang="en-US" sz="3200" b="1">
                <a:latin typeface="Effra" panose="02000506080000020004" pitchFamily="2" charset="0"/>
              </a:rPr>
              <a:t> 2024</a:t>
            </a:r>
          </a:p>
          <a:p>
            <a:endParaRPr lang="en-US" sz="3200" b="1">
              <a:latin typeface="Effra" panose="02000506080000020004" pitchFamily="2" charset="0"/>
            </a:endParaRPr>
          </a:p>
          <a:p>
            <a:r>
              <a:rPr lang="nl-NL" sz="2400" b="1">
                <a:solidFill>
                  <a:srgbClr val="131313"/>
                </a:solidFill>
                <a:latin typeface="Effra" panose="02000506080000020004" pitchFamily="2" charset="0"/>
              </a:rPr>
              <a:t>Industriële chemie </a:t>
            </a:r>
          </a:p>
          <a:p>
            <a:pPr marL="800100" lvl="1" indent="-342900">
              <a:buFont typeface="Arial"/>
              <a:buChar char="•"/>
            </a:pPr>
            <a:r>
              <a:rPr lang="nl-NL" sz="2400">
                <a:solidFill>
                  <a:srgbClr val="131313"/>
                </a:solidFill>
                <a:latin typeface="Effra" panose="02000506080000020004" pitchFamily="2" charset="0"/>
              </a:rPr>
              <a:t>Atoomeconomie</a:t>
            </a:r>
            <a:r>
              <a:rPr lang="nl-NL" sz="2400" b="0" i="0">
                <a:solidFill>
                  <a:srgbClr val="131313"/>
                </a:solidFill>
                <a:effectLst/>
                <a:latin typeface="Effra" panose="02000506080000020004" pitchFamily="2" charset="0"/>
              </a:rPr>
              <a:t> en </a:t>
            </a:r>
            <a:r>
              <a:rPr lang="nl-NL" sz="2400">
                <a:solidFill>
                  <a:srgbClr val="131313"/>
                </a:solidFill>
                <a:latin typeface="Effra" panose="02000506080000020004" pitchFamily="2" charset="0"/>
              </a:rPr>
              <a:t>E-factor</a:t>
            </a:r>
            <a:endParaRPr lang="nl-NL" sz="2400">
              <a:solidFill>
                <a:srgbClr val="000000"/>
              </a:solidFill>
              <a:latin typeface="Effra" panose="02000506080000020004" pitchFamily="2" charset="0"/>
              <a:ea typeface="Calibri" panose="020F0502020204030204"/>
              <a:cs typeface="Calibri" panose="020F0502020204030204"/>
            </a:endParaRPr>
          </a:p>
          <a:p>
            <a:pPr marL="800100" lvl="1" indent="-342900">
              <a:buFont typeface="Arial"/>
              <a:buChar char="•"/>
            </a:pPr>
            <a:r>
              <a:rPr lang="nl-NL" sz="2400">
                <a:solidFill>
                  <a:srgbClr val="131313"/>
                </a:solidFill>
                <a:latin typeface="Effra" panose="02000506080000020004" pitchFamily="2" charset="0"/>
              </a:rPr>
              <a:t>Scheidingsmethoden                                        </a:t>
            </a:r>
            <a:endParaRPr lang="nl-NL" sz="2400" b="0" i="0">
              <a:solidFill>
                <a:srgbClr val="000000"/>
              </a:solidFill>
              <a:effectLst/>
              <a:latin typeface="Effra" panose="02000506080000020004" pitchFamily="2" charset="0"/>
              <a:ea typeface="Calibri" panose="020F0502020204030204"/>
              <a:cs typeface="Calibri" panose="020F0502020204030204"/>
            </a:endParaRPr>
          </a:p>
          <a:p>
            <a:r>
              <a:rPr lang="nl-NL" sz="2400" b="1">
                <a:solidFill>
                  <a:srgbClr val="131313"/>
                </a:solidFill>
                <a:latin typeface="Effra" panose="02000506080000020004" pitchFamily="2" charset="0"/>
              </a:rPr>
              <a:t>Chemisch rekenen </a:t>
            </a:r>
            <a:endParaRPr lang="nl-NL" sz="2400" b="1">
              <a:solidFill>
                <a:srgbClr val="131313"/>
              </a:solidFill>
              <a:latin typeface="Effra" panose="02000506080000020004" pitchFamily="2" charset="0"/>
              <a:ea typeface="+mn-lt"/>
              <a:cs typeface="+mn-lt"/>
            </a:endParaRPr>
          </a:p>
          <a:p>
            <a:pPr marL="800100" lvl="1" indent="-342900">
              <a:buFont typeface="Arial"/>
              <a:buChar char="•"/>
            </a:pPr>
            <a:r>
              <a:rPr lang="nl-NL" sz="2400">
                <a:solidFill>
                  <a:srgbClr val="131313"/>
                </a:solidFill>
                <a:latin typeface="Effra" panose="02000506080000020004" pitchFamily="2" charset="0"/>
              </a:rPr>
              <a:t>pH significantie</a:t>
            </a:r>
            <a:endParaRPr lang="nl-NL" sz="2400">
              <a:latin typeface="Effra" panose="02000506080000020004" pitchFamily="2" charset="0"/>
              <a:ea typeface="Calibri" panose="020F0502020204030204"/>
              <a:cs typeface="Calibri" panose="020F0502020204030204"/>
            </a:endParaRPr>
          </a:p>
          <a:p>
            <a:pPr marL="800100" lvl="1" indent="-342900">
              <a:buFont typeface="Arial"/>
              <a:buChar char="•"/>
            </a:pPr>
            <a:r>
              <a:rPr lang="nl-NL" sz="2400">
                <a:solidFill>
                  <a:srgbClr val="131313"/>
                </a:solidFill>
                <a:latin typeface="Effra" panose="02000506080000020004" pitchFamily="2" charset="0"/>
              </a:rPr>
              <a:t>rekenen met gassen</a:t>
            </a:r>
          </a:p>
          <a:p>
            <a:endParaRPr lang="nl-NL" sz="2400">
              <a:solidFill>
                <a:srgbClr val="131313"/>
              </a:solidFill>
              <a:latin typeface="Effra" panose="02000506080000020004" pitchFamily="2" charset="0"/>
            </a:endParaRPr>
          </a:p>
        </p:txBody>
      </p:sp>
    </p:spTree>
    <p:extLst>
      <p:ext uri="{BB962C8B-B14F-4D97-AF65-F5344CB8AC3E}">
        <p14:creationId xmlns:p14="http://schemas.microsoft.com/office/powerpoint/2010/main" val="409040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07C8-6E8D-80BD-C2E5-E2DD44843A4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9A1B0FC-8795-00A7-8534-63296A751694}"/>
              </a:ext>
            </a:extLst>
          </p:cNvPr>
          <p:cNvSpPr txBox="1"/>
          <p:nvPr/>
        </p:nvSpPr>
        <p:spPr>
          <a:xfrm>
            <a:off x="1357460" y="961534"/>
            <a:ext cx="7164371" cy="2246769"/>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nl-NL" sz="2400" b="1">
                <a:solidFill>
                  <a:srgbClr val="652EA3"/>
                </a:solidFill>
                <a:latin typeface="Effra" panose="02000506080000020004" pitchFamily="2" charset="0"/>
                <a:ea typeface="Calibri"/>
                <a:cs typeface="Calibri"/>
              </a:rPr>
              <a:t>2024 II</a:t>
            </a:r>
          </a:p>
          <a:p>
            <a:endParaRPr lang="en-US" sz="3200" b="1">
              <a:latin typeface="Effra"/>
            </a:endParaRPr>
          </a:p>
          <a:p>
            <a:endParaRPr lang="en-US" sz="3200" b="1">
              <a:latin typeface="Effra"/>
            </a:endParaRPr>
          </a:p>
          <a:p>
            <a:endParaRPr lang="en-US" sz="2000" b="1">
              <a:solidFill>
                <a:srgbClr val="652EA3"/>
              </a:solidFill>
              <a:latin typeface="Effra"/>
            </a:endParaRPr>
          </a:p>
        </p:txBody>
      </p:sp>
      <p:pic>
        <p:nvPicPr>
          <p:cNvPr id="5" name="Afbeelding 4" descr="Afbeelding met tekst, schermopname, Lettertype&#10;&#10;Door AI gegenereerde inhoud is mogelijk onjuist.">
            <a:extLst>
              <a:ext uri="{FF2B5EF4-FFF2-40B4-BE49-F238E27FC236}">
                <a16:creationId xmlns:a16="http://schemas.microsoft.com/office/drawing/2014/main" id="{50246568-7167-FFAA-28F6-E299470829AA}"/>
              </a:ext>
            </a:extLst>
          </p:cNvPr>
          <p:cNvPicPr>
            <a:picLocks noChangeAspect="1"/>
          </p:cNvPicPr>
          <p:nvPr/>
        </p:nvPicPr>
        <p:blipFill>
          <a:blip r:embed="rId2"/>
          <a:stretch>
            <a:fillRect/>
          </a:stretch>
        </p:blipFill>
        <p:spPr>
          <a:xfrm>
            <a:off x="559733" y="1898409"/>
            <a:ext cx="8428471" cy="3807980"/>
          </a:xfrm>
          <a:prstGeom prst="rect">
            <a:avLst/>
          </a:prstGeom>
        </p:spPr>
      </p:pic>
    </p:spTree>
    <p:extLst>
      <p:ext uri="{BB962C8B-B14F-4D97-AF65-F5344CB8AC3E}">
        <p14:creationId xmlns:p14="http://schemas.microsoft.com/office/powerpoint/2010/main" val="222745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6AC5-A696-A002-35F2-1FD72AA96CF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B30DF9C-27A1-A9CA-0244-B65E5806C642}"/>
              </a:ext>
            </a:extLst>
          </p:cNvPr>
          <p:cNvSpPr txBox="1"/>
          <p:nvPr/>
        </p:nvSpPr>
        <p:spPr>
          <a:xfrm>
            <a:off x="1357460" y="961534"/>
            <a:ext cx="7164371" cy="2246769"/>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nl-NL" sz="2400" b="1">
                <a:solidFill>
                  <a:srgbClr val="652EA3"/>
                </a:solidFill>
                <a:latin typeface="Effra" panose="02000506080000020004" pitchFamily="2" charset="0"/>
                <a:ea typeface="Calibri"/>
                <a:cs typeface="Calibri"/>
              </a:rPr>
              <a:t>2024 II</a:t>
            </a:r>
          </a:p>
          <a:p>
            <a:endParaRPr lang="en-US" sz="3200" b="1">
              <a:latin typeface="Effra"/>
            </a:endParaRPr>
          </a:p>
          <a:p>
            <a:endParaRPr lang="en-US" sz="3200" b="1">
              <a:latin typeface="Effra"/>
            </a:endParaRPr>
          </a:p>
          <a:p>
            <a:endParaRPr lang="en-US" sz="2000" b="1">
              <a:solidFill>
                <a:srgbClr val="652EA3"/>
              </a:solidFill>
              <a:latin typeface="Effra"/>
            </a:endParaRPr>
          </a:p>
        </p:txBody>
      </p:sp>
      <p:pic>
        <p:nvPicPr>
          <p:cNvPr id="5" name="Afbeelding 4" descr="Afbeelding met tekst, schermopname, Lettertype&#10;&#10;Door AI gegenereerde inhoud is mogelijk onjuist.">
            <a:extLst>
              <a:ext uri="{FF2B5EF4-FFF2-40B4-BE49-F238E27FC236}">
                <a16:creationId xmlns:a16="http://schemas.microsoft.com/office/drawing/2014/main" id="{3616D8F4-02C8-0CD3-1CE4-EBE61D7CADF6}"/>
              </a:ext>
            </a:extLst>
          </p:cNvPr>
          <p:cNvPicPr>
            <a:picLocks noChangeAspect="1"/>
          </p:cNvPicPr>
          <p:nvPr/>
        </p:nvPicPr>
        <p:blipFill>
          <a:blip r:embed="rId2"/>
          <a:stretch>
            <a:fillRect/>
          </a:stretch>
        </p:blipFill>
        <p:spPr>
          <a:xfrm>
            <a:off x="559733" y="1898409"/>
            <a:ext cx="8428471" cy="3807980"/>
          </a:xfrm>
          <a:prstGeom prst="rect">
            <a:avLst/>
          </a:prstGeom>
        </p:spPr>
      </p:pic>
      <p:cxnSp>
        <p:nvCxnSpPr>
          <p:cNvPr id="3" name="Rechte verbindingslijn met pijl 2">
            <a:extLst>
              <a:ext uri="{FF2B5EF4-FFF2-40B4-BE49-F238E27FC236}">
                <a16:creationId xmlns:a16="http://schemas.microsoft.com/office/drawing/2014/main" id="{3CF15AF5-E8E5-D552-F386-8CBE495FDBAF}"/>
              </a:ext>
            </a:extLst>
          </p:cNvPr>
          <p:cNvCxnSpPr/>
          <p:nvPr/>
        </p:nvCxnSpPr>
        <p:spPr>
          <a:xfrm>
            <a:off x="1357460" y="2084918"/>
            <a:ext cx="497840" cy="396240"/>
          </a:xfrm>
          <a:prstGeom prst="straightConnector1">
            <a:avLst/>
          </a:prstGeom>
          <a:ln w="57150">
            <a:solidFill>
              <a:srgbClr val="945EE8"/>
            </a:solidFill>
            <a:tailEnd type="triangle"/>
          </a:ln>
        </p:spPr>
        <p:style>
          <a:lnRef idx="1">
            <a:schemeClr val="accent1"/>
          </a:lnRef>
          <a:fillRef idx="0">
            <a:schemeClr val="accent1"/>
          </a:fillRef>
          <a:effectRef idx="0">
            <a:schemeClr val="accent1"/>
          </a:effectRef>
          <a:fontRef idx="minor">
            <a:schemeClr val="tx1"/>
          </a:fontRef>
        </p:style>
      </p:cxnSp>
      <p:cxnSp>
        <p:nvCxnSpPr>
          <p:cNvPr id="4" name="Rechte verbindingslijn met pijl 3">
            <a:extLst>
              <a:ext uri="{FF2B5EF4-FFF2-40B4-BE49-F238E27FC236}">
                <a16:creationId xmlns:a16="http://schemas.microsoft.com/office/drawing/2014/main" id="{40FD5407-2F14-8AE1-A71B-1BE5A5ABDBBC}"/>
              </a:ext>
            </a:extLst>
          </p:cNvPr>
          <p:cNvCxnSpPr>
            <a:cxnSpLocks/>
          </p:cNvCxnSpPr>
          <p:nvPr/>
        </p:nvCxnSpPr>
        <p:spPr>
          <a:xfrm flipH="1" flipV="1">
            <a:off x="5379720" y="3479799"/>
            <a:ext cx="568960" cy="203200"/>
          </a:xfrm>
          <a:prstGeom prst="straightConnector1">
            <a:avLst/>
          </a:prstGeom>
          <a:ln w="57150">
            <a:solidFill>
              <a:srgbClr val="945EE8"/>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192FC4C5-2462-44C0-9C7F-F76EF757FF0D}"/>
              </a:ext>
            </a:extLst>
          </p:cNvPr>
          <p:cNvSpPr txBox="1"/>
          <p:nvPr/>
        </p:nvSpPr>
        <p:spPr>
          <a:xfrm>
            <a:off x="1066800" y="5707380"/>
            <a:ext cx="110979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latin typeface="Effra" panose="02000506080000020004" pitchFamily="2" charset="0"/>
                <a:ea typeface="Calibri"/>
                <a:cs typeface="Calibri"/>
              </a:rPr>
              <a:t>De COOH groepen moeten worden omgezet in COO</a:t>
            </a:r>
            <a:r>
              <a:rPr lang="nl-NL" sz="2000" baseline="30000" dirty="0">
                <a:latin typeface="Effra" panose="02000506080000020004" pitchFamily="2" charset="0"/>
                <a:ea typeface="Calibri"/>
                <a:cs typeface="Calibri"/>
              </a:rPr>
              <a:t>- </a:t>
            </a:r>
            <a:r>
              <a:rPr lang="nl-NL" sz="2000" dirty="0">
                <a:latin typeface="Effra" panose="02000506080000020004" pitchFamily="2" charset="0"/>
                <a:ea typeface="Calibri"/>
                <a:cs typeface="Calibri"/>
              </a:rPr>
              <a:t>groepen, als je van Y</a:t>
            </a:r>
            <a:r>
              <a:rPr lang="nl-NL" sz="2000" baseline="30000" dirty="0">
                <a:latin typeface="Effra" panose="02000506080000020004" pitchFamily="2" charset="0"/>
                <a:ea typeface="Calibri"/>
                <a:cs typeface="Calibri"/>
              </a:rPr>
              <a:t>2-</a:t>
            </a:r>
            <a:r>
              <a:rPr lang="nl-NL" sz="2000" dirty="0">
                <a:latin typeface="Effra" panose="02000506080000020004" pitchFamily="2" charset="0"/>
                <a:ea typeface="Calibri"/>
                <a:cs typeface="Calibri"/>
              </a:rPr>
              <a:t> naar Y</a:t>
            </a:r>
            <a:r>
              <a:rPr lang="nl-NL" sz="2000" baseline="30000" dirty="0">
                <a:latin typeface="Effra" panose="02000506080000020004" pitchFamily="2" charset="0"/>
                <a:ea typeface="Calibri"/>
                <a:cs typeface="Calibri"/>
              </a:rPr>
              <a:t>4- </a:t>
            </a:r>
            <a:r>
              <a:rPr lang="nl-NL" sz="2000" dirty="0">
                <a:latin typeface="Effra" panose="02000506080000020004" pitchFamily="2" charset="0"/>
                <a:ea typeface="Calibri"/>
                <a:cs typeface="Calibri"/>
              </a:rPr>
              <a:t>gaat.</a:t>
            </a:r>
          </a:p>
          <a:p>
            <a:r>
              <a:rPr lang="nl-NL" sz="2000" dirty="0">
                <a:latin typeface="Effra" panose="02000506080000020004" pitchFamily="2" charset="0"/>
                <a:ea typeface="Calibri"/>
                <a:cs typeface="Calibri"/>
              </a:rPr>
              <a:t>Dan staat –COOH een H</a:t>
            </a:r>
            <a:r>
              <a:rPr lang="nl-NL" sz="2000" baseline="30000" dirty="0">
                <a:latin typeface="Effra" panose="02000506080000020004" pitchFamily="2" charset="0"/>
                <a:ea typeface="Calibri"/>
                <a:cs typeface="Calibri"/>
              </a:rPr>
              <a:t>+</a:t>
            </a:r>
            <a:r>
              <a:rPr lang="nl-NL" sz="2000" dirty="0">
                <a:latin typeface="Effra" panose="02000506080000020004" pitchFamily="2" charset="0"/>
                <a:ea typeface="Calibri"/>
                <a:cs typeface="Calibri"/>
              </a:rPr>
              <a:t> af en reageert het als zuur.</a:t>
            </a:r>
          </a:p>
          <a:p>
            <a:r>
              <a:rPr lang="nl-NL" sz="2000" dirty="0">
                <a:latin typeface="Effra" panose="02000506080000020004" pitchFamily="2" charset="0"/>
                <a:ea typeface="Calibri"/>
                <a:cs typeface="Calibri"/>
              </a:rPr>
              <a:t>Dus is een base nodig.</a:t>
            </a:r>
          </a:p>
        </p:txBody>
      </p:sp>
    </p:spTree>
    <p:extLst>
      <p:ext uri="{BB962C8B-B14F-4D97-AF65-F5344CB8AC3E}">
        <p14:creationId xmlns:p14="http://schemas.microsoft.com/office/powerpoint/2010/main" val="7108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3AA9-8724-BEEB-2532-4CDE8E84FEE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3E0EAD6-401A-D77C-8A74-DDF25B1583D4}"/>
              </a:ext>
            </a:extLst>
          </p:cNvPr>
          <p:cNvSpPr txBox="1"/>
          <p:nvPr/>
        </p:nvSpPr>
        <p:spPr>
          <a:xfrm>
            <a:off x="1357460" y="961534"/>
            <a:ext cx="7164371"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en-US" sz="2400" b="1">
                <a:solidFill>
                  <a:srgbClr val="652EA3"/>
                </a:solidFill>
                <a:latin typeface="Effra"/>
              </a:rPr>
              <a:t>2024 I </a:t>
            </a:r>
            <a:endParaRPr lang="en-US" sz="2400" b="1">
              <a:latin typeface="Effra"/>
            </a:endParaRPr>
          </a:p>
          <a:p>
            <a:endParaRPr lang="nl-NL" sz="3200" b="1">
              <a:latin typeface="Effra"/>
            </a:endParaRPr>
          </a:p>
        </p:txBody>
      </p:sp>
      <p:pic>
        <p:nvPicPr>
          <p:cNvPr id="4" name="Afbeelding 3" descr="Afbeelding met tekst, Lettertype, schermopname, lijn&#10;&#10;Door AI gegenereerde inhoud is mogelijk onjuist.">
            <a:extLst>
              <a:ext uri="{FF2B5EF4-FFF2-40B4-BE49-F238E27FC236}">
                <a16:creationId xmlns:a16="http://schemas.microsoft.com/office/drawing/2014/main" id="{E9E4C90A-8F82-C331-6B75-617034C8057A}"/>
              </a:ext>
            </a:extLst>
          </p:cNvPr>
          <p:cNvPicPr>
            <a:picLocks noChangeAspect="1"/>
          </p:cNvPicPr>
          <p:nvPr/>
        </p:nvPicPr>
        <p:blipFill>
          <a:blip r:embed="rId2"/>
          <a:stretch>
            <a:fillRect/>
          </a:stretch>
        </p:blipFill>
        <p:spPr>
          <a:xfrm>
            <a:off x="1624013" y="2786063"/>
            <a:ext cx="8943975" cy="1285875"/>
          </a:xfrm>
          <a:prstGeom prst="rect">
            <a:avLst/>
          </a:prstGeom>
        </p:spPr>
      </p:pic>
    </p:spTree>
    <p:extLst>
      <p:ext uri="{BB962C8B-B14F-4D97-AF65-F5344CB8AC3E}">
        <p14:creationId xmlns:p14="http://schemas.microsoft.com/office/powerpoint/2010/main" val="381616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0086-875D-842E-4FBB-562102244AC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F339C70-EB59-130C-B74C-0EAB07A8C1B8}"/>
              </a:ext>
            </a:extLst>
          </p:cNvPr>
          <p:cNvSpPr txBox="1"/>
          <p:nvPr/>
        </p:nvSpPr>
        <p:spPr>
          <a:xfrm>
            <a:off x="1357460" y="961534"/>
            <a:ext cx="7164371"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en-US" sz="2400" b="1">
                <a:solidFill>
                  <a:srgbClr val="652EA3"/>
                </a:solidFill>
                <a:latin typeface="Effra"/>
              </a:rPr>
              <a:t>2024 I </a:t>
            </a:r>
            <a:endParaRPr lang="en-US" sz="2400" b="1">
              <a:latin typeface="Effra"/>
            </a:endParaRPr>
          </a:p>
          <a:p>
            <a:endParaRPr lang="nl-NL" sz="3200" b="1">
              <a:latin typeface="Effra"/>
            </a:endParaRPr>
          </a:p>
        </p:txBody>
      </p:sp>
      <p:pic>
        <p:nvPicPr>
          <p:cNvPr id="4" name="Afbeelding 3" descr="Afbeelding met tekst, Lettertype, schermopname, lijn&#10;&#10;Door AI gegenereerde inhoud is mogelijk onjuist.">
            <a:extLst>
              <a:ext uri="{FF2B5EF4-FFF2-40B4-BE49-F238E27FC236}">
                <a16:creationId xmlns:a16="http://schemas.microsoft.com/office/drawing/2014/main" id="{3A0A538A-AF4C-F60B-5D4B-FA92266CE115}"/>
              </a:ext>
            </a:extLst>
          </p:cNvPr>
          <p:cNvPicPr>
            <a:picLocks noChangeAspect="1"/>
          </p:cNvPicPr>
          <p:nvPr/>
        </p:nvPicPr>
        <p:blipFill>
          <a:blip r:embed="rId2"/>
          <a:stretch>
            <a:fillRect/>
          </a:stretch>
        </p:blipFill>
        <p:spPr>
          <a:xfrm>
            <a:off x="1624013" y="2786063"/>
            <a:ext cx="8943975" cy="1285875"/>
          </a:xfrm>
          <a:prstGeom prst="rect">
            <a:avLst/>
          </a:prstGeom>
        </p:spPr>
      </p:pic>
      <p:sp>
        <p:nvSpPr>
          <p:cNvPr id="3" name="Tekstvak 2">
            <a:extLst>
              <a:ext uri="{FF2B5EF4-FFF2-40B4-BE49-F238E27FC236}">
                <a16:creationId xmlns:a16="http://schemas.microsoft.com/office/drawing/2014/main" id="{FA91FF1F-A5B1-FD80-DE73-3F372528C54D}"/>
              </a:ext>
            </a:extLst>
          </p:cNvPr>
          <p:cNvSpPr txBox="1"/>
          <p:nvPr/>
        </p:nvSpPr>
        <p:spPr>
          <a:xfrm>
            <a:off x="887518" y="4369320"/>
            <a:ext cx="481311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Calibri"/>
                <a:cs typeface="Calibri"/>
              </a:rPr>
              <a:t>Voor de reactie:  </a:t>
            </a:r>
            <a:r>
              <a:rPr lang="nl-NL" sz="2400">
                <a:ea typeface="Calibri"/>
                <a:cs typeface="Calibri"/>
              </a:rPr>
              <a:t>Co, H</a:t>
            </a:r>
            <a:r>
              <a:rPr lang="nl-NL" sz="2400" baseline="30000">
                <a:ea typeface="Calibri"/>
                <a:cs typeface="Calibri"/>
              </a:rPr>
              <a:t>+ </a:t>
            </a:r>
            <a:r>
              <a:rPr lang="nl-NL" sz="2400">
                <a:ea typeface="Calibri"/>
                <a:cs typeface="Calibri"/>
              </a:rPr>
              <a:t>, Cl</a:t>
            </a:r>
            <a:r>
              <a:rPr lang="nl-NL" sz="2400" baseline="30000">
                <a:ea typeface="Calibri"/>
                <a:cs typeface="Calibri"/>
              </a:rPr>
              <a:t>-</a:t>
            </a:r>
          </a:p>
          <a:p>
            <a:endParaRPr lang="nl-NL">
              <a:ea typeface="Calibri"/>
              <a:cs typeface="Calibri"/>
            </a:endParaRPr>
          </a:p>
          <a:p>
            <a:endParaRPr lang="nl-NL">
              <a:ea typeface="Calibri"/>
              <a:cs typeface="Calibri"/>
            </a:endParaRPr>
          </a:p>
        </p:txBody>
      </p:sp>
      <p:cxnSp>
        <p:nvCxnSpPr>
          <p:cNvPr id="5" name="Rechte verbindingslijn met pijl 4">
            <a:extLst>
              <a:ext uri="{FF2B5EF4-FFF2-40B4-BE49-F238E27FC236}">
                <a16:creationId xmlns:a16="http://schemas.microsoft.com/office/drawing/2014/main" id="{0E0E47F2-783C-A3CE-BA46-F8F6EA9A9ACB}"/>
              </a:ext>
            </a:extLst>
          </p:cNvPr>
          <p:cNvCxnSpPr/>
          <p:nvPr/>
        </p:nvCxnSpPr>
        <p:spPr>
          <a:xfrm>
            <a:off x="7006704" y="3982258"/>
            <a:ext cx="2148840" cy="739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1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A6A1-AF46-2F22-5521-AE616EBCBC1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F4CFBF2-3DFC-5EBB-8A70-CD1F2F87B3A0}"/>
              </a:ext>
            </a:extLst>
          </p:cNvPr>
          <p:cNvSpPr txBox="1"/>
          <p:nvPr/>
        </p:nvSpPr>
        <p:spPr>
          <a:xfrm>
            <a:off x="1357460" y="961534"/>
            <a:ext cx="7164371"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en-US" sz="2400" b="1">
                <a:solidFill>
                  <a:srgbClr val="652EA3"/>
                </a:solidFill>
                <a:latin typeface="Effra"/>
              </a:rPr>
              <a:t>2024 I </a:t>
            </a:r>
            <a:endParaRPr lang="en-US" sz="2400" b="1">
              <a:latin typeface="Effra"/>
            </a:endParaRPr>
          </a:p>
          <a:p>
            <a:endParaRPr lang="nl-NL" sz="3200" b="1">
              <a:latin typeface="Effra"/>
            </a:endParaRPr>
          </a:p>
        </p:txBody>
      </p:sp>
      <p:pic>
        <p:nvPicPr>
          <p:cNvPr id="4" name="Afbeelding 3" descr="Afbeelding met tekst, Lettertype, schermopname, lijn&#10;&#10;Door AI gegenereerde inhoud is mogelijk onjuist.">
            <a:extLst>
              <a:ext uri="{FF2B5EF4-FFF2-40B4-BE49-F238E27FC236}">
                <a16:creationId xmlns:a16="http://schemas.microsoft.com/office/drawing/2014/main" id="{ED8F8AFF-69E4-9765-D9D7-D12EDFBEB4B8}"/>
              </a:ext>
            </a:extLst>
          </p:cNvPr>
          <p:cNvPicPr>
            <a:picLocks noChangeAspect="1"/>
          </p:cNvPicPr>
          <p:nvPr/>
        </p:nvPicPr>
        <p:blipFill>
          <a:blip r:embed="rId2"/>
          <a:stretch>
            <a:fillRect/>
          </a:stretch>
        </p:blipFill>
        <p:spPr>
          <a:xfrm>
            <a:off x="1624013" y="2786063"/>
            <a:ext cx="8943975" cy="1285875"/>
          </a:xfrm>
          <a:prstGeom prst="rect">
            <a:avLst/>
          </a:prstGeom>
        </p:spPr>
      </p:pic>
      <p:sp>
        <p:nvSpPr>
          <p:cNvPr id="3" name="Tekstvak 2">
            <a:extLst>
              <a:ext uri="{FF2B5EF4-FFF2-40B4-BE49-F238E27FC236}">
                <a16:creationId xmlns:a16="http://schemas.microsoft.com/office/drawing/2014/main" id="{A6443C41-1F61-E679-5D3C-6A402E7A6784}"/>
              </a:ext>
            </a:extLst>
          </p:cNvPr>
          <p:cNvSpPr txBox="1"/>
          <p:nvPr/>
        </p:nvSpPr>
        <p:spPr>
          <a:xfrm>
            <a:off x="887518" y="4369320"/>
            <a:ext cx="481311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Calibri"/>
                <a:cs typeface="Calibri"/>
              </a:rPr>
              <a:t>Voor de reactie:  </a:t>
            </a:r>
            <a:r>
              <a:rPr lang="nl-NL" sz="2400">
                <a:ea typeface="Calibri"/>
                <a:cs typeface="Calibri"/>
              </a:rPr>
              <a:t>Co, H</a:t>
            </a:r>
            <a:r>
              <a:rPr lang="nl-NL" sz="2400" baseline="30000">
                <a:ea typeface="Calibri"/>
                <a:cs typeface="Calibri"/>
              </a:rPr>
              <a:t>+</a:t>
            </a:r>
            <a:r>
              <a:rPr lang="nl-NL" sz="2400">
                <a:ea typeface="Calibri"/>
                <a:cs typeface="Calibri"/>
              </a:rPr>
              <a:t> , Cl</a:t>
            </a:r>
            <a:r>
              <a:rPr lang="nl-NL" sz="2400" baseline="30000">
                <a:ea typeface="Calibri"/>
                <a:cs typeface="Calibri"/>
              </a:rPr>
              <a:t>-</a:t>
            </a:r>
          </a:p>
          <a:p>
            <a:r>
              <a:rPr lang="nl-NL">
                <a:ea typeface="Calibri"/>
                <a:cs typeface="Calibri"/>
              </a:rPr>
              <a:t>Na de reactie: </a:t>
            </a:r>
            <a:r>
              <a:rPr lang="nl-NL" sz="2400">
                <a:ea typeface="Calibri"/>
                <a:cs typeface="Calibri"/>
              </a:rPr>
              <a:t>H</a:t>
            </a:r>
            <a:r>
              <a:rPr lang="nl-NL" sz="2400" baseline="-25000">
                <a:ea typeface="Calibri"/>
                <a:cs typeface="Calibri"/>
              </a:rPr>
              <a:t>2</a:t>
            </a:r>
            <a:r>
              <a:rPr lang="nl-NL" sz="2400">
                <a:ea typeface="Calibri"/>
                <a:cs typeface="Calibri"/>
              </a:rPr>
              <a:t>, Co</a:t>
            </a:r>
            <a:r>
              <a:rPr lang="nl-NL" sz="2400" baseline="30000">
                <a:ea typeface="Calibri"/>
                <a:cs typeface="Calibri"/>
              </a:rPr>
              <a:t>2+</a:t>
            </a:r>
            <a:r>
              <a:rPr lang="nl-NL" sz="2400">
                <a:ea typeface="Calibri"/>
                <a:cs typeface="Calibri"/>
              </a:rPr>
              <a:t>, Cl</a:t>
            </a:r>
            <a:r>
              <a:rPr lang="nl-NL" sz="2400" baseline="30000">
                <a:ea typeface="Calibri"/>
                <a:cs typeface="Calibri"/>
              </a:rPr>
              <a:t>--</a:t>
            </a:r>
          </a:p>
          <a:p>
            <a:endParaRPr lang="nl-NL">
              <a:ea typeface="Calibri"/>
              <a:cs typeface="Calibri"/>
            </a:endParaRPr>
          </a:p>
          <a:p>
            <a:endParaRPr lang="nl-NL">
              <a:ea typeface="Calibri"/>
              <a:cs typeface="Calibri"/>
            </a:endParaRPr>
          </a:p>
        </p:txBody>
      </p:sp>
      <p:cxnSp>
        <p:nvCxnSpPr>
          <p:cNvPr id="6" name="Rechte verbindingslijn met pijl 5">
            <a:extLst>
              <a:ext uri="{FF2B5EF4-FFF2-40B4-BE49-F238E27FC236}">
                <a16:creationId xmlns:a16="http://schemas.microsoft.com/office/drawing/2014/main" id="{7BD94FC3-57B1-07D2-EA83-B39ABE532832}"/>
              </a:ext>
            </a:extLst>
          </p:cNvPr>
          <p:cNvCxnSpPr>
            <a:cxnSpLocks/>
          </p:cNvCxnSpPr>
          <p:nvPr/>
        </p:nvCxnSpPr>
        <p:spPr>
          <a:xfrm>
            <a:off x="6448425" y="3123740"/>
            <a:ext cx="3988664" cy="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8EE9278D-F871-70CE-D1E3-591CD1517013}"/>
              </a:ext>
            </a:extLst>
          </p:cNvPr>
          <p:cNvCxnSpPr/>
          <p:nvPr/>
        </p:nvCxnSpPr>
        <p:spPr>
          <a:xfrm>
            <a:off x="2628956" y="3385007"/>
            <a:ext cx="2518294" cy="7390"/>
          </a:xfrm>
          <a:prstGeom prst="straightConnector1">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85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6198-846E-0501-3F2F-F264CF1C079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BAADDED-9B16-5FE6-B89A-B9D0367C3AE1}"/>
              </a:ext>
            </a:extLst>
          </p:cNvPr>
          <p:cNvSpPr txBox="1"/>
          <p:nvPr/>
        </p:nvSpPr>
        <p:spPr>
          <a:xfrm>
            <a:off x="1357460" y="961534"/>
            <a:ext cx="7164371" cy="1446550"/>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Zuren</a:t>
            </a:r>
            <a:r>
              <a:rPr lang="en-US" sz="3200" b="1">
                <a:latin typeface="Effra"/>
              </a:rPr>
              <a:t> </a:t>
            </a:r>
            <a:r>
              <a:rPr lang="en-US" sz="3200" b="1" err="1">
                <a:latin typeface="Effra"/>
              </a:rPr>
              <a:t>en</a:t>
            </a:r>
            <a:r>
              <a:rPr lang="en-US" sz="3200" b="1">
                <a:latin typeface="Effra"/>
              </a:rPr>
              <a:t> </a:t>
            </a:r>
            <a:r>
              <a:rPr lang="en-US" sz="3200" b="1" err="1">
                <a:latin typeface="Effra"/>
              </a:rPr>
              <a:t>basen</a:t>
            </a:r>
            <a:endParaRPr lang="en-US" sz="3200" b="1">
              <a:latin typeface="Effra"/>
            </a:endParaRPr>
          </a:p>
          <a:p>
            <a:r>
              <a:rPr lang="en-US" sz="2400" b="1">
                <a:solidFill>
                  <a:srgbClr val="652EA3"/>
                </a:solidFill>
                <a:latin typeface="Effra"/>
              </a:rPr>
              <a:t>2024 I </a:t>
            </a:r>
            <a:endParaRPr lang="en-US" sz="2400" b="1">
              <a:latin typeface="Effra"/>
            </a:endParaRPr>
          </a:p>
          <a:p>
            <a:endParaRPr lang="nl-NL" sz="3200" b="1">
              <a:latin typeface="Effra"/>
            </a:endParaRPr>
          </a:p>
        </p:txBody>
      </p:sp>
      <p:pic>
        <p:nvPicPr>
          <p:cNvPr id="4" name="Afbeelding 3" descr="Afbeelding met tekst, Lettertype, schermopname, lijn&#10;&#10;Door AI gegenereerde inhoud is mogelijk onjuist.">
            <a:extLst>
              <a:ext uri="{FF2B5EF4-FFF2-40B4-BE49-F238E27FC236}">
                <a16:creationId xmlns:a16="http://schemas.microsoft.com/office/drawing/2014/main" id="{E2B3B0E7-ABF2-9064-61F8-6DB422073935}"/>
              </a:ext>
            </a:extLst>
          </p:cNvPr>
          <p:cNvPicPr>
            <a:picLocks noChangeAspect="1"/>
          </p:cNvPicPr>
          <p:nvPr/>
        </p:nvPicPr>
        <p:blipFill>
          <a:blip r:embed="rId2"/>
          <a:stretch>
            <a:fillRect/>
          </a:stretch>
        </p:blipFill>
        <p:spPr>
          <a:xfrm>
            <a:off x="1624013" y="2786063"/>
            <a:ext cx="8943975" cy="1285875"/>
          </a:xfrm>
          <a:prstGeom prst="rect">
            <a:avLst/>
          </a:prstGeom>
        </p:spPr>
      </p:pic>
      <p:sp>
        <p:nvSpPr>
          <p:cNvPr id="3" name="Tekstvak 2">
            <a:extLst>
              <a:ext uri="{FF2B5EF4-FFF2-40B4-BE49-F238E27FC236}">
                <a16:creationId xmlns:a16="http://schemas.microsoft.com/office/drawing/2014/main" id="{92BD1F2F-2D94-4EEE-3113-E9517F5E8E5C}"/>
              </a:ext>
            </a:extLst>
          </p:cNvPr>
          <p:cNvSpPr txBox="1"/>
          <p:nvPr/>
        </p:nvSpPr>
        <p:spPr>
          <a:xfrm>
            <a:off x="887518" y="4369320"/>
            <a:ext cx="481311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ea typeface="Calibri"/>
                <a:cs typeface="Calibri"/>
              </a:rPr>
              <a:t>Voor de reactie:  </a:t>
            </a:r>
            <a:r>
              <a:rPr lang="nl-NL" sz="2400">
                <a:ea typeface="Calibri"/>
                <a:cs typeface="Calibri"/>
              </a:rPr>
              <a:t>Co, H</a:t>
            </a:r>
            <a:r>
              <a:rPr lang="nl-NL" sz="2400" baseline="30000">
                <a:ea typeface="Calibri"/>
                <a:cs typeface="Calibri"/>
              </a:rPr>
              <a:t>+</a:t>
            </a:r>
            <a:r>
              <a:rPr lang="nl-NL" sz="2400">
                <a:ea typeface="Calibri"/>
                <a:cs typeface="Calibri"/>
              </a:rPr>
              <a:t> , Cl</a:t>
            </a:r>
            <a:r>
              <a:rPr lang="nl-NL" sz="2400" baseline="30000">
                <a:ea typeface="Calibri"/>
                <a:cs typeface="Calibri"/>
              </a:rPr>
              <a:t>-</a:t>
            </a:r>
          </a:p>
          <a:p>
            <a:r>
              <a:rPr lang="nl-NL">
                <a:ea typeface="Calibri"/>
                <a:cs typeface="Calibri"/>
              </a:rPr>
              <a:t>Na de reactie: </a:t>
            </a:r>
            <a:r>
              <a:rPr lang="nl-NL" sz="2400">
                <a:ea typeface="Calibri"/>
                <a:cs typeface="Calibri"/>
              </a:rPr>
              <a:t>H</a:t>
            </a:r>
            <a:r>
              <a:rPr lang="nl-NL" sz="2400" baseline="-25000">
                <a:ea typeface="Calibri"/>
                <a:cs typeface="Calibri"/>
              </a:rPr>
              <a:t>2</a:t>
            </a:r>
            <a:r>
              <a:rPr lang="nl-NL" sz="2400">
                <a:ea typeface="Calibri"/>
                <a:cs typeface="Calibri"/>
              </a:rPr>
              <a:t>, Co</a:t>
            </a:r>
            <a:r>
              <a:rPr lang="nl-NL" sz="2400" baseline="30000">
                <a:ea typeface="Calibri"/>
                <a:cs typeface="Calibri"/>
              </a:rPr>
              <a:t>2+</a:t>
            </a:r>
            <a:r>
              <a:rPr lang="nl-NL" sz="2400">
                <a:ea typeface="Calibri"/>
                <a:cs typeface="Calibri"/>
              </a:rPr>
              <a:t>, Cl</a:t>
            </a:r>
            <a:r>
              <a:rPr lang="nl-NL" sz="2400" baseline="30000">
                <a:ea typeface="Calibri"/>
                <a:cs typeface="Calibri"/>
              </a:rPr>
              <a:t>--</a:t>
            </a:r>
          </a:p>
          <a:p>
            <a:endParaRPr lang="nl-NL">
              <a:ea typeface="Calibri"/>
              <a:cs typeface="Calibri"/>
            </a:endParaRPr>
          </a:p>
          <a:p>
            <a:r>
              <a:rPr lang="nl-NL">
                <a:ea typeface="Calibri"/>
                <a:cs typeface="Calibri"/>
              </a:rPr>
              <a:t>Antwoord:    </a:t>
            </a:r>
            <a:r>
              <a:rPr lang="nl-NL" sz="2400">
                <a:ea typeface="Calibri"/>
                <a:cs typeface="Calibri"/>
              </a:rPr>
              <a:t>Co + 2 H</a:t>
            </a:r>
            <a:r>
              <a:rPr lang="nl-NL" sz="2400" baseline="30000">
                <a:ea typeface="Calibri"/>
                <a:cs typeface="Calibri"/>
              </a:rPr>
              <a:t>+</a:t>
            </a:r>
            <a:r>
              <a:rPr lang="nl-NL" sz="2400">
                <a:ea typeface="Calibri"/>
                <a:cs typeface="Calibri"/>
              </a:rPr>
              <a:t> --&gt; Co</a:t>
            </a:r>
            <a:r>
              <a:rPr lang="nl-NL" sz="2400" baseline="30000">
                <a:ea typeface="Calibri"/>
                <a:cs typeface="Calibri"/>
              </a:rPr>
              <a:t>2+</a:t>
            </a:r>
            <a:r>
              <a:rPr lang="nl-NL" sz="2400">
                <a:ea typeface="Calibri"/>
                <a:cs typeface="Calibri"/>
              </a:rPr>
              <a:t> + H</a:t>
            </a:r>
            <a:r>
              <a:rPr lang="nl-NL" sz="2400" baseline="-25000">
                <a:ea typeface="Calibri"/>
                <a:cs typeface="Calibri"/>
              </a:rPr>
              <a:t>2</a:t>
            </a:r>
          </a:p>
        </p:txBody>
      </p:sp>
    </p:spTree>
    <p:extLst>
      <p:ext uri="{BB962C8B-B14F-4D97-AF65-F5344CB8AC3E}">
        <p14:creationId xmlns:p14="http://schemas.microsoft.com/office/powerpoint/2010/main" val="1687526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0303B-0807-054E-7F97-6FE2F4509F9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E8EFCB2-7460-9DC7-0581-29E3F0686C5C}"/>
              </a:ext>
            </a:extLst>
          </p:cNvPr>
          <p:cNvSpPr txBox="1"/>
          <p:nvPr/>
        </p:nvSpPr>
        <p:spPr>
          <a:xfrm>
            <a:off x="1357460" y="961534"/>
            <a:ext cx="9904900" cy="1877437"/>
          </a:xfrm>
          <a:prstGeom prst="rect">
            <a:avLst/>
          </a:prstGeom>
          <a:noFill/>
        </p:spPr>
        <p:txBody>
          <a:bodyPr wrap="square" lIns="91440" tIns="45720" rIns="91440" bIns="45720" rtlCol="0" anchor="t">
            <a:spAutoFit/>
          </a:bodyPr>
          <a:lstStyle/>
          <a:p>
            <a:r>
              <a:rPr lang="nl-NL" sz="3200" b="1">
                <a:solidFill>
                  <a:srgbClr val="131313"/>
                </a:solidFill>
                <a:latin typeface="Effra" panose="02000506080000020004" pitchFamily="2" charset="0"/>
              </a:rPr>
              <a:t>Reacties (herkennen): </a:t>
            </a:r>
            <a:r>
              <a:rPr lang="en-US" sz="3200" b="1" err="1">
                <a:latin typeface="Effra"/>
              </a:rPr>
              <a:t>Notatie</a:t>
            </a:r>
            <a:r>
              <a:rPr lang="en-US" sz="3200" b="1">
                <a:latin typeface="Effra"/>
              </a:rPr>
              <a:t> </a:t>
            </a:r>
            <a:r>
              <a:rPr lang="en-US" sz="3200" b="1" err="1">
                <a:latin typeface="Effra"/>
              </a:rPr>
              <a:t>stoffen</a:t>
            </a:r>
            <a:r>
              <a:rPr lang="en-US" sz="3200" b="1">
                <a:latin typeface="Effra"/>
              </a:rPr>
              <a:t>/</a:t>
            </a:r>
            <a:r>
              <a:rPr lang="en-US" sz="3200" b="1" err="1">
                <a:latin typeface="Effra"/>
              </a:rPr>
              <a:t>oplossingen</a:t>
            </a:r>
            <a:endParaRPr lang="en-US" sz="3200" b="1">
              <a:latin typeface="Effra"/>
            </a:endParaRPr>
          </a:p>
          <a:p>
            <a:endParaRPr lang="en-US" sz="3200" b="1">
              <a:latin typeface="Effra"/>
            </a:endParaRPr>
          </a:p>
          <a:p>
            <a:endParaRPr lang="en-US" sz="2000" b="1">
              <a:solidFill>
                <a:srgbClr val="652EA3"/>
              </a:solidFill>
              <a:latin typeface="Effra"/>
            </a:endParaRPr>
          </a:p>
          <a:p>
            <a:endParaRPr lang="nl-NL" sz="3200" b="1">
              <a:latin typeface="Effra"/>
            </a:endParaRPr>
          </a:p>
        </p:txBody>
      </p:sp>
      <p:sp>
        <p:nvSpPr>
          <p:cNvPr id="5" name="Tekstvak 4">
            <a:extLst>
              <a:ext uri="{FF2B5EF4-FFF2-40B4-BE49-F238E27FC236}">
                <a16:creationId xmlns:a16="http://schemas.microsoft.com/office/drawing/2014/main" id="{4F100ABC-4FDB-99A5-5FF3-6CF216396B98}"/>
              </a:ext>
            </a:extLst>
          </p:cNvPr>
          <p:cNvSpPr txBox="1"/>
          <p:nvPr/>
        </p:nvSpPr>
        <p:spPr>
          <a:xfrm>
            <a:off x="1357460" y="1920240"/>
            <a:ext cx="901082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latin typeface="Effra"/>
                <a:ea typeface="Calibri"/>
                <a:cs typeface="Calibri"/>
              </a:rPr>
              <a:t>Cl</a:t>
            </a:r>
            <a:r>
              <a:rPr lang="nl-NL" sz="2400" baseline="-25000">
                <a:latin typeface="Effra"/>
                <a:ea typeface="Calibri"/>
                <a:cs typeface="Calibri"/>
              </a:rPr>
              <a:t>2</a:t>
            </a:r>
            <a:r>
              <a:rPr lang="nl-NL" sz="2400">
                <a:latin typeface="Effra"/>
                <a:ea typeface="Calibri"/>
                <a:cs typeface="Calibri"/>
              </a:rPr>
              <a:t> F</a:t>
            </a:r>
            <a:r>
              <a:rPr lang="nl-NL" sz="2400" baseline="-25000">
                <a:latin typeface="Effra"/>
                <a:ea typeface="Calibri"/>
                <a:cs typeface="Calibri"/>
              </a:rPr>
              <a:t>2</a:t>
            </a:r>
            <a:r>
              <a:rPr lang="nl-NL" sz="2400">
                <a:latin typeface="Effra"/>
                <a:ea typeface="Calibri"/>
                <a:cs typeface="Calibri"/>
              </a:rPr>
              <a:t> N</a:t>
            </a:r>
            <a:r>
              <a:rPr lang="nl-NL" sz="2400" baseline="-25000">
                <a:latin typeface="Effra"/>
                <a:ea typeface="Calibri"/>
                <a:cs typeface="Calibri"/>
              </a:rPr>
              <a:t>2</a:t>
            </a:r>
            <a:r>
              <a:rPr lang="nl-NL" sz="2400">
                <a:latin typeface="Effra"/>
                <a:ea typeface="Calibri"/>
                <a:cs typeface="Calibri"/>
              </a:rPr>
              <a:t> H</a:t>
            </a:r>
            <a:r>
              <a:rPr lang="nl-NL" sz="2400" baseline="-25000">
                <a:latin typeface="Effra"/>
                <a:ea typeface="Calibri"/>
                <a:cs typeface="Calibri"/>
              </a:rPr>
              <a:t>2</a:t>
            </a:r>
            <a:r>
              <a:rPr lang="nl-NL" sz="2400">
                <a:latin typeface="Effra"/>
                <a:ea typeface="Calibri"/>
                <a:cs typeface="Calibri"/>
              </a:rPr>
              <a:t> O</a:t>
            </a:r>
            <a:r>
              <a:rPr lang="nl-NL" sz="2400" baseline="-25000">
                <a:latin typeface="Effra"/>
                <a:ea typeface="Calibri"/>
                <a:cs typeface="Calibri"/>
              </a:rPr>
              <a:t>2</a:t>
            </a:r>
            <a:r>
              <a:rPr lang="nl-NL" sz="2400">
                <a:latin typeface="Effra"/>
                <a:ea typeface="Calibri"/>
                <a:cs typeface="Calibri"/>
              </a:rPr>
              <a:t> I</a:t>
            </a:r>
            <a:r>
              <a:rPr lang="nl-NL" sz="2400" baseline="-25000">
                <a:latin typeface="Effra"/>
                <a:ea typeface="Calibri"/>
                <a:cs typeface="Calibri"/>
              </a:rPr>
              <a:t>2</a:t>
            </a:r>
            <a:r>
              <a:rPr lang="nl-NL" sz="2400">
                <a:latin typeface="Effra"/>
                <a:ea typeface="Calibri"/>
                <a:cs typeface="Calibri"/>
              </a:rPr>
              <a:t> Br</a:t>
            </a:r>
            <a:r>
              <a:rPr lang="nl-NL" sz="2400" baseline="-25000">
                <a:latin typeface="Effra"/>
                <a:ea typeface="Calibri"/>
                <a:cs typeface="Calibri"/>
              </a:rPr>
              <a:t>2</a:t>
            </a:r>
            <a:r>
              <a:rPr lang="nl-NL" sz="2400">
                <a:latin typeface="Effra"/>
                <a:ea typeface="Calibri"/>
                <a:cs typeface="Calibri"/>
              </a:rPr>
              <a:t> (</a:t>
            </a:r>
            <a:r>
              <a:rPr lang="nl-NL" sz="2400" err="1">
                <a:latin typeface="Effra"/>
                <a:ea typeface="Calibri"/>
                <a:cs typeface="Calibri"/>
              </a:rPr>
              <a:t>Binas</a:t>
            </a:r>
            <a:r>
              <a:rPr lang="nl-NL" sz="2400">
                <a:latin typeface="Effra"/>
                <a:ea typeface="Calibri"/>
                <a:cs typeface="Calibri"/>
              </a:rPr>
              <a:t> 40A/</a:t>
            </a:r>
            <a:r>
              <a:rPr lang="nl-NL" sz="2400" err="1">
                <a:latin typeface="Effra"/>
                <a:ea typeface="Calibri"/>
                <a:cs typeface="Calibri"/>
              </a:rPr>
              <a:t>ScienceData</a:t>
            </a:r>
            <a:r>
              <a:rPr lang="nl-NL" sz="2400">
                <a:latin typeface="Effra"/>
                <a:ea typeface="Calibri"/>
                <a:cs typeface="Calibri"/>
              </a:rPr>
              <a:t> 8.1)</a:t>
            </a:r>
          </a:p>
          <a:p>
            <a:endParaRPr lang="nl-NL" sz="2400">
              <a:latin typeface="Effra" panose="02000506080000020004" pitchFamily="2" charset="0"/>
              <a:ea typeface="Calibri"/>
              <a:cs typeface="Calibri"/>
            </a:endParaRPr>
          </a:p>
          <a:p>
            <a:r>
              <a:rPr lang="nl-NL" sz="2400">
                <a:latin typeface="Effra"/>
                <a:ea typeface="Calibri"/>
                <a:cs typeface="Calibri"/>
              </a:rPr>
              <a:t>Metalen:  Mg, Fe, Co</a:t>
            </a:r>
          </a:p>
          <a:p>
            <a:endParaRPr lang="nl-NL" sz="2400">
              <a:latin typeface="Effra" panose="02000506080000020004" pitchFamily="2" charset="0"/>
              <a:ea typeface="Calibri"/>
              <a:cs typeface="Calibri"/>
            </a:endParaRPr>
          </a:p>
          <a:p>
            <a:endParaRPr lang="nl-NL" sz="2400">
              <a:latin typeface="Effra" panose="02000506080000020004" pitchFamily="2" charset="0"/>
              <a:ea typeface="Calibri"/>
              <a:cs typeface="Calibri"/>
            </a:endParaRPr>
          </a:p>
          <a:p>
            <a:r>
              <a:rPr lang="nl-NL" sz="2400">
                <a:latin typeface="Effra"/>
                <a:ea typeface="Calibri"/>
                <a:cs typeface="Calibri"/>
              </a:rPr>
              <a:t>Vaste zouten  CoCl</a:t>
            </a:r>
            <a:r>
              <a:rPr lang="nl-NL" sz="2400" baseline="-25000">
                <a:latin typeface="Effra"/>
                <a:ea typeface="Calibri"/>
                <a:cs typeface="Calibri"/>
              </a:rPr>
              <a:t>2</a:t>
            </a:r>
          </a:p>
          <a:p>
            <a:endParaRPr lang="nl-NL" sz="2400">
              <a:latin typeface="Effra" panose="02000506080000020004" pitchFamily="2" charset="0"/>
              <a:ea typeface="Calibri"/>
              <a:cs typeface="Calibri"/>
            </a:endParaRPr>
          </a:p>
          <a:p>
            <a:endParaRPr lang="nl-NL" sz="2400">
              <a:latin typeface="Effra" panose="02000506080000020004" pitchFamily="2" charset="0"/>
              <a:ea typeface="Calibri"/>
              <a:cs typeface="Calibri"/>
            </a:endParaRPr>
          </a:p>
          <a:p>
            <a:r>
              <a:rPr lang="nl-NL" sz="2400">
                <a:latin typeface="Effra"/>
                <a:ea typeface="Calibri"/>
                <a:cs typeface="Calibri"/>
              </a:rPr>
              <a:t>Oplossingen van zouten Co</a:t>
            </a:r>
            <a:r>
              <a:rPr lang="nl-NL" sz="2400" baseline="30000">
                <a:latin typeface="Effra"/>
                <a:ea typeface="Calibri"/>
                <a:cs typeface="Calibri"/>
              </a:rPr>
              <a:t>2+</a:t>
            </a:r>
            <a:r>
              <a:rPr lang="nl-NL" sz="2400">
                <a:latin typeface="Effra"/>
                <a:ea typeface="Calibri"/>
                <a:cs typeface="Calibri"/>
              </a:rPr>
              <a:t> + 2 Cl</a:t>
            </a:r>
            <a:r>
              <a:rPr lang="nl-NL" sz="2400" baseline="30000">
                <a:latin typeface="Effra"/>
                <a:ea typeface="Calibri"/>
                <a:cs typeface="Calibri"/>
              </a:rPr>
              <a:t>-</a:t>
            </a:r>
          </a:p>
          <a:p>
            <a:endParaRPr lang="nl-NL" sz="2400">
              <a:latin typeface="Effra" panose="02000506080000020004" pitchFamily="2" charset="0"/>
              <a:ea typeface="Calibri"/>
              <a:cs typeface="Calibri"/>
            </a:endParaRPr>
          </a:p>
          <a:p>
            <a:endParaRPr lang="nl-NL" sz="2400">
              <a:latin typeface="Effra" panose="02000506080000020004" pitchFamily="2" charset="0"/>
              <a:ea typeface="Calibri"/>
              <a:cs typeface="Calibri"/>
            </a:endParaRPr>
          </a:p>
          <a:p>
            <a:r>
              <a:rPr lang="nl-NL" sz="2400">
                <a:latin typeface="Effra"/>
                <a:ea typeface="Calibri"/>
                <a:cs typeface="Calibri"/>
              </a:rPr>
              <a:t>Oplossingen van zuren H</a:t>
            </a:r>
            <a:r>
              <a:rPr lang="nl-NL" sz="2400" baseline="30000">
                <a:latin typeface="Effra"/>
                <a:ea typeface="Calibri"/>
                <a:cs typeface="Calibri"/>
              </a:rPr>
              <a:t>+</a:t>
            </a:r>
            <a:r>
              <a:rPr lang="nl-NL" sz="2400">
                <a:latin typeface="Effra"/>
                <a:ea typeface="Calibri"/>
                <a:cs typeface="Calibri"/>
              </a:rPr>
              <a:t> + Cl</a:t>
            </a:r>
            <a:r>
              <a:rPr lang="nl-NL" sz="2400" baseline="30000">
                <a:latin typeface="Effra"/>
                <a:ea typeface="Calibri"/>
                <a:cs typeface="Calibri"/>
              </a:rPr>
              <a:t>-</a:t>
            </a:r>
            <a:r>
              <a:rPr lang="nl-NL" sz="2400">
                <a:latin typeface="Effra"/>
                <a:ea typeface="Calibri"/>
                <a:cs typeface="Calibri"/>
              </a:rPr>
              <a:t> </a:t>
            </a:r>
          </a:p>
        </p:txBody>
      </p:sp>
    </p:spTree>
    <p:extLst>
      <p:ext uri="{BB962C8B-B14F-4D97-AF65-F5344CB8AC3E}">
        <p14:creationId xmlns:p14="http://schemas.microsoft.com/office/powerpoint/2010/main" val="13069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9844071" cy="4770537"/>
          </a:xfrm>
          <a:prstGeom prst="rect">
            <a:avLst/>
          </a:prstGeom>
          <a:noFill/>
        </p:spPr>
        <p:txBody>
          <a:bodyPr wrap="square" lIns="91440" tIns="45720" rIns="91440" bIns="45720" rtlCol="0" anchor="t">
            <a:spAutoFit/>
          </a:bodyPr>
          <a:lstStyle/>
          <a:p>
            <a:r>
              <a:rPr lang="en-US" sz="3200" b="1" dirty="0" err="1">
                <a:latin typeface="Effra"/>
              </a:rPr>
              <a:t>Soorten</a:t>
            </a:r>
            <a:r>
              <a:rPr lang="en-US" sz="3200" b="1" dirty="0">
                <a:latin typeface="Effra"/>
              </a:rPr>
              <a:t> </a:t>
            </a:r>
            <a:r>
              <a:rPr lang="en-US" sz="3200" b="1" dirty="0" err="1">
                <a:latin typeface="Effra"/>
              </a:rPr>
              <a:t>reacties</a:t>
            </a:r>
            <a:r>
              <a:rPr lang="en-US" sz="3200" b="1" dirty="0">
                <a:latin typeface="Effra"/>
              </a:rPr>
              <a:t>                </a:t>
            </a:r>
            <a:r>
              <a:rPr lang="en-US" sz="3200" b="1" dirty="0" err="1">
                <a:latin typeface="Effra"/>
              </a:rPr>
              <a:t>Zie</a:t>
            </a:r>
            <a:r>
              <a:rPr lang="en-US" sz="3200" b="1" dirty="0">
                <a:latin typeface="Effra"/>
              </a:rPr>
              <a:t> het </a:t>
            </a:r>
            <a:r>
              <a:rPr lang="en-US" sz="3200" b="1" dirty="0" err="1">
                <a:latin typeface="Effra"/>
              </a:rPr>
              <a:t>spreekuur</a:t>
            </a:r>
            <a:r>
              <a:rPr lang="en-US" sz="3200" b="1" dirty="0">
                <a:latin typeface="Effra"/>
              </a:rPr>
              <a:t> van 2024</a:t>
            </a:r>
          </a:p>
          <a:p>
            <a:endParaRPr lang="en-US" sz="3200" b="1" dirty="0">
              <a:latin typeface="Effra"/>
            </a:endParaRPr>
          </a:p>
          <a:p>
            <a:r>
              <a:rPr lang="en-US" sz="2000" dirty="0" err="1">
                <a:latin typeface="Effra" panose="02000506080000020004"/>
              </a:rPr>
              <a:t>Ontleden</a:t>
            </a:r>
            <a:r>
              <a:rPr lang="en-US" sz="2000" dirty="0">
                <a:latin typeface="Effra" panose="02000506080000020004"/>
              </a:rPr>
              <a:t>: </a:t>
            </a:r>
            <a:r>
              <a:rPr lang="en-US" sz="2000" dirty="0" err="1">
                <a:latin typeface="Effra" panose="02000506080000020004"/>
              </a:rPr>
              <a:t>thermolyse</a:t>
            </a:r>
            <a:r>
              <a:rPr lang="en-US" sz="2000" dirty="0">
                <a:latin typeface="Effra" panose="02000506080000020004"/>
              </a:rPr>
              <a:t>. </a:t>
            </a:r>
            <a:r>
              <a:rPr lang="en-US" sz="2000" dirty="0" err="1">
                <a:latin typeface="Effra" panose="02000506080000020004"/>
              </a:rPr>
              <a:t>fotolyse</a:t>
            </a:r>
            <a:r>
              <a:rPr lang="en-US" sz="2000" dirty="0">
                <a:latin typeface="Effra" panose="02000506080000020004"/>
              </a:rPr>
              <a:t> en </a:t>
            </a:r>
            <a:r>
              <a:rPr lang="en-US" sz="2000" dirty="0" err="1">
                <a:latin typeface="Effra" panose="02000506080000020004"/>
              </a:rPr>
              <a:t>elektrolyse</a:t>
            </a:r>
            <a:r>
              <a:rPr lang="en-US" sz="2000" dirty="0">
                <a:latin typeface="Effra" panose="02000506080000020004"/>
              </a:rPr>
              <a:t>:    1 </a:t>
            </a:r>
            <a:r>
              <a:rPr lang="en-US" sz="2000" dirty="0" err="1">
                <a:latin typeface="Effra" panose="02000506080000020004"/>
              </a:rPr>
              <a:t>stof</a:t>
            </a:r>
            <a:r>
              <a:rPr lang="en-US" sz="2000" dirty="0">
                <a:latin typeface="Effra" panose="02000506080000020004"/>
              </a:rPr>
              <a:t> </a:t>
            </a:r>
            <a:r>
              <a:rPr lang="en-US" sz="2000" dirty="0">
                <a:latin typeface="Effra" panose="02000506080000020004"/>
                <a:ea typeface="Calibri"/>
                <a:cs typeface="Calibri"/>
              </a:rPr>
              <a:t> </a:t>
            </a:r>
            <a:r>
              <a:rPr lang="en-US" sz="2000" dirty="0">
                <a:latin typeface="Effra" panose="02000506080000020004"/>
                <a:sym typeface="Wingdings" panose="05000000000000000000" pitchFamily="2" charset="2"/>
              </a:rPr>
              <a:t></a:t>
            </a:r>
            <a:r>
              <a:rPr lang="en-US" sz="2000" dirty="0">
                <a:latin typeface="Effra" panose="02000506080000020004"/>
              </a:rPr>
              <a:t> </a:t>
            </a:r>
            <a:r>
              <a:rPr lang="en-US" sz="2000" dirty="0" err="1">
                <a:latin typeface="Effra" panose="02000506080000020004"/>
              </a:rPr>
              <a:t>meerdere</a:t>
            </a:r>
            <a:r>
              <a:rPr lang="en-US" sz="2000" dirty="0">
                <a:latin typeface="Effra" panose="02000506080000020004"/>
              </a:rPr>
              <a:t> </a:t>
            </a:r>
            <a:r>
              <a:rPr lang="en-US" sz="2000" dirty="0" err="1">
                <a:latin typeface="Effra" panose="02000506080000020004"/>
              </a:rPr>
              <a:t>stoffen</a:t>
            </a:r>
            <a:endParaRPr lang="en-US" sz="2000" dirty="0">
              <a:latin typeface="Effra"/>
            </a:endParaRPr>
          </a:p>
          <a:p>
            <a:r>
              <a:rPr lang="en-US" sz="2000" dirty="0">
                <a:latin typeface="Effra"/>
              </a:rPr>
              <a:t>Kraken. </a:t>
            </a:r>
            <a:r>
              <a:rPr lang="en-US" sz="2000" dirty="0" err="1">
                <a:latin typeface="Effra" panose="02000506080000020004"/>
              </a:rPr>
              <a:t>grote</a:t>
            </a:r>
            <a:r>
              <a:rPr lang="en-US" sz="2000" dirty="0">
                <a:latin typeface="Effra" panose="02000506080000020004"/>
              </a:rPr>
              <a:t> </a:t>
            </a:r>
            <a:r>
              <a:rPr lang="en-US" sz="2000" dirty="0" err="1">
                <a:latin typeface="Effra" panose="02000506080000020004"/>
              </a:rPr>
              <a:t>koolwaterstof</a:t>
            </a:r>
            <a:r>
              <a:rPr lang="en-US" sz="2000" dirty="0">
                <a:latin typeface="Effra" panose="02000506080000020004"/>
              </a:rPr>
              <a:t> </a:t>
            </a:r>
            <a:r>
              <a:rPr lang="en-US" sz="2000" dirty="0">
                <a:latin typeface="Effra" panose="02000506080000020004"/>
                <a:sym typeface="Wingdings" panose="05000000000000000000" pitchFamily="2" charset="2"/>
              </a:rPr>
              <a:t></a:t>
            </a:r>
            <a:r>
              <a:rPr lang="en-US" sz="2000" dirty="0" err="1">
                <a:latin typeface="Effra" panose="02000506080000020004"/>
              </a:rPr>
              <a:t>kleinere</a:t>
            </a:r>
            <a:r>
              <a:rPr lang="en-US" sz="2000" dirty="0">
                <a:latin typeface="Effra" panose="02000506080000020004"/>
              </a:rPr>
              <a:t> </a:t>
            </a:r>
            <a:r>
              <a:rPr lang="en-US" sz="2000" dirty="0" err="1">
                <a:latin typeface="Effra" panose="02000506080000020004"/>
              </a:rPr>
              <a:t>koolwaterstoffen</a:t>
            </a:r>
            <a:r>
              <a:rPr lang="en-US" sz="2000" dirty="0">
                <a:latin typeface="Effra" panose="02000506080000020004"/>
              </a:rPr>
              <a:t>: </a:t>
            </a:r>
            <a:r>
              <a:rPr lang="en-US" sz="2000" dirty="0">
                <a:latin typeface="Effra" panose="02000506080000020004"/>
                <a:ea typeface="+mn-lt"/>
                <a:cs typeface="+mn-lt"/>
              </a:rPr>
              <a:t>C</a:t>
            </a:r>
            <a:r>
              <a:rPr lang="en-US" sz="2000" baseline="-25000" dirty="0">
                <a:latin typeface="Effra" panose="02000506080000020004"/>
                <a:ea typeface="+mn-lt"/>
                <a:cs typeface="+mn-lt"/>
              </a:rPr>
              <a:t>19</a:t>
            </a:r>
            <a:r>
              <a:rPr lang="en-US" sz="2000" dirty="0">
                <a:latin typeface="Effra" panose="02000506080000020004"/>
                <a:ea typeface="+mn-lt"/>
                <a:cs typeface="+mn-lt"/>
              </a:rPr>
              <a:t>H</a:t>
            </a:r>
            <a:r>
              <a:rPr lang="en-US" sz="2000" baseline="-25000" dirty="0">
                <a:latin typeface="Effra" panose="02000506080000020004"/>
                <a:ea typeface="+mn-lt"/>
                <a:cs typeface="+mn-lt"/>
              </a:rPr>
              <a:t>40</a:t>
            </a:r>
            <a:r>
              <a:rPr lang="en-US" sz="2000" dirty="0">
                <a:latin typeface="Effra" panose="02000506080000020004"/>
                <a:ea typeface="+mn-lt"/>
                <a:cs typeface="+mn-lt"/>
              </a:rPr>
              <a:t> </a:t>
            </a:r>
            <a:r>
              <a:rPr lang="en-US" sz="2000" dirty="0">
                <a:latin typeface="Effra" panose="02000506080000020004"/>
                <a:sym typeface="Wingdings" panose="05000000000000000000" pitchFamily="2" charset="2"/>
              </a:rPr>
              <a:t></a:t>
            </a:r>
            <a:r>
              <a:rPr lang="en-US" sz="2000" dirty="0">
                <a:latin typeface="Effra" panose="02000506080000020004"/>
                <a:ea typeface="+mn-lt"/>
                <a:cs typeface="+mn-lt"/>
              </a:rPr>
              <a:t> C</a:t>
            </a:r>
            <a:r>
              <a:rPr lang="en-US" sz="2000" baseline="-25000" dirty="0">
                <a:latin typeface="Effra" panose="02000506080000020004"/>
                <a:ea typeface="+mn-lt"/>
                <a:cs typeface="+mn-lt"/>
              </a:rPr>
              <a:t>10</a:t>
            </a:r>
            <a:r>
              <a:rPr lang="en-US" sz="2000" dirty="0">
                <a:latin typeface="Effra" panose="02000506080000020004"/>
                <a:ea typeface="+mn-lt"/>
                <a:cs typeface="+mn-lt"/>
              </a:rPr>
              <a:t>H</a:t>
            </a:r>
            <a:r>
              <a:rPr lang="en-US" sz="2000" baseline="-25000" dirty="0">
                <a:latin typeface="Effra" panose="02000506080000020004"/>
                <a:ea typeface="+mn-lt"/>
                <a:cs typeface="+mn-lt"/>
              </a:rPr>
              <a:t>20</a:t>
            </a:r>
            <a:r>
              <a:rPr lang="en-US" sz="2000" dirty="0">
                <a:latin typeface="Effra" panose="02000506080000020004"/>
                <a:ea typeface="+mn-lt"/>
                <a:cs typeface="+mn-lt"/>
              </a:rPr>
              <a:t> </a:t>
            </a:r>
            <a:r>
              <a:rPr lang="en-US" sz="2000" dirty="0">
                <a:latin typeface="Effra" panose="02000506080000020004"/>
                <a:ea typeface="+mn-lt"/>
                <a:cs typeface="+mn-lt"/>
                <a:sym typeface="Wingdings" panose="05000000000000000000" pitchFamily="2" charset="2"/>
              </a:rPr>
              <a:t>+</a:t>
            </a:r>
            <a:r>
              <a:rPr lang="en-US" sz="2000" dirty="0">
                <a:latin typeface="Effra" panose="02000506080000020004"/>
                <a:ea typeface="+mn-lt"/>
                <a:cs typeface="+mn-lt"/>
              </a:rPr>
              <a:t> C</a:t>
            </a:r>
            <a:r>
              <a:rPr lang="en-US" sz="2000" baseline="-25000" dirty="0">
                <a:latin typeface="Effra" panose="02000506080000020004"/>
                <a:ea typeface="+mn-lt"/>
                <a:cs typeface="+mn-lt"/>
              </a:rPr>
              <a:t>9</a:t>
            </a:r>
            <a:r>
              <a:rPr lang="en-US" sz="2000" dirty="0">
                <a:latin typeface="Effra" panose="02000506080000020004"/>
                <a:ea typeface="+mn-lt"/>
                <a:cs typeface="+mn-lt"/>
              </a:rPr>
              <a:t>H</a:t>
            </a:r>
            <a:r>
              <a:rPr lang="en-US" sz="2000" baseline="-25000" dirty="0">
                <a:latin typeface="Effra" panose="02000506080000020004"/>
                <a:ea typeface="+mn-lt"/>
                <a:cs typeface="+mn-lt"/>
              </a:rPr>
              <a:t>20</a:t>
            </a:r>
          </a:p>
          <a:p>
            <a:r>
              <a:rPr lang="en-US" sz="2000" dirty="0" err="1">
                <a:latin typeface="Effra" panose="02000506080000020004"/>
              </a:rPr>
              <a:t>Verbranden</a:t>
            </a:r>
            <a:r>
              <a:rPr lang="en-US" sz="2000" dirty="0">
                <a:latin typeface="Effra" panose="02000506080000020004"/>
              </a:rPr>
              <a:t>: </a:t>
            </a:r>
            <a:r>
              <a:rPr lang="en-US" sz="2000" dirty="0" err="1">
                <a:latin typeface="Effra" panose="02000506080000020004"/>
              </a:rPr>
              <a:t>volledig</a:t>
            </a:r>
            <a:r>
              <a:rPr lang="en-US" sz="2000" dirty="0">
                <a:latin typeface="Effra" panose="02000506080000020004"/>
              </a:rPr>
              <a:t>/</a:t>
            </a:r>
            <a:r>
              <a:rPr lang="en-US" sz="2000" dirty="0" err="1">
                <a:latin typeface="Effra" panose="02000506080000020004"/>
              </a:rPr>
              <a:t>onvolledig</a:t>
            </a:r>
            <a:r>
              <a:rPr lang="en-US" sz="2000" dirty="0">
                <a:latin typeface="Effra" panose="02000506080000020004"/>
              </a:rPr>
              <a:t> </a:t>
            </a:r>
            <a:r>
              <a:rPr lang="en-US" sz="2000" dirty="0" err="1">
                <a:latin typeface="Effra" panose="02000506080000020004"/>
              </a:rPr>
              <a:t>brandstof</a:t>
            </a:r>
            <a:r>
              <a:rPr lang="en-US" sz="2000" dirty="0">
                <a:latin typeface="Effra" panose="02000506080000020004"/>
              </a:rPr>
              <a:t> + </a:t>
            </a:r>
            <a:r>
              <a:rPr lang="en-US" sz="2000" dirty="0">
                <a:latin typeface="Effra" panose="02000506080000020004"/>
                <a:ea typeface="Calibri"/>
                <a:cs typeface="Calibri"/>
              </a:rPr>
              <a:t>O</a:t>
            </a:r>
            <a:r>
              <a:rPr lang="en-US" sz="2000" baseline="-25000" dirty="0">
                <a:latin typeface="Effra" panose="02000506080000020004"/>
                <a:ea typeface="Calibri"/>
                <a:cs typeface="Calibri"/>
              </a:rPr>
              <a:t>2  </a:t>
            </a:r>
            <a:r>
              <a:rPr lang="en-US" sz="2000" dirty="0">
                <a:latin typeface="Effra" panose="02000506080000020004"/>
                <a:ea typeface="Calibri"/>
                <a:cs typeface="Calibri"/>
                <a:sym typeface="Wingdings" panose="05000000000000000000" pitchFamily="2" charset="2"/>
              </a:rPr>
              <a:t></a:t>
            </a:r>
            <a:endParaRPr lang="en-US" sz="2000" dirty="0">
              <a:latin typeface="Effra" panose="02000506080000020004"/>
              <a:ea typeface="Calibri"/>
              <a:cs typeface="Calibri"/>
              <a:sym typeface="wingdings"/>
            </a:endParaRPr>
          </a:p>
          <a:p>
            <a:r>
              <a:rPr lang="en-US" sz="2000" dirty="0" err="1">
                <a:latin typeface="Effra" panose="02000506080000020004"/>
              </a:rPr>
              <a:t>Vergisting</a:t>
            </a:r>
            <a:r>
              <a:rPr lang="en-US" sz="2000" dirty="0">
                <a:latin typeface="Effra" panose="02000506080000020004"/>
              </a:rPr>
              <a:t> </a:t>
            </a:r>
            <a:r>
              <a:rPr lang="en-US" sz="2000" dirty="0">
                <a:latin typeface="Effra" panose="02000506080000020004"/>
                <a:ea typeface="Calibri"/>
                <a:cs typeface="Calibri"/>
              </a:rPr>
              <a:t> </a:t>
            </a:r>
            <a:r>
              <a:rPr lang="en-US" sz="2000" dirty="0">
                <a:latin typeface="Effra" panose="02000506080000020004"/>
                <a:ea typeface="+mn-lt"/>
                <a:cs typeface="+mn-lt"/>
              </a:rPr>
              <a:t>C</a:t>
            </a:r>
            <a:r>
              <a:rPr lang="en-US" sz="2000" baseline="-25000" dirty="0">
                <a:latin typeface="Effra" panose="02000506080000020004"/>
                <a:ea typeface="+mn-lt"/>
                <a:cs typeface="+mn-lt"/>
              </a:rPr>
              <a:t>6</a:t>
            </a:r>
            <a:r>
              <a:rPr lang="en-US" sz="2000" dirty="0">
                <a:latin typeface="Effra" panose="02000506080000020004"/>
                <a:ea typeface="+mn-lt"/>
                <a:cs typeface="+mn-lt"/>
              </a:rPr>
              <a:t>H</a:t>
            </a:r>
            <a:r>
              <a:rPr lang="en-US" sz="2000" baseline="-25000" dirty="0">
                <a:latin typeface="Effra" panose="02000506080000020004"/>
                <a:ea typeface="+mn-lt"/>
                <a:cs typeface="+mn-lt"/>
              </a:rPr>
              <a:t>12</a:t>
            </a:r>
            <a:r>
              <a:rPr lang="en-US" sz="2000" dirty="0">
                <a:latin typeface="Effra" panose="02000506080000020004"/>
                <a:ea typeface="+mn-lt"/>
                <a:cs typeface="+mn-lt"/>
              </a:rPr>
              <a:t>O</a:t>
            </a:r>
            <a:r>
              <a:rPr lang="en-US" sz="2000" baseline="-25000" dirty="0">
                <a:latin typeface="Effra" panose="02000506080000020004"/>
                <a:ea typeface="+mn-lt"/>
                <a:cs typeface="+mn-lt"/>
              </a:rPr>
              <a:t>6</a:t>
            </a:r>
            <a:r>
              <a:rPr lang="en-US" sz="2000" dirty="0">
                <a:latin typeface="Effra" panose="02000506080000020004"/>
                <a:ea typeface="+mn-lt"/>
                <a:cs typeface="+mn-lt"/>
              </a:rPr>
              <a:t> </a:t>
            </a:r>
            <a:r>
              <a:rPr lang="en-US" sz="2000" dirty="0">
                <a:latin typeface="Effra" panose="02000506080000020004"/>
                <a:ea typeface="Calibri"/>
                <a:cs typeface="Calibri"/>
                <a:sym typeface="Wingdings" panose="05000000000000000000" pitchFamily="2" charset="2"/>
              </a:rPr>
              <a:t></a:t>
            </a:r>
            <a:r>
              <a:rPr lang="en-US" sz="2000" dirty="0">
                <a:latin typeface="Effra" panose="02000506080000020004"/>
                <a:ea typeface="+mn-lt"/>
                <a:cs typeface="+mn-lt"/>
              </a:rPr>
              <a:t> 2 C</a:t>
            </a:r>
            <a:r>
              <a:rPr lang="en-US" sz="2000" baseline="-25000" dirty="0">
                <a:latin typeface="Effra" panose="02000506080000020004"/>
                <a:ea typeface="+mn-lt"/>
                <a:cs typeface="+mn-lt"/>
              </a:rPr>
              <a:t>2</a:t>
            </a:r>
            <a:r>
              <a:rPr lang="en-US" sz="2000" dirty="0">
                <a:latin typeface="Effra" panose="02000506080000020004"/>
                <a:ea typeface="+mn-lt"/>
                <a:cs typeface="+mn-lt"/>
              </a:rPr>
              <a:t>H</a:t>
            </a:r>
            <a:r>
              <a:rPr lang="en-US" sz="2000" baseline="-25000" dirty="0">
                <a:latin typeface="Effra" panose="02000506080000020004"/>
                <a:ea typeface="+mn-lt"/>
                <a:cs typeface="+mn-lt"/>
              </a:rPr>
              <a:t>6</a:t>
            </a:r>
            <a:r>
              <a:rPr lang="en-US" sz="2000" dirty="0">
                <a:latin typeface="Effra" panose="02000506080000020004"/>
                <a:ea typeface="+mn-lt"/>
                <a:cs typeface="+mn-lt"/>
              </a:rPr>
              <a:t>O + 2 CO</a:t>
            </a:r>
            <a:r>
              <a:rPr lang="en-US" sz="2000" baseline="-25000" dirty="0">
                <a:latin typeface="Effra" panose="02000506080000020004"/>
                <a:ea typeface="+mn-lt"/>
                <a:cs typeface="+mn-lt"/>
              </a:rPr>
              <a:t>2</a:t>
            </a:r>
            <a:endParaRPr lang="en-US" sz="2000" dirty="0">
              <a:latin typeface="Effra" panose="02000506080000020004"/>
              <a:ea typeface="Calibri"/>
              <a:cs typeface="Calibri"/>
            </a:endParaRPr>
          </a:p>
          <a:p>
            <a:r>
              <a:rPr lang="en-US" sz="2000" dirty="0" err="1">
                <a:latin typeface="Effra" panose="02000506080000020004"/>
              </a:rPr>
              <a:t>Fotosynthese</a:t>
            </a:r>
            <a:r>
              <a:rPr lang="en-US" sz="2000" dirty="0">
                <a:latin typeface="Effra" panose="02000506080000020004"/>
              </a:rPr>
              <a:t> = </a:t>
            </a:r>
            <a:r>
              <a:rPr lang="en-US" sz="2000" dirty="0" err="1">
                <a:latin typeface="Effra" panose="02000506080000020004"/>
              </a:rPr>
              <a:t>koolstofassimiliatie</a:t>
            </a:r>
            <a:r>
              <a:rPr lang="en-US" sz="2000" dirty="0">
                <a:latin typeface="Effra" panose="02000506080000020004"/>
              </a:rPr>
              <a:t>  </a:t>
            </a:r>
            <a:r>
              <a:rPr lang="en-US" sz="2000" dirty="0">
                <a:latin typeface="Effra" panose="02000506080000020004"/>
                <a:ea typeface="+mn-lt"/>
                <a:cs typeface="+mn-lt"/>
              </a:rPr>
              <a:t>6 CO</a:t>
            </a:r>
            <a:r>
              <a:rPr lang="en-US" sz="2000" baseline="-25000" dirty="0">
                <a:latin typeface="Effra" panose="02000506080000020004"/>
                <a:ea typeface="+mn-lt"/>
                <a:cs typeface="+mn-lt"/>
              </a:rPr>
              <a:t>2</a:t>
            </a:r>
            <a:r>
              <a:rPr lang="en-US" sz="2000" dirty="0">
                <a:latin typeface="Effra" panose="02000506080000020004"/>
                <a:ea typeface="+mn-lt"/>
                <a:cs typeface="+mn-lt"/>
              </a:rPr>
              <a:t> + 6 H</a:t>
            </a:r>
            <a:r>
              <a:rPr lang="en-US" sz="2000" baseline="-25000" dirty="0">
                <a:latin typeface="Effra" panose="02000506080000020004"/>
                <a:ea typeface="+mn-lt"/>
                <a:cs typeface="+mn-lt"/>
              </a:rPr>
              <a:t>2</a:t>
            </a:r>
            <a:r>
              <a:rPr lang="en-US" sz="2000" dirty="0">
                <a:latin typeface="Effra" panose="02000506080000020004"/>
                <a:ea typeface="+mn-lt"/>
                <a:cs typeface="+mn-lt"/>
              </a:rPr>
              <a:t>O </a:t>
            </a:r>
            <a:r>
              <a:rPr lang="en-US" sz="2000" dirty="0">
                <a:latin typeface="Effra" panose="02000506080000020004"/>
                <a:sym typeface="Wingdings" panose="05000000000000000000" pitchFamily="2" charset="2"/>
              </a:rPr>
              <a:t></a:t>
            </a:r>
            <a:r>
              <a:rPr lang="en-US" sz="2000" dirty="0">
                <a:latin typeface="Effra" panose="02000506080000020004"/>
                <a:ea typeface="+mn-lt"/>
                <a:cs typeface="+mn-lt"/>
              </a:rPr>
              <a:t> C</a:t>
            </a:r>
            <a:r>
              <a:rPr lang="en-US" sz="2000" baseline="-25000" dirty="0">
                <a:latin typeface="Effra" panose="02000506080000020004"/>
                <a:ea typeface="+mn-lt"/>
                <a:cs typeface="+mn-lt"/>
              </a:rPr>
              <a:t>6</a:t>
            </a:r>
            <a:r>
              <a:rPr lang="en-US" sz="2000" dirty="0">
                <a:latin typeface="Effra" panose="02000506080000020004"/>
                <a:ea typeface="+mn-lt"/>
                <a:cs typeface="+mn-lt"/>
              </a:rPr>
              <a:t>H</a:t>
            </a:r>
            <a:r>
              <a:rPr lang="en-US" sz="2000" baseline="-25000" dirty="0">
                <a:latin typeface="Effra" panose="02000506080000020004"/>
                <a:ea typeface="+mn-lt"/>
                <a:cs typeface="+mn-lt"/>
              </a:rPr>
              <a:t>12</a:t>
            </a:r>
            <a:r>
              <a:rPr lang="en-US" sz="2000" dirty="0">
                <a:latin typeface="Effra" panose="02000506080000020004"/>
                <a:ea typeface="+mn-lt"/>
                <a:cs typeface="+mn-lt"/>
              </a:rPr>
              <a:t>O</a:t>
            </a:r>
            <a:r>
              <a:rPr lang="en-US" sz="2000" baseline="-25000" dirty="0">
                <a:latin typeface="Effra" panose="02000506080000020004"/>
                <a:ea typeface="+mn-lt"/>
                <a:cs typeface="+mn-lt"/>
              </a:rPr>
              <a:t>6</a:t>
            </a:r>
            <a:r>
              <a:rPr lang="en-US" sz="2000" dirty="0">
                <a:latin typeface="Effra" panose="02000506080000020004"/>
                <a:ea typeface="+mn-lt"/>
                <a:cs typeface="+mn-lt"/>
              </a:rPr>
              <a:t> + 6 O</a:t>
            </a:r>
            <a:r>
              <a:rPr lang="en-US" sz="2000" baseline="-25000" dirty="0">
                <a:latin typeface="Effra" panose="02000506080000020004"/>
                <a:ea typeface="+mn-lt"/>
                <a:cs typeface="+mn-lt"/>
              </a:rPr>
              <a:t>2</a:t>
            </a:r>
          </a:p>
          <a:p>
            <a:r>
              <a:rPr lang="en-US" sz="2000" dirty="0" err="1">
                <a:latin typeface="Effra" panose="02000506080000020004"/>
              </a:rPr>
              <a:t>Additie</a:t>
            </a:r>
            <a:r>
              <a:rPr lang="en-US" sz="2000" dirty="0">
                <a:latin typeface="Effra" panose="02000506080000020004"/>
              </a:rPr>
              <a:t>  C=C </a:t>
            </a:r>
            <a:r>
              <a:rPr lang="en-US" sz="2000" dirty="0">
                <a:latin typeface="Effra" panose="02000506080000020004"/>
                <a:ea typeface="Calibri"/>
                <a:cs typeface="Calibri"/>
              </a:rPr>
              <a:t> </a:t>
            </a:r>
            <a:r>
              <a:rPr lang="en-US" sz="2000" dirty="0">
                <a:latin typeface="Effra" panose="02000506080000020004"/>
                <a:sym typeface="Wingdings" panose="05000000000000000000" pitchFamily="2" charset="2"/>
              </a:rPr>
              <a:t></a:t>
            </a:r>
            <a:r>
              <a:rPr lang="en-US" sz="2000" dirty="0">
                <a:latin typeface="Effra" panose="02000506080000020004"/>
                <a:sym typeface="wingdings"/>
              </a:rPr>
              <a:t> </a:t>
            </a:r>
            <a:r>
              <a:rPr lang="en-US" sz="2000" dirty="0">
                <a:latin typeface="Effra" panose="02000506080000020004"/>
                <a:ea typeface="Calibri"/>
                <a:cs typeface="Calibri"/>
              </a:rPr>
              <a:t>C-C</a:t>
            </a:r>
            <a:endParaRPr lang="en-US" sz="2000" dirty="0">
              <a:latin typeface="Effra" panose="02000506080000020004"/>
              <a:ea typeface="+mn-lt"/>
              <a:cs typeface="+mn-lt"/>
            </a:endParaRPr>
          </a:p>
          <a:p>
            <a:r>
              <a:rPr lang="en-US" sz="2000" dirty="0" err="1">
                <a:latin typeface="Effra" panose="02000506080000020004"/>
              </a:rPr>
              <a:t>Substitutie</a:t>
            </a:r>
            <a:r>
              <a:rPr lang="en-US" sz="2000" dirty="0">
                <a:latin typeface="Effra" panose="02000506080000020004"/>
              </a:rPr>
              <a:t> </a:t>
            </a:r>
            <a:r>
              <a:rPr lang="en-US" sz="2000" dirty="0" err="1">
                <a:latin typeface="Effra" panose="02000506080000020004"/>
              </a:rPr>
              <a:t>een</a:t>
            </a:r>
            <a:r>
              <a:rPr lang="en-US" sz="2000" dirty="0">
                <a:latin typeface="Effra" panose="02000506080000020004"/>
              </a:rPr>
              <a:t> H </a:t>
            </a:r>
            <a:r>
              <a:rPr lang="en-US" sz="2000" dirty="0" err="1">
                <a:latin typeface="Effra" panose="02000506080000020004"/>
              </a:rPr>
              <a:t>wordt</a:t>
            </a:r>
            <a:r>
              <a:rPr lang="en-US" sz="2000" dirty="0">
                <a:latin typeface="Effra" panose="02000506080000020004"/>
              </a:rPr>
              <a:t> </a:t>
            </a:r>
            <a:r>
              <a:rPr lang="en-US" sz="2000" dirty="0" err="1">
                <a:latin typeface="Effra" panose="02000506080000020004"/>
              </a:rPr>
              <a:t>vervangen</a:t>
            </a:r>
            <a:r>
              <a:rPr lang="en-US" sz="2000" dirty="0">
                <a:latin typeface="Effra" panose="02000506080000020004"/>
              </a:rPr>
              <a:t> door Br of Cl </a:t>
            </a:r>
            <a:r>
              <a:rPr lang="en-US" sz="2000" dirty="0" err="1">
                <a:latin typeface="Effra" panose="02000506080000020004"/>
              </a:rPr>
              <a:t>bv</a:t>
            </a:r>
            <a:r>
              <a:rPr lang="en-US" sz="2000" dirty="0">
                <a:latin typeface="Effra" panose="02000506080000020004"/>
              </a:rPr>
              <a:t> </a:t>
            </a:r>
            <a:r>
              <a:rPr lang="en-US" sz="2000" dirty="0">
                <a:latin typeface="Effra" panose="02000506080000020004"/>
                <a:ea typeface="+mn-lt"/>
                <a:cs typeface="+mn-lt"/>
              </a:rPr>
              <a:t>C</a:t>
            </a:r>
            <a:r>
              <a:rPr lang="en-US" sz="2000" baseline="-25000" dirty="0">
                <a:latin typeface="Effra" panose="02000506080000020004"/>
                <a:ea typeface="+mn-lt"/>
                <a:cs typeface="+mn-lt"/>
              </a:rPr>
              <a:t>2</a:t>
            </a:r>
            <a:r>
              <a:rPr lang="en-US" sz="2000" dirty="0">
                <a:latin typeface="Effra" panose="02000506080000020004"/>
                <a:ea typeface="+mn-lt"/>
                <a:cs typeface="+mn-lt"/>
              </a:rPr>
              <a:t>H</a:t>
            </a:r>
            <a:r>
              <a:rPr lang="en-US" sz="2000" baseline="-25000" dirty="0">
                <a:latin typeface="Effra" panose="02000506080000020004"/>
                <a:ea typeface="+mn-lt"/>
                <a:cs typeface="+mn-lt"/>
              </a:rPr>
              <a:t>6</a:t>
            </a:r>
            <a:r>
              <a:rPr lang="en-US" sz="2000" dirty="0">
                <a:latin typeface="Effra" panose="02000506080000020004"/>
                <a:ea typeface="+mn-lt"/>
                <a:cs typeface="+mn-lt"/>
              </a:rPr>
              <a:t> + Cl</a:t>
            </a:r>
            <a:r>
              <a:rPr lang="en-US" sz="2000" baseline="-25000" dirty="0">
                <a:latin typeface="Effra" panose="02000506080000020004"/>
                <a:ea typeface="+mn-lt"/>
                <a:cs typeface="+mn-lt"/>
              </a:rPr>
              <a:t>2</a:t>
            </a:r>
            <a:r>
              <a:rPr lang="en-US" sz="2000" dirty="0">
                <a:latin typeface="Effra" panose="02000506080000020004"/>
                <a:ea typeface="+mn-lt"/>
                <a:cs typeface="+mn-lt"/>
              </a:rPr>
              <a:t> </a:t>
            </a:r>
            <a:r>
              <a:rPr lang="en-US" sz="2000" dirty="0">
                <a:latin typeface="Effra" panose="02000506080000020004"/>
                <a:sym typeface="Wingdings" panose="05000000000000000000" pitchFamily="2" charset="2"/>
              </a:rPr>
              <a:t></a:t>
            </a:r>
            <a:r>
              <a:rPr lang="en-US" sz="2000" dirty="0">
                <a:latin typeface="Effra" panose="02000506080000020004"/>
                <a:ea typeface="+mn-lt"/>
                <a:cs typeface="+mn-lt"/>
              </a:rPr>
              <a:t> C</a:t>
            </a:r>
            <a:r>
              <a:rPr lang="en-US" sz="2000" baseline="-25000" dirty="0">
                <a:latin typeface="Effra" panose="02000506080000020004"/>
                <a:ea typeface="+mn-lt"/>
                <a:cs typeface="+mn-lt"/>
              </a:rPr>
              <a:t>2</a:t>
            </a:r>
            <a:r>
              <a:rPr lang="en-US" sz="2000" dirty="0">
                <a:latin typeface="Effra" panose="02000506080000020004"/>
                <a:ea typeface="+mn-lt"/>
                <a:cs typeface="+mn-lt"/>
              </a:rPr>
              <a:t>H</a:t>
            </a:r>
            <a:r>
              <a:rPr lang="en-US" sz="2000" baseline="-25000" dirty="0">
                <a:latin typeface="Effra" panose="02000506080000020004"/>
                <a:ea typeface="+mn-lt"/>
                <a:cs typeface="+mn-lt"/>
              </a:rPr>
              <a:t>5</a:t>
            </a:r>
            <a:r>
              <a:rPr lang="en-US" sz="2000" dirty="0">
                <a:latin typeface="Effra" panose="02000506080000020004"/>
                <a:ea typeface="+mn-lt"/>
                <a:cs typeface="+mn-lt"/>
              </a:rPr>
              <a:t>Cl + HCl</a:t>
            </a:r>
          </a:p>
          <a:p>
            <a:r>
              <a:rPr lang="en-US" sz="2000" dirty="0" err="1">
                <a:latin typeface="Effra" panose="02000506080000020004"/>
              </a:rPr>
              <a:t>Condensatie</a:t>
            </a:r>
            <a:r>
              <a:rPr lang="en-US" sz="2000" dirty="0">
                <a:latin typeface="Effra" panose="02000506080000020004"/>
              </a:rPr>
              <a:t> </a:t>
            </a:r>
            <a:r>
              <a:rPr lang="en-US" sz="2000" dirty="0" err="1">
                <a:latin typeface="Effra" panose="02000506080000020004"/>
              </a:rPr>
              <a:t>iets</a:t>
            </a:r>
            <a:r>
              <a:rPr lang="en-US" sz="2000" dirty="0">
                <a:latin typeface="Effra" panose="02000506080000020004"/>
              </a:rPr>
              <a:t> met –OH/NH </a:t>
            </a:r>
            <a:r>
              <a:rPr lang="en-US" sz="2000" dirty="0">
                <a:latin typeface="Effra" panose="02000506080000020004"/>
                <a:sym typeface="Wingdings" panose="05000000000000000000" pitchFamily="2" charset="2"/>
              </a:rPr>
              <a:t> …. + H</a:t>
            </a:r>
            <a:r>
              <a:rPr lang="en-US" sz="2000" baseline="-25000" dirty="0">
                <a:latin typeface="Effra" panose="02000506080000020004"/>
                <a:sym typeface="Wingdings" panose="05000000000000000000" pitchFamily="2" charset="2"/>
              </a:rPr>
              <a:t>2</a:t>
            </a:r>
            <a:r>
              <a:rPr lang="en-US" sz="2000" dirty="0">
                <a:latin typeface="Effra" panose="02000506080000020004"/>
                <a:sym typeface="Wingdings" panose="05000000000000000000" pitchFamily="2" charset="2"/>
              </a:rPr>
              <a:t>O</a:t>
            </a:r>
            <a:endParaRPr lang="en-US" sz="2000" dirty="0">
              <a:latin typeface="Effra" panose="02000506080000020004"/>
              <a:ea typeface="Calibri"/>
              <a:cs typeface="Calibri"/>
            </a:endParaRPr>
          </a:p>
          <a:p>
            <a:r>
              <a:rPr lang="en-US" sz="2000" dirty="0" err="1">
                <a:latin typeface="Effra" panose="02000506080000020004"/>
              </a:rPr>
              <a:t>Hydrolyse</a:t>
            </a:r>
            <a:r>
              <a:rPr lang="en-US" sz="2000" dirty="0">
                <a:latin typeface="Effra" panose="02000506080000020004"/>
              </a:rPr>
              <a:t> </a:t>
            </a:r>
            <a:r>
              <a:rPr lang="en-US" sz="2000" dirty="0" err="1">
                <a:latin typeface="Effra" panose="02000506080000020004"/>
              </a:rPr>
              <a:t>omgekeerde</a:t>
            </a:r>
            <a:r>
              <a:rPr lang="en-US" sz="2000" dirty="0">
                <a:latin typeface="Effra" panose="02000506080000020004"/>
              </a:rPr>
              <a:t> van </a:t>
            </a:r>
            <a:r>
              <a:rPr lang="en-US" sz="2000" dirty="0" err="1">
                <a:latin typeface="Effra" panose="02000506080000020004"/>
              </a:rPr>
              <a:t>condensatie</a:t>
            </a:r>
            <a:r>
              <a:rPr lang="en-US" sz="2000" dirty="0">
                <a:latin typeface="Effra" panose="02000506080000020004"/>
              </a:rPr>
              <a:t>,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grotere</a:t>
            </a:r>
            <a:r>
              <a:rPr lang="en-US" sz="2000" dirty="0">
                <a:latin typeface="Effra" panose="02000506080000020004"/>
              </a:rPr>
              <a:t> </a:t>
            </a:r>
            <a:r>
              <a:rPr lang="en-US" sz="2000" dirty="0" err="1">
                <a:latin typeface="Effra" panose="02000506080000020004"/>
              </a:rPr>
              <a:t>stof</a:t>
            </a:r>
            <a:r>
              <a:rPr lang="en-US" sz="2000" dirty="0">
                <a:latin typeface="Effra" panose="02000506080000020004"/>
              </a:rPr>
              <a:t> + H</a:t>
            </a:r>
            <a:r>
              <a:rPr lang="en-US" sz="2000" baseline="-25000" dirty="0">
                <a:latin typeface="Effra" panose="02000506080000020004"/>
              </a:rPr>
              <a:t>2</a:t>
            </a:r>
            <a:r>
              <a:rPr lang="en-US" sz="2000" dirty="0">
                <a:latin typeface="Effra" panose="02000506080000020004"/>
              </a:rPr>
              <a:t>O --&gt; </a:t>
            </a:r>
            <a:r>
              <a:rPr lang="en-US" sz="2000" dirty="0" err="1">
                <a:latin typeface="Effra" panose="02000506080000020004"/>
              </a:rPr>
              <a:t>kleinere</a:t>
            </a:r>
            <a:r>
              <a:rPr lang="en-US" sz="2000" dirty="0">
                <a:latin typeface="Effra" panose="02000506080000020004"/>
              </a:rPr>
              <a:t> </a:t>
            </a:r>
            <a:r>
              <a:rPr lang="en-US" sz="2000" dirty="0" err="1">
                <a:latin typeface="Effra" panose="02000506080000020004"/>
              </a:rPr>
              <a:t>stoffen</a:t>
            </a:r>
            <a:endParaRPr lang="en-US" sz="2000" dirty="0">
              <a:latin typeface="Effra" panose="02000506080000020004"/>
            </a:endParaRPr>
          </a:p>
          <a:p>
            <a:r>
              <a:rPr lang="en-US" sz="2000" dirty="0" err="1">
                <a:latin typeface="Effra" panose="02000506080000020004"/>
              </a:rPr>
              <a:t>Polymerisatie</a:t>
            </a:r>
            <a:r>
              <a:rPr lang="en-US" sz="2000" dirty="0">
                <a:latin typeface="Effra"/>
              </a:rPr>
              <a:t> </a:t>
            </a:r>
          </a:p>
          <a:p>
            <a:r>
              <a:rPr lang="en-US" sz="2000" dirty="0">
                <a:latin typeface="Effra"/>
              </a:rPr>
              <a:t>Redox: elektronen </a:t>
            </a:r>
            <a:r>
              <a:rPr lang="en-US" sz="2000" dirty="0" err="1">
                <a:latin typeface="Effra" panose="02000506080000020004"/>
              </a:rPr>
              <a:t>gaan</a:t>
            </a:r>
            <a:r>
              <a:rPr lang="en-US" sz="2000" dirty="0">
                <a:latin typeface="Effra" panose="02000506080000020004"/>
              </a:rPr>
              <a:t> van reductor </a:t>
            </a:r>
            <a:r>
              <a:rPr lang="en-US" sz="2000" dirty="0" err="1">
                <a:latin typeface="Effra" panose="02000506080000020004"/>
              </a:rPr>
              <a:t>naar</a:t>
            </a:r>
            <a:r>
              <a:rPr lang="en-US" sz="2000" dirty="0">
                <a:latin typeface="Effra" panose="02000506080000020004"/>
              </a:rPr>
              <a:t> </a:t>
            </a:r>
            <a:r>
              <a:rPr lang="en-US" sz="2000" dirty="0" err="1">
                <a:latin typeface="Effra" panose="02000506080000020004"/>
              </a:rPr>
              <a:t>oxidator</a:t>
            </a:r>
            <a:endParaRPr lang="en-US" sz="2000" dirty="0">
              <a:latin typeface="Effra" panose="02000506080000020004"/>
            </a:endParaRPr>
          </a:p>
          <a:p>
            <a:r>
              <a:rPr lang="en-US" sz="2000" dirty="0">
                <a:latin typeface="Effra" panose="02000506080000020004"/>
              </a:rPr>
              <a:t>Zuur-base: H</a:t>
            </a:r>
            <a:r>
              <a:rPr lang="en-US" sz="2000" baseline="30000" dirty="0">
                <a:latin typeface="Effra" panose="02000506080000020004"/>
              </a:rPr>
              <a:t>+</a:t>
            </a:r>
            <a:r>
              <a:rPr lang="en-US" sz="2000" dirty="0">
                <a:latin typeface="Effra" panose="02000506080000020004"/>
              </a:rPr>
              <a:t> </a:t>
            </a:r>
            <a:r>
              <a:rPr lang="en-US" sz="2000" dirty="0" err="1">
                <a:latin typeface="Effra" panose="02000506080000020004"/>
              </a:rPr>
              <a:t>gaat</a:t>
            </a:r>
            <a:r>
              <a:rPr lang="en-US" sz="2000" dirty="0">
                <a:latin typeface="Effra" panose="02000506080000020004"/>
              </a:rPr>
              <a:t> van </a:t>
            </a:r>
            <a:r>
              <a:rPr lang="en-US" sz="2000" dirty="0" err="1">
                <a:latin typeface="Effra" panose="02000506080000020004"/>
              </a:rPr>
              <a:t>zuur</a:t>
            </a:r>
            <a:r>
              <a:rPr lang="en-US" sz="2000" dirty="0">
                <a:latin typeface="Effra" panose="02000506080000020004"/>
              </a:rPr>
              <a:t> </a:t>
            </a:r>
            <a:r>
              <a:rPr lang="en-US" sz="2000" dirty="0" err="1">
                <a:latin typeface="Effra" panose="02000506080000020004"/>
              </a:rPr>
              <a:t>naar</a:t>
            </a:r>
            <a:r>
              <a:rPr lang="en-US" sz="2000" dirty="0">
                <a:latin typeface="Effra" panose="02000506080000020004"/>
              </a:rPr>
              <a:t> base</a:t>
            </a:r>
          </a:p>
        </p:txBody>
      </p:sp>
    </p:spTree>
    <p:extLst>
      <p:ext uri="{BB962C8B-B14F-4D97-AF65-F5344CB8AC3E}">
        <p14:creationId xmlns:p14="http://schemas.microsoft.com/office/powerpoint/2010/main" val="141562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A0C7-50BE-86B4-A4E5-5DE008EBBA6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4DE127F-1839-62CB-C39B-000AB7F52A0D}"/>
              </a:ext>
            </a:extLst>
          </p:cNvPr>
          <p:cNvSpPr txBox="1"/>
          <p:nvPr/>
        </p:nvSpPr>
        <p:spPr>
          <a:xfrm>
            <a:off x="933254" y="1093510"/>
            <a:ext cx="7164371" cy="954107"/>
          </a:xfrm>
          <a:prstGeom prst="rect">
            <a:avLst/>
          </a:prstGeom>
          <a:noFill/>
        </p:spPr>
        <p:txBody>
          <a:bodyPr wrap="square" rtlCol="0">
            <a:spAutoFit/>
          </a:bodyPr>
          <a:lstStyle/>
          <a:p>
            <a:r>
              <a:rPr lang="en-US" sz="3200" b="1" err="1">
                <a:latin typeface="Effra"/>
              </a:rPr>
              <a:t>Chemisch</a:t>
            </a:r>
            <a:r>
              <a:rPr lang="en-US" sz="3200" b="1">
                <a:latin typeface="Effra"/>
              </a:rPr>
              <a:t> </a:t>
            </a:r>
            <a:r>
              <a:rPr lang="en-US" sz="3200" b="1" err="1">
                <a:latin typeface="Effra"/>
              </a:rPr>
              <a:t>rekenen</a:t>
            </a:r>
            <a:r>
              <a:rPr lang="en-US" sz="3200" b="1">
                <a:latin typeface="Effra"/>
              </a:rPr>
              <a:t> </a:t>
            </a:r>
            <a:r>
              <a:rPr lang="en-US" sz="3200" b="1" err="1">
                <a:latin typeface="Effra"/>
              </a:rPr>
              <a:t>en</a:t>
            </a:r>
            <a:r>
              <a:rPr lang="en-US" sz="3200" b="1">
                <a:latin typeface="Effra"/>
              </a:rPr>
              <a:t> </a:t>
            </a:r>
            <a:r>
              <a:rPr lang="en-US" sz="3200" b="1" err="1">
                <a:latin typeface="Effra"/>
              </a:rPr>
              <a:t>significantie</a:t>
            </a:r>
            <a:endParaRPr lang="en-US" sz="3200" b="1">
              <a:latin typeface="Effra"/>
            </a:endParaRPr>
          </a:p>
          <a:p>
            <a:r>
              <a:rPr lang="en-US" sz="2400" b="1">
                <a:solidFill>
                  <a:srgbClr val="652EA3"/>
                </a:solidFill>
                <a:latin typeface="Effra"/>
              </a:rPr>
              <a:t>2024 I</a:t>
            </a:r>
          </a:p>
        </p:txBody>
      </p:sp>
      <p:pic>
        <p:nvPicPr>
          <p:cNvPr id="4" name="Afbeelding 3">
            <a:extLst>
              <a:ext uri="{FF2B5EF4-FFF2-40B4-BE49-F238E27FC236}">
                <a16:creationId xmlns:a16="http://schemas.microsoft.com/office/drawing/2014/main" id="{9F5C0F4D-EC3A-ED75-157C-BB9F5C970E79}"/>
              </a:ext>
            </a:extLst>
          </p:cNvPr>
          <p:cNvPicPr>
            <a:picLocks noChangeAspect="1"/>
          </p:cNvPicPr>
          <p:nvPr/>
        </p:nvPicPr>
        <p:blipFill>
          <a:blip r:embed="rId2"/>
          <a:stretch>
            <a:fillRect/>
          </a:stretch>
        </p:blipFill>
        <p:spPr>
          <a:xfrm>
            <a:off x="1257299" y="2047617"/>
            <a:ext cx="10548937" cy="4549141"/>
          </a:xfrm>
          <a:prstGeom prst="rect">
            <a:avLst/>
          </a:prstGeom>
        </p:spPr>
      </p:pic>
    </p:spTree>
    <p:extLst>
      <p:ext uri="{BB962C8B-B14F-4D97-AF65-F5344CB8AC3E}">
        <p14:creationId xmlns:p14="http://schemas.microsoft.com/office/powerpoint/2010/main" val="212473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3B31B-4C1F-A085-54A8-2D7D8C2DF70F}"/>
              </a:ext>
            </a:extLst>
          </p:cNvPr>
          <p:cNvSpPr>
            <a:spLocks noGrp="1"/>
          </p:cNvSpPr>
          <p:nvPr>
            <p:ph type="title"/>
          </p:nvPr>
        </p:nvSpPr>
        <p:spPr/>
        <p:txBody>
          <a:bodyPr>
            <a:normAutofit/>
          </a:bodyPr>
          <a:lstStyle/>
          <a:p>
            <a:r>
              <a:rPr lang="nl-NL" sz="3600" b="1">
                <a:latin typeface="Effra"/>
              </a:rPr>
              <a:t>Het maken van een ester</a:t>
            </a:r>
            <a:endParaRPr lang="nl-NL" sz="3600" b="1"/>
          </a:p>
        </p:txBody>
      </p:sp>
      <p:pic>
        <p:nvPicPr>
          <p:cNvPr id="4" name="Tijdelijke aanduiding voor inhoud 3" descr="Afbeelding met Lettertype, diagram, lijn, Perceel&#10;&#10;Door AI gegenereerde inhoud is mogelijk onjuist.">
            <a:extLst>
              <a:ext uri="{FF2B5EF4-FFF2-40B4-BE49-F238E27FC236}">
                <a16:creationId xmlns:a16="http://schemas.microsoft.com/office/drawing/2014/main" id="{BFBB0C33-9ABB-85CB-54F8-3BDF7E170956}"/>
              </a:ext>
            </a:extLst>
          </p:cNvPr>
          <p:cNvPicPr>
            <a:picLocks noGrp="1" noChangeAspect="1"/>
          </p:cNvPicPr>
          <p:nvPr>
            <p:ph idx="1"/>
          </p:nvPr>
        </p:nvPicPr>
        <p:blipFill>
          <a:blip r:embed="rId2"/>
          <a:stretch>
            <a:fillRect/>
          </a:stretch>
        </p:blipFill>
        <p:spPr>
          <a:xfrm>
            <a:off x="835454" y="1413092"/>
            <a:ext cx="7418172" cy="4420886"/>
          </a:xfrm>
        </p:spPr>
      </p:pic>
      <p:sp>
        <p:nvSpPr>
          <p:cNvPr id="5" name="Tekstvak 4">
            <a:extLst>
              <a:ext uri="{FF2B5EF4-FFF2-40B4-BE49-F238E27FC236}">
                <a16:creationId xmlns:a16="http://schemas.microsoft.com/office/drawing/2014/main" id="{75E77FBB-2F30-95C7-484D-494E7C3AE029}"/>
              </a:ext>
            </a:extLst>
          </p:cNvPr>
          <p:cNvSpPr txBox="1"/>
          <p:nvPr/>
        </p:nvSpPr>
        <p:spPr>
          <a:xfrm>
            <a:off x="1801341" y="592808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000" dirty="0">
                <a:latin typeface="Effra" panose="02000506080000020004"/>
                <a:ea typeface="Calibri"/>
                <a:cs typeface="Calibri"/>
              </a:rPr>
              <a:t>ethyllactaat</a:t>
            </a:r>
            <a:endParaRPr lang="nl-NL" sz="2000" dirty="0">
              <a:latin typeface="Effra" panose="02000506080000020004"/>
            </a:endParaRPr>
          </a:p>
        </p:txBody>
      </p:sp>
      <p:sp>
        <p:nvSpPr>
          <p:cNvPr id="6" name="Tekstvak 5">
            <a:extLst>
              <a:ext uri="{FF2B5EF4-FFF2-40B4-BE49-F238E27FC236}">
                <a16:creationId xmlns:a16="http://schemas.microsoft.com/office/drawing/2014/main" id="{7F605B68-5A6E-CDF1-024A-F38A8544397A}"/>
              </a:ext>
            </a:extLst>
          </p:cNvPr>
          <p:cNvSpPr txBox="1"/>
          <p:nvPr/>
        </p:nvSpPr>
        <p:spPr>
          <a:xfrm>
            <a:off x="6206647" y="3365794"/>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000" dirty="0">
                <a:latin typeface="Effra" panose="02000506080000020004"/>
                <a:ea typeface="Calibri"/>
                <a:cs typeface="Calibri"/>
              </a:rPr>
              <a:t>melkzuur</a:t>
            </a:r>
            <a:endParaRPr lang="nl-NL" sz="2000" dirty="0">
              <a:latin typeface="Effra" panose="02000506080000020004"/>
            </a:endParaRPr>
          </a:p>
        </p:txBody>
      </p:sp>
    </p:spTree>
    <p:extLst>
      <p:ext uri="{BB962C8B-B14F-4D97-AF65-F5344CB8AC3E}">
        <p14:creationId xmlns:p14="http://schemas.microsoft.com/office/powerpoint/2010/main" val="279820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C9598-11CF-E600-16FD-4FE6D334AE1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DD9845-7AEF-F3A9-17DD-87843E2D4C6F}"/>
              </a:ext>
            </a:extLst>
          </p:cNvPr>
          <p:cNvSpPr txBox="1"/>
          <p:nvPr/>
        </p:nvSpPr>
        <p:spPr>
          <a:xfrm>
            <a:off x="1397217" y="1050986"/>
            <a:ext cx="10473179" cy="4770537"/>
          </a:xfrm>
          <a:prstGeom prst="rect">
            <a:avLst/>
          </a:prstGeom>
          <a:noFill/>
        </p:spPr>
        <p:txBody>
          <a:bodyPr wrap="square" lIns="91440" tIns="45720" rIns="91440" bIns="45720" rtlCol="0" anchor="t">
            <a:spAutoFit/>
          </a:bodyPr>
          <a:lstStyle/>
          <a:p>
            <a:r>
              <a:rPr lang="en-US" sz="3200" b="1" dirty="0" err="1">
                <a:latin typeface="Effra" panose="02000506080000020004" pitchFamily="2" charset="0"/>
              </a:rPr>
              <a:t>Examenspreekuur</a:t>
            </a:r>
            <a:r>
              <a:rPr lang="en-US" sz="3200" b="1" dirty="0">
                <a:latin typeface="Effra" panose="02000506080000020004" pitchFamily="2" charset="0"/>
              </a:rPr>
              <a:t> 2025</a:t>
            </a:r>
          </a:p>
          <a:p>
            <a:endParaRPr lang="en-US" sz="3200" b="1" dirty="0">
              <a:latin typeface="Effra" panose="02000506080000020004" pitchFamily="2" charset="0"/>
            </a:endParaRPr>
          </a:p>
          <a:p>
            <a:r>
              <a:rPr lang="nl-NL" sz="2400" b="1" dirty="0">
                <a:solidFill>
                  <a:srgbClr val="131313"/>
                </a:solidFill>
                <a:latin typeface="Effra" panose="02000506080000020004" pitchFamily="2" charset="0"/>
                <a:cs typeface="Segoe UI"/>
              </a:rPr>
              <a:t>Redox </a:t>
            </a:r>
            <a:endParaRPr lang="en-US" sz="2400" b="1" dirty="0">
              <a:solidFill>
                <a:srgbClr val="000000"/>
              </a:solidFill>
              <a:latin typeface="Effra" panose="02000506080000020004" pitchFamily="2" charset="0"/>
              <a:cs typeface="Segoe UI"/>
            </a:endParaRPr>
          </a:p>
          <a:p>
            <a:pPr marL="800100" lvl="1" indent="-342900">
              <a:buFont typeface="Arial"/>
              <a:buChar char="•"/>
            </a:pPr>
            <a:r>
              <a:rPr lang="nl-NL" sz="2400" dirty="0" err="1">
                <a:solidFill>
                  <a:srgbClr val="131313"/>
                </a:solidFill>
                <a:latin typeface="Effra" panose="02000506080000020004" pitchFamily="2" charset="0"/>
                <a:cs typeface="Arial"/>
              </a:rPr>
              <a:t>Halfreacties</a:t>
            </a:r>
            <a:r>
              <a:rPr lang="nl-NL" sz="2400" dirty="0">
                <a:solidFill>
                  <a:srgbClr val="131313"/>
                </a:solidFill>
                <a:latin typeface="Effra" panose="02000506080000020004" pitchFamily="2" charset="0"/>
                <a:cs typeface="Arial"/>
              </a:rPr>
              <a:t> opstellen</a:t>
            </a:r>
          </a:p>
          <a:p>
            <a:pPr marL="800100" lvl="1" indent="-342900">
              <a:buFont typeface="Arial"/>
              <a:buChar char="•"/>
            </a:pPr>
            <a:r>
              <a:rPr lang="nl-NL" sz="2400" dirty="0">
                <a:solidFill>
                  <a:srgbClr val="131313"/>
                </a:solidFill>
                <a:latin typeface="Effra" panose="02000506080000020004" pitchFamily="2" charset="0"/>
                <a:cs typeface="Arial"/>
              </a:rPr>
              <a:t>Reductor / oxidator</a:t>
            </a:r>
            <a:endParaRPr lang="en-US" sz="2400" dirty="0">
              <a:solidFill>
                <a:srgbClr val="000000"/>
              </a:solidFill>
              <a:latin typeface="Effra" panose="02000506080000020004" pitchFamily="2" charset="0"/>
              <a:cs typeface="Arial"/>
            </a:endParaRPr>
          </a:p>
          <a:p>
            <a:pPr marL="800100" lvl="1" indent="-342900">
              <a:buFont typeface="Arial"/>
              <a:buChar char="•"/>
            </a:pPr>
            <a:r>
              <a:rPr lang="nl-NL" sz="2400" dirty="0">
                <a:solidFill>
                  <a:srgbClr val="131313"/>
                </a:solidFill>
                <a:latin typeface="Effra" panose="02000506080000020004" pitchFamily="2" charset="0"/>
                <a:cs typeface="Arial"/>
              </a:rPr>
              <a:t>Brandstofcellen</a:t>
            </a:r>
            <a:endParaRPr lang="en-US" sz="2400" dirty="0">
              <a:solidFill>
                <a:srgbClr val="000000"/>
              </a:solidFill>
              <a:latin typeface="Effra" panose="02000506080000020004" pitchFamily="2" charset="0"/>
              <a:cs typeface="Arial"/>
            </a:endParaRPr>
          </a:p>
          <a:p>
            <a:r>
              <a:rPr lang="nl-NL" sz="2400" b="1" dirty="0">
                <a:solidFill>
                  <a:srgbClr val="131313"/>
                </a:solidFill>
                <a:latin typeface="Effra" panose="02000506080000020004" pitchFamily="2" charset="0"/>
              </a:rPr>
              <a:t>Reacties (herkennen) </a:t>
            </a:r>
          </a:p>
          <a:p>
            <a:pPr marL="800100" lvl="1" indent="-342900">
              <a:buFont typeface="Arial"/>
              <a:buChar char="•"/>
            </a:pPr>
            <a:r>
              <a:rPr lang="nl-NL" sz="2400" dirty="0">
                <a:solidFill>
                  <a:srgbClr val="131313"/>
                </a:solidFill>
                <a:latin typeface="Effra" panose="02000506080000020004" pitchFamily="2" charset="0"/>
              </a:rPr>
              <a:t>Zuur/base</a:t>
            </a:r>
            <a:endParaRPr lang="nl-NL" sz="2400" dirty="0">
              <a:solidFill>
                <a:srgbClr val="000000"/>
              </a:solidFill>
              <a:latin typeface="Effra" panose="02000506080000020004" pitchFamily="2" charset="0"/>
              <a:ea typeface="Calibri" panose="020F0502020204030204"/>
              <a:cs typeface="Calibri" panose="020F0502020204030204"/>
            </a:endParaRPr>
          </a:p>
          <a:p>
            <a:pPr marL="800100" lvl="1" indent="-342900">
              <a:buFont typeface="Arial"/>
              <a:buChar char="•"/>
            </a:pPr>
            <a:r>
              <a:rPr lang="nl-NL" sz="2400" dirty="0">
                <a:solidFill>
                  <a:srgbClr val="131313"/>
                </a:solidFill>
                <a:latin typeface="Effra"/>
              </a:rPr>
              <a:t>Redox         </a:t>
            </a:r>
            <a:endParaRPr lang="nl-NL" sz="2400" dirty="0">
              <a:solidFill>
                <a:srgbClr val="000000"/>
              </a:solidFill>
              <a:latin typeface="Effra"/>
              <a:ea typeface="Calibri" panose="020F0502020204030204"/>
              <a:cs typeface="Calibri" panose="020F0502020204030204"/>
            </a:endParaRPr>
          </a:p>
          <a:p>
            <a:pPr marL="800100" lvl="1" indent="-342900">
              <a:buFont typeface="Arial"/>
              <a:buChar char="•"/>
            </a:pPr>
            <a:r>
              <a:rPr lang="nl-NL" sz="2400" dirty="0">
                <a:solidFill>
                  <a:srgbClr val="131313"/>
                </a:solidFill>
                <a:latin typeface="Effra"/>
              </a:rPr>
              <a:t>notatie                         </a:t>
            </a:r>
            <a:endParaRPr lang="nl-NL" sz="2400" b="0" i="0" dirty="0">
              <a:solidFill>
                <a:srgbClr val="000000"/>
              </a:solidFill>
              <a:effectLst/>
              <a:latin typeface="Effra"/>
              <a:ea typeface="Calibri" panose="020F0502020204030204"/>
              <a:cs typeface="Calibri" panose="020F0502020204030204"/>
            </a:endParaRPr>
          </a:p>
          <a:p>
            <a:r>
              <a:rPr lang="nl-NL" sz="2400" b="1" dirty="0">
                <a:solidFill>
                  <a:srgbClr val="131313"/>
                </a:solidFill>
                <a:latin typeface="Effra" panose="02000506080000020004" pitchFamily="2" charset="0"/>
              </a:rPr>
              <a:t>Chemisch rekenen en significantie </a:t>
            </a:r>
            <a:endParaRPr lang="nl-NL" sz="2400" b="1" dirty="0">
              <a:solidFill>
                <a:srgbClr val="131313"/>
              </a:solidFill>
              <a:latin typeface="Effra" panose="02000506080000020004" pitchFamily="2" charset="0"/>
              <a:ea typeface="+mn-lt"/>
              <a:cs typeface="+mn-lt"/>
            </a:endParaRPr>
          </a:p>
          <a:p>
            <a:pPr marL="800100" lvl="1" indent="-342900">
              <a:buFont typeface="Arial"/>
              <a:buChar char="•"/>
            </a:pPr>
            <a:r>
              <a:rPr lang="nl-NL" sz="2400" dirty="0">
                <a:solidFill>
                  <a:srgbClr val="131313"/>
                </a:solidFill>
                <a:latin typeface="Effra" panose="02000506080000020004" pitchFamily="2" charset="0"/>
              </a:rPr>
              <a:t>Opgave 9 2024 tv1</a:t>
            </a:r>
          </a:p>
        </p:txBody>
      </p:sp>
    </p:spTree>
    <p:extLst>
      <p:ext uri="{BB962C8B-B14F-4D97-AF65-F5344CB8AC3E}">
        <p14:creationId xmlns:p14="http://schemas.microsoft.com/office/powerpoint/2010/main" val="372152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68C4B-1472-C6C7-597C-75D5D627E0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712F1E-396D-B45F-09D1-FC0935C000B1}"/>
              </a:ext>
            </a:extLst>
          </p:cNvPr>
          <p:cNvSpPr>
            <a:spLocks noGrp="1"/>
          </p:cNvSpPr>
          <p:nvPr>
            <p:ph type="title"/>
          </p:nvPr>
        </p:nvSpPr>
        <p:spPr/>
        <p:txBody>
          <a:bodyPr>
            <a:normAutofit/>
          </a:bodyPr>
          <a:lstStyle/>
          <a:p>
            <a:r>
              <a:rPr lang="nl-NL" sz="3600" b="1"/>
              <a:t>oplosbaarheid</a:t>
            </a:r>
          </a:p>
        </p:txBody>
      </p:sp>
      <p:pic>
        <p:nvPicPr>
          <p:cNvPr id="8" name="Afbeelding 7" descr="Afbeelding met Lettertype, diagram, ontwerp&#10;&#10;Door AI gegenereerde inhoud is mogelijk onjuist.">
            <a:extLst>
              <a:ext uri="{FF2B5EF4-FFF2-40B4-BE49-F238E27FC236}">
                <a16:creationId xmlns:a16="http://schemas.microsoft.com/office/drawing/2014/main" id="{FDE87BE5-C555-7918-FA0E-3AA90337B6A7}"/>
              </a:ext>
            </a:extLst>
          </p:cNvPr>
          <p:cNvPicPr>
            <a:picLocks noChangeAspect="1"/>
          </p:cNvPicPr>
          <p:nvPr/>
        </p:nvPicPr>
        <p:blipFill>
          <a:blip r:embed="rId2"/>
          <a:stretch>
            <a:fillRect/>
          </a:stretch>
        </p:blipFill>
        <p:spPr>
          <a:xfrm>
            <a:off x="4525962" y="851958"/>
            <a:ext cx="5087408" cy="3404305"/>
          </a:xfrm>
          <a:prstGeom prst="rect">
            <a:avLst/>
          </a:prstGeom>
        </p:spPr>
      </p:pic>
      <p:sp>
        <p:nvSpPr>
          <p:cNvPr id="9" name="Tekstvak 8">
            <a:extLst>
              <a:ext uri="{FF2B5EF4-FFF2-40B4-BE49-F238E27FC236}">
                <a16:creationId xmlns:a16="http://schemas.microsoft.com/office/drawing/2014/main" id="{AD4FABE6-0AD3-B91E-28D4-6E2CD637B159}"/>
              </a:ext>
            </a:extLst>
          </p:cNvPr>
          <p:cNvSpPr txBox="1"/>
          <p:nvPr/>
        </p:nvSpPr>
        <p:spPr>
          <a:xfrm>
            <a:off x="833650" y="4250722"/>
            <a:ext cx="1052795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latin typeface="Effra"/>
                <a:ea typeface="Calibri"/>
                <a:cs typeface="Calibri"/>
              </a:rPr>
              <a:t>Ethyllactaat lost op in hydrofiele stoffen omdat het dankzij de –OH groep waterstofbruggen kan vormen.</a:t>
            </a:r>
          </a:p>
          <a:p>
            <a:r>
              <a:rPr lang="nl-NL" sz="2000" dirty="0">
                <a:latin typeface="Effra"/>
                <a:ea typeface="Calibri"/>
                <a:cs typeface="Calibri"/>
              </a:rPr>
              <a:t>Ethyllactaat heeft een apolair gedeelte, de delen met alleen C en H in het molecuul. Dus lost het ook op in hydrofobe stoffen.</a:t>
            </a:r>
          </a:p>
          <a:p>
            <a:endParaRPr lang="nl-NL" sz="2000" dirty="0">
              <a:latin typeface="Effra"/>
              <a:ea typeface="Calibri"/>
              <a:cs typeface="Calibri"/>
            </a:endParaRPr>
          </a:p>
        </p:txBody>
      </p:sp>
      <p:sp>
        <p:nvSpPr>
          <p:cNvPr id="10" name="Tekstvak 9">
            <a:extLst>
              <a:ext uri="{FF2B5EF4-FFF2-40B4-BE49-F238E27FC236}">
                <a16:creationId xmlns:a16="http://schemas.microsoft.com/office/drawing/2014/main" id="{B8C86EFE-2078-DEE2-4A46-E5A33E201E41}"/>
              </a:ext>
            </a:extLst>
          </p:cNvPr>
          <p:cNvSpPr txBox="1"/>
          <p:nvPr/>
        </p:nvSpPr>
        <p:spPr>
          <a:xfrm>
            <a:off x="854297" y="5455258"/>
            <a:ext cx="994100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ea typeface="Calibri"/>
              <a:cs typeface="Calibri"/>
            </a:endParaRPr>
          </a:p>
          <a:p>
            <a:r>
              <a:rPr lang="nl-NL" dirty="0">
                <a:ea typeface="Calibri"/>
                <a:cs typeface="Calibri"/>
              </a:rPr>
              <a:t>B</a:t>
            </a:r>
            <a:r>
              <a:rPr lang="nl-NL" sz="2000" dirty="0">
                <a:latin typeface="Effra"/>
                <a:ea typeface="Calibri"/>
                <a:cs typeface="Calibri"/>
              </a:rPr>
              <a:t>ij het verdampen van ethyllactaat worden vanderwaalsbindingen en waterstofbruggen verbroken.</a:t>
            </a:r>
          </a:p>
        </p:txBody>
      </p:sp>
    </p:spTree>
    <p:extLst>
      <p:ext uri="{BB962C8B-B14F-4D97-AF65-F5344CB8AC3E}">
        <p14:creationId xmlns:p14="http://schemas.microsoft.com/office/powerpoint/2010/main" val="2126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A9A7-6044-2AB1-9BD5-0AFCFD59418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FD4E5C1-3389-79ED-6DF8-CABD3451A2BF}"/>
              </a:ext>
            </a:extLst>
          </p:cNvPr>
          <p:cNvSpPr txBox="1"/>
          <p:nvPr/>
        </p:nvSpPr>
        <p:spPr>
          <a:xfrm>
            <a:off x="321346" y="851057"/>
            <a:ext cx="7776279" cy="954107"/>
          </a:xfrm>
          <a:prstGeom prst="rect">
            <a:avLst/>
          </a:prstGeom>
          <a:noFill/>
        </p:spPr>
        <p:txBody>
          <a:bodyPr wrap="square" lIns="91440" tIns="45720" rIns="91440" bIns="45720" rtlCol="0" anchor="t">
            <a:spAutoFit/>
          </a:bodyPr>
          <a:lstStyle/>
          <a:p>
            <a:r>
              <a:rPr lang="en-US" sz="3200" b="1" err="1">
                <a:latin typeface="Effra"/>
              </a:rPr>
              <a:t>Blokschema’s</a:t>
            </a:r>
            <a:endParaRPr lang="en-US" sz="3200" b="1">
              <a:latin typeface="Effra"/>
            </a:endParaRPr>
          </a:p>
          <a:p>
            <a:r>
              <a:rPr lang="en-US" sz="2400" b="1">
                <a:solidFill>
                  <a:srgbClr val="652EA3"/>
                </a:solidFill>
                <a:latin typeface="Effra"/>
              </a:rPr>
              <a:t>2021 I 5</a:t>
            </a:r>
          </a:p>
        </p:txBody>
      </p:sp>
      <p:cxnSp>
        <p:nvCxnSpPr>
          <p:cNvPr id="9" name="Rechte verbindingslijn 8">
            <a:extLst>
              <a:ext uri="{FF2B5EF4-FFF2-40B4-BE49-F238E27FC236}">
                <a16:creationId xmlns:a16="http://schemas.microsoft.com/office/drawing/2014/main" id="{0565E5B6-AE84-B02F-AB7C-05DE6B472C1E}"/>
              </a:ext>
            </a:extLst>
          </p:cNvPr>
          <p:cNvCxnSpPr/>
          <p:nvPr/>
        </p:nvCxnSpPr>
        <p:spPr>
          <a:xfrm>
            <a:off x="82296" y="5322447"/>
            <a:ext cx="11996928" cy="0"/>
          </a:xfrm>
          <a:prstGeom prst="line">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diagram, tekst, Technische tekening, Plan&#10;&#10;Door AI gegenereerde inhoud is mogelijk onjuist.">
            <a:extLst>
              <a:ext uri="{FF2B5EF4-FFF2-40B4-BE49-F238E27FC236}">
                <a16:creationId xmlns:a16="http://schemas.microsoft.com/office/drawing/2014/main" id="{D22980BE-39AB-1602-7837-EE1F29B1B826}"/>
              </a:ext>
            </a:extLst>
          </p:cNvPr>
          <p:cNvPicPr>
            <a:picLocks noChangeAspect="1"/>
          </p:cNvPicPr>
          <p:nvPr/>
        </p:nvPicPr>
        <p:blipFill>
          <a:blip r:embed="rId3"/>
          <a:stretch>
            <a:fillRect/>
          </a:stretch>
        </p:blipFill>
        <p:spPr>
          <a:xfrm>
            <a:off x="2862263" y="264680"/>
            <a:ext cx="6467475" cy="4781550"/>
          </a:xfrm>
          <a:prstGeom prst="rect">
            <a:avLst/>
          </a:prstGeom>
        </p:spPr>
      </p:pic>
      <p:pic>
        <p:nvPicPr>
          <p:cNvPr id="6" name="Afbeelding 5" descr="Afbeelding met tekst, Lettertype, schermopname, wit&#10;&#10;Door AI gegenereerde inhoud is mogelijk onjuist.">
            <a:extLst>
              <a:ext uri="{FF2B5EF4-FFF2-40B4-BE49-F238E27FC236}">
                <a16:creationId xmlns:a16="http://schemas.microsoft.com/office/drawing/2014/main" id="{C764B7D9-C562-A694-4D09-5A0675415377}"/>
              </a:ext>
            </a:extLst>
          </p:cNvPr>
          <p:cNvPicPr>
            <a:picLocks noChangeAspect="1"/>
          </p:cNvPicPr>
          <p:nvPr/>
        </p:nvPicPr>
        <p:blipFill>
          <a:blip r:embed="rId4"/>
          <a:stretch>
            <a:fillRect/>
          </a:stretch>
        </p:blipFill>
        <p:spPr>
          <a:xfrm>
            <a:off x="6875752" y="3855604"/>
            <a:ext cx="5172075" cy="1409700"/>
          </a:xfrm>
          <a:prstGeom prst="rect">
            <a:avLst/>
          </a:prstGeom>
        </p:spPr>
      </p:pic>
      <p:sp>
        <p:nvSpPr>
          <p:cNvPr id="7" name="Tekstvak 6">
            <a:extLst>
              <a:ext uri="{FF2B5EF4-FFF2-40B4-BE49-F238E27FC236}">
                <a16:creationId xmlns:a16="http://schemas.microsoft.com/office/drawing/2014/main" id="{430B3607-6713-55A6-0285-4A72509D58DD}"/>
              </a:ext>
            </a:extLst>
          </p:cNvPr>
          <p:cNvSpPr txBox="1"/>
          <p:nvPr/>
        </p:nvSpPr>
        <p:spPr>
          <a:xfrm>
            <a:off x="1061546" y="5396088"/>
            <a:ext cx="1046230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latin typeface="Effra" panose="02000506080000020004" pitchFamily="2" charset="0"/>
                <a:ea typeface="Calibri"/>
                <a:cs typeface="Calibri"/>
              </a:rPr>
              <a:t>Ethanol + melkzuur --&gt; ethyllactaat + water</a:t>
            </a:r>
          </a:p>
          <a:p>
            <a:r>
              <a:rPr lang="nl-NL" sz="2000" dirty="0">
                <a:latin typeface="Effra" panose="02000506080000020004" pitchFamily="2" charset="0"/>
                <a:ea typeface="+mn-lt"/>
                <a:cs typeface="+mn-lt"/>
              </a:rPr>
              <a:t>Hierbij wordt een groot deel van het melkzuur omgezet tot ethyllactaat. Ook treden nevenreacties op waarbij esters ontstaan. In reactor R1 wordt een gedeelte van de esters die zijn ontstaan door nevenreacties, omgezet tot melkzuur., die kun je opnieuw laten reageren in R1.</a:t>
            </a:r>
            <a:endParaRPr lang="nl-NL" sz="2000" dirty="0">
              <a:latin typeface="Effra" panose="02000506080000020004" pitchFamily="2" charset="0"/>
            </a:endParaRPr>
          </a:p>
        </p:txBody>
      </p:sp>
    </p:spTree>
    <p:extLst>
      <p:ext uri="{BB962C8B-B14F-4D97-AF65-F5344CB8AC3E}">
        <p14:creationId xmlns:p14="http://schemas.microsoft.com/office/powerpoint/2010/main" val="32663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E788-D548-62AA-7F52-2C76459B566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72E392A-DFB1-0B1B-81F9-0F2EDBD3EE74}"/>
              </a:ext>
            </a:extLst>
          </p:cNvPr>
          <p:cNvSpPr txBox="1"/>
          <p:nvPr/>
        </p:nvSpPr>
        <p:spPr>
          <a:xfrm>
            <a:off x="321346" y="851057"/>
            <a:ext cx="7776279" cy="954107"/>
          </a:xfrm>
          <a:prstGeom prst="rect">
            <a:avLst/>
          </a:prstGeom>
          <a:noFill/>
        </p:spPr>
        <p:txBody>
          <a:bodyPr wrap="square" lIns="91440" tIns="45720" rIns="91440" bIns="45720" rtlCol="0" anchor="t">
            <a:spAutoFit/>
          </a:bodyPr>
          <a:lstStyle/>
          <a:p>
            <a:r>
              <a:rPr lang="en-US" sz="3200" b="1" err="1">
                <a:latin typeface="Effra"/>
              </a:rPr>
              <a:t>Blokschema’s</a:t>
            </a:r>
            <a:endParaRPr lang="en-US" sz="3200" b="1">
              <a:latin typeface="Effra"/>
            </a:endParaRPr>
          </a:p>
          <a:p>
            <a:r>
              <a:rPr lang="en-US" sz="2400" b="1">
                <a:solidFill>
                  <a:srgbClr val="652EA3"/>
                </a:solidFill>
                <a:latin typeface="Effra"/>
              </a:rPr>
              <a:t>2021 I 5</a:t>
            </a:r>
          </a:p>
        </p:txBody>
      </p:sp>
      <p:sp>
        <p:nvSpPr>
          <p:cNvPr id="3" name="Tekstvak 2">
            <a:extLst>
              <a:ext uri="{FF2B5EF4-FFF2-40B4-BE49-F238E27FC236}">
                <a16:creationId xmlns:a16="http://schemas.microsoft.com/office/drawing/2014/main" id="{67C33D38-8627-2775-CF11-BAAFE94DF874}"/>
              </a:ext>
            </a:extLst>
          </p:cNvPr>
          <p:cNvSpPr txBox="1"/>
          <p:nvPr/>
        </p:nvSpPr>
        <p:spPr>
          <a:xfrm>
            <a:off x="1134422" y="5304159"/>
            <a:ext cx="4330737"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a:ln>
                  <a:noFill/>
                </a:ln>
                <a:solidFill>
                  <a:prstClr val="black"/>
                </a:solidFill>
                <a:effectLst/>
                <a:uLnTx/>
                <a:uFillTx/>
                <a:latin typeface="Effra" panose="02000506080000020004" pitchFamily="2" charset="0"/>
                <a:sym typeface="Wingdings" panose="05000000000000000000" pitchFamily="2" charset="2"/>
              </a:rPr>
              <a:t>Met aanvoer van buitenaf:</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2800">
                <a:solidFill>
                  <a:prstClr val="black"/>
                </a:solidFill>
                <a:latin typeface="Effra" panose="02000506080000020004" pitchFamily="2" charset="0"/>
                <a:sym typeface="Wingdings" panose="05000000000000000000" pitchFamily="2" charset="2"/>
              </a:rPr>
              <a:t>Iets dat reageert </a:t>
            </a:r>
            <a:endParaRPr kumimoji="0" lang="nl-NL" sz="2800" b="0" i="0" u="none" strike="noStrike" kern="1200" cap="none" spc="0" normalizeH="0" baseline="0" noProof="0">
              <a:ln>
                <a:noFill/>
              </a:ln>
              <a:solidFill>
                <a:prstClr val="black"/>
              </a:solidFill>
              <a:effectLst/>
              <a:uLnTx/>
              <a:uFillTx/>
              <a:latin typeface="Effra" panose="02000506080000020004" pitchFamily="2" charset="0"/>
              <a:sym typeface="Wingdings" panose="05000000000000000000" pitchFamily="2" charset="2"/>
            </a:endParaRPr>
          </a:p>
        </p:txBody>
      </p:sp>
      <p:sp>
        <p:nvSpPr>
          <p:cNvPr id="4" name="Tekstvak 3">
            <a:extLst>
              <a:ext uri="{FF2B5EF4-FFF2-40B4-BE49-F238E27FC236}">
                <a16:creationId xmlns:a16="http://schemas.microsoft.com/office/drawing/2014/main" id="{4329B913-65EB-F32E-4EB6-FB302F8D44FC}"/>
              </a:ext>
            </a:extLst>
          </p:cNvPr>
          <p:cNvSpPr txBox="1"/>
          <p:nvPr/>
        </p:nvSpPr>
        <p:spPr>
          <a:xfrm>
            <a:off x="7038398" y="5304159"/>
            <a:ext cx="4586064"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prstClr val="black"/>
                </a:solidFill>
                <a:effectLst/>
                <a:uLnTx/>
                <a:uFillTx/>
                <a:latin typeface="Effra" panose="02000506080000020004" pitchFamily="2" charset="0"/>
                <a:sym typeface="Wingdings" panose="05000000000000000000" pitchFamily="2" charset="2"/>
              </a:rPr>
              <a:t>Zonder aanvoer van buitenaf: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panose="02000506080000020004" pitchFamily="2" charset="0"/>
                <a:sym typeface="Wingdings" panose="05000000000000000000" pitchFamily="2" charset="2"/>
              </a:rPr>
              <a:t>Katalysator, tussenproduct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Effra" panose="02000506080000020004" pitchFamily="2" charset="0"/>
                <a:sym typeface="Wingdings" panose="05000000000000000000" pitchFamily="2" charset="2"/>
              </a:rPr>
              <a:t>Oplosmiddel</a:t>
            </a:r>
          </a:p>
        </p:txBody>
      </p:sp>
      <p:cxnSp>
        <p:nvCxnSpPr>
          <p:cNvPr id="9" name="Rechte verbindingslijn 8">
            <a:extLst>
              <a:ext uri="{FF2B5EF4-FFF2-40B4-BE49-F238E27FC236}">
                <a16:creationId xmlns:a16="http://schemas.microsoft.com/office/drawing/2014/main" id="{FFE2A9EA-A49B-6FE8-394C-D7B01B40E411}"/>
              </a:ext>
            </a:extLst>
          </p:cNvPr>
          <p:cNvCxnSpPr/>
          <p:nvPr/>
        </p:nvCxnSpPr>
        <p:spPr>
          <a:xfrm>
            <a:off x="82296" y="5322447"/>
            <a:ext cx="11996928" cy="0"/>
          </a:xfrm>
          <a:prstGeom prst="line">
            <a:avLst/>
          </a:prstGeom>
          <a:ln w="57150">
            <a:solidFill>
              <a:srgbClr val="945EE8"/>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diagram, tekst, Technische tekening, Plan&#10;&#10;Door AI gegenereerde inhoud is mogelijk onjuist.">
            <a:extLst>
              <a:ext uri="{FF2B5EF4-FFF2-40B4-BE49-F238E27FC236}">
                <a16:creationId xmlns:a16="http://schemas.microsoft.com/office/drawing/2014/main" id="{9BBD3556-3256-6E2A-FA63-7E7F79AD85D2}"/>
              </a:ext>
            </a:extLst>
          </p:cNvPr>
          <p:cNvPicPr>
            <a:picLocks noChangeAspect="1"/>
          </p:cNvPicPr>
          <p:nvPr/>
        </p:nvPicPr>
        <p:blipFill>
          <a:blip r:embed="rId3"/>
          <a:stretch>
            <a:fillRect/>
          </a:stretch>
        </p:blipFill>
        <p:spPr>
          <a:xfrm>
            <a:off x="2862263" y="264680"/>
            <a:ext cx="6467475" cy="4781550"/>
          </a:xfrm>
          <a:prstGeom prst="rect">
            <a:avLst/>
          </a:prstGeom>
        </p:spPr>
      </p:pic>
      <p:pic>
        <p:nvPicPr>
          <p:cNvPr id="6" name="Afbeelding 5" descr="Afbeelding met tekst, Lettertype, schermopname, wit&#10;&#10;Door AI gegenereerde inhoud is mogelijk onjuist.">
            <a:extLst>
              <a:ext uri="{FF2B5EF4-FFF2-40B4-BE49-F238E27FC236}">
                <a16:creationId xmlns:a16="http://schemas.microsoft.com/office/drawing/2014/main" id="{3DA48178-DB9D-5C6A-B293-57A015D2C711}"/>
              </a:ext>
            </a:extLst>
          </p:cNvPr>
          <p:cNvPicPr>
            <a:picLocks noChangeAspect="1"/>
          </p:cNvPicPr>
          <p:nvPr/>
        </p:nvPicPr>
        <p:blipFill>
          <a:blip r:embed="rId4"/>
          <a:stretch>
            <a:fillRect/>
          </a:stretch>
        </p:blipFill>
        <p:spPr>
          <a:xfrm>
            <a:off x="6904327" y="3855604"/>
            <a:ext cx="5172075" cy="1409700"/>
          </a:xfrm>
          <a:prstGeom prst="rect">
            <a:avLst/>
          </a:prstGeom>
        </p:spPr>
      </p:pic>
    </p:spTree>
    <p:extLst>
      <p:ext uri="{BB962C8B-B14F-4D97-AF65-F5344CB8AC3E}">
        <p14:creationId xmlns:p14="http://schemas.microsoft.com/office/powerpoint/2010/main" val="42741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D02B-3A2E-203D-09BD-354E57C2B12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970B1A8-1807-9D4D-50C8-75532568B3DA}"/>
              </a:ext>
            </a:extLst>
          </p:cNvPr>
          <p:cNvSpPr txBox="1"/>
          <p:nvPr/>
        </p:nvSpPr>
        <p:spPr>
          <a:xfrm>
            <a:off x="933254" y="1847088"/>
            <a:ext cx="6809556" cy="3323987"/>
          </a:xfrm>
          <a:prstGeom prst="rect">
            <a:avLst/>
          </a:prstGeom>
          <a:noFill/>
        </p:spPr>
        <p:txBody>
          <a:bodyPr wrap="none" rtlCol="0">
            <a:spAutoFit/>
          </a:bodyPr>
          <a:lstStyle/>
          <a:p>
            <a:pPr marL="800100" lvl="1" indent="-342900">
              <a:buFont typeface="Arial"/>
              <a:buChar char="•"/>
            </a:pPr>
            <a:r>
              <a:rPr lang="nl-NL" sz="3000">
                <a:solidFill>
                  <a:srgbClr val="131313"/>
                </a:solidFill>
                <a:latin typeface="Effra" panose="02000506080000020004" pitchFamily="2" charset="0"/>
                <a:cs typeface="Arial"/>
              </a:rPr>
              <a:t>Verhoudingsformule</a:t>
            </a:r>
            <a:r>
              <a:rPr lang="en-US" sz="3000">
                <a:solidFill>
                  <a:srgbClr val="131313"/>
                </a:solidFill>
                <a:latin typeface="Effra" panose="02000506080000020004" pitchFamily="2" charset="0"/>
                <a:cs typeface="Arial"/>
              </a:rPr>
              <a:t>s</a:t>
            </a:r>
          </a:p>
          <a:p>
            <a:pPr marL="800100" lvl="1" indent="-342900">
              <a:buFont typeface="Arial"/>
              <a:buChar char="•"/>
            </a:pPr>
            <a:r>
              <a:rPr lang="nl-NL" sz="3000">
                <a:solidFill>
                  <a:srgbClr val="131313"/>
                </a:solidFill>
                <a:latin typeface="Effra" panose="02000506080000020004" pitchFamily="2" charset="0"/>
                <a:cs typeface="Arial"/>
              </a:rPr>
              <a:t>Lading van ionen in zouten</a:t>
            </a:r>
            <a:endParaRPr lang="en-US" sz="3000">
              <a:solidFill>
                <a:srgbClr val="131313"/>
              </a:solidFill>
              <a:latin typeface="Effra" panose="02000506080000020004" pitchFamily="2" charset="0"/>
              <a:cs typeface="Arial"/>
            </a:endParaRPr>
          </a:p>
          <a:p>
            <a:pPr marL="800100" lvl="1" indent="-342900">
              <a:buFont typeface="Arial"/>
              <a:buChar char="•"/>
            </a:pPr>
            <a:r>
              <a:rPr lang="en-US" sz="3000" err="1">
                <a:solidFill>
                  <a:srgbClr val="131313"/>
                </a:solidFill>
                <a:latin typeface="Effra" panose="02000506080000020004" pitchFamily="2" charset="0"/>
                <a:cs typeface="Arial"/>
              </a:rPr>
              <a:t>Protonen</a:t>
            </a:r>
            <a:r>
              <a:rPr lang="en-US" sz="3000">
                <a:solidFill>
                  <a:srgbClr val="131313"/>
                </a:solidFill>
                <a:latin typeface="Effra" panose="02000506080000020004" pitchFamily="2" charset="0"/>
                <a:cs typeface="Arial"/>
              </a:rPr>
              <a:t>, </a:t>
            </a:r>
            <a:r>
              <a:rPr lang="en-US" sz="3000" err="1">
                <a:solidFill>
                  <a:srgbClr val="131313"/>
                </a:solidFill>
                <a:latin typeface="Effra" panose="02000506080000020004" pitchFamily="2" charset="0"/>
                <a:cs typeface="Arial"/>
              </a:rPr>
              <a:t>neutronen</a:t>
            </a:r>
            <a:r>
              <a:rPr lang="en-US" sz="3000">
                <a:solidFill>
                  <a:srgbClr val="131313"/>
                </a:solidFill>
                <a:latin typeface="Effra" panose="02000506080000020004" pitchFamily="2" charset="0"/>
                <a:cs typeface="Arial"/>
              </a:rPr>
              <a:t> </a:t>
            </a:r>
            <a:r>
              <a:rPr lang="en-US" sz="3000" err="1">
                <a:solidFill>
                  <a:srgbClr val="131313"/>
                </a:solidFill>
                <a:latin typeface="Effra" panose="02000506080000020004" pitchFamily="2" charset="0"/>
                <a:cs typeface="Arial"/>
              </a:rPr>
              <a:t>en</a:t>
            </a:r>
            <a:r>
              <a:rPr lang="en-US" sz="3000">
                <a:solidFill>
                  <a:srgbClr val="131313"/>
                </a:solidFill>
                <a:latin typeface="Effra" panose="02000506080000020004" pitchFamily="2" charset="0"/>
                <a:cs typeface="Arial"/>
              </a:rPr>
              <a:t> </a:t>
            </a:r>
            <a:r>
              <a:rPr lang="en-US" sz="3000" err="1">
                <a:solidFill>
                  <a:srgbClr val="131313"/>
                </a:solidFill>
                <a:latin typeface="Effra" panose="02000506080000020004" pitchFamily="2" charset="0"/>
                <a:cs typeface="Arial"/>
              </a:rPr>
              <a:t>elektronen</a:t>
            </a:r>
            <a:endParaRPr lang="en-US" sz="3000">
              <a:solidFill>
                <a:srgbClr val="131313"/>
              </a:solidFill>
              <a:latin typeface="Effra" panose="02000506080000020004" pitchFamily="2" charset="0"/>
              <a:cs typeface="Arial"/>
            </a:endParaRPr>
          </a:p>
          <a:p>
            <a:pPr marL="800100" lvl="1" indent="-342900">
              <a:buFont typeface="Arial"/>
              <a:buChar char="•"/>
            </a:pPr>
            <a:r>
              <a:rPr lang="en-US" sz="3000" err="1">
                <a:solidFill>
                  <a:srgbClr val="131313"/>
                </a:solidFill>
                <a:latin typeface="Effra" panose="02000506080000020004" pitchFamily="2" charset="0"/>
                <a:cs typeface="Arial"/>
              </a:rPr>
              <a:t>Elektronconfiguratie</a:t>
            </a:r>
            <a:endParaRPr lang="nl-NL" sz="3000">
              <a:solidFill>
                <a:srgbClr val="131313"/>
              </a:solidFill>
              <a:latin typeface="Effra" panose="02000506080000020004" pitchFamily="2" charset="0"/>
              <a:cs typeface="Arial"/>
            </a:endParaRPr>
          </a:p>
          <a:p>
            <a:pPr marL="800100" lvl="1" indent="-342900">
              <a:buFont typeface="Arial"/>
              <a:buChar char="•"/>
            </a:pPr>
            <a:endParaRPr lang="nl-NL" sz="3000">
              <a:solidFill>
                <a:srgbClr val="131313"/>
              </a:solidFill>
              <a:latin typeface="Effra" panose="02000506080000020004" pitchFamily="2" charset="0"/>
              <a:cs typeface="Arial"/>
            </a:endParaRPr>
          </a:p>
          <a:p>
            <a:pPr marL="800100" lvl="1" indent="-342900">
              <a:buFont typeface="Arial"/>
              <a:buChar char="•"/>
            </a:pPr>
            <a:endParaRPr lang="en-US" sz="3000">
              <a:solidFill>
                <a:srgbClr val="000000"/>
              </a:solidFill>
              <a:latin typeface="Effra" panose="02000506080000020004" pitchFamily="2" charset="0"/>
              <a:cs typeface="Arial"/>
            </a:endParaRPr>
          </a:p>
          <a:p>
            <a:endParaRPr lang="nl-NL" sz="3000">
              <a:latin typeface="Effra" panose="02000506080000020004" pitchFamily="2" charset="0"/>
            </a:endParaRPr>
          </a:p>
        </p:txBody>
      </p:sp>
      <p:sp>
        <p:nvSpPr>
          <p:cNvPr id="5" name="Tekstvak 4">
            <a:extLst>
              <a:ext uri="{FF2B5EF4-FFF2-40B4-BE49-F238E27FC236}">
                <a16:creationId xmlns:a16="http://schemas.microsoft.com/office/drawing/2014/main" id="{A267B0DD-C670-24F5-B2CA-325C0AA81DC4}"/>
              </a:ext>
            </a:extLst>
          </p:cNvPr>
          <p:cNvSpPr txBox="1"/>
          <p:nvPr/>
        </p:nvSpPr>
        <p:spPr>
          <a:xfrm>
            <a:off x="1357460" y="961534"/>
            <a:ext cx="9699291" cy="584775"/>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p:txBody>
      </p:sp>
    </p:spTree>
    <p:extLst>
      <p:ext uri="{BB962C8B-B14F-4D97-AF65-F5344CB8AC3E}">
        <p14:creationId xmlns:p14="http://schemas.microsoft.com/office/powerpoint/2010/main" val="37830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1C19-0B20-8D90-235F-3B9C731E1B2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358BB51-B5F8-D7FF-10BE-5CEEB395AA5E}"/>
              </a:ext>
            </a:extLst>
          </p:cNvPr>
          <p:cNvSpPr txBox="1"/>
          <p:nvPr/>
        </p:nvSpPr>
        <p:spPr>
          <a:xfrm>
            <a:off x="1357460" y="961534"/>
            <a:ext cx="9699291" cy="1046440"/>
          </a:xfrm>
          <a:prstGeom prst="rect">
            <a:avLst/>
          </a:prstGeom>
          <a:noFill/>
        </p:spPr>
        <p:txBody>
          <a:bodyPr wrap="square" lIns="91440" tIns="45720" rIns="91440" bIns="45720" rtlCol="0" anchor="t">
            <a:spAutoFit/>
          </a:bodyPr>
          <a:lstStyle/>
          <a:p>
            <a:r>
              <a:rPr lang="en-US" sz="3200" b="1" err="1">
                <a:solidFill>
                  <a:srgbClr val="000000"/>
                </a:solidFill>
                <a:latin typeface="Effra" panose="02000506080000020004" pitchFamily="2" charset="0"/>
                <a:cs typeface="Segoe UI"/>
              </a:rPr>
              <a:t>Zouten</a:t>
            </a:r>
            <a:endParaRPr lang="en-US" sz="3200" b="1">
              <a:solidFill>
                <a:srgbClr val="000000"/>
              </a:solidFill>
              <a:latin typeface="Effra" panose="02000506080000020004" pitchFamily="2" charset="0"/>
            </a:endParaRPr>
          </a:p>
          <a:p>
            <a:pPr marL="342900" indent="-342900">
              <a:buFont typeface="Arial,Sans-Serif"/>
              <a:buChar char="•"/>
            </a:pPr>
            <a:r>
              <a:rPr lang="nl-NL" sz="3000">
                <a:solidFill>
                  <a:srgbClr val="131313"/>
                </a:solidFill>
                <a:latin typeface="Effra" panose="02000506080000020004" pitchFamily="2" charset="0"/>
                <a:cs typeface="Arial"/>
              </a:rPr>
              <a:t>Verhoudingsformule</a:t>
            </a:r>
            <a:r>
              <a:rPr lang="en-US" sz="3000">
                <a:solidFill>
                  <a:srgbClr val="131313"/>
                </a:solidFill>
                <a:latin typeface="Effra" panose="02000506080000020004" pitchFamily="2" charset="0"/>
                <a:cs typeface="Arial"/>
              </a:rPr>
              <a:t>s</a:t>
            </a:r>
          </a:p>
        </p:txBody>
      </p:sp>
      <p:sp>
        <p:nvSpPr>
          <p:cNvPr id="3" name="Tekstvak 2">
            <a:extLst>
              <a:ext uri="{FF2B5EF4-FFF2-40B4-BE49-F238E27FC236}">
                <a16:creationId xmlns:a16="http://schemas.microsoft.com/office/drawing/2014/main" id="{3B62EFB7-44CB-F7FE-FA10-B62731548889}"/>
              </a:ext>
            </a:extLst>
          </p:cNvPr>
          <p:cNvSpPr txBox="1"/>
          <p:nvPr/>
        </p:nvSpPr>
        <p:spPr>
          <a:xfrm>
            <a:off x="2477420" y="2054519"/>
            <a:ext cx="2509662" cy="461665"/>
          </a:xfrm>
          <a:prstGeom prst="rect">
            <a:avLst/>
          </a:prstGeom>
          <a:noFill/>
        </p:spPr>
        <p:txBody>
          <a:bodyPr wrap="none" rtlCol="0">
            <a:spAutoFit/>
          </a:bodyPr>
          <a:lstStyle/>
          <a:p>
            <a:pPr algn="ctr"/>
            <a:r>
              <a:rPr lang="nl-NL" sz="2400" b="1">
                <a:latin typeface="Effra" panose="02000506080000020004" pitchFamily="2" charset="0"/>
              </a:rPr>
              <a:t>Calciumbromide </a:t>
            </a:r>
          </a:p>
        </p:txBody>
      </p:sp>
      <p:sp>
        <p:nvSpPr>
          <p:cNvPr id="4" name="Tekstvak 3">
            <a:extLst>
              <a:ext uri="{FF2B5EF4-FFF2-40B4-BE49-F238E27FC236}">
                <a16:creationId xmlns:a16="http://schemas.microsoft.com/office/drawing/2014/main" id="{746C4220-04F0-7678-6F0D-3D4819405988}"/>
              </a:ext>
            </a:extLst>
          </p:cNvPr>
          <p:cNvSpPr txBox="1"/>
          <p:nvPr/>
        </p:nvSpPr>
        <p:spPr>
          <a:xfrm>
            <a:off x="6424710" y="2054518"/>
            <a:ext cx="2799292" cy="461665"/>
          </a:xfrm>
          <a:prstGeom prst="rect">
            <a:avLst/>
          </a:prstGeom>
          <a:noFill/>
        </p:spPr>
        <p:txBody>
          <a:bodyPr wrap="none" rtlCol="0">
            <a:spAutoFit/>
          </a:bodyPr>
          <a:lstStyle/>
          <a:p>
            <a:pPr algn="ctr"/>
            <a:r>
              <a:rPr lang="nl-NL" sz="2400" b="1">
                <a:latin typeface="Effra" panose="02000506080000020004" pitchFamily="2" charset="0"/>
              </a:rPr>
              <a:t>Ammoniumsulfaat </a:t>
            </a:r>
          </a:p>
        </p:txBody>
      </p:sp>
      <p:pic>
        <p:nvPicPr>
          <p:cNvPr id="7" name="Afbeelding 6">
            <a:extLst>
              <a:ext uri="{FF2B5EF4-FFF2-40B4-BE49-F238E27FC236}">
                <a16:creationId xmlns:a16="http://schemas.microsoft.com/office/drawing/2014/main" id="{472B466D-1C5A-3BD3-AD83-1CECEB1D0A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7" r="4236"/>
          <a:stretch/>
        </p:blipFill>
        <p:spPr bwMode="auto">
          <a:xfrm>
            <a:off x="1225160" y="1105981"/>
            <a:ext cx="8903480" cy="5513462"/>
          </a:xfrm>
          <a:prstGeom prst="rect">
            <a:avLst/>
          </a:prstGeom>
          <a:noFill/>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F17A38E7-5A05-96DF-FF10-64AAE006A0C2}"/>
              </a:ext>
            </a:extLst>
          </p:cNvPr>
          <p:cNvSpPr txBox="1"/>
          <p:nvPr/>
        </p:nvSpPr>
        <p:spPr>
          <a:xfrm>
            <a:off x="2967998" y="2419277"/>
            <a:ext cx="1515671" cy="461665"/>
          </a:xfrm>
          <a:prstGeom prst="rect">
            <a:avLst/>
          </a:prstGeom>
          <a:noFill/>
        </p:spPr>
        <p:txBody>
          <a:bodyPr wrap="none" rtlCol="0">
            <a:spAutoFit/>
          </a:bodyPr>
          <a:lstStyle/>
          <a:p>
            <a:pPr algn="ctr"/>
            <a:r>
              <a:rPr lang="nl-NL" sz="2400">
                <a:latin typeface="Effra" panose="02000506080000020004" pitchFamily="2" charset="0"/>
              </a:rPr>
              <a:t>Ca</a:t>
            </a:r>
            <a:r>
              <a:rPr lang="nl-NL" sz="2400" baseline="30000">
                <a:latin typeface="Effra" panose="02000506080000020004" pitchFamily="2" charset="0"/>
              </a:rPr>
              <a:t>2+ </a:t>
            </a:r>
            <a:r>
              <a:rPr lang="nl-NL" sz="2400">
                <a:latin typeface="Effra" panose="02000506080000020004" pitchFamily="2" charset="0"/>
              </a:rPr>
              <a:t>      Br</a:t>
            </a:r>
            <a:r>
              <a:rPr lang="nl-NL" sz="2400" baseline="30000">
                <a:latin typeface="Effra" panose="02000506080000020004" pitchFamily="2" charset="0"/>
              </a:rPr>
              <a:t>-</a:t>
            </a:r>
            <a:endParaRPr lang="nl-NL" sz="2400" b="1">
              <a:latin typeface="Effra" panose="02000506080000020004" pitchFamily="2" charset="0"/>
            </a:endParaRPr>
          </a:p>
        </p:txBody>
      </p:sp>
      <p:sp>
        <p:nvSpPr>
          <p:cNvPr id="9" name="Tekstvak 8">
            <a:extLst>
              <a:ext uri="{FF2B5EF4-FFF2-40B4-BE49-F238E27FC236}">
                <a16:creationId xmlns:a16="http://schemas.microsoft.com/office/drawing/2014/main" id="{5C7F2486-AF82-288E-7F4E-2075E2CE990F}"/>
              </a:ext>
            </a:extLst>
          </p:cNvPr>
          <p:cNvSpPr txBox="1"/>
          <p:nvPr/>
        </p:nvSpPr>
        <p:spPr>
          <a:xfrm>
            <a:off x="3244277" y="2784034"/>
            <a:ext cx="1048685" cy="461665"/>
          </a:xfrm>
          <a:prstGeom prst="rect">
            <a:avLst/>
          </a:prstGeom>
          <a:noFill/>
        </p:spPr>
        <p:txBody>
          <a:bodyPr wrap="none" rtlCol="0">
            <a:spAutoFit/>
          </a:bodyPr>
          <a:lstStyle/>
          <a:p>
            <a:pPr algn="ctr"/>
            <a:r>
              <a:rPr lang="nl-NL" sz="2400">
                <a:latin typeface="Effra" panose="02000506080000020004" pitchFamily="2" charset="0"/>
              </a:rPr>
              <a:t>1    :    2</a:t>
            </a:r>
            <a:endParaRPr lang="nl-NL" sz="2400" b="1">
              <a:latin typeface="Effra" panose="02000506080000020004" pitchFamily="2" charset="0"/>
            </a:endParaRPr>
          </a:p>
        </p:txBody>
      </p:sp>
      <p:sp>
        <p:nvSpPr>
          <p:cNvPr id="10" name="Tekstvak 9">
            <a:extLst>
              <a:ext uri="{FF2B5EF4-FFF2-40B4-BE49-F238E27FC236}">
                <a16:creationId xmlns:a16="http://schemas.microsoft.com/office/drawing/2014/main" id="{291DF4D8-59FC-D1B6-B672-B04DEBC2E5B6}"/>
              </a:ext>
            </a:extLst>
          </p:cNvPr>
          <p:cNvSpPr txBox="1"/>
          <p:nvPr/>
        </p:nvSpPr>
        <p:spPr>
          <a:xfrm>
            <a:off x="3264314" y="3245699"/>
            <a:ext cx="1008609" cy="461665"/>
          </a:xfrm>
          <a:prstGeom prst="rect">
            <a:avLst/>
          </a:prstGeom>
          <a:noFill/>
        </p:spPr>
        <p:txBody>
          <a:bodyPr wrap="none" rtlCol="0">
            <a:spAutoFit/>
          </a:bodyPr>
          <a:lstStyle/>
          <a:p>
            <a:pPr algn="ctr"/>
            <a:r>
              <a:rPr lang="nl-NL" sz="2400">
                <a:latin typeface="Effra" panose="02000506080000020004" pitchFamily="2" charset="0"/>
              </a:rPr>
              <a:t>CaBr</a:t>
            </a:r>
            <a:r>
              <a:rPr lang="nl-NL" sz="2400" b="1" baseline="-25000">
                <a:latin typeface="Effra" panose="02000506080000020004" pitchFamily="2" charset="0"/>
              </a:rPr>
              <a:t>2</a:t>
            </a:r>
            <a:r>
              <a:rPr lang="nl-NL" sz="2400" b="1">
                <a:latin typeface="Effra" panose="02000506080000020004" pitchFamily="2" charset="0"/>
              </a:rPr>
              <a:t> </a:t>
            </a:r>
          </a:p>
        </p:txBody>
      </p:sp>
      <p:sp>
        <p:nvSpPr>
          <p:cNvPr id="11" name="Tekstvak 10">
            <a:extLst>
              <a:ext uri="{FF2B5EF4-FFF2-40B4-BE49-F238E27FC236}">
                <a16:creationId xmlns:a16="http://schemas.microsoft.com/office/drawing/2014/main" id="{A10A9C06-FC1F-CA7B-582E-A609BD291820}"/>
              </a:ext>
            </a:extLst>
          </p:cNvPr>
          <p:cNvSpPr txBox="1"/>
          <p:nvPr/>
        </p:nvSpPr>
        <p:spPr>
          <a:xfrm>
            <a:off x="6870860" y="2424229"/>
            <a:ext cx="2008884" cy="461665"/>
          </a:xfrm>
          <a:prstGeom prst="rect">
            <a:avLst/>
          </a:prstGeom>
          <a:noFill/>
        </p:spPr>
        <p:txBody>
          <a:bodyPr wrap="none" rtlCol="0">
            <a:spAutoFit/>
          </a:bodyPr>
          <a:lstStyle/>
          <a:p>
            <a:pPr algn="ctr"/>
            <a:r>
              <a:rPr lang="nl-NL" sz="2400">
                <a:latin typeface="Effra" panose="02000506080000020004" pitchFamily="2" charset="0"/>
              </a:rPr>
              <a:t>NH</a:t>
            </a:r>
            <a:r>
              <a:rPr lang="nl-NL" sz="2400" baseline="-25000">
                <a:latin typeface="Effra" panose="02000506080000020004" pitchFamily="2" charset="0"/>
              </a:rPr>
              <a:t>4</a:t>
            </a:r>
            <a:r>
              <a:rPr lang="nl-NL" sz="2400" baseline="30000">
                <a:latin typeface="Effra" panose="02000506080000020004" pitchFamily="2" charset="0"/>
              </a:rPr>
              <a:t>+ </a:t>
            </a:r>
            <a:r>
              <a:rPr lang="nl-NL" sz="2400">
                <a:latin typeface="Effra" panose="02000506080000020004" pitchFamily="2" charset="0"/>
              </a:rPr>
              <a:t>      SO</a:t>
            </a:r>
            <a:r>
              <a:rPr lang="nl-NL" sz="2400" baseline="-25000">
                <a:latin typeface="Effra" panose="02000506080000020004" pitchFamily="2" charset="0"/>
              </a:rPr>
              <a:t>4</a:t>
            </a:r>
            <a:r>
              <a:rPr lang="nl-NL" sz="2400" baseline="30000">
                <a:latin typeface="Effra" panose="02000506080000020004" pitchFamily="2" charset="0"/>
              </a:rPr>
              <a:t>2-</a:t>
            </a:r>
            <a:endParaRPr lang="nl-NL" sz="2400" b="1">
              <a:latin typeface="Effra" panose="02000506080000020004" pitchFamily="2" charset="0"/>
            </a:endParaRPr>
          </a:p>
        </p:txBody>
      </p:sp>
      <p:sp>
        <p:nvSpPr>
          <p:cNvPr id="12" name="Tekstvak 11">
            <a:extLst>
              <a:ext uri="{FF2B5EF4-FFF2-40B4-BE49-F238E27FC236}">
                <a16:creationId xmlns:a16="http://schemas.microsoft.com/office/drawing/2014/main" id="{6E97BA99-86E3-4927-8A6B-C54B357ED2D8}"/>
              </a:ext>
            </a:extLst>
          </p:cNvPr>
          <p:cNvSpPr txBox="1"/>
          <p:nvPr/>
        </p:nvSpPr>
        <p:spPr>
          <a:xfrm>
            <a:off x="7350957" y="2784034"/>
            <a:ext cx="1048685" cy="461665"/>
          </a:xfrm>
          <a:prstGeom prst="rect">
            <a:avLst/>
          </a:prstGeom>
          <a:noFill/>
        </p:spPr>
        <p:txBody>
          <a:bodyPr wrap="none" rtlCol="0">
            <a:spAutoFit/>
          </a:bodyPr>
          <a:lstStyle/>
          <a:p>
            <a:pPr algn="ctr"/>
            <a:r>
              <a:rPr lang="nl-NL" sz="2400">
                <a:latin typeface="Effra" panose="02000506080000020004" pitchFamily="2" charset="0"/>
              </a:rPr>
              <a:t>2    :    1</a:t>
            </a:r>
            <a:endParaRPr lang="nl-NL" sz="2400" b="1">
              <a:latin typeface="Effra" panose="02000506080000020004" pitchFamily="2" charset="0"/>
            </a:endParaRPr>
          </a:p>
        </p:txBody>
      </p:sp>
      <p:sp>
        <p:nvSpPr>
          <p:cNvPr id="13" name="Tekstvak 12">
            <a:extLst>
              <a:ext uri="{FF2B5EF4-FFF2-40B4-BE49-F238E27FC236}">
                <a16:creationId xmlns:a16="http://schemas.microsoft.com/office/drawing/2014/main" id="{65CCBFD8-A1CC-3098-A53D-53B628FC462D}"/>
              </a:ext>
            </a:extLst>
          </p:cNvPr>
          <p:cNvSpPr txBox="1"/>
          <p:nvPr/>
        </p:nvSpPr>
        <p:spPr>
          <a:xfrm>
            <a:off x="7087260" y="3245699"/>
            <a:ext cx="1576072" cy="461665"/>
          </a:xfrm>
          <a:prstGeom prst="rect">
            <a:avLst/>
          </a:prstGeom>
          <a:noFill/>
        </p:spPr>
        <p:txBody>
          <a:bodyPr wrap="none" rtlCol="0">
            <a:spAutoFit/>
          </a:bodyPr>
          <a:lstStyle/>
          <a:p>
            <a:pPr algn="ctr"/>
            <a:r>
              <a:rPr lang="nl-NL" sz="2400" b="1">
                <a:latin typeface="Effra" panose="02000506080000020004" pitchFamily="2" charset="0"/>
              </a:rPr>
              <a:t>(</a:t>
            </a:r>
            <a:r>
              <a:rPr lang="nl-NL" sz="2400">
                <a:latin typeface="Effra" panose="02000506080000020004" pitchFamily="2" charset="0"/>
              </a:rPr>
              <a:t>NH</a:t>
            </a:r>
            <a:r>
              <a:rPr lang="nl-NL" sz="2400" baseline="-25000">
                <a:latin typeface="Effra" panose="02000506080000020004" pitchFamily="2" charset="0"/>
              </a:rPr>
              <a:t>4</a:t>
            </a:r>
            <a:r>
              <a:rPr lang="nl-NL" sz="2400" b="1">
                <a:latin typeface="Effra" panose="02000506080000020004" pitchFamily="2" charset="0"/>
              </a:rPr>
              <a:t>)</a:t>
            </a:r>
            <a:r>
              <a:rPr lang="nl-NL" sz="2400" b="1" baseline="-25000">
                <a:latin typeface="Effra" panose="02000506080000020004" pitchFamily="2" charset="0"/>
              </a:rPr>
              <a:t>2</a:t>
            </a:r>
            <a:r>
              <a:rPr lang="nl-NL" sz="2400">
                <a:latin typeface="Effra" panose="02000506080000020004" pitchFamily="2" charset="0"/>
              </a:rPr>
              <a:t>SO</a:t>
            </a:r>
            <a:r>
              <a:rPr lang="nl-NL" sz="2400" baseline="-25000">
                <a:latin typeface="Effra" panose="02000506080000020004" pitchFamily="2" charset="0"/>
              </a:rPr>
              <a:t>4</a:t>
            </a:r>
            <a:endParaRPr lang="nl-NL" sz="2400" b="1">
              <a:latin typeface="Effra" panose="02000506080000020004" pitchFamily="2" charset="0"/>
            </a:endParaRPr>
          </a:p>
        </p:txBody>
      </p:sp>
      <p:pic>
        <p:nvPicPr>
          <p:cNvPr id="15" name="Afbeelding 14">
            <a:extLst>
              <a:ext uri="{FF2B5EF4-FFF2-40B4-BE49-F238E27FC236}">
                <a16:creationId xmlns:a16="http://schemas.microsoft.com/office/drawing/2014/main" id="{0607DA71-7C86-DDDA-D044-6394BFD137C4}"/>
              </a:ext>
            </a:extLst>
          </p:cNvPr>
          <p:cNvPicPr>
            <a:picLocks noChangeAspect="1"/>
          </p:cNvPicPr>
          <p:nvPr/>
        </p:nvPicPr>
        <p:blipFill>
          <a:blip r:embed="rId3"/>
          <a:stretch>
            <a:fillRect/>
          </a:stretch>
        </p:blipFill>
        <p:spPr>
          <a:xfrm>
            <a:off x="3443594" y="1105981"/>
            <a:ext cx="6797902" cy="5241677"/>
          </a:xfrm>
          <a:prstGeom prst="rect">
            <a:avLst/>
          </a:prstGeom>
        </p:spPr>
      </p:pic>
    </p:spTree>
    <p:extLst>
      <p:ext uri="{BB962C8B-B14F-4D97-AF65-F5344CB8AC3E}">
        <p14:creationId xmlns:p14="http://schemas.microsoft.com/office/powerpoint/2010/main" val="42912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7A4D-870E-D178-1627-DD863F400F1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61699F5-8060-7AB1-2A22-D3F699F80E54}"/>
              </a:ext>
            </a:extLst>
          </p:cNvPr>
          <p:cNvSpPr txBox="1"/>
          <p:nvPr/>
        </p:nvSpPr>
        <p:spPr>
          <a:xfrm>
            <a:off x="1357460" y="961534"/>
            <a:ext cx="9699291" cy="1415772"/>
          </a:xfrm>
          <a:prstGeom prst="rect">
            <a:avLst/>
          </a:prstGeom>
          <a:noFill/>
        </p:spPr>
        <p:txBody>
          <a:bodyPr wrap="square" lIns="91440" tIns="45720" rIns="91440" bIns="45720" rtlCol="0" anchor="t">
            <a:spAutoFit/>
          </a:bodyPr>
          <a:lstStyle/>
          <a:p>
            <a:r>
              <a:rPr lang="en-US" sz="3200" b="1" err="1">
                <a:solidFill>
                  <a:srgbClr val="000000"/>
                </a:solidFill>
                <a:latin typeface="Effra" panose="02000506080000020004" pitchFamily="2" charset="0"/>
                <a:cs typeface="Segoe UI"/>
              </a:rPr>
              <a:t>Zouten</a:t>
            </a:r>
            <a:r>
              <a:rPr lang="en-US" sz="3200" b="1">
                <a:solidFill>
                  <a:srgbClr val="000000"/>
                </a:solidFill>
                <a:latin typeface="Effra" panose="02000506080000020004" pitchFamily="2" charset="0"/>
                <a:cs typeface="Segoe UI"/>
              </a:rPr>
              <a:t> </a:t>
            </a:r>
            <a:endParaRPr lang="en-US" sz="3200" b="1">
              <a:solidFill>
                <a:srgbClr val="000000"/>
              </a:solidFill>
              <a:latin typeface="Effra" panose="02000506080000020004" pitchFamily="2" charset="0"/>
            </a:endParaRPr>
          </a:p>
          <a:p>
            <a:pPr marL="342900" indent="-342900">
              <a:buFont typeface="Arial,Sans-Serif"/>
              <a:buChar char="•"/>
            </a:pPr>
            <a:r>
              <a:rPr lang="nl-NL" sz="3000">
                <a:solidFill>
                  <a:srgbClr val="131313"/>
                </a:solidFill>
                <a:latin typeface="Effra" panose="02000506080000020004" pitchFamily="2" charset="0"/>
                <a:cs typeface="Arial"/>
              </a:rPr>
              <a:t>Verhoudingsformule</a:t>
            </a:r>
            <a:r>
              <a:rPr lang="en-US" sz="3000">
                <a:solidFill>
                  <a:srgbClr val="131313"/>
                </a:solidFill>
                <a:latin typeface="Effra" panose="02000506080000020004" pitchFamily="2" charset="0"/>
                <a:cs typeface="Arial"/>
              </a:rPr>
              <a:t>s</a:t>
            </a:r>
          </a:p>
          <a:p>
            <a:r>
              <a:rPr lang="en-US" sz="2400" b="1">
                <a:solidFill>
                  <a:srgbClr val="652EA3"/>
                </a:solidFill>
                <a:latin typeface="Effra"/>
              </a:rPr>
              <a:t>2018 I</a:t>
            </a:r>
          </a:p>
        </p:txBody>
      </p:sp>
      <p:pic>
        <p:nvPicPr>
          <p:cNvPr id="16" name="Afbeelding 15">
            <a:extLst>
              <a:ext uri="{FF2B5EF4-FFF2-40B4-BE49-F238E27FC236}">
                <a16:creationId xmlns:a16="http://schemas.microsoft.com/office/drawing/2014/main" id="{4B258070-2164-D841-752F-DF7F901E05F2}"/>
              </a:ext>
            </a:extLst>
          </p:cNvPr>
          <p:cNvPicPr>
            <a:picLocks noChangeAspect="1"/>
          </p:cNvPicPr>
          <p:nvPr/>
        </p:nvPicPr>
        <p:blipFill>
          <a:blip r:embed="rId2"/>
          <a:stretch>
            <a:fillRect/>
          </a:stretch>
        </p:blipFill>
        <p:spPr>
          <a:xfrm>
            <a:off x="1303800" y="2310256"/>
            <a:ext cx="9806609" cy="2588150"/>
          </a:xfrm>
          <a:prstGeom prst="rect">
            <a:avLst/>
          </a:prstGeom>
        </p:spPr>
      </p:pic>
      <p:sp>
        <p:nvSpPr>
          <p:cNvPr id="17" name="Tekstvak 16">
            <a:extLst>
              <a:ext uri="{FF2B5EF4-FFF2-40B4-BE49-F238E27FC236}">
                <a16:creationId xmlns:a16="http://schemas.microsoft.com/office/drawing/2014/main" id="{6C7BA6E0-50E0-6414-931F-48262EF57ABE}"/>
              </a:ext>
            </a:extLst>
          </p:cNvPr>
          <p:cNvSpPr txBox="1"/>
          <p:nvPr/>
        </p:nvSpPr>
        <p:spPr>
          <a:xfrm>
            <a:off x="3745290" y="4883016"/>
            <a:ext cx="808235" cy="461665"/>
          </a:xfrm>
          <a:prstGeom prst="rect">
            <a:avLst/>
          </a:prstGeom>
          <a:noFill/>
        </p:spPr>
        <p:txBody>
          <a:bodyPr wrap="none" rtlCol="0">
            <a:spAutoFit/>
          </a:bodyPr>
          <a:lstStyle/>
          <a:p>
            <a:pPr algn="ctr"/>
            <a:r>
              <a:rPr lang="nl-NL" sz="2400">
                <a:latin typeface="Effra" panose="02000506080000020004" pitchFamily="2" charset="0"/>
              </a:rPr>
              <a:t>Ca</a:t>
            </a:r>
            <a:r>
              <a:rPr lang="nl-NL" sz="2400" baseline="30000">
                <a:latin typeface="Effra" panose="02000506080000020004" pitchFamily="2" charset="0"/>
              </a:rPr>
              <a:t>2+ </a:t>
            </a:r>
            <a:endParaRPr lang="nl-NL" sz="2400" b="1">
              <a:latin typeface="Effra" panose="02000506080000020004" pitchFamily="2" charset="0"/>
            </a:endParaRPr>
          </a:p>
        </p:txBody>
      </p:sp>
      <p:sp>
        <p:nvSpPr>
          <p:cNvPr id="18" name="Tekstvak 17">
            <a:extLst>
              <a:ext uri="{FF2B5EF4-FFF2-40B4-BE49-F238E27FC236}">
                <a16:creationId xmlns:a16="http://schemas.microsoft.com/office/drawing/2014/main" id="{89E16198-62C4-5D55-9BAD-D9A7863DF13C}"/>
              </a:ext>
            </a:extLst>
          </p:cNvPr>
          <p:cNvSpPr txBox="1"/>
          <p:nvPr/>
        </p:nvSpPr>
        <p:spPr>
          <a:xfrm>
            <a:off x="5236505" y="5344681"/>
            <a:ext cx="1497526" cy="461665"/>
          </a:xfrm>
          <a:prstGeom prst="rect">
            <a:avLst/>
          </a:prstGeom>
          <a:noFill/>
        </p:spPr>
        <p:txBody>
          <a:bodyPr wrap="none" rtlCol="0">
            <a:spAutoFit/>
          </a:bodyPr>
          <a:lstStyle/>
          <a:p>
            <a:pPr algn="ctr"/>
            <a:r>
              <a:rPr lang="nl-NL" sz="2400">
                <a:latin typeface="Effra" panose="02000506080000020004" pitchFamily="2" charset="0"/>
              </a:rPr>
              <a:t>3        :        1</a:t>
            </a:r>
            <a:endParaRPr lang="nl-NL" sz="2400" b="1">
              <a:latin typeface="Effra" panose="02000506080000020004" pitchFamily="2" charset="0"/>
            </a:endParaRPr>
          </a:p>
        </p:txBody>
      </p:sp>
      <p:sp>
        <p:nvSpPr>
          <p:cNvPr id="20" name="Tekstvak 19">
            <a:extLst>
              <a:ext uri="{FF2B5EF4-FFF2-40B4-BE49-F238E27FC236}">
                <a16:creationId xmlns:a16="http://schemas.microsoft.com/office/drawing/2014/main" id="{46DEC814-AAD8-BB97-926C-F8FF15C7602D}"/>
              </a:ext>
            </a:extLst>
          </p:cNvPr>
          <p:cNvSpPr txBox="1"/>
          <p:nvPr/>
        </p:nvSpPr>
        <p:spPr>
          <a:xfrm>
            <a:off x="4880136" y="4898406"/>
            <a:ext cx="910955" cy="461665"/>
          </a:xfrm>
          <a:prstGeom prst="rect">
            <a:avLst/>
          </a:prstGeom>
          <a:noFill/>
        </p:spPr>
        <p:txBody>
          <a:bodyPr wrap="none" rtlCol="0">
            <a:spAutoFit/>
          </a:bodyPr>
          <a:lstStyle/>
          <a:p>
            <a:pPr algn="ctr"/>
            <a:r>
              <a:rPr lang="nl-NL" sz="2400">
                <a:latin typeface="Effra" panose="02000506080000020004" pitchFamily="2" charset="0"/>
              </a:rPr>
              <a:t>PO</a:t>
            </a:r>
            <a:r>
              <a:rPr lang="nl-NL" sz="2400" baseline="-25000">
                <a:latin typeface="Effra" panose="02000506080000020004" pitchFamily="2" charset="0"/>
              </a:rPr>
              <a:t>4</a:t>
            </a:r>
            <a:r>
              <a:rPr lang="nl-NL" sz="2400" baseline="30000">
                <a:latin typeface="Effra" panose="02000506080000020004" pitchFamily="2" charset="0"/>
              </a:rPr>
              <a:t>3-</a:t>
            </a:r>
            <a:endParaRPr lang="nl-NL" sz="2400" b="1">
              <a:latin typeface="Effra" panose="02000506080000020004" pitchFamily="2" charset="0"/>
            </a:endParaRPr>
          </a:p>
        </p:txBody>
      </p:sp>
      <p:sp>
        <p:nvSpPr>
          <p:cNvPr id="21" name="Tekstvak 20">
            <a:extLst>
              <a:ext uri="{FF2B5EF4-FFF2-40B4-BE49-F238E27FC236}">
                <a16:creationId xmlns:a16="http://schemas.microsoft.com/office/drawing/2014/main" id="{448590FE-6103-0FE2-5043-B6501D6DB57C}"/>
              </a:ext>
            </a:extLst>
          </p:cNvPr>
          <p:cNvSpPr txBox="1"/>
          <p:nvPr/>
        </p:nvSpPr>
        <p:spPr>
          <a:xfrm>
            <a:off x="6206733" y="4883016"/>
            <a:ext cx="732893" cy="461665"/>
          </a:xfrm>
          <a:prstGeom prst="rect">
            <a:avLst/>
          </a:prstGeom>
          <a:noFill/>
        </p:spPr>
        <p:txBody>
          <a:bodyPr wrap="none" rtlCol="0">
            <a:spAutoFit/>
          </a:bodyPr>
          <a:lstStyle/>
          <a:p>
            <a:pPr algn="ctr"/>
            <a:r>
              <a:rPr lang="nl-NL" sz="2400">
                <a:latin typeface="Effra" panose="02000506080000020004" pitchFamily="2" charset="0"/>
              </a:rPr>
              <a:t>OH</a:t>
            </a:r>
            <a:r>
              <a:rPr lang="nl-NL" sz="2400" baseline="30000">
                <a:latin typeface="Effra" panose="02000506080000020004" pitchFamily="2" charset="0"/>
              </a:rPr>
              <a:t>-</a:t>
            </a:r>
            <a:endParaRPr lang="nl-NL" sz="2400" b="1">
              <a:latin typeface="Effra" panose="02000506080000020004" pitchFamily="2" charset="0"/>
            </a:endParaRPr>
          </a:p>
        </p:txBody>
      </p:sp>
      <p:sp>
        <p:nvSpPr>
          <p:cNvPr id="22" name="Tekstvak 21">
            <a:extLst>
              <a:ext uri="{FF2B5EF4-FFF2-40B4-BE49-F238E27FC236}">
                <a16:creationId xmlns:a16="http://schemas.microsoft.com/office/drawing/2014/main" id="{6FBBC90A-172D-A72C-A8BA-E38A5D77DE37}"/>
              </a:ext>
            </a:extLst>
          </p:cNvPr>
          <p:cNvSpPr txBox="1"/>
          <p:nvPr/>
        </p:nvSpPr>
        <p:spPr>
          <a:xfrm>
            <a:off x="5236505" y="5757073"/>
            <a:ext cx="1632178" cy="461665"/>
          </a:xfrm>
          <a:prstGeom prst="rect">
            <a:avLst/>
          </a:prstGeom>
          <a:noFill/>
        </p:spPr>
        <p:txBody>
          <a:bodyPr wrap="none" rtlCol="0">
            <a:spAutoFit/>
          </a:bodyPr>
          <a:lstStyle/>
          <a:p>
            <a:pPr algn="ctr"/>
            <a:r>
              <a:rPr lang="nl-NL" sz="2400">
                <a:latin typeface="Effra" panose="02000506080000020004" pitchFamily="2" charset="0"/>
              </a:rPr>
              <a:t>9-               1-</a:t>
            </a:r>
            <a:endParaRPr lang="nl-NL" sz="2400" b="1">
              <a:latin typeface="Effra" panose="02000506080000020004" pitchFamily="2" charset="0"/>
            </a:endParaRPr>
          </a:p>
        </p:txBody>
      </p:sp>
      <p:sp>
        <p:nvSpPr>
          <p:cNvPr id="23" name="Rechthoek 22">
            <a:extLst>
              <a:ext uri="{FF2B5EF4-FFF2-40B4-BE49-F238E27FC236}">
                <a16:creationId xmlns:a16="http://schemas.microsoft.com/office/drawing/2014/main" id="{AF521088-FC5B-3A1F-59B8-59D5EA264800}"/>
              </a:ext>
            </a:extLst>
          </p:cNvPr>
          <p:cNvSpPr/>
          <p:nvPr/>
        </p:nvSpPr>
        <p:spPr>
          <a:xfrm>
            <a:off x="5236505" y="5806346"/>
            <a:ext cx="1632178"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Pijl: gekromd rechts 26">
            <a:extLst>
              <a:ext uri="{FF2B5EF4-FFF2-40B4-BE49-F238E27FC236}">
                <a16:creationId xmlns:a16="http://schemas.microsoft.com/office/drawing/2014/main" id="{EEE3F5C4-71C6-8DFE-EC1F-440F49523959}"/>
              </a:ext>
            </a:extLst>
          </p:cNvPr>
          <p:cNvSpPr/>
          <p:nvPr/>
        </p:nvSpPr>
        <p:spPr>
          <a:xfrm flipH="1" flipV="1">
            <a:off x="7070189" y="4279963"/>
            <a:ext cx="532531" cy="1724884"/>
          </a:xfrm>
          <a:prstGeom prst="curvedRightArrow">
            <a:avLst>
              <a:gd name="adj1" fmla="val 10030"/>
              <a:gd name="adj2" fmla="val 44454"/>
              <a:gd name="adj3" fmla="val 30480"/>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Tekstvak 28">
            <a:extLst>
              <a:ext uri="{FF2B5EF4-FFF2-40B4-BE49-F238E27FC236}">
                <a16:creationId xmlns:a16="http://schemas.microsoft.com/office/drawing/2014/main" id="{3BD15307-98BE-0166-2E34-41BE70E592DD}"/>
              </a:ext>
            </a:extLst>
          </p:cNvPr>
          <p:cNvSpPr txBox="1"/>
          <p:nvPr/>
        </p:nvSpPr>
        <p:spPr>
          <a:xfrm>
            <a:off x="6434809" y="4117061"/>
            <a:ext cx="655949" cy="461665"/>
          </a:xfrm>
          <a:prstGeom prst="rect">
            <a:avLst/>
          </a:prstGeom>
          <a:noFill/>
        </p:spPr>
        <p:txBody>
          <a:bodyPr wrap="none" rtlCol="0">
            <a:spAutoFit/>
          </a:bodyPr>
          <a:lstStyle/>
          <a:p>
            <a:pPr algn="ctr"/>
            <a:r>
              <a:rPr lang="nl-NL" sz="2400">
                <a:latin typeface="Effra" panose="02000506080000020004" pitchFamily="2" charset="0"/>
              </a:rPr>
              <a:t>10-</a:t>
            </a:r>
            <a:endParaRPr lang="nl-NL" sz="2400" b="1">
              <a:latin typeface="Effra" panose="02000506080000020004" pitchFamily="2" charset="0"/>
            </a:endParaRPr>
          </a:p>
        </p:txBody>
      </p:sp>
      <p:sp>
        <p:nvSpPr>
          <p:cNvPr id="30" name="Tekstvak 29">
            <a:extLst>
              <a:ext uri="{FF2B5EF4-FFF2-40B4-BE49-F238E27FC236}">
                <a16:creationId xmlns:a16="http://schemas.microsoft.com/office/drawing/2014/main" id="{794EA6A9-820A-8B0E-704D-1D372F587522}"/>
              </a:ext>
            </a:extLst>
          </p:cNvPr>
          <p:cNvSpPr txBox="1"/>
          <p:nvPr/>
        </p:nvSpPr>
        <p:spPr>
          <a:xfrm>
            <a:off x="3815764" y="5757073"/>
            <a:ext cx="689611" cy="461665"/>
          </a:xfrm>
          <a:prstGeom prst="rect">
            <a:avLst/>
          </a:prstGeom>
          <a:noFill/>
        </p:spPr>
        <p:txBody>
          <a:bodyPr wrap="none" rtlCol="0">
            <a:spAutoFit/>
          </a:bodyPr>
          <a:lstStyle/>
          <a:p>
            <a:pPr algn="ctr"/>
            <a:r>
              <a:rPr lang="nl-NL" sz="2400">
                <a:latin typeface="Effra" panose="02000506080000020004" pitchFamily="2" charset="0"/>
              </a:rPr>
              <a:t>10+</a:t>
            </a:r>
            <a:endParaRPr lang="nl-NL" sz="2400" b="1">
              <a:latin typeface="Effra" panose="02000506080000020004" pitchFamily="2" charset="0"/>
            </a:endParaRPr>
          </a:p>
        </p:txBody>
      </p:sp>
      <p:sp>
        <p:nvSpPr>
          <p:cNvPr id="31" name="Rechthoek 30">
            <a:extLst>
              <a:ext uri="{FF2B5EF4-FFF2-40B4-BE49-F238E27FC236}">
                <a16:creationId xmlns:a16="http://schemas.microsoft.com/office/drawing/2014/main" id="{491262C8-F3F3-1D80-15CE-12068CE8B266}"/>
              </a:ext>
            </a:extLst>
          </p:cNvPr>
          <p:cNvSpPr/>
          <p:nvPr/>
        </p:nvSpPr>
        <p:spPr>
          <a:xfrm>
            <a:off x="3344480" y="5806346"/>
            <a:ext cx="1632178"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7ACB2B72-C97E-FEE1-F74F-A96CD4A5A3CE}"/>
              </a:ext>
            </a:extLst>
          </p:cNvPr>
          <p:cNvSpPr txBox="1"/>
          <p:nvPr/>
        </p:nvSpPr>
        <p:spPr>
          <a:xfrm>
            <a:off x="3944160" y="5316666"/>
            <a:ext cx="936474" cy="461665"/>
          </a:xfrm>
          <a:prstGeom prst="rect">
            <a:avLst/>
          </a:prstGeom>
          <a:noFill/>
        </p:spPr>
        <p:txBody>
          <a:bodyPr wrap="none" rtlCol="0">
            <a:spAutoFit/>
          </a:bodyPr>
          <a:lstStyle/>
          <a:p>
            <a:pPr algn="ctr"/>
            <a:r>
              <a:rPr lang="nl-NL" sz="2400" b="1">
                <a:latin typeface="Effra" panose="02000506080000020004" pitchFamily="2" charset="0"/>
              </a:rPr>
              <a:t>5</a:t>
            </a:r>
            <a:r>
              <a:rPr lang="nl-NL" sz="2400">
                <a:latin typeface="Effra" panose="02000506080000020004" pitchFamily="2" charset="0"/>
              </a:rPr>
              <a:t>        : </a:t>
            </a:r>
            <a:endParaRPr lang="nl-NL" sz="2400" b="1">
              <a:latin typeface="Effra" panose="02000506080000020004" pitchFamily="2" charset="0"/>
            </a:endParaRPr>
          </a:p>
        </p:txBody>
      </p:sp>
      <p:sp>
        <p:nvSpPr>
          <p:cNvPr id="35" name="Tekstvak 34">
            <a:extLst>
              <a:ext uri="{FF2B5EF4-FFF2-40B4-BE49-F238E27FC236}">
                <a16:creationId xmlns:a16="http://schemas.microsoft.com/office/drawing/2014/main" id="{73B8544D-B699-DE80-0F6B-CF434FFB9209}"/>
              </a:ext>
            </a:extLst>
          </p:cNvPr>
          <p:cNvSpPr txBox="1"/>
          <p:nvPr/>
        </p:nvSpPr>
        <p:spPr>
          <a:xfrm>
            <a:off x="4322325" y="5739615"/>
            <a:ext cx="696024" cy="461665"/>
          </a:xfrm>
          <a:prstGeom prst="rect">
            <a:avLst/>
          </a:prstGeom>
          <a:noFill/>
        </p:spPr>
        <p:txBody>
          <a:bodyPr wrap="none" rtlCol="0">
            <a:spAutoFit/>
          </a:bodyPr>
          <a:lstStyle/>
          <a:p>
            <a:pPr algn="ctr"/>
            <a:r>
              <a:rPr lang="nl-NL" sz="2400">
                <a:latin typeface="Effra" panose="02000506080000020004" pitchFamily="2" charset="0"/>
              </a:rPr>
              <a:t>Ca</a:t>
            </a:r>
            <a:r>
              <a:rPr lang="nl-NL" sz="2400" baseline="-25000">
                <a:latin typeface="Effra" panose="02000506080000020004" pitchFamily="2" charset="0"/>
              </a:rPr>
              <a:t>5</a:t>
            </a:r>
            <a:r>
              <a:rPr lang="nl-NL" sz="2400" baseline="30000">
                <a:latin typeface="Effra" panose="02000506080000020004" pitchFamily="2" charset="0"/>
              </a:rPr>
              <a:t> </a:t>
            </a:r>
            <a:endParaRPr lang="nl-NL" sz="2400" b="1">
              <a:latin typeface="Effra" panose="02000506080000020004" pitchFamily="2" charset="0"/>
            </a:endParaRPr>
          </a:p>
        </p:txBody>
      </p:sp>
      <p:sp>
        <p:nvSpPr>
          <p:cNvPr id="37" name="Tekstvak 36">
            <a:extLst>
              <a:ext uri="{FF2B5EF4-FFF2-40B4-BE49-F238E27FC236}">
                <a16:creationId xmlns:a16="http://schemas.microsoft.com/office/drawing/2014/main" id="{89CFE96E-524B-2AD5-6C25-8CB3110A21F8}"/>
              </a:ext>
            </a:extLst>
          </p:cNvPr>
          <p:cNvSpPr txBox="1"/>
          <p:nvPr/>
        </p:nvSpPr>
        <p:spPr>
          <a:xfrm>
            <a:off x="4777834" y="5741683"/>
            <a:ext cx="1000723" cy="461665"/>
          </a:xfrm>
          <a:prstGeom prst="rect">
            <a:avLst/>
          </a:prstGeom>
          <a:noFill/>
        </p:spPr>
        <p:txBody>
          <a:bodyPr wrap="none" rtlCol="0">
            <a:spAutoFit/>
          </a:bodyPr>
          <a:lstStyle/>
          <a:p>
            <a:pPr algn="ctr"/>
            <a:r>
              <a:rPr lang="nl-NL" sz="2400">
                <a:latin typeface="Effra" panose="02000506080000020004" pitchFamily="2" charset="0"/>
              </a:rPr>
              <a:t>(PO</a:t>
            </a:r>
            <a:r>
              <a:rPr lang="nl-NL" sz="2400" baseline="-25000">
                <a:latin typeface="Effra" panose="02000506080000020004" pitchFamily="2" charset="0"/>
              </a:rPr>
              <a:t>4</a:t>
            </a:r>
            <a:r>
              <a:rPr lang="nl-NL" sz="2400">
                <a:latin typeface="Effra" panose="02000506080000020004" pitchFamily="2" charset="0"/>
              </a:rPr>
              <a:t>)</a:t>
            </a:r>
            <a:r>
              <a:rPr lang="nl-NL" sz="2400" baseline="-25000">
                <a:latin typeface="Effra" panose="02000506080000020004" pitchFamily="2" charset="0"/>
              </a:rPr>
              <a:t>3</a:t>
            </a:r>
            <a:endParaRPr lang="nl-NL" sz="2400" b="1">
              <a:latin typeface="Effra" panose="02000506080000020004" pitchFamily="2" charset="0"/>
            </a:endParaRPr>
          </a:p>
        </p:txBody>
      </p:sp>
      <p:sp>
        <p:nvSpPr>
          <p:cNvPr id="38" name="Tekstvak 37">
            <a:extLst>
              <a:ext uri="{FF2B5EF4-FFF2-40B4-BE49-F238E27FC236}">
                <a16:creationId xmlns:a16="http://schemas.microsoft.com/office/drawing/2014/main" id="{AF69DBA2-6EDF-BB2C-994C-FA40FA666DFE}"/>
              </a:ext>
            </a:extLst>
          </p:cNvPr>
          <p:cNvSpPr txBox="1"/>
          <p:nvPr/>
        </p:nvSpPr>
        <p:spPr>
          <a:xfrm>
            <a:off x="5583090" y="5755992"/>
            <a:ext cx="643125" cy="461665"/>
          </a:xfrm>
          <a:prstGeom prst="rect">
            <a:avLst/>
          </a:prstGeom>
          <a:noFill/>
        </p:spPr>
        <p:txBody>
          <a:bodyPr wrap="none" rtlCol="0">
            <a:spAutoFit/>
          </a:bodyPr>
          <a:lstStyle/>
          <a:p>
            <a:pPr algn="ctr"/>
            <a:r>
              <a:rPr lang="nl-NL" sz="2400">
                <a:latin typeface="Effra" panose="02000506080000020004" pitchFamily="2" charset="0"/>
              </a:rPr>
              <a:t>OH</a:t>
            </a:r>
            <a:endParaRPr lang="nl-NL" sz="2400" b="1">
              <a:latin typeface="Effra" panose="02000506080000020004" pitchFamily="2" charset="0"/>
            </a:endParaRPr>
          </a:p>
        </p:txBody>
      </p:sp>
      <p:sp>
        <p:nvSpPr>
          <p:cNvPr id="40" name="Pijl: gekromd rechts 39">
            <a:extLst>
              <a:ext uri="{FF2B5EF4-FFF2-40B4-BE49-F238E27FC236}">
                <a16:creationId xmlns:a16="http://schemas.microsoft.com/office/drawing/2014/main" id="{8A146099-C78C-C5AE-6B57-7881F3DF7D25}"/>
              </a:ext>
            </a:extLst>
          </p:cNvPr>
          <p:cNvSpPr/>
          <p:nvPr/>
        </p:nvSpPr>
        <p:spPr>
          <a:xfrm flipH="1" flipV="1">
            <a:off x="6720218" y="4540980"/>
            <a:ext cx="532531" cy="1539635"/>
          </a:xfrm>
          <a:prstGeom prst="curvedRightArrow">
            <a:avLst>
              <a:gd name="adj1" fmla="val 10030"/>
              <a:gd name="adj2" fmla="val 44454"/>
              <a:gd name="adj3" fmla="val 30480"/>
            </a:avLst>
          </a:prstGeom>
          <a:solidFill>
            <a:srgbClr val="652E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3881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xit" presetSubtype="0" fill="hold" grpId="1" nodeType="with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2" grpId="1"/>
      <p:bldP spid="23" grpId="0" animBg="1"/>
      <p:bldP spid="23" grpId="1" animBg="1"/>
      <p:bldP spid="27" grpId="0" animBg="1"/>
      <p:bldP spid="27" grpId="1" animBg="1"/>
      <p:bldP spid="29" grpId="0"/>
      <p:bldP spid="30" grpId="0"/>
      <p:bldP spid="30" grpId="1"/>
      <p:bldP spid="31" grpId="0" animBg="1"/>
      <p:bldP spid="31" grpId="1" animBg="1"/>
      <p:bldP spid="34" grpId="0"/>
      <p:bldP spid="35" grpId="0"/>
      <p:bldP spid="37" grpId="0"/>
      <p:bldP spid="38" grpId="0"/>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71D22-5FDF-85BD-04B6-3786681F90F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4E2B6AD-42E0-04FE-CEE5-D64AD85736F7}"/>
              </a:ext>
            </a:extLst>
          </p:cNvPr>
          <p:cNvSpPr txBox="1"/>
          <p:nvPr/>
        </p:nvSpPr>
        <p:spPr>
          <a:xfrm>
            <a:off x="1357460" y="961534"/>
            <a:ext cx="9699291" cy="1415772"/>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a:p>
            <a:pPr marL="342900" indent="-342900">
              <a:buFont typeface="Arial,Sans-Serif"/>
              <a:buChar char="•"/>
            </a:pPr>
            <a:r>
              <a:rPr lang="nl-NL" sz="3000">
                <a:solidFill>
                  <a:srgbClr val="131313"/>
                </a:solidFill>
                <a:latin typeface="Effra" panose="02000506080000020004" pitchFamily="2" charset="0"/>
                <a:cs typeface="Arial"/>
              </a:rPr>
              <a:t>Lading van ionen in zouten</a:t>
            </a:r>
          </a:p>
          <a:p>
            <a:r>
              <a:rPr lang="en-US" sz="2400" b="1">
                <a:solidFill>
                  <a:srgbClr val="652EA3"/>
                </a:solidFill>
                <a:latin typeface="Effra"/>
              </a:rPr>
              <a:t>2021 I</a:t>
            </a:r>
          </a:p>
        </p:txBody>
      </p:sp>
      <p:pic>
        <p:nvPicPr>
          <p:cNvPr id="3" name="Afbeelding 2">
            <a:extLst>
              <a:ext uri="{FF2B5EF4-FFF2-40B4-BE49-F238E27FC236}">
                <a16:creationId xmlns:a16="http://schemas.microsoft.com/office/drawing/2014/main" id="{FB32B21E-60E1-CBAF-6937-872B9639B0C7}"/>
              </a:ext>
            </a:extLst>
          </p:cNvPr>
          <p:cNvPicPr>
            <a:picLocks noChangeAspect="1"/>
          </p:cNvPicPr>
          <p:nvPr/>
        </p:nvPicPr>
        <p:blipFill>
          <a:blip r:embed="rId2"/>
          <a:stretch>
            <a:fillRect/>
          </a:stretch>
        </p:blipFill>
        <p:spPr>
          <a:xfrm>
            <a:off x="489755" y="2671308"/>
            <a:ext cx="11212490" cy="1962424"/>
          </a:xfrm>
          <a:prstGeom prst="rect">
            <a:avLst/>
          </a:prstGeom>
        </p:spPr>
      </p:pic>
      <p:sp>
        <p:nvSpPr>
          <p:cNvPr id="4" name="Tekstvak 3">
            <a:extLst>
              <a:ext uri="{FF2B5EF4-FFF2-40B4-BE49-F238E27FC236}">
                <a16:creationId xmlns:a16="http://schemas.microsoft.com/office/drawing/2014/main" id="{591025D7-0A7F-7390-5612-40E99E8F8954}"/>
              </a:ext>
            </a:extLst>
          </p:cNvPr>
          <p:cNvSpPr txBox="1"/>
          <p:nvPr/>
        </p:nvSpPr>
        <p:spPr>
          <a:xfrm>
            <a:off x="8750670" y="3742799"/>
            <a:ext cx="1237839" cy="584775"/>
          </a:xfrm>
          <a:prstGeom prst="rect">
            <a:avLst/>
          </a:prstGeom>
          <a:noFill/>
        </p:spPr>
        <p:txBody>
          <a:bodyPr wrap="none" rtlCol="0">
            <a:spAutoFit/>
          </a:bodyPr>
          <a:lstStyle/>
          <a:p>
            <a:pPr algn="ctr"/>
            <a:r>
              <a:rPr lang="nl-NL" sz="3200">
                <a:latin typeface="Effra" panose="02000506080000020004" pitchFamily="2" charset="0"/>
              </a:rPr>
              <a:t>Fe</a:t>
            </a:r>
            <a:r>
              <a:rPr lang="nl-NL" sz="3200" baseline="-25000">
                <a:latin typeface="Effra" panose="02000506080000020004" pitchFamily="2" charset="0"/>
              </a:rPr>
              <a:t>3</a:t>
            </a:r>
            <a:r>
              <a:rPr lang="nl-NL" sz="3200">
                <a:latin typeface="Effra" panose="02000506080000020004" pitchFamily="2" charset="0"/>
              </a:rPr>
              <a:t>O</a:t>
            </a:r>
            <a:r>
              <a:rPr lang="nl-NL" sz="3200" baseline="-25000">
                <a:latin typeface="Effra" panose="02000506080000020004" pitchFamily="2" charset="0"/>
              </a:rPr>
              <a:t>4</a:t>
            </a:r>
            <a:endParaRPr lang="nl-NL" sz="3200" b="1">
              <a:latin typeface="Effra" panose="02000506080000020004" pitchFamily="2" charset="0"/>
            </a:endParaRPr>
          </a:p>
        </p:txBody>
      </p:sp>
      <p:sp>
        <p:nvSpPr>
          <p:cNvPr id="10" name="Rechthoek 9">
            <a:extLst>
              <a:ext uri="{FF2B5EF4-FFF2-40B4-BE49-F238E27FC236}">
                <a16:creationId xmlns:a16="http://schemas.microsoft.com/office/drawing/2014/main" id="{0E11D387-94E7-6398-2803-38D110B0E5A1}"/>
              </a:ext>
            </a:extLst>
          </p:cNvPr>
          <p:cNvSpPr/>
          <p:nvPr/>
        </p:nvSpPr>
        <p:spPr>
          <a:xfrm>
            <a:off x="9966408" y="4674495"/>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EA8FB9C-9CEF-6E98-EA88-ECE1870DC467}"/>
              </a:ext>
            </a:extLst>
          </p:cNvPr>
          <p:cNvSpPr/>
          <p:nvPr/>
        </p:nvSpPr>
        <p:spPr>
          <a:xfrm>
            <a:off x="7602540" y="4668278"/>
            <a:ext cx="2130739"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AD1BA868-20AA-7654-5094-5C6E4E8DC1AD}"/>
              </a:ext>
            </a:extLst>
          </p:cNvPr>
          <p:cNvSpPr txBox="1"/>
          <p:nvPr/>
        </p:nvSpPr>
        <p:spPr>
          <a:xfrm>
            <a:off x="7569067" y="4638335"/>
            <a:ext cx="2266757" cy="830997"/>
          </a:xfrm>
          <a:prstGeom prst="rect">
            <a:avLst/>
          </a:prstGeom>
          <a:noFill/>
        </p:spPr>
        <p:txBody>
          <a:bodyPr wrap="square" rtlCol="0">
            <a:spAutoFit/>
          </a:bodyPr>
          <a:lstStyle/>
          <a:p>
            <a:r>
              <a:rPr lang="nl-NL" sz="2400">
                <a:latin typeface="Effra" panose="02000506080000020004" pitchFamily="2" charset="0"/>
              </a:rPr>
              <a:t>Fe</a:t>
            </a:r>
            <a:r>
              <a:rPr lang="nl-NL" sz="2400" baseline="30000">
                <a:latin typeface="Effra" panose="02000506080000020004" pitchFamily="2" charset="0"/>
              </a:rPr>
              <a:t>..       </a:t>
            </a:r>
            <a:r>
              <a:rPr lang="nl-NL" sz="2400">
                <a:latin typeface="Effra" panose="02000506080000020004" pitchFamily="2" charset="0"/>
              </a:rPr>
              <a:t>Fe</a:t>
            </a:r>
            <a:r>
              <a:rPr lang="nl-NL" sz="2400" baseline="30000">
                <a:latin typeface="Effra" panose="02000506080000020004" pitchFamily="2" charset="0"/>
              </a:rPr>
              <a:t>..         </a:t>
            </a:r>
            <a:r>
              <a:rPr lang="nl-NL" sz="2400">
                <a:latin typeface="Effra" panose="02000506080000020004" pitchFamily="2" charset="0"/>
              </a:rPr>
              <a:t>Fe</a:t>
            </a:r>
            <a:r>
              <a:rPr lang="nl-NL" sz="2400" baseline="30000">
                <a:latin typeface="Effra" panose="02000506080000020004" pitchFamily="2" charset="0"/>
              </a:rPr>
              <a:t>.. </a:t>
            </a:r>
            <a:endParaRPr lang="nl-NL" sz="2400" b="1">
              <a:latin typeface="Effra" panose="02000506080000020004" pitchFamily="2" charset="0"/>
            </a:endParaRPr>
          </a:p>
          <a:p>
            <a:pPr algn="ctr"/>
            <a:endParaRPr lang="nl-NL" sz="2400" b="1">
              <a:latin typeface="Effra" panose="02000506080000020004" pitchFamily="2" charset="0"/>
            </a:endParaRPr>
          </a:p>
        </p:txBody>
      </p:sp>
      <p:sp>
        <p:nvSpPr>
          <p:cNvPr id="16" name="Tekstvak 15">
            <a:extLst>
              <a:ext uri="{FF2B5EF4-FFF2-40B4-BE49-F238E27FC236}">
                <a16:creationId xmlns:a16="http://schemas.microsoft.com/office/drawing/2014/main" id="{A5981DE0-F0DE-8BD9-78E1-A518DD40E238}"/>
              </a:ext>
            </a:extLst>
          </p:cNvPr>
          <p:cNvSpPr txBox="1"/>
          <p:nvPr/>
        </p:nvSpPr>
        <p:spPr>
          <a:xfrm>
            <a:off x="10037546" y="4642163"/>
            <a:ext cx="930305" cy="461665"/>
          </a:xfrm>
          <a:prstGeom prst="rect">
            <a:avLst/>
          </a:prstGeom>
          <a:noFill/>
        </p:spPr>
        <p:txBody>
          <a:bodyPr wrap="square" rtlCol="0">
            <a:spAutoFit/>
          </a:bodyPr>
          <a:lstStyle/>
          <a:p>
            <a:pPr algn="ctr"/>
            <a:r>
              <a:rPr lang="nl-NL" sz="2400">
                <a:latin typeface="Effra" panose="02000506080000020004" pitchFamily="2" charset="0"/>
              </a:rPr>
              <a:t>4 O</a:t>
            </a:r>
            <a:r>
              <a:rPr lang="nl-NL" sz="2400" baseline="30000">
                <a:latin typeface="Effra" panose="02000506080000020004" pitchFamily="2" charset="0"/>
              </a:rPr>
              <a:t>2-</a:t>
            </a:r>
            <a:endParaRPr lang="nl-NL" sz="2400" b="1">
              <a:latin typeface="Effra" panose="02000506080000020004" pitchFamily="2" charset="0"/>
            </a:endParaRPr>
          </a:p>
        </p:txBody>
      </p:sp>
      <p:sp>
        <p:nvSpPr>
          <p:cNvPr id="19" name="Rechthoek 18">
            <a:extLst>
              <a:ext uri="{FF2B5EF4-FFF2-40B4-BE49-F238E27FC236}">
                <a16:creationId xmlns:a16="http://schemas.microsoft.com/office/drawing/2014/main" id="{2C9715D0-41C7-34E5-653B-5FE476D9A280}"/>
              </a:ext>
            </a:extLst>
          </p:cNvPr>
          <p:cNvSpPr/>
          <p:nvPr/>
        </p:nvSpPr>
        <p:spPr>
          <a:xfrm>
            <a:off x="9966408" y="5611310"/>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15427654-6BD7-D461-0FC4-0B525476EB93}"/>
              </a:ext>
            </a:extLst>
          </p:cNvPr>
          <p:cNvSpPr txBox="1"/>
          <p:nvPr/>
        </p:nvSpPr>
        <p:spPr>
          <a:xfrm>
            <a:off x="10037546" y="5578978"/>
            <a:ext cx="930305" cy="461665"/>
          </a:xfrm>
          <a:prstGeom prst="rect">
            <a:avLst/>
          </a:prstGeom>
          <a:noFill/>
        </p:spPr>
        <p:txBody>
          <a:bodyPr wrap="square" rtlCol="0">
            <a:spAutoFit/>
          </a:bodyPr>
          <a:lstStyle/>
          <a:p>
            <a:pPr algn="ctr"/>
            <a:r>
              <a:rPr lang="nl-NL" sz="2400">
                <a:latin typeface="Effra" panose="02000506080000020004" pitchFamily="2" charset="0"/>
              </a:rPr>
              <a:t>8 -</a:t>
            </a:r>
            <a:endParaRPr lang="nl-NL" sz="2400" b="1">
              <a:latin typeface="Effra" panose="02000506080000020004" pitchFamily="2" charset="0"/>
            </a:endParaRPr>
          </a:p>
        </p:txBody>
      </p:sp>
      <p:sp>
        <p:nvSpPr>
          <p:cNvPr id="23" name="Pijl: omlaag 22">
            <a:extLst>
              <a:ext uri="{FF2B5EF4-FFF2-40B4-BE49-F238E27FC236}">
                <a16:creationId xmlns:a16="http://schemas.microsoft.com/office/drawing/2014/main" id="{9039B970-111D-25C0-C9EC-3530D61D5CB6}"/>
              </a:ext>
            </a:extLst>
          </p:cNvPr>
          <p:cNvSpPr/>
          <p:nvPr/>
        </p:nvSpPr>
        <p:spPr>
          <a:xfrm>
            <a:off x="10364761" y="5165810"/>
            <a:ext cx="247650" cy="397002"/>
          </a:xfrm>
          <a:prstGeom prst="downArrow">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Verbindingslijn: gekromd 24">
            <a:extLst>
              <a:ext uri="{FF2B5EF4-FFF2-40B4-BE49-F238E27FC236}">
                <a16:creationId xmlns:a16="http://schemas.microsoft.com/office/drawing/2014/main" id="{49006165-D5AB-0EFF-07C8-E3A423DFFD47}"/>
              </a:ext>
            </a:extLst>
          </p:cNvPr>
          <p:cNvCxnSpPr>
            <a:cxnSpLocks/>
            <a:stCxn id="4" idx="3"/>
            <a:endCxn id="16" idx="3"/>
          </p:cNvCxnSpPr>
          <p:nvPr/>
        </p:nvCxnSpPr>
        <p:spPr>
          <a:xfrm>
            <a:off x="9988509" y="4035187"/>
            <a:ext cx="979342" cy="837809"/>
          </a:xfrm>
          <a:prstGeom prst="curvedConnector3">
            <a:avLst>
              <a:gd name="adj1" fmla="val 123342"/>
            </a:avLst>
          </a:prstGeom>
          <a:ln w="762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28" name="Rechthoek 27">
            <a:extLst>
              <a:ext uri="{FF2B5EF4-FFF2-40B4-BE49-F238E27FC236}">
                <a16:creationId xmlns:a16="http://schemas.microsoft.com/office/drawing/2014/main" id="{A4FD82CA-7106-E19F-98C4-DE2114E1B736}"/>
              </a:ext>
            </a:extLst>
          </p:cNvPr>
          <p:cNvSpPr/>
          <p:nvPr/>
        </p:nvSpPr>
        <p:spPr>
          <a:xfrm>
            <a:off x="8041873" y="5629859"/>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BF4E0A79-B9B8-F189-A015-D30745B081A6}"/>
              </a:ext>
            </a:extLst>
          </p:cNvPr>
          <p:cNvSpPr txBox="1"/>
          <p:nvPr/>
        </p:nvSpPr>
        <p:spPr>
          <a:xfrm>
            <a:off x="8113011" y="5597527"/>
            <a:ext cx="930305" cy="461665"/>
          </a:xfrm>
          <a:prstGeom prst="rect">
            <a:avLst/>
          </a:prstGeom>
          <a:noFill/>
        </p:spPr>
        <p:txBody>
          <a:bodyPr wrap="square" rtlCol="0">
            <a:spAutoFit/>
          </a:bodyPr>
          <a:lstStyle/>
          <a:p>
            <a:pPr algn="ctr"/>
            <a:r>
              <a:rPr lang="nl-NL" sz="2400">
                <a:latin typeface="Effra" panose="02000506080000020004" pitchFamily="2" charset="0"/>
              </a:rPr>
              <a:t>8 +</a:t>
            </a:r>
            <a:endParaRPr lang="nl-NL" sz="2400" b="1">
              <a:latin typeface="Effra" panose="02000506080000020004" pitchFamily="2" charset="0"/>
            </a:endParaRPr>
          </a:p>
        </p:txBody>
      </p:sp>
      <p:sp>
        <p:nvSpPr>
          <p:cNvPr id="30" name="Pijl: omlaag 29">
            <a:extLst>
              <a:ext uri="{FF2B5EF4-FFF2-40B4-BE49-F238E27FC236}">
                <a16:creationId xmlns:a16="http://schemas.microsoft.com/office/drawing/2014/main" id="{FD779950-6C22-B441-D798-0DD81527245F}"/>
              </a:ext>
            </a:extLst>
          </p:cNvPr>
          <p:cNvSpPr/>
          <p:nvPr/>
        </p:nvSpPr>
        <p:spPr>
          <a:xfrm>
            <a:off x="8427410" y="5154618"/>
            <a:ext cx="247650" cy="397002"/>
          </a:xfrm>
          <a:prstGeom prst="downArrow">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Verbindingslijn: gekromd 30">
            <a:extLst>
              <a:ext uri="{FF2B5EF4-FFF2-40B4-BE49-F238E27FC236}">
                <a16:creationId xmlns:a16="http://schemas.microsoft.com/office/drawing/2014/main" id="{A0AC229E-A7DE-9FD7-1616-B2637742FA58}"/>
              </a:ext>
            </a:extLst>
          </p:cNvPr>
          <p:cNvCxnSpPr>
            <a:cxnSpLocks/>
            <a:stCxn id="4" idx="1"/>
            <a:endCxn id="12" idx="1"/>
          </p:cNvCxnSpPr>
          <p:nvPr/>
        </p:nvCxnSpPr>
        <p:spPr>
          <a:xfrm rot="10800000" flipV="1">
            <a:off x="7602540" y="4035187"/>
            <a:ext cx="1148130" cy="831592"/>
          </a:xfrm>
          <a:prstGeom prst="curvedConnector3">
            <a:avLst>
              <a:gd name="adj1" fmla="val 119911"/>
            </a:avLst>
          </a:prstGeom>
          <a:ln w="762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1D192BCA-54FC-16E1-BB86-3BEE35C260EF}"/>
              </a:ext>
            </a:extLst>
          </p:cNvPr>
          <p:cNvSpPr txBox="1"/>
          <p:nvPr/>
        </p:nvSpPr>
        <p:spPr>
          <a:xfrm>
            <a:off x="1843797" y="3989616"/>
            <a:ext cx="666048" cy="584775"/>
          </a:xfrm>
          <a:prstGeom prst="rect">
            <a:avLst/>
          </a:prstGeom>
          <a:noFill/>
        </p:spPr>
        <p:txBody>
          <a:bodyPr wrap="square" rtlCol="0">
            <a:spAutoFit/>
          </a:bodyPr>
          <a:lstStyle/>
          <a:p>
            <a:pPr algn="ctr"/>
            <a:r>
              <a:rPr lang="nl-NL" sz="3200" b="1" baseline="30000">
                <a:solidFill>
                  <a:srgbClr val="FF0000"/>
                </a:solidFill>
                <a:latin typeface="Effra" panose="02000506080000020004" pitchFamily="2" charset="0"/>
              </a:rPr>
              <a:t>2+</a:t>
            </a:r>
            <a:endParaRPr lang="nl-NL" sz="3200" b="1">
              <a:solidFill>
                <a:srgbClr val="FF0000"/>
              </a:solidFill>
              <a:latin typeface="Effra" panose="02000506080000020004" pitchFamily="2" charset="0"/>
            </a:endParaRPr>
          </a:p>
        </p:txBody>
      </p:sp>
      <p:sp>
        <p:nvSpPr>
          <p:cNvPr id="39" name="Tekstvak 38">
            <a:extLst>
              <a:ext uri="{FF2B5EF4-FFF2-40B4-BE49-F238E27FC236}">
                <a16:creationId xmlns:a16="http://schemas.microsoft.com/office/drawing/2014/main" id="{A1C84868-FD7F-2821-6F24-C35CEC6F4B33}"/>
              </a:ext>
            </a:extLst>
          </p:cNvPr>
          <p:cNvSpPr txBox="1"/>
          <p:nvPr/>
        </p:nvSpPr>
        <p:spPr>
          <a:xfrm>
            <a:off x="2780413" y="3989616"/>
            <a:ext cx="666048" cy="584775"/>
          </a:xfrm>
          <a:prstGeom prst="rect">
            <a:avLst/>
          </a:prstGeom>
          <a:noFill/>
        </p:spPr>
        <p:txBody>
          <a:bodyPr wrap="square" rtlCol="0">
            <a:spAutoFit/>
          </a:bodyPr>
          <a:lstStyle/>
          <a:p>
            <a:pPr algn="ctr"/>
            <a:r>
              <a:rPr lang="nl-NL" sz="3200" b="1" baseline="30000">
                <a:solidFill>
                  <a:srgbClr val="FF0000"/>
                </a:solidFill>
                <a:latin typeface="Effra" panose="02000506080000020004" pitchFamily="2" charset="0"/>
              </a:rPr>
              <a:t>3+</a:t>
            </a:r>
            <a:endParaRPr lang="nl-NL" sz="3200" b="1">
              <a:solidFill>
                <a:srgbClr val="FF0000"/>
              </a:solidFill>
              <a:latin typeface="Effra" panose="02000506080000020004" pitchFamily="2" charset="0"/>
            </a:endParaRPr>
          </a:p>
        </p:txBody>
      </p:sp>
      <p:sp>
        <p:nvSpPr>
          <p:cNvPr id="40" name="Tekstvak 39">
            <a:extLst>
              <a:ext uri="{FF2B5EF4-FFF2-40B4-BE49-F238E27FC236}">
                <a16:creationId xmlns:a16="http://schemas.microsoft.com/office/drawing/2014/main" id="{11E8921E-D249-FEF2-3D7B-DAACBD249680}"/>
              </a:ext>
            </a:extLst>
          </p:cNvPr>
          <p:cNvSpPr txBox="1"/>
          <p:nvPr/>
        </p:nvSpPr>
        <p:spPr>
          <a:xfrm>
            <a:off x="7799131" y="457439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2+</a:t>
            </a:r>
            <a:endParaRPr lang="nl-NL" sz="3200" b="1">
              <a:solidFill>
                <a:srgbClr val="652EA3"/>
              </a:solidFill>
              <a:latin typeface="Effra" panose="02000506080000020004" pitchFamily="2" charset="0"/>
            </a:endParaRPr>
          </a:p>
        </p:txBody>
      </p:sp>
      <p:sp>
        <p:nvSpPr>
          <p:cNvPr id="41" name="Tekstvak 40">
            <a:extLst>
              <a:ext uri="{FF2B5EF4-FFF2-40B4-BE49-F238E27FC236}">
                <a16:creationId xmlns:a16="http://schemas.microsoft.com/office/drawing/2014/main" id="{19623AF2-ED0A-0BFF-D614-35E980340D99}"/>
              </a:ext>
            </a:extLst>
          </p:cNvPr>
          <p:cNvSpPr txBox="1"/>
          <p:nvPr/>
        </p:nvSpPr>
        <p:spPr>
          <a:xfrm>
            <a:off x="8477805" y="458123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3+</a:t>
            </a:r>
            <a:endParaRPr lang="nl-NL" sz="3200" b="1">
              <a:solidFill>
                <a:srgbClr val="652EA3"/>
              </a:solidFill>
              <a:latin typeface="Effra" panose="02000506080000020004" pitchFamily="2" charset="0"/>
            </a:endParaRPr>
          </a:p>
        </p:txBody>
      </p:sp>
      <p:sp>
        <p:nvSpPr>
          <p:cNvPr id="42" name="Tekstvak 41">
            <a:extLst>
              <a:ext uri="{FF2B5EF4-FFF2-40B4-BE49-F238E27FC236}">
                <a16:creationId xmlns:a16="http://schemas.microsoft.com/office/drawing/2014/main" id="{5ED95D9D-CAE8-C1E2-E6D3-9F48336F9C90}"/>
              </a:ext>
            </a:extLst>
          </p:cNvPr>
          <p:cNvSpPr txBox="1"/>
          <p:nvPr/>
        </p:nvSpPr>
        <p:spPr>
          <a:xfrm>
            <a:off x="9235729" y="458123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3+</a:t>
            </a:r>
            <a:endParaRPr lang="nl-NL" sz="3200" b="1">
              <a:solidFill>
                <a:srgbClr val="652EA3"/>
              </a:solidFill>
              <a:latin typeface="Effra" panose="02000506080000020004" pitchFamily="2" charset="0"/>
            </a:endParaRPr>
          </a:p>
        </p:txBody>
      </p:sp>
      <p:sp>
        <p:nvSpPr>
          <p:cNvPr id="46" name="Tekstvak 45">
            <a:extLst>
              <a:ext uri="{FF2B5EF4-FFF2-40B4-BE49-F238E27FC236}">
                <a16:creationId xmlns:a16="http://schemas.microsoft.com/office/drawing/2014/main" id="{1C79662C-83FE-A634-E21C-FBFB6A325B37}"/>
              </a:ext>
            </a:extLst>
          </p:cNvPr>
          <p:cNvSpPr txBox="1"/>
          <p:nvPr/>
        </p:nvSpPr>
        <p:spPr>
          <a:xfrm>
            <a:off x="3584611" y="3989616"/>
            <a:ext cx="507977" cy="553998"/>
          </a:xfrm>
          <a:prstGeom prst="rect">
            <a:avLst/>
          </a:prstGeom>
          <a:noFill/>
        </p:spPr>
        <p:txBody>
          <a:bodyPr wrap="square" rtlCol="0">
            <a:spAutoFit/>
          </a:bodyPr>
          <a:lstStyle/>
          <a:p>
            <a:pPr algn="ctr"/>
            <a:r>
              <a:rPr lang="nl-NL" sz="3000" b="1">
                <a:solidFill>
                  <a:srgbClr val="FF0000"/>
                </a:solidFill>
                <a:latin typeface="Effra" panose="02000506080000020004" pitchFamily="2" charset="0"/>
              </a:rPr>
              <a:t>1</a:t>
            </a:r>
          </a:p>
        </p:txBody>
      </p:sp>
      <p:sp>
        <p:nvSpPr>
          <p:cNvPr id="47" name="Tekstvak 46">
            <a:extLst>
              <a:ext uri="{FF2B5EF4-FFF2-40B4-BE49-F238E27FC236}">
                <a16:creationId xmlns:a16="http://schemas.microsoft.com/office/drawing/2014/main" id="{26FA872D-D848-4760-A762-3AE7E8DCF96F}"/>
              </a:ext>
            </a:extLst>
          </p:cNvPr>
          <p:cNvSpPr txBox="1"/>
          <p:nvPr/>
        </p:nvSpPr>
        <p:spPr>
          <a:xfrm>
            <a:off x="4366224" y="3989616"/>
            <a:ext cx="507977" cy="553998"/>
          </a:xfrm>
          <a:prstGeom prst="rect">
            <a:avLst/>
          </a:prstGeom>
          <a:noFill/>
        </p:spPr>
        <p:txBody>
          <a:bodyPr wrap="square" rtlCol="0">
            <a:spAutoFit/>
          </a:bodyPr>
          <a:lstStyle/>
          <a:p>
            <a:pPr algn="ctr"/>
            <a:r>
              <a:rPr lang="nl-NL" sz="3000" b="1">
                <a:solidFill>
                  <a:srgbClr val="FF0000"/>
                </a:solidFill>
                <a:latin typeface="Effra" panose="02000506080000020004" pitchFamily="2" charset="0"/>
              </a:rPr>
              <a:t>2</a:t>
            </a:r>
          </a:p>
        </p:txBody>
      </p:sp>
    </p:spTree>
    <p:extLst>
      <p:ext uri="{BB962C8B-B14F-4D97-AF65-F5344CB8AC3E}">
        <p14:creationId xmlns:p14="http://schemas.microsoft.com/office/powerpoint/2010/main" val="13397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2" grpId="0" animBg="1"/>
      <p:bldP spid="14" grpId="0"/>
      <p:bldP spid="16" grpId="0"/>
      <p:bldP spid="19" grpId="0" animBg="1"/>
      <p:bldP spid="20" grpId="0"/>
      <p:bldP spid="23" grpId="0" animBg="1"/>
      <p:bldP spid="28" grpId="0" animBg="1"/>
      <p:bldP spid="29" grpId="0"/>
      <p:bldP spid="30" grpId="0" animBg="1"/>
      <p:bldP spid="38" grpId="0"/>
      <p:bldP spid="39" grpId="0"/>
      <p:bldP spid="40" grpId="0"/>
      <p:bldP spid="41" grpId="0"/>
      <p:bldP spid="42" grpId="0"/>
      <p:bldP spid="46"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3EA6-7CED-B8D8-34C3-488EFE91CC5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6C86235-9E81-2986-D274-CFABCC7B74FC}"/>
              </a:ext>
            </a:extLst>
          </p:cNvPr>
          <p:cNvSpPr txBox="1"/>
          <p:nvPr/>
        </p:nvSpPr>
        <p:spPr>
          <a:xfrm>
            <a:off x="1357460" y="961534"/>
            <a:ext cx="9699291" cy="1415772"/>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a:p>
            <a:pPr marL="342900" indent="-342900">
              <a:buFont typeface="Arial,Sans-Serif"/>
              <a:buChar char="•"/>
            </a:pPr>
            <a:r>
              <a:rPr lang="nl-NL" sz="3000">
                <a:solidFill>
                  <a:srgbClr val="131313"/>
                </a:solidFill>
                <a:latin typeface="Effra" panose="02000506080000020004" pitchFamily="2" charset="0"/>
                <a:cs typeface="Arial"/>
              </a:rPr>
              <a:t>Lading van ionen in zouten</a:t>
            </a:r>
          </a:p>
          <a:p>
            <a:r>
              <a:rPr lang="en-US" sz="2400" b="1">
                <a:solidFill>
                  <a:srgbClr val="652EA3"/>
                </a:solidFill>
                <a:latin typeface="Effra"/>
              </a:rPr>
              <a:t>2023 I</a:t>
            </a:r>
          </a:p>
        </p:txBody>
      </p:sp>
      <p:pic>
        <p:nvPicPr>
          <p:cNvPr id="5" name="Afbeelding 4">
            <a:extLst>
              <a:ext uri="{FF2B5EF4-FFF2-40B4-BE49-F238E27FC236}">
                <a16:creationId xmlns:a16="http://schemas.microsoft.com/office/drawing/2014/main" id="{FAD57FC4-1EF0-A2DF-C54B-A6DC648372DD}"/>
              </a:ext>
            </a:extLst>
          </p:cNvPr>
          <p:cNvPicPr>
            <a:picLocks noChangeAspect="1"/>
          </p:cNvPicPr>
          <p:nvPr/>
        </p:nvPicPr>
        <p:blipFill>
          <a:blip r:embed="rId2"/>
          <a:stretch>
            <a:fillRect/>
          </a:stretch>
        </p:blipFill>
        <p:spPr>
          <a:xfrm>
            <a:off x="489755" y="2671308"/>
            <a:ext cx="10746658" cy="1292777"/>
          </a:xfrm>
          <a:prstGeom prst="rect">
            <a:avLst/>
          </a:prstGeom>
        </p:spPr>
      </p:pic>
    </p:spTree>
    <p:extLst>
      <p:ext uri="{BB962C8B-B14F-4D97-AF65-F5344CB8AC3E}">
        <p14:creationId xmlns:p14="http://schemas.microsoft.com/office/powerpoint/2010/main" val="37534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7B41-E9FC-5910-CD00-ED986426FAFA}"/>
            </a:ext>
          </a:extLst>
        </p:cNvPr>
        <p:cNvGrpSpPr/>
        <p:nvPr/>
      </p:nvGrpSpPr>
      <p:grpSpPr>
        <a:xfrm>
          <a:off x="0" y="0"/>
          <a:ext cx="0" cy="0"/>
          <a:chOff x="0" y="0"/>
          <a:chExt cx="0" cy="0"/>
        </a:xfrm>
      </p:grpSpPr>
      <p:pic>
        <p:nvPicPr>
          <p:cNvPr id="12" name="Afbeelding 11">
            <a:extLst>
              <a:ext uri="{FF2B5EF4-FFF2-40B4-BE49-F238E27FC236}">
                <a16:creationId xmlns:a16="http://schemas.microsoft.com/office/drawing/2014/main" id="{2CB82DF6-E1B8-E6FE-5CB9-ACC1B6840710}"/>
              </a:ext>
            </a:extLst>
          </p:cNvPr>
          <p:cNvPicPr>
            <a:picLocks noChangeAspect="1"/>
          </p:cNvPicPr>
          <p:nvPr/>
        </p:nvPicPr>
        <p:blipFill>
          <a:blip r:embed="rId2"/>
          <a:stretch>
            <a:fillRect/>
          </a:stretch>
        </p:blipFill>
        <p:spPr>
          <a:xfrm>
            <a:off x="477079" y="2463862"/>
            <a:ext cx="9699291" cy="1930275"/>
          </a:xfrm>
          <a:prstGeom prst="rect">
            <a:avLst/>
          </a:prstGeom>
        </p:spPr>
      </p:pic>
      <p:sp>
        <p:nvSpPr>
          <p:cNvPr id="2" name="Tekstvak 1">
            <a:extLst>
              <a:ext uri="{FF2B5EF4-FFF2-40B4-BE49-F238E27FC236}">
                <a16:creationId xmlns:a16="http://schemas.microsoft.com/office/drawing/2014/main" id="{DBA68855-8022-59DC-397F-8AF75BA61E41}"/>
              </a:ext>
            </a:extLst>
          </p:cNvPr>
          <p:cNvSpPr txBox="1"/>
          <p:nvPr/>
        </p:nvSpPr>
        <p:spPr>
          <a:xfrm>
            <a:off x="1357460" y="961534"/>
            <a:ext cx="9699291" cy="1415772"/>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a:p>
            <a:pPr marL="342900" indent="-342900">
              <a:buFont typeface="Arial,Sans-Serif"/>
              <a:buChar char="•"/>
            </a:pPr>
            <a:r>
              <a:rPr lang="nl-NL" sz="3000">
                <a:solidFill>
                  <a:srgbClr val="131313"/>
                </a:solidFill>
                <a:latin typeface="Effra" panose="02000506080000020004" pitchFamily="2" charset="0"/>
                <a:cs typeface="Arial"/>
              </a:rPr>
              <a:t>Protonen, neutronen en elektronen</a:t>
            </a:r>
          </a:p>
          <a:p>
            <a:r>
              <a:rPr lang="en-US" sz="2400" b="1">
                <a:solidFill>
                  <a:srgbClr val="652EA3"/>
                </a:solidFill>
                <a:latin typeface="Effra" panose="02000506080000020004" pitchFamily="2" charset="0"/>
              </a:rPr>
              <a:t>2021 I</a:t>
            </a:r>
          </a:p>
        </p:txBody>
      </p:sp>
      <p:pic>
        <p:nvPicPr>
          <p:cNvPr id="10" name="Afbeelding 9">
            <a:extLst>
              <a:ext uri="{FF2B5EF4-FFF2-40B4-BE49-F238E27FC236}">
                <a16:creationId xmlns:a16="http://schemas.microsoft.com/office/drawing/2014/main" id="{AD930FC3-62DC-B6EB-25D4-0D9DEC2FBE3E}"/>
              </a:ext>
            </a:extLst>
          </p:cNvPr>
          <p:cNvPicPr>
            <a:picLocks noChangeAspect="1"/>
          </p:cNvPicPr>
          <p:nvPr/>
        </p:nvPicPr>
        <p:blipFill>
          <a:blip r:embed="rId3"/>
          <a:stretch>
            <a:fillRect/>
          </a:stretch>
        </p:blipFill>
        <p:spPr>
          <a:xfrm>
            <a:off x="7763619" y="3234628"/>
            <a:ext cx="2412751" cy="1869659"/>
          </a:xfrm>
          <a:prstGeom prst="rect">
            <a:avLst/>
          </a:prstGeom>
          <a:ln>
            <a:solidFill>
              <a:schemeClr val="tx1"/>
            </a:solidFill>
          </a:ln>
        </p:spPr>
      </p:pic>
      <p:pic>
        <p:nvPicPr>
          <p:cNvPr id="14" name="Afbeelding 13">
            <a:extLst>
              <a:ext uri="{FF2B5EF4-FFF2-40B4-BE49-F238E27FC236}">
                <a16:creationId xmlns:a16="http://schemas.microsoft.com/office/drawing/2014/main" id="{2BEC003F-FD16-669C-7F52-F677E6EBA8C5}"/>
              </a:ext>
            </a:extLst>
          </p:cNvPr>
          <p:cNvPicPr>
            <a:picLocks noChangeAspect="1"/>
          </p:cNvPicPr>
          <p:nvPr/>
        </p:nvPicPr>
        <p:blipFill>
          <a:blip r:embed="rId4"/>
          <a:stretch>
            <a:fillRect/>
          </a:stretch>
        </p:blipFill>
        <p:spPr>
          <a:xfrm>
            <a:off x="10375618" y="3234628"/>
            <a:ext cx="1362265" cy="1324160"/>
          </a:xfrm>
          <a:prstGeom prst="rect">
            <a:avLst/>
          </a:prstGeom>
          <a:ln w="19050">
            <a:solidFill>
              <a:schemeClr val="tx1"/>
            </a:solidFill>
          </a:ln>
        </p:spPr>
      </p:pic>
      <p:sp>
        <p:nvSpPr>
          <p:cNvPr id="15" name="Tekstvak 14">
            <a:extLst>
              <a:ext uri="{FF2B5EF4-FFF2-40B4-BE49-F238E27FC236}">
                <a16:creationId xmlns:a16="http://schemas.microsoft.com/office/drawing/2014/main" id="{A99C4172-BABD-6B91-E7BF-80EEFC0ADFE5}"/>
              </a:ext>
            </a:extLst>
          </p:cNvPr>
          <p:cNvSpPr txBox="1"/>
          <p:nvPr/>
        </p:nvSpPr>
        <p:spPr>
          <a:xfrm>
            <a:off x="3379550" y="3332164"/>
            <a:ext cx="521298"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46</a:t>
            </a:r>
          </a:p>
        </p:txBody>
      </p:sp>
      <p:sp>
        <p:nvSpPr>
          <p:cNvPr id="16" name="Tekstvak 15">
            <a:extLst>
              <a:ext uri="{FF2B5EF4-FFF2-40B4-BE49-F238E27FC236}">
                <a16:creationId xmlns:a16="http://schemas.microsoft.com/office/drawing/2014/main" id="{7F17B2E6-5805-3E40-1763-81BAC8EF7F6A}"/>
              </a:ext>
            </a:extLst>
          </p:cNvPr>
          <p:cNvSpPr txBox="1"/>
          <p:nvPr/>
        </p:nvSpPr>
        <p:spPr>
          <a:xfrm>
            <a:off x="3513825" y="3647557"/>
            <a:ext cx="1891865"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107 - 46 = 61</a:t>
            </a:r>
          </a:p>
        </p:txBody>
      </p:sp>
      <p:sp>
        <p:nvSpPr>
          <p:cNvPr id="17" name="Tekstvak 16">
            <a:extLst>
              <a:ext uri="{FF2B5EF4-FFF2-40B4-BE49-F238E27FC236}">
                <a16:creationId xmlns:a16="http://schemas.microsoft.com/office/drawing/2014/main" id="{D60F7758-DE75-AD97-8E82-F035531140CF}"/>
              </a:ext>
            </a:extLst>
          </p:cNvPr>
          <p:cNvSpPr txBox="1"/>
          <p:nvPr/>
        </p:nvSpPr>
        <p:spPr>
          <a:xfrm>
            <a:off x="3569930" y="3962074"/>
            <a:ext cx="521298"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46</a:t>
            </a:r>
          </a:p>
        </p:txBody>
      </p:sp>
      <p:sp>
        <p:nvSpPr>
          <p:cNvPr id="18" name="Tekstvak 17">
            <a:extLst>
              <a:ext uri="{FF2B5EF4-FFF2-40B4-BE49-F238E27FC236}">
                <a16:creationId xmlns:a16="http://schemas.microsoft.com/office/drawing/2014/main" id="{8F7A6819-E508-713C-7E64-2745AEE4985B}"/>
              </a:ext>
            </a:extLst>
          </p:cNvPr>
          <p:cNvSpPr txBox="1"/>
          <p:nvPr/>
        </p:nvSpPr>
        <p:spPr>
          <a:xfrm>
            <a:off x="3995910" y="3962074"/>
            <a:ext cx="1330814"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- 2    = 44</a:t>
            </a:r>
          </a:p>
        </p:txBody>
      </p:sp>
    </p:spTree>
    <p:extLst>
      <p:ext uri="{BB962C8B-B14F-4D97-AF65-F5344CB8AC3E}">
        <p14:creationId xmlns:p14="http://schemas.microsoft.com/office/powerpoint/2010/main" val="40437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A1C3-8D5C-1A39-9779-24B3F33F15C8}"/>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D5B559DA-2952-6944-152B-895552E8917B}"/>
              </a:ext>
            </a:extLst>
          </p:cNvPr>
          <p:cNvPicPr>
            <a:picLocks noChangeAspect="1"/>
          </p:cNvPicPr>
          <p:nvPr/>
        </p:nvPicPr>
        <p:blipFill>
          <a:blip r:embed="rId2"/>
          <a:stretch>
            <a:fillRect/>
          </a:stretch>
        </p:blipFill>
        <p:spPr>
          <a:xfrm>
            <a:off x="926921" y="2538288"/>
            <a:ext cx="9297698" cy="1781424"/>
          </a:xfrm>
          <a:prstGeom prst="rect">
            <a:avLst/>
          </a:prstGeom>
        </p:spPr>
      </p:pic>
      <p:sp>
        <p:nvSpPr>
          <p:cNvPr id="2" name="Tekstvak 1">
            <a:extLst>
              <a:ext uri="{FF2B5EF4-FFF2-40B4-BE49-F238E27FC236}">
                <a16:creationId xmlns:a16="http://schemas.microsoft.com/office/drawing/2014/main" id="{F4F11599-09AA-AA4C-6C15-221D81D0846E}"/>
              </a:ext>
            </a:extLst>
          </p:cNvPr>
          <p:cNvSpPr txBox="1"/>
          <p:nvPr/>
        </p:nvSpPr>
        <p:spPr>
          <a:xfrm>
            <a:off x="1357460" y="961534"/>
            <a:ext cx="9699291" cy="1446550"/>
          </a:xfrm>
          <a:prstGeom prst="rect">
            <a:avLst/>
          </a:prstGeom>
          <a:noFill/>
        </p:spPr>
        <p:txBody>
          <a:bodyPr wrap="square" lIns="91440" tIns="45720" rIns="91440" bIns="45720" rtlCol="0" anchor="t">
            <a:spAutoFit/>
          </a:bodyPr>
          <a:lstStyle/>
          <a:p>
            <a:r>
              <a:rPr lang="en-US" sz="3200" b="1" err="1">
                <a:solidFill>
                  <a:srgbClr val="000000"/>
                </a:solidFill>
                <a:latin typeface="Effra" panose="02000506080000020004" pitchFamily="2" charset="0"/>
                <a:cs typeface="Segoe UI"/>
              </a:rPr>
              <a:t>Zouten</a:t>
            </a:r>
            <a:r>
              <a:rPr lang="en-US" sz="3200" b="1">
                <a:solidFill>
                  <a:srgbClr val="000000"/>
                </a:solidFill>
                <a:latin typeface="Effra" panose="02000506080000020004" pitchFamily="2" charset="0"/>
                <a:cs typeface="Segoe UI"/>
              </a:rPr>
              <a:t> </a:t>
            </a:r>
            <a:endParaRPr lang="en-US" sz="3200" b="1">
              <a:solidFill>
                <a:srgbClr val="000000"/>
              </a:solidFill>
              <a:latin typeface="Effra" panose="02000506080000020004" pitchFamily="2" charset="0"/>
            </a:endParaRPr>
          </a:p>
          <a:p>
            <a:pPr marL="342900" indent="-342900">
              <a:buFont typeface="Arial,Sans-Serif"/>
              <a:buChar char="•"/>
            </a:pPr>
            <a:r>
              <a:rPr lang="nl-NL" sz="3000">
                <a:solidFill>
                  <a:srgbClr val="131313"/>
                </a:solidFill>
                <a:latin typeface="Effra" panose="02000506080000020004" pitchFamily="2" charset="0"/>
                <a:cs typeface="Arial"/>
              </a:rPr>
              <a:t>Protonen, neutronen en elektronen</a:t>
            </a:r>
          </a:p>
          <a:p>
            <a:r>
              <a:rPr lang="nl-NL" sz="2400" b="1">
                <a:solidFill>
                  <a:srgbClr val="652EA3"/>
                </a:solidFill>
                <a:latin typeface="Effra" panose="02000506080000020004" pitchFamily="2" charset="0"/>
              </a:rPr>
              <a:t>2024 I</a:t>
            </a:r>
          </a:p>
        </p:txBody>
      </p:sp>
      <p:pic>
        <p:nvPicPr>
          <p:cNvPr id="10" name="Afbeelding 9">
            <a:extLst>
              <a:ext uri="{FF2B5EF4-FFF2-40B4-BE49-F238E27FC236}">
                <a16:creationId xmlns:a16="http://schemas.microsoft.com/office/drawing/2014/main" id="{C3C0AE5A-1E10-3BED-B579-90A34A1BD64E}"/>
              </a:ext>
            </a:extLst>
          </p:cNvPr>
          <p:cNvPicPr>
            <a:picLocks noChangeAspect="1"/>
          </p:cNvPicPr>
          <p:nvPr/>
        </p:nvPicPr>
        <p:blipFill>
          <a:blip r:embed="rId3"/>
          <a:stretch>
            <a:fillRect/>
          </a:stretch>
        </p:blipFill>
        <p:spPr>
          <a:xfrm>
            <a:off x="7763619" y="3234628"/>
            <a:ext cx="2412751" cy="1869659"/>
          </a:xfrm>
          <a:prstGeom prst="rect">
            <a:avLst/>
          </a:prstGeom>
          <a:ln>
            <a:solidFill>
              <a:schemeClr val="tx1"/>
            </a:solidFill>
          </a:ln>
        </p:spPr>
      </p:pic>
      <p:pic>
        <p:nvPicPr>
          <p:cNvPr id="9" name="Afbeelding 8">
            <a:extLst>
              <a:ext uri="{FF2B5EF4-FFF2-40B4-BE49-F238E27FC236}">
                <a16:creationId xmlns:a16="http://schemas.microsoft.com/office/drawing/2014/main" id="{1925AF32-9886-3287-7B92-772D7118446F}"/>
              </a:ext>
            </a:extLst>
          </p:cNvPr>
          <p:cNvPicPr>
            <a:picLocks noChangeAspect="1"/>
          </p:cNvPicPr>
          <p:nvPr/>
        </p:nvPicPr>
        <p:blipFill>
          <a:blip r:embed="rId4"/>
          <a:stretch>
            <a:fillRect/>
          </a:stretch>
        </p:blipFill>
        <p:spPr>
          <a:xfrm>
            <a:off x="10375618" y="3234628"/>
            <a:ext cx="1362265" cy="1339785"/>
          </a:xfrm>
          <a:prstGeom prst="rect">
            <a:avLst/>
          </a:prstGeom>
        </p:spPr>
      </p:pic>
    </p:spTree>
    <p:extLst>
      <p:ext uri="{BB962C8B-B14F-4D97-AF65-F5344CB8AC3E}">
        <p14:creationId xmlns:p14="http://schemas.microsoft.com/office/powerpoint/2010/main" val="229599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A888-62E2-0216-22F9-DB74E4917EB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DF2B97B-1DDE-9B66-C587-945F6DFCED4E}"/>
              </a:ext>
            </a:extLst>
          </p:cNvPr>
          <p:cNvSpPr txBox="1"/>
          <p:nvPr/>
        </p:nvSpPr>
        <p:spPr>
          <a:xfrm>
            <a:off x="1397217" y="1050986"/>
            <a:ext cx="10473179" cy="5139869"/>
          </a:xfrm>
          <a:prstGeom prst="rect">
            <a:avLst/>
          </a:prstGeom>
          <a:noFill/>
        </p:spPr>
        <p:txBody>
          <a:bodyPr wrap="square" lIns="91440" tIns="45720" rIns="91440" bIns="45720" rtlCol="0" anchor="t">
            <a:spAutoFit/>
          </a:bodyPr>
          <a:lstStyle/>
          <a:p>
            <a:r>
              <a:rPr lang="en-US" sz="3200" b="1" dirty="0" err="1">
                <a:latin typeface="Effra" panose="02000506080000020004" pitchFamily="2" charset="0"/>
              </a:rPr>
              <a:t>Examenspreekuur</a:t>
            </a:r>
            <a:r>
              <a:rPr lang="en-US" sz="3200" b="1" dirty="0">
                <a:latin typeface="Effra" panose="02000506080000020004" pitchFamily="2" charset="0"/>
              </a:rPr>
              <a:t> 2025</a:t>
            </a:r>
          </a:p>
          <a:p>
            <a:endParaRPr lang="en-US" sz="3200" b="1" dirty="0">
              <a:latin typeface="Effra" panose="02000506080000020004" pitchFamily="2" charset="0"/>
            </a:endParaRPr>
          </a:p>
          <a:p>
            <a:r>
              <a:rPr lang="nl-NL" sz="2400" b="1" dirty="0">
                <a:solidFill>
                  <a:srgbClr val="131313"/>
                </a:solidFill>
                <a:latin typeface="Effra" panose="02000506080000020004" pitchFamily="2" charset="0"/>
              </a:rPr>
              <a:t>Esters en blokschema’s </a:t>
            </a:r>
          </a:p>
          <a:p>
            <a:pPr marL="342900" indent="-342900">
              <a:buFont typeface="Arial"/>
              <a:buChar char="•"/>
            </a:pPr>
            <a:r>
              <a:rPr lang="nl-NL" sz="2400" dirty="0">
                <a:solidFill>
                  <a:srgbClr val="131313"/>
                </a:solidFill>
                <a:latin typeface="Effra"/>
              </a:rPr>
              <a:t>Esters</a:t>
            </a:r>
          </a:p>
          <a:p>
            <a:pPr marL="342900" indent="-342900">
              <a:buFont typeface="Arial"/>
              <a:buChar char="•"/>
            </a:pPr>
            <a:r>
              <a:rPr lang="nl-NL" sz="2400" dirty="0">
                <a:solidFill>
                  <a:srgbClr val="131313"/>
                </a:solidFill>
                <a:latin typeface="Effra"/>
              </a:rPr>
              <a:t>Recirculeren </a:t>
            </a:r>
            <a:endParaRPr lang="nl-NL" sz="2400" dirty="0">
              <a:solidFill>
                <a:srgbClr val="131313"/>
              </a:solidFill>
              <a:latin typeface="Effra"/>
              <a:cs typeface="Segoe UI"/>
            </a:endParaRPr>
          </a:p>
          <a:p>
            <a:r>
              <a:rPr lang="nl-NL" sz="2400" b="1" dirty="0">
                <a:solidFill>
                  <a:srgbClr val="131313"/>
                </a:solidFill>
                <a:latin typeface="Effra" panose="02000506080000020004" pitchFamily="2" charset="0"/>
                <a:cs typeface="Segoe UI"/>
              </a:rPr>
              <a:t>Zouten </a:t>
            </a:r>
            <a:endParaRPr lang="en-US" sz="2400" b="1" dirty="0">
              <a:solidFill>
                <a:srgbClr val="000000"/>
              </a:solidFill>
              <a:latin typeface="Effra" panose="02000506080000020004" pitchFamily="2" charset="0"/>
              <a:cs typeface="Segoe UI"/>
            </a:endParaRPr>
          </a:p>
          <a:p>
            <a:pPr marL="342900" indent="-342900">
              <a:buFont typeface="Arial"/>
              <a:buChar char="•"/>
            </a:pPr>
            <a:r>
              <a:rPr lang="nl-NL" sz="2400" dirty="0">
                <a:solidFill>
                  <a:srgbClr val="131313"/>
                </a:solidFill>
                <a:latin typeface="Effra" panose="02000506080000020004" pitchFamily="2" charset="0"/>
                <a:cs typeface="Arial"/>
              </a:rPr>
              <a:t>Verhoudingsformules</a:t>
            </a:r>
            <a:endParaRPr lang="en-US" sz="2400" dirty="0">
              <a:solidFill>
                <a:srgbClr val="000000"/>
              </a:solidFill>
              <a:latin typeface="Effra" panose="02000506080000020004" pitchFamily="2" charset="0"/>
              <a:cs typeface="Arial"/>
            </a:endParaRPr>
          </a:p>
          <a:p>
            <a:pPr marL="342900" indent="-342900">
              <a:buFont typeface="Arial"/>
              <a:buChar char="•"/>
            </a:pPr>
            <a:r>
              <a:rPr lang="nl-NL" sz="2400" dirty="0">
                <a:solidFill>
                  <a:srgbClr val="131313"/>
                </a:solidFill>
                <a:latin typeface="Effra" panose="02000506080000020004" pitchFamily="2" charset="0"/>
                <a:cs typeface="Arial"/>
              </a:rPr>
              <a:t>Protonen, neutronen, elektronen</a:t>
            </a:r>
            <a:endParaRPr lang="en-US" sz="2400" dirty="0">
              <a:solidFill>
                <a:srgbClr val="000000"/>
              </a:solidFill>
              <a:latin typeface="Effra" panose="02000506080000020004" pitchFamily="2" charset="0"/>
              <a:cs typeface="Arial"/>
            </a:endParaRPr>
          </a:p>
          <a:p>
            <a:r>
              <a:rPr lang="nl-NL" sz="2400" b="1" dirty="0">
                <a:solidFill>
                  <a:srgbClr val="131313"/>
                </a:solidFill>
                <a:latin typeface="Effra"/>
                <a:cs typeface="Segoe UI"/>
              </a:rPr>
              <a:t>Bindingen  en polymeren </a:t>
            </a:r>
            <a:endParaRPr lang="en-US" sz="2400" b="1" dirty="0">
              <a:solidFill>
                <a:srgbClr val="000000"/>
              </a:solidFill>
              <a:latin typeface="Effra"/>
              <a:cs typeface="Segoe UI"/>
            </a:endParaRPr>
          </a:p>
          <a:p>
            <a:pPr marL="342900" indent="-342900">
              <a:buFont typeface="Arial"/>
              <a:buChar char="•"/>
            </a:pPr>
            <a:r>
              <a:rPr lang="nl-NL" sz="2400" dirty="0">
                <a:solidFill>
                  <a:srgbClr val="131313"/>
                </a:solidFill>
                <a:latin typeface="Effra" panose="02000506080000020004" pitchFamily="2" charset="0"/>
                <a:cs typeface="Arial"/>
              </a:rPr>
              <a:t>Roosters</a:t>
            </a:r>
          </a:p>
          <a:p>
            <a:pPr marL="342900" indent="-342900">
              <a:buFont typeface="Arial"/>
              <a:buChar char="•"/>
            </a:pPr>
            <a:r>
              <a:rPr lang="nl-NL" sz="2400" dirty="0">
                <a:solidFill>
                  <a:srgbClr val="131313"/>
                </a:solidFill>
                <a:latin typeface="Effra"/>
                <a:cs typeface="Arial"/>
              </a:rPr>
              <a:t>Bindingen</a:t>
            </a:r>
            <a:endParaRPr lang="nl-NL" sz="2400" dirty="0">
              <a:solidFill>
                <a:srgbClr val="131313"/>
              </a:solidFill>
              <a:latin typeface="Effra" panose="02000506080000020004" pitchFamily="2" charset="0"/>
              <a:cs typeface="Arial"/>
            </a:endParaRPr>
          </a:p>
          <a:p>
            <a:pPr marL="342900" indent="-342900">
              <a:buFont typeface="Arial"/>
              <a:buChar char="•"/>
            </a:pPr>
            <a:r>
              <a:rPr lang="nl-NL" sz="2400" dirty="0">
                <a:solidFill>
                  <a:srgbClr val="131313"/>
                </a:solidFill>
                <a:latin typeface="Effra"/>
                <a:cs typeface="Arial"/>
              </a:rPr>
              <a:t>Polymeren                  </a:t>
            </a:r>
            <a:endParaRPr lang="nl-NL" sz="2400" b="0" i="0" dirty="0">
              <a:solidFill>
                <a:srgbClr val="131313"/>
              </a:solidFill>
              <a:effectLst/>
              <a:latin typeface="Effra"/>
              <a:ea typeface="Calibri" panose="020F0502020204030204"/>
              <a:cs typeface="Arial"/>
            </a:endParaRPr>
          </a:p>
          <a:p>
            <a:r>
              <a:rPr lang="nl-NL" sz="2400" b="1" dirty="0">
                <a:solidFill>
                  <a:srgbClr val="131313"/>
                </a:solidFill>
                <a:latin typeface="Effra" panose="02000506080000020004" pitchFamily="2" charset="0"/>
              </a:rPr>
              <a:t>Rekenwerk </a:t>
            </a:r>
            <a:endParaRPr lang="nl-NL" sz="2400" b="1" dirty="0">
              <a:solidFill>
                <a:srgbClr val="131313"/>
              </a:solidFill>
              <a:latin typeface="Effra" panose="02000506080000020004" pitchFamily="2" charset="0"/>
              <a:ea typeface="+mn-lt"/>
              <a:cs typeface="+mn-lt"/>
            </a:endParaRPr>
          </a:p>
        </p:txBody>
      </p:sp>
    </p:spTree>
    <p:extLst>
      <p:ext uri="{BB962C8B-B14F-4D97-AF65-F5344CB8AC3E}">
        <p14:creationId xmlns:p14="http://schemas.microsoft.com/office/powerpoint/2010/main" val="33591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07CF-787C-3D9D-F83B-A29B4844C322}"/>
            </a:ext>
          </a:extLst>
        </p:cNvPr>
        <p:cNvGrpSpPr/>
        <p:nvPr/>
      </p:nvGrpSpPr>
      <p:grpSpPr>
        <a:xfrm>
          <a:off x="0" y="0"/>
          <a:ext cx="0" cy="0"/>
          <a:chOff x="0" y="0"/>
          <a:chExt cx="0" cy="0"/>
        </a:xfrm>
      </p:grpSpPr>
      <p:sp>
        <p:nvSpPr>
          <p:cNvPr id="20" name="Tekstvak 19">
            <a:extLst>
              <a:ext uri="{FF2B5EF4-FFF2-40B4-BE49-F238E27FC236}">
                <a16:creationId xmlns:a16="http://schemas.microsoft.com/office/drawing/2014/main" id="{3AFF33A7-9AD2-589C-B8FA-657CCA323BFC}"/>
              </a:ext>
            </a:extLst>
          </p:cNvPr>
          <p:cNvSpPr txBox="1"/>
          <p:nvPr/>
        </p:nvSpPr>
        <p:spPr>
          <a:xfrm>
            <a:off x="1357460" y="2208587"/>
            <a:ext cx="8921097" cy="1446550"/>
          </a:xfrm>
          <a:prstGeom prst="rect">
            <a:avLst/>
          </a:prstGeom>
          <a:noFill/>
        </p:spPr>
        <p:txBody>
          <a:bodyPr wrap="none" rtlCol="0">
            <a:spAutoFit/>
          </a:bodyPr>
          <a:lstStyle/>
          <a:p>
            <a:r>
              <a:rPr lang="nl-NL" sz="2200">
                <a:latin typeface="Effra" panose="02000506080000020004" pitchFamily="2" charset="0"/>
              </a:rPr>
              <a:t>Geef het aantal protonen en het aantal elektronen in een fluoride-ion, F</a:t>
            </a:r>
            <a:r>
              <a:rPr lang="nl-NL" sz="2200" b="1" baseline="30000">
                <a:latin typeface="Effra" panose="02000506080000020004" pitchFamily="2" charset="0"/>
              </a:rPr>
              <a:t>-</a:t>
            </a:r>
            <a:r>
              <a:rPr lang="nl-NL" sz="2200">
                <a:latin typeface="Effra" panose="02000506080000020004" pitchFamily="2" charset="0"/>
              </a:rPr>
              <a:t>.</a:t>
            </a:r>
          </a:p>
          <a:p>
            <a:r>
              <a:rPr lang="nl-NL" sz="2200">
                <a:latin typeface="Effra" panose="02000506080000020004" pitchFamily="2" charset="0"/>
              </a:rPr>
              <a:t>Noteer je antwoord als volgt: </a:t>
            </a:r>
          </a:p>
          <a:p>
            <a:r>
              <a:rPr lang="nl-NL" sz="2200">
                <a:latin typeface="Effra" panose="02000506080000020004" pitchFamily="2" charset="0"/>
              </a:rPr>
              <a:t>aantal protonen: </a:t>
            </a:r>
          </a:p>
          <a:p>
            <a:r>
              <a:rPr lang="nl-NL" sz="2200">
                <a:latin typeface="Effra" panose="02000506080000020004" pitchFamily="2" charset="0"/>
              </a:rPr>
              <a:t>aantal elektronen:  </a:t>
            </a:r>
          </a:p>
        </p:txBody>
      </p:sp>
      <p:pic>
        <p:nvPicPr>
          <p:cNvPr id="22" name="Afbeelding 21">
            <a:extLst>
              <a:ext uri="{FF2B5EF4-FFF2-40B4-BE49-F238E27FC236}">
                <a16:creationId xmlns:a16="http://schemas.microsoft.com/office/drawing/2014/main" id="{6EBDBD90-8884-C529-D239-6F3890AAA956}"/>
              </a:ext>
            </a:extLst>
          </p:cNvPr>
          <p:cNvPicPr>
            <a:picLocks noChangeAspect="1"/>
          </p:cNvPicPr>
          <p:nvPr/>
        </p:nvPicPr>
        <p:blipFill rotWithShape="1">
          <a:blip r:embed="rId2"/>
          <a:srcRect t="2205"/>
          <a:stretch/>
        </p:blipFill>
        <p:spPr>
          <a:xfrm>
            <a:off x="10126271" y="2931862"/>
            <a:ext cx="1371791" cy="1313590"/>
          </a:xfrm>
          <a:prstGeom prst="rect">
            <a:avLst/>
          </a:prstGeom>
          <a:ln w="19050">
            <a:solidFill>
              <a:schemeClr val="tx1"/>
            </a:solidFill>
          </a:ln>
        </p:spPr>
      </p:pic>
      <p:sp>
        <p:nvSpPr>
          <p:cNvPr id="2" name="Tekstvak 1">
            <a:extLst>
              <a:ext uri="{FF2B5EF4-FFF2-40B4-BE49-F238E27FC236}">
                <a16:creationId xmlns:a16="http://schemas.microsoft.com/office/drawing/2014/main" id="{D76C0083-228E-1C97-F8C6-FF68CE8B86B5}"/>
              </a:ext>
            </a:extLst>
          </p:cNvPr>
          <p:cNvSpPr txBox="1"/>
          <p:nvPr/>
        </p:nvSpPr>
        <p:spPr>
          <a:xfrm>
            <a:off x="1357460" y="961534"/>
            <a:ext cx="9699291" cy="1046440"/>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a:p>
            <a:pPr marL="342900" indent="-342900">
              <a:buFont typeface="Arial,Sans-Serif"/>
              <a:buChar char="•"/>
            </a:pPr>
            <a:r>
              <a:rPr lang="nl-NL" sz="3000">
                <a:solidFill>
                  <a:srgbClr val="131313"/>
                </a:solidFill>
                <a:latin typeface="Effra" panose="02000506080000020004" pitchFamily="2" charset="0"/>
                <a:cs typeface="Arial"/>
              </a:rPr>
              <a:t>Elektronconfiguratie</a:t>
            </a:r>
            <a:endParaRPr lang="en-US" sz="3000">
              <a:solidFill>
                <a:srgbClr val="131313"/>
              </a:solidFill>
              <a:latin typeface="Effra" panose="02000506080000020004" pitchFamily="2" charset="0"/>
              <a:cs typeface="Arial"/>
            </a:endParaRPr>
          </a:p>
        </p:txBody>
      </p:sp>
      <p:pic>
        <p:nvPicPr>
          <p:cNvPr id="7" name="Afbeelding 6">
            <a:extLst>
              <a:ext uri="{FF2B5EF4-FFF2-40B4-BE49-F238E27FC236}">
                <a16:creationId xmlns:a16="http://schemas.microsoft.com/office/drawing/2014/main" id="{3987D613-4CF2-7CAE-37A6-55575DDF52E3}"/>
              </a:ext>
            </a:extLst>
          </p:cNvPr>
          <p:cNvPicPr>
            <a:picLocks noChangeAspect="1"/>
          </p:cNvPicPr>
          <p:nvPr/>
        </p:nvPicPr>
        <p:blipFill>
          <a:blip r:embed="rId3"/>
          <a:stretch>
            <a:fillRect/>
          </a:stretch>
        </p:blipFill>
        <p:spPr>
          <a:xfrm>
            <a:off x="7580739" y="2932565"/>
            <a:ext cx="2412751" cy="1869659"/>
          </a:xfrm>
          <a:prstGeom prst="rect">
            <a:avLst/>
          </a:prstGeom>
          <a:ln>
            <a:solidFill>
              <a:schemeClr val="tx1"/>
            </a:solidFill>
          </a:ln>
        </p:spPr>
      </p:pic>
      <p:sp>
        <p:nvSpPr>
          <p:cNvPr id="9" name="Tekstvak 8">
            <a:extLst>
              <a:ext uri="{FF2B5EF4-FFF2-40B4-BE49-F238E27FC236}">
                <a16:creationId xmlns:a16="http://schemas.microsoft.com/office/drawing/2014/main" id="{09AA75FF-E308-768C-0A41-5B90096736EA}"/>
              </a:ext>
            </a:extLst>
          </p:cNvPr>
          <p:cNvSpPr txBox="1"/>
          <p:nvPr/>
        </p:nvSpPr>
        <p:spPr>
          <a:xfrm>
            <a:off x="3529722" y="2816591"/>
            <a:ext cx="352982"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9</a:t>
            </a:r>
          </a:p>
        </p:txBody>
      </p:sp>
      <p:sp>
        <p:nvSpPr>
          <p:cNvPr id="11" name="Tekstvak 10">
            <a:extLst>
              <a:ext uri="{FF2B5EF4-FFF2-40B4-BE49-F238E27FC236}">
                <a16:creationId xmlns:a16="http://schemas.microsoft.com/office/drawing/2014/main" id="{78F20264-E600-12EB-958B-FAE1C9E248DE}"/>
              </a:ext>
            </a:extLst>
          </p:cNvPr>
          <p:cNvSpPr txBox="1"/>
          <p:nvPr/>
        </p:nvSpPr>
        <p:spPr>
          <a:xfrm>
            <a:off x="3673483" y="3169464"/>
            <a:ext cx="352982"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9</a:t>
            </a:r>
          </a:p>
        </p:txBody>
      </p:sp>
      <p:sp>
        <p:nvSpPr>
          <p:cNvPr id="12" name="Tekstvak 11">
            <a:extLst>
              <a:ext uri="{FF2B5EF4-FFF2-40B4-BE49-F238E27FC236}">
                <a16:creationId xmlns:a16="http://schemas.microsoft.com/office/drawing/2014/main" id="{5F3E5159-0811-9E9B-9C6E-3AAD824B6D39}"/>
              </a:ext>
            </a:extLst>
          </p:cNvPr>
          <p:cNvSpPr txBox="1"/>
          <p:nvPr/>
        </p:nvSpPr>
        <p:spPr>
          <a:xfrm>
            <a:off x="3933461" y="3169464"/>
            <a:ext cx="1250663" cy="461665"/>
          </a:xfrm>
          <a:prstGeom prst="rect">
            <a:avLst/>
          </a:prstGeom>
          <a:noFill/>
        </p:spPr>
        <p:txBody>
          <a:bodyPr wrap="none" rtlCol="0">
            <a:spAutoFit/>
          </a:bodyPr>
          <a:lstStyle/>
          <a:p>
            <a:pPr algn="ctr"/>
            <a:r>
              <a:rPr lang="nl-NL" sz="2400" b="1">
                <a:solidFill>
                  <a:srgbClr val="FF0000"/>
                </a:solidFill>
                <a:latin typeface="Effra" panose="02000506080000020004" pitchFamily="2" charset="0"/>
              </a:rPr>
              <a:t>+ 1  = 10</a:t>
            </a:r>
          </a:p>
        </p:txBody>
      </p:sp>
      <p:sp>
        <p:nvSpPr>
          <p:cNvPr id="14" name="Ovaal 13">
            <a:extLst>
              <a:ext uri="{FF2B5EF4-FFF2-40B4-BE49-F238E27FC236}">
                <a16:creationId xmlns:a16="http://schemas.microsoft.com/office/drawing/2014/main" id="{C5495BEA-5D33-778C-5CFF-FCDD96B5FE52}"/>
              </a:ext>
            </a:extLst>
          </p:cNvPr>
          <p:cNvSpPr/>
          <p:nvPr/>
        </p:nvSpPr>
        <p:spPr>
          <a:xfrm>
            <a:off x="7203440" y="4285304"/>
            <a:ext cx="2600960" cy="682936"/>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5" name="Ovaal 14">
            <a:extLst>
              <a:ext uri="{FF2B5EF4-FFF2-40B4-BE49-F238E27FC236}">
                <a16:creationId xmlns:a16="http://schemas.microsoft.com/office/drawing/2014/main" id="{A6AE6C73-A5EF-C374-4DFB-319EAE676817}"/>
              </a:ext>
            </a:extLst>
          </p:cNvPr>
          <p:cNvSpPr/>
          <p:nvPr/>
        </p:nvSpPr>
        <p:spPr>
          <a:xfrm>
            <a:off x="10040051" y="3926138"/>
            <a:ext cx="592281" cy="359166"/>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4" name="Tekstvak 23">
            <a:extLst>
              <a:ext uri="{FF2B5EF4-FFF2-40B4-BE49-F238E27FC236}">
                <a16:creationId xmlns:a16="http://schemas.microsoft.com/office/drawing/2014/main" id="{6F81D7F4-5416-B86B-DB45-8F74409042E6}"/>
              </a:ext>
            </a:extLst>
          </p:cNvPr>
          <p:cNvSpPr txBox="1"/>
          <p:nvPr/>
        </p:nvSpPr>
        <p:spPr>
          <a:xfrm>
            <a:off x="1359724" y="3903497"/>
            <a:ext cx="6359049" cy="430887"/>
          </a:xfrm>
          <a:prstGeom prst="rect">
            <a:avLst/>
          </a:prstGeom>
          <a:noFill/>
        </p:spPr>
        <p:txBody>
          <a:bodyPr wrap="none" rtlCol="0">
            <a:spAutoFit/>
          </a:bodyPr>
          <a:lstStyle/>
          <a:p>
            <a:r>
              <a:rPr lang="nl-NL" sz="2200">
                <a:latin typeface="Effra" panose="02000506080000020004" pitchFamily="2" charset="0"/>
              </a:rPr>
              <a:t>Geef de elektronconfiguratie van het fluoride-ion.</a:t>
            </a:r>
          </a:p>
        </p:txBody>
      </p:sp>
      <p:sp>
        <p:nvSpPr>
          <p:cNvPr id="25" name="Tekstvak 24">
            <a:extLst>
              <a:ext uri="{FF2B5EF4-FFF2-40B4-BE49-F238E27FC236}">
                <a16:creationId xmlns:a16="http://schemas.microsoft.com/office/drawing/2014/main" id="{7BD157A6-E84C-010D-37EF-E40A7A70A27F}"/>
              </a:ext>
            </a:extLst>
          </p:cNvPr>
          <p:cNvSpPr txBox="1"/>
          <p:nvPr/>
        </p:nvSpPr>
        <p:spPr>
          <a:xfrm>
            <a:off x="1359724" y="4275632"/>
            <a:ext cx="572593" cy="430887"/>
          </a:xfrm>
          <a:prstGeom prst="rect">
            <a:avLst/>
          </a:prstGeom>
          <a:noFill/>
        </p:spPr>
        <p:txBody>
          <a:bodyPr wrap="none" rtlCol="0">
            <a:spAutoFit/>
          </a:bodyPr>
          <a:lstStyle/>
          <a:p>
            <a:r>
              <a:rPr lang="nl-NL" sz="2200" b="1">
                <a:solidFill>
                  <a:srgbClr val="FF0000"/>
                </a:solidFill>
                <a:latin typeface="Effra" panose="02000506080000020004" pitchFamily="2" charset="0"/>
              </a:rPr>
              <a:t>2,8</a:t>
            </a:r>
          </a:p>
        </p:txBody>
      </p:sp>
    </p:spTree>
    <p:extLst>
      <p:ext uri="{BB962C8B-B14F-4D97-AF65-F5344CB8AC3E}">
        <p14:creationId xmlns:p14="http://schemas.microsoft.com/office/powerpoint/2010/main" val="27318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1" grpId="0"/>
      <p:bldP spid="12" grpId="0"/>
      <p:bldP spid="14" grpId="0" animBg="1"/>
      <p:bldP spid="15" grpId="0" animBg="1"/>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F803-6686-2C5A-5D51-E111FCA5AE7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1E41A12-E9EE-C7D4-BC14-2B37431D1F84}"/>
              </a:ext>
            </a:extLst>
          </p:cNvPr>
          <p:cNvSpPr txBox="1"/>
          <p:nvPr/>
        </p:nvSpPr>
        <p:spPr>
          <a:xfrm>
            <a:off x="933254" y="1093510"/>
            <a:ext cx="7164371" cy="3539430"/>
          </a:xfrm>
          <a:prstGeom prst="rect">
            <a:avLst/>
          </a:prstGeom>
          <a:noFill/>
        </p:spPr>
        <p:txBody>
          <a:bodyPr wrap="square" rtlCol="0">
            <a:spAutoFit/>
          </a:bodyPr>
          <a:lstStyle/>
          <a:p>
            <a:r>
              <a:rPr lang="en-US" sz="3200" b="1" err="1">
                <a:latin typeface="Effra"/>
              </a:rPr>
              <a:t>Bindingen</a:t>
            </a:r>
            <a:endParaRPr lang="en-US" sz="3200" b="1">
              <a:latin typeface="Effra"/>
            </a:endParaRPr>
          </a:p>
          <a:p>
            <a:pPr marL="457200" indent="-457200">
              <a:buFont typeface="Arial" panose="020B0604020202020204" pitchFamily="34" charset="0"/>
              <a:buChar char="•"/>
            </a:pPr>
            <a:r>
              <a:rPr lang="en-US" sz="3000">
                <a:latin typeface="Effra"/>
              </a:rPr>
              <a:t>Roosters</a:t>
            </a:r>
          </a:p>
          <a:p>
            <a:endParaRPr lang="en-US" sz="3200" b="1">
              <a:latin typeface="Effra"/>
            </a:endParaRPr>
          </a:p>
          <a:p>
            <a:endParaRPr lang="en-US" sz="3200" b="1">
              <a:latin typeface="Effra"/>
            </a:endParaRPr>
          </a:p>
          <a:p>
            <a:r>
              <a:rPr lang="en-US" sz="2400">
                <a:latin typeface="Effra"/>
              </a:rPr>
              <a:t>* </a:t>
            </a:r>
            <a:r>
              <a:rPr lang="en-US" sz="2400" err="1">
                <a:latin typeface="Effra"/>
              </a:rPr>
              <a:t>Atoomrooster</a:t>
            </a:r>
            <a:r>
              <a:rPr lang="en-US" sz="2400">
                <a:latin typeface="Effra"/>
              </a:rPr>
              <a:t>  (</a:t>
            </a:r>
            <a:r>
              <a:rPr lang="en-US" sz="2400" err="1">
                <a:latin typeface="Effra"/>
              </a:rPr>
              <a:t>diamant</a:t>
            </a:r>
            <a:r>
              <a:rPr lang="en-US" sz="2400">
                <a:latin typeface="Effra"/>
              </a:rPr>
              <a:t>, </a:t>
            </a:r>
            <a:r>
              <a:rPr lang="en-US" sz="2400" err="1">
                <a:latin typeface="Effra"/>
              </a:rPr>
              <a:t>binas</a:t>
            </a:r>
            <a:r>
              <a:rPr lang="en-US" sz="2400">
                <a:latin typeface="Effra"/>
              </a:rPr>
              <a:t> 67E)</a:t>
            </a:r>
          </a:p>
          <a:p>
            <a:r>
              <a:rPr lang="en-US" sz="2400">
                <a:latin typeface="Effra"/>
              </a:rPr>
              <a:t>* </a:t>
            </a:r>
            <a:r>
              <a:rPr lang="en-US" sz="2400" err="1">
                <a:latin typeface="Effra"/>
              </a:rPr>
              <a:t>Molecuulrooster</a:t>
            </a:r>
            <a:endParaRPr lang="en-US" sz="2400">
              <a:latin typeface="Effra"/>
            </a:endParaRPr>
          </a:p>
          <a:p>
            <a:r>
              <a:rPr lang="en-US" sz="2400">
                <a:latin typeface="Effra"/>
              </a:rPr>
              <a:t>* </a:t>
            </a:r>
            <a:r>
              <a:rPr lang="en-US" sz="2400" err="1">
                <a:latin typeface="Effra"/>
              </a:rPr>
              <a:t>Metaalrooster</a:t>
            </a:r>
            <a:endParaRPr lang="en-US" sz="2400">
              <a:latin typeface="Effra"/>
            </a:endParaRPr>
          </a:p>
          <a:p>
            <a:r>
              <a:rPr lang="en-US" sz="2400">
                <a:latin typeface="Effra"/>
              </a:rPr>
              <a:t>* </a:t>
            </a:r>
            <a:r>
              <a:rPr lang="en-US" sz="2400" err="1">
                <a:latin typeface="Effra"/>
              </a:rPr>
              <a:t>Ionrooster</a:t>
            </a:r>
            <a:endParaRPr lang="en-US" sz="2400">
              <a:latin typeface="Effra"/>
            </a:endParaRPr>
          </a:p>
        </p:txBody>
      </p:sp>
      <p:pic>
        <p:nvPicPr>
          <p:cNvPr id="6" name="Afbeelding 5">
            <a:extLst>
              <a:ext uri="{FF2B5EF4-FFF2-40B4-BE49-F238E27FC236}">
                <a16:creationId xmlns:a16="http://schemas.microsoft.com/office/drawing/2014/main" id="{EDC38413-3577-17EA-435A-BEE87E1FCB36}"/>
              </a:ext>
            </a:extLst>
          </p:cNvPr>
          <p:cNvPicPr>
            <a:picLocks noChangeAspect="1"/>
          </p:cNvPicPr>
          <p:nvPr/>
        </p:nvPicPr>
        <p:blipFill>
          <a:blip r:embed="rId3"/>
          <a:stretch>
            <a:fillRect/>
          </a:stretch>
        </p:blipFill>
        <p:spPr>
          <a:xfrm>
            <a:off x="5497788" y="4379037"/>
            <a:ext cx="1971675" cy="1895475"/>
          </a:xfrm>
          <a:prstGeom prst="rect">
            <a:avLst/>
          </a:prstGeom>
        </p:spPr>
      </p:pic>
      <p:graphicFrame>
        <p:nvGraphicFramePr>
          <p:cNvPr id="7" name="Object 6">
            <a:extLst>
              <a:ext uri="{FF2B5EF4-FFF2-40B4-BE49-F238E27FC236}">
                <a16:creationId xmlns:a16="http://schemas.microsoft.com/office/drawing/2014/main" id="{3D11200E-E65A-DEBA-3F3C-595A014965E6}"/>
              </a:ext>
            </a:extLst>
          </p:cNvPr>
          <p:cNvGraphicFramePr>
            <a:graphicFrameLocks noChangeAspect="1"/>
          </p:cNvGraphicFramePr>
          <p:nvPr/>
        </p:nvGraphicFramePr>
        <p:xfrm>
          <a:off x="7610608" y="4379037"/>
          <a:ext cx="1995780" cy="1793163"/>
        </p:xfrm>
        <a:graphic>
          <a:graphicData uri="http://schemas.openxmlformats.org/presentationml/2006/ole">
            <mc:AlternateContent xmlns:mc="http://schemas.openxmlformats.org/markup-compatibility/2006">
              <mc:Choice xmlns:v="urn:schemas-microsoft-com:vml" Requires="v">
                <p:oleObj name="Bitmapafbeelding" r:id="rId4" imgW="1251000" imgH="1123920" progId="Paint.Picture">
                  <p:embed/>
                </p:oleObj>
              </mc:Choice>
              <mc:Fallback>
                <p:oleObj name="Bitmapafbeelding" r:id="rId4" imgW="1251000" imgH="1123920" progId="Paint.Picture">
                  <p:embed/>
                  <p:pic>
                    <p:nvPicPr>
                      <p:cNvPr id="7" name="Object 6">
                        <a:extLst>
                          <a:ext uri="{FF2B5EF4-FFF2-40B4-BE49-F238E27FC236}">
                            <a16:creationId xmlns:a16="http://schemas.microsoft.com/office/drawing/2014/main" id="{3D11200E-E65A-DEBA-3F3C-595A014965E6}"/>
                          </a:ext>
                        </a:extLst>
                      </p:cNvPr>
                      <p:cNvPicPr/>
                      <p:nvPr/>
                    </p:nvPicPr>
                    <p:blipFill>
                      <a:blip r:embed="rId5"/>
                      <a:stretch>
                        <a:fillRect/>
                      </a:stretch>
                    </p:blipFill>
                    <p:spPr>
                      <a:xfrm>
                        <a:off x="7610608" y="4379037"/>
                        <a:ext cx="1995780" cy="1793163"/>
                      </a:xfrm>
                      <a:prstGeom prst="rect">
                        <a:avLst/>
                      </a:prstGeom>
                    </p:spPr>
                  </p:pic>
                </p:oleObj>
              </mc:Fallback>
            </mc:AlternateContent>
          </a:graphicData>
        </a:graphic>
      </p:graphicFrame>
      <p:pic>
        <p:nvPicPr>
          <p:cNvPr id="9" name="Afbeelding 8">
            <a:extLst>
              <a:ext uri="{FF2B5EF4-FFF2-40B4-BE49-F238E27FC236}">
                <a16:creationId xmlns:a16="http://schemas.microsoft.com/office/drawing/2014/main" id="{AC71F10C-AE7C-E8B2-6F67-10B668486E54}"/>
              </a:ext>
            </a:extLst>
          </p:cNvPr>
          <p:cNvPicPr>
            <a:picLocks noChangeAspect="1"/>
          </p:cNvPicPr>
          <p:nvPr/>
        </p:nvPicPr>
        <p:blipFill>
          <a:blip r:embed="rId6"/>
          <a:stretch>
            <a:fillRect/>
          </a:stretch>
        </p:blipFill>
        <p:spPr>
          <a:xfrm>
            <a:off x="6808894" y="1686776"/>
            <a:ext cx="3400425" cy="1695450"/>
          </a:xfrm>
          <a:prstGeom prst="rect">
            <a:avLst/>
          </a:prstGeom>
        </p:spPr>
      </p:pic>
      <p:sp>
        <p:nvSpPr>
          <p:cNvPr id="10" name="Tekstvak 9">
            <a:extLst>
              <a:ext uri="{FF2B5EF4-FFF2-40B4-BE49-F238E27FC236}">
                <a16:creationId xmlns:a16="http://schemas.microsoft.com/office/drawing/2014/main" id="{21CC52C5-694B-D968-6C83-52E16D2AB291}"/>
              </a:ext>
            </a:extLst>
          </p:cNvPr>
          <p:cNvSpPr txBox="1"/>
          <p:nvPr/>
        </p:nvSpPr>
        <p:spPr>
          <a:xfrm>
            <a:off x="6856227" y="3376706"/>
            <a:ext cx="1995780" cy="400110"/>
          </a:xfrm>
          <a:prstGeom prst="rect">
            <a:avLst/>
          </a:prstGeom>
          <a:noFill/>
        </p:spPr>
        <p:txBody>
          <a:bodyPr wrap="square" rtlCol="0">
            <a:spAutoFit/>
          </a:bodyPr>
          <a:lstStyle/>
          <a:p>
            <a:r>
              <a:rPr lang="en-US" sz="2000" b="1" err="1">
                <a:latin typeface="Effra" panose="02000506080000020004"/>
              </a:rPr>
              <a:t>metaalrooster</a:t>
            </a:r>
            <a:endParaRPr lang="nl-NL" sz="2000" b="1">
              <a:latin typeface="Effra" panose="02000506080000020004"/>
            </a:endParaRPr>
          </a:p>
        </p:txBody>
      </p:sp>
      <p:sp>
        <p:nvSpPr>
          <p:cNvPr id="11" name="Tekstvak 10">
            <a:extLst>
              <a:ext uri="{FF2B5EF4-FFF2-40B4-BE49-F238E27FC236}">
                <a16:creationId xmlns:a16="http://schemas.microsoft.com/office/drawing/2014/main" id="{9AA72BEB-17DF-9E7F-AEC2-EF3C99DFAC13}"/>
              </a:ext>
            </a:extLst>
          </p:cNvPr>
          <p:cNvSpPr txBox="1"/>
          <p:nvPr/>
        </p:nvSpPr>
        <p:spPr>
          <a:xfrm>
            <a:off x="6892456" y="6172200"/>
            <a:ext cx="1292790" cy="400110"/>
          </a:xfrm>
          <a:prstGeom prst="rect">
            <a:avLst/>
          </a:prstGeom>
          <a:noFill/>
        </p:spPr>
        <p:txBody>
          <a:bodyPr wrap="none" rtlCol="0">
            <a:spAutoFit/>
          </a:bodyPr>
          <a:lstStyle/>
          <a:p>
            <a:r>
              <a:rPr lang="en-US" sz="2000" b="1" err="1">
                <a:latin typeface="Effra" panose="02000506080000020004"/>
              </a:rPr>
              <a:t>ionrooster</a:t>
            </a:r>
            <a:endParaRPr lang="nl-NL" sz="2000" b="1">
              <a:latin typeface="Effra" panose="02000506080000020004"/>
            </a:endParaRPr>
          </a:p>
        </p:txBody>
      </p:sp>
    </p:spTree>
    <p:extLst>
      <p:ext uri="{BB962C8B-B14F-4D97-AF65-F5344CB8AC3E}">
        <p14:creationId xmlns:p14="http://schemas.microsoft.com/office/powerpoint/2010/main" val="374314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DF36-1862-F442-4020-9EA98FAB658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08EE324-E49F-0A8E-8095-63B1AD63EB1B}"/>
              </a:ext>
            </a:extLst>
          </p:cNvPr>
          <p:cNvSpPr txBox="1"/>
          <p:nvPr/>
        </p:nvSpPr>
        <p:spPr>
          <a:xfrm>
            <a:off x="933254" y="1093510"/>
            <a:ext cx="7164371" cy="2369880"/>
          </a:xfrm>
          <a:prstGeom prst="rect">
            <a:avLst/>
          </a:prstGeom>
          <a:noFill/>
        </p:spPr>
        <p:txBody>
          <a:bodyPr wrap="square" rtlCol="0">
            <a:spAutoFit/>
          </a:bodyPr>
          <a:lstStyle/>
          <a:p>
            <a:r>
              <a:rPr lang="en-US" sz="3200" b="1" err="1">
                <a:latin typeface="Effra" panose="02000506080000020004" pitchFamily="2" charset="0"/>
              </a:rPr>
              <a:t>Bindingen</a:t>
            </a:r>
            <a:endParaRPr lang="en-US" sz="3200" b="1">
              <a:latin typeface="Effra" panose="02000506080000020004" pitchFamily="2" charset="0"/>
            </a:endParaRPr>
          </a:p>
          <a:p>
            <a:pPr marL="457200" indent="-457200">
              <a:buFont typeface="Arial" panose="020B0604020202020204" pitchFamily="34" charset="0"/>
              <a:buChar char="•"/>
            </a:pPr>
            <a:r>
              <a:rPr lang="en-US" sz="3000">
                <a:latin typeface="Effra" panose="02000506080000020004" pitchFamily="2" charset="0"/>
              </a:rPr>
              <a:t>Roosters</a:t>
            </a:r>
          </a:p>
          <a:p>
            <a:r>
              <a:rPr lang="en-US" sz="2400" b="1">
                <a:solidFill>
                  <a:srgbClr val="652EA3"/>
                </a:solidFill>
                <a:latin typeface="Effra" panose="02000506080000020004" pitchFamily="2" charset="0"/>
              </a:rPr>
              <a:t>2022 III 5 </a:t>
            </a:r>
            <a:endParaRPr lang="nl-NL" sz="2400" b="1">
              <a:solidFill>
                <a:srgbClr val="652EA3"/>
              </a:solidFill>
              <a:latin typeface="Effra" panose="02000506080000020004" pitchFamily="2" charset="0"/>
              <a:ea typeface="Calibri"/>
              <a:cs typeface="Calibri"/>
            </a:endParaRPr>
          </a:p>
          <a:p>
            <a:endParaRPr lang="en-US" sz="3000">
              <a:latin typeface="Effra" panose="02000506080000020004" pitchFamily="2" charset="0"/>
            </a:endParaRPr>
          </a:p>
          <a:p>
            <a:endParaRPr lang="en-US" sz="3200" b="1">
              <a:latin typeface="Effra" panose="02000506080000020004" pitchFamily="2" charset="0"/>
            </a:endParaRPr>
          </a:p>
        </p:txBody>
      </p:sp>
      <p:pic>
        <p:nvPicPr>
          <p:cNvPr id="4" name="Afbeelding 3">
            <a:extLst>
              <a:ext uri="{FF2B5EF4-FFF2-40B4-BE49-F238E27FC236}">
                <a16:creationId xmlns:a16="http://schemas.microsoft.com/office/drawing/2014/main" id="{B3C3218E-1526-F1D1-165A-E14557CAC6AE}"/>
              </a:ext>
            </a:extLst>
          </p:cNvPr>
          <p:cNvPicPr>
            <a:picLocks noChangeAspect="1"/>
          </p:cNvPicPr>
          <p:nvPr/>
        </p:nvPicPr>
        <p:blipFill>
          <a:blip r:embed="rId2"/>
          <a:stretch>
            <a:fillRect/>
          </a:stretch>
        </p:blipFill>
        <p:spPr>
          <a:xfrm>
            <a:off x="2794171" y="2343150"/>
            <a:ext cx="9086850" cy="2171700"/>
          </a:xfrm>
          <a:prstGeom prst="rect">
            <a:avLst/>
          </a:prstGeom>
        </p:spPr>
      </p:pic>
      <p:sp>
        <p:nvSpPr>
          <p:cNvPr id="3" name="Tekstvak 2">
            <a:extLst>
              <a:ext uri="{FF2B5EF4-FFF2-40B4-BE49-F238E27FC236}">
                <a16:creationId xmlns:a16="http://schemas.microsoft.com/office/drawing/2014/main" id="{E7FE7FCF-DF04-BB30-C37C-0B2A5516A929}"/>
              </a:ext>
            </a:extLst>
          </p:cNvPr>
          <p:cNvSpPr txBox="1"/>
          <p:nvPr/>
        </p:nvSpPr>
        <p:spPr>
          <a:xfrm>
            <a:off x="804274" y="4909930"/>
            <a:ext cx="10358670" cy="1015663"/>
          </a:xfrm>
          <a:prstGeom prst="rect">
            <a:avLst/>
          </a:prstGeom>
          <a:noFill/>
        </p:spPr>
        <p:txBody>
          <a:bodyPr wrap="none" lIns="91440" tIns="45720" rIns="91440" bIns="45720" rtlCol="0" anchor="t">
            <a:spAutoFit/>
          </a:bodyPr>
          <a:lstStyle/>
          <a:p>
            <a:r>
              <a:rPr lang="en-US" sz="2000" dirty="0">
                <a:latin typeface="Effra" panose="02000506080000020004"/>
              </a:rPr>
              <a:t>Brons is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legering</a:t>
            </a:r>
            <a:r>
              <a:rPr lang="en-US" sz="2000" dirty="0">
                <a:latin typeface="Effra" panose="02000506080000020004"/>
              </a:rPr>
              <a:t> en </a:t>
            </a:r>
            <a:r>
              <a:rPr lang="en-US" sz="2000" dirty="0" err="1">
                <a:latin typeface="Effra" panose="02000506080000020004"/>
              </a:rPr>
              <a:t>bestaat</a:t>
            </a:r>
            <a:r>
              <a:rPr lang="en-US" sz="2000" dirty="0">
                <a:latin typeface="Effra" panose="02000506080000020004"/>
              </a:rPr>
              <a:t>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uit</a:t>
            </a:r>
            <a:r>
              <a:rPr lang="en-US" sz="2000" dirty="0">
                <a:latin typeface="Effra" panose="02000506080000020004"/>
              </a:rPr>
              <a:t> </a:t>
            </a:r>
            <a:r>
              <a:rPr lang="en-US" sz="2000" dirty="0" err="1">
                <a:latin typeface="Effra" panose="02000506080000020004"/>
              </a:rPr>
              <a:t>metalen</a:t>
            </a:r>
            <a:r>
              <a:rPr lang="en-US" sz="2000" dirty="0">
                <a:latin typeface="Effra" panose="02000506080000020004"/>
              </a:rPr>
              <a:t> (</a:t>
            </a:r>
            <a:r>
              <a:rPr lang="en-US" sz="2000" dirty="0" err="1">
                <a:latin typeface="Effra" panose="02000506080000020004"/>
              </a:rPr>
              <a:t>koper</a:t>
            </a:r>
            <a:r>
              <a:rPr lang="en-US" sz="2000" dirty="0">
                <a:latin typeface="Effra" panose="02000506080000020004"/>
              </a:rPr>
              <a:t> en tin),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dit</a:t>
            </a:r>
            <a:r>
              <a:rPr lang="en-US" sz="2000" dirty="0">
                <a:latin typeface="Effra" panose="02000506080000020004"/>
              </a:rPr>
              <a:t> is </a:t>
            </a:r>
            <a:r>
              <a:rPr lang="en-US" sz="2000" dirty="0" err="1">
                <a:latin typeface="Effra" panose="02000506080000020004"/>
              </a:rPr>
              <a:t>een</a:t>
            </a:r>
            <a:r>
              <a:rPr lang="en-US" sz="2000" dirty="0">
                <a:latin typeface="Effra" panose="02000506080000020004"/>
              </a:rPr>
              <a:t> </a:t>
            </a:r>
            <a:r>
              <a:rPr lang="en-US" sz="2000" dirty="0" err="1">
                <a:latin typeface="Effra" panose="02000506080000020004"/>
              </a:rPr>
              <a:t>metaalrooster</a:t>
            </a:r>
            <a:r>
              <a:rPr lang="en-US" sz="2000" dirty="0">
                <a:latin typeface="Effra" panose="02000506080000020004"/>
              </a:rPr>
              <a:t>.</a:t>
            </a:r>
          </a:p>
          <a:p>
            <a:r>
              <a:rPr lang="en-US" sz="2000" dirty="0">
                <a:latin typeface="Effra" panose="02000506080000020004"/>
              </a:rPr>
              <a:t>In het </a:t>
            </a:r>
            <a:r>
              <a:rPr lang="en-US" sz="2000" dirty="0" err="1">
                <a:latin typeface="Effra" panose="02000506080000020004"/>
              </a:rPr>
              <a:t>metaalrooster</a:t>
            </a:r>
            <a:r>
              <a:rPr lang="en-US" sz="2000" dirty="0">
                <a:latin typeface="Effra" panose="02000506080000020004"/>
              </a:rPr>
              <a:t> </a:t>
            </a:r>
            <a:r>
              <a:rPr lang="en-US" sz="2000" dirty="0" err="1">
                <a:latin typeface="Effra" panose="02000506080000020004"/>
              </a:rPr>
              <a:t>worden</a:t>
            </a:r>
            <a:r>
              <a:rPr lang="en-US" sz="2000" dirty="0">
                <a:latin typeface="Effra" panose="02000506080000020004"/>
              </a:rPr>
              <a:t> de </a:t>
            </a:r>
            <a:r>
              <a:rPr lang="en-US" sz="2000" dirty="0" err="1">
                <a:latin typeface="Effra" panose="02000506080000020004"/>
              </a:rPr>
              <a:t>positieve</a:t>
            </a:r>
            <a:r>
              <a:rPr lang="en-US" sz="2000" dirty="0">
                <a:latin typeface="Effra" panose="02000506080000020004"/>
              </a:rPr>
              <a:t> </a:t>
            </a:r>
            <a:r>
              <a:rPr lang="en-US" sz="2000" dirty="0" err="1">
                <a:latin typeface="Effra" panose="02000506080000020004"/>
              </a:rPr>
              <a:t>atoomresten</a:t>
            </a:r>
            <a:r>
              <a:rPr lang="en-US" sz="2000" dirty="0">
                <a:latin typeface="Effra" panose="02000506080000020004"/>
              </a:rPr>
              <a:t> van </a:t>
            </a:r>
            <a:r>
              <a:rPr lang="en-US" sz="2000" dirty="0" err="1">
                <a:latin typeface="Effra" panose="02000506080000020004"/>
              </a:rPr>
              <a:t>koper</a:t>
            </a:r>
            <a:r>
              <a:rPr lang="en-US" sz="2000" dirty="0">
                <a:latin typeface="Effra" panose="02000506080000020004"/>
              </a:rPr>
              <a:t> en tin </a:t>
            </a:r>
            <a:r>
              <a:rPr lang="en-US" sz="2000" dirty="0" err="1">
                <a:latin typeface="Effra" panose="02000506080000020004"/>
              </a:rPr>
              <a:t>bij</a:t>
            </a:r>
            <a:r>
              <a:rPr lang="en-US" sz="2000" dirty="0">
                <a:latin typeface="Effra" panose="02000506080000020004"/>
              </a:rPr>
              <a:t> </a:t>
            </a:r>
            <a:r>
              <a:rPr lang="en-US" sz="2000" dirty="0" err="1">
                <a:latin typeface="Effra" panose="02000506080000020004"/>
              </a:rPr>
              <a:t>elkaar</a:t>
            </a:r>
            <a:r>
              <a:rPr lang="en-US" sz="2000" dirty="0">
                <a:latin typeface="Effra" panose="02000506080000020004"/>
              </a:rPr>
              <a:t> </a:t>
            </a:r>
            <a:r>
              <a:rPr lang="en-US" sz="2000" dirty="0" err="1">
                <a:latin typeface="Effra" panose="02000506080000020004"/>
              </a:rPr>
              <a:t>gehouden</a:t>
            </a:r>
            <a:r>
              <a:rPr lang="en-US" sz="2000" dirty="0">
                <a:latin typeface="Effra" panose="02000506080000020004"/>
              </a:rPr>
              <a:t> door </a:t>
            </a:r>
          </a:p>
          <a:p>
            <a:r>
              <a:rPr lang="en-US" sz="2000" dirty="0" err="1">
                <a:latin typeface="Effra" panose="02000506080000020004"/>
              </a:rPr>
              <a:t>vrije</a:t>
            </a:r>
            <a:r>
              <a:rPr lang="en-US" sz="2000" dirty="0">
                <a:latin typeface="Effra" panose="02000506080000020004"/>
              </a:rPr>
              <a:t> elektronen. De </a:t>
            </a:r>
            <a:r>
              <a:rPr lang="en-US" sz="2000" dirty="0" err="1">
                <a:latin typeface="Effra" panose="02000506080000020004"/>
              </a:rPr>
              <a:t>vrije</a:t>
            </a:r>
            <a:r>
              <a:rPr lang="en-US" sz="2000" dirty="0">
                <a:latin typeface="Effra" panose="02000506080000020004"/>
              </a:rPr>
              <a:t> elektronen </a:t>
            </a:r>
            <a:r>
              <a:rPr lang="en-US" sz="2000" dirty="0" err="1">
                <a:latin typeface="Effra" panose="02000506080000020004"/>
              </a:rPr>
              <a:t>zorgen</a:t>
            </a:r>
            <a:r>
              <a:rPr lang="en-US" sz="2000" dirty="0">
                <a:latin typeface="Effra" panose="02000506080000020004"/>
              </a:rPr>
              <a:t> </a:t>
            </a:r>
            <a:r>
              <a:rPr lang="en-US" sz="2000" dirty="0" err="1">
                <a:latin typeface="Effra" panose="02000506080000020004"/>
              </a:rPr>
              <a:t>voor</a:t>
            </a:r>
            <a:r>
              <a:rPr lang="en-US" sz="2000" dirty="0">
                <a:latin typeface="Effra" panose="02000506080000020004"/>
              </a:rPr>
              <a:t> </a:t>
            </a:r>
            <a:r>
              <a:rPr lang="en-US" sz="2000" dirty="0" err="1">
                <a:latin typeface="Effra" panose="02000506080000020004"/>
              </a:rPr>
              <a:t>stroomgeleiding</a:t>
            </a:r>
            <a:r>
              <a:rPr lang="en-US" sz="2000" dirty="0">
                <a:latin typeface="Effra" panose="02000506080000020004"/>
              </a:rPr>
              <a:t>.</a:t>
            </a:r>
            <a:endParaRPr lang="nl-NL" sz="2000" dirty="0">
              <a:latin typeface="Effra" panose="02000506080000020004"/>
            </a:endParaRPr>
          </a:p>
        </p:txBody>
      </p:sp>
    </p:spTree>
    <p:extLst>
      <p:ext uri="{BB962C8B-B14F-4D97-AF65-F5344CB8AC3E}">
        <p14:creationId xmlns:p14="http://schemas.microsoft.com/office/powerpoint/2010/main" val="2152487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BAC4-C71E-FA40-121E-8B07B8AB75F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534D74E-A408-ACFE-5436-7CC9A1DB5884}"/>
              </a:ext>
            </a:extLst>
          </p:cNvPr>
          <p:cNvSpPr txBox="1"/>
          <p:nvPr/>
        </p:nvSpPr>
        <p:spPr>
          <a:xfrm>
            <a:off x="933254" y="1093510"/>
            <a:ext cx="9856666" cy="5632311"/>
          </a:xfrm>
          <a:prstGeom prst="rect">
            <a:avLst/>
          </a:prstGeom>
          <a:noFill/>
        </p:spPr>
        <p:txBody>
          <a:bodyPr wrap="square" lIns="91440" tIns="45720" rIns="91440" bIns="45720" rtlCol="0" anchor="t">
            <a:spAutoFit/>
          </a:bodyPr>
          <a:lstStyle/>
          <a:p>
            <a:r>
              <a:rPr lang="en-US" sz="3200" b="1" err="1">
                <a:latin typeface="Effra"/>
              </a:rPr>
              <a:t>Bindingen</a:t>
            </a:r>
            <a:endParaRPr lang="en-US" sz="3200" b="1">
              <a:latin typeface="Effra"/>
            </a:endParaRPr>
          </a:p>
          <a:p>
            <a:endParaRPr lang="en-US" sz="3200" b="1">
              <a:latin typeface="Effra"/>
            </a:endParaRPr>
          </a:p>
          <a:p>
            <a:r>
              <a:rPr lang="en-US" sz="2400" b="1" err="1">
                <a:latin typeface="Effra"/>
              </a:rPr>
              <a:t>Moleculaire</a:t>
            </a:r>
            <a:r>
              <a:rPr lang="en-US" sz="2400" b="1">
                <a:latin typeface="Effra"/>
              </a:rPr>
              <a:t> </a:t>
            </a:r>
            <a:r>
              <a:rPr lang="en-US" sz="2400" b="1" err="1">
                <a:latin typeface="Effra"/>
              </a:rPr>
              <a:t>stoffen</a:t>
            </a:r>
            <a:endParaRPr lang="en-US" sz="2400" b="1">
              <a:latin typeface="Effra"/>
            </a:endParaRPr>
          </a:p>
          <a:p>
            <a:r>
              <a:rPr lang="en-US" sz="2400">
                <a:latin typeface="Effra"/>
              </a:rPr>
              <a:t>Atoombinding : </a:t>
            </a:r>
          </a:p>
          <a:p>
            <a:pPr marL="800100" lvl="1" indent="-342900">
              <a:buFont typeface="Arial" panose="020B0604020202020204" pitchFamily="34" charset="0"/>
              <a:buChar char="•"/>
            </a:pPr>
            <a:r>
              <a:rPr lang="en-US" sz="2400" err="1">
                <a:latin typeface="Effra"/>
              </a:rPr>
              <a:t>Tussen</a:t>
            </a:r>
            <a:r>
              <a:rPr lang="en-US" sz="2400">
                <a:latin typeface="Effra"/>
              </a:rPr>
              <a:t> </a:t>
            </a:r>
            <a:r>
              <a:rPr lang="en-US" sz="2400" err="1">
                <a:latin typeface="Effra"/>
              </a:rPr>
              <a:t>atomen</a:t>
            </a:r>
            <a:r>
              <a:rPr lang="en-US" sz="2400">
                <a:latin typeface="Effra"/>
              </a:rPr>
              <a:t> (van </a:t>
            </a:r>
            <a:r>
              <a:rPr lang="en-US" sz="2400" err="1">
                <a:latin typeface="Effra"/>
              </a:rPr>
              <a:t>niet-metalen</a:t>
            </a:r>
            <a:r>
              <a:rPr lang="en-US" sz="2400">
                <a:latin typeface="Effra"/>
              </a:rPr>
              <a:t>), </a:t>
            </a:r>
            <a:r>
              <a:rPr lang="en-US" sz="2400" err="1">
                <a:latin typeface="Effra"/>
              </a:rPr>
              <a:t>binnen</a:t>
            </a:r>
            <a:r>
              <a:rPr lang="en-US" sz="2400">
                <a:latin typeface="Effra"/>
              </a:rPr>
              <a:t> </a:t>
            </a:r>
            <a:r>
              <a:rPr lang="en-US" sz="2400" err="1">
                <a:latin typeface="Effra"/>
              </a:rPr>
              <a:t>moleculen</a:t>
            </a:r>
            <a:r>
              <a:rPr lang="en-US" sz="2400">
                <a:latin typeface="Effra"/>
              </a:rPr>
              <a:t>, in alle </a:t>
            </a:r>
            <a:r>
              <a:rPr lang="en-US" sz="2400" err="1">
                <a:latin typeface="Effra"/>
              </a:rPr>
              <a:t>fasen</a:t>
            </a:r>
            <a:r>
              <a:rPr lang="en-US" sz="2400">
                <a:latin typeface="Effra"/>
              </a:rPr>
              <a:t>.</a:t>
            </a:r>
          </a:p>
          <a:p>
            <a:r>
              <a:rPr lang="en-US" sz="2400" err="1">
                <a:latin typeface="Effra"/>
              </a:rPr>
              <a:t>Molecuulbinding</a:t>
            </a:r>
            <a:r>
              <a:rPr lang="en-US" sz="2400">
                <a:latin typeface="Effra"/>
              </a:rPr>
              <a:t> = </a:t>
            </a:r>
            <a:r>
              <a:rPr lang="en-US" sz="2400" err="1">
                <a:latin typeface="Effra"/>
              </a:rPr>
              <a:t>vanderwaalsbinding</a:t>
            </a:r>
            <a:r>
              <a:rPr lang="en-US" sz="2400">
                <a:latin typeface="Effra"/>
              </a:rPr>
              <a:t>: </a:t>
            </a:r>
          </a:p>
          <a:p>
            <a:pPr marL="800100" lvl="1" indent="-342900">
              <a:buFont typeface="Arial" panose="020B0604020202020204" pitchFamily="34" charset="0"/>
              <a:buChar char="•"/>
            </a:pPr>
            <a:r>
              <a:rPr lang="en-US" sz="2400" err="1">
                <a:latin typeface="Effra"/>
              </a:rPr>
              <a:t>Tussen</a:t>
            </a:r>
            <a:r>
              <a:rPr lang="en-US" sz="2400">
                <a:latin typeface="Effra"/>
              </a:rPr>
              <a:t> </a:t>
            </a:r>
            <a:r>
              <a:rPr lang="en-US" sz="2400" err="1">
                <a:latin typeface="Effra"/>
              </a:rPr>
              <a:t>moleculen</a:t>
            </a:r>
            <a:r>
              <a:rPr lang="en-US" sz="2400">
                <a:latin typeface="Effra"/>
              </a:rPr>
              <a:t> </a:t>
            </a:r>
            <a:r>
              <a:rPr lang="en-US" sz="2400" err="1">
                <a:latin typeface="Effra"/>
              </a:rPr>
              <a:t>bij</a:t>
            </a:r>
            <a:r>
              <a:rPr lang="en-US" sz="2400">
                <a:latin typeface="Effra"/>
              </a:rPr>
              <a:t> </a:t>
            </a:r>
            <a:r>
              <a:rPr lang="en-US" sz="2400" err="1">
                <a:latin typeface="Effra"/>
              </a:rPr>
              <a:t>vaste</a:t>
            </a:r>
            <a:r>
              <a:rPr lang="en-US" sz="2400">
                <a:latin typeface="Effra"/>
              </a:rPr>
              <a:t> </a:t>
            </a:r>
            <a:r>
              <a:rPr lang="en-US" sz="2400" err="1">
                <a:latin typeface="Effra"/>
              </a:rPr>
              <a:t>stoffen</a:t>
            </a:r>
            <a:r>
              <a:rPr lang="en-US" sz="2400">
                <a:latin typeface="Effra"/>
              </a:rPr>
              <a:t>/</a:t>
            </a:r>
            <a:r>
              <a:rPr lang="en-US" sz="2400" err="1">
                <a:latin typeface="Effra"/>
              </a:rPr>
              <a:t>vloeistoffen</a:t>
            </a:r>
            <a:endParaRPr lang="en-US" sz="2400">
              <a:latin typeface="Effra"/>
            </a:endParaRPr>
          </a:p>
          <a:p>
            <a:r>
              <a:rPr lang="en-US" sz="2400" err="1">
                <a:latin typeface="Effra"/>
              </a:rPr>
              <a:t>Waterstofbrug</a:t>
            </a:r>
            <a:r>
              <a:rPr lang="en-US" sz="2400">
                <a:latin typeface="Effra"/>
              </a:rPr>
              <a:t>: </a:t>
            </a:r>
          </a:p>
          <a:p>
            <a:pPr marL="800100" lvl="1" indent="-342900">
              <a:buFont typeface="Arial" panose="020B0604020202020204" pitchFamily="34" charset="0"/>
              <a:buChar char="•"/>
            </a:pPr>
            <a:r>
              <a:rPr lang="en-US" sz="2400" err="1">
                <a:latin typeface="Effra"/>
              </a:rPr>
              <a:t>Tussen</a:t>
            </a:r>
            <a:r>
              <a:rPr lang="en-US" sz="2400">
                <a:latin typeface="Effra"/>
              </a:rPr>
              <a:t> </a:t>
            </a:r>
            <a:r>
              <a:rPr lang="en-US" sz="2400" err="1">
                <a:latin typeface="Effra"/>
              </a:rPr>
              <a:t>moleculen</a:t>
            </a:r>
            <a:r>
              <a:rPr lang="en-US" sz="2400">
                <a:latin typeface="Effra"/>
              </a:rPr>
              <a:t> met –NH/-OH, in de </a:t>
            </a:r>
            <a:r>
              <a:rPr lang="en-US" sz="2400" err="1">
                <a:latin typeface="Effra"/>
              </a:rPr>
              <a:t>vaste</a:t>
            </a:r>
            <a:r>
              <a:rPr lang="en-US" sz="2400">
                <a:latin typeface="Effra"/>
              </a:rPr>
              <a:t> </a:t>
            </a:r>
            <a:r>
              <a:rPr lang="en-US" sz="2400" err="1">
                <a:latin typeface="Effra"/>
              </a:rPr>
              <a:t>en</a:t>
            </a:r>
            <a:r>
              <a:rPr lang="en-US" sz="2400">
                <a:latin typeface="Effra"/>
              </a:rPr>
              <a:t> </a:t>
            </a:r>
            <a:r>
              <a:rPr lang="en-US" sz="2400" err="1">
                <a:latin typeface="Effra"/>
              </a:rPr>
              <a:t>vloeibare</a:t>
            </a:r>
            <a:r>
              <a:rPr lang="en-US" sz="2400">
                <a:latin typeface="Effra"/>
              </a:rPr>
              <a:t> </a:t>
            </a:r>
            <a:r>
              <a:rPr lang="en-US" sz="2400" err="1">
                <a:latin typeface="Effra"/>
              </a:rPr>
              <a:t>fase</a:t>
            </a:r>
            <a:r>
              <a:rPr lang="en-US" sz="2400">
                <a:latin typeface="Effra"/>
              </a:rPr>
              <a:t>.</a:t>
            </a:r>
          </a:p>
          <a:p>
            <a:endParaRPr lang="en-US" sz="1600">
              <a:latin typeface="Effra"/>
            </a:endParaRPr>
          </a:p>
          <a:p>
            <a:r>
              <a:rPr lang="en-US" sz="2400" b="1" err="1">
                <a:latin typeface="Effra"/>
              </a:rPr>
              <a:t>Metalen</a:t>
            </a:r>
            <a:endParaRPr lang="en-US" sz="2400" b="1">
              <a:latin typeface="Effra"/>
            </a:endParaRPr>
          </a:p>
          <a:p>
            <a:r>
              <a:rPr lang="en-US" sz="2400" err="1">
                <a:latin typeface="Effra"/>
              </a:rPr>
              <a:t>Metaalbinding</a:t>
            </a:r>
            <a:endParaRPr lang="en-US" sz="2400">
              <a:latin typeface="Effra"/>
            </a:endParaRPr>
          </a:p>
          <a:p>
            <a:endParaRPr lang="en-US" sz="1600">
              <a:latin typeface="Effra"/>
            </a:endParaRPr>
          </a:p>
          <a:p>
            <a:r>
              <a:rPr lang="en-US" sz="2400" b="1" err="1">
                <a:latin typeface="Effra"/>
              </a:rPr>
              <a:t>Zouten</a:t>
            </a:r>
            <a:endParaRPr lang="en-US" sz="2400" b="1">
              <a:latin typeface="Effra"/>
            </a:endParaRPr>
          </a:p>
          <a:p>
            <a:r>
              <a:rPr lang="en-US" sz="2400" err="1">
                <a:latin typeface="Effra"/>
              </a:rPr>
              <a:t>Ionbinding</a:t>
            </a:r>
            <a:endParaRPr lang="en-US" sz="2400">
              <a:latin typeface="Effra"/>
            </a:endParaRPr>
          </a:p>
        </p:txBody>
      </p:sp>
      <p:pic>
        <p:nvPicPr>
          <p:cNvPr id="8" name="Afbeelding 7">
            <a:extLst>
              <a:ext uri="{FF2B5EF4-FFF2-40B4-BE49-F238E27FC236}">
                <a16:creationId xmlns:a16="http://schemas.microsoft.com/office/drawing/2014/main" id="{9A375758-9C18-FCD3-9147-A017DC97F284}"/>
              </a:ext>
            </a:extLst>
          </p:cNvPr>
          <p:cNvPicPr>
            <a:picLocks noChangeAspect="1"/>
          </p:cNvPicPr>
          <p:nvPr/>
        </p:nvPicPr>
        <p:blipFill>
          <a:blip r:embed="rId2"/>
          <a:stretch>
            <a:fillRect/>
          </a:stretch>
        </p:blipFill>
        <p:spPr>
          <a:xfrm>
            <a:off x="9882860" y="4854852"/>
            <a:ext cx="2057400" cy="1819275"/>
          </a:xfrm>
          <a:prstGeom prst="rect">
            <a:avLst/>
          </a:prstGeom>
        </p:spPr>
      </p:pic>
    </p:spTree>
    <p:extLst>
      <p:ext uri="{BB962C8B-B14F-4D97-AF65-F5344CB8AC3E}">
        <p14:creationId xmlns:p14="http://schemas.microsoft.com/office/powerpoint/2010/main" val="277876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BE084-074B-C469-203A-355529C14F8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1F36DA7-4662-48C2-5E3B-E6FF674C0A15}"/>
              </a:ext>
            </a:extLst>
          </p:cNvPr>
          <p:cNvSpPr txBox="1"/>
          <p:nvPr/>
        </p:nvSpPr>
        <p:spPr>
          <a:xfrm>
            <a:off x="933254" y="1093510"/>
            <a:ext cx="7164371" cy="954107"/>
          </a:xfrm>
          <a:prstGeom prst="rect">
            <a:avLst/>
          </a:prstGeom>
          <a:noFill/>
        </p:spPr>
        <p:txBody>
          <a:bodyPr wrap="square" rtlCol="0">
            <a:spAutoFit/>
          </a:bodyPr>
          <a:lstStyle/>
          <a:p>
            <a:r>
              <a:rPr lang="en-US" sz="3200" b="1" err="1">
                <a:latin typeface="Effra"/>
              </a:rPr>
              <a:t>Bindingen</a:t>
            </a:r>
            <a:endParaRPr lang="en-US" sz="3200" b="1">
              <a:latin typeface="Effra"/>
            </a:endParaRPr>
          </a:p>
          <a:p>
            <a:r>
              <a:rPr lang="en-US" sz="2400" b="1">
                <a:solidFill>
                  <a:srgbClr val="652EA3"/>
                </a:solidFill>
                <a:latin typeface="Effra"/>
              </a:rPr>
              <a:t>2023 I 20</a:t>
            </a:r>
          </a:p>
        </p:txBody>
      </p:sp>
      <p:pic>
        <p:nvPicPr>
          <p:cNvPr id="4" name="Afbeelding 3">
            <a:extLst>
              <a:ext uri="{FF2B5EF4-FFF2-40B4-BE49-F238E27FC236}">
                <a16:creationId xmlns:a16="http://schemas.microsoft.com/office/drawing/2014/main" id="{D1439691-441B-B2A0-89B9-298E3292FB32}"/>
              </a:ext>
            </a:extLst>
          </p:cNvPr>
          <p:cNvPicPr>
            <a:picLocks noChangeAspect="1"/>
          </p:cNvPicPr>
          <p:nvPr/>
        </p:nvPicPr>
        <p:blipFill>
          <a:blip r:embed="rId2"/>
          <a:stretch>
            <a:fillRect/>
          </a:stretch>
        </p:blipFill>
        <p:spPr>
          <a:xfrm>
            <a:off x="3210560" y="436484"/>
            <a:ext cx="6726872" cy="5438258"/>
          </a:xfrm>
          <a:prstGeom prst="rect">
            <a:avLst/>
          </a:prstGeom>
        </p:spPr>
      </p:pic>
    </p:spTree>
    <p:extLst>
      <p:ext uri="{BB962C8B-B14F-4D97-AF65-F5344CB8AC3E}">
        <p14:creationId xmlns:p14="http://schemas.microsoft.com/office/powerpoint/2010/main" val="2824067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DDAA-037D-23B9-7FE8-5E021CCDA34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02C67BD-CA6D-13FC-8033-60C527070231}"/>
              </a:ext>
            </a:extLst>
          </p:cNvPr>
          <p:cNvSpPr txBox="1"/>
          <p:nvPr/>
        </p:nvSpPr>
        <p:spPr>
          <a:xfrm>
            <a:off x="933254" y="1093510"/>
            <a:ext cx="7164371" cy="954107"/>
          </a:xfrm>
          <a:prstGeom prst="rect">
            <a:avLst/>
          </a:prstGeom>
          <a:noFill/>
        </p:spPr>
        <p:txBody>
          <a:bodyPr wrap="square" rtlCol="0">
            <a:spAutoFit/>
          </a:bodyPr>
          <a:lstStyle/>
          <a:p>
            <a:r>
              <a:rPr lang="en-US" sz="3200" b="1" err="1">
                <a:latin typeface="Effra"/>
              </a:rPr>
              <a:t>Bindingen</a:t>
            </a:r>
            <a:endParaRPr lang="en-US" sz="3200" b="1">
              <a:latin typeface="Effra"/>
            </a:endParaRPr>
          </a:p>
          <a:p>
            <a:r>
              <a:rPr lang="en-US" sz="2400" b="1">
                <a:solidFill>
                  <a:srgbClr val="652EA3"/>
                </a:solidFill>
                <a:latin typeface="Effra"/>
              </a:rPr>
              <a:t>2023 I 20</a:t>
            </a:r>
          </a:p>
        </p:txBody>
      </p:sp>
      <p:pic>
        <p:nvPicPr>
          <p:cNvPr id="4" name="Afbeelding 3">
            <a:extLst>
              <a:ext uri="{FF2B5EF4-FFF2-40B4-BE49-F238E27FC236}">
                <a16:creationId xmlns:a16="http://schemas.microsoft.com/office/drawing/2014/main" id="{C84298F8-B340-5C89-E911-1E091BC6BC06}"/>
              </a:ext>
            </a:extLst>
          </p:cNvPr>
          <p:cNvPicPr>
            <a:picLocks noChangeAspect="1"/>
          </p:cNvPicPr>
          <p:nvPr/>
        </p:nvPicPr>
        <p:blipFill>
          <a:blip r:embed="rId2"/>
          <a:stretch>
            <a:fillRect/>
          </a:stretch>
        </p:blipFill>
        <p:spPr>
          <a:xfrm>
            <a:off x="3210560" y="436484"/>
            <a:ext cx="6726872" cy="5438258"/>
          </a:xfrm>
          <a:prstGeom prst="rect">
            <a:avLst/>
          </a:prstGeom>
        </p:spPr>
      </p:pic>
      <p:sp>
        <p:nvSpPr>
          <p:cNvPr id="3" name="Tekstvak 2">
            <a:extLst>
              <a:ext uri="{FF2B5EF4-FFF2-40B4-BE49-F238E27FC236}">
                <a16:creationId xmlns:a16="http://schemas.microsoft.com/office/drawing/2014/main" id="{303DDB97-8124-E1B6-F661-07F10EB59B11}"/>
              </a:ext>
            </a:extLst>
          </p:cNvPr>
          <p:cNvSpPr txBox="1"/>
          <p:nvPr/>
        </p:nvSpPr>
        <p:spPr>
          <a:xfrm>
            <a:off x="2107096" y="6142383"/>
            <a:ext cx="1853392" cy="461665"/>
          </a:xfrm>
          <a:prstGeom prst="rect">
            <a:avLst/>
          </a:prstGeom>
          <a:noFill/>
        </p:spPr>
        <p:txBody>
          <a:bodyPr wrap="none" rtlCol="0">
            <a:spAutoFit/>
          </a:bodyPr>
          <a:lstStyle/>
          <a:p>
            <a:r>
              <a:rPr lang="en-US" sz="2400" b="1">
                <a:solidFill>
                  <a:srgbClr val="652EA3"/>
                </a:solidFill>
                <a:latin typeface="Effra" panose="02000506080000020004"/>
              </a:rPr>
              <a:t>1. ionbinding</a:t>
            </a:r>
            <a:endParaRPr lang="nl-NL" sz="2400" b="1">
              <a:solidFill>
                <a:srgbClr val="652EA3"/>
              </a:solidFill>
              <a:latin typeface="Effra" panose="02000506080000020004"/>
            </a:endParaRPr>
          </a:p>
        </p:txBody>
      </p:sp>
    </p:spTree>
    <p:extLst>
      <p:ext uri="{BB962C8B-B14F-4D97-AF65-F5344CB8AC3E}">
        <p14:creationId xmlns:p14="http://schemas.microsoft.com/office/powerpoint/2010/main" val="2043957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4A35F-0670-4CFA-5CA8-76A23D682E8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FDD446D-5A0B-68E6-BC14-8EB50743A928}"/>
              </a:ext>
            </a:extLst>
          </p:cNvPr>
          <p:cNvSpPr txBox="1"/>
          <p:nvPr/>
        </p:nvSpPr>
        <p:spPr>
          <a:xfrm>
            <a:off x="933254" y="1093510"/>
            <a:ext cx="7164371" cy="954107"/>
          </a:xfrm>
          <a:prstGeom prst="rect">
            <a:avLst/>
          </a:prstGeom>
          <a:noFill/>
        </p:spPr>
        <p:txBody>
          <a:bodyPr wrap="square" rtlCol="0">
            <a:spAutoFit/>
          </a:bodyPr>
          <a:lstStyle/>
          <a:p>
            <a:r>
              <a:rPr lang="en-US" sz="3200" b="1" err="1">
                <a:latin typeface="Effra"/>
              </a:rPr>
              <a:t>Bindingen</a:t>
            </a:r>
            <a:endParaRPr lang="en-US" sz="3200" b="1">
              <a:latin typeface="Effra"/>
            </a:endParaRPr>
          </a:p>
          <a:p>
            <a:r>
              <a:rPr lang="en-US" sz="2400" b="1">
                <a:solidFill>
                  <a:srgbClr val="652EA3"/>
                </a:solidFill>
                <a:latin typeface="Effra"/>
              </a:rPr>
              <a:t>2023 I 20</a:t>
            </a:r>
          </a:p>
        </p:txBody>
      </p:sp>
      <p:pic>
        <p:nvPicPr>
          <p:cNvPr id="4" name="Afbeelding 3">
            <a:extLst>
              <a:ext uri="{FF2B5EF4-FFF2-40B4-BE49-F238E27FC236}">
                <a16:creationId xmlns:a16="http://schemas.microsoft.com/office/drawing/2014/main" id="{D5387429-DB82-6338-96D3-A10590A2D2C9}"/>
              </a:ext>
            </a:extLst>
          </p:cNvPr>
          <p:cNvPicPr>
            <a:picLocks noChangeAspect="1"/>
          </p:cNvPicPr>
          <p:nvPr/>
        </p:nvPicPr>
        <p:blipFill>
          <a:blip r:embed="rId2"/>
          <a:stretch>
            <a:fillRect/>
          </a:stretch>
        </p:blipFill>
        <p:spPr>
          <a:xfrm>
            <a:off x="3210560" y="436484"/>
            <a:ext cx="6726872" cy="5438258"/>
          </a:xfrm>
          <a:prstGeom prst="rect">
            <a:avLst/>
          </a:prstGeom>
        </p:spPr>
      </p:pic>
      <p:sp>
        <p:nvSpPr>
          <p:cNvPr id="3" name="Tekstvak 2">
            <a:extLst>
              <a:ext uri="{FF2B5EF4-FFF2-40B4-BE49-F238E27FC236}">
                <a16:creationId xmlns:a16="http://schemas.microsoft.com/office/drawing/2014/main" id="{FBF295D3-2E9C-E00E-C2E2-37E432D94D44}"/>
              </a:ext>
            </a:extLst>
          </p:cNvPr>
          <p:cNvSpPr txBox="1"/>
          <p:nvPr/>
        </p:nvSpPr>
        <p:spPr>
          <a:xfrm>
            <a:off x="2107096" y="6142383"/>
            <a:ext cx="8552149" cy="461665"/>
          </a:xfrm>
          <a:prstGeom prst="rect">
            <a:avLst/>
          </a:prstGeom>
          <a:noFill/>
        </p:spPr>
        <p:txBody>
          <a:bodyPr wrap="none" rtlCol="0">
            <a:spAutoFit/>
          </a:bodyPr>
          <a:lstStyle/>
          <a:p>
            <a:r>
              <a:rPr lang="en-US" sz="2400" b="1" dirty="0">
                <a:solidFill>
                  <a:srgbClr val="652EA3"/>
                </a:solidFill>
                <a:latin typeface="Effra" panose="02000506080000020004"/>
              </a:rPr>
              <a:t>1. ionbinding                              2: </a:t>
            </a:r>
            <a:r>
              <a:rPr lang="en-US" sz="2400" b="1" dirty="0" err="1">
                <a:solidFill>
                  <a:srgbClr val="652EA3"/>
                </a:solidFill>
                <a:latin typeface="Effra" panose="02000506080000020004"/>
              </a:rPr>
              <a:t>Atoombinding</a:t>
            </a:r>
            <a:r>
              <a:rPr lang="en-US" sz="2400" b="1" dirty="0">
                <a:solidFill>
                  <a:srgbClr val="652EA3"/>
                </a:solidFill>
                <a:latin typeface="Effra" panose="02000506080000020004"/>
              </a:rPr>
              <a:t> (</a:t>
            </a:r>
            <a:r>
              <a:rPr lang="en-US" sz="2400" b="1" dirty="0" err="1">
                <a:solidFill>
                  <a:srgbClr val="652EA3"/>
                </a:solidFill>
                <a:latin typeface="Effra" panose="02000506080000020004"/>
              </a:rPr>
              <a:t>covalente</a:t>
            </a:r>
            <a:r>
              <a:rPr lang="en-US" sz="2400" b="1" dirty="0">
                <a:solidFill>
                  <a:srgbClr val="652EA3"/>
                </a:solidFill>
                <a:latin typeface="Effra" panose="02000506080000020004"/>
              </a:rPr>
              <a:t> binding)</a:t>
            </a:r>
            <a:endParaRPr lang="nl-NL" sz="2400" b="1" dirty="0">
              <a:solidFill>
                <a:srgbClr val="652EA3"/>
              </a:solidFill>
              <a:latin typeface="Effra" panose="02000506080000020004"/>
            </a:endParaRPr>
          </a:p>
        </p:txBody>
      </p:sp>
    </p:spTree>
    <p:extLst>
      <p:ext uri="{BB962C8B-B14F-4D97-AF65-F5344CB8AC3E}">
        <p14:creationId xmlns:p14="http://schemas.microsoft.com/office/powerpoint/2010/main" val="2702627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76CA-9403-1F02-3211-20C2FAC4D71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8A065E1-B746-44A5-6644-035CC20DB8AA}"/>
              </a:ext>
            </a:extLst>
          </p:cNvPr>
          <p:cNvSpPr txBox="1"/>
          <p:nvPr/>
        </p:nvSpPr>
        <p:spPr>
          <a:xfrm>
            <a:off x="933254" y="1093510"/>
            <a:ext cx="11132850" cy="2431435"/>
          </a:xfrm>
          <a:prstGeom prst="rect">
            <a:avLst/>
          </a:prstGeom>
          <a:noFill/>
        </p:spPr>
        <p:txBody>
          <a:bodyPr wrap="square" lIns="91440" tIns="45720" rIns="91440" bIns="45720" rtlCol="0" anchor="t">
            <a:spAutoFit/>
          </a:bodyPr>
          <a:lstStyle/>
          <a:p>
            <a:r>
              <a:rPr lang="en-US" sz="3200" b="1">
                <a:latin typeface="Effra"/>
              </a:rPr>
              <a:t>Wat </a:t>
            </a:r>
            <a:r>
              <a:rPr lang="en-US" sz="3200" b="1" err="1">
                <a:latin typeface="Effra"/>
              </a:rPr>
              <a:t>hebben</a:t>
            </a:r>
            <a:r>
              <a:rPr lang="en-US" sz="3200" b="1">
                <a:latin typeface="Effra"/>
              </a:rPr>
              <a:t> </a:t>
            </a:r>
            <a:r>
              <a:rPr lang="en-US" sz="3200" b="1" err="1">
                <a:latin typeface="Effra"/>
              </a:rPr>
              <a:t>vanderwaalsbindingen</a:t>
            </a:r>
            <a:r>
              <a:rPr lang="en-US" sz="3200" b="1">
                <a:latin typeface="Effra"/>
              </a:rPr>
              <a:t> met het </a:t>
            </a:r>
            <a:r>
              <a:rPr lang="en-US" sz="3200" b="1" err="1">
                <a:latin typeface="Effra"/>
              </a:rPr>
              <a:t>kookpunt</a:t>
            </a:r>
            <a:r>
              <a:rPr lang="en-US" sz="3200" b="1">
                <a:latin typeface="Effra"/>
              </a:rPr>
              <a:t> </a:t>
            </a:r>
            <a:r>
              <a:rPr lang="en-US" sz="3200" b="1" err="1">
                <a:latin typeface="Effra"/>
              </a:rPr>
              <a:t>te</a:t>
            </a:r>
            <a:r>
              <a:rPr lang="en-US" sz="3200" b="1">
                <a:latin typeface="Effra"/>
              </a:rPr>
              <a:t> </a:t>
            </a:r>
            <a:r>
              <a:rPr lang="en-US" sz="3200" b="1" err="1">
                <a:latin typeface="Effra"/>
              </a:rPr>
              <a:t>maken</a:t>
            </a:r>
            <a:r>
              <a:rPr lang="en-US" sz="3200" b="1">
                <a:latin typeface="Effra"/>
              </a:rPr>
              <a:t>?  </a:t>
            </a:r>
            <a:endParaRPr lang="en-US" sz="3200" b="1">
              <a:solidFill>
                <a:srgbClr val="FF0000"/>
              </a:solidFill>
              <a:latin typeface="Effra"/>
            </a:endParaRPr>
          </a:p>
          <a:p>
            <a:r>
              <a:rPr lang="en-US" sz="2400">
                <a:latin typeface="Effra"/>
              </a:rPr>
              <a:t>Bij het </a:t>
            </a:r>
            <a:r>
              <a:rPr lang="en-US" sz="2400" err="1">
                <a:latin typeface="Effra"/>
              </a:rPr>
              <a:t>verdampen</a:t>
            </a:r>
            <a:r>
              <a:rPr lang="en-US" sz="2400">
                <a:latin typeface="Effra"/>
              </a:rPr>
              <a:t> van </a:t>
            </a:r>
            <a:r>
              <a:rPr lang="en-US" sz="2400" err="1">
                <a:latin typeface="Effra"/>
              </a:rPr>
              <a:t>een</a:t>
            </a:r>
            <a:r>
              <a:rPr lang="en-US" sz="2400">
                <a:latin typeface="Effra"/>
              </a:rPr>
              <a:t> </a:t>
            </a:r>
            <a:r>
              <a:rPr lang="en-US" sz="2400" err="1">
                <a:latin typeface="Effra"/>
              </a:rPr>
              <a:t>moleculaire</a:t>
            </a:r>
            <a:r>
              <a:rPr lang="en-US" sz="2400">
                <a:latin typeface="Effra"/>
              </a:rPr>
              <a:t> </a:t>
            </a:r>
            <a:r>
              <a:rPr lang="en-US" sz="2400" err="1">
                <a:latin typeface="Effra"/>
              </a:rPr>
              <a:t>stof</a:t>
            </a:r>
            <a:r>
              <a:rPr lang="en-US" sz="2400">
                <a:latin typeface="Effra"/>
              </a:rPr>
              <a:t> </a:t>
            </a:r>
            <a:r>
              <a:rPr lang="en-US" sz="2400" err="1">
                <a:latin typeface="Effra"/>
              </a:rPr>
              <a:t>worden</a:t>
            </a:r>
            <a:r>
              <a:rPr lang="en-US" sz="2400">
                <a:latin typeface="Effra"/>
              </a:rPr>
              <a:t> de </a:t>
            </a:r>
            <a:r>
              <a:rPr lang="en-US" sz="2400" err="1">
                <a:latin typeface="Effra"/>
              </a:rPr>
              <a:t>vanderwaalsbindingen</a:t>
            </a:r>
            <a:r>
              <a:rPr lang="en-US" sz="2400">
                <a:latin typeface="Effra"/>
              </a:rPr>
              <a:t> </a:t>
            </a:r>
            <a:r>
              <a:rPr lang="en-US" sz="2400" err="1">
                <a:latin typeface="Effra"/>
              </a:rPr>
              <a:t>verbroken</a:t>
            </a:r>
            <a:r>
              <a:rPr lang="en-US" sz="2400">
                <a:latin typeface="Effra"/>
              </a:rPr>
              <a:t>.</a:t>
            </a:r>
          </a:p>
          <a:p>
            <a:r>
              <a:rPr lang="en-US" sz="2400">
                <a:latin typeface="Effra"/>
              </a:rPr>
              <a:t>Hoe </a:t>
            </a:r>
            <a:r>
              <a:rPr lang="en-US" sz="2400" err="1">
                <a:latin typeface="Effra"/>
              </a:rPr>
              <a:t>sterker</a:t>
            </a:r>
            <a:r>
              <a:rPr lang="en-US" sz="2400">
                <a:latin typeface="Effra"/>
              </a:rPr>
              <a:t> de </a:t>
            </a:r>
            <a:r>
              <a:rPr lang="en-US" sz="2400" err="1">
                <a:latin typeface="Effra"/>
              </a:rPr>
              <a:t>vanderwaalsbindingen</a:t>
            </a:r>
            <a:r>
              <a:rPr lang="en-US" sz="2400">
                <a:latin typeface="Effra"/>
              </a:rPr>
              <a:t>, hoe </a:t>
            </a:r>
            <a:r>
              <a:rPr lang="en-US" sz="2400" err="1">
                <a:latin typeface="Effra"/>
              </a:rPr>
              <a:t>hoger</a:t>
            </a:r>
            <a:r>
              <a:rPr lang="en-US" sz="2400">
                <a:latin typeface="Effra"/>
              </a:rPr>
              <a:t> het </a:t>
            </a:r>
            <a:r>
              <a:rPr lang="en-US" sz="2400" err="1">
                <a:latin typeface="Effra"/>
              </a:rPr>
              <a:t>kookpunt</a:t>
            </a:r>
            <a:r>
              <a:rPr lang="en-US" sz="2400">
                <a:latin typeface="Effra"/>
              </a:rPr>
              <a:t>.</a:t>
            </a:r>
          </a:p>
          <a:p>
            <a:r>
              <a:rPr lang="en-US" sz="2400">
                <a:latin typeface="Effra"/>
              </a:rPr>
              <a:t>Een </a:t>
            </a:r>
            <a:r>
              <a:rPr lang="en-US" sz="2400" err="1">
                <a:latin typeface="Effra"/>
              </a:rPr>
              <a:t>groot</a:t>
            </a:r>
            <a:r>
              <a:rPr lang="en-US" sz="2400">
                <a:latin typeface="Effra"/>
              </a:rPr>
              <a:t> </a:t>
            </a:r>
            <a:r>
              <a:rPr lang="en-US" sz="2400" err="1">
                <a:latin typeface="Effra"/>
              </a:rPr>
              <a:t>molecuuloppervlak</a:t>
            </a:r>
            <a:r>
              <a:rPr lang="en-US" sz="2400">
                <a:latin typeface="Effra"/>
              </a:rPr>
              <a:t> </a:t>
            </a:r>
            <a:r>
              <a:rPr lang="en-US" sz="2400" err="1">
                <a:latin typeface="Effra"/>
              </a:rPr>
              <a:t>zorgt</a:t>
            </a:r>
            <a:r>
              <a:rPr lang="en-US" sz="2400">
                <a:latin typeface="Effra"/>
              </a:rPr>
              <a:t> </a:t>
            </a:r>
            <a:r>
              <a:rPr lang="en-US" sz="2400" err="1">
                <a:latin typeface="Effra"/>
              </a:rPr>
              <a:t>voor</a:t>
            </a:r>
            <a:r>
              <a:rPr lang="en-US" sz="2400">
                <a:latin typeface="Effra"/>
              </a:rPr>
              <a:t> </a:t>
            </a:r>
            <a:r>
              <a:rPr lang="en-US" sz="2400" err="1">
                <a:latin typeface="Effra"/>
              </a:rPr>
              <a:t>sterkere</a:t>
            </a:r>
            <a:r>
              <a:rPr lang="en-US" sz="2400">
                <a:latin typeface="Effra"/>
              </a:rPr>
              <a:t> </a:t>
            </a:r>
            <a:r>
              <a:rPr lang="en-US" sz="2400" err="1">
                <a:latin typeface="Effra"/>
              </a:rPr>
              <a:t>vanderwaalsbindingen</a:t>
            </a:r>
            <a:r>
              <a:rPr lang="en-US" sz="2400">
                <a:latin typeface="Effra"/>
              </a:rPr>
              <a:t> </a:t>
            </a:r>
            <a:r>
              <a:rPr lang="en-US" sz="2400" err="1">
                <a:latin typeface="Effra"/>
              </a:rPr>
              <a:t>en</a:t>
            </a:r>
            <a:r>
              <a:rPr lang="en-US" sz="2400">
                <a:latin typeface="Effra"/>
              </a:rPr>
              <a:t> </a:t>
            </a:r>
            <a:r>
              <a:rPr lang="en-US" sz="2400" err="1">
                <a:latin typeface="Effra"/>
              </a:rPr>
              <a:t>een</a:t>
            </a:r>
            <a:r>
              <a:rPr lang="en-US" sz="2400">
                <a:latin typeface="Effra"/>
              </a:rPr>
              <a:t> </a:t>
            </a:r>
            <a:r>
              <a:rPr lang="en-US" sz="2400" err="1">
                <a:latin typeface="Effra"/>
              </a:rPr>
              <a:t>hoger</a:t>
            </a:r>
            <a:r>
              <a:rPr lang="en-US" sz="2400">
                <a:latin typeface="Effra"/>
              </a:rPr>
              <a:t> </a:t>
            </a:r>
            <a:r>
              <a:rPr lang="en-US" sz="2400" err="1">
                <a:latin typeface="Effra"/>
              </a:rPr>
              <a:t>kookpunt</a:t>
            </a:r>
            <a:r>
              <a:rPr lang="en-US" sz="2400">
                <a:latin typeface="Effra"/>
              </a:rPr>
              <a:t>.</a:t>
            </a:r>
          </a:p>
        </p:txBody>
      </p:sp>
      <p:pic>
        <p:nvPicPr>
          <p:cNvPr id="5" name="Afbeelding 4">
            <a:extLst>
              <a:ext uri="{FF2B5EF4-FFF2-40B4-BE49-F238E27FC236}">
                <a16:creationId xmlns:a16="http://schemas.microsoft.com/office/drawing/2014/main" id="{1BACF7A6-1BA1-DAC9-4353-58BA8376F62A}"/>
              </a:ext>
            </a:extLst>
          </p:cNvPr>
          <p:cNvPicPr>
            <a:picLocks noChangeAspect="1"/>
          </p:cNvPicPr>
          <p:nvPr/>
        </p:nvPicPr>
        <p:blipFill>
          <a:blip r:embed="rId2"/>
          <a:stretch>
            <a:fillRect/>
          </a:stretch>
        </p:blipFill>
        <p:spPr>
          <a:xfrm>
            <a:off x="1332533" y="4531276"/>
            <a:ext cx="2315923" cy="1104103"/>
          </a:xfrm>
          <a:prstGeom prst="rect">
            <a:avLst/>
          </a:prstGeom>
        </p:spPr>
      </p:pic>
      <p:pic>
        <p:nvPicPr>
          <p:cNvPr id="7" name="Afbeelding 6">
            <a:extLst>
              <a:ext uri="{FF2B5EF4-FFF2-40B4-BE49-F238E27FC236}">
                <a16:creationId xmlns:a16="http://schemas.microsoft.com/office/drawing/2014/main" id="{5D2F8345-DE25-60CC-41E1-7E8B93FCF2B3}"/>
              </a:ext>
            </a:extLst>
          </p:cNvPr>
          <p:cNvPicPr>
            <a:picLocks noChangeAspect="1"/>
          </p:cNvPicPr>
          <p:nvPr/>
        </p:nvPicPr>
        <p:blipFill>
          <a:blip r:embed="rId3"/>
          <a:stretch>
            <a:fillRect/>
          </a:stretch>
        </p:blipFill>
        <p:spPr>
          <a:xfrm>
            <a:off x="6040095" y="4186318"/>
            <a:ext cx="1851576" cy="2435535"/>
          </a:xfrm>
          <a:prstGeom prst="rect">
            <a:avLst/>
          </a:prstGeom>
        </p:spPr>
      </p:pic>
      <p:sp>
        <p:nvSpPr>
          <p:cNvPr id="8" name="Tekstvak 7">
            <a:extLst>
              <a:ext uri="{FF2B5EF4-FFF2-40B4-BE49-F238E27FC236}">
                <a16:creationId xmlns:a16="http://schemas.microsoft.com/office/drawing/2014/main" id="{9CBE6CBE-A0CA-1D08-93C6-EAA793FAEB53}"/>
              </a:ext>
            </a:extLst>
          </p:cNvPr>
          <p:cNvSpPr txBox="1"/>
          <p:nvPr/>
        </p:nvSpPr>
        <p:spPr>
          <a:xfrm>
            <a:off x="1519860" y="5575852"/>
            <a:ext cx="2922931" cy="400110"/>
          </a:xfrm>
          <a:prstGeom prst="rect">
            <a:avLst/>
          </a:prstGeom>
          <a:noFill/>
        </p:spPr>
        <p:txBody>
          <a:bodyPr wrap="square" rtlCol="0">
            <a:spAutoFit/>
          </a:bodyPr>
          <a:lstStyle/>
          <a:p>
            <a:r>
              <a:rPr lang="en-US" sz="2000" err="1">
                <a:latin typeface="Effra" panose="02000506080000020004"/>
              </a:rPr>
              <a:t>kookpunt</a:t>
            </a:r>
            <a:r>
              <a:rPr lang="en-US" sz="2000">
                <a:latin typeface="Effra" panose="02000506080000020004"/>
              </a:rPr>
              <a:t> 309 K</a:t>
            </a:r>
            <a:endParaRPr lang="nl-NL" sz="2000">
              <a:latin typeface="Effra" panose="02000506080000020004"/>
            </a:endParaRPr>
          </a:p>
        </p:txBody>
      </p:sp>
      <p:sp>
        <p:nvSpPr>
          <p:cNvPr id="9" name="Tekstvak 8">
            <a:extLst>
              <a:ext uri="{FF2B5EF4-FFF2-40B4-BE49-F238E27FC236}">
                <a16:creationId xmlns:a16="http://schemas.microsoft.com/office/drawing/2014/main" id="{C6BB6DF7-ADB3-ACB8-F4F3-94640FD88058}"/>
              </a:ext>
            </a:extLst>
          </p:cNvPr>
          <p:cNvSpPr txBox="1"/>
          <p:nvPr/>
        </p:nvSpPr>
        <p:spPr>
          <a:xfrm>
            <a:off x="8408504" y="5975962"/>
            <a:ext cx="1805494" cy="400110"/>
          </a:xfrm>
          <a:prstGeom prst="rect">
            <a:avLst/>
          </a:prstGeom>
          <a:noFill/>
        </p:spPr>
        <p:txBody>
          <a:bodyPr wrap="none" rtlCol="0">
            <a:spAutoFit/>
          </a:bodyPr>
          <a:lstStyle/>
          <a:p>
            <a:r>
              <a:rPr lang="en-US" sz="2000" err="1">
                <a:latin typeface="Effra" panose="02000506080000020004"/>
              </a:rPr>
              <a:t>kookpunt</a:t>
            </a:r>
            <a:r>
              <a:rPr lang="en-US" sz="2000">
                <a:latin typeface="Effra" panose="02000506080000020004"/>
              </a:rPr>
              <a:t> 283 K</a:t>
            </a:r>
            <a:endParaRPr lang="nl-NL" sz="2000">
              <a:latin typeface="Effra" panose="02000506080000020004"/>
            </a:endParaRPr>
          </a:p>
        </p:txBody>
      </p:sp>
    </p:spTree>
    <p:extLst>
      <p:ext uri="{BB962C8B-B14F-4D97-AF65-F5344CB8AC3E}">
        <p14:creationId xmlns:p14="http://schemas.microsoft.com/office/powerpoint/2010/main" val="3570205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A2421-D033-856B-868E-AE9E3304D8F2}"/>
              </a:ext>
            </a:extLst>
          </p:cNvPr>
          <p:cNvSpPr>
            <a:spLocks noGrp="1"/>
          </p:cNvSpPr>
          <p:nvPr>
            <p:ph type="title"/>
          </p:nvPr>
        </p:nvSpPr>
        <p:spPr/>
        <p:txBody>
          <a:bodyPr/>
          <a:lstStyle/>
          <a:p>
            <a:r>
              <a:rPr lang="nl-NL">
                <a:latin typeface="Effra"/>
              </a:rPr>
              <a:t>polymeren</a:t>
            </a:r>
            <a:endParaRPr lang="nl-NL"/>
          </a:p>
        </p:txBody>
      </p:sp>
      <p:sp>
        <p:nvSpPr>
          <p:cNvPr id="3" name="Tijdelijke aanduiding voor inhoud 2">
            <a:extLst>
              <a:ext uri="{FF2B5EF4-FFF2-40B4-BE49-F238E27FC236}">
                <a16:creationId xmlns:a16="http://schemas.microsoft.com/office/drawing/2014/main" id="{454EB744-D894-8C85-1D48-6784DDDBB900}"/>
              </a:ext>
            </a:extLst>
          </p:cNvPr>
          <p:cNvSpPr>
            <a:spLocks noGrp="1"/>
          </p:cNvSpPr>
          <p:nvPr>
            <p:ph idx="1"/>
          </p:nvPr>
        </p:nvSpPr>
        <p:spPr/>
        <p:txBody>
          <a:bodyPr vert="horz" lIns="91440" tIns="45720" rIns="91440" bIns="45720" rtlCol="0" anchor="t">
            <a:normAutofit/>
          </a:bodyPr>
          <a:lstStyle/>
          <a:p>
            <a:r>
              <a:rPr lang="nl-NL" dirty="0">
                <a:latin typeface="Effra"/>
              </a:rPr>
              <a:t>Additiepolymeren: monomeer heeft C=C, polymeer niet meer.</a:t>
            </a:r>
          </a:p>
          <a:p>
            <a:pPr marL="0" indent="0">
              <a:buNone/>
            </a:pPr>
            <a:r>
              <a:rPr lang="nl-NL" dirty="0">
                <a:latin typeface="Effra"/>
              </a:rPr>
              <a:t>                                    In de hoofdketen zitten alleen C-atomen.</a:t>
            </a:r>
          </a:p>
        </p:txBody>
      </p:sp>
      <p:pic>
        <p:nvPicPr>
          <p:cNvPr id="4" name="Afbeelding 3" descr="Afbeelding met Lettertype, wit, typografie, kalligrafie&#10;&#10;Door AI gegenereerde inhoud is mogelijk onjuist.">
            <a:extLst>
              <a:ext uri="{FF2B5EF4-FFF2-40B4-BE49-F238E27FC236}">
                <a16:creationId xmlns:a16="http://schemas.microsoft.com/office/drawing/2014/main" id="{06560A26-8724-3661-8C30-EE40899CF5DF}"/>
              </a:ext>
            </a:extLst>
          </p:cNvPr>
          <p:cNvPicPr>
            <a:picLocks noChangeAspect="1"/>
          </p:cNvPicPr>
          <p:nvPr/>
        </p:nvPicPr>
        <p:blipFill>
          <a:blip r:embed="rId2"/>
          <a:stretch>
            <a:fillRect/>
          </a:stretch>
        </p:blipFill>
        <p:spPr>
          <a:xfrm>
            <a:off x="3621827" y="3137304"/>
            <a:ext cx="3279421" cy="1379712"/>
          </a:xfrm>
          <a:prstGeom prst="rect">
            <a:avLst/>
          </a:prstGeom>
        </p:spPr>
      </p:pic>
      <p:sp>
        <p:nvSpPr>
          <p:cNvPr id="5" name="Tekstvak 4">
            <a:extLst>
              <a:ext uri="{FF2B5EF4-FFF2-40B4-BE49-F238E27FC236}">
                <a16:creationId xmlns:a16="http://schemas.microsoft.com/office/drawing/2014/main" id="{A8CD8F98-D048-1856-7D4F-9CD819DDFF48}"/>
              </a:ext>
            </a:extLst>
          </p:cNvPr>
          <p:cNvSpPr txBox="1"/>
          <p:nvPr/>
        </p:nvSpPr>
        <p:spPr>
          <a:xfrm>
            <a:off x="867833" y="3534833"/>
            <a:ext cx="2743200"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dirty="0">
                <a:latin typeface="Effra" panose="02000506080000020004"/>
                <a:ea typeface="Calibri"/>
                <a:cs typeface="Calibri"/>
              </a:rPr>
              <a:t>monomeer</a:t>
            </a:r>
          </a:p>
        </p:txBody>
      </p:sp>
      <p:sp>
        <p:nvSpPr>
          <p:cNvPr id="6" name="Tekstvak 5">
            <a:extLst>
              <a:ext uri="{FF2B5EF4-FFF2-40B4-BE49-F238E27FC236}">
                <a16:creationId xmlns:a16="http://schemas.microsoft.com/office/drawing/2014/main" id="{CD9E3265-8777-0A16-9768-16ECE9029936}"/>
              </a:ext>
            </a:extLst>
          </p:cNvPr>
          <p:cNvSpPr txBox="1"/>
          <p:nvPr/>
        </p:nvSpPr>
        <p:spPr>
          <a:xfrm>
            <a:off x="7627074" y="358194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dirty="0">
                <a:latin typeface="Effra" panose="02000506080000020004"/>
                <a:ea typeface="Calibri"/>
                <a:cs typeface="Calibri"/>
              </a:rPr>
              <a:t>pent-1-een</a:t>
            </a:r>
          </a:p>
        </p:txBody>
      </p:sp>
      <p:pic>
        <p:nvPicPr>
          <p:cNvPr id="7" name="Afbeelding 6" descr="Afbeelding met Lettertype, wit, tekst, ontwerp&#10;&#10;Door AI gegenereerde inhoud is mogelijk onjuist.">
            <a:extLst>
              <a:ext uri="{FF2B5EF4-FFF2-40B4-BE49-F238E27FC236}">
                <a16:creationId xmlns:a16="http://schemas.microsoft.com/office/drawing/2014/main" id="{F53C3C87-28EF-14C4-CDE6-95B62C85E12F}"/>
              </a:ext>
            </a:extLst>
          </p:cNvPr>
          <p:cNvPicPr>
            <a:picLocks noChangeAspect="1"/>
          </p:cNvPicPr>
          <p:nvPr/>
        </p:nvPicPr>
        <p:blipFill>
          <a:blip r:embed="rId3"/>
          <a:stretch>
            <a:fillRect/>
          </a:stretch>
        </p:blipFill>
        <p:spPr>
          <a:xfrm>
            <a:off x="1508940" y="4512404"/>
            <a:ext cx="1471741" cy="1941812"/>
          </a:xfrm>
          <a:prstGeom prst="rect">
            <a:avLst/>
          </a:prstGeom>
        </p:spPr>
      </p:pic>
      <p:pic>
        <p:nvPicPr>
          <p:cNvPr id="8" name="Afbeelding 7" descr="Afbeelding met Lettertype, typografie, kalligrafie&#10;&#10;Door AI gegenereerde inhoud is mogelijk onjuist.">
            <a:extLst>
              <a:ext uri="{FF2B5EF4-FFF2-40B4-BE49-F238E27FC236}">
                <a16:creationId xmlns:a16="http://schemas.microsoft.com/office/drawing/2014/main" id="{6B6528D8-EC5B-0160-CBF7-00A4EF14390F}"/>
              </a:ext>
            </a:extLst>
          </p:cNvPr>
          <p:cNvPicPr>
            <a:picLocks noChangeAspect="1"/>
          </p:cNvPicPr>
          <p:nvPr/>
        </p:nvPicPr>
        <p:blipFill>
          <a:blip r:embed="rId4"/>
          <a:stretch>
            <a:fillRect/>
          </a:stretch>
        </p:blipFill>
        <p:spPr>
          <a:xfrm>
            <a:off x="8756821" y="4517036"/>
            <a:ext cx="2596979" cy="2076708"/>
          </a:xfrm>
          <a:prstGeom prst="rect">
            <a:avLst/>
          </a:prstGeom>
        </p:spPr>
      </p:pic>
      <p:sp>
        <p:nvSpPr>
          <p:cNvPr id="9" name="Tekstvak 8">
            <a:extLst>
              <a:ext uri="{FF2B5EF4-FFF2-40B4-BE49-F238E27FC236}">
                <a16:creationId xmlns:a16="http://schemas.microsoft.com/office/drawing/2014/main" id="{6AD3C54F-C450-3D2C-54A8-F7E34CB5C7F4}"/>
              </a:ext>
            </a:extLst>
          </p:cNvPr>
          <p:cNvSpPr txBox="1"/>
          <p:nvPr/>
        </p:nvSpPr>
        <p:spPr>
          <a:xfrm>
            <a:off x="6638951" y="5311161"/>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2400" dirty="0">
                <a:latin typeface="Effra" panose="02000506080000020004"/>
                <a:ea typeface="Calibri"/>
                <a:cs typeface="Calibri"/>
              </a:rPr>
              <a:t>polypent-1-een</a:t>
            </a:r>
          </a:p>
        </p:txBody>
      </p:sp>
      <mc:AlternateContent xmlns:mc="http://schemas.openxmlformats.org/markup-compatibility/2006">
        <mc:Choice xmlns:p14="http://schemas.microsoft.com/office/powerpoint/2010/main" Requires="p14">
          <p:contentPart p14:bwMode="auto" r:id="rId5">
            <p14:nvContentPartPr>
              <p14:cNvPr id="11" name="Inkt 10">
                <a:extLst>
                  <a:ext uri="{FF2B5EF4-FFF2-40B4-BE49-F238E27FC236}">
                    <a16:creationId xmlns:a16="http://schemas.microsoft.com/office/drawing/2014/main" id="{AB6E462A-DF76-0BC6-7F8B-FB8360483298}"/>
                  </a:ext>
                </a:extLst>
              </p14:cNvPr>
              <p14:cNvContentPartPr/>
              <p14:nvPr/>
            </p14:nvContentPartPr>
            <p14:xfrm>
              <a:off x="10551956" y="5086465"/>
              <a:ext cx="360" cy="61200"/>
            </p14:xfrm>
          </p:contentPart>
        </mc:Choice>
        <mc:Fallback>
          <p:pic>
            <p:nvPicPr>
              <p:cNvPr id="11" name="Inkt 10">
                <a:extLst>
                  <a:ext uri="{FF2B5EF4-FFF2-40B4-BE49-F238E27FC236}">
                    <a16:creationId xmlns:a16="http://schemas.microsoft.com/office/drawing/2014/main" id="{AB6E462A-DF76-0BC6-7F8B-FB8360483298}"/>
                  </a:ext>
                </a:extLst>
              </p:cNvPr>
              <p:cNvPicPr/>
              <p:nvPr/>
            </p:nvPicPr>
            <p:blipFill>
              <a:blip r:embed="rId6"/>
              <a:stretch>
                <a:fillRect/>
              </a:stretch>
            </p:blipFill>
            <p:spPr>
              <a:xfrm>
                <a:off x="10534316" y="5068465"/>
                <a:ext cx="36000" cy="96840"/>
              </a:xfrm>
              <a:prstGeom prst="rect">
                <a:avLst/>
              </a:prstGeom>
            </p:spPr>
          </p:pic>
        </mc:Fallback>
      </mc:AlternateContent>
    </p:spTree>
    <p:extLst>
      <p:ext uri="{BB962C8B-B14F-4D97-AF65-F5344CB8AC3E}">
        <p14:creationId xmlns:p14="http://schemas.microsoft.com/office/powerpoint/2010/main" val="26106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5ADC3-43D5-FFBE-7B80-37D134893C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4AA341-B68B-0181-7B06-5B93212EED21}"/>
              </a:ext>
            </a:extLst>
          </p:cNvPr>
          <p:cNvSpPr>
            <a:spLocks noGrp="1"/>
          </p:cNvSpPr>
          <p:nvPr>
            <p:ph type="title"/>
          </p:nvPr>
        </p:nvSpPr>
        <p:spPr/>
        <p:txBody>
          <a:bodyPr/>
          <a:lstStyle/>
          <a:p>
            <a:r>
              <a:rPr lang="nl-NL">
                <a:latin typeface="Effra"/>
              </a:rPr>
              <a:t>polymeren</a:t>
            </a:r>
            <a:endParaRPr lang="nl-NL"/>
          </a:p>
        </p:txBody>
      </p:sp>
      <p:sp>
        <p:nvSpPr>
          <p:cNvPr id="3" name="Tijdelijke aanduiding voor inhoud 2">
            <a:extLst>
              <a:ext uri="{FF2B5EF4-FFF2-40B4-BE49-F238E27FC236}">
                <a16:creationId xmlns:a16="http://schemas.microsoft.com/office/drawing/2014/main" id="{BF9483A9-DB53-EBE7-35CF-42876EAA2F22}"/>
              </a:ext>
            </a:extLst>
          </p:cNvPr>
          <p:cNvSpPr>
            <a:spLocks noGrp="1"/>
          </p:cNvSpPr>
          <p:nvPr>
            <p:ph idx="1"/>
          </p:nvPr>
        </p:nvSpPr>
        <p:spPr/>
        <p:txBody>
          <a:bodyPr vert="horz" lIns="91440" tIns="45720" rIns="91440" bIns="45720" rtlCol="0" anchor="t">
            <a:normAutofit/>
          </a:bodyPr>
          <a:lstStyle/>
          <a:p>
            <a:pPr marL="0" indent="0">
              <a:buNone/>
            </a:pPr>
            <a:r>
              <a:rPr lang="nl-NL">
                <a:latin typeface="Effra"/>
              </a:rPr>
              <a:t>Condensatiepolymeren</a:t>
            </a:r>
            <a:endParaRPr lang="nl-NL" err="1"/>
          </a:p>
          <a:p>
            <a:r>
              <a:rPr lang="nl-NL">
                <a:latin typeface="Effra"/>
              </a:rPr>
              <a:t>Er ontstaat bij de polymerisatie ook water.</a:t>
            </a:r>
          </a:p>
          <a:p>
            <a:r>
              <a:rPr lang="nl-NL">
                <a:latin typeface="Effra"/>
              </a:rPr>
              <a:t>In de hoofdketen zitten ook O of N atomen.</a:t>
            </a:r>
          </a:p>
          <a:p>
            <a:pPr marL="0" indent="0">
              <a:buNone/>
            </a:pPr>
            <a:r>
              <a:rPr lang="nl-NL">
                <a:latin typeface="Effra"/>
              </a:rPr>
              <a:t> </a:t>
            </a:r>
          </a:p>
        </p:txBody>
      </p:sp>
      <p:pic>
        <p:nvPicPr>
          <p:cNvPr id="4" name="Afbeelding 3" descr="Afbeelding met tekst, Lettertype, ontwerp, typografie&#10;&#10;Door AI gegenereerde inhoud is mogelijk onjuist.">
            <a:extLst>
              <a:ext uri="{FF2B5EF4-FFF2-40B4-BE49-F238E27FC236}">
                <a16:creationId xmlns:a16="http://schemas.microsoft.com/office/drawing/2014/main" id="{AB21A6CF-366F-FD7D-6868-02423ADEEA1C}"/>
              </a:ext>
            </a:extLst>
          </p:cNvPr>
          <p:cNvPicPr>
            <a:picLocks noChangeAspect="1"/>
          </p:cNvPicPr>
          <p:nvPr/>
        </p:nvPicPr>
        <p:blipFill>
          <a:blip r:embed="rId2"/>
          <a:stretch>
            <a:fillRect/>
          </a:stretch>
        </p:blipFill>
        <p:spPr>
          <a:xfrm>
            <a:off x="654393" y="3862130"/>
            <a:ext cx="1409700" cy="904875"/>
          </a:xfrm>
          <a:prstGeom prst="rect">
            <a:avLst/>
          </a:prstGeom>
        </p:spPr>
      </p:pic>
      <p:pic>
        <p:nvPicPr>
          <p:cNvPr id="5" name="Afbeelding 4" descr="Afbeelding met Lettertype, lijn, diagram, tekst&#10;&#10;Door AI gegenereerde inhoud is mogelijk onjuist.">
            <a:extLst>
              <a:ext uri="{FF2B5EF4-FFF2-40B4-BE49-F238E27FC236}">
                <a16:creationId xmlns:a16="http://schemas.microsoft.com/office/drawing/2014/main" id="{0E5882E0-A33C-9074-BBBF-E004ABEC398B}"/>
              </a:ext>
            </a:extLst>
          </p:cNvPr>
          <p:cNvPicPr>
            <a:picLocks noChangeAspect="1"/>
          </p:cNvPicPr>
          <p:nvPr/>
        </p:nvPicPr>
        <p:blipFill>
          <a:blip r:embed="rId3"/>
          <a:stretch>
            <a:fillRect/>
          </a:stretch>
        </p:blipFill>
        <p:spPr>
          <a:xfrm>
            <a:off x="3048938" y="3667173"/>
            <a:ext cx="4296289" cy="1297459"/>
          </a:xfrm>
          <a:prstGeom prst="rect">
            <a:avLst/>
          </a:prstGeom>
        </p:spPr>
      </p:pic>
    </p:spTree>
    <p:extLst>
      <p:ext uri="{BB962C8B-B14F-4D97-AF65-F5344CB8AC3E}">
        <p14:creationId xmlns:p14="http://schemas.microsoft.com/office/powerpoint/2010/main" val="17948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584775"/>
          </a:xfrm>
          <a:prstGeom prst="rect">
            <a:avLst/>
          </a:prstGeom>
          <a:noFill/>
        </p:spPr>
        <p:txBody>
          <a:bodyPr wrap="square" rtlCol="0">
            <a:spAutoFit/>
          </a:bodyPr>
          <a:lstStyle/>
          <a:p>
            <a:r>
              <a:rPr lang="en-US" sz="3200" b="1" dirty="0" err="1">
                <a:latin typeface="Effra"/>
              </a:rPr>
              <a:t>Vragen</a:t>
            </a:r>
            <a:r>
              <a:rPr lang="en-US" sz="3200" b="1" dirty="0">
                <a:latin typeface="Effra"/>
              </a:rPr>
              <a:t> en </a:t>
            </a:r>
            <a:r>
              <a:rPr lang="en-US" sz="3200" b="1" dirty="0" err="1">
                <a:latin typeface="Effra"/>
              </a:rPr>
              <a:t>punten</a:t>
            </a:r>
            <a:endParaRPr lang="nl-NL" sz="3200" b="1" dirty="0">
              <a:latin typeface="Effra"/>
            </a:endParaRPr>
          </a:p>
        </p:txBody>
      </p:sp>
      <p:pic>
        <p:nvPicPr>
          <p:cNvPr id="3" name="Afbeelding 2" descr="Afbeelding met tekst, Lettertype, wit, ontwerp&#10;&#10;Door AI gegenereerde inhoud is mogelijk onjuist.">
            <a:extLst>
              <a:ext uri="{FF2B5EF4-FFF2-40B4-BE49-F238E27FC236}">
                <a16:creationId xmlns:a16="http://schemas.microsoft.com/office/drawing/2014/main" id="{26CD48FE-7DDE-9691-4E81-5D990138324D}"/>
              </a:ext>
            </a:extLst>
          </p:cNvPr>
          <p:cNvPicPr>
            <a:picLocks noChangeAspect="1"/>
          </p:cNvPicPr>
          <p:nvPr/>
        </p:nvPicPr>
        <p:blipFill>
          <a:blip r:embed="rId2"/>
          <a:stretch>
            <a:fillRect/>
          </a:stretch>
        </p:blipFill>
        <p:spPr>
          <a:xfrm>
            <a:off x="512736" y="1717164"/>
            <a:ext cx="1557580" cy="737299"/>
          </a:xfrm>
          <a:prstGeom prst="rect">
            <a:avLst/>
          </a:prstGeom>
        </p:spPr>
      </p:pic>
      <p:pic>
        <p:nvPicPr>
          <p:cNvPr id="4" name="Afbeelding 3" descr="Afbeelding met tekst, Lettertype, wit, ontwerp&#10;&#10;Door AI gegenereerde inhoud is mogelijk onjuist.">
            <a:extLst>
              <a:ext uri="{FF2B5EF4-FFF2-40B4-BE49-F238E27FC236}">
                <a16:creationId xmlns:a16="http://schemas.microsoft.com/office/drawing/2014/main" id="{B5B39786-4BBD-6C51-5D1B-4C9909B8EB83}"/>
              </a:ext>
            </a:extLst>
          </p:cNvPr>
          <p:cNvPicPr>
            <a:picLocks noChangeAspect="1"/>
          </p:cNvPicPr>
          <p:nvPr/>
        </p:nvPicPr>
        <p:blipFill>
          <a:blip r:embed="rId2"/>
          <a:stretch>
            <a:fillRect/>
          </a:stretch>
        </p:blipFill>
        <p:spPr>
          <a:xfrm>
            <a:off x="512735" y="2453333"/>
            <a:ext cx="1557580" cy="737299"/>
          </a:xfrm>
          <a:prstGeom prst="rect">
            <a:avLst/>
          </a:prstGeom>
        </p:spPr>
      </p:pic>
      <p:pic>
        <p:nvPicPr>
          <p:cNvPr id="5" name="Afbeelding 4" descr="Afbeelding met tekst, Lettertype, wit, ontwerp&#10;&#10;Door AI gegenereerde inhoud is mogelijk onjuist.">
            <a:extLst>
              <a:ext uri="{FF2B5EF4-FFF2-40B4-BE49-F238E27FC236}">
                <a16:creationId xmlns:a16="http://schemas.microsoft.com/office/drawing/2014/main" id="{A4C5027F-F3E4-9A49-2B1F-9319A6764F7A}"/>
              </a:ext>
            </a:extLst>
          </p:cNvPr>
          <p:cNvPicPr>
            <a:picLocks noChangeAspect="1"/>
          </p:cNvPicPr>
          <p:nvPr/>
        </p:nvPicPr>
        <p:blipFill>
          <a:blip r:embed="rId2"/>
          <a:stretch>
            <a:fillRect/>
          </a:stretch>
        </p:blipFill>
        <p:spPr>
          <a:xfrm>
            <a:off x="512735" y="3189502"/>
            <a:ext cx="1557580" cy="737299"/>
          </a:xfrm>
          <a:prstGeom prst="rect">
            <a:avLst/>
          </a:prstGeom>
        </p:spPr>
      </p:pic>
      <p:pic>
        <p:nvPicPr>
          <p:cNvPr id="6" name="Afbeelding 5" descr="Afbeelding met tekst, Lettertype, wit, ontwerp&#10;&#10;Door AI gegenereerde inhoud is mogelijk onjuist.">
            <a:extLst>
              <a:ext uri="{FF2B5EF4-FFF2-40B4-BE49-F238E27FC236}">
                <a16:creationId xmlns:a16="http://schemas.microsoft.com/office/drawing/2014/main" id="{439493B6-D99D-B4BF-655D-01E63017EAE4}"/>
              </a:ext>
            </a:extLst>
          </p:cNvPr>
          <p:cNvPicPr>
            <a:picLocks noChangeAspect="1"/>
          </p:cNvPicPr>
          <p:nvPr/>
        </p:nvPicPr>
        <p:blipFill>
          <a:blip r:embed="rId2"/>
          <a:stretch>
            <a:fillRect/>
          </a:stretch>
        </p:blipFill>
        <p:spPr>
          <a:xfrm>
            <a:off x="512736" y="3925672"/>
            <a:ext cx="1557580" cy="737299"/>
          </a:xfrm>
          <a:prstGeom prst="rect">
            <a:avLst/>
          </a:prstGeom>
        </p:spPr>
      </p:pic>
      <p:pic>
        <p:nvPicPr>
          <p:cNvPr id="7" name="Afbeelding 6" descr="Afbeelding met tekst, Lettertype, wit, ontwerp&#10;&#10;Door AI gegenereerde inhoud is mogelijk onjuist.">
            <a:extLst>
              <a:ext uri="{FF2B5EF4-FFF2-40B4-BE49-F238E27FC236}">
                <a16:creationId xmlns:a16="http://schemas.microsoft.com/office/drawing/2014/main" id="{41A4F7DC-208F-0908-BDE1-8E2316F776D6}"/>
              </a:ext>
            </a:extLst>
          </p:cNvPr>
          <p:cNvPicPr>
            <a:picLocks noChangeAspect="1"/>
          </p:cNvPicPr>
          <p:nvPr/>
        </p:nvPicPr>
        <p:blipFill>
          <a:blip r:embed="rId2"/>
          <a:stretch>
            <a:fillRect/>
          </a:stretch>
        </p:blipFill>
        <p:spPr>
          <a:xfrm>
            <a:off x="512736" y="4661842"/>
            <a:ext cx="1557580" cy="737299"/>
          </a:xfrm>
          <a:prstGeom prst="rect">
            <a:avLst/>
          </a:prstGeom>
        </p:spPr>
      </p:pic>
      <p:pic>
        <p:nvPicPr>
          <p:cNvPr id="8" name="Afbeelding 7" descr="Afbeelding met tekst, Lettertype, wit, ontwerp&#10;&#10;Door AI gegenereerde inhoud is mogelijk onjuist.">
            <a:extLst>
              <a:ext uri="{FF2B5EF4-FFF2-40B4-BE49-F238E27FC236}">
                <a16:creationId xmlns:a16="http://schemas.microsoft.com/office/drawing/2014/main" id="{EFCFA3AC-F482-75A1-01EE-8BD08E6363BB}"/>
              </a:ext>
            </a:extLst>
          </p:cNvPr>
          <p:cNvPicPr>
            <a:picLocks noChangeAspect="1"/>
          </p:cNvPicPr>
          <p:nvPr/>
        </p:nvPicPr>
        <p:blipFill>
          <a:blip r:embed="rId2"/>
          <a:stretch>
            <a:fillRect/>
          </a:stretch>
        </p:blipFill>
        <p:spPr>
          <a:xfrm>
            <a:off x="512735" y="5398011"/>
            <a:ext cx="1557580" cy="737299"/>
          </a:xfrm>
          <a:prstGeom prst="rect">
            <a:avLst/>
          </a:prstGeom>
        </p:spPr>
      </p:pic>
      <p:pic>
        <p:nvPicPr>
          <p:cNvPr id="9" name="Afbeelding 8" descr="Afbeelding met nummer, Lettertype, typografie, ontwerp&#10;&#10;Door AI gegenereerde inhoud is mogelijk onjuist.">
            <a:extLst>
              <a:ext uri="{FF2B5EF4-FFF2-40B4-BE49-F238E27FC236}">
                <a16:creationId xmlns:a16="http://schemas.microsoft.com/office/drawing/2014/main" id="{512EF53A-D731-7C67-B03A-C40F4A29A48D}"/>
              </a:ext>
            </a:extLst>
          </p:cNvPr>
          <p:cNvPicPr>
            <a:picLocks noChangeAspect="1"/>
          </p:cNvPicPr>
          <p:nvPr/>
        </p:nvPicPr>
        <p:blipFill>
          <a:blip r:embed="rId3"/>
          <a:stretch>
            <a:fillRect/>
          </a:stretch>
        </p:blipFill>
        <p:spPr>
          <a:xfrm>
            <a:off x="2066002" y="1844082"/>
            <a:ext cx="1554564" cy="610879"/>
          </a:xfrm>
          <a:prstGeom prst="rect">
            <a:avLst/>
          </a:prstGeom>
        </p:spPr>
      </p:pic>
      <p:pic>
        <p:nvPicPr>
          <p:cNvPr id="10" name="Afbeelding 9">
            <a:extLst>
              <a:ext uri="{FF2B5EF4-FFF2-40B4-BE49-F238E27FC236}">
                <a16:creationId xmlns:a16="http://schemas.microsoft.com/office/drawing/2014/main" id="{9D138B19-3F09-464A-35F8-8079C717062D}"/>
              </a:ext>
            </a:extLst>
          </p:cNvPr>
          <p:cNvPicPr>
            <a:picLocks noChangeAspect="1"/>
          </p:cNvPicPr>
          <p:nvPr/>
        </p:nvPicPr>
        <p:blipFill>
          <a:blip r:embed="rId4"/>
          <a:stretch>
            <a:fillRect/>
          </a:stretch>
        </p:blipFill>
        <p:spPr>
          <a:xfrm>
            <a:off x="2060600" y="2592859"/>
            <a:ext cx="2509338" cy="603203"/>
          </a:xfrm>
          <a:prstGeom prst="rect">
            <a:avLst/>
          </a:prstGeom>
        </p:spPr>
      </p:pic>
      <p:pic>
        <p:nvPicPr>
          <p:cNvPr id="11" name="Afbeelding 10" descr="Afbeelding met Lettertype, nummer, tekst, typografie&#10;&#10;Door AI gegenereerde inhoud is mogelijk onjuist.">
            <a:extLst>
              <a:ext uri="{FF2B5EF4-FFF2-40B4-BE49-F238E27FC236}">
                <a16:creationId xmlns:a16="http://schemas.microsoft.com/office/drawing/2014/main" id="{118D926A-E39E-4E2A-73CF-68E6DF313281}"/>
              </a:ext>
            </a:extLst>
          </p:cNvPr>
          <p:cNvPicPr>
            <a:picLocks noChangeAspect="1"/>
          </p:cNvPicPr>
          <p:nvPr/>
        </p:nvPicPr>
        <p:blipFill>
          <a:blip r:embed="rId5"/>
          <a:stretch>
            <a:fillRect/>
          </a:stretch>
        </p:blipFill>
        <p:spPr>
          <a:xfrm>
            <a:off x="2065362" y="3311217"/>
            <a:ext cx="2647664" cy="610879"/>
          </a:xfrm>
          <a:prstGeom prst="rect">
            <a:avLst/>
          </a:prstGeom>
        </p:spPr>
      </p:pic>
      <p:pic>
        <p:nvPicPr>
          <p:cNvPr id="13" name="Afbeelding 12">
            <a:extLst>
              <a:ext uri="{FF2B5EF4-FFF2-40B4-BE49-F238E27FC236}">
                <a16:creationId xmlns:a16="http://schemas.microsoft.com/office/drawing/2014/main" id="{E3230DE2-0DF8-EFD8-9FCD-20908325D872}"/>
              </a:ext>
            </a:extLst>
          </p:cNvPr>
          <p:cNvPicPr>
            <a:picLocks noChangeAspect="1"/>
          </p:cNvPicPr>
          <p:nvPr/>
        </p:nvPicPr>
        <p:blipFill>
          <a:blip r:embed="rId6"/>
          <a:stretch>
            <a:fillRect/>
          </a:stretch>
        </p:blipFill>
        <p:spPr>
          <a:xfrm>
            <a:off x="2058324" y="4090418"/>
            <a:ext cx="3310008" cy="576475"/>
          </a:xfrm>
          <a:prstGeom prst="rect">
            <a:avLst/>
          </a:prstGeom>
        </p:spPr>
      </p:pic>
      <p:pic>
        <p:nvPicPr>
          <p:cNvPr id="14" name="Afbeelding 13" descr="Afbeelding met Lettertype, nummer, tekst, schermopname&#10;&#10;Door AI gegenereerde inhoud is mogelijk onjuist.">
            <a:extLst>
              <a:ext uri="{FF2B5EF4-FFF2-40B4-BE49-F238E27FC236}">
                <a16:creationId xmlns:a16="http://schemas.microsoft.com/office/drawing/2014/main" id="{C7B6E3EB-5772-7328-7C07-3121AB3DC7E4}"/>
              </a:ext>
            </a:extLst>
          </p:cNvPr>
          <p:cNvPicPr>
            <a:picLocks noChangeAspect="1"/>
          </p:cNvPicPr>
          <p:nvPr/>
        </p:nvPicPr>
        <p:blipFill>
          <a:blip r:embed="rId7"/>
          <a:stretch>
            <a:fillRect/>
          </a:stretch>
        </p:blipFill>
        <p:spPr>
          <a:xfrm>
            <a:off x="2054841" y="4784962"/>
            <a:ext cx="1690616" cy="597658"/>
          </a:xfrm>
          <a:prstGeom prst="rect">
            <a:avLst/>
          </a:prstGeom>
        </p:spPr>
      </p:pic>
      <p:pic>
        <p:nvPicPr>
          <p:cNvPr id="15" name="Afbeelding 14">
            <a:extLst>
              <a:ext uri="{FF2B5EF4-FFF2-40B4-BE49-F238E27FC236}">
                <a16:creationId xmlns:a16="http://schemas.microsoft.com/office/drawing/2014/main" id="{2DBE7F54-46CA-249D-E8C1-1924A3A59C40}"/>
              </a:ext>
            </a:extLst>
          </p:cNvPr>
          <p:cNvPicPr>
            <a:picLocks noChangeAspect="1"/>
          </p:cNvPicPr>
          <p:nvPr/>
        </p:nvPicPr>
        <p:blipFill>
          <a:blip r:embed="rId8"/>
          <a:stretch>
            <a:fillRect/>
          </a:stretch>
        </p:blipFill>
        <p:spPr>
          <a:xfrm>
            <a:off x="2070551" y="5531893"/>
            <a:ext cx="1113287" cy="582304"/>
          </a:xfrm>
          <a:prstGeom prst="rect">
            <a:avLst/>
          </a:prstGeom>
        </p:spPr>
      </p:pic>
      <p:pic>
        <p:nvPicPr>
          <p:cNvPr id="16" name="Afbeelding 15" descr="Afbeelding met klok, Wandklok, Kwartsklok, tijd&#10;&#10;Door AI gegenereerde inhoud is mogelijk onjuist.">
            <a:extLst>
              <a:ext uri="{FF2B5EF4-FFF2-40B4-BE49-F238E27FC236}">
                <a16:creationId xmlns:a16="http://schemas.microsoft.com/office/drawing/2014/main" id="{3383106D-4C8A-54F9-1233-7A6F72520A0B}"/>
              </a:ext>
            </a:extLst>
          </p:cNvPr>
          <p:cNvPicPr>
            <a:picLocks noChangeAspect="1"/>
          </p:cNvPicPr>
          <p:nvPr/>
        </p:nvPicPr>
        <p:blipFill>
          <a:blip r:embed="rId9"/>
          <a:stretch>
            <a:fillRect/>
          </a:stretch>
        </p:blipFill>
        <p:spPr>
          <a:xfrm>
            <a:off x="7441227" y="1011855"/>
            <a:ext cx="2916499" cy="2900860"/>
          </a:xfrm>
          <a:prstGeom prst="rect">
            <a:avLst/>
          </a:prstGeom>
        </p:spPr>
      </p:pic>
      <p:sp>
        <p:nvSpPr>
          <p:cNvPr id="17" name="Tekstvak 16">
            <a:extLst>
              <a:ext uri="{FF2B5EF4-FFF2-40B4-BE49-F238E27FC236}">
                <a16:creationId xmlns:a16="http://schemas.microsoft.com/office/drawing/2014/main" id="{E15D5100-45FD-60AE-B8CB-4A07FAE811A1}"/>
              </a:ext>
            </a:extLst>
          </p:cNvPr>
          <p:cNvSpPr txBox="1"/>
          <p:nvPr/>
        </p:nvSpPr>
        <p:spPr>
          <a:xfrm>
            <a:off x="6651057" y="4383205"/>
            <a:ext cx="50473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latin typeface="Effra"/>
              </a:rPr>
              <a:t>Gebruik</a:t>
            </a:r>
            <a:r>
              <a:rPr lang="en-US" sz="2400" dirty="0">
                <a:latin typeface="Effra"/>
              </a:rPr>
              <a:t> </a:t>
            </a:r>
            <a:r>
              <a:rPr lang="en-US" sz="2400" dirty="0" err="1">
                <a:latin typeface="Effra"/>
              </a:rPr>
              <a:t>ongeveer</a:t>
            </a:r>
            <a:r>
              <a:rPr lang="en-US" sz="2400" dirty="0">
                <a:latin typeface="Effra"/>
              </a:rPr>
              <a:t> 2 </a:t>
            </a:r>
            <a:r>
              <a:rPr lang="en-US" sz="2400" dirty="0" err="1">
                <a:latin typeface="Effra"/>
              </a:rPr>
              <a:t>minuut</a:t>
            </a:r>
            <a:r>
              <a:rPr lang="en-US" sz="2400" dirty="0">
                <a:latin typeface="Effra"/>
              </a:rPr>
              <a:t> per punt. Om 15.00 uur </a:t>
            </a:r>
            <a:r>
              <a:rPr lang="en-US" sz="2400" dirty="0" err="1">
                <a:latin typeface="Effra"/>
              </a:rPr>
              <a:t>moet</a:t>
            </a:r>
            <a:r>
              <a:rPr lang="en-US" sz="2400" dirty="0">
                <a:latin typeface="Effra"/>
              </a:rPr>
              <a:t> je </a:t>
            </a:r>
            <a:r>
              <a:rPr lang="en-US" sz="2400" dirty="0" err="1">
                <a:latin typeface="Effra"/>
              </a:rPr>
              <a:t>ongeveer</a:t>
            </a:r>
            <a:r>
              <a:rPr lang="en-US" sz="2400" dirty="0">
                <a:latin typeface="Effra"/>
              </a:rPr>
              <a:t> </a:t>
            </a:r>
            <a:r>
              <a:rPr lang="en-US" sz="2400" dirty="0" err="1">
                <a:latin typeface="Effra"/>
              </a:rPr>
              <a:t>bij</a:t>
            </a:r>
            <a:r>
              <a:rPr lang="en-US" sz="2400" dirty="0">
                <a:latin typeface="Effra"/>
              </a:rPr>
              <a:t> </a:t>
            </a:r>
            <a:r>
              <a:rPr lang="en-US" sz="2400" dirty="0" err="1">
                <a:latin typeface="Effra"/>
              </a:rPr>
              <a:t>vraag</a:t>
            </a:r>
            <a:r>
              <a:rPr lang="en-US" sz="2400" dirty="0">
                <a:latin typeface="Effra"/>
              </a:rPr>
              <a:t> 19 </a:t>
            </a:r>
            <a:r>
              <a:rPr lang="en-US" sz="2400" dirty="0" err="1">
                <a:latin typeface="Effra"/>
              </a:rPr>
              <a:t>zijn</a:t>
            </a:r>
            <a:r>
              <a:rPr lang="en-US" sz="2400" dirty="0">
                <a:latin typeface="Effra"/>
              </a:rPr>
              <a:t>.</a:t>
            </a:r>
          </a:p>
        </p:txBody>
      </p:sp>
    </p:spTree>
    <p:extLst>
      <p:ext uri="{BB962C8B-B14F-4D97-AF65-F5344CB8AC3E}">
        <p14:creationId xmlns:p14="http://schemas.microsoft.com/office/powerpoint/2010/main" val="3340316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3EB2-C978-FB42-D052-4D02D9FC09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C9FE49-1376-5B31-AA0F-E039CCF8962E}"/>
              </a:ext>
            </a:extLst>
          </p:cNvPr>
          <p:cNvSpPr>
            <a:spLocks noGrp="1"/>
          </p:cNvSpPr>
          <p:nvPr>
            <p:ph type="title"/>
          </p:nvPr>
        </p:nvSpPr>
        <p:spPr/>
        <p:txBody>
          <a:bodyPr/>
          <a:lstStyle/>
          <a:p>
            <a:r>
              <a:rPr lang="nl-NL">
                <a:latin typeface="Effra"/>
              </a:rPr>
              <a:t>polymeren</a:t>
            </a:r>
            <a:endParaRPr lang="nl-NL"/>
          </a:p>
        </p:txBody>
      </p:sp>
      <p:sp>
        <p:nvSpPr>
          <p:cNvPr id="3" name="Tijdelijke aanduiding voor inhoud 2">
            <a:extLst>
              <a:ext uri="{FF2B5EF4-FFF2-40B4-BE49-F238E27FC236}">
                <a16:creationId xmlns:a16="http://schemas.microsoft.com/office/drawing/2014/main" id="{16FE3551-C3F1-C315-7285-384A3BDDBBA1}"/>
              </a:ext>
            </a:extLst>
          </p:cNvPr>
          <p:cNvSpPr>
            <a:spLocks noGrp="1"/>
          </p:cNvSpPr>
          <p:nvPr>
            <p:ph idx="1"/>
          </p:nvPr>
        </p:nvSpPr>
        <p:spPr/>
        <p:txBody>
          <a:bodyPr vert="horz" lIns="91440" tIns="45720" rIns="91440" bIns="45720" rtlCol="0" anchor="t">
            <a:normAutofit/>
          </a:bodyPr>
          <a:lstStyle/>
          <a:p>
            <a:pPr marL="0" indent="0">
              <a:buNone/>
            </a:pPr>
            <a:r>
              <a:rPr lang="nl-NL" dirty="0">
                <a:latin typeface="Effra"/>
              </a:rPr>
              <a:t>Condensatiepolymeren</a:t>
            </a:r>
            <a:endParaRPr lang="nl-NL" dirty="0"/>
          </a:p>
          <a:p>
            <a:r>
              <a:rPr lang="nl-NL" dirty="0">
                <a:latin typeface="Effra"/>
              </a:rPr>
              <a:t>Er ontstaat bij de polymerisatie ook water.</a:t>
            </a:r>
          </a:p>
          <a:p>
            <a:r>
              <a:rPr lang="nl-NL" dirty="0">
                <a:latin typeface="Effra"/>
              </a:rPr>
              <a:t>In de hoofdketen zitten ook O of N atomen.</a:t>
            </a:r>
          </a:p>
          <a:p>
            <a:pPr marL="0" indent="0">
              <a:buNone/>
            </a:pPr>
            <a:r>
              <a:rPr lang="nl-NL" dirty="0">
                <a:latin typeface="Effra"/>
              </a:rPr>
              <a:t> </a:t>
            </a:r>
          </a:p>
        </p:txBody>
      </p:sp>
      <p:pic>
        <p:nvPicPr>
          <p:cNvPr id="4" name="Afbeelding 3" descr="Afbeelding met tekst, Lettertype, ontwerp, typografie&#10;&#10;Door AI gegenereerde inhoud is mogelijk onjuist.">
            <a:extLst>
              <a:ext uri="{FF2B5EF4-FFF2-40B4-BE49-F238E27FC236}">
                <a16:creationId xmlns:a16="http://schemas.microsoft.com/office/drawing/2014/main" id="{544F35C5-A9A7-5CE5-8669-BAFF80D19FE6}"/>
              </a:ext>
            </a:extLst>
          </p:cNvPr>
          <p:cNvPicPr>
            <a:picLocks noChangeAspect="1"/>
          </p:cNvPicPr>
          <p:nvPr/>
        </p:nvPicPr>
        <p:blipFill>
          <a:blip r:embed="rId2"/>
          <a:stretch>
            <a:fillRect/>
          </a:stretch>
        </p:blipFill>
        <p:spPr>
          <a:xfrm>
            <a:off x="654393" y="3862130"/>
            <a:ext cx="1409700" cy="904875"/>
          </a:xfrm>
          <a:prstGeom prst="rect">
            <a:avLst/>
          </a:prstGeom>
        </p:spPr>
      </p:pic>
      <p:pic>
        <p:nvPicPr>
          <p:cNvPr id="5" name="Afbeelding 4" descr="Afbeelding met Lettertype, lijn, diagram, tekst&#10;&#10;Door AI gegenereerde inhoud is mogelijk onjuist.">
            <a:extLst>
              <a:ext uri="{FF2B5EF4-FFF2-40B4-BE49-F238E27FC236}">
                <a16:creationId xmlns:a16="http://schemas.microsoft.com/office/drawing/2014/main" id="{F4DFCDBE-CE2A-0628-71E6-D374C2714CE5}"/>
              </a:ext>
            </a:extLst>
          </p:cNvPr>
          <p:cNvPicPr>
            <a:picLocks noChangeAspect="1"/>
          </p:cNvPicPr>
          <p:nvPr/>
        </p:nvPicPr>
        <p:blipFill>
          <a:blip r:embed="rId3"/>
          <a:stretch>
            <a:fillRect/>
          </a:stretch>
        </p:blipFill>
        <p:spPr>
          <a:xfrm>
            <a:off x="3048938" y="3667173"/>
            <a:ext cx="4296289" cy="1297459"/>
          </a:xfrm>
          <a:prstGeom prst="rect">
            <a:avLst/>
          </a:prstGeom>
        </p:spPr>
      </p:pic>
      <p:sp>
        <p:nvSpPr>
          <p:cNvPr id="6" name="Tekstvak 5">
            <a:extLst>
              <a:ext uri="{FF2B5EF4-FFF2-40B4-BE49-F238E27FC236}">
                <a16:creationId xmlns:a16="http://schemas.microsoft.com/office/drawing/2014/main" id="{31944437-B895-6EDD-13AD-71CCB942C000}"/>
              </a:ext>
            </a:extLst>
          </p:cNvPr>
          <p:cNvSpPr txBox="1"/>
          <p:nvPr/>
        </p:nvSpPr>
        <p:spPr>
          <a:xfrm>
            <a:off x="677334" y="5418667"/>
            <a:ext cx="735753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ea typeface="Calibri"/>
                <a:cs typeface="Calibri"/>
              </a:rPr>
              <a:t>E</a:t>
            </a:r>
            <a:r>
              <a:rPr lang="nl-NL" sz="2200" dirty="0">
                <a:latin typeface="Effra"/>
                <a:ea typeface="Calibri"/>
                <a:cs typeface="Calibri"/>
              </a:rPr>
              <a:t>en stukje uit midden van het polymeer:</a:t>
            </a:r>
            <a:endParaRPr lang="nl-NL" sz="2200" dirty="0">
              <a:latin typeface="Effra"/>
            </a:endParaRPr>
          </a:p>
        </p:txBody>
      </p:sp>
      <p:pic>
        <p:nvPicPr>
          <p:cNvPr id="7" name="Afbeelding 6" descr="Afbeelding met Lettertype, wit, tekst, typografie&#10;&#10;Door AI gegenereerde inhoud is mogelijk onjuist.">
            <a:extLst>
              <a:ext uri="{FF2B5EF4-FFF2-40B4-BE49-F238E27FC236}">
                <a16:creationId xmlns:a16="http://schemas.microsoft.com/office/drawing/2014/main" id="{F6809DA7-1885-17E8-FA8B-0CCF1BC4AAC6}"/>
              </a:ext>
            </a:extLst>
          </p:cNvPr>
          <p:cNvPicPr>
            <a:picLocks noChangeAspect="1"/>
          </p:cNvPicPr>
          <p:nvPr/>
        </p:nvPicPr>
        <p:blipFill>
          <a:blip r:embed="rId4"/>
          <a:stretch>
            <a:fillRect/>
          </a:stretch>
        </p:blipFill>
        <p:spPr>
          <a:xfrm>
            <a:off x="5521677" y="5084055"/>
            <a:ext cx="5000976" cy="1529996"/>
          </a:xfrm>
          <a:prstGeom prst="rect">
            <a:avLst/>
          </a:prstGeom>
        </p:spPr>
      </p:pic>
    </p:spTree>
    <p:extLst>
      <p:ext uri="{BB962C8B-B14F-4D97-AF65-F5344CB8AC3E}">
        <p14:creationId xmlns:p14="http://schemas.microsoft.com/office/powerpoint/2010/main" val="984157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7A97-252B-392A-29C1-C660CE2B74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39E4CC-FFE5-1CD1-AF40-0486101094F1}"/>
              </a:ext>
            </a:extLst>
          </p:cNvPr>
          <p:cNvSpPr>
            <a:spLocks noGrp="1"/>
          </p:cNvSpPr>
          <p:nvPr>
            <p:ph type="title"/>
          </p:nvPr>
        </p:nvSpPr>
        <p:spPr/>
        <p:txBody>
          <a:bodyPr/>
          <a:lstStyle/>
          <a:p>
            <a:r>
              <a:rPr lang="nl-NL">
                <a:latin typeface="Effra"/>
              </a:rPr>
              <a:t>polymeren</a:t>
            </a:r>
            <a:endParaRPr lang="nl-NL"/>
          </a:p>
        </p:txBody>
      </p:sp>
      <p:pic>
        <p:nvPicPr>
          <p:cNvPr id="11" name="Tijdelijke aanduiding voor inhoud 10" descr="Afbeelding met Lettertype, tekst, handschrift, wit&#10;&#10;Door AI gegenereerde inhoud is mogelijk onjuist.">
            <a:extLst>
              <a:ext uri="{FF2B5EF4-FFF2-40B4-BE49-F238E27FC236}">
                <a16:creationId xmlns:a16="http://schemas.microsoft.com/office/drawing/2014/main" id="{8BCE8C19-16BE-1788-CCEF-58B9B888B078}"/>
              </a:ext>
            </a:extLst>
          </p:cNvPr>
          <p:cNvPicPr>
            <a:picLocks noGrp="1" noChangeAspect="1"/>
          </p:cNvPicPr>
          <p:nvPr>
            <p:ph idx="1"/>
          </p:nvPr>
        </p:nvPicPr>
        <p:blipFill>
          <a:blip r:embed="rId2"/>
          <a:stretch>
            <a:fillRect/>
          </a:stretch>
        </p:blipFill>
        <p:spPr>
          <a:xfrm>
            <a:off x="4450820" y="3445044"/>
            <a:ext cx="6916913" cy="1335617"/>
          </a:xfrm>
        </p:spPr>
      </p:pic>
      <p:pic>
        <p:nvPicPr>
          <p:cNvPr id="7" name="Afbeelding 6" descr="Afbeelding met Lettertype, wit, tekst, typografie&#10;&#10;Door AI gegenereerde inhoud is mogelijk onjuist.">
            <a:extLst>
              <a:ext uri="{FF2B5EF4-FFF2-40B4-BE49-F238E27FC236}">
                <a16:creationId xmlns:a16="http://schemas.microsoft.com/office/drawing/2014/main" id="{B62C6532-B273-459E-3CB9-5AE44814A951}"/>
              </a:ext>
            </a:extLst>
          </p:cNvPr>
          <p:cNvPicPr>
            <a:picLocks noChangeAspect="1"/>
          </p:cNvPicPr>
          <p:nvPr/>
        </p:nvPicPr>
        <p:blipFill>
          <a:blip r:embed="rId3"/>
          <a:stretch>
            <a:fillRect/>
          </a:stretch>
        </p:blipFill>
        <p:spPr>
          <a:xfrm>
            <a:off x="6100232" y="1697388"/>
            <a:ext cx="5000976" cy="1529996"/>
          </a:xfrm>
          <a:prstGeom prst="rect">
            <a:avLst/>
          </a:prstGeom>
        </p:spPr>
      </p:pic>
      <p:pic>
        <p:nvPicPr>
          <p:cNvPr id="9" name="Afbeelding 8" descr="Afbeelding met tekst, Lettertype, ontwerp, typografie&#10;&#10;Door AI gegenereerde inhoud is mogelijk onjuist.">
            <a:extLst>
              <a:ext uri="{FF2B5EF4-FFF2-40B4-BE49-F238E27FC236}">
                <a16:creationId xmlns:a16="http://schemas.microsoft.com/office/drawing/2014/main" id="{FDDE414E-673D-11C1-DA25-55E9C8269F35}"/>
              </a:ext>
            </a:extLst>
          </p:cNvPr>
          <p:cNvPicPr>
            <a:picLocks noChangeAspect="1"/>
          </p:cNvPicPr>
          <p:nvPr/>
        </p:nvPicPr>
        <p:blipFill>
          <a:blip r:embed="rId4"/>
          <a:stretch>
            <a:fillRect/>
          </a:stretch>
        </p:blipFill>
        <p:spPr>
          <a:xfrm>
            <a:off x="841032" y="1718306"/>
            <a:ext cx="2198058" cy="1165265"/>
          </a:xfrm>
          <a:prstGeom prst="rect">
            <a:avLst/>
          </a:prstGeom>
        </p:spPr>
      </p:pic>
      <p:sp>
        <p:nvSpPr>
          <p:cNvPr id="10" name="Tekstvak 9">
            <a:extLst>
              <a:ext uri="{FF2B5EF4-FFF2-40B4-BE49-F238E27FC236}">
                <a16:creationId xmlns:a16="http://schemas.microsoft.com/office/drawing/2014/main" id="{17DFB889-C61A-FCEA-71EB-A3C7135931EE}"/>
              </a:ext>
            </a:extLst>
          </p:cNvPr>
          <p:cNvSpPr txBox="1"/>
          <p:nvPr/>
        </p:nvSpPr>
        <p:spPr>
          <a:xfrm>
            <a:off x="846270" y="3433520"/>
            <a:ext cx="38646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latin typeface="Effra"/>
                <a:ea typeface="Calibri"/>
                <a:cs typeface="Calibri"/>
              </a:rPr>
              <a:t>In een reactievergelijking:</a:t>
            </a:r>
            <a:endParaRPr lang="nl-NL" sz="2400">
              <a:latin typeface="Effra"/>
            </a:endParaRPr>
          </a:p>
        </p:txBody>
      </p:sp>
      <p:pic>
        <p:nvPicPr>
          <p:cNvPr id="12" name="Afbeelding 11" descr="Afbeelding met Lettertype, handschrift, wit, kalligrafie&#10;&#10;Door AI gegenereerde inhoud is mogelijk onjuist.">
            <a:extLst>
              <a:ext uri="{FF2B5EF4-FFF2-40B4-BE49-F238E27FC236}">
                <a16:creationId xmlns:a16="http://schemas.microsoft.com/office/drawing/2014/main" id="{D9367A7C-1567-AD30-4764-85F4AD1D521C}"/>
              </a:ext>
            </a:extLst>
          </p:cNvPr>
          <p:cNvPicPr>
            <a:picLocks noChangeAspect="1"/>
          </p:cNvPicPr>
          <p:nvPr/>
        </p:nvPicPr>
        <p:blipFill>
          <a:blip r:embed="rId5"/>
          <a:stretch>
            <a:fillRect/>
          </a:stretch>
        </p:blipFill>
        <p:spPr>
          <a:xfrm>
            <a:off x="7918601" y="5285835"/>
            <a:ext cx="3629741" cy="1174630"/>
          </a:xfrm>
          <a:prstGeom prst="rect">
            <a:avLst/>
          </a:prstGeom>
        </p:spPr>
      </p:pic>
    </p:spTree>
    <p:extLst>
      <p:ext uri="{BB962C8B-B14F-4D97-AF65-F5344CB8AC3E}">
        <p14:creationId xmlns:p14="http://schemas.microsoft.com/office/powerpoint/2010/main" val="42489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BC4AC-2BF8-E597-2ACA-B343B6F87F14}"/>
              </a:ext>
            </a:extLst>
          </p:cNvPr>
          <p:cNvSpPr>
            <a:spLocks noGrp="1"/>
          </p:cNvSpPr>
          <p:nvPr>
            <p:ph type="title"/>
          </p:nvPr>
        </p:nvSpPr>
        <p:spPr/>
        <p:txBody>
          <a:bodyPr/>
          <a:lstStyle/>
          <a:p>
            <a:r>
              <a:rPr lang="nl-NL">
                <a:latin typeface="Effra"/>
              </a:rPr>
              <a:t>Thermoplasten en thermoharders</a:t>
            </a:r>
            <a:endParaRPr lang="nl-NL"/>
          </a:p>
        </p:txBody>
      </p:sp>
      <p:sp>
        <p:nvSpPr>
          <p:cNvPr id="3" name="Tijdelijke aanduiding voor inhoud 2">
            <a:extLst>
              <a:ext uri="{FF2B5EF4-FFF2-40B4-BE49-F238E27FC236}">
                <a16:creationId xmlns:a16="http://schemas.microsoft.com/office/drawing/2014/main" id="{9943694B-0891-978B-1768-D2471746E9E9}"/>
              </a:ext>
            </a:extLst>
          </p:cNvPr>
          <p:cNvSpPr>
            <a:spLocks noGrp="1"/>
          </p:cNvSpPr>
          <p:nvPr>
            <p:ph idx="1"/>
          </p:nvPr>
        </p:nvSpPr>
        <p:spPr/>
        <p:txBody>
          <a:bodyPr vert="horz" lIns="91440" tIns="45720" rIns="91440" bIns="45720" rtlCol="0" anchor="t">
            <a:normAutofit/>
          </a:bodyPr>
          <a:lstStyle/>
          <a:p>
            <a:pPr marL="0" indent="0">
              <a:buNone/>
            </a:pPr>
            <a:r>
              <a:rPr lang="nl-NL" dirty="0">
                <a:latin typeface="Effra"/>
              </a:rPr>
              <a:t>Polymeren die geen crosslinks hebben, zijn </a:t>
            </a:r>
            <a:endParaRPr lang="nl-NL" dirty="0"/>
          </a:p>
          <a:p>
            <a:pPr marL="0" indent="0">
              <a:buNone/>
            </a:pPr>
            <a:r>
              <a:rPr lang="nl-NL" dirty="0">
                <a:latin typeface="Effra"/>
              </a:rPr>
              <a:t>thermoplasten.</a:t>
            </a:r>
            <a:endParaRPr lang="nl-NL" dirty="0"/>
          </a:p>
          <a:p>
            <a:pPr marL="0" indent="0">
              <a:buNone/>
            </a:pPr>
            <a:r>
              <a:rPr lang="nl-NL" dirty="0">
                <a:latin typeface="Effra"/>
              </a:rPr>
              <a:t>Thermoplasten kun je verwerken door ze om te smelten, </a:t>
            </a:r>
          </a:p>
          <a:p>
            <a:pPr marL="0" indent="0">
              <a:buNone/>
            </a:pPr>
            <a:r>
              <a:rPr lang="nl-NL" dirty="0">
                <a:latin typeface="Effra"/>
              </a:rPr>
              <a:t>bijvoorbeeld bij </a:t>
            </a:r>
            <a:r>
              <a:rPr lang="nl-NL" dirty="0" err="1">
                <a:latin typeface="Effra"/>
              </a:rPr>
              <a:t>extruderen</a:t>
            </a:r>
            <a:r>
              <a:rPr lang="nl-NL" dirty="0">
                <a:latin typeface="Effra"/>
              </a:rPr>
              <a:t> en spuitgieten.</a:t>
            </a:r>
            <a:endParaRPr lang="nl-NL" dirty="0"/>
          </a:p>
          <a:p>
            <a:pPr marL="0" indent="0">
              <a:buNone/>
            </a:pPr>
            <a:endParaRPr lang="nl-NL" dirty="0"/>
          </a:p>
          <a:p>
            <a:pPr marL="0" indent="0">
              <a:buNone/>
            </a:pPr>
            <a:r>
              <a:rPr lang="nl-NL" dirty="0">
                <a:solidFill>
                  <a:srgbClr val="652EA3"/>
                </a:solidFill>
                <a:latin typeface="Effra"/>
              </a:rPr>
              <a:t>Polymeren die wel crosslinks hebben, zijn </a:t>
            </a:r>
          </a:p>
          <a:p>
            <a:pPr marL="0" indent="0">
              <a:buNone/>
            </a:pPr>
            <a:r>
              <a:rPr lang="nl-NL" dirty="0">
                <a:solidFill>
                  <a:srgbClr val="652EA3"/>
                </a:solidFill>
                <a:latin typeface="Effra"/>
              </a:rPr>
              <a:t>thermoharders. </a:t>
            </a:r>
          </a:p>
          <a:p>
            <a:pPr marL="0" indent="0">
              <a:buNone/>
            </a:pPr>
            <a:r>
              <a:rPr lang="nl-NL" dirty="0">
                <a:solidFill>
                  <a:srgbClr val="652EA3"/>
                </a:solidFill>
                <a:latin typeface="Effra"/>
              </a:rPr>
              <a:t>Thermoharders worden niet zacht bij verhitten.</a:t>
            </a:r>
            <a:endParaRPr lang="nl-NL" dirty="0">
              <a:solidFill>
                <a:srgbClr val="652EA3"/>
              </a:solidFill>
            </a:endParaRPr>
          </a:p>
        </p:txBody>
      </p:sp>
      <p:pic>
        <p:nvPicPr>
          <p:cNvPr id="5" name="Afbeelding 4" descr="Afbeelding met Lettertype, typografie, kalligrafie&#10;&#10;Door AI gegenereerde inhoud is mogelijk onjuist.">
            <a:extLst>
              <a:ext uri="{FF2B5EF4-FFF2-40B4-BE49-F238E27FC236}">
                <a16:creationId xmlns:a16="http://schemas.microsoft.com/office/drawing/2014/main" id="{959873B1-E022-2465-0718-5F20E2CA085F}"/>
              </a:ext>
            </a:extLst>
          </p:cNvPr>
          <p:cNvPicPr>
            <a:picLocks noChangeAspect="1"/>
          </p:cNvPicPr>
          <p:nvPr/>
        </p:nvPicPr>
        <p:blipFill>
          <a:blip r:embed="rId2"/>
          <a:stretch>
            <a:fillRect/>
          </a:stretch>
        </p:blipFill>
        <p:spPr>
          <a:xfrm>
            <a:off x="9069555" y="1494823"/>
            <a:ext cx="2596979" cy="2076708"/>
          </a:xfrm>
          <a:prstGeom prst="rect">
            <a:avLst/>
          </a:prstGeom>
        </p:spPr>
      </p:pic>
      <p:pic>
        <p:nvPicPr>
          <p:cNvPr id="4" name="Afbeelding 3" descr="Afbeelding met Lila, paars, Graphics, roze&#10;&#10;Door AI gegenereerde inhoud is mogelijk onjuist.">
            <a:extLst>
              <a:ext uri="{FF2B5EF4-FFF2-40B4-BE49-F238E27FC236}">
                <a16:creationId xmlns:a16="http://schemas.microsoft.com/office/drawing/2014/main" id="{359C46CA-76ED-A3F0-86B6-8D679AE49002}"/>
              </a:ext>
            </a:extLst>
          </p:cNvPr>
          <p:cNvPicPr>
            <a:picLocks noChangeAspect="1"/>
          </p:cNvPicPr>
          <p:nvPr/>
        </p:nvPicPr>
        <p:blipFill>
          <a:blip r:embed="rId3"/>
          <a:stretch>
            <a:fillRect/>
          </a:stretch>
        </p:blipFill>
        <p:spPr>
          <a:xfrm>
            <a:off x="9072107" y="4139682"/>
            <a:ext cx="2667733" cy="191306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t 5">
                <a:extLst>
                  <a:ext uri="{FF2B5EF4-FFF2-40B4-BE49-F238E27FC236}">
                    <a16:creationId xmlns:a16="http://schemas.microsoft.com/office/drawing/2014/main" id="{5A13677D-5CAA-2577-1A51-BA6BBCE8BDF5}"/>
                  </a:ext>
                </a:extLst>
              </p14:cNvPr>
              <p14:cNvContentPartPr/>
              <p14:nvPr/>
            </p14:nvContentPartPr>
            <p14:xfrm>
              <a:off x="10835636" y="2080825"/>
              <a:ext cx="360" cy="114480"/>
            </p14:xfrm>
          </p:contentPart>
        </mc:Choice>
        <mc:Fallback>
          <p:pic>
            <p:nvPicPr>
              <p:cNvPr id="6" name="Inkt 5">
                <a:extLst>
                  <a:ext uri="{FF2B5EF4-FFF2-40B4-BE49-F238E27FC236}">
                    <a16:creationId xmlns:a16="http://schemas.microsoft.com/office/drawing/2014/main" id="{5A13677D-5CAA-2577-1A51-BA6BBCE8BDF5}"/>
                  </a:ext>
                </a:extLst>
              </p:cNvPr>
              <p:cNvPicPr/>
              <p:nvPr/>
            </p:nvPicPr>
            <p:blipFill>
              <a:blip r:embed="rId5"/>
              <a:stretch>
                <a:fillRect/>
              </a:stretch>
            </p:blipFill>
            <p:spPr>
              <a:xfrm>
                <a:off x="10817996" y="2063185"/>
                <a:ext cx="36000" cy="150120"/>
              </a:xfrm>
              <a:prstGeom prst="rect">
                <a:avLst/>
              </a:prstGeom>
            </p:spPr>
          </p:pic>
        </mc:Fallback>
      </mc:AlternateContent>
    </p:spTree>
    <p:extLst>
      <p:ext uri="{BB962C8B-B14F-4D97-AF65-F5344CB8AC3E}">
        <p14:creationId xmlns:p14="http://schemas.microsoft.com/office/powerpoint/2010/main" val="72213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4C5A-17A6-A035-D9A1-87AE5C7F7A8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F97B757-BB19-B97F-F243-B6124EDD6838}"/>
              </a:ext>
            </a:extLst>
          </p:cNvPr>
          <p:cNvSpPr txBox="1"/>
          <p:nvPr/>
        </p:nvSpPr>
        <p:spPr>
          <a:xfrm>
            <a:off x="933254" y="1093510"/>
            <a:ext cx="7164371" cy="584775"/>
          </a:xfrm>
          <a:prstGeom prst="rect">
            <a:avLst/>
          </a:prstGeom>
          <a:noFill/>
        </p:spPr>
        <p:txBody>
          <a:bodyPr wrap="square" lIns="91440" tIns="45720" rIns="91440" bIns="45720" rtlCol="0" anchor="t">
            <a:spAutoFit/>
          </a:bodyPr>
          <a:lstStyle/>
          <a:p>
            <a:r>
              <a:rPr lang="en-US" sz="3200" b="1">
                <a:latin typeface="Effra"/>
              </a:rPr>
              <a:t>Voor </a:t>
            </a:r>
            <a:r>
              <a:rPr lang="en-US" sz="3200" b="1" err="1">
                <a:latin typeface="Effra"/>
              </a:rPr>
              <a:t>een</a:t>
            </a:r>
            <a:r>
              <a:rPr lang="en-US" sz="3200" b="1">
                <a:latin typeface="Effra"/>
              </a:rPr>
              <a:t> </a:t>
            </a:r>
            <a:r>
              <a:rPr lang="en-US" sz="3200" b="1">
                <a:solidFill>
                  <a:srgbClr val="652EA3"/>
                </a:solidFill>
                <a:latin typeface="Effra"/>
              </a:rPr>
              <a:t>POLL:</a:t>
            </a:r>
            <a:r>
              <a:rPr lang="en-US" sz="3200" b="1">
                <a:latin typeface="Effra"/>
              </a:rPr>
              <a:t> </a:t>
            </a:r>
          </a:p>
        </p:txBody>
      </p:sp>
      <p:sp>
        <p:nvSpPr>
          <p:cNvPr id="3" name="Tekstvak 2">
            <a:extLst>
              <a:ext uri="{FF2B5EF4-FFF2-40B4-BE49-F238E27FC236}">
                <a16:creationId xmlns:a16="http://schemas.microsoft.com/office/drawing/2014/main" id="{65CD410F-BE87-4A0D-1329-957EA5F9D259}"/>
              </a:ext>
            </a:extLst>
          </p:cNvPr>
          <p:cNvSpPr txBox="1"/>
          <p:nvPr/>
        </p:nvSpPr>
        <p:spPr>
          <a:xfrm>
            <a:off x="933254" y="1663611"/>
            <a:ext cx="9737795" cy="4570482"/>
          </a:xfrm>
          <a:prstGeom prst="rect">
            <a:avLst/>
          </a:prstGeom>
          <a:noFill/>
        </p:spPr>
        <p:txBody>
          <a:bodyPr wrap="square" lIns="91440" tIns="45720" rIns="91440" bIns="45720" rtlCol="0" anchor="t">
            <a:spAutoFit/>
          </a:bodyPr>
          <a:lstStyle/>
          <a:p>
            <a:r>
              <a:rPr lang="en-US" sz="2400" b="1" u="sng">
                <a:solidFill>
                  <a:srgbClr val="652EA3"/>
                </a:solidFill>
                <a:latin typeface="Effra" panose="02000506080000020004" pitchFamily="2" charset="0"/>
              </a:rPr>
              <a:t>Nikita</a:t>
            </a:r>
            <a:r>
              <a:rPr lang="en-US" sz="2400" b="1">
                <a:solidFill>
                  <a:srgbClr val="652EA3"/>
                </a:solidFill>
                <a:latin typeface="Effra" panose="02000506080000020004" pitchFamily="2" charset="0"/>
              </a:rPr>
              <a:t>:</a:t>
            </a:r>
          </a:p>
          <a:p>
            <a:pPr marL="457200" indent="-457200">
              <a:buFont typeface="Arial" panose="020B0604020202020204" pitchFamily="34" charset="0"/>
              <a:buChar char="•"/>
            </a:pPr>
            <a:r>
              <a:rPr lang="en-US" sz="2400" err="1">
                <a:latin typeface="Effra" panose="02000506080000020004" pitchFamily="2" charset="0"/>
              </a:rPr>
              <a:t>Massapercentage</a:t>
            </a:r>
            <a:r>
              <a:rPr lang="en-US" sz="2400">
                <a:latin typeface="Effra" panose="02000506080000020004" pitchFamily="2" charset="0"/>
              </a:rPr>
              <a:t>                                                    2023 I</a:t>
            </a:r>
          </a:p>
          <a:p>
            <a:pPr marL="457200" indent="-457200">
              <a:buFont typeface="Arial" panose="020B0604020202020204" pitchFamily="34" charset="0"/>
              <a:buChar char="•"/>
            </a:pPr>
            <a:r>
              <a:rPr lang="en-US" sz="2400" err="1">
                <a:latin typeface="Effra" panose="02000506080000020004" pitchFamily="2" charset="0"/>
              </a:rPr>
              <a:t>Reactiesnelheid</a:t>
            </a:r>
            <a:r>
              <a:rPr lang="en-US" sz="2400">
                <a:latin typeface="Effra" panose="02000506080000020004" pitchFamily="2" charset="0"/>
              </a:rPr>
              <a:t> </a:t>
            </a:r>
            <a:r>
              <a:rPr lang="en-US" sz="2400" err="1">
                <a:latin typeface="Effra" panose="02000506080000020004" pitchFamily="2" charset="0"/>
              </a:rPr>
              <a:t>en</a:t>
            </a:r>
            <a:r>
              <a:rPr lang="en-US" sz="2400">
                <a:latin typeface="Effra" panose="02000506080000020004" pitchFamily="2" charset="0"/>
              </a:rPr>
              <a:t> </a:t>
            </a:r>
            <a:r>
              <a:rPr lang="en-US" sz="2400" err="1">
                <a:latin typeface="Effra" panose="02000506080000020004" pitchFamily="2" charset="0"/>
              </a:rPr>
              <a:t>significantie</a:t>
            </a:r>
            <a:r>
              <a:rPr lang="en-US" sz="2400">
                <a:latin typeface="Effra" panose="02000506080000020004" pitchFamily="2" charset="0"/>
              </a:rPr>
              <a:t>                   2022 I</a:t>
            </a:r>
          </a:p>
          <a:p>
            <a:pPr marL="457200" indent="-457200">
              <a:buFont typeface="Arial" panose="020B0604020202020204" pitchFamily="34" charset="0"/>
              <a:buChar char="•"/>
            </a:pPr>
            <a:r>
              <a:rPr lang="en-US" sz="2400" err="1">
                <a:latin typeface="Effra" panose="02000506080000020004" pitchFamily="2" charset="0"/>
              </a:rPr>
              <a:t>Chemisch</a:t>
            </a:r>
            <a:r>
              <a:rPr lang="en-US" sz="2400">
                <a:latin typeface="Effra" panose="02000506080000020004" pitchFamily="2" charset="0"/>
              </a:rPr>
              <a:t> </a:t>
            </a:r>
            <a:r>
              <a:rPr lang="en-US" sz="2400" err="1">
                <a:latin typeface="Effra" panose="02000506080000020004" pitchFamily="2" charset="0"/>
              </a:rPr>
              <a:t>rekenen</a:t>
            </a:r>
            <a:r>
              <a:rPr lang="en-US" sz="2400">
                <a:latin typeface="Effra" panose="02000506080000020004" pitchFamily="2" charset="0"/>
              </a:rPr>
              <a:t> </a:t>
            </a:r>
            <a:r>
              <a:rPr lang="en-US" sz="2400" err="1">
                <a:latin typeface="Effra" panose="02000506080000020004" pitchFamily="2" charset="0"/>
              </a:rPr>
              <a:t>en</a:t>
            </a:r>
            <a:r>
              <a:rPr lang="en-US" sz="2400">
                <a:latin typeface="Effra" panose="02000506080000020004" pitchFamily="2" charset="0"/>
              </a:rPr>
              <a:t> </a:t>
            </a:r>
            <a:r>
              <a:rPr lang="en-US" sz="2400" err="1">
                <a:latin typeface="Effra" panose="02000506080000020004" pitchFamily="2" charset="0"/>
              </a:rPr>
              <a:t>significantie</a:t>
            </a:r>
            <a:r>
              <a:rPr lang="en-US" sz="2400">
                <a:latin typeface="Effra" panose="02000506080000020004" pitchFamily="2" charset="0"/>
              </a:rPr>
              <a:t>            2024 II</a:t>
            </a:r>
          </a:p>
          <a:p>
            <a:pPr marL="457200" indent="-457200">
              <a:buFont typeface="Arial" panose="020B0604020202020204" pitchFamily="34" charset="0"/>
              <a:buChar char="•"/>
            </a:pPr>
            <a:r>
              <a:rPr lang="en-US" sz="2400" err="1">
                <a:latin typeface="Effra" panose="02000506080000020004" pitchFamily="2" charset="0"/>
              </a:rPr>
              <a:t>Molair</a:t>
            </a:r>
            <a:r>
              <a:rPr lang="en-US" sz="2400">
                <a:latin typeface="Effra" panose="02000506080000020004" pitchFamily="2" charset="0"/>
              </a:rPr>
              <a:t> volume </a:t>
            </a:r>
            <a:r>
              <a:rPr lang="en-US" sz="2400" err="1">
                <a:latin typeface="Effra" panose="02000506080000020004" pitchFamily="2" charset="0"/>
              </a:rPr>
              <a:t>en</a:t>
            </a:r>
            <a:r>
              <a:rPr lang="en-US" sz="2400">
                <a:latin typeface="Effra" panose="02000506080000020004" pitchFamily="2" charset="0"/>
              </a:rPr>
              <a:t> </a:t>
            </a:r>
            <a:r>
              <a:rPr lang="en-US" sz="2400" err="1">
                <a:latin typeface="Effra" panose="02000506080000020004" pitchFamily="2" charset="0"/>
              </a:rPr>
              <a:t>significantie</a:t>
            </a:r>
            <a:r>
              <a:rPr lang="en-US" sz="2400">
                <a:latin typeface="Effra" panose="02000506080000020004" pitchFamily="2" charset="0"/>
              </a:rPr>
              <a:t>                        2024 I</a:t>
            </a:r>
          </a:p>
          <a:p>
            <a:pPr marL="457200" indent="-457200">
              <a:buFont typeface="Arial" panose="020B0604020202020204" pitchFamily="34" charset="0"/>
              <a:buChar char="•"/>
            </a:pPr>
            <a:r>
              <a:rPr lang="en-US" sz="2400" err="1">
                <a:latin typeface="Effra" panose="02000506080000020004" pitchFamily="2" charset="0"/>
              </a:rPr>
              <a:t>Chemisch</a:t>
            </a:r>
            <a:r>
              <a:rPr lang="en-US" sz="2400">
                <a:latin typeface="Effra" panose="02000506080000020004" pitchFamily="2" charset="0"/>
              </a:rPr>
              <a:t> </a:t>
            </a:r>
            <a:r>
              <a:rPr lang="en-US" sz="2400" err="1">
                <a:latin typeface="Effra" panose="02000506080000020004" pitchFamily="2" charset="0"/>
              </a:rPr>
              <a:t>rekenen</a:t>
            </a:r>
            <a:r>
              <a:rPr lang="en-US" sz="2400">
                <a:latin typeface="Effra" panose="02000506080000020004" pitchFamily="2" charset="0"/>
              </a:rPr>
              <a:t> met </a:t>
            </a:r>
            <a:r>
              <a:rPr lang="en-US" sz="2400" err="1">
                <a:latin typeface="Effra" panose="02000506080000020004" pitchFamily="2" charset="0"/>
              </a:rPr>
              <a:t>tonnen</a:t>
            </a:r>
            <a:r>
              <a:rPr lang="en-US" sz="2400">
                <a:latin typeface="Effra" panose="02000506080000020004" pitchFamily="2" charset="0"/>
              </a:rPr>
              <a:t>		   2024 I</a:t>
            </a:r>
          </a:p>
          <a:p>
            <a:endParaRPr lang="en-US" sz="100" b="1">
              <a:solidFill>
                <a:srgbClr val="652EA3"/>
              </a:solidFill>
              <a:latin typeface="Effra" panose="02000506080000020004" pitchFamily="2" charset="0"/>
            </a:endParaRPr>
          </a:p>
          <a:p>
            <a:endParaRPr lang="en-US" sz="100" b="1">
              <a:solidFill>
                <a:srgbClr val="652EA3"/>
              </a:solidFill>
              <a:latin typeface="Effra" panose="02000506080000020004" pitchFamily="2" charset="0"/>
            </a:endParaRPr>
          </a:p>
          <a:p>
            <a:endParaRPr lang="en-US" sz="100" b="1">
              <a:solidFill>
                <a:srgbClr val="652EA3"/>
              </a:solidFill>
              <a:latin typeface="Effra" panose="02000506080000020004" pitchFamily="2" charset="0"/>
            </a:endParaRPr>
          </a:p>
          <a:p>
            <a:r>
              <a:rPr lang="en-US" sz="2400" b="1" u="sng">
                <a:solidFill>
                  <a:srgbClr val="652EA3"/>
                </a:solidFill>
                <a:latin typeface="Effra" panose="02000506080000020004" pitchFamily="2" charset="0"/>
              </a:rPr>
              <a:t>Wouter</a:t>
            </a:r>
            <a:r>
              <a:rPr lang="en-US" sz="2400" b="1">
                <a:solidFill>
                  <a:srgbClr val="652EA3"/>
                </a:solidFill>
                <a:latin typeface="Effra" panose="02000506080000020004" pitchFamily="2" charset="0"/>
              </a:rPr>
              <a:t>:</a:t>
            </a:r>
          </a:p>
          <a:p>
            <a:pPr marL="457200" indent="-457200">
              <a:buFont typeface="Arial" panose="020B0604020202020204" pitchFamily="34" charset="0"/>
              <a:buChar char="•"/>
            </a:pPr>
            <a:r>
              <a:rPr lang="en-US" sz="2400">
                <a:latin typeface="Effra" panose="02000506080000020004" pitchFamily="2" charset="0"/>
              </a:rPr>
              <a:t>Hoe </a:t>
            </a:r>
            <a:r>
              <a:rPr lang="en-US" sz="2400" err="1">
                <a:latin typeface="Effra" panose="02000506080000020004" pitchFamily="2" charset="0"/>
              </a:rPr>
              <a:t>reken</a:t>
            </a:r>
            <a:r>
              <a:rPr lang="en-US" sz="2400">
                <a:latin typeface="Effra" panose="02000506080000020004" pitchFamily="2" charset="0"/>
              </a:rPr>
              <a:t> je met ppm?                                        2021 III</a:t>
            </a:r>
          </a:p>
          <a:p>
            <a:pPr marL="457200" indent="-457200">
              <a:buFont typeface="Arial" panose="020B0604020202020204" pitchFamily="34" charset="0"/>
              <a:buChar char="•"/>
            </a:pPr>
            <a:r>
              <a:rPr lang="en-US" sz="2400">
                <a:latin typeface="Effra" panose="02000506080000020004" pitchFamily="2" charset="0"/>
              </a:rPr>
              <a:t>Hoe </a:t>
            </a:r>
            <a:r>
              <a:rPr lang="en-US" sz="2400" err="1">
                <a:latin typeface="Effra" panose="02000506080000020004" pitchFamily="2" charset="0"/>
              </a:rPr>
              <a:t>reken</a:t>
            </a:r>
            <a:r>
              <a:rPr lang="en-US" sz="2400">
                <a:latin typeface="Effra" panose="02000506080000020004" pitchFamily="2" charset="0"/>
              </a:rPr>
              <a:t> je met ADI?                                          2022 I</a:t>
            </a:r>
          </a:p>
          <a:p>
            <a:pPr marL="457200" indent="-457200">
              <a:buFont typeface="Arial" panose="020B0604020202020204" pitchFamily="34" charset="0"/>
              <a:buChar char="•"/>
            </a:pPr>
            <a:r>
              <a:rPr lang="en-US" sz="2400">
                <a:latin typeface="Effra" panose="02000506080000020004" pitchFamily="2" charset="0"/>
              </a:rPr>
              <a:t>Hoe </a:t>
            </a:r>
            <a:r>
              <a:rPr lang="en-US" sz="2400" err="1">
                <a:latin typeface="Effra" panose="02000506080000020004" pitchFamily="2" charset="0"/>
              </a:rPr>
              <a:t>reken</a:t>
            </a:r>
            <a:r>
              <a:rPr lang="en-US" sz="2400">
                <a:latin typeface="Effra" panose="02000506080000020004" pitchFamily="2" charset="0"/>
              </a:rPr>
              <a:t> je met </a:t>
            </a:r>
            <a:r>
              <a:rPr lang="en-US" sz="2400" err="1">
                <a:latin typeface="Effra" panose="02000506080000020004" pitchFamily="2" charset="0"/>
              </a:rPr>
              <a:t>overmaat</a:t>
            </a:r>
            <a:r>
              <a:rPr lang="en-US" sz="2400">
                <a:latin typeface="Effra" panose="02000506080000020004" pitchFamily="2" charset="0"/>
              </a:rPr>
              <a:t>?                            2018 III</a:t>
            </a:r>
          </a:p>
          <a:p>
            <a:pPr marL="457200" indent="-457200">
              <a:buFont typeface="Arial" panose="020B0604020202020204" pitchFamily="34" charset="0"/>
              <a:buChar char="•"/>
            </a:pPr>
            <a:r>
              <a:rPr lang="en-US" sz="2400">
                <a:latin typeface="Effra" panose="02000506080000020004" pitchFamily="2" charset="0"/>
              </a:rPr>
              <a:t>Hoe </a:t>
            </a:r>
            <a:r>
              <a:rPr lang="en-US" sz="2400" err="1">
                <a:latin typeface="Effra" panose="02000506080000020004" pitchFamily="2" charset="0"/>
              </a:rPr>
              <a:t>bereken</a:t>
            </a:r>
            <a:r>
              <a:rPr lang="en-US" sz="2400">
                <a:latin typeface="Effra" panose="02000506080000020004" pitchFamily="2" charset="0"/>
              </a:rPr>
              <a:t> je het </a:t>
            </a:r>
            <a:r>
              <a:rPr lang="en-US" sz="2400" err="1">
                <a:latin typeface="Effra" panose="02000506080000020004" pitchFamily="2" charset="0"/>
              </a:rPr>
              <a:t>rendement</a:t>
            </a:r>
            <a:r>
              <a:rPr lang="en-US" sz="2400">
                <a:latin typeface="Effra" panose="02000506080000020004" pitchFamily="2" charset="0"/>
              </a:rPr>
              <a:t>?                    2021 III </a:t>
            </a:r>
          </a:p>
          <a:p>
            <a:pPr marL="457200" indent="-457200">
              <a:buFont typeface="Arial" panose="020B0604020202020204" pitchFamily="34" charset="0"/>
              <a:buChar char="•"/>
            </a:pPr>
            <a:r>
              <a:rPr lang="en-US" sz="2400">
                <a:latin typeface="Effra" panose="02000506080000020004" pitchFamily="2" charset="0"/>
              </a:rPr>
              <a:t>Hoe </a:t>
            </a:r>
            <a:r>
              <a:rPr lang="en-US" sz="2400" err="1">
                <a:latin typeface="Effra" panose="02000506080000020004" pitchFamily="2" charset="0"/>
              </a:rPr>
              <a:t>reken</a:t>
            </a:r>
            <a:r>
              <a:rPr lang="en-US" sz="2400">
                <a:latin typeface="Effra" panose="02000506080000020004" pitchFamily="2" charset="0"/>
              </a:rPr>
              <a:t> je </a:t>
            </a:r>
            <a:r>
              <a:rPr lang="en-US" sz="2400" err="1">
                <a:latin typeface="Effra" panose="02000506080000020004" pitchFamily="2" charset="0"/>
              </a:rPr>
              <a:t>bij</a:t>
            </a:r>
            <a:r>
              <a:rPr lang="en-US" sz="2400">
                <a:latin typeface="Effra" panose="02000506080000020004" pitchFamily="2" charset="0"/>
              </a:rPr>
              <a:t> </a:t>
            </a:r>
            <a:r>
              <a:rPr lang="en-US" sz="2400" err="1">
                <a:latin typeface="Effra" panose="02000506080000020004" pitchFamily="2" charset="0"/>
              </a:rPr>
              <a:t>een</a:t>
            </a:r>
            <a:r>
              <a:rPr lang="en-US" sz="2400">
                <a:latin typeface="Effra" panose="02000506080000020004" pitchFamily="2" charset="0"/>
              </a:rPr>
              <a:t> </a:t>
            </a:r>
            <a:r>
              <a:rPr lang="en-US" sz="2400" err="1">
                <a:latin typeface="Effra" panose="02000506080000020004" pitchFamily="2" charset="0"/>
              </a:rPr>
              <a:t>titratie</a:t>
            </a:r>
            <a:r>
              <a:rPr lang="en-US" sz="2400">
                <a:latin typeface="Effra" panose="02000506080000020004" pitchFamily="2" charset="0"/>
              </a:rPr>
              <a:t>?                             2018 II  </a:t>
            </a:r>
          </a:p>
        </p:txBody>
      </p:sp>
    </p:spTree>
    <p:extLst>
      <p:ext uri="{BB962C8B-B14F-4D97-AF65-F5344CB8AC3E}">
        <p14:creationId xmlns:p14="http://schemas.microsoft.com/office/powerpoint/2010/main" val="257051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7415-42E2-07C4-38C0-5F12FCAF2DD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CBFA7A1-3E39-8CBC-CA9D-84F667B11B0D}"/>
              </a:ext>
            </a:extLst>
          </p:cNvPr>
          <p:cNvSpPr txBox="1"/>
          <p:nvPr/>
        </p:nvSpPr>
        <p:spPr>
          <a:xfrm>
            <a:off x="933254" y="1093510"/>
            <a:ext cx="7164371" cy="954107"/>
          </a:xfrm>
          <a:prstGeom prst="rect">
            <a:avLst/>
          </a:prstGeom>
          <a:noFill/>
        </p:spPr>
        <p:txBody>
          <a:bodyPr wrap="square" rtlCol="0">
            <a:spAutoFit/>
          </a:bodyPr>
          <a:lstStyle/>
          <a:p>
            <a:r>
              <a:rPr lang="en-US" sz="3200" b="1" dirty="0">
                <a:solidFill>
                  <a:srgbClr val="652EA3"/>
                </a:solidFill>
                <a:latin typeface="Effra"/>
              </a:rPr>
              <a:t> </a:t>
            </a:r>
            <a:r>
              <a:rPr lang="en-US" sz="3200" b="1" dirty="0" err="1">
                <a:latin typeface="Effra"/>
              </a:rPr>
              <a:t>Massapercentage</a:t>
            </a:r>
            <a:r>
              <a:rPr lang="en-US" sz="3200" b="1" dirty="0">
                <a:latin typeface="Effra"/>
              </a:rPr>
              <a:t> </a:t>
            </a:r>
          </a:p>
          <a:p>
            <a:r>
              <a:rPr lang="en-US" sz="2400" b="1" dirty="0">
                <a:solidFill>
                  <a:srgbClr val="652EA3"/>
                </a:solidFill>
                <a:latin typeface="Effra"/>
              </a:rPr>
              <a:t>2023 I</a:t>
            </a:r>
          </a:p>
        </p:txBody>
      </p:sp>
      <p:pic>
        <p:nvPicPr>
          <p:cNvPr id="4" name="Afbeelding 3">
            <a:extLst>
              <a:ext uri="{FF2B5EF4-FFF2-40B4-BE49-F238E27FC236}">
                <a16:creationId xmlns:a16="http://schemas.microsoft.com/office/drawing/2014/main" id="{E5FC546D-4C1A-A85B-B21B-87ADF8DFDBDB}"/>
              </a:ext>
            </a:extLst>
          </p:cNvPr>
          <p:cNvPicPr>
            <a:picLocks noChangeAspect="1"/>
          </p:cNvPicPr>
          <p:nvPr/>
        </p:nvPicPr>
        <p:blipFill>
          <a:blip r:embed="rId2"/>
          <a:stretch>
            <a:fillRect/>
          </a:stretch>
        </p:blipFill>
        <p:spPr>
          <a:xfrm>
            <a:off x="933254" y="2431934"/>
            <a:ext cx="10725150" cy="2972119"/>
          </a:xfrm>
          <a:prstGeom prst="rect">
            <a:avLst/>
          </a:prstGeom>
        </p:spPr>
      </p:pic>
    </p:spTree>
    <p:extLst>
      <p:ext uri="{BB962C8B-B14F-4D97-AF65-F5344CB8AC3E}">
        <p14:creationId xmlns:p14="http://schemas.microsoft.com/office/powerpoint/2010/main" val="3094424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F991-DA74-9F47-954D-5A37501D6E9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39F341D-661C-A3D2-FCC1-0C835C57A6D3}"/>
              </a:ext>
            </a:extLst>
          </p:cNvPr>
          <p:cNvSpPr txBox="1"/>
          <p:nvPr/>
        </p:nvSpPr>
        <p:spPr>
          <a:xfrm>
            <a:off x="933254" y="1093510"/>
            <a:ext cx="7164371" cy="954107"/>
          </a:xfrm>
          <a:prstGeom prst="rect">
            <a:avLst/>
          </a:prstGeom>
          <a:noFill/>
        </p:spPr>
        <p:txBody>
          <a:bodyPr wrap="square" rtlCol="0">
            <a:spAutoFit/>
          </a:bodyPr>
          <a:lstStyle/>
          <a:p>
            <a:r>
              <a:rPr lang="en-US" sz="3200" b="1" dirty="0">
                <a:latin typeface="Effra"/>
              </a:rPr>
              <a:t>Reactiesnelheid en </a:t>
            </a:r>
            <a:r>
              <a:rPr lang="en-US" sz="3200" b="1" dirty="0" err="1">
                <a:latin typeface="Effra"/>
              </a:rPr>
              <a:t>significantie</a:t>
            </a:r>
            <a:endParaRPr lang="en-US" sz="3200" b="1" dirty="0">
              <a:latin typeface="Effra"/>
            </a:endParaRPr>
          </a:p>
          <a:p>
            <a:r>
              <a:rPr lang="en-US" sz="2400" b="1" dirty="0">
                <a:solidFill>
                  <a:srgbClr val="652EA3"/>
                </a:solidFill>
                <a:latin typeface="Effra"/>
              </a:rPr>
              <a:t>2022 I</a:t>
            </a:r>
          </a:p>
        </p:txBody>
      </p:sp>
      <p:pic>
        <p:nvPicPr>
          <p:cNvPr id="7" name="Afbeelding 6">
            <a:extLst>
              <a:ext uri="{FF2B5EF4-FFF2-40B4-BE49-F238E27FC236}">
                <a16:creationId xmlns:a16="http://schemas.microsoft.com/office/drawing/2014/main" id="{F7032D93-B56B-ED5C-E1C1-40CE3F79E404}"/>
              </a:ext>
            </a:extLst>
          </p:cNvPr>
          <p:cNvPicPr>
            <a:picLocks noChangeAspect="1"/>
          </p:cNvPicPr>
          <p:nvPr/>
        </p:nvPicPr>
        <p:blipFill>
          <a:blip r:embed="rId2"/>
          <a:stretch>
            <a:fillRect/>
          </a:stretch>
        </p:blipFill>
        <p:spPr>
          <a:xfrm>
            <a:off x="818147" y="2047617"/>
            <a:ext cx="10979217" cy="3204025"/>
          </a:xfrm>
          <a:prstGeom prst="rect">
            <a:avLst/>
          </a:prstGeom>
        </p:spPr>
      </p:pic>
    </p:spTree>
    <p:extLst>
      <p:ext uri="{BB962C8B-B14F-4D97-AF65-F5344CB8AC3E}">
        <p14:creationId xmlns:p14="http://schemas.microsoft.com/office/powerpoint/2010/main" val="2681775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791BA-D03B-A5F7-4AA1-CC1A7CC2260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9A057B5-A43A-27D1-E651-E1BEE390D0AC}"/>
              </a:ext>
            </a:extLst>
          </p:cNvPr>
          <p:cNvSpPr txBox="1"/>
          <p:nvPr/>
        </p:nvSpPr>
        <p:spPr>
          <a:xfrm>
            <a:off x="933254" y="1093510"/>
            <a:ext cx="8125021" cy="954107"/>
          </a:xfrm>
          <a:prstGeom prst="rect">
            <a:avLst/>
          </a:prstGeom>
          <a:noFill/>
        </p:spPr>
        <p:txBody>
          <a:bodyPr wrap="square" rtlCol="0">
            <a:spAutoFit/>
          </a:bodyPr>
          <a:lstStyle/>
          <a:p>
            <a:r>
              <a:rPr lang="en-US" sz="3200" b="1" dirty="0" err="1">
                <a:latin typeface="Effra"/>
              </a:rPr>
              <a:t>Chemisch</a:t>
            </a:r>
            <a:r>
              <a:rPr lang="en-US" sz="3200" b="1" dirty="0">
                <a:latin typeface="Effra"/>
              </a:rPr>
              <a:t> </a:t>
            </a:r>
            <a:r>
              <a:rPr lang="en-US" sz="3200" b="1" dirty="0" err="1">
                <a:latin typeface="Effra"/>
              </a:rPr>
              <a:t>rekenen</a:t>
            </a:r>
            <a:r>
              <a:rPr lang="en-US" sz="3200" b="1" dirty="0">
                <a:latin typeface="Effra"/>
              </a:rPr>
              <a:t> en </a:t>
            </a:r>
            <a:r>
              <a:rPr lang="en-US" sz="3200" b="1" dirty="0" err="1">
                <a:latin typeface="Effra"/>
              </a:rPr>
              <a:t>significantie</a:t>
            </a:r>
            <a:r>
              <a:rPr lang="en-US" sz="3200" b="1" dirty="0">
                <a:latin typeface="Effra"/>
              </a:rPr>
              <a:t> </a:t>
            </a:r>
          </a:p>
          <a:p>
            <a:r>
              <a:rPr lang="en-US" sz="2400" b="1" dirty="0">
                <a:solidFill>
                  <a:srgbClr val="652EA3"/>
                </a:solidFill>
                <a:latin typeface="Effra"/>
              </a:rPr>
              <a:t>2024 II</a:t>
            </a:r>
          </a:p>
        </p:txBody>
      </p:sp>
      <p:pic>
        <p:nvPicPr>
          <p:cNvPr id="5" name="Afbeelding 4">
            <a:extLst>
              <a:ext uri="{FF2B5EF4-FFF2-40B4-BE49-F238E27FC236}">
                <a16:creationId xmlns:a16="http://schemas.microsoft.com/office/drawing/2014/main" id="{6E715C1C-C1AF-8588-FA9D-0EA8FE807F8C}"/>
              </a:ext>
            </a:extLst>
          </p:cNvPr>
          <p:cNvPicPr>
            <a:picLocks noChangeAspect="1"/>
          </p:cNvPicPr>
          <p:nvPr/>
        </p:nvPicPr>
        <p:blipFill>
          <a:blip r:embed="rId2"/>
          <a:stretch>
            <a:fillRect/>
          </a:stretch>
        </p:blipFill>
        <p:spPr>
          <a:xfrm>
            <a:off x="1781174" y="2047617"/>
            <a:ext cx="10201275" cy="4505273"/>
          </a:xfrm>
          <a:prstGeom prst="rect">
            <a:avLst/>
          </a:prstGeom>
        </p:spPr>
      </p:pic>
    </p:spTree>
    <p:extLst>
      <p:ext uri="{BB962C8B-B14F-4D97-AF65-F5344CB8AC3E}">
        <p14:creationId xmlns:p14="http://schemas.microsoft.com/office/powerpoint/2010/main" val="883407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106E-8369-936C-E9CD-9C1767E8C9E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C1D3161-1A44-7ECF-441E-2F916CAEF083}"/>
              </a:ext>
            </a:extLst>
          </p:cNvPr>
          <p:cNvPicPr>
            <a:picLocks noChangeAspect="1"/>
          </p:cNvPicPr>
          <p:nvPr/>
        </p:nvPicPr>
        <p:blipFill>
          <a:blip r:embed="rId2"/>
          <a:stretch>
            <a:fillRect/>
          </a:stretch>
        </p:blipFill>
        <p:spPr>
          <a:xfrm>
            <a:off x="1667341" y="2047617"/>
            <a:ext cx="10125456" cy="3258263"/>
          </a:xfrm>
          <a:prstGeom prst="rect">
            <a:avLst/>
          </a:prstGeom>
        </p:spPr>
      </p:pic>
      <p:sp>
        <p:nvSpPr>
          <p:cNvPr id="12" name="Tekstvak 11">
            <a:extLst>
              <a:ext uri="{FF2B5EF4-FFF2-40B4-BE49-F238E27FC236}">
                <a16:creationId xmlns:a16="http://schemas.microsoft.com/office/drawing/2014/main" id="{2D2A15AE-CB94-E3BB-39F4-A72453AE2CA8}"/>
              </a:ext>
            </a:extLst>
          </p:cNvPr>
          <p:cNvSpPr txBox="1"/>
          <p:nvPr/>
        </p:nvSpPr>
        <p:spPr>
          <a:xfrm>
            <a:off x="933253" y="1093510"/>
            <a:ext cx="9591405" cy="954107"/>
          </a:xfrm>
          <a:prstGeom prst="rect">
            <a:avLst/>
          </a:prstGeom>
          <a:noFill/>
        </p:spPr>
        <p:txBody>
          <a:bodyPr wrap="square" rtlCol="0">
            <a:spAutoFit/>
          </a:bodyPr>
          <a:lstStyle/>
          <a:p>
            <a:r>
              <a:rPr lang="en-US" sz="3200" b="1" dirty="0">
                <a:latin typeface="Effra"/>
              </a:rPr>
              <a:t>Rekenen met </a:t>
            </a:r>
            <a:r>
              <a:rPr lang="en-US" sz="3200" b="1" dirty="0" err="1">
                <a:latin typeface="Effra"/>
              </a:rPr>
              <a:t>molair</a:t>
            </a:r>
            <a:r>
              <a:rPr lang="en-US" sz="3200" b="1" dirty="0">
                <a:latin typeface="Effra"/>
              </a:rPr>
              <a:t> volume en </a:t>
            </a:r>
            <a:r>
              <a:rPr lang="en-US" sz="3200" b="1" dirty="0" err="1">
                <a:latin typeface="Effra"/>
              </a:rPr>
              <a:t>significantie</a:t>
            </a:r>
            <a:endParaRPr lang="en-US" sz="3200" b="1" dirty="0">
              <a:latin typeface="Effra"/>
            </a:endParaRPr>
          </a:p>
          <a:p>
            <a:r>
              <a:rPr lang="en-US" sz="2400" b="1" dirty="0">
                <a:solidFill>
                  <a:srgbClr val="652EA3"/>
                </a:solidFill>
                <a:latin typeface="Effra"/>
              </a:rPr>
              <a:t>2022 I </a:t>
            </a:r>
          </a:p>
        </p:txBody>
      </p:sp>
    </p:spTree>
    <p:extLst>
      <p:ext uri="{BB962C8B-B14F-4D97-AF65-F5344CB8AC3E}">
        <p14:creationId xmlns:p14="http://schemas.microsoft.com/office/powerpoint/2010/main" val="802942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F3EAB-F2B8-0DAA-71DC-F4BDD36CAC0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2A46ED3-7B4A-0B9E-AC68-11B37A78FA65}"/>
              </a:ext>
            </a:extLst>
          </p:cNvPr>
          <p:cNvSpPr txBox="1"/>
          <p:nvPr/>
        </p:nvSpPr>
        <p:spPr>
          <a:xfrm>
            <a:off x="933254" y="1093510"/>
            <a:ext cx="7164371" cy="954107"/>
          </a:xfrm>
          <a:prstGeom prst="rect">
            <a:avLst/>
          </a:prstGeom>
          <a:noFill/>
        </p:spPr>
        <p:txBody>
          <a:bodyPr wrap="square" rtlCol="0">
            <a:spAutoFit/>
          </a:bodyPr>
          <a:lstStyle/>
          <a:p>
            <a:r>
              <a:rPr lang="en-US" sz="3200" b="1" dirty="0" err="1">
                <a:latin typeface="Effra"/>
              </a:rPr>
              <a:t>Chemisch</a:t>
            </a:r>
            <a:r>
              <a:rPr lang="en-US" sz="3200" b="1" dirty="0">
                <a:latin typeface="Effra"/>
              </a:rPr>
              <a:t> </a:t>
            </a:r>
            <a:r>
              <a:rPr lang="en-US" sz="3200" b="1" dirty="0" err="1">
                <a:latin typeface="Effra"/>
              </a:rPr>
              <a:t>rekenen</a:t>
            </a:r>
            <a:r>
              <a:rPr lang="en-US" sz="3200" b="1" dirty="0">
                <a:latin typeface="Effra"/>
              </a:rPr>
              <a:t> met </a:t>
            </a:r>
            <a:r>
              <a:rPr lang="en-US" sz="3200" b="1" dirty="0" err="1">
                <a:latin typeface="Effra"/>
              </a:rPr>
              <a:t>tonnen</a:t>
            </a:r>
            <a:endParaRPr lang="en-US" sz="3200" b="1" dirty="0">
              <a:latin typeface="Effra"/>
            </a:endParaRPr>
          </a:p>
          <a:p>
            <a:r>
              <a:rPr lang="en-US" sz="2400" b="1" dirty="0">
                <a:solidFill>
                  <a:srgbClr val="652EA3"/>
                </a:solidFill>
                <a:latin typeface="Effra"/>
              </a:rPr>
              <a:t>2024 II</a:t>
            </a:r>
          </a:p>
        </p:txBody>
      </p:sp>
      <p:pic>
        <p:nvPicPr>
          <p:cNvPr id="4" name="Afbeelding 3">
            <a:extLst>
              <a:ext uri="{FF2B5EF4-FFF2-40B4-BE49-F238E27FC236}">
                <a16:creationId xmlns:a16="http://schemas.microsoft.com/office/drawing/2014/main" id="{56B8B12D-4A11-CA58-D746-83010BA253E5}"/>
              </a:ext>
            </a:extLst>
          </p:cNvPr>
          <p:cNvPicPr>
            <a:picLocks noChangeAspect="1"/>
          </p:cNvPicPr>
          <p:nvPr/>
        </p:nvPicPr>
        <p:blipFill>
          <a:blip r:embed="rId2"/>
          <a:stretch>
            <a:fillRect/>
          </a:stretch>
        </p:blipFill>
        <p:spPr>
          <a:xfrm>
            <a:off x="933255" y="2296149"/>
            <a:ext cx="10830120" cy="4313009"/>
          </a:xfrm>
          <a:prstGeom prst="rect">
            <a:avLst/>
          </a:prstGeom>
        </p:spPr>
      </p:pic>
    </p:spTree>
    <p:extLst>
      <p:ext uri="{BB962C8B-B14F-4D97-AF65-F5344CB8AC3E}">
        <p14:creationId xmlns:p14="http://schemas.microsoft.com/office/powerpoint/2010/main" val="1860319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9B123A0-6AA1-F858-CA57-4E46C11E6D0C}"/>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ppm?  </a:t>
            </a:r>
            <a:r>
              <a:rPr lang="en-US" sz="2400" b="1" dirty="0">
                <a:solidFill>
                  <a:srgbClr val="652EA3"/>
                </a:solidFill>
                <a:latin typeface="Effra" panose="02000506080000020004"/>
              </a:rPr>
              <a:t>2021 III 17</a:t>
            </a:r>
          </a:p>
        </p:txBody>
      </p:sp>
      <p:pic>
        <p:nvPicPr>
          <p:cNvPr id="4" name="Afbeelding 3">
            <a:extLst>
              <a:ext uri="{FF2B5EF4-FFF2-40B4-BE49-F238E27FC236}">
                <a16:creationId xmlns:a16="http://schemas.microsoft.com/office/drawing/2014/main" id="{1441AF71-B893-B11D-3B29-0A94EA9DE40B}"/>
              </a:ext>
            </a:extLst>
          </p:cNvPr>
          <p:cNvPicPr>
            <a:picLocks noChangeAspect="1"/>
          </p:cNvPicPr>
          <p:nvPr/>
        </p:nvPicPr>
        <p:blipFill>
          <a:blip r:embed="rId2"/>
          <a:stretch>
            <a:fillRect/>
          </a:stretch>
        </p:blipFill>
        <p:spPr>
          <a:xfrm>
            <a:off x="389076" y="1690688"/>
            <a:ext cx="6786206" cy="2980704"/>
          </a:xfrm>
          <a:prstGeom prst="rect">
            <a:avLst/>
          </a:prstGeom>
        </p:spPr>
      </p:pic>
      <p:pic>
        <p:nvPicPr>
          <p:cNvPr id="6" name="Afbeelding 5">
            <a:extLst>
              <a:ext uri="{FF2B5EF4-FFF2-40B4-BE49-F238E27FC236}">
                <a16:creationId xmlns:a16="http://schemas.microsoft.com/office/drawing/2014/main" id="{31FA2F15-EB84-2852-F22B-48BDC72A4028}"/>
              </a:ext>
            </a:extLst>
          </p:cNvPr>
          <p:cNvPicPr>
            <a:picLocks noChangeAspect="1"/>
          </p:cNvPicPr>
          <p:nvPr/>
        </p:nvPicPr>
        <p:blipFill>
          <a:blip r:embed="rId3"/>
          <a:stretch>
            <a:fillRect/>
          </a:stretch>
        </p:blipFill>
        <p:spPr>
          <a:xfrm>
            <a:off x="7265025" y="1408251"/>
            <a:ext cx="4575040" cy="3263141"/>
          </a:xfrm>
          <a:prstGeom prst="rect">
            <a:avLst/>
          </a:prstGeom>
        </p:spPr>
      </p:pic>
    </p:spTree>
    <p:extLst>
      <p:ext uri="{BB962C8B-B14F-4D97-AF65-F5344CB8AC3E}">
        <p14:creationId xmlns:p14="http://schemas.microsoft.com/office/powerpoint/2010/main" val="210283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1569660"/>
          </a:xfrm>
          <a:prstGeom prst="rect">
            <a:avLst/>
          </a:prstGeom>
          <a:noFill/>
        </p:spPr>
        <p:txBody>
          <a:bodyPr wrap="square" lIns="91440" tIns="45720" rIns="91440" bIns="45720" rtlCol="0" anchor="t">
            <a:spAutoFit/>
          </a:bodyPr>
          <a:lstStyle/>
          <a:p>
            <a:r>
              <a:rPr lang="en-US" sz="3200" b="1">
                <a:latin typeface="Effra"/>
              </a:rPr>
              <a:t>Welke </a:t>
            </a:r>
            <a:r>
              <a:rPr lang="en-US" sz="3200" b="1" err="1">
                <a:latin typeface="Effra"/>
              </a:rPr>
              <a:t>binastabellen</a:t>
            </a:r>
            <a:r>
              <a:rPr lang="en-US" sz="3200" b="1">
                <a:latin typeface="Effra"/>
              </a:rPr>
              <a:t> </a:t>
            </a:r>
            <a:r>
              <a:rPr lang="en-US" sz="3200" b="1" err="1">
                <a:latin typeface="Effra"/>
              </a:rPr>
              <a:t>heb</a:t>
            </a:r>
            <a:r>
              <a:rPr lang="en-US" sz="3200" b="1">
                <a:latin typeface="Effra"/>
              </a:rPr>
              <a:t> je </a:t>
            </a:r>
            <a:r>
              <a:rPr lang="en-US" sz="3200" b="1" err="1">
                <a:latin typeface="Effra"/>
              </a:rPr>
              <a:t>nodig</a:t>
            </a:r>
            <a:r>
              <a:rPr lang="en-US" sz="3200" b="1">
                <a:latin typeface="Effra"/>
              </a:rPr>
              <a:t>?</a:t>
            </a:r>
          </a:p>
          <a:p>
            <a:endParaRPr lang="en-US" sz="3200" b="1">
              <a:latin typeface="Effra"/>
            </a:endParaRPr>
          </a:p>
          <a:p>
            <a:endParaRPr lang="en-US" sz="3200" b="1">
              <a:latin typeface="Effra"/>
            </a:endParaRPr>
          </a:p>
        </p:txBody>
      </p:sp>
      <p:pic>
        <p:nvPicPr>
          <p:cNvPr id="6" name="Picture 5">
            <a:extLst>
              <a:ext uri="{FF2B5EF4-FFF2-40B4-BE49-F238E27FC236}">
                <a16:creationId xmlns:a16="http://schemas.microsoft.com/office/drawing/2014/main" id="{384B7B29-70F7-EC01-12D9-47368587352E}"/>
              </a:ext>
            </a:extLst>
          </p:cNvPr>
          <p:cNvPicPr>
            <a:picLocks noChangeAspect="1"/>
          </p:cNvPicPr>
          <p:nvPr/>
        </p:nvPicPr>
        <p:blipFill>
          <a:blip r:embed="rId2"/>
          <a:stretch>
            <a:fillRect/>
          </a:stretch>
        </p:blipFill>
        <p:spPr>
          <a:xfrm>
            <a:off x="4162967" y="1497220"/>
            <a:ext cx="7774798" cy="5170715"/>
          </a:xfrm>
          <a:prstGeom prst="rect">
            <a:avLst/>
          </a:prstGeom>
        </p:spPr>
      </p:pic>
    </p:spTree>
    <p:extLst>
      <p:ext uri="{BB962C8B-B14F-4D97-AF65-F5344CB8AC3E}">
        <p14:creationId xmlns:p14="http://schemas.microsoft.com/office/powerpoint/2010/main" val="943685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B645-E329-0CB6-762B-FAF439DD506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1BC67A1-8A1D-AABA-6A6D-F22558F3B2CB}"/>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ppm?  </a:t>
            </a:r>
            <a:r>
              <a:rPr lang="en-US" sz="2400" b="1" dirty="0">
                <a:solidFill>
                  <a:srgbClr val="652EA3"/>
                </a:solidFill>
                <a:latin typeface="Effra" panose="02000506080000020004"/>
              </a:rPr>
              <a:t>2021 III 17</a:t>
            </a:r>
          </a:p>
        </p:txBody>
      </p:sp>
      <p:pic>
        <p:nvPicPr>
          <p:cNvPr id="4" name="Afbeelding 3">
            <a:extLst>
              <a:ext uri="{FF2B5EF4-FFF2-40B4-BE49-F238E27FC236}">
                <a16:creationId xmlns:a16="http://schemas.microsoft.com/office/drawing/2014/main" id="{AEB824F0-7633-EB38-27B8-F145BA41A7D6}"/>
              </a:ext>
            </a:extLst>
          </p:cNvPr>
          <p:cNvPicPr>
            <a:picLocks noChangeAspect="1"/>
          </p:cNvPicPr>
          <p:nvPr/>
        </p:nvPicPr>
        <p:blipFill>
          <a:blip r:embed="rId2"/>
          <a:stretch>
            <a:fillRect/>
          </a:stretch>
        </p:blipFill>
        <p:spPr>
          <a:xfrm>
            <a:off x="564922" y="1596903"/>
            <a:ext cx="6786206" cy="2980704"/>
          </a:xfrm>
          <a:prstGeom prst="rect">
            <a:avLst/>
          </a:prstGeom>
        </p:spPr>
      </p:pic>
      <p:pic>
        <p:nvPicPr>
          <p:cNvPr id="6" name="Afbeelding 5">
            <a:extLst>
              <a:ext uri="{FF2B5EF4-FFF2-40B4-BE49-F238E27FC236}">
                <a16:creationId xmlns:a16="http://schemas.microsoft.com/office/drawing/2014/main" id="{6ABC3DA4-FA36-2037-D554-2499F34BE01A}"/>
              </a:ext>
            </a:extLst>
          </p:cNvPr>
          <p:cNvPicPr>
            <a:picLocks noChangeAspect="1"/>
          </p:cNvPicPr>
          <p:nvPr/>
        </p:nvPicPr>
        <p:blipFill>
          <a:blip r:embed="rId3"/>
          <a:stretch>
            <a:fillRect/>
          </a:stretch>
        </p:blipFill>
        <p:spPr>
          <a:xfrm>
            <a:off x="7265025" y="1408251"/>
            <a:ext cx="4575040" cy="3263141"/>
          </a:xfrm>
          <a:prstGeom prst="rect">
            <a:avLst/>
          </a:prstGeom>
        </p:spPr>
      </p:pic>
      <p:sp>
        <p:nvSpPr>
          <p:cNvPr id="2" name="Tekstvak 1">
            <a:extLst>
              <a:ext uri="{FF2B5EF4-FFF2-40B4-BE49-F238E27FC236}">
                <a16:creationId xmlns:a16="http://schemas.microsoft.com/office/drawing/2014/main" id="{E1EB39A4-D884-7361-BAAE-5888615A9C76}"/>
              </a:ext>
            </a:extLst>
          </p:cNvPr>
          <p:cNvSpPr txBox="1"/>
          <p:nvPr/>
        </p:nvSpPr>
        <p:spPr>
          <a:xfrm>
            <a:off x="1023730" y="4840357"/>
            <a:ext cx="8965096" cy="707886"/>
          </a:xfrm>
          <a:prstGeom prst="rect">
            <a:avLst/>
          </a:prstGeom>
          <a:noFill/>
        </p:spPr>
        <p:txBody>
          <a:bodyPr wrap="square" lIns="91440" tIns="45720" rIns="91440" bIns="45720" rtlCol="0" anchor="t">
            <a:spAutoFit/>
          </a:bodyPr>
          <a:lstStyle/>
          <a:p>
            <a:r>
              <a:rPr lang="en-US" sz="2000"/>
              <a:t>3,0</a:t>
            </a:r>
            <a:r>
              <a:rPr lang="en-US" sz="2000">
                <a:latin typeface="Arial"/>
                <a:cs typeface="Arial"/>
              </a:rPr>
              <a:t>•10</a:t>
            </a:r>
            <a:r>
              <a:rPr lang="en-US" sz="2000" baseline="30000">
                <a:latin typeface="Arial"/>
                <a:cs typeface="Arial"/>
              </a:rPr>
              <a:t>2</a:t>
            </a:r>
            <a:r>
              <a:rPr lang="en-US" sz="2000">
                <a:latin typeface="Arial"/>
                <a:cs typeface="Arial"/>
              </a:rPr>
              <a:t> </a:t>
            </a:r>
            <a:r>
              <a:rPr lang="en-US" sz="2000">
                <a:latin typeface="Symbol"/>
                <a:cs typeface="Arial"/>
                <a:sym typeface="Symbol"/>
              </a:rPr>
              <a:t>m</a:t>
            </a:r>
            <a:r>
              <a:rPr lang="en-US" sz="2000">
                <a:latin typeface="Arial"/>
                <a:cs typeface="Arial"/>
              </a:rPr>
              <a:t>g / 4,0 L = 75 </a:t>
            </a:r>
            <a:r>
              <a:rPr lang="en-US" sz="2000">
                <a:latin typeface="Symbol"/>
                <a:cs typeface="Arial"/>
                <a:sym typeface="Symbol"/>
              </a:rPr>
              <a:t>m</a:t>
            </a:r>
            <a:r>
              <a:rPr lang="en-US" sz="2000">
                <a:latin typeface="Arial"/>
                <a:cs typeface="Arial"/>
              </a:rPr>
              <a:t>g CO per liter.</a:t>
            </a:r>
          </a:p>
          <a:p>
            <a:endParaRPr lang="en-US" sz="2000">
              <a:latin typeface="Arial"/>
              <a:cs typeface="Arial"/>
            </a:endParaRPr>
          </a:p>
        </p:txBody>
      </p:sp>
      <p:cxnSp>
        <p:nvCxnSpPr>
          <p:cNvPr id="5" name="Rechte verbindingslijn met pijl 4">
            <a:extLst>
              <a:ext uri="{FF2B5EF4-FFF2-40B4-BE49-F238E27FC236}">
                <a16:creationId xmlns:a16="http://schemas.microsoft.com/office/drawing/2014/main" id="{D23EDFCD-10EB-53E8-BF39-64732217A61F}"/>
              </a:ext>
            </a:extLst>
          </p:cNvPr>
          <p:cNvCxnSpPr/>
          <p:nvPr/>
        </p:nvCxnSpPr>
        <p:spPr>
          <a:xfrm>
            <a:off x="2613552" y="2983524"/>
            <a:ext cx="906635" cy="3722"/>
          </a:xfrm>
          <a:prstGeom prst="straightConnector1">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A2DF4BB0-C369-A602-5950-0ABFCC9129D8}"/>
              </a:ext>
            </a:extLst>
          </p:cNvPr>
          <p:cNvCxnSpPr>
            <a:cxnSpLocks/>
          </p:cNvCxnSpPr>
          <p:nvPr/>
        </p:nvCxnSpPr>
        <p:spPr>
          <a:xfrm flipV="1">
            <a:off x="5978075" y="3198261"/>
            <a:ext cx="461159" cy="8002"/>
          </a:xfrm>
          <a:prstGeom prst="straightConnector1">
            <a:avLst/>
          </a:prstGeom>
          <a:ln w="57150">
            <a:solidFill>
              <a:srgbClr val="652E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299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C801-B31D-5782-79AC-27CC9C8F58D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B2227F0-C1E3-F8C2-5A44-42B69C2A3F50}"/>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ppm?  </a:t>
            </a:r>
            <a:r>
              <a:rPr lang="en-US" sz="2400" b="1" dirty="0">
                <a:solidFill>
                  <a:srgbClr val="652EA3"/>
                </a:solidFill>
                <a:latin typeface="Effra" panose="02000506080000020004"/>
              </a:rPr>
              <a:t>2021 III 17</a:t>
            </a:r>
          </a:p>
        </p:txBody>
      </p:sp>
      <p:pic>
        <p:nvPicPr>
          <p:cNvPr id="4" name="Afbeelding 3">
            <a:extLst>
              <a:ext uri="{FF2B5EF4-FFF2-40B4-BE49-F238E27FC236}">
                <a16:creationId xmlns:a16="http://schemas.microsoft.com/office/drawing/2014/main" id="{AE94B9DA-C95B-A83C-590B-DD6B5C0E8F6E}"/>
              </a:ext>
            </a:extLst>
          </p:cNvPr>
          <p:cNvPicPr>
            <a:picLocks noChangeAspect="1"/>
          </p:cNvPicPr>
          <p:nvPr/>
        </p:nvPicPr>
        <p:blipFill>
          <a:blip r:embed="rId2"/>
          <a:stretch>
            <a:fillRect/>
          </a:stretch>
        </p:blipFill>
        <p:spPr>
          <a:xfrm>
            <a:off x="389076" y="1690688"/>
            <a:ext cx="6786206" cy="2980704"/>
          </a:xfrm>
          <a:prstGeom prst="rect">
            <a:avLst/>
          </a:prstGeom>
        </p:spPr>
      </p:pic>
      <p:pic>
        <p:nvPicPr>
          <p:cNvPr id="6" name="Afbeelding 5">
            <a:extLst>
              <a:ext uri="{FF2B5EF4-FFF2-40B4-BE49-F238E27FC236}">
                <a16:creationId xmlns:a16="http://schemas.microsoft.com/office/drawing/2014/main" id="{F876944F-F7CC-4A87-D371-8CA0BC4BBC5D}"/>
              </a:ext>
            </a:extLst>
          </p:cNvPr>
          <p:cNvPicPr>
            <a:picLocks noChangeAspect="1"/>
          </p:cNvPicPr>
          <p:nvPr/>
        </p:nvPicPr>
        <p:blipFill>
          <a:blip r:embed="rId3"/>
          <a:stretch>
            <a:fillRect/>
          </a:stretch>
        </p:blipFill>
        <p:spPr>
          <a:xfrm>
            <a:off x="7265025" y="1408251"/>
            <a:ext cx="4575040" cy="3263141"/>
          </a:xfrm>
          <a:prstGeom prst="rect">
            <a:avLst/>
          </a:prstGeom>
        </p:spPr>
      </p:pic>
      <p:sp>
        <p:nvSpPr>
          <p:cNvPr id="2" name="Tekstvak 1">
            <a:extLst>
              <a:ext uri="{FF2B5EF4-FFF2-40B4-BE49-F238E27FC236}">
                <a16:creationId xmlns:a16="http://schemas.microsoft.com/office/drawing/2014/main" id="{1EA578F7-1BB7-37C7-0F8D-F3A8417B106A}"/>
              </a:ext>
            </a:extLst>
          </p:cNvPr>
          <p:cNvSpPr txBox="1"/>
          <p:nvPr/>
        </p:nvSpPr>
        <p:spPr>
          <a:xfrm>
            <a:off x="1023730" y="4840357"/>
            <a:ext cx="8965096" cy="707886"/>
          </a:xfrm>
          <a:prstGeom prst="rect">
            <a:avLst/>
          </a:prstGeom>
          <a:noFill/>
        </p:spPr>
        <p:txBody>
          <a:bodyPr wrap="square" rtlCol="0">
            <a:spAutoFit/>
          </a:bodyPr>
          <a:lstStyle/>
          <a:p>
            <a:r>
              <a:rPr lang="en-US" sz="2000" dirty="0"/>
              <a:t>3,0</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a:latin typeface="Symbol" panose="05050102010706020507" pitchFamily="18" charset="2"/>
                <a:cs typeface="Arial" panose="020B0604020202020204" pitchFamily="34" charset="0"/>
              </a:rPr>
              <a:t>m</a:t>
            </a:r>
            <a:r>
              <a:rPr lang="en-US" sz="2000" dirty="0">
                <a:latin typeface="Arial" panose="020B0604020202020204" pitchFamily="34" charset="0"/>
                <a:cs typeface="Arial" panose="020B0604020202020204" pitchFamily="34" charset="0"/>
              </a:rPr>
              <a:t>g / 4,0 L = 75 </a:t>
            </a:r>
            <a:r>
              <a:rPr lang="en-US" sz="2000" dirty="0">
                <a:latin typeface="Symbol" panose="05050102010706020507" pitchFamily="18" charset="2"/>
                <a:cs typeface="Arial" panose="020B0604020202020204" pitchFamily="34" charset="0"/>
              </a:rPr>
              <a:t>m</a:t>
            </a:r>
            <a:r>
              <a:rPr lang="en-US" sz="2000" dirty="0">
                <a:latin typeface="Arial" panose="020B0604020202020204" pitchFamily="34" charset="0"/>
                <a:cs typeface="Arial" panose="020B0604020202020204" pitchFamily="34" charset="0"/>
              </a:rPr>
              <a:t>g CO per liter.</a:t>
            </a:r>
          </a:p>
          <a:p>
            <a:r>
              <a:rPr lang="en-US" sz="2000" dirty="0">
                <a:latin typeface="Arial" panose="020B0604020202020204" pitchFamily="34" charset="0"/>
                <a:cs typeface="Arial" panose="020B0604020202020204" pitchFamily="34" charset="0"/>
              </a:rPr>
              <a:t>75•10</a:t>
            </a:r>
            <a:r>
              <a:rPr lang="en-US" sz="2000" baseline="30000" dirty="0">
                <a:latin typeface="Arial" panose="020B0604020202020204" pitchFamily="34" charset="0"/>
                <a:cs typeface="Arial" panose="020B0604020202020204" pitchFamily="34" charset="0"/>
              </a:rPr>
              <a:t>-6</a:t>
            </a:r>
            <a:r>
              <a:rPr lang="en-US" sz="2000" dirty="0">
                <a:latin typeface="Arial" panose="020B0604020202020204" pitchFamily="34" charset="0"/>
                <a:cs typeface="Arial" panose="020B0604020202020204" pitchFamily="34" charset="0"/>
              </a:rPr>
              <a:t> gram / 1,25 gL</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 6,0•10</a:t>
            </a:r>
            <a:r>
              <a:rPr lang="en-US" sz="2000" baseline="30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L CO per L </a:t>
            </a:r>
            <a:r>
              <a:rPr lang="en-US" sz="2000" dirty="0" err="1">
                <a:latin typeface="Arial" panose="020B0604020202020204" pitchFamily="34" charset="0"/>
                <a:cs typeface="Arial" panose="020B0604020202020204" pitchFamily="34" charset="0"/>
              </a:rPr>
              <a:t>lucht</a:t>
            </a:r>
            <a:r>
              <a:rPr lang="en-US" sz="2000" dirty="0">
                <a:latin typeface="Arial" panose="020B0604020202020204" pitchFamily="34" charset="0"/>
                <a:cs typeface="Arial" panose="020B0604020202020204" pitchFamily="34" charset="0"/>
              </a:rPr>
              <a:t>.</a:t>
            </a:r>
            <a:endParaRPr lang="nl-NL" sz="2000" dirty="0"/>
          </a:p>
        </p:txBody>
      </p:sp>
      <p:cxnSp>
        <p:nvCxnSpPr>
          <p:cNvPr id="5" name="Rechte verbindingslijn met pijl 4">
            <a:extLst>
              <a:ext uri="{FF2B5EF4-FFF2-40B4-BE49-F238E27FC236}">
                <a16:creationId xmlns:a16="http://schemas.microsoft.com/office/drawing/2014/main" id="{422EFF3D-DC36-36DA-FD18-7C05BBC9E6AF}"/>
              </a:ext>
            </a:extLst>
          </p:cNvPr>
          <p:cNvCxnSpPr/>
          <p:nvPr/>
        </p:nvCxnSpPr>
        <p:spPr>
          <a:xfrm>
            <a:off x="5878703" y="4273003"/>
            <a:ext cx="868324" cy="372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FA33FE07-C601-4CF2-AEB7-D9553E434CDC}"/>
              </a:ext>
            </a:extLst>
          </p:cNvPr>
          <p:cNvSpPr txBox="1"/>
          <p:nvPr/>
        </p:nvSpPr>
        <p:spPr>
          <a:xfrm>
            <a:off x="8544910" y="4840357"/>
            <a:ext cx="2793672" cy="1631216"/>
          </a:xfrm>
          <a:prstGeom prst="rect">
            <a:avLst/>
          </a:prstGeom>
          <a:noFill/>
        </p:spPr>
        <p:txBody>
          <a:bodyPr wrap="square" rtlCol="0">
            <a:spAutoFit/>
          </a:bodyPr>
          <a:lstStyle/>
          <a:p>
            <a:r>
              <a:rPr lang="en-US" sz="2000" dirty="0">
                <a:latin typeface="Effra" panose="02000506080000020004"/>
              </a:rPr>
              <a:t>Binas 2 </a:t>
            </a:r>
            <a:r>
              <a:rPr lang="en-US" sz="2000" dirty="0">
                <a:latin typeface="Symbol" panose="05050102010706020507" pitchFamily="18" charset="2"/>
                <a:cs typeface="Arial" panose="020B0604020202020204" pitchFamily="34" charset="0"/>
              </a:rPr>
              <a:t>m </a:t>
            </a:r>
            <a:r>
              <a:rPr lang="en-US" sz="2000" dirty="0" err="1">
                <a:latin typeface="Effra" panose="02000506080000020004"/>
                <a:cs typeface="Arial" panose="020B0604020202020204" pitchFamily="34" charset="0"/>
              </a:rPr>
              <a:t>betekent</a:t>
            </a:r>
            <a:r>
              <a:rPr lang="en-US" sz="2000" dirty="0">
                <a:latin typeface="Symbol" panose="05050102010706020507" pitchFamily="18" charset="2"/>
                <a:cs typeface="Arial" panose="020B0604020202020204" pitchFamily="34" charset="0"/>
              </a:rPr>
              <a:t> </a:t>
            </a:r>
            <a:r>
              <a:rPr lang="en-US" sz="2000" dirty="0">
                <a:latin typeface="Arial" panose="020B0604020202020204" pitchFamily="34" charset="0"/>
                <a:cs typeface="Arial" panose="020B0604020202020204" pitchFamily="34" charset="0"/>
              </a:rPr>
              <a:t>•10</a:t>
            </a:r>
            <a:r>
              <a:rPr lang="en-US" sz="2000" baseline="30000" dirty="0">
                <a:latin typeface="Arial" panose="020B0604020202020204" pitchFamily="34" charset="0"/>
                <a:cs typeface="Arial" panose="020B0604020202020204" pitchFamily="34" charset="0"/>
              </a:rPr>
              <a:t>-6</a:t>
            </a:r>
            <a:r>
              <a:rPr lang="en-US" sz="2000" dirty="0">
                <a:latin typeface="Effra" panose="02000506080000020004"/>
              </a:rPr>
              <a:t>  </a:t>
            </a:r>
          </a:p>
          <a:p>
            <a:endParaRPr lang="en-US" sz="2000" dirty="0">
              <a:latin typeface="Effra" panose="02000506080000020004"/>
            </a:endParaRPr>
          </a:p>
          <a:p>
            <a:r>
              <a:rPr lang="en-US" sz="2000" dirty="0">
                <a:latin typeface="Effra" panose="02000506080000020004"/>
              </a:rPr>
              <a:t>Binas 37G</a:t>
            </a:r>
          </a:p>
          <a:p>
            <a:r>
              <a:rPr lang="en-US" sz="2000" dirty="0">
                <a:latin typeface="Symbol" panose="05050102010706020507" pitchFamily="18" charset="2"/>
              </a:rPr>
              <a:t>r</a:t>
            </a:r>
            <a:r>
              <a:rPr lang="en-US" sz="2000" dirty="0">
                <a:latin typeface="Effra" panose="02000506080000020004"/>
              </a:rPr>
              <a:t>=m/V</a:t>
            </a:r>
          </a:p>
          <a:p>
            <a:r>
              <a:rPr lang="en-US" sz="2000" dirty="0">
                <a:latin typeface="Effra" panose="02000506080000020004"/>
              </a:rPr>
              <a:t>Dus V=m/</a:t>
            </a:r>
            <a:r>
              <a:rPr lang="en-US" sz="2000" dirty="0">
                <a:latin typeface="Symbol" panose="05050102010706020507" pitchFamily="18" charset="2"/>
              </a:rPr>
              <a:t>r</a:t>
            </a:r>
            <a:endParaRPr lang="nl-NL" sz="2000" dirty="0">
              <a:latin typeface="Symbol" panose="05050102010706020507" pitchFamily="18" charset="2"/>
            </a:endParaRPr>
          </a:p>
        </p:txBody>
      </p:sp>
    </p:spTree>
    <p:extLst>
      <p:ext uri="{BB962C8B-B14F-4D97-AF65-F5344CB8AC3E}">
        <p14:creationId xmlns:p14="http://schemas.microsoft.com/office/powerpoint/2010/main" val="4061130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D0E6A-FDE4-4B28-288E-2BD2B983A52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434DA07-DF0D-BD09-15D2-B5E838A2C0BE}"/>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ppm? </a:t>
            </a:r>
            <a:r>
              <a:rPr lang="en-US" sz="2400" b="1" dirty="0">
                <a:solidFill>
                  <a:srgbClr val="652EA3"/>
                </a:solidFill>
                <a:latin typeface="Effra" panose="02000506080000020004"/>
              </a:rPr>
              <a:t>2021 III 17</a:t>
            </a:r>
          </a:p>
        </p:txBody>
      </p:sp>
      <p:pic>
        <p:nvPicPr>
          <p:cNvPr id="4" name="Afbeelding 3">
            <a:extLst>
              <a:ext uri="{FF2B5EF4-FFF2-40B4-BE49-F238E27FC236}">
                <a16:creationId xmlns:a16="http://schemas.microsoft.com/office/drawing/2014/main" id="{32D56181-D551-A00E-BFDE-32A4F26E8CD3}"/>
              </a:ext>
            </a:extLst>
          </p:cNvPr>
          <p:cNvPicPr>
            <a:picLocks noChangeAspect="1"/>
          </p:cNvPicPr>
          <p:nvPr/>
        </p:nvPicPr>
        <p:blipFill>
          <a:blip r:embed="rId2"/>
          <a:stretch>
            <a:fillRect/>
          </a:stretch>
        </p:blipFill>
        <p:spPr>
          <a:xfrm>
            <a:off x="389076" y="1690688"/>
            <a:ext cx="6786206" cy="2980704"/>
          </a:xfrm>
          <a:prstGeom prst="rect">
            <a:avLst/>
          </a:prstGeom>
        </p:spPr>
      </p:pic>
      <p:pic>
        <p:nvPicPr>
          <p:cNvPr id="6" name="Afbeelding 5">
            <a:extLst>
              <a:ext uri="{FF2B5EF4-FFF2-40B4-BE49-F238E27FC236}">
                <a16:creationId xmlns:a16="http://schemas.microsoft.com/office/drawing/2014/main" id="{7AD84776-AA1E-3847-30D1-390899468D72}"/>
              </a:ext>
            </a:extLst>
          </p:cNvPr>
          <p:cNvPicPr>
            <a:picLocks noChangeAspect="1"/>
          </p:cNvPicPr>
          <p:nvPr/>
        </p:nvPicPr>
        <p:blipFill>
          <a:blip r:embed="rId3"/>
          <a:stretch>
            <a:fillRect/>
          </a:stretch>
        </p:blipFill>
        <p:spPr>
          <a:xfrm>
            <a:off x="7265025" y="1408251"/>
            <a:ext cx="4575040" cy="3263141"/>
          </a:xfrm>
          <a:prstGeom prst="rect">
            <a:avLst/>
          </a:prstGeom>
        </p:spPr>
      </p:pic>
      <p:sp>
        <p:nvSpPr>
          <p:cNvPr id="2" name="Tekstvak 1">
            <a:extLst>
              <a:ext uri="{FF2B5EF4-FFF2-40B4-BE49-F238E27FC236}">
                <a16:creationId xmlns:a16="http://schemas.microsoft.com/office/drawing/2014/main" id="{2469C8F1-ABDD-57E2-E914-31382B53D655}"/>
              </a:ext>
            </a:extLst>
          </p:cNvPr>
          <p:cNvSpPr txBox="1"/>
          <p:nvPr/>
        </p:nvSpPr>
        <p:spPr>
          <a:xfrm>
            <a:off x="1023730" y="4840357"/>
            <a:ext cx="8965096" cy="1015663"/>
          </a:xfrm>
          <a:prstGeom prst="rect">
            <a:avLst/>
          </a:prstGeom>
          <a:noFill/>
        </p:spPr>
        <p:txBody>
          <a:bodyPr wrap="square" rtlCol="0">
            <a:spAutoFit/>
          </a:bodyPr>
          <a:lstStyle/>
          <a:p>
            <a:r>
              <a:rPr lang="en-US" sz="2000"/>
              <a:t>3,0</a:t>
            </a:r>
            <a:r>
              <a:rPr lang="en-US" sz="2000">
                <a:latin typeface="Arial" panose="020B0604020202020204" pitchFamily="34" charset="0"/>
                <a:cs typeface="Arial" panose="020B0604020202020204" pitchFamily="34" charset="0"/>
              </a:rPr>
              <a:t>•10</a:t>
            </a:r>
            <a:r>
              <a:rPr lang="en-US" sz="2000" baseline="30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 </a:t>
            </a:r>
            <a:r>
              <a:rPr lang="en-US" sz="2000">
                <a:latin typeface="Symbol" panose="05050102010706020507" pitchFamily="18" charset="2"/>
                <a:cs typeface="Arial" panose="020B0604020202020204" pitchFamily="34" charset="0"/>
              </a:rPr>
              <a:t>m</a:t>
            </a:r>
            <a:r>
              <a:rPr lang="en-US" sz="2000">
                <a:latin typeface="Arial" panose="020B0604020202020204" pitchFamily="34" charset="0"/>
                <a:cs typeface="Arial" panose="020B0604020202020204" pitchFamily="34" charset="0"/>
              </a:rPr>
              <a:t>g / 4,0 L = 75 </a:t>
            </a:r>
            <a:r>
              <a:rPr lang="en-US" sz="2000">
                <a:latin typeface="Symbol" panose="05050102010706020507" pitchFamily="18" charset="2"/>
                <a:cs typeface="Arial" panose="020B0604020202020204" pitchFamily="34" charset="0"/>
              </a:rPr>
              <a:t>m</a:t>
            </a:r>
            <a:r>
              <a:rPr lang="en-US" sz="2000">
                <a:latin typeface="Arial" panose="020B0604020202020204" pitchFamily="34" charset="0"/>
                <a:cs typeface="Arial" panose="020B0604020202020204" pitchFamily="34" charset="0"/>
              </a:rPr>
              <a:t>g CO per liter.</a:t>
            </a:r>
          </a:p>
          <a:p>
            <a:r>
              <a:rPr lang="en-US" sz="2000">
                <a:latin typeface="Arial" panose="020B0604020202020204" pitchFamily="34" charset="0"/>
                <a:cs typeface="Arial" panose="020B0604020202020204" pitchFamily="34" charset="0"/>
              </a:rPr>
              <a:t>75•10</a:t>
            </a:r>
            <a:r>
              <a:rPr lang="en-US" sz="2000" baseline="30000">
                <a:latin typeface="Arial" panose="020B0604020202020204" pitchFamily="34" charset="0"/>
                <a:cs typeface="Arial" panose="020B0604020202020204" pitchFamily="34" charset="0"/>
              </a:rPr>
              <a:t>-6</a:t>
            </a:r>
            <a:r>
              <a:rPr lang="en-US" sz="2000">
                <a:latin typeface="Arial" panose="020B0604020202020204" pitchFamily="34" charset="0"/>
                <a:cs typeface="Arial" panose="020B0604020202020204" pitchFamily="34" charset="0"/>
              </a:rPr>
              <a:t> gram / 1,25 gL</a:t>
            </a:r>
            <a:r>
              <a:rPr lang="en-US" sz="2000" baseline="30000">
                <a:latin typeface="Arial" panose="020B0604020202020204" pitchFamily="34" charset="0"/>
                <a:cs typeface="Arial" panose="020B0604020202020204" pitchFamily="34" charset="0"/>
              </a:rPr>
              <a:t>-1</a:t>
            </a:r>
            <a:r>
              <a:rPr lang="en-US" sz="2000">
                <a:latin typeface="Arial" panose="020B0604020202020204" pitchFamily="34" charset="0"/>
                <a:cs typeface="Arial" panose="020B0604020202020204" pitchFamily="34" charset="0"/>
              </a:rPr>
              <a:t> = 6,0•10</a:t>
            </a:r>
            <a:r>
              <a:rPr lang="en-US" sz="2000" baseline="30000">
                <a:latin typeface="Arial" panose="020B0604020202020204" pitchFamily="34" charset="0"/>
                <a:cs typeface="Arial" panose="020B0604020202020204" pitchFamily="34" charset="0"/>
              </a:rPr>
              <a:t>-5</a:t>
            </a:r>
            <a:r>
              <a:rPr lang="en-US" sz="2000">
                <a:latin typeface="Arial" panose="020B0604020202020204" pitchFamily="34" charset="0"/>
                <a:cs typeface="Arial" panose="020B0604020202020204" pitchFamily="34" charset="0"/>
              </a:rPr>
              <a:t> L CO per L </a:t>
            </a:r>
            <a:r>
              <a:rPr lang="en-US" sz="2000" err="1">
                <a:latin typeface="Arial" panose="020B0604020202020204" pitchFamily="34" charset="0"/>
                <a:cs typeface="Arial" panose="020B0604020202020204" pitchFamily="34" charset="0"/>
              </a:rPr>
              <a:t>lucht</a:t>
            </a:r>
            <a:r>
              <a:rPr lang="en-US" sz="2000">
                <a:latin typeface="Arial" panose="020B0604020202020204" pitchFamily="34" charset="0"/>
                <a:cs typeface="Arial" panose="020B0604020202020204" pitchFamily="34" charset="0"/>
              </a:rPr>
              <a:t>.</a:t>
            </a:r>
          </a:p>
          <a:p>
            <a:r>
              <a:rPr lang="en-US" sz="2000">
                <a:latin typeface="Arial" panose="020B0604020202020204" pitchFamily="34" charset="0"/>
                <a:cs typeface="Arial" panose="020B0604020202020204" pitchFamily="34" charset="0"/>
              </a:rPr>
              <a:t>= 6,0•10</a:t>
            </a:r>
            <a:r>
              <a:rPr lang="en-US" sz="2000" baseline="30000">
                <a:latin typeface="Arial" panose="020B0604020202020204" pitchFamily="34" charset="0"/>
                <a:cs typeface="Arial" panose="020B0604020202020204" pitchFamily="34" charset="0"/>
              </a:rPr>
              <a:t>-5</a:t>
            </a:r>
            <a:r>
              <a:rPr lang="en-US" sz="2000">
                <a:latin typeface="Arial" panose="020B0604020202020204" pitchFamily="34" charset="0"/>
                <a:cs typeface="Arial" panose="020B0604020202020204" pitchFamily="34" charset="0"/>
              </a:rPr>
              <a:t> / ( 1,0•10</a:t>
            </a:r>
            <a:r>
              <a:rPr lang="en-US" sz="2000" baseline="30000">
                <a:latin typeface="Arial" panose="020B0604020202020204" pitchFamily="34" charset="0"/>
                <a:cs typeface="Arial" panose="020B0604020202020204" pitchFamily="34" charset="0"/>
              </a:rPr>
              <a:t>-6</a:t>
            </a:r>
            <a:r>
              <a:rPr lang="en-US" sz="2000">
                <a:latin typeface="Arial" panose="020B0604020202020204" pitchFamily="34" charset="0"/>
                <a:cs typeface="Arial" panose="020B0604020202020204" pitchFamily="34" charset="0"/>
              </a:rPr>
              <a:t>) = 60 volume-ppm</a:t>
            </a:r>
            <a:endParaRPr lang="nl-NL" sz="2000"/>
          </a:p>
        </p:txBody>
      </p:sp>
      <p:cxnSp>
        <p:nvCxnSpPr>
          <p:cNvPr id="7" name="Rechte verbindingslijn 6">
            <a:extLst>
              <a:ext uri="{FF2B5EF4-FFF2-40B4-BE49-F238E27FC236}">
                <a16:creationId xmlns:a16="http://schemas.microsoft.com/office/drawing/2014/main" id="{054B4978-6790-F09B-B5B9-F1DC4F05A906}"/>
              </a:ext>
            </a:extLst>
          </p:cNvPr>
          <p:cNvCxnSpPr>
            <a:cxnSpLocks/>
          </p:cNvCxnSpPr>
          <p:nvPr/>
        </p:nvCxnSpPr>
        <p:spPr>
          <a:xfrm>
            <a:off x="1749287" y="2524539"/>
            <a:ext cx="409492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446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D748-CF17-64FA-5E7F-27A23C86B19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798EDD7-696F-5C8C-2261-9A012ED640AF}"/>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ppm?  </a:t>
            </a:r>
            <a:r>
              <a:rPr lang="en-US" sz="2400" b="1" dirty="0">
                <a:solidFill>
                  <a:srgbClr val="652EA3"/>
                </a:solidFill>
                <a:latin typeface="Effra" panose="02000506080000020004"/>
              </a:rPr>
              <a:t>2021 III 17</a:t>
            </a:r>
          </a:p>
        </p:txBody>
      </p:sp>
      <p:pic>
        <p:nvPicPr>
          <p:cNvPr id="4" name="Afbeelding 3">
            <a:extLst>
              <a:ext uri="{FF2B5EF4-FFF2-40B4-BE49-F238E27FC236}">
                <a16:creationId xmlns:a16="http://schemas.microsoft.com/office/drawing/2014/main" id="{21B28CDF-F0C4-2941-4F68-566F0943E3C3}"/>
              </a:ext>
            </a:extLst>
          </p:cNvPr>
          <p:cNvPicPr>
            <a:picLocks noChangeAspect="1"/>
          </p:cNvPicPr>
          <p:nvPr/>
        </p:nvPicPr>
        <p:blipFill>
          <a:blip r:embed="rId2"/>
          <a:stretch>
            <a:fillRect/>
          </a:stretch>
        </p:blipFill>
        <p:spPr>
          <a:xfrm>
            <a:off x="389076" y="1690688"/>
            <a:ext cx="6786206" cy="2980704"/>
          </a:xfrm>
          <a:prstGeom prst="rect">
            <a:avLst/>
          </a:prstGeom>
        </p:spPr>
      </p:pic>
      <p:pic>
        <p:nvPicPr>
          <p:cNvPr id="6" name="Afbeelding 5">
            <a:extLst>
              <a:ext uri="{FF2B5EF4-FFF2-40B4-BE49-F238E27FC236}">
                <a16:creationId xmlns:a16="http://schemas.microsoft.com/office/drawing/2014/main" id="{3CD3C52C-38F9-B730-AF4A-A5E5F57D384E}"/>
              </a:ext>
            </a:extLst>
          </p:cNvPr>
          <p:cNvPicPr>
            <a:picLocks noChangeAspect="1"/>
          </p:cNvPicPr>
          <p:nvPr/>
        </p:nvPicPr>
        <p:blipFill>
          <a:blip r:embed="rId3"/>
          <a:stretch>
            <a:fillRect/>
          </a:stretch>
        </p:blipFill>
        <p:spPr>
          <a:xfrm>
            <a:off x="7265025" y="1408251"/>
            <a:ext cx="4575040" cy="3263141"/>
          </a:xfrm>
          <a:prstGeom prst="rect">
            <a:avLst/>
          </a:prstGeom>
        </p:spPr>
      </p:pic>
      <p:sp>
        <p:nvSpPr>
          <p:cNvPr id="2" name="Tekstvak 1">
            <a:extLst>
              <a:ext uri="{FF2B5EF4-FFF2-40B4-BE49-F238E27FC236}">
                <a16:creationId xmlns:a16="http://schemas.microsoft.com/office/drawing/2014/main" id="{831BD7E0-CAD5-52A0-7903-6922BCEF91C8}"/>
              </a:ext>
            </a:extLst>
          </p:cNvPr>
          <p:cNvSpPr txBox="1"/>
          <p:nvPr/>
        </p:nvSpPr>
        <p:spPr>
          <a:xfrm>
            <a:off x="1023730" y="4840357"/>
            <a:ext cx="8965096" cy="1631216"/>
          </a:xfrm>
          <a:prstGeom prst="rect">
            <a:avLst/>
          </a:prstGeom>
          <a:noFill/>
        </p:spPr>
        <p:txBody>
          <a:bodyPr wrap="square" lIns="91440" tIns="45720" rIns="91440" bIns="45720" rtlCol="0" anchor="t">
            <a:spAutoFit/>
          </a:bodyPr>
          <a:lstStyle/>
          <a:p>
            <a:r>
              <a:rPr lang="en-US" sz="2000">
                <a:latin typeface="Effra" panose="02000506080000020004"/>
              </a:rPr>
              <a:t>3,0</a:t>
            </a:r>
            <a:r>
              <a:rPr lang="en-US" sz="2000">
                <a:latin typeface="Effra" panose="02000506080000020004"/>
                <a:cs typeface="Arial"/>
              </a:rPr>
              <a:t>•10</a:t>
            </a:r>
            <a:r>
              <a:rPr lang="en-US" sz="2000" baseline="30000">
                <a:latin typeface="Effra" panose="02000506080000020004"/>
                <a:cs typeface="Arial"/>
              </a:rPr>
              <a:t>2</a:t>
            </a:r>
            <a:r>
              <a:rPr lang="en-US" sz="2000">
                <a:latin typeface="Arial"/>
                <a:cs typeface="Arial"/>
              </a:rPr>
              <a:t> </a:t>
            </a:r>
            <a:r>
              <a:rPr lang="en-US" sz="2000">
                <a:latin typeface="Effra" panose="02000506080000020004"/>
                <a:cs typeface="Arial"/>
              </a:rPr>
              <a:t>mg / 4,0 L = 75 </a:t>
            </a:r>
            <a:r>
              <a:rPr lang="en-US" sz="2000">
                <a:latin typeface="Symbol"/>
                <a:cs typeface="Arial"/>
                <a:sym typeface="Symbol"/>
              </a:rPr>
              <a:t>m</a:t>
            </a:r>
            <a:r>
              <a:rPr lang="en-US" sz="2000">
                <a:latin typeface="Effra" panose="02000506080000020004"/>
                <a:cs typeface="Arial"/>
              </a:rPr>
              <a:t>g CO per liter.</a:t>
            </a:r>
          </a:p>
          <a:p>
            <a:r>
              <a:rPr lang="en-US" sz="2000">
                <a:latin typeface="Effra" panose="02000506080000020004"/>
                <a:cs typeface="Arial"/>
              </a:rPr>
              <a:t>75•10</a:t>
            </a:r>
            <a:r>
              <a:rPr lang="en-US" sz="2000" baseline="30000">
                <a:latin typeface="Effra" panose="02000506080000020004"/>
                <a:cs typeface="Arial"/>
              </a:rPr>
              <a:t>-6</a:t>
            </a:r>
            <a:r>
              <a:rPr lang="en-US" sz="2000">
                <a:latin typeface="Effra" panose="02000506080000020004"/>
                <a:cs typeface="Arial"/>
              </a:rPr>
              <a:t> gram / 1,25 gL</a:t>
            </a:r>
            <a:r>
              <a:rPr lang="en-US" sz="2000" baseline="30000">
                <a:latin typeface="Effra" panose="02000506080000020004"/>
                <a:cs typeface="Arial"/>
              </a:rPr>
              <a:t>-1</a:t>
            </a:r>
            <a:r>
              <a:rPr lang="en-US" sz="2000">
                <a:latin typeface="Effra" panose="02000506080000020004"/>
                <a:cs typeface="Arial"/>
              </a:rPr>
              <a:t> = 6,0•10</a:t>
            </a:r>
            <a:r>
              <a:rPr lang="en-US" sz="2000" baseline="30000">
                <a:latin typeface="Effra" panose="02000506080000020004"/>
                <a:cs typeface="Arial"/>
              </a:rPr>
              <a:t>-5</a:t>
            </a:r>
            <a:r>
              <a:rPr lang="en-US" sz="2000">
                <a:latin typeface="Effra" panose="02000506080000020004"/>
                <a:cs typeface="Arial"/>
              </a:rPr>
              <a:t> L CO per L </a:t>
            </a:r>
            <a:r>
              <a:rPr lang="en-US" sz="2000" err="1">
                <a:latin typeface="Effra" panose="02000506080000020004"/>
                <a:cs typeface="Arial"/>
              </a:rPr>
              <a:t>lucht</a:t>
            </a:r>
            <a:r>
              <a:rPr lang="en-US" sz="2000">
                <a:latin typeface="Effra" panose="02000506080000020004"/>
                <a:cs typeface="Arial"/>
              </a:rPr>
              <a:t>.</a:t>
            </a:r>
          </a:p>
          <a:p>
            <a:r>
              <a:rPr lang="en-US" sz="2000">
                <a:latin typeface="Effra" panose="02000506080000020004"/>
                <a:cs typeface="Arial"/>
              </a:rPr>
              <a:t>= 6,0•10</a:t>
            </a:r>
            <a:r>
              <a:rPr lang="en-US" sz="2000" baseline="30000">
                <a:latin typeface="Effra" panose="02000506080000020004"/>
                <a:cs typeface="Arial"/>
              </a:rPr>
              <a:t>-5</a:t>
            </a:r>
            <a:r>
              <a:rPr lang="en-US" sz="2000">
                <a:latin typeface="Effra" panose="02000506080000020004"/>
                <a:cs typeface="Arial"/>
              </a:rPr>
              <a:t> / ( 1,0•10</a:t>
            </a:r>
            <a:r>
              <a:rPr lang="en-US" sz="2000" baseline="30000">
                <a:latin typeface="Effra" panose="02000506080000020004"/>
                <a:cs typeface="Arial"/>
              </a:rPr>
              <a:t>-6</a:t>
            </a:r>
            <a:r>
              <a:rPr lang="en-US" sz="2000">
                <a:latin typeface="Effra" panose="02000506080000020004"/>
                <a:cs typeface="Arial"/>
              </a:rPr>
              <a:t>) = 60 volume-ppm</a:t>
            </a:r>
          </a:p>
          <a:p>
            <a:r>
              <a:rPr lang="en-US" sz="2000" err="1">
                <a:latin typeface="Effra" panose="02000506080000020004"/>
                <a:cs typeface="Arial"/>
              </a:rPr>
              <a:t>Aflezen</a:t>
            </a:r>
            <a:r>
              <a:rPr lang="en-US" sz="2000">
                <a:latin typeface="Effra" panose="02000506080000020004"/>
                <a:cs typeface="Arial"/>
              </a:rPr>
              <a:t>: 60 volume-ppm </a:t>
            </a:r>
            <a:r>
              <a:rPr lang="en-US" sz="2000" err="1">
                <a:latin typeface="Effra" panose="02000506080000020004"/>
                <a:cs typeface="Arial"/>
              </a:rPr>
              <a:t>komt</a:t>
            </a:r>
            <a:r>
              <a:rPr lang="en-US" sz="2000">
                <a:latin typeface="Effra" panose="02000506080000020004"/>
                <a:cs typeface="Arial"/>
              </a:rPr>
              <a:t> </a:t>
            </a:r>
            <a:r>
              <a:rPr lang="en-US" sz="2000" err="1">
                <a:latin typeface="Effra" panose="02000506080000020004"/>
                <a:cs typeface="Arial"/>
              </a:rPr>
              <a:t>overeen</a:t>
            </a:r>
            <a:r>
              <a:rPr lang="en-US" sz="2000">
                <a:latin typeface="Effra" panose="02000506080000020004"/>
                <a:cs typeface="Arial"/>
              </a:rPr>
              <a:t> met 9 % </a:t>
            </a:r>
            <a:r>
              <a:rPr lang="en-US" sz="2000" err="1">
                <a:latin typeface="Effra" panose="02000506080000020004"/>
                <a:cs typeface="Arial"/>
              </a:rPr>
              <a:t>HbCO</a:t>
            </a:r>
            <a:r>
              <a:rPr lang="en-US" sz="2000">
                <a:latin typeface="Effra" panose="02000506080000020004"/>
                <a:cs typeface="Arial"/>
              </a:rPr>
              <a:t>.</a:t>
            </a:r>
          </a:p>
          <a:p>
            <a:r>
              <a:rPr lang="en-US" sz="2000">
                <a:latin typeface="Effra" panose="02000506080000020004"/>
                <a:cs typeface="Arial"/>
              </a:rPr>
              <a:t>Dit is minder dan 12 %, </a:t>
            </a:r>
            <a:r>
              <a:rPr lang="en-US" sz="2000" err="1">
                <a:latin typeface="Effra" panose="02000506080000020004"/>
                <a:cs typeface="Arial"/>
              </a:rPr>
              <a:t>dus</a:t>
            </a:r>
            <a:r>
              <a:rPr lang="en-US" sz="2000">
                <a:latin typeface="Effra" panose="02000506080000020004"/>
                <a:cs typeface="Arial"/>
              </a:rPr>
              <a:t> is er </a:t>
            </a:r>
            <a:r>
              <a:rPr lang="en-US" sz="2000" err="1">
                <a:latin typeface="Effra" panose="02000506080000020004"/>
                <a:cs typeface="Arial"/>
              </a:rPr>
              <a:t>geen</a:t>
            </a:r>
            <a:r>
              <a:rPr lang="en-US" sz="2000">
                <a:latin typeface="Effra" panose="02000506080000020004"/>
                <a:cs typeface="Arial"/>
              </a:rPr>
              <a:t> </a:t>
            </a:r>
            <a:r>
              <a:rPr lang="en-US" sz="2000" err="1">
                <a:latin typeface="Effra" panose="02000506080000020004"/>
                <a:cs typeface="Arial"/>
              </a:rPr>
              <a:t>sprake</a:t>
            </a:r>
            <a:r>
              <a:rPr lang="en-US" sz="2000">
                <a:latin typeface="Effra" panose="02000506080000020004"/>
                <a:cs typeface="Arial"/>
              </a:rPr>
              <a:t> van CO-</a:t>
            </a:r>
            <a:r>
              <a:rPr lang="en-US" sz="2000" err="1">
                <a:latin typeface="Effra" panose="02000506080000020004"/>
                <a:cs typeface="Arial"/>
              </a:rPr>
              <a:t>vergiftiging</a:t>
            </a:r>
            <a:r>
              <a:rPr lang="en-US" sz="2000">
                <a:latin typeface="Effra" panose="02000506080000020004"/>
                <a:cs typeface="Arial"/>
              </a:rPr>
              <a:t>.</a:t>
            </a:r>
            <a:endParaRPr lang="nl-NL" sz="2000">
              <a:latin typeface="Effra" panose="02000506080000020004"/>
              <a:cs typeface="Arial"/>
            </a:endParaRPr>
          </a:p>
        </p:txBody>
      </p:sp>
      <p:cxnSp>
        <p:nvCxnSpPr>
          <p:cNvPr id="7" name="Rechte verbindingslijn 6">
            <a:extLst>
              <a:ext uri="{FF2B5EF4-FFF2-40B4-BE49-F238E27FC236}">
                <a16:creationId xmlns:a16="http://schemas.microsoft.com/office/drawing/2014/main" id="{11FD53FC-9DB0-4D8B-94A8-BBA5A16CD6ED}"/>
              </a:ext>
            </a:extLst>
          </p:cNvPr>
          <p:cNvCxnSpPr>
            <a:cxnSpLocks/>
          </p:cNvCxnSpPr>
          <p:nvPr/>
        </p:nvCxnSpPr>
        <p:spPr>
          <a:xfrm>
            <a:off x="566530" y="2047461"/>
            <a:ext cx="533731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BE33C162-3A13-7D3B-40F5-5023F6796566}"/>
              </a:ext>
            </a:extLst>
          </p:cNvPr>
          <p:cNvCxnSpPr>
            <a:cxnSpLocks/>
          </p:cNvCxnSpPr>
          <p:nvPr/>
        </p:nvCxnSpPr>
        <p:spPr>
          <a:xfrm>
            <a:off x="566530" y="2279374"/>
            <a:ext cx="1451113"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B0788E5-6CC9-9D50-83E9-3D43896C4AC3}"/>
              </a:ext>
            </a:extLst>
          </p:cNvPr>
          <p:cNvCxnSpPr>
            <a:cxnSpLocks/>
          </p:cNvCxnSpPr>
          <p:nvPr/>
        </p:nvCxnSpPr>
        <p:spPr>
          <a:xfrm flipV="1">
            <a:off x="9372600" y="3399183"/>
            <a:ext cx="0" cy="437321"/>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BA9A0DF-4D4F-067B-0069-D48143004A4B}"/>
              </a:ext>
            </a:extLst>
          </p:cNvPr>
          <p:cNvCxnSpPr>
            <a:cxnSpLocks/>
          </p:cNvCxnSpPr>
          <p:nvPr/>
        </p:nvCxnSpPr>
        <p:spPr>
          <a:xfrm>
            <a:off x="8647043" y="3399183"/>
            <a:ext cx="72555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113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5CE980C-C3A7-0D99-2B55-03EA975FA760}"/>
              </a:ext>
            </a:extLst>
          </p:cNvPr>
          <p:cNvPicPr>
            <a:picLocks noChangeAspect="1"/>
          </p:cNvPicPr>
          <p:nvPr/>
        </p:nvPicPr>
        <p:blipFill>
          <a:blip r:embed="rId2"/>
          <a:stretch>
            <a:fillRect/>
          </a:stretch>
        </p:blipFill>
        <p:spPr>
          <a:xfrm>
            <a:off x="3698318" y="1771973"/>
            <a:ext cx="8129248" cy="2984483"/>
          </a:xfrm>
          <a:prstGeom prst="rect">
            <a:avLst/>
          </a:prstGeom>
        </p:spPr>
      </p:pic>
      <p:sp>
        <p:nvSpPr>
          <p:cNvPr id="3" name="Tekstvak 2">
            <a:extLst>
              <a:ext uri="{FF2B5EF4-FFF2-40B4-BE49-F238E27FC236}">
                <a16:creationId xmlns:a16="http://schemas.microsoft.com/office/drawing/2014/main" id="{36BD7B00-1D54-AFC3-931A-52BE90D10D73}"/>
              </a:ext>
            </a:extLst>
          </p:cNvPr>
          <p:cNvSpPr txBox="1"/>
          <p:nvPr/>
        </p:nvSpPr>
        <p:spPr>
          <a:xfrm>
            <a:off x="1202635" y="844826"/>
            <a:ext cx="11688417" cy="830997"/>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ADI?</a:t>
            </a:r>
          </a:p>
          <a:p>
            <a:r>
              <a:rPr lang="en-US" sz="2400" dirty="0">
                <a:latin typeface="Effra" panose="02000506080000020004"/>
              </a:rPr>
              <a:t>ADI = </a:t>
            </a:r>
            <a:r>
              <a:rPr lang="en-US" sz="2400" dirty="0" err="1">
                <a:latin typeface="Effra" panose="02000506080000020004"/>
              </a:rPr>
              <a:t>aanvaardbare</a:t>
            </a:r>
            <a:r>
              <a:rPr lang="en-US" sz="2400" dirty="0">
                <a:latin typeface="Effra" panose="02000506080000020004"/>
              </a:rPr>
              <a:t> </a:t>
            </a:r>
            <a:r>
              <a:rPr lang="en-US" sz="2400" dirty="0" err="1">
                <a:latin typeface="Effra" panose="02000506080000020004"/>
              </a:rPr>
              <a:t>dagelijkse</a:t>
            </a:r>
            <a:r>
              <a:rPr lang="en-US" sz="2400" dirty="0">
                <a:latin typeface="Effra" panose="02000506080000020004"/>
              </a:rPr>
              <a:t> </a:t>
            </a:r>
            <a:r>
              <a:rPr lang="en-US" sz="2400" dirty="0" err="1">
                <a:latin typeface="Effra" panose="02000506080000020004"/>
              </a:rPr>
              <a:t>inname</a:t>
            </a:r>
            <a:r>
              <a:rPr lang="en-US" sz="2400" dirty="0">
                <a:latin typeface="Effra" panose="02000506080000020004"/>
              </a:rPr>
              <a:t> in mg/kg </a:t>
            </a:r>
            <a:r>
              <a:rPr lang="en-US" sz="2400" dirty="0" err="1">
                <a:latin typeface="Effra" panose="02000506080000020004"/>
              </a:rPr>
              <a:t>lichaamsgewicht</a:t>
            </a:r>
            <a:r>
              <a:rPr lang="en-US" sz="2400" dirty="0">
                <a:latin typeface="Effra" panose="02000506080000020004"/>
              </a:rPr>
              <a:t> (binas 95)</a:t>
            </a:r>
          </a:p>
        </p:txBody>
      </p:sp>
      <p:sp>
        <p:nvSpPr>
          <p:cNvPr id="6" name="Tekstvak 5">
            <a:extLst>
              <a:ext uri="{FF2B5EF4-FFF2-40B4-BE49-F238E27FC236}">
                <a16:creationId xmlns:a16="http://schemas.microsoft.com/office/drawing/2014/main" id="{52C4267A-F1A4-3FE7-C6BF-5EAF105B1B8F}"/>
              </a:ext>
            </a:extLst>
          </p:cNvPr>
          <p:cNvSpPr txBox="1"/>
          <p:nvPr/>
        </p:nvSpPr>
        <p:spPr>
          <a:xfrm>
            <a:off x="983975" y="1771973"/>
            <a:ext cx="1366732" cy="400110"/>
          </a:xfrm>
          <a:prstGeom prst="rect">
            <a:avLst/>
          </a:prstGeom>
          <a:noFill/>
        </p:spPr>
        <p:txBody>
          <a:bodyPr wrap="square" rtlCol="0">
            <a:spAutoFit/>
          </a:bodyPr>
          <a:lstStyle/>
          <a:p>
            <a:r>
              <a:rPr lang="en-US" sz="2000" b="1">
                <a:solidFill>
                  <a:srgbClr val="652EA3"/>
                </a:solidFill>
              </a:rPr>
              <a:t>2022 I 15</a:t>
            </a:r>
            <a:endParaRPr lang="nl-NL" sz="2000" b="1">
              <a:solidFill>
                <a:srgbClr val="652EA3"/>
              </a:solidFill>
            </a:endParaRPr>
          </a:p>
        </p:txBody>
      </p:sp>
    </p:spTree>
    <p:extLst>
      <p:ext uri="{BB962C8B-B14F-4D97-AF65-F5344CB8AC3E}">
        <p14:creationId xmlns:p14="http://schemas.microsoft.com/office/powerpoint/2010/main" val="2599174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08AD-903B-AE75-35D3-8F358407E569}"/>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B0DEF1DA-39E4-7435-9A17-05B379CD1635}"/>
              </a:ext>
            </a:extLst>
          </p:cNvPr>
          <p:cNvPicPr>
            <a:picLocks noChangeAspect="1"/>
          </p:cNvPicPr>
          <p:nvPr/>
        </p:nvPicPr>
        <p:blipFill>
          <a:blip r:embed="rId2"/>
          <a:stretch>
            <a:fillRect/>
          </a:stretch>
        </p:blipFill>
        <p:spPr>
          <a:xfrm>
            <a:off x="3698318" y="1771973"/>
            <a:ext cx="8129248" cy="2984483"/>
          </a:xfrm>
          <a:prstGeom prst="rect">
            <a:avLst/>
          </a:prstGeom>
        </p:spPr>
      </p:pic>
      <p:sp>
        <p:nvSpPr>
          <p:cNvPr id="3" name="Tekstvak 2">
            <a:extLst>
              <a:ext uri="{FF2B5EF4-FFF2-40B4-BE49-F238E27FC236}">
                <a16:creationId xmlns:a16="http://schemas.microsoft.com/office/drawing/2014/main" id="{902E9290-090A-BFD0-D46C-632AB7414466}"/>
              </a:ext>
            </a:extLst>
          </p:cNvPr>
          <p:cNvSpPr txBox="1"/>
          <p:nvPr/>
        </p:nvSpPr>
        <p:spPr>
          <a:xfrm>
            <a:off x="1202635" y="844826"/>
            <a:ext cx="11688417" cy="830997"/>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ADI?</a:t>
            </a:r>
          </a:p>
          <a:p>
            <a:r>
              <a:rPr lang="en-US" sz="2400" dirty="0">
                <a:latin typeface="Effra" panose="02000506080000020004"/>
              </a:rPr>
              <a:t>ADI = </a:t>
            </a:r>
            <a:r>
              <a:rPr lang="en-US" sz="2400" dirty="0" err="1">
                <a:latin typeface="Effra" panose="02000506080000020004"/>
              </a:rPr>
              <a:t>aanvaardbare</a:t>
            </a:r>
            <a:r>
              <a:rPr lang="en-US" sz="2400" dirty="0">
                <a:latin typeface="Effra" panose="02000506080000020004"/>
              </a:rPr>
              <a:t> </a:t>
            </a:r>
            <a:r>
              <a:rPr lang="en-US" sz="2400" dirty="0" err="1">
                <a:latin typeface="Effra" panose="02000506080000020004"/>
              </a:rPr>
              <a:t>dagelijkse</a:t>
            </a:r>
            <a:r>
              <a:rPr lang="en-US" sz="2400" dirty="0">
                <a:latin typeface="Effra" panose="02000506080000020004"/>
              </a:rPr>
              <a:t> </a:t>
            </a:r>
            <a:r>
              <a:rPr lang="en-US" sz="2400" dirty="0" err="1">
                <a:latin typeface="Effra" panose="02000506080000020004"/>
              </a:rPr>
              <a:t>inname</a:t>
            </a:r>
            <a:r>
              <a:rPr lang="en-US" sz="2400" dirty="0">
                <a:latin typeface="Effra" panose="02000506080000020004"/>
              </a:rPr>
              <a:t> in mg/kg </a:t>
            </a:r>
            <a:r>
              <a:rPr lang="en-US" sz="2400" dirty="0" err="1">
                <a:latin typeface="Effra" panose="02000506080000020004"/>
              </a:rPr>
              <a:t>lichaamsgewicht</a:t>
            </a:r>
            <a:r>
              <a:rPr lang="en-US" sz="2400" dirty="0">
                <a:latin typeface="Effra" panose="02000506080000020004"/>
              </a:rPr>
              <a:t> (binas 95)</a:t>
            </a:r>
          </a:p>
        </p:txBody>
      </p:sp>
      <p:sp>
        <p:nvSpPr>
          <p:cNvPr id="6" name="Tekstvak 5">
            <a:extLst>
              <a:ext uri="{FF2B5EF4-FFF2-40B4-BE49-F238E27FC236}">
                <a16:creationId xmlns:a16="http://schemas.microsoft.com/office/drawing/2014/main" id="{D89D55E9-CEF4-0169-1520-F92FDFE18165}"/>
              </a:ext>
            </a:extLst>
          </p:cNvPr>
          <p:cNvSpPr txBox="1"/>
          <p:nvPr/>
        </p:nvSpPr>
        <p:spPr>
          <a:xfrm>
            <a:off x="983975" y="1771973"/>
            <a:ext cx="1366732" cy="400110"/>
          </a:xfrm>
          <a:prstGeom prst="rect">
            <a:avLst/>
          </a:prstGeom>
          <a:noFill/>
        </p:spPr>
        <p:txBody>
          <a:bodyPr wrap="square" rtlCol="0">
            <a:spAutoFit/>
          </a:bodyPr>
          <a:lstStyle/>
          <a:p>
            <a:r>
              <a:rPr lang="en-US" sz="2000" b="1">
                <a:solidFill>
                  <a:srgbClr val="652EA3"/>
                </a:solidFill>
              </a:rPr>
              <a:t>2022 I 15</a:t>
            </a:r>
            <a:endParaRPr lang="nl-NL" sz="2000" b="1">
              <a:solidFill>
                <a:srgbClr val="652EA3"/>
              </a:solidFill>
            </a:endParaRPr>
          </a:p>
        </p:txBody>
      </p:sp>
      <p:sp>
        <p:nvSpPr>
          <p:cNvPr id="4" name="Tekstvak 3">
            <a:extLst>
              <a:ext uri="{FF2B5EF4-FFF2-40B4-BE49-F238E27FC236}">
                <a16:creationId xmlns:a16="http://schemas.microsoft.com/office/drawing/2014/main" id="{126A7A44-E943-9CD2-FA51-DB9DA5E8E016}"/>
              </a:ext>
            </a:extLst>
          </p:cNvPr>
          <p:cNvSpPr txBox="1"/>
          <p:nvPr/>
        </p:nvSpPr>
        <p:spPr>
          <a:xfrm>
            <a:off x="1028507" y="4850296"/>
            <a:ext cx="8129248" cy="707886"/>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persoon</a:t>
            </a:r>
            <a:r>
              <a:rPr lang="en-US" sz="2000" dirty="0">
                <a:latin typeface="Effra" panose="02000506080000020004"/>
              </a:rPr>
              <a:t> mag 65 kg x 0,70 mg/kg =  45,5 mg </a:t>
            </a:r>
            <a:r>
              <a:rPr lang="en-US" sz="2000" dirty="0" err="1">
                <a:latin typeface="Effra" panose="02000506080000020004"/>
              </a:rPr>
              <a:t>sulfiet</a:t>
            </a:r>
            <a:r>
              <a:rPr lang="en-US" sz="2000" dirty="0">
                <a:latin typeface="Effra" panose="02000506080000020004"/>
              </a:rPr>
              <a:t> per </a:t>
            </a:r>
            <a:r>
              <a:rPr lang="en-US" sz="2000" dirty="0" err="1">
                <a:latin typeface="Effra" panose="02000506080000020004"/>
              </a:rPr>
              <a:t>dag</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 </a:t>
            </a:r>
            <a:r>
              <a:rPr lang="en-US" sz="2000" dirty="0" err="1">
                <a:latin typeface="Effra" panose="02000506080000020004"/>
              </a:rPr>
              <a:t>krijgen</a:t>
            </a:r>
            <a:r>
              <a:rPr lang="en-US" sz="2000" dirty="0">
                <a:latin typeface="Effra" panose="02000506080000020004"/>
              </a:rPr>
              <a:t>. </a:t>
            </a:r>
            <a:endParaRPr lang="nl-NL" sz="2000" dirty="0">
              <a:latin typeface="Effra" panose="02000506080000020004"/>
            </a:endParaRPr>
          </a:p>
        </p:txBody>
      </p:sp>
      <p:cxnSp>
        <p:nvCxnSpPr>
          <p:cNvPr id="7" name="Rechte verbindingslijn 6">
            <a:extLst>
              <a:ext uri="{FF2B5EF4-FFF2-40B4-BE49-F238E27FC236}">
                <a16:creationId xmlns:a16="http://schemas.microsoft.com/office/drawing/2014/main" id="{BC90DB69-56AE-069E-A7DC-743CA167F234}"/>
              </a:ext>
            </a:extLst>
          </p:cNvPr>
          <p:cNvCxnSpPr/>
          <p:nvPr/>
        </p:nvCxnSpPr>
        <p:spPr>
          <a:xfrm>
            <a:off x="7468102" y="3627783"/>
            <a:ext cx="337930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ECA5BE88-B176-0029-6971-B93BF9658E67}"/>
              </a:ext>
            </a:extLst>
          </p:cNvPr>
          <p:cNvCxnSpPr>
            <a:cxnSpLocks/>
          </p:cNvCxnSpPr>
          <p:nvPr/>
        </p:nvCxnSpPr>
        <p:spPr>
          <a:xfrm>
            <a:off x="7262693" y="2835965"/>
            <a:ext cx="64885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788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1328-4AE7-7379-8DF7-B4CE39205CA2}"/>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D08997B0-EC66-5306-26A5-7BBCAAB93C0F}"/>
              </a:ext>
            </a:extLst>
          </p:cNvPr>
          <p:cNvPicPr>
            <a:picLocks noChangeAspect="1"/>
          </p:cNvPicPr>
          <p:nvPr/>
        </p:nvPicPr>
        <p:blipFill>
          <a:blip r:embed="rId2"/>
          <a:stretch>
            <a:fillRect/>
          </a:stretch>
        </p:blipFill>
        <p:spPr>
          <a:xfrm>
            <a:off x="3698318" y="1771973"/>
            <a:ext cx="8129248" cy="2984483"/>
          </a:xfrm>
          <a:prstGeom prst="rect">
            <a:avLst/>
          </a:prstGeom>
        </p:spPr>
      </p:pic>
      <p:sp>
        <p:nvSpPr>
          <p:cNvPr id="3" name="Tekstvak 2">
            <a:extLst>
              <a:ext uri="{FF2B5EF4-FFF2-40B4-BE49-F238E27FC236}">
                <a16:creationId xmlns:a16="http://schemas.microsoft.com/office/drawing/2014/main" id="{EFCB74B7-9098-965A-C52C-138AE33BD19D}"/>
              </a:ext>
            </a:extLst>
          </p:cNvPr>
          <p:cNvSpPr txBox="1"/>
          <p:nvPr/>
        </p:nvSpPr>
        <p:spPr>
          <a:xfrm>
            <a:off x="1202635" y="844826"/>
            <a:ext cx="11688417" cy="830997"/>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ADI?</a:t>
            </a:r>
          </a:p>
          <a:p>
            <a:r>
              <a:rPr lang="en-US" sz="2400" dirty="0">
                <a:latin typeface="Effra" panose="02000506080000020004"/>
              </a:rPr>
              <a:t>ADI = </a:t>
            </a:r>
            <a:r>
              <a:rPr lang="en-US" sz="2400" dirty="0" err="1">
                <a:latin typeface="Effra" panose="02000506080000020004"/>
              </a:rPr>
              <a:t>aanvaardbare</a:t>
            </a:r>
            <a:r>
              <a:rPr lang="en-US" sz="2400" dirty="0">
                <a:latin typeface="Effra" panose="02000506080000020004"/>
              </a:rPr>
              <a:t> </a:t>
            </a:r>
            <a:r>
              <a:rPr lang="en-US" sz="2400" dirty="0" err="1">
                <a:latin typeface="Effra" panose="02000506080000020004"/>
              </a:rPr>
              <a:t>dagelijkse</a:t>
            </a:r>
            <a:r>
              <a:rPr lang="en-US" sz="2400" dirty="0">
                <a:latin typeface="Effra" panose="02000506080000020004"/>
              </a:rPr>
              <a:t> </a:t>
            </a:r>
            <a:r>
              <a:rPr lang="en-US" sz="2400" dirty="0" err="1">
                <a:latin typeface="Effra" panose="02000506080000020004"/>
              </a:rPr>
              <a:t>inname</a:t>
            </a:r>
            <a:r>
              <a:rPr lang="en-US" sz="2400" dirty="0">
                <a:latin typeface="Effra" panose="02000506080000020004"/>
              </a:rPr>
              <a:t> in mg/kg </a:t>
            </a:r>
            <a:r>
              <a:rPr lang="en-US" sz="2400" dirty="0" err="1">
                <a:latin typeface="Effra" panose="02000506080000020004"/>
              </a:rPr>
              <a:t>lichaamsgewicht</a:t>
            </a:r>
            <a:r>
              <a:rPr lang="en-US" sz="2400" dirty="0">
                <a:latin typeface="Effra" panose="02000506080000020004"/>
              </a:rPr>
              <a:t> (binas 95)</a:t>
            </a:r>
          </a:p>
        </p:txBody>
      </p:sp>
      <p:sp>
        <p:nvSpPr>
          <p:cNvPr id="6" name="Tekstvak 5">
            <a:extLst>
              <a:ext uri="{FF2B5EF4-FFF2-40B4-BE49-F238E27FC236}">
                <a16:creationId xmlns:a16="http://schemas.microsoft.com/office/drawing/2014/main" id="{00178410-C5AC-C80F-CFFD-1E7FF510E76E}"/>
              </a:ext>
            </a:extLst>
          </p:cNvPr>
          <p:cNvSpPr txBox="1"/>
          <p:nvPr/>
        </p:nvSpPr>
        <p:spPr>
          <a:xfrm>
            <a:off x="983975" y="1771973"/>
            <a:ext cx="1366732" cy="400110"/>
          </a:xfrm>
          <a:prstGeom prst="rect">
            <a:avLst/>
          </a:prstGeom>
          <a:noFill/>
        </p:spPr>
        <p:txBody>
          <a:bodyPr wrap="square" rtlCol="0">
            <a:spAutoFit/>
          </a:bodyPr>
          <a:lstStyle/>
          <a:p>
            <a:r>
              <a:rPr lang="en-US" sz="2000" b="1">
                <a:solidFill>
                  <a:srgbClr val="652EA3"/>
                </a:solidFill>
              </a:rPr>
              <a:t>2022 I 15</a:t>
            </a:r>
            <a:endParaRPr lang="nl-NL" sz="2000" b="1">
              <a:solidFill>
                <a:srgbClr val="652EA3"/>
              </a:solidFill>
            </a:endParaRPr>
          </a:p>
        </p:txBody>
      </p:sp>
      <p:sp>
        <p:nvSpPr>
          <p:cNvPr id="4" name="Tekstvak 3">
            <a:extLst>
              <a:ext uri="{FF2B5EF4-FFF2-40B4-BE49-F238E27FC236}">
                <a16:creationId xmlns:a16="http://schemas.microsoft.com/office/drawing/2014/main" id="{F6F9F01D-81EC-5281-C045-7DBA91AF65D3}"/>
              </a:ext>
            </a:extLst>
          </p:cNvPr>
          <p:cNvSpPr txBox="1"/>
          <p:nvPr/>
        </p:nvSpPr>
        <p:spPr>
          <a:xfrm>
            <a:off x="1028507" y="4850296"/>
            <a:ext cx="9071934" cy="707886"/>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persoon</a:t>
            </a:r>
            <a:r>
              <a:rPr lang="en-US" sz="2000" dirty="0">
                <a:latin typeface="Effra" panose="02000506080000020004"/>
              </a:rPr>
              <a:t> mag 65 kg x 0,70 mg/kg =  45,5 mg </a:t>
            </a:r>
            <a:r>
              <a:rPr lang="en-US" sz="2000" dirty="0" err="1">
                <a:latin typeface="Effra" panose="02000506080000020004"/>
              </a:rPr>
              <a:t>sulfiet</a:t>
            </a:r>
            <a:r>
              <a:rPr lang="en-US" sz="2000" dirty="0">
                <a:latin typeface="Effra" panose="02000506080000020004"/>
              </a:rPr>
              <a:t> per </a:t>
            </a:r>
            <a:r>
              <a:rPr lang="en-US" sz="2000" dirty="0" err="1">
                <a:latin typeface="Effra" panose="02000506080000020004"/>
              </a:rPr>
              <a:t>dag</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 </a:t>
            </a:r>
            <a:r>
              <a:rPr lang="en-US" sz="2000" dirty="0" err="1">
                <a:latin typeface="Effra" panose="02000506080000020004"/>
              </a:rPr>
              <a:t>krijgen</a:t>
            </a:r>
            <a:r>
              <a:rPr lang="en-US" sz="2000" dirty="0">
                <a:latin typeface="Effra" panose="02000506080000020004"/>
              </a:rPr>
              <a:t>. </a:t>
            </a:r>
          </a:p>
          <a:p>
            <a:r>
              <a:rPr lang="en-US" sz="2000" dirty="0">
                <a:latin typeface="Effra" panose="02000506080000020004"/>
              </a:rPr>
              <a:t>De perso0n </a:t>
            </a:r>
            <a:r>
              <a:rPr lang="en-US" sz="2000" dirty="0" err="1">
                <a:latin typeface="Effra" panose="02000506080000020004"/>
              </a:rPr>
              <a:t>krijgt</a:t>
            </a:r>
            <a:r>
              <a:rPr lang="en-US" sz="2000" dirty="0">
                <a:latin typeface="Effra" panose="02000506080000020004"/>
              </a:rPr>
              <a:t> 2 x 120 mL = 240 mL = 0,240 L </a:t>
            </a:r>
            <a:r>
              <a:rPr lang="en-US" sz="2000" dirty="0" err="1">
                <a:latin typeface="Effra" panose="02000506080000020004"/>
              </a:rPr>
              <a:t>witte</a:t>
            </a:r>
            <a:r>
              <a:rPr lang="en-US" sz="2000" dirty="0">
                <a:latin typeface="Effra" panose="02000506080000020004"/>
              </a:rPr>
              <a:t> </a:t>
            </a:r>
            <a:r>
              <a:rPr lang="en-US" sz="2000" dirty="0" err="1">
                <a:latin typeface="Effra" panose="02000506080000020004"/>
              </a:rPr>
              <a:t>wijn</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a:t>
            </a:r>
            <a:endParaRPr lang="nl-NL" sz="2000" dirty="0">
              <a:latin typeface="Effra" panose="02000506080000020004"/>
            </a:endParaRPr>
          </a:p>
        </p:txBody>
      </p:sp>
      <p:cxnSp>
        <p:nvCxnSpPr>
          <p:cNvPr id="7" name="Rechte verbindingslijn 6">
            <a:extLst>
              <a:ext uri="{FF2B5EF4-FFF2-40B4-BE49-F238E27FC236}">
                <a16:creationId xmlns:a16="http://schemas.microsoft.com/office/drawing/2014/main" id="{874A3702-6809-76BA-77CA-8DC163E12F8B}"/>
              </a:ext>
            </a:extLst>
          </p:cNvPr>
          <p:cNvCxnSpPr/>
          <p:nvPr/>
        </p:nvCxnSpPr>
        <p:spPr>
          <a:xfrm>
            <a:off x="5013137" y="3886201"/>
            <a:ext cx="337930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AD52609B-EA05-185A-028F-4C42234E732A}"/>
              </a:ext>
            </a:extLst>
          </p:cNvPr>
          <p:cNvCxnSpPr>
            <a:cxnSpLocks/>
          </p:cNvCxnSpPr>
          <p:nvPr/>
        </p:nvCxnSpPr>
        <p:spPr>
          <a:xfrm>
            <a:off x="8196971" y="4426227"/>
            <a:ext cx="2149664"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796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471B-E5FF-CD18-44E4-9A0D56EFB560}"/>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71AC6D51-491F-023B-8EB9-12515DABC341}"/>
              </a:ext>
            </a:extLst>
          </p:cNvPr>
          <p:cNvPicPr>
            <a:picLocks noChangeAspect="1"/>
          </p:cNvPicPr>
          <p:nvPr/>
        </p:nvPicPr>
        <p:blipFill>
          <a:blip r:embed="rId2"/>
          <a:stretch>
            <a:fillRect/>
          </a:stretch>
        </p:blipFill>
        <p:spPr>
          <a:xfrm>
            <a:off x="3698318" y="1771973"/>
            <a:ext cx="8129248" cy="2984483"/>
          </a:xfrm>
          <a:prstGeom prst="rect">
            <a:avLst/>
          </a:prstGeom>
        </p:spPr>
      </p:pic>
      <p:sp>
        <p:nvSpPr>
          <p:cNvPr id="3" name="Tekstvak 2">
            <a:extLst>
              <a:ext uri="{FF2B5EF4-FFF2-40B4-BE49-F238E27FC236}">
                <a16:creationId xmlns:a16="http://schemas.microsoft.com/office/drawing/2014/main" id="{758C6AFB-10AE-4529-4083-B098F87C3B7A}"/>
              </a:ext>
            </a:extLst>
          </p:cNvPr>
          <p:cNvSpPr txBox="1"/>
          <p:nvPr/>
        </p:nvSpPr>
        <p:spPr>
          <a:xfrm>
            <a:off x="1202635" y="844826"/>
            <a:ext cx="11688417" cy="830997"/>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ADI?</a:t>
            </a:r>
          </a:p>
          <a:p>
            <a:r>
              <a:rPr lang="en-US" sz="2400" dirty="0">
                <a:latin typeface="Effra" panose="02000506080000020004"/>
              </a:rPr>
              <a:t>ADI = </a:t>
            </a:r>
            <a:r>
              <a:rPr lang="en-US" sz="2400" dirty="0" err="1">
                <a:latin typeface="Effra" panose="02000506080000020004"/>
              </a:rPr>
              <a:t>aanvaardbare</a:t>
            </a:r>
            <a:r>
              <a:rPr lang="en-US" sz="2400" dirty="0">
                <a:latin typeface="Effra" panose="02000506080000020004"/>
              </a:rPr>
              <a:t> </a:t>
            </a:r>
            <a:r>
              <a:rPr lang="en-US" sz="2400" dirty="0" err="1">
                <a:latin typeface="Effra" panose="02000506080000020004"/>
              </a:rPr>
              <a:t>dagelijkse</a:t>
            </a:r>
            <a:r>
              <a:rPr lang="en-US" sz="2400" dirty="0">
                <a:latin typeface="Effra" panose="02000506080000020004"/>
              </a:rPr>
              <a:t> </a:t>
            </a:r>
            <a:r>
              <a:rPr lang="en-US" sz="2400" dirty="0" err="1">
                <a:latin typeface="Effra" panose="02000506080000020004"/>
              </a:rPr>
              <a:t>inname</a:t>
            </a:r>
            <a:r>
              <a:rPr lang="en-US" sz="2400" dirty="0">
                <a:latin typeface="Effra" panose="02000506080000020004"/>
              </a:rPr>
              <a:t> in mg/kg </a:t>
            </a:r>
            <a:r>
              <a:rPr lang="en-US" sz="2400" dirty="0" err="1">
                <a:latin typeface="Effra" panose="02000506080000020004"/>
              </a:rPr>
              <a:t>lichaamsgewicht</a:t>
            </a:r>
            <a:r>
              <a:rPr lang="en-US" sz="2400" dirty="0">
                <a:latin typeface="Effra" panose="02000506080000020004"/>
              </a:rPr>
              <a:t> (binas 95)</a:t>
            </a:r>
          </a:p>
        </p:txBody>
      </p:sp>
      <p:sp>
        <p:nvSpPr>
          <p:cNvPr id="6" name="Tekstvak 5">
            <a:extLst>
              <a:ext uri="{FF2B5EF4-FFF2-40B4-BE49-F238E27FC236}">
                <a16:creationId xmlns:a16="http://schemas.microsoft.com/office/drawing/2014/main" id="{BA849692-B1FF-E655-F1D6-DC0098D06A1D}"/>
              </a:ext>
            </a:extLst>
          </p:cNvPr>
          <p:cNvSpPr txBox="1"/>
          <p:nvPr/>
        </p:nvSpPr>
        <p:spPr>
          <a:xfrm>
            <a:off x="983975" y="1771973"/>
            <a:ext cx="1366732" cy="400110"/>
          </a:xfrm>
          <a:prstGeom prst="rect">
            <a:avLst/>
          </a:prstGeom>
          <a:noFill/>
        </p:spPr>
        <p:txBody>
          <a:bodyPr wrap="square" rtlCol="0">
            <a:spAutoFit/>
          </a:bodyPr>
          <a:lstStyle/>
          <a:p>
            <a:r>
              <a:rPr lang="en-US" sz="2000" b="1">
                <a:solidFill>
                  <a:srgbClr val="652EA3"/>
                </a:solidFill>
              </a:rPr>
              <a:t>2022 I 15</a:t>
            </a:r>
            <a:endParaRPr lang="nl-NL" sz="2000" b="1">
              <a:solidFill>
                <a:srgbClr val="652EA3"/>
              </a:solidFill>
            </a:endParaRPr>
          </a:p>
        </p:txBody>
      </p:sp>
      <p:sp>
        <p:nvSpPr>
          <p:cNvPr id="4" name="Tekstvak 3">
            <a:extLst>
              <a:ext uri="{FF2B5EF4-FFF2-40B4-BE49-F238E27FC236}">
                <a16:creationId xmlns:a16="http://schemas.microsoft.com/office/drawing/2014/main" id="{39914635-BD4B-18E3-F56E-6B3503471C66}"/>
              </a:ext>
            </a:extLst>
          </p:cNvPr>
          <p:cNvSpPr txBox="1"/>
          <p:nvPr/>
        </p:nvSpPr>
        <p:spPr>
          <a:xfrm>
            <a:off x="1028507" y="4850296"/>
            <a:ext cx="9376734" cy="1323439"/>
          </a:xfrm>
          <a:prstGeom prst="rect">
            <a:avLst/>
          </a:prstGeom>
          <a:noFill/>
        </p:spPr>
        <p:txBody>
          <a:bodyPr wrap="square" rtlCol="0">
            <a:spAutoFit/>
          </a:bodyPr>
          <a:lstStyle/>
          <a:p>
            <a:r>
              <a:rPr lang="en-US" sz="2000" dirty="0">
                <a:latin typeface="Effra" panose="02000506080000020004"/>
              </a:rPr>
              <a:t>De </a:t>
            </a:r>
            <a:r>
              <a:rPr lang="en-US" sz="2000" dirty="0" err="1">
                <a:latin typeface="Effra" panose="02000506080000020004"/>
              </a:rPr>
              <a:t>persoon</a:t>
            </a:r>
            <a:r>
              <a:rPr lang="en-US" sz="2000" dirty="0">
                <a:latin typeface="Effra" panose="02000506080000020004"/>
              </a:rPr>
              <a:t> mag 65 kg x 0,70 mg/kg =  45,5 mg </a:t>
            </a:r>
            <a:r>
              <a:rPr lang="en-US" sz="2000" dirty="0" err="1">
                <a:latin typeface="Effra" panose="02000506080000020004"/>
              </a:rPr>
              <a:t>sulfiet</a:t>
            </a:r>
            <a:r>
              <a:rPr lang="en-US" sz="2000" dirty="0">
                <a:latin typeface="Effra" panose="02000506080000020004"/>
              </a:rPr>
              <a:t> per </a:t>
            </a:r>
            <a:r>
              <a:rPr lang="en-US" sz="2000" dirty="0" err="1">
                <a:latin typeface="Effra" panose="02000506080000020004"/>
              </a:rPr>
              <a:t>dag</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 </a:t>
            </a:r>
            <a:r>
              <a:rPr lang="en-US" sz="2000" dirty="0" err="1">
                <a:latin typeface="Effra" panose="02000506080000020004"/>
              </a:rPr>
              <a:t>krijgen</a:t>
            </a:r>
            <a:r>
              <a:rPr lang="en-US" sz="2000" dirty="0">
                <a:latin typeface="Effra" panose="02000506080000020004"/>
              </a:rPr>
              <a:t>. </a:t>
            </a:r>
          </a:p>
          <a:p>
            <a:r>
              <a:rPr lang="en-US" sz="2000" dirty="0">
                <a:latin typeface="Effra" panose="02000506080000020004"/>
              </a:rPr>
              <a:t>De </a:t>
            </a:r>
            <a:r>
              <a:rPr lang="en-US" sz="2000" dirty="0" err="1">
                <a:latin typeface="Effra" panose="02000506080000020004"/>
              </a:rPr>
              <a:t>persoon</a:t>
            </a:r>
            <a:r>
              <a:rPr lang="en-US" sz="2000" dirty="0">
                <a:latin typeface="Effra" panose="02000506080000020004"/>
              </a:rPr>
              <a:t> </a:t>
            </a:r>
            <a:r>
              <a:rPr lang="en-US" sz="2000" dirty="0" err="1">
                <a:latin typeface="Effra" panose="02000506080000020004"/>
              </a:rPr>
              <a:t>krijgt</a:t>
            </a:r>
            <a:r>
              <a:rPr lang="en-US" sz="2000" dirty="0">
                <a:latin typeface="Effra" panose="02000506080000020004"/>
              </a:rPr>
              <a:t> 2 x 120 mL = 240 mL = 0,240 L </a:t>
            </a:r>
            <a:r>
              <a:rPr lang="en-US" sz="2000" dirty="0" err="1">
                <a:latin typeface="Effra" panose="02000506080000020004"/>
              </a:rPr>
              <a:t>witte</a:t>
            </a:r>
            <a:r>
              <a:rPr lang="en-US" sz="2000" dirty="0">
                <a:latin typeface="Effra" panose="02000506080000020004"/>
              </a:rPr>
              <a:t> </a:t>
            </a:r>
            <a:r>
              <a:rPr lang="en-US" sz="2000" dirty="0" err="1">
                <a:latin typeface="Effra" panose="02000506080000020004"/>
              </a:rPr>
              <a:t>wijn</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a:t>
            </a:r>
          </a:p>
          <a:p>
            <a:r>
              <a:rPr lang="en-US" sz="2000" dirty="0">
                <a:latin typeface="Effra" panose="02000506080000020004"/>
              </a:rPr>
              <a:t>De </a:t>
            </a:r>
            <a:r>
              <a:rPr lang="en-US" sz="2000" dirty="0" err="1">
                <a:latin typeface="Effra" panose="02000506080000020004"/>
              </a:rPr>
              <a:t>persoon</a:t>
            </a:r>
            <a:r>
              <a:rPr lang="en-US" sz="2000" dirty="0">
                <a:latin typeface="Effra" panose="02000506080000020004"/>
              </a:rPr>
              <a:t> </a:t>
            </a:r>
            <a:r>
              <a:rPr lang="en-US" sz="2000" dirty="0" err="1">
                <a:latin typeface="Effra" panose="02000506080000020004"/>
              </a:rPr>
              <a:t>krijgt</a:t>
            </a:r>
            <a:r>
              <a:rPr lang="en-US" sz="2000" dirty="0">
                <a:latin typeface="Effra" panose="02000506080000020004"/>
              </a:rPr>
              <a:t> 0,240 L x 200 mg/L = 48,0 mg </a:t>
            </a:r>
            <a:r>
              <a:rPr lang="en-US" sz="2000" dirty="0" err="1">
                <a:latin typeface="Effra" panose="02000506080000020004"/>
              </a:rPr>
              <a:t>sulfiet</a:t>
            </a:r>
            <a:r>
              <a:rPr lang="en-US" sz="2000" dirty="0">
                <a:latin typeface="Effra" panose="02000506080000020004"/>
              </a:rPr>
              <a:t> </a:t>
            </a:r>
            <a:r>
              <a:rPr lang="en-US" sz="2000" dirty="0" err="1">
                <a:latin typeface="Effra" panose="02000506080000020004"/>
              </a:rPr>
              <a:t>binnen</a:t>
            </a:r>
            <a:r>
              <a:rPr lang="en-US" sz="2000" dirty="0">
                <a:latin typeface="Effra" panose="02000506080000020004"/>
              </a:rPr>
              <a:t>.</a:t>
            </a:r>
          </a:p>
          <a:p>
            <a:r>
              <a:rPr lang="en-US" sz="2000" dirty="0">
                <a:latin typeface="Effra" panose="02000506080000020004"/>
              </a:rPr>
              <a:t>48,0 mg &gt; 45,5 mg </a:t>
            </a:r>
            <a:r>
              <a:rPr lang="en-US" sz="2000" dirty="0" err="1">
                <a:latin typeface="Effra" panose="02000506080000020004"/>
              </a:rPr>
              <a:t>dus</a:t>
            </a:r>
            <a:r>
              <a:rPr lang="en-US" sz="2000" dirty="0">
                <a:latin typeface="Effra" panose="02000506080000020004"/>
              </a:rPr>
              <a:t> </a:t>
            </a:r>
            <a:r>
              <a:rPr lang="en-US" sz="2000" dirty="0" err="1">
                <a:latin typeface="Effra" panose="02000506080000020004"/>
              </a:rPr>
              <a:t>overschrijdt</a:t>
            </a:r>
            <a:r>
              <a:rPr lang="en-US" sz="2000" dirty="0">
                <a:latin typeface="Effra" panose="02000506080000020004"/>
              </a:rPr>
              <a:t> </a:t>
            </a:r>
            <a:r>
              <a:rPr lang="en-US" sz="2000" dirty="0" err="1">
                <a:latin typeface="Effra" panose="02000506080000020004"/>
              </a:rPr>
              <a:t>hij</a:t>
            </a:r>
            <a:r>
              <a:rPr lang="en-US" sz="2000" dirty="0">
                <a:latin typeface="Effra" panose="02000506080000020004"/>
              </a:rPr>
              <a:t>/</a:t>
            </a:r>
            <a:r>
              <a:rPr lang="en-US" sz="2000" dirty="0" err="1">
                <a:latin typeface="Effra" panose="02000506080000020004"/>
              </a:rPr>
              <a:t>zij</a:t>
            </a:r>
            <a:r>
              <a:rPr lang="en-US" sz="2000" dirty="0">
                <a:latin typeface="Effra" panose="02000506080000020004"/>
              </a:rPr>
              <a:t> de ADI-</a:t>
            </a:r>
            <a:r>
              <a:rPr lang="en-US" sz="2000" dirty="0" err="1">
                <a:latin typeface="Effra" panose="02000506080000020004"/>
              </a:rPr>
              <a:t>waarde</a:t>
            </a:r>
            <a:r>
              <a:rPr lang="en-US" sz="2000" dirty="0">
                <a:latin typeface="Effra" panose="02000506080000020004"/>
              </a:rPr>
              <a:t>.</a:t>
            </a:r>
            <a:endParaRPr lang="nl-NL" sz="2000" dirty="0">
              <a:latin typeface="Effra" panose="02000506080000020004"/>
            </a:endParaRPr>
          </a:p>
        </p:txBody>
      </p:sp>
      <p:cxnSp>
        <p:nvCxnSpPr>
          <p:cNvPr id="7" name="Rechte verbindingslijn 6">
            <a:extLst>
              <a:ext uri="{FF2B5EF4-FFF2-40B4-BE49-F238E27FC236}">
                <a16:creationId xmlns:a16="http://schemas.microsoft.com/office/drawing/2014/main" id="{4718366F-B968-553E-9E82-31085D1BDC41}"/>
              </a:ext>
            </a:extLst>
          </p:cNvPr>
          <p:cNvCxnSpPr>
            <a:cxnSpLocks/>
          </p:cNvCxnSpPr>
          <p:nvPr/>
        </p:nvCxnSpPr>
        <p:spPr>
          <a:xfrm>
            <a:off x="4923685" y="4164497"/>
            <a:ext cx="410104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557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1D5C-33EE-1858-954B-A2C3A7CD935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A55E3EF-0D19-38F1-346F-FD108DAA7191}"/>
              </a:ext>
            </a:extLst>
          </p:cNvPr>
          <p:cNvSpPr txBox="1"/>
          <p:nvPr/>
        </p:nvSpPr>
        <p:spPr>
          <a:xfrm>
            <a:off x="536714" y="884583"/>
            <a:ext cx="11303352" cy="738664"/>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t>
            </a:r>
            <a:r>
              <a:rPr lang="en-US" sz="2400" b="1" dirty="0" err="1">
                <a:latin typeface="Effra" panose="02000506080000020004"/>
              </a:rPr>
              <a:t>overmaat</a:t>
            </a:r>
            <a:r>
              <a:rPr lang="en-US" sz="2400" b="1" dirty="0">
                <a:latin typeface="Effra" panose="02000506080000020004"/>
              </a:rPr>
              <a:t>? </a:t>
            </a:r>
            <a:r>
              <a:rPr lang="en-US" sz="2000" b="1" dirty="0">
                <a:solidFill>
                  <a:srgbClr val="652EA3"/>
                </a:solidFill>
                <a:latin typeface="Effra" panose="02000506080000020004"/>
              </a:rPr>
              <a:t>2018 I 19</a:t>
            </a:r>
          </a:p>
          <a:p>
            <a:endParaRPr lang="nl-NL" dirty="0"/>
          </a:p>
        </p:txBody>
      </p:sp>
      <p:pic>
        <p:nvPicPr>
          <p:cNvPr id="4" name="Afbeelding 3">
            <a:extLst>
              <a:ext uri="{FF2B5EF4-FFF2-40B4-BE49-F238E27FC236}">
                <a16:creationId xmlns:a16="http://schemas.microsoft.com/office/drawing/2014/main" id="{A38A6A00-CDBD-EFE0-487F-C8CAE5E89532}"/>
              </a:ext>
            </a:extLst>
          </p:cNvPr>
          <p:cNvPicPr>
            <a:picLocks noChangeAspect="1"/>
          </p:cNvPicPr>
          <p:nvPr/>
        </p:nvPicPr>
        <p:blipFill>
          <a:blip r:embed="rId2"/>
          <a:stretch>
            <a:fillRect/>
          </a:stretch>
        </p:blipFill>
        <p:spPr>
          <a:xfrm>
            <a:off x="465053" y="1401417"/>
            <a:ext cx="5717086" cy="5256561"/>
          </a:xfrm>
          <a:prstGeom prst="rect">
            <a:avLst/>
          </a:prstGeom>
        </p:spPr>
      </p:pic>
    </p:spTree>
    <p:extLst>
      <p:ext uri="{BB962C8B-B14F-4D97-AF65-F5344CB8AC3E}">
        <p14:creationId xmlns:p14="http://schemas.microsoft.com/office/powerpoint/2010/main" val="2365208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5E29-1C3D-F4B3-BC3E-49E550A4038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D57BA95-FD5D-2C7C-14C2-8AFA330A9A70}"/>
              </a:ext>
            </a:extLst>
          </p:cNvPr>
          <p:cNvSpPr txBox="1"/>
          <p:nvPr/>
        </p:nvSpPr>
        <p:spPr>
          <a:xfrm>
            <a:off x="536714" y="884583"/>
            <a:ext cx="11303352" cy="738664"/>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t>
            </a:r>
            <a:r>
              <a:rPr lang="en-US" sz="2400" b="1" dirty="0" err="1">
                <a:latin typeface="Effra" panose="02000506080000020004"/>
              </a:rPr>
              <a:t>overmaat</a:t>
            </a:r>
            <a:r>
              <a:rPr lang="en-US" sz="2400" b="1" dirty="0">
                <a:latin typeface="Effra" panose="02000506080000020004"/>
              </a:rPr>
              <a:t>? </a:t>
            </a:r>
            <a:r>
              <a:rPr lang="en-US" sz="2000" b="1" dirty="0">
                <a:solidFill>
                  <a:srgbClr val="652EA3"/>
                </a:solidFill>
                <a:latin typeface="Effra" panose="02000506080000020004"/>
              </a:rPr>
              <a:t>2018 I 19</a:t>
            </a:r>
          </a:p>
          <a:p>
            <a:endParaRPr lang="nl-NL" dirty="0"/>
          </a:p>
        </p:txBody>
      </p:sp>
      <p:pic>
        <p:nvPicPr>
          <p:cNvPr id="4" name="Afbeelding 3">
            <a:extLst>
              <a:ext uri="{FF2B5EF4-FFF2-40B4-BE49-F238E27FC236}">
                <a16:creationId xmlns:a16="http://schemas.microsoft.com/office/drawing/2014/main" id="{D397C131-F375-2870-F740-A77044DAE179}"/>
              </a:ext>
            </a:extLst>
          </p:cNvPr>
          <p:cNvPicPr>
            <a:picLocks noChangeAspect="1"/>
          </p:cNvPicPr>
          <p:nvPr/>
        </p:nvPicPr>
        <p:blipFill>
          <a:blip r:embed="rId2"/>
          <a:stretch>
            <a:fillRect/>
          </a:stretch>
        </p:blipFill>
        <p:spPr>
          <a:xfrm>
            <a:off x="465053" y="1401417"/>
            <a:ext cx="5717086" cy="5256561"/>
          </a:xfrm>
          <a:prstGeom prst="rect">
            <a:avLst/>
          </a:prstGeom>
        </p:spPr>
      </p:pic>
      <p:cxnSp>
        <p:nvCxnSpPr>
          <p:cNvPr id="5" name="Rechte verbindingslijn 4">
            <a:extLst>
              <a:ext uri="{FF2B5EF4-FFF2-40B4-BE49-F238E27FC236}">
                <a16:creationId xmlns:a16="http://schemas.microsoft.com/office/drawing/2014/main" id="{73E40D07-57E0-8E30-790B-00CA43087874}"/>
              </a:ext>
            </a:extLst>
          </p:cNvPr>
          <p:cNvCxnSpPr/>
          <p:nvPr/>
        </p:nvCxnSpPr>
        <p:spPr>
          <a:xfrm>
            <a:off x="4283765" y="1848678"/>
            <a:ext cx="1470992"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D19969D8-DD3E-492C-EEE4-B8EA80397E41}"/>
              </a:ext>
            </a:extLst>
          </p:cNvPr>
          <p:cNvCxnSpPr>
            <a:cxnSpLocks/>
          </p:cNvCxnSpPr>
          <p:nvPr/>
        </p:nvCxnSpPr>
        <p:spPr>
          <a:xfrm>
            <a:off x="828261" y="2050774"/>
            <a:ext cx="77193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878D12D7-8E7A-0A82-1023-01CEB9E4697E}"/>
              </a:ext>
            </a:extLst>
          </p:cNvPr>
          <p:cNvCxnSpPr>
            <a:cxnSpLocks/>
          </p:cNvCxnSpPr>
          <p:nvPr/>
        </p:nvCxnSpPr>
        <p:spPr>
          <a:xfrm>
            <a:off x="2676939" y="2845904"/>
            <a:ext cx="235226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3F48A27A-764B-34ED-1CA9-7894EFE45A11}"/>
              </a:ext>
            </a:extLst>
          </p:cNvPr>
          <p:cNvSpPr txBox="1"/>
          <p:nvPr/>
        </p:nvSpPr>
        <p:spPr>
          <a:xfrm>
            <a:off x="6559826" y="1623247"/>
            <a:ext cx="3871573" cy="1015663"/>
          </a:xfrm>
          <a:prstGeom prst="rect">
            <a:avLst/>
          </a:prstGeom>
          <a:noFill/>
        </p:spPr>
        <p:txBody>
          <a:bodyPr wrap="none" rtlCol="0">
            <a:spAutoFit/>
          </a:bodyPr>
          <a:lstStyle/>
          <a:p>
            <a:r>
              <a:rPr lang="en-US" sz="2000">
                <a:latin typeface="Effra" panose="02000506080000020004"/>
              </a:rPr>
              <a:t>400 L x 0,014 mol/L = 5,6 mol OH</a:t>
            </a:r>
            <a:r>
              <a:rPr lang="en-US" sz="2000" baseline="30000">
                <a:latin typeface="Effra" panose="02000506080000020004"/>
              </a:rPr>
              <a:t>-</a:t>
            </a:r>
            <a:r>
              <a:rPr lang="en-US" sz="2000">
                <a:latin typeface="Effra" panose="02000506080000020004"/>
              </a:rPr>
              <a:t>.</a:t>
            </a:r>
          </a:p>
          <a:p>
            <a:r>
              <a:rPr lang="en-US" sz="2000">
                <a:latin typeface="Effra" panose="02000506080000020004"/>
              </a:rPr>
              <a:t>300 L x 0,063 mol/L = 1,89 mol OH</a:t>
            </a:r>
            <a:r>
              <a:rPr lang="en-US" sz="2000" baseline="30000">
                <a:latin typeface="Effra" panose="02000506080000020004"/>
              </a:rPr>
              <a:t>-</a:t>
            </a:r>
            <a:r>
              <a:rPr lang="en-US" sz="2000">
                <a:latin typeface="Effra" panose="02000506080000020004"/>
              </a:rPr>
              <a:t>.</a:t>
            </a:r>
          </a:p>
          <a:p>
            <a:r>
              <a:rPr lang="en-US" sz="2000" err="1">
                <a:latin typeface="Effra" panose="02000506080000020004"/>
              </a:rPr>
              <a:t>Totaal</a:t>
            </a:r>
            <a:r>
              <a:rPr lang="en-US" sz="2000">
                <a:latin typeface="Effra" panose="02000506080000020004"/>
              </a:rPr>
              <a:t> 5,6+1,89 = 7,5 mol OH</a:t>
            </a:r>
            <a:r>
              <a:rPr lang="en-US" sz="2000" baseline="30000">
                <a:latin typeface="Effra" panose="02000506080000020004"/>
              </a:rPr>
              <a:t>-</a:t>
            </a:r>
            <a:r>
              <a:rPr lang="en-US" sz="2000">
                <a:latin typeface="Effra" panose="02000506080000020004"/>
              </a:rPr>
              <a:t>.</a:t>
            </a:r>
            <a:endParaRPr lang="nl-NL" sz="2000">
              <a:latin typeface="Effra" panose="02000506080000020004"/>
            </a:endParaRPr>
          </a:p>
        </p:txBody>
      </p:sp>
    </p:spTree>
    <p:extLst>
      <p:ext uri="{BB962C8B-B14F-4D97-AF65-F5344CB8AC3E}">
        <p14:creationId xmlns:p14="http://schemas.microsoft.com/office/powerpoint/2010/main" val="265773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1357460" y="961534"/>
            <a:ext cx="7164371" cy="584775"/>
          </a:xfrm>
          <a:prstGeom prst="rect">
            <a:avLst/>
          </a:prstGeom>
          <a:noFill/>
        </p:spPr>
        <p:txBody>
          <a:bodyPr wrap="square" lIns="91440" tIns="45720" rIns="91440" bIns="45720" rtlCol="0" anchor="t">
            <a:spAutoFit/>
          </a:bodyPr>
          <a:lstStyle/>
          <a:p>
            <a:r>
              <a:rPr lang="en-US" sz="3200" b="1" err="1">
                <a:latin typeface="Effra"/>
              </a:rPr>
              <a:t>Verdeling</a:t>
            </a:r>
            <a:r>
              <a:rPr lang="en-US" sz="3200" b="1">
                <a:latin typeface="Effra"/>
              </a:rPr>
              <a:t> </a:t>
            </a:r>
            <a:r>
              <a:rPr lang="en-US" sz="3200" b="1" err="1">
                <a:latin typeface="Effra"/>
              </a:rPr>
              <a:t>onderwerpen</a:t>
            </a:r>
            <a:r>
              <a:rPr lang="en-US" sz="3200" b="1">
                <a:latin typeface="Effra"/>
              </a:rPr>
              <a:t> 2019 t/m 2024</a:t>
            </a:r>
            <a:endParaRPr lang="nl-NL" sz="3200" b="1">
              <a:latin typeface="Effra"/>
            </a:endParaRPr>
          </a:p>
        </p:txBody>
      </p:sp>
      <p:pic>
        <p:nvPicPr>
          <p:cNvPr id="4" name="Afbeelding 3">
            <a:extLst>
              <a:ext uri="{FF2B5EF4-FFF2-40B4-BE49-F238E27FC236}">
                <a16:creationId xmlns:a16="http://schemas.microsoft.com/office/drawing/2014/main" id="{650F4A58-0CA0-06F8-EE93-E554400C1B7B}"/>
              </a:ext>
            </a:extLst>
          </p:cNvPr>
          <p:cNvPicPr>
            <a:picLocks noChangeAspect="1"/>
          </p:cNvPicPr>
          <p:nvPr/>
        </p:nvPicPr>
        <p:blipFill>
          <a:blip r:embed="rId2"/>
          <a:stretch>
            <a:fillRect/>
          </a:stretch>
        </p:blipFill>
        <p:spPr>
          <a:xfrm>
            <a:off x="1434003" y="1699378"/>
            <a:ext cx="5572125" cy="4533900"/>
          </a:xfrm>
          <a:prstGeom prst="rect">
            <a:avLst/>
          </a:prstGeom>
        </p:spPr>
      </p:pic>
    </p:spTree>
    <p:extLst>
      <p:ext uri="{BB962C8B-B14F-4D97-AF65-F5344CB8AC3E}">
        <p14:creationId xmlns:p14="http://schemas.microsoft.com/office/powerpoint/2010/main" val="1808896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1035-F0C6-05CE-208C-64A65DFB48A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3FF54D1-BB61-BF2D-5DE8-21AFC0B0E0CF}"/>
              </a:ext>
            </a:extLst>
          </p:cNvPr>
          <p:cNvSpPr txBox="1"/>
          <p:nvPr/>
        </p:nvSpPr>
        <p:spPr>
          <a:xfrm>
            <a:off x="536714" y="884583"/>
            <a:ext cx="11303352" cy="738664"/>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t>
            </a:r>
            <a:r>
              <a:rPr lang="en-US" sz="2400" b="1" dirty="0" err="1">
                <a:latin typeface="Effra" panose="02000506080000020004"/>
              </a:rPr>
              <a:t>overmaat</a:t>
            </a:r>
            <a:r>
              <a:rPr lang="en-US" sz="2400" b="1" dirty="0">
                <a:latin typeface="Effra" panose="02000506080000020004"/>
              </a:rPr>
              <a:t>? </a:t>
            </a:r>
            <a:r>
              <a:rPr lang="en-US" sz="2000" b="1" dirty="0">
                <a:solidFill>
                  <a:srgbClr val="652EA3"/>
                </a:solidFill>
                <a:latin typeface="Effra" panose="02000506080000020004"/>
              </a:rPr>
              <a:t>2018 I 19</a:t>
            </a:r>
          </a:p>
          <a:p>
            <a:endParaRPr lang="nl-NL" dirty="0"/>
          </a:p>
        </p:txBody>
      </p:sp>
      <p:pic>
        <p:nvPicPr>
          <p:cNvPr id="4" name="Afbeelding 3">
            <a:extLst>
              <a:ext uri="{FF2B5EF4-FFF2-40B4-BE49-F238E27FC236}">
                <a16:creationId xmlns:a16="http://schemas.microsoft.com/office/drawing/2014/main" id="{540B3B82-BD64-1F5F-BF28-4E3D7877F196}"/>
              </a:ext>
            </a:extLst>
          </p:cNvPr>
          <p:cNvPicPr>
            <a:picLocks noChangeAspect="1"/>
          </p:cNvPicPr>
          <p:nvPr/>
        </p:nvPicPr>
        <p:blipFill>
          <a:blip r:embed="rId2"/>
          <a:stretch>
            <a:fillRect/>
          </a:stretch>
        </p:blipFill>
        <p:spPr>
          <a:xfrm>
            <a:off x="465053" y="1401417"/>
            <a:ext cx="5717086" cy="5256561"/>
          </a:xfrm>
          <a:prstGeom prst="rect">
            <a:avLst/>
          </a:prstGeom>
        </p:spPr>
      </p:pic>
      <p:cxnSp>
        <p:nvCxnSpPr>
          <p:cNvPr id="8" name="Rechte verbindingslijn 7">
            <a:extLst>
              <a:ext uri="{FF2B5EF4-FFF2-40B4-BE49-F238E27FC236}">
                <a16:creationId xmlns:a16="http://schemas.microsoft.com/office/drawing/2014/main" id="{22AFE37C-1D75-D17A-693F-A437892951AD}"/>
              </a:ext>
            </a:extLst>
          </p:cNvPr>
          <p:cNvCxnSpPr>
            <a:cxnSpLocks/>
          </p:cNvCxnSpPr>
          <p:nvPr/>
        </p:nvCxnSpPr>
        <p:spPr>
          <a:xfrm>
            <a:off x="3107634" y="3869634"/>
            <a:ext cx="273657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1AAC944A-F4C5-9008-B6A2-A0E921EB2C86}"/>
              </a:ext>
            </a:extLst>
          </p:cNvPr>
          <p:cNvSpPr txBox="1"/>
          <p:nvPr/>
        </p:nvSpPr>
        <p:spPr>
          <a:xfrm>
            <a:off x="6559826" y="1623247"/>
            <a:ext cx="4616135" cy="1631216"/>
          </a:xfrm>
          <a:prstGeom prst="rect">
            <a:avLst/>
          </a:prstGeom>
          <a:noFill/>
        </p:spPr>
        <p:txBody>
          <a:bodyPr wrap="none" rtlCol="0">
            <a:spAutoFit/>
          </a:bodyPr>
          <a:lstStyle/>
          <a:p>
            <a:r>
              <a:rPr lang="en-US" sz="2000">
                <a:latin typeface="Effra" panose="02000506080000020004"/>
              </a:rPr>
              <a:t>400 L x 0,014 mol/L = 5,6 mol OH</a:t>
            </a:r>
            <a:r>
              <a:rPr lang="en-US" sz="2000" baseline="30000">
                <a:latin typeface="Effra" panose="02000506080000020004"/>
              </a:rPr>
              <a:t>-</a:t>
            </a:r>
            <a:r>
              <a:rPr lang="en-US" sz="2000">
                <a:latin typeface="Effra" panose="02000506080000020004"/>
              </a:rPr>
              <a:t>.</a:t>
            </a:r>
          </a:p>
          <a:p>
            <a:r>
              <a:rPr lang="en-US" sz="2000">
                <a:latin typeface="Effra" panose="02000506080000020004"/>
              </a:rPr>
              <a:t>300 L x 0,063 mol/L = 1,89 mol OH</a:t>
            </a:r>
            <a:r>
              <a:rPr lang="en-US" sz="2000" baseline="30000">
                <a:latin typeface="Effra" panose="02000506080000020004"/>
              </a:rPr>
              <a:t>-</a:t>
            </a:r>
            <a:r>
              <a:rPr lang="en-US" sz="2000">
                <a:latin typeface="Effra" panose="02000506080000020004"/>
              </a:rPr>
              <a:t>.</a:t>
            </a:r>
          </a:p>
          <a:p>
            <a:r>
              <a:rPr lang="en-US" sz="2000" err="1">
                <a:latin typeface="Effra" panose="02000506080000020004"/>
              </a:rPr>
              <a:t>Totaal</a:t>
            </a:r>
            <a:r>
              <a:rPr lang="en-US" sz="2000">
                <a:latin typeface="Effra" panose="02000506080000020004"/>
              </a:rPr>
              <a:t> 5,6+1,89 = 7,5 mol OH</a:t>
            </a:r>
            <a:r>
              <a:rPr lang="en-US" sz="2000" baseline="30000">
                <a:latin typeface="Effra" panose="02000506080000020004"/>
              </a:rPr>
              <a:t>-</a:t>
            </a:r>
            <a:r>
              <a:rPr lang="en-US" sz="2000">
                <a:latin typeface="Effra" panose="02000506080000020004"/>
              </a:rPr>
              <a:t>.</a:t>
            </a:r>
          </a:p>
          <a:p>
            <a:endParaRPr lang="en-US" sz="2000">
              <a:latin typeface="Effra" panose="02000506080000020004"/>
            </a:endParaRPr>
          </a:p>
          <a:p>
            <a:r>
              <a:rPr lang="en-US" sz="2000">
                <a:latin typeface="Effra" panose="02000506080000020004"/>
              </a:rPr>
              <a:t>Er is 3,0 L x 1,9 mol/L = 5,7 mol </a:t>
            </a:r>
            <a:r>
              <a:rPr lang="en-US" sz="2000" err="1">
                <a:latin typeface="Effra" panose="02000506080000020004"/>
              </a:rPr>
              <a:t>zwavelzuur</a:t>
            </a:r>
            <a:r>
              <a:rPr lang="en-US" sz="2000">
                <a:latin typeface="Effra" panose="02000506080000020004"/>
              </a:rPr>
              <a:t>.</a:t>
            </a:r>
            <a:endParaRPr lang="nl-NL" sz="2000">
              <a:latin typeface="Effra" panose="02000506080000020004"/>
            </a:endParaRPr>
          </a:p>
        </p:txBody>
      </p:sp>
    </p:spTree>
    <p:extLst>
      <p:ext uri="{BB962C8B-B14F-4D97-AF65-F5344CB8AC3E}">
        <p14:creationId xmlns:p14="http://schemas.microsoft.com/office/powerpoint/2010/main" val="3757148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9D68-BBFA-B9E1-A124-43B4543DA7D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4FD4D62-5BB3-8C04-4713-E1EB5940F0C6}"/>
              </a:ext>
            </a:extLst>
          </p:cNvPr>
          <p:cNvSpPr txBox="1"/>
          <p:nvPr/>
        </p:nvSpPr>
        <p:spPr>
          <a:xfrm>
            <a:off x="536714" y="884583"/>
            <a:ext cx="11303352" cy="738664"/>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t>
            </a:r>
            <a:r>
              <a:rPr lang="en-US" sz="2400" b="1" dirty="0" err="1">
                <a:latin typeface="Effra" panose="02000506080000020004"/>
              </a:rPr>
              <a:t>overmaat</a:t>
            </a:r>
            <a:r>
              <a:rPr lang="en-US" sz="2400" b="1" dirty="0">
                <a:latin typeface="Effra" panose="02000506080000020004"/>
              </a:rPr>
              <a:t>? </a:t>
            </a:r>
            <a:r>
              <a:rPr lang="en-US" sz="2000" b="1" dirty="0">
                <a:solidFill>
                  <a:srgbClr val="652EA3"/>
                </a:solidFill>
                <a:latin typeface="Effra" panose="02000506080000020004"/>
              </a:rPr>
              <a:t>2018 I 19</a:t>
            </a:r>
          </a:p>
          <a:p>
            <a:endParaRPr lang="nl-NL" dirty="0"/>
          </a:p>
        </p:txBody>
      </p:sp>
      <p:pic>
        <p:nvPicPr>
          <p:cNvPr id="4" name="Afbeelding 3">
            <a:extLst>
              <a:ext uri="{FF2B5EF4-FFF2-40B4-BE49-F238E27FC236}">
                <a16:creationId xmlns:a16="http://schemas.microsoft.com/office/drawing/2014/main" id="{DA8EB367-B19F-367E-707F-CC697712347E}"/>
              </a:ext>
            </a:extLst>
          </p:cNvPr>
          <p:cNvPicPr>
            <a:picLocks noChangeAspect="1"/>
          </p:cNvPicPr>
          <p:nvPr/>
        </p:nvPicPr>
        <p:blipFill>
          <a:blip r:embed="rId2"/>
          <a:stretch>
            <a:fillRect/>
          </a:stretch>
        </p:blipFill>
        <p:spPr>
          <a:xfrm>
            <a:off x="465053" y="1401417"/>
            <a:ext cx="5717086" cy="5256561"/>
          </a:xfrm>
          <a:prstGeom prst="rect">
            <a:avLst/>
          </a:prstGeom>
        </p:spPr>
      </p:pic>
      <p:cxnSp>
        <p:nvCxnSpPr>
          <p:cNvPr id="8" name="Rechte verbindingslijn 7">
            <a:extLst>
              <a:ext uri="{FF2B5EF4-FFF2-40B4-BE49-F238E27FC236}">
                <a16:creationId xmlns:a16="http://schemas.microsoft.com/office/drawing/2014/main" id="{F0049017-BBBB-1B7E-8726-28ADD8D7A379}"/>
              </a:ext>
            </a:extLst>
          </p:cNvPr>
          <p:cNvCxnSpPr>
            <a:cxnSpLocks/>
          </p:cNvCxnSpPr>
          <p:nvPr/>
        </p:nvCxnSpPr>
        <p:spPr>
          <a:xfrm>
            <a:off x="3823251" y="6433930"/>
            <a:ext cx="227274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03BA95D2-62CD-7E8B-00A3-CB285EE494E7}"/>
              </a:ext>
            </a:extLst>
          </p:cNvPr>
          <p:cNvSpPr txBox="1"/>
          <p:nvPr/>
        </p:nvSpPr>
        <p:spPr>
          <a:xfrm>
            <a:off x="6559826" y="1623247"/>
            <a:ext cx="4654479" cy="1938992"/>
          </a:xfrm>
          <a:prstGeom prst="rect">
            <a:avLst/>
          </a:prstGeom>
          <a:noFill/>
        </p:spPr>
        <p:txBody>
          <a:bodyPr wrap="none" rtlCol="0">
            <a:spAutoFit/>
          </a:bodyPr>
          <a:lstStyle/>
          <a:p>
            <a:r>
              <a:rPr lang="en-US" sz="2000">
                <a:latin typeface="Effra" panose="02000506080000020004"/>
              </a:rPr>
              <a:t>400 L x 0,014 mol/L = 5,6 mol OH</a:t>
            </a:r>
            <a:r>
              <a:rPr lang="en-US" sz="2000" baseline="30000">
                <a:latin typeface="Effra" panose="02000506080000020004"/>
              </a:rPr>
              <a:t>-</a:t>
            </a:r>
            <a:r>
              <a:rPr lang="en-US" sz="2000">
                <a:latin typeface="Effra" panose="02000506080000020004"/>
              </a:rPr>
              <a:t>.</a:t>
            </a:r>
          </a:p>
          <a:p>
            <a:r>
              <a:rPr lang="en-US" sz="2000">
                <a:latin typeface="Effra" panose="02000506080000020004"/>
              </a:rPr>
              <a:t>300 L x 0,063 mol/L = 1,89 mol OH</a:t>
            </a:r>
            <a:r>
              <a:rPr lang="en-US" sz="2000" baseline="30000">
                <a:latin typeface="Effra" panose="02000506080000020004"/>
              </a:rPr>
              <a:t>-</a:t>
            </a:r>
            <a:r>
              <a:rPr lang="en-US" sz="2000">
                <a:latin typeface="Effra" panose="02000506080000020004"/>
              </a:rPr>
              <a:t>.</a:t>
            </a:r>
          </a:p>
          <a:p>
            <a:r>
              <a:rPr lang="en-US" sz="2000" err="1">
                <a:latin typeface="Effra" panose="02000506080000020004"/>
              </a:rPr>
              <a:t>Totaal</a:t>
            </a:r>
            <a:r>
              <a:rPr lang="en-US" sz="2000">
                <a:latin typeface="Effra" panose="02000506080000020004"/>
              </a:rPr>
              <a:t> 5,6+1,89 = 7,5 mol OH</a:t>
            </a:r>
            <a:r>
              <a:rPr lang="en-US" sz="2000" baseline="30000">
                <a:latin typeface="Effra" panose="02000506080000020004"/>
              </a:rPr>
              <a:t>-</a:t>
            </a:r>
            <a:r>
              <a:rPr lang="en-US" sz="2000">
                <a:latin typeface="Effra" panose="02000506080000020004"/>
              </a:rPr>
              <a:t>.</a:t>
            </a:r>
          </a:p>
          <a:p>
            <a:endParaRPr lang="en-US" sz="2000">
              <a:latin typeface="Effra" panose="02000506080000020004"/>
            </a:endParaRPr>
          </a:p>
          <a:p>
            <a:r>
              <a:rPr lang="en-US" sz="2000">
                <a:latin typeface="Effra" panose="02000506080000020004"/>
              </a:rPr>
              <a:t>Er is 3,0 L x 1,9 mol/L = 5,7 mol </a:t>
            </a:r>
            <a:r>
              <a:rPr lang="en-US" sz="2000" err="1">
                <a:latin typeface="Effra" panose="02000506080000020004"/>
              </a:rPr>
              <a:t>zwavelzuur</a:t>
            </a:r>
            <a:r>
              <a:rPr lang="en-US" sz="2000">
                <a:latin typeface="Effra" panose="02000506080000020004"/>
              </a:rPr>
              <a:t>.</a:t>
            </a:r>
          </a:p>
          <a:p>
            <a:r>
              <a:rPr lang="en-US" sz="2000">
                <a:latin typeface="Effra" panose="02000506080000020004"/>
              </a:rPr>
              <a:t>Er is 2 x 5,7 = 11,4 mol H</a:t>
            </a:r>
            <a:r>
              <a:rPr lang="en-US" sz="2000" baseline="30000">
                <a:latin typeface="Effra" panose="02000506080000020004"/>
              </a:rPr>
              <a:t>+</a:t>
            </a:r>
            <a:r>
              <a:rPr lang="en-US" sz="2000">
                <a:latin typeface="Effra" panose="02000506080000020004"/>
              </a:rPr>
              <a:t>.</a:t>
            </a:r>
            <a:endParaRPr lang="nl-NL" sz="2000">
              <a:latin typeface="Effra" panose="02000506080000020004"/>
            </a:endParaRPr>
          </a:p>
        </p:txBody>
      </p:sp>
      <p:cxnSp>
        <p:nvCxnSpPr>
          <p:cNvPr id="5" name="Rechte verbindingslijn 4">
            <a:extLst>
              <a:ext uri="{FF2B5EF4-FFF2-40B4-BE49-F238E27FC236}">
                <a16:creationId xmlns:a16="http://schemas.microsoft.com/office/drawing/2014/main" id="{51F27EB2-690D-827E-6019-2E8479100E69}"/>
              </a:ext>
            </a:extLst>
          </p:cNvPr>
          <p:cNvCxnSpPr>
            <a:cxnSpLocks/>
          </p:cNvCxnSpPr>
          <p:nvPr/>
        </p:nvCxnSpPr>
        <p:spPr>
          <a:xfrm>
            <a:off x="536714" y="6657978"/>
            <a:ext cx="844825"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80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C05CC-EC07-3E6B-27CB-DC4E46225C8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2CCDC8C-6182-3960-3AE8-C4573CBD9A16}"/>
              </a:ext>
            </a:extLst>
          </p:cNvPr>
          <p:cNvSpPr txBox="1"/>
          <p:nvPr/>
        </p:nvSpPr>
        <p:spPr>
          <a:xfrm>
            <a:off x="536714" y="884583"/>
            <a:ext cx="11303352" cy="738664"/>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met </a:t>
            </a:r>
            <a:r>
              <a:rPr lang="en-US" sz="2400" b="1" dirty="0" err="1">
                <a:latin typeface="Effra" panose="02000506080000020004"/>
              </a:rPr>
              <a:t>overmaat</a:t>
            </a:r>
            <a:r>
              <a:rPr lang="en-US" sz="2400" b="1" dirty="0">
                <a:latin typeface="Effra" panose="02000506080000020004"/>
              </a:rPr>
              <a:t>? </a:t>
            </a:r>
            <a:r>
              <a:rPr lang="en-US" sz="2000" b="1" dirty="0">
                <a:solidFill>
                  <a:srgbClr val="652EA3"/>
                </a:solidFill>
                <a:latin typeface="Effra" panose="02000506080000020004"/>
              </a:rPr>
              <a:t>2018 I 19</a:t>
            </a:r>
          </a:p>
          <a:p>
            <a:endParaRPr lang="nl-NL" dirty="0"/>
          </a:p>
        </p:txBody>
      </p:sp>
      <p:pic>
        <p:nvPicPr>
          <p:cNvPr id="4" name="Afbeelding 3">
            <a:extLst>
              <a:ext uri="{FF2B5EF4-FFF2-40B4-BE49-F238E27FC236}">
                <a16:creationId xmlns:a16="http://schemas.microsoft.com/office/drawing/2014/main" id="{BE0EAD5D-70E5-F1FB-5A08-75F6DCF1A50E}"/>
              </a:ext>
            </a:extLst>
          </p:cNvPr>
          <p:cNvPicPr>
            <a:picLocks noChangeAspect="1"/>
          </p:cNvPicPr>
          <p:nvPr/>
        </p:nvPicPr>
        <p:blipFill>
          <a:blip r:embed="rId2"/>
          <a:stretch>
            <a:fillRect/>
          </a:stretch>
        </p:blipFill>
        <p:spPr>
          <a:xfrm>
            <a:off x="465053" y="1401417"/>
            <a:ext cx="5717086" cy="5256561"/>
          </a:xfrm>
          <a:prstGeom prst="rect">
            <a:avLst/>
          </a:prstGeom>
        </p:spPr>
      </p:pic>
      <p:sp>
        <p:nvSpPr>
          <p:cNvPr id="10" name="Tekstvak 9">
            <a:extLst>
              <a:ext uri="{FF2B5EF4-FFF2-40B4-BE49-F238E27FC236}">
                <a16:creationId xmlns:a16="http://schemas.microsoft.com/office/drawing/2014/main" id="{37CE1B21-8241-0B69-8559-89913B5248F5}"/>
              </a:ext>
            </a:extLst>
          </p:cNvPr>
          <p:cNvSpPr txBox="1"/>
          <p:nvPr/>
        </p:nvSpPr>
        <p:spPr>
          <a:xfrm>
            <a:off x="6559826" y="1623247"/>
            <a:ext cx="4871398" cy="2862322"/>
          </a:xfrm>
          <a:prstGeom prst="rect">
            <a:avLst/>
          </a:prstGeom>
          <a:noFill/>
        </p:spPr>
        <p:txBody>
          <a:bodyPr wrap="none" rtlCol="0">
            <a:spAutoFit/>
          </a:bodyPr>
          <a:lstStyle/>
          <a:p>
            <a:r>
              <a:rPr lang="en-US" sz="2000">
                <a:latin typeface="Effra" panose="02000506080000020004"/>
              </a:rPr>
              <a:t>400 L x 0,014 mol/L = 5,6 mol OH</a:t>
            </a:r>
            <a:r>
              <a:rPr lang="en-US" sz="2000" baseline="30000">
                <a:latin typeface="Effra" panose="02000506080000020004"/>
              </a:rPr>
              <a:t>-</a:t>
            </a:r>
            <a:r>
              <a:rPr lang="en-US" sz="2000">
                <a:latin typeface="Effra" panose="02000506080000020004"/>
              </a:rPr>
              <a:t>.</a:t>
            </a:r>
          </a:p>
          <a:p>
            <a:r>
              <a:rPr lang="en-US" sz="2000">
                <a:latin typeface="Effra" panose="02000506080000020004"/>
              </a:rPr>
              <a:t>300 L x 0,063 mol/L = 1,89 mol OH</a:t>
            </a:r>
            <a:r>
              <a:rPr lang="en-US" sz="2000" baseline="30000">
                <a:latin typeface="Effra" panose="02000506080000020004"/>
              </a:rPr>
              <a:t>-</a:t>
            </a:r>
            <a:r>
              <a:rPr lang="en-US" sz="2000">
                <a:latin typeface="Effra" panose="02000506080000020004"/>
              </a:rPr>
              <a:t>.</a:t>
            </a:r>
          </a:p>
          <a:p>
            <a:r>
              <a:rPr lang="en-US" sz="2000" err="1">
                <a:latin typeface="Effra" panose="02000506080000020004"/>
              </a:rPr>
              <a:t>Totaal</a:t>
            </a:r>
            <a:r>
              <a:rPr lang="en-US" sz="2000">
                <a:latin typeface="Effra" panose="02000506080000020004"/>
              </a:rPr>
              <a:t> 5,6+1,89 = 7,5 mol OH</a:t>
            </a:r>
            <a:r>
              <a:rPr lang="en-US" sz="2000" baseline="30000">
                <a:latin typeface="Effra" panose="02000506080000020004"/>
              </a:rPr>
              <a:t>-</a:t>
            </a:r>
            <a:r>
              <a:rPr lang="en-US" sz="2000">
                <a:latin typeface="Effra" panose="02000506080000020004"/>
              </a:rPr>
              <a:t>.</a:t>
            </a:r>
          </a:p>
          <a:p>
            <a:endParaRPr lang="en-US" sz="2000">
              <a:latin typeface="Effra" panose="02000506080000020004"/>
            </a:endParaRPr>
          </a:p>
          <a:p>
            <a:r>
              <a:rPr lang="en-US" sz="2000">
                <a:latin typeface="Effra" panose="02000506080000020004"/>
              </a:rPr>
              <a:t>Er is 3,0 L x 1,9 mol/L = 5,7 mol </a:t>
            </a:r>
            <a:r>
              <a:rPr lang="en-US" sz="2000" err="1">
                <a:latin typeface="Effra" panose="02000506080000020004"/>
              </a:rPr>
              <a:t>zwavelzuur</a:t>
            </a:r>
            <a:r>
              <a:rPr lang="en-US" sz="2000">
                <a:latin typeface="Effra" panose="02000506080000020004"/>
              </a:rPr>
              <a:t>.</a:t>
            </a:r>
          </a:p>
          <a:p>
            <a:r>
              <a:rPr lang="en-US" sz="2000">
                <a:latin typeface="Effra" panose="02000506080000020004"/>
              </a:rPr>
              <a:t>Er is 2 x 5,7 = 11,4 mol H</a:t>
            </a:r>
            <a:r>
              <a:rPr lang="en-US" sz="2000" baseline="30000">
                <a:latin typeface="Effra" panose="02000506080000020004"/>
              </a:rPr>
              <a:t>+</a:t>
            </a:r>
            <a:r>
              <a:rPr lang="en-US" sz="2000">
                <a:latin typeface="Effra" panose="02000506080000020004"/>
              </a:rPr>
              <a:t>.</a:t>
            </a:r>
          </a:p>
          <a:p>
            <a:endParaRPr lang="en-US" sz="2000">
              <a:latin typeface="Effra" panose="02000506080000020004"/>
            </a:endParaRPr>
          </a:p>
          <a:p>
            <a:r>
              <a:rPr lang="en-US" sz="2000">
                <a:latin typeface="Effra" panose="02000506080000020004"/>
              </a:rPr>
              <a:t>H</a:t>
            </a:r>
            <a:r>
              <a:rPr lang="en-US" sz="2000" baseline="30000">
                <a:latin typeface="Effra" panose="02000506080000020004"/>
              </a:rPr>
              <a:t>+</a:t>
            </a:r>
            <a:r>
              <a:rPr lang="en-US" sz="2000">
                <a:latin typeface="Effra" panose="02000506080000020004"/>
              </a:rPr>
              <a:t> en OH</a:t>
            </a:r>
            <a:r>
              <a:rPr lang="en-US" sz="2000" baseline="30000">
                <a:latin typeface="Effra" panose="02000506080000020004"/>
              </a:rPr>
              <a:t>-</a:t>
            </a:r>
            <a:r>
              <a:rPr lang="en-US" sz="2000">
                <a:latin typeface="Effra" panose="02000506080000020004"/>
              </a:rPr>
              <a:t> </a:t>
            </a:r>
            <a:r>
              <a:rPr lang="en-US" sz="2000" err="1">
                <a:latin typeface="Effra" panose="02000506080000020004"/>
              </a:rPr>
              <a:t>reageren</a:t>
            </a:r>
            <a:r>
              <a:rPr lang="en-US" sz="2000">
                <a:latin typeface="Effra" panose="02000506080000020004"/>
              </a:rPr>
              <a:t> in </a:t>
            </a:r>
            <a:r>
              <a:rPr lang="en-US" sz="2000" err="1">
                <a:latin typeface="Effra" panose="02000506080000020004"/>
              </a:rPr>
              <a:t>molverhouding</a:t>
            </a:r>
            <a:r>
              <a:rPr lang="en-US" sz="2000">
                <a:latin typeface="Effra" panose="02000506080000020004"/>
              </a:rPr>
              <a:t>.</a:t>
            </a:r>
          </a:p>
          <a:p>
            <a:r>
              <a:rPr lang="en-US" sz="2000">
                <a:latin typeface="Effra" panose="02000506080000020004"/>
              </a:rPr>
              <a:t>Er is </a:t>
            </a:r>
            <a:r>
              <a:rPr lang="en-US" sz="2000" err="1">
                <a:latin typeface="Effra" panose="02000506080000020004"/>
              </a:rPr>
              <a:t>meer</a:t>
            </a:r>
            <a:r>
              <a:rPr lang="en-US" sz="2000">
                <a:latin typeface="Effra" panose="02000506080000020004"/>
              </a:rPr>
              <a:t> H</a:t>
            </a:r>
            <a:r>
              <a:rPr lang="en-US" sz="2000" baseline="30000">
                <a:latin typeface="Effra" panose="02000506080000020004"/>
              </a:rPr>
              <a:t>+</a:t>
            </a:r>
            <a:r>
              <a:rPr lang="en-US" sz="2000">
                <a:latin typeface="Effra" panose="02000506080000020004"/>
              </a:rPr>
              <a:t>, </a:t>
            </a:r>
            <a:r>
              <a:rPr lang="en-US" sz="2000" err="1">
                <a:latin typeface="Effra" panose="02000506080000020004"/>
              </a:rPr>
              <a:t>dus</a:t>
            </a:r>
            <a:r>
              <a:rPr lang="en-US" sz="2000">
                <a:latin typeface="Effra" panose="02000506080000020004"/>
              </a:rPr>
              <a:t> </a:t>
            </a:r>
            <a:r>
              <a:rPr lang="en-US" sz="2000" err="1">
                <a:latin typeface="Effra" panose="02000506080000020004"/>
              </a:rPr>
              <a:t>zwavelzuur</a:t>
            </a:r>
            <a:r>
              <a:rPr lang="en-US" sz="2000">
                <a:latin typeface="Effra" panose="02000506080000020004"/>
              </a:rPr>
              <a:t> is in </a:t>
            </a:r>
            <a:r>
              <a:rPr lang="en-US" sz="2000" err="1">
                <a:latin typeface="Effra" panose="02000506080000020004"/>
              </a:rPr>
              <a:t>overmaat</a:t>
            </a:r>
            <a:r>
              <a:rPr lang="en-US" sz="2000">
                <a:latin typeface="Effra" panose="02000506080000020004"/>
              </a:rPr>
              <a:t>.</a:t>
            </a:r>
            <a:endParaRPr lang="nl-NL" sz="2000">
              <a:latin typeface="Effra" panose="02000506080000020004"/>
            </a:endParaRPr>
          </a:p>
        </p:txBody>
      </p:sp>
      <p:cxnSp>
        <p:nvCxnSpPr>
          <p:cNvPr id="6" name="Rechte verbindingslijn 5">
            <a:extLst>
              <a:ext uri="{FF2B5EF4-FFF2-40B4-BE49-F238E27FC236}">
                <a16:creationId xmlns:a16="http://schemas.microsoft.com/office/drawing/2014/main" id="{606628BD-9724-B199-E3B1-81AF2B68F68F}"/>
              </a:ext>
            </a:extLst>
          </p:cNvPr>
          <p:cNvCxnSpPr>
            <a:cxnSpLocks/>
          </p:cNvCxnSpPr>
          <p:nvPr/>
        </p:nvCxnSpPr>
        <p:spPr>
          <a:xfrm>
            <a:off x="536714" y="5834270"/>
            <a:ext cx="232575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04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3385-8764-3AF1-2AED-936AB3A8054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525A507-A453-E0FE-3197-BF5B736BAC04}"/>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dirty="0">
                <a:latin typeface="Effra" panose="02000506080000020004"/>
              </a:rPr>
              <a:t>Hoe </a:t>
            </a:r>
            <a:r>
              <a:rPr lang="en-US" sz="2400" b="1" dirty="0" err="1">
                <a:latin typeface="Effra" panose="02000506080000020004"/>
              </a:rPr>
              <a:t>bereken</a:t>
            </a:r>
            <a:r>
              <a:rPr lang="en-US" sz="2400" b="1" dirty="0">
                <a:latin typeface="Effra" panose="02000506080000020004"/>
              </a:rPr>
              <a:t> je het </a:t>
            </a:r>
            <a:r>
              <a:rPr lang="en-US" sz="2400" b="1" dirty="0" err="1">
                <a:latin typeface="Effra" panose="02000506080000020004"/>
              </a:rPr>
              <a:t>rendement</a:t>
            </a:r>
            <a:r>
              <a:rPr lang="en-US" sz="2400" b="1" dirty="0">
                <a:latin typeface="Effra" panose="02000506080000020004"/>
              </a:rPr>
              <a:t>?</a:t>
            </a:r>
            <a:r>
              <a:rPr lang="en-US" sz="2400" b="1" dirty="0">
                <a:solidFill>
                  <a:srgbClr val="652EA3"/>
                </a:solidFill>
              </a:rPr>
              <a:t> 2021 III 13</a:t>
            </a:r>
            <a:r>
              <a:rPr lang="en-US" sz="2400" b="1" dirty="0">
                <a:latin typeface="Effra" panose="02000506080000020004"/>
              </a:rPr>
              <a:t>   </a:t>
            </a:r>
          </a:p>
        </p:txBody>
      </p:sp>
      <p:pic>
        <p:nvPicPr>
          <p:cNvPr id="4" name="Afbeelding 3">
            <a:extLst>
              <a:ext uri="{FF2B5EF4-FFF2-40B4-BE49-F238E27FC236}">
                <a16:creationId xmlns:a16="http://schemas.microsoft.com/office/drawing/2014/main" id="{2157E7A3-B575-4CA8-1236-9B7C2D55DAA1}"/>
              </a:ext>
            </a:extLst>
          </p:cNvPr>
          <p:cNvPicPr>
            <a:picLocks noChangeAspect="1"/>
          </p:cNvPicPr>
          <p:nvPr/>
        </p:nvPicPr>
        <p:blipFill>
          <a:blip r:embed="rId2"/>
          <a:stretch>
            <a:fillRect/>
          </a:stretch>
        </p:blipFill>
        <p:spPr>
          <a:xfrm>
            <a:off x="472440" y="1804670"/>
            <a:ext cx="8077200" cy="1866900"/>
          </a:xfrm>
          <a:prstGeom prst="rect">
            <a:avLst/>
          </a:prstGeom>
        </p:spPr>
      </p:pic>
    </p:spTree>
    <p:extLst>
      <p:ext uri="{BB962C8B-B14F-4D97-AF65-F5344CB8AC3E}">
        <p14:creationId xmlns:p14="http://schemas.microsoft.com/office/powerpoint/2010/main" val="511430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F9BD-801A-D74D-D32E-E5C6902041C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C402ED4-6BD3-5797-29E7-9D2DC40C0ED2}"/>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023C88DB-D050-3178-F131-457064A10857}"/>
              </a:ext>
            </a:extLst>
          </p:cNvPr>
          <p:cNvPicPr>
            <a:picLocks noChangeAspect="1"/>
          </p:cNvPicPr>
          <p:nvPr/>
        </p:nvPicPr>
        <p:blipFill>
          <a:blip r:embed="rId2"/>
          <a:stretch>
            <a:fillRect/>
          </a:stretch>
        </p:blipFill>
        <p:spPr>
          <a:xfrm>
            <a:off x="472440" y="1804670"/>
            <a:ext cx="8077200" cy="1866900"/>
          </a:xfrm>
          <a:prstGeom prst="rect">
            <a:avLst/>
          </a:prstGeom>
        </p:spPr>
      </p:pic>
      <p:pic>
        <p:nvPicPr>
          <p:cNvPr id="2" name="Afbeelding 1" descr="Afbeelding met tekst, schermopname, Lettertype, lijn&#10;&#10;Door AI gegenereerde inhoud is mogelijk onjuist.">
            <a:extLst>
              <a:ext uri="{FF2B5EF4-FFF2-40B4-BE49-F238E27FC236}">
                <a16:creationId xmlns:a16="http://schemas.microsoft.com/office/drawing/2014/main" id="{3C0722F3-437D-7EF8-A3C5-AEEF5DE34C45}"/>
              </a:ext>
            </a:extLst>
          </p:cNvPr>
          <p:cNvPicPr>
            <a:picLocks noChangeAspect="1"/>
          </p:cNvPicPr>
          <p:nvPr/>
        </p:nvPicPr>
        <p:blipFill>
          <a:blip r:embed="rId3"/>
          <a:stretch>
            <a:fillRect/>
          </a:stretch>
        </p:blipFill>
        <p:spPr>
          <a:xfrm>
            <a:off x="914404" y="3856080"/>
            <a:ext cx="10949755" cy="1309415"/>
          </a:xfrm>
          <a:prstGeom prst="rect">
            <a:avLst/>
          </a:prstGeom>
        </p:spPr>
      </p:pic>
    </p:spTree>
    <p:extLst>
      <p:ext uri="{BB962C8B-B14F-4D97-AF65-F5344CB8AC3E}">
        <p14:creationId xmlns:p14="http://schemas.microsoft.com/office/powerpoint/2010/main" val="2910448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C6706-0468-1B41-5265-171FC327E77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AF0B604-66A6-C1DC-E822-864CB3597613}"/>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0EA80EC1-5DCB-2716-F314-0210D9995101}"/>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F940A46A-673C-EDEC-818C-FC487F68A515}"/>
              </a:ext>
            </a:extLst>
          </p:cNvPr>
          <p:cNvSpPr txBox="1"/>
          <p:nvPr/>
        </p:nvSpPr>
        <p:spPr>
          <a:xfrm>
            <a:off x="1053548" y="3856383"/>
            <a:ext cx="3936399" cy="1015663"/>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endParaRPr lang="en-US" sz="2000">
              <a:latin typeface="Effra" panose="02000506080000020004"/>
              <a:cs typeface="Arial" panose="020B0604020202020204" pitchFamily="34" charset="0"/>
            </a:endParaRPr>
          </a:p>
        </p:txBody>
      </p:sp>
    </p:spTree>
    <p:extLst>
      <p:ext uri="{BB962C8B-B14F-4D97-AF65-F5344CB8AC3E}">
        <p14:creationId xmlns:p14="http://schemas.microsoft.com/office/powerpoint/2010/main" val="8640322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F417-9A13-B3E8-510F-705E33DD621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9C5B193-5C19-688F-6075-B6E75889AEA1}"/>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823AF9AC-22EA-F729-82DB-FFB4D5287917}"/>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9C1C5851-D2F0-0DC0-9E99-C3705E0848E6}"/>
              </a:ext>
            </a:extLst>
          </p:cNvPr>
          <p:cNvSpPr txBox="1"/>
          <p:nvPr/>
        </p:nvSpPr>
        <p:spPr>
          <a:xfrm>
            <a:off x="1053548" y="3856383"/>
            <a:ext cx="4515210" cy="1015663"/>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r>
              <a:rPr lang="en-US" sz="2000">
                <a:latin typeface="Effra" panose="02000506080000020004"/>
                <a:cs typeface="Arial" panose="020B0604020202020204" pitchFamily="34" charset="0"/>
              </a:rPr>
              <a:t>Dat is 2,16•10</a:t>
            </a:r>
            <a:r>
              <a:rPr lang="en-US" sz="2000" baseline="30000">
                <a:latin typeface="Effra" panose="02000506080000020004"/>
                <a:cs typeface="Arial" panose="020B0604020202020204" pitchFamily="34" charset="0"/>
              </a:rPr>
              <a:t>11 </a:t>
            </a:r>
            <a:r>
              <a:rPr lang="en-US" sz="2000">
                <a:latin typeface="Effra" panose="02000506080000020004"/>
                <a:cs typeface="Arial" panose="020B0604020202020204" pitchFamily="34" charset="0"/>
              </a:rPr>
              <a:t>/12,01 = 1,80•10</a:t>
            </a:r>
            <a:r>
              <a:rPr lang="en-US" sz="2000" baseline="30000">
                <a:latin typeface="Effra" panose="02000506080000020004"/>
                <a:cs typeface="Arial" panose="020B0604020202020204" pitchFamily="34" charset="0"/>
              </a:rPr>
              <a:t>10 </a:t>
            </a:r>
            <a:r>
              <a:rPr lang="en-US" sz="2000">
                <a:latin typeface="Effra" panose="02000506080000020004"/>
                <a:cs typeface="Arial" panose="020B0604020202020204" pitchFamily="34" charset="0"/>
              </a:rPr>
              <a:t>mol C.</a:t>
            </a:r>
            <a:endParaRPr lang="nl-NL" sz="2000">
              <a:latin typeface="Effra" panose="02000506080000020004"/>
            </a:endParaRPr>
          </a:p>
        </p:txBody>
      </p:sp>
    </p:spTree>
    <p:extLst>
      <p:ext uri="{BB962C8B-B14F-4D97-AF65-F5344CB8AC3E}">
        <p14:creationId xmlns:p14="http://schemas.microsoft.com/office/powerpoint/2010/main" val="3123688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A9B7-5430-CF5C-51AC-AAABACF56E3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EBC8952-4718-F639-6ECC-66CD71C6A56D}"/>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7DDE89E3-AC2F-DE42-939E-6B7DA7D05C91}"/>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6E7304D8-0E27-5B43-0968-3D808D2BD6D6}"/>
              </a:ext>
            </a:extLst>
          </p:cNvPr>
          <p:cNvSpPr txBox="1"/>
          <p:nvPr/>
        </p:nvSpPr>
        <p:spPr>
          <a:xfrm>
            <a:off x="1053548" y="3856383"/>
            <a:ext cx="5909310" cy="1323439"/>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/12,01 = 1,80•10</a:t>
            </a:r>
            <a:r>
              <a:rPr lang="en-US" sz="2000" baseline="30000">
                <a:latin typeface="Effra" panose="02000506080000020004"/>
                <a:cs typeface="Arial"/>
              </a:rPr>
              <a:t>10 </a:t>
            </a:r>
            <a:r>
              <a:rPr lang="en-US" sz="2000">
                <a:latin typeface="Effra" panose="02000506080000020004"/>
                <a:cs typeface="Arial"/>
              </a:rPr>
              <a:t>mol C.</a:t>
            </a:r>
          </a:p>
          <a:p>
            <a:r>
              <a:rPr lang="en-US" sz="2000" err="1">
                <a:latin typeface="Effra" panose="02000506080000020004"/>
                <a:cs typeface="Arial"/>
              </a:rPr>
              <a:t>Hieruit</a:t>
            </a:r>
            <a:r>
              <a:rPr lang="en-US" sz="2000">
                <a:latin typeface="Effra" panose="02000506080000020004"/>
                <a:cs typeface="Arial"/>
              </a:rPr>
              <a:t> </a:t>
            </a:r>
            <a:r>
              <a:rPr lang="en-US" sz="2000" err="1">
                <a:latin typeface="Effra" panose="02000506080000020004"/>
                <a:cs typeface="Arial"/>
              </a:rPr>
              <a:t>kan</a:t>
            </a:r>
            <a:r>
              <a:rPr lang="en-US" sz="2000">
                <a:latin typeface="Effra" panose="02000506080000020004"/>
                <a:cs typeface="Arial"/>
              </a:rPr>
              <a:t> 1,80•10</a:t>
            </a:r>
            <a:r>
              <a:rPr lang="en-US" sz="2000" baseline="30000">
                <a:latin typeface="Effra" panose="02000506080000020004"/>
                <a:cs typeface="Arial"/>
              </a:rPr>
              <a:t>10  </a:t>
            </a:r>
            <a:r>
              <a:rPr lang="en-US" sz="2000">
                <a:latin typeface="Effra" panose="02000506080000020004"/>
                <a:cs typeface="Arial"/>
              </a:rPr>
              <a:t>mol methanol (CH</a:t>
            </a:r>
            <a:r>
              <a:rPr lang="en-US" sz="2000" baseline="-25000">
                <a:latin typeface="Effra" panose="02000506080000020004"/>
                <a:cs typeface="Arial"/>
              </a:rPr>
              <a:t>3</a:t>
            </a:r>
            <a:r>
              <a:rPr lang="en-US" sz="2000">
                <a:latin typeface="Effra" panose="02000506080000020004"/>
                <a:cs typeface="Arial"/>
              </a:rPr>
              <a:t>OH) </a:t>
            </a:r>
            <a:r>
              <a:rPr lang="en-US" sz="2000" err="1">
                <a:latin typeface="Effra" panose="02000506080000020004"/>
                <a:cs typeface="Arial"/>
              </a:rPr>
              <a:t>ontstaan</a:t>
            </a:r>
            <a:r>
              <a:rPr lang="en-US" sz="2000">
                <a:latin typeface="Effra" panose="02000506080000020004"/>
                <a:cs typeface="Arial"/>
              </a:rPr>
              <a:t>.</a:t>
            </a:r>
            <a:endParaRPr lang="nl-NL" sz="2000">
              <a:latin typeface="Effra" panose="02000506080000020004"/>
              <a:cs typeface="Arial"/>
            </a:endParaRPr>
          </a:p>
        </p:txBody>
      </p:sp>
      <p:pic>
        <p:nvPicPr>
          <p:cNvPr id="6" name="Afbeelding 5">
            <a:extLst>
              <a:ext uri="{FF2B5EF4-FFF2-40B4-BE49-F238E27FC236}">
                <a16:creationId xmlns:a16="http://schemas.microsoft.com/office/drawing/2014/main" id="{187B4CDA-9866-4FC1-18F8-166EDEEC25F7}"/>
              </a:ext>
            </a:extLst>
          </p:cNvPr>
          <p:cNvPicPr>
            <a:picLocks noChangeAspect="1"/>
          </p:cNvPicPr>
          <p:nvPr/>
        </p:nvPicPr>
        <p:blipFill>
          <a:blip r:embed="rId3"/>
          <a:stretch>
            <a:fillRect/>
          </a:stretch>
        </p:blipFill>
        <p:spPr>
          <a:xfrm>
            <a:off x="8746479" y="3856383"/>
            <a:ext cx="1878658" cy="1353792"/>
          </a:xfrm>
          <a:prstGeom prst="rect">
            <a:avLst/>
          </a:prstGeom>
        </p:spPr>
      </p:pic>
    </p:spTree>
    <p:extLst>
      <p:ext uri="{BB962C8B-B14F-4D97-AF65-F5344CB8AC3E}">
        <p14:creationId xmlns:p14="http://schemas.microsoft.com/office/powerpoint/2010/main" val="2291747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B34D-BC6D-8332-E271-CE4306620EA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321F900-3770-431F-CD5C-7B0AD5694467}"/>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711C7406-C88D-AEEA-22D5-9A598843BF21}"/>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3545D8A0-F8D2-8889-F36C-9AB763C25C9A}"/>
              </a:ext>
            </a:extLst>
          </p:cNvPr>
          <p:cNvSpPr txBox="1"/>
          <p:nvPr/>
        </p:nvSpPr>
        <p:spPr>
          <a:xfrm>
            <a:off x="1053548" y="3856383"/>
            <a:ext cx="6930295" cy="1631216"/>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/12,01 = 1,80•10</a:t>
            </a:r>
            <a:r>
              <a:rPr lang="en-US" sz="2000" baseline="30000">
                <a:latin typeface="Effra" panose="02000506080000020004"/>
                <a:cs typeface="Arial"/>
              </a:rPr>
              <a:t>10 </a:t>
            </a:r>
            <a:r>
              <a:rPr lang="en-US" sz="2000">
                <a:latin typeface="Effra" panose="02000506080000020004"/>
                <a:cs typeface="Arial"/>
              </a:rPr>
              <a:t>mol C.</a:t>
            </a:r>
          </a:p>
          <a:p>
            <a:r>
              <a:rPr lang="en-US" sz="2000" err="1">
                <a:latin typeface="Effra" panose="02000506080000020004"/>
                <a:cs typeface="Arial"/>
              </a:rPr>
              <a:t>Hieruit</a:t>
            </a:r>
            <a:r>
              <a:rPr lang="en-US" sz="2000">
                <a:latin typeface="Effra" panose="02000506080000020004"/>
                <a:cs typeface="Arial"/>
              </a:rPr>
              <a:t> </a:t>
            </a:r>
            <a:r>
              <a:rPr lang="en-US" sz="2000" err="1">
                <a:latin typeface="Effra" panose="02000506080000020004"/>
                <a:cs typeface="Arial"/>
              </a:rPr>
              <a:t>kan</a:t>
            </a:r>
            <a:r>
              <a:rPr lang="en-US" sz="2000">
                <a:latin typeface="Effra" panose="02000506080000020004"/>
                <a:cs typeface="Arial"/>
              </a:rPr>
              <a:t> 1,80•10</a:t>
            </a:r>
            <a:r>
              <a:rPr lang="en-US" sz="2000" baseline="30000">
                <a:latin typeface="Effra" panose="02000506080000020004"/>
                <a:cs typeface="Arial"/>
              </a:rPr>
              <a:t>10  </a:t>
            </a:r>
            <a:r>
              <a:rPr lang="en-US" sz="2000">
                <a:latin typeface="Effra" panose="02000506080000020004"/>
                <a:cs typeface="Arial"/>
              </a:rPr>
              <a:t>mol methanol (CH</a:t>
            </a:r>
            <a:r>
              <a:rPr lang="en-US" sz="2000" baseline="-25000">
                <a:latin typeface="Effra" panose="02000506080000020004"/>
                <a:cs typeface="Arial"/>
              </a:rPr>
              <a:t>3</a:t>
            </a:r>
            <a:r>
              <a:rPr lang="en-US" sz="2000">
                <a:latin typeface="Effra" panose="02000506080000020004"/>
                <a:cs typeface="Arial"/>
              </a:rPr>
              <a:t>OH) </a:t>
            </a:r>
            <a:r>
              <a:rPr lang="en-US" sz="2000" err="1">
                <a:latin typeface="Effra" panose="02000506080000020004"/>
                <a:cs typeface="Arial"/>
              </a:rPr>
              <a:t>ontstaan</a:t>
            </a:r>
            <a:r>
              <a:rPr lang="en-US" sz="2000">
                <a:latin typeface="Effra" panose="02000506080000020004"/>
                <a:cs typeface="Arial"/>
              </a:rPr>
              <a:t>.</a:t>
            </a:r>
          </a:p>
          <a:p>
            <a:r>
              <a:rPr lang="en-US" sz="2000">
                <a:latin typeface="Effra" panose="02000506080000020004"/>
                <a:cs typeface="Arial"/>
              </a:rPr>
              <a:t>Dat is 1,80•10</a:t>
            </a:r>
            <a:r>
              <a:rPr lang="en-US" sz="2000" baseline="30000">
                <a:latin typeface="Effra" panose="02000506080000020004"/>
                <a:cs typeface="Arial"/>
              </a:rPr>
              <a:t>10  </a:t>
            </a:r>
            <a:r>
              <a:rPr lang="en-US" sz="2000">
                <a:latin typeface="Effra" panose="02000506080000020004"/>
                <a:cs typeface="Arial"/>
              </a:rPr>
              <a:t>mol  x 32,042 g/mol = 5,76•10</a:t>
            </a:r>
            <a:r>
              <a:rPr lang="en-US" sz="2000" baseline="30000">
                <a:latin typeface="Effra" panose="02000506080000020004"/>
                <a:cs typeface="Arial"/>
              </a:rPr>
              <a:t>11  </a:t>
            </a:r>
            <a:r>
              <a:rPr lang="en-US" sz="2000">
                <a:latin typeface="Effra" panose="02000506080000020004"/>
                <a:cs typeface="Arial"/>
              </a:rPr>
              <a:t>gram methanol</a:t>
            </a:r>
            <a:endParaRPr lang="nl-NL" sz="2000">
              <a:latin typeface="Effra" panose="02000506080000020004"/>
              <a:cs typeface="Arial"/>
            </a:endParaRPr>
          </a:p>
        </p:txBody>
      </p:sp>
    </p:spTree>
    <p:extLst>
      <p:ext uri="{BB962C8B-B14F-4D97-AF65-F5344CB8AC3E}">
        <p14:creationId xmlns:p14="http://schemas.microsoft.com/office/powerpoint/2010/main" val="1272758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D6C5-4BE5-D735-28E5-6EC8299A0FA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90D1262-4EA4-40DB-5D1E-536921756690}"/>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C136CCF8-13C6-B6BE-2C7A-847B26DBF546}"/>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31E585B4-600A-919F-4222-134BFA4EC099}"/>
              </a:ext>
            </a:extLst>
          </p:cNvPr>
          <p:cNvSpPr txBox="1"/>
          <p:nvPr/>
        </p:nvSpPr>
        <p:spPr>
          <a:xfrm>
            <a:off x="1053548" y="3856383"/>
            <a:ext cx="6930295" cy="1938992"/>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/12,01 = 1,80•10</a:t>
            </a:r>
            <a:r>
              <a:rPr lang="en-US" sz="2000" baseline="30000">
                <a:latin typeface="Effra" panose="02000506080000020004"/>
                <a:cs typeface="Arial"/>
              </a:rPr>
              <a:t>10 </a:t>
            </a:r>
            <a:r>
              <a:rPr lang="en-US" sz="2000">
                <a:latin typeface="Effra" panose="02000506080000020004"/>
                <a:cs typeface="Arial"/>
              </a:rPr>
              <a:t>mol C.</a:t>
            </a:r>
          </a:p>
          <a:p>
            <a:r>
              <a:rPr lang="en-US" sz="2000" err="1">
                <a:latin typeface="Effra" panose="02000506080000020004"/>
                <a:cs typeface="Arial"/>
              </a:rPr>
              <a:t>Hieruit</a:t>
            </a:r>
            <a:r>
              <a:rPr lang="en-US" sz="2000">
                <a:latin typeface="Effra" panose="02000506080000020004"/>
                <a:cs typeface="Arial"/>
              </a:rPr>
              <a:t> </a:t>
            </a:r>
            <a:r>
              <a:rPr lang="en-US" sz="2000" err="1">
                <a:latin typeface="Effra" panose="02000506080000020004"/>
                <a:cs typeface="Arial"/>
              </a:rPr>
              <a:t>kan</a:t>
            </a:r>
            <a:r>
              <a:rPr lang="en-US" sz="2000">
                <a:latin typeface="Effra" panose="02000506080000020004"/>
                <a:cs typeface="Arial"/>
              </a:rPr>
              <a:t> 1,80•10</a:t>
            </a:r>
            <a:r>
              <a:rPr lang="en-US" sz="2000" baseline="30000">
                <a:latin typeface="Effra" panose="02000506080000020004"/>
                <a:cs typeface="Arial"/>
              </a:rPr>
              <a:t>10  </a:t>
            </a:r>
            <a:r>
              <a:rPr lang="en-US" sz="2000">
                <a:latin typeface="Effra" panose="02000506080000020004"/>
                <a:cs typeface="Arial"/>
              </a:rPr>
              <a:t>mol methanol (CH</a:t>
            </a:r>
            <a:r>
              <a:rPr lang="en-US" sz="2000" baseline="-25000">
                <a:latin typeface="Effra" panose="02000506080000020004"/>
                <a:cs typeface="Arial"/>
              </a:rPr>
              <a:t>3</a:t>
            </a:r>
            <a:r>
              <a:rPr lang="en-US" sz="2000">
                <a:latin typeface="Effra" panose="02000506080000020004"/>
                <a:cs typeface="Arial"/>
              </a:rPr>
              <a:t>OH) </a:t>
            </a:r>
            <a:r>
              <a:rPr lang="en-US" sz="2000" err="1">
                <a:latin typeface="Effra" panose="02000506080000020004"/>
                <a:cs typeface="Arial"/>
              </a:rPr>
              <a:t>ontstaan</a:t>
            </a:r>
            <a:r>
              <a:rPr lang="en-US" sz="2000">
                <a:latin typeface="Effra" panose="02000506080000020004"/>
                <a:cs typeface="Arial"/>
              </a:rPr>
              <a:t>.</a:t>
            </a:r>
          </a:p>
          <a:p>
            <a:r>
              <a:rPr lang="en-US" sz="2000">
                <a:latin typeface="Effra" panose="02000506080000020004"/>
                <a:cs typeface="Arial"/>
              </a:rPr>
              <a:t>Dat is 1,80•10</a:t>
            </a:r>
            <a:r>
              <a:rPr lang="en-US" sz="2000" baseline="30000">
                <a:latin typeface="Effra" panose="02000506080000020004"/>
                <a:cs typeface="Arial"/>
              </a:rPr>
              <a:t>10  </a:t>
            </a:r>
            <a:r>
              <a:rPr lang="en-US" sz="2000">
                <a:latin typeface="Effra" panose="02000506080000020004"/>
                <a:cs typeface="Arial"/>
              </a:rPr>
              <a:t>mol  x 32,042 g/mol = 5,76•10</a:t>
            </a:r>
            <a:r>
              <a:rPr lang="en-US" sz="2000" baseline="30000">
                <a:latin typeface="Effra" panose="02000506080000020004"/>
                <a:cs typeface="Arial"/>
              </a:rPr>
              <a:t>11  </a:t>
            </a:r>
            <a:r>
              <a:rPr lang="en-US" sz="2000">
                <a:latin typeface="Effra" panose="02000506080000020004"/>
                <a:cs typeface="Arial"/>
              </a:rPr>
              <a:t>gram methanol</a:t>
            </a:r>
          </a:p>
          <a:p>
            <a:r>
              <a:rPr lang="en-US" sz="2000">
                <a:latin typeface="Effra" panose="02000506080000020004"/>
                <a:cs typeface="Arial"/>
              </a:rPr>
              <a:t>De </a:t>
            </a:r>
            <a:r>
              <a:rPr lang="en-US" sz="2000" err="1">
                <a:latin typeface="Effra" panose="02000506080000020004"/>
                <a:cs typeface="Arial"/>
              </a:rPr>
              <a:t>theoretische</a:t>
            </a:r>
            <a:r>
              <a:rPr lang="en-US" sz="2000">
                <a:latin typeface="Effra" panose="02000506080000020004"/>
                <a:cs typeface="Arial"/>
              </a:rPr>
              <a:t> </a:t>
            </a:r>
            <a:r>
              <a:rPr lang="en-US" sz="2000" err="1">
                <a:latin typeface="Effra" panose="02000506080000020004"/>
                <a:cs typeface="Arial"/>
              </a:rPr>
              <a:t>opbrengst</a:t>
            </a:r>
            <a:r>
              <a:rPr lang="en-US" sz="2000">
                <a:latin typeface="Effra" panose="02000506080000020004"/>
                <a:cs typeface="Arial"/>
              </a:rPr>
              <a:t> is 5,76•10</a:t>
            </a:r>
            <a:r>
              <a:rPr lang="en-US" sz="2000" baseline="30000">
                <a:latin typeface="Effra" panose="02000506080000020004"/>
                <a:cs typeface="Arial"/>
              </a:rPr>
              <a:t>5</a:t>
            </a:r>
            <a:r>
              <a:rPr lang="en-US" sz="2000">
                <a:latin typeface="Effra" panose="02000506080000020004"/>
                <a:cs typeface="Arial"/>
              </a:rPr>
              <a:t> ton methanol.</a:t>
            </a:r>
            <a:endParaRPr lang="nl-NL" sz="2000">
              <a:latin typeface="Effra" panose="02000506080000020004"/>
              <a:cs typeface="Arial"/>
            </a:endParaRPr>
          </a:p>
        </p:txBody>
      </p:sp>
    </p:spTree>
    <p:extLst>
      <p:ext uri="{BB962C8B-B14F-4D97-AF65-F5344CB8AC3E}">
        <p14:creationId xmlns:p14="http://schemas.microsoft.com/office/powerpoint/2010/main" val="189550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0D071-CF1B-74E8-E8A0-8EFC75A427D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247EDD2-659C-72FC-9A30-99A8CC39DCCE}"/>
              </a:ext>
            </a:extLst>
          </p:cNvPr>
          <p:cNvSpPr txBox="1"/>
          <p:nvPr/>
        </p:nvSpPr>
        <p:spPr>
          <a:xfrm>
            <a:off x="933254" y="1093510"/>
            <a:ext cx="7164371" cy="584775"/>
          </a:xfrm>
          <a:prstGeom prst="rect">
            <a:avLst/>
          </a:prstGeom>
          <a:noFill/>
        </p:spPr>
        <p:txBody>
          <a:bodyPr wrap="square" rtlCol="0">
            <a:spAutoFit/>
          </a:bodyPr>
          <a:lstStyle/>
          <a:p>
            <a:r>
              <a:rPr lang="en-US" sz="3200" b="1">
                <a:latin typeface="Effra" panose="02000506080000020004" pitchFamily="2" charset="0"/>
              </a:rPr>
              <a:t>REDOX</a:t>
            </a:r>
          </a:p>
        </p:txBody>
      </p:sp>
      <p:sp>
        <p:nvSpPr>
          <p:cNvPr id="3" name="Tekstvak 2">
            <a:extLst>
              <a:ext uri="{FF2B5EF4-FFF2-40B4-BE49-F238E27FC236}">
                <a16:creationId xmlns:a16="http://schemas.microsoft.com/office/drawing/2014/main" id="{D90E7CFC-762D-2BF6-D211-2B5041F670F0}"/>
              </a:ext>
            </a:extLst>
          </p:cNvPr>
          <p:cNvSpPr txBox="1"/>
          <p:nvPr/>
        </p:nvSpPr>
        <p:spPr>
          <a:xfrm>
            <a:off x="933254" y="1847088"/>
            <a:ext cx="4633000" cy="1938992"/>
          </a:xfrm>
          <a:prstGeom prst="rect">
            <a:avLst/>
          </a:prstGeom>
          <a:noFill/>
        </p:spPr>
        <p:txBody>
          <a:bodyPr wrap="none" rtlCol="0">
            <a:spAutoFit/>
          </a:bodyPr>
          <a:lstStyle/>
          <a:p>
            <a:pPr marL="800100" lvl="1" indent="-342900">
              <a:buFont typeface="Arial"/>
              <a:buChar char="•"/>
            </a:pPr>
            <a:r>
              <a:rPr lang="nl-NL" sz="3000" err="1">
                <a:solidFill>
                  <a:srgbClr val="131313"/>
                </a:solidFill>
                <a:latin typeface="Effra" panose="02000506080000020004" pitchFamily="2" charset="0"/>
                <a:cs typeface="Arial"/>
              </a:rPr>
              <a:t>Halfreacties</a:t>
            </a:r>
            <a:r>
              <a:rPr lang="nl-NL" sz="3000">
                <a:solidFill>
                  <a:srgbClr val="131313"/>
                </a:solidFill>
                <a:latin typeface="Effra" panose="02000506080000020004" pitchFamily="2" charset="0"/>
                <a:cs typeface="Arial"/>
              </a:rPr>
              <a:t> opstellen</a:t>
            </a:r>
          </a:p>
          <a:p>
            <a:pPr marL="800100" lvl="1" indent="-342900">
              <a:buFont typeface="Arial"/>
              <a:buChar char="•"/>
            </a:pPr>
            <a:r>
              <a:rPr lang="nl-NL" sz="3000">
                <a:solidFill>
                  <a:srgbClr val="131313"/>
                </a:solidFill>
                <a:latin typeface="Effra" panose="02000506080000020004" pitchFamily="2" charset="0"/>
                <a:cs typeface="Arial"/>
              </a:rPr>
              <a:t>Reductor / oxidator</a:t>
            </a:r>
            <a:endParaRPr lang="en-US" sz="3000">
              <a:solidFill>
                <a:srgbClr val="000000"/>
              </a:solidFill>
              <a:latin typeface="Effra" panose="02000506080000020004" pitchFamily="2" charset="0"/>
              <a:cs typeface="Arial"/>
            </a:endParaRPr>
          </a:p>
          <a:p>
            <a:pPr marL="800100" lvl="1" indent="-342900">
              <a:buFont typeface="Arial"/>
              <a:buChar char="•"/>
            </a:pPr>
            <a:r>
              <a:rPr lang="nl-NL" sz="3000">
                <a:solidFill>
                  <a:srgbClr val="131313"/>
                </a:solidFill>
                <a:latin typeface="Effra" panose="02000506080000020004" pitchFamily="2" charset="0"/>
                <a:cs typeface="Arial"/>
              </a:rPr>
              <a:t>Brandstofcellen</a:t>
            </a:r>
            <a:endParaRPr lang="en-US" sz="3000">
              <a:solidFill>
                <a:srgbClr val="000000"/>
              </a:solidFill>
              <a:latin typeface="Effra" panose="02000506080000020004" pitchFamily="2" charset="0"/>
              <a:cs typeface="Arial"/>
            </a:endParaRPr>
          </a:p>
          <a:p>
            <a:endParaRPr lang="nl-NL" sz="3000">
              <a:latin typeface="Effra" panose="02000506080000020004" pitchFamily="2" charset="0"/>
            </a:endParaRPr>
          </a:p>
        </p:txBody>
      </p:sp>
    </p:spTree>
    <p:extLst>
      <p:ext uri="{BB962C8B-B14F-4D97-AF65-F5344CB8AC3E}">
        <p14:creationId xmlns:p14="http://schemas.microsoft.com/office/powerpoint/2010/main" val="303983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174F-280E-C69A-18C8-32F339226D1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F05859A-10C6-A17B-1F2B-03D2B9CDF41D}"/>
              </a:ext>
            </a:extLst>
          </p:cNvPr>
          <p:cNvSpPr txBox="1"/>
          <p:nvPr/>
        </p:nvSpPr>
        <p:spPr>
          <a:xfrm>
            <a:off x="566530" y="1143000"/>
            <a:ext cx="11273535" cy="461665"/>
          </a:xfrm>
          <a:prstGeom prst="rect">
            <a:avLst/>
          </a:prstGeom>
          <a:noFill/>
        </p:spPr>
        <p:txBody>
          <a:bodyPr wrap="square" lIns="91440" tIns="45720" rIns="91440" bIns="45720" rtlCol="0" anchor="t">
            <a:spAutoFit/>
          </a:bodyPr>
          <a:lstStyle/>
          <a:p>
            <a:r>
              <a:rPr lang="en-US" sz="2400" b="1">
                <a:latin typeface="Effra" panose="02000506080000020004"/>
              </a:rPr>
              <a:t>Hoe </a:t>
            </a:r>
            <a:r>
              <a:rPr lang="en-US" sz="2400" b="1" err="1">
                <a:latin typeface="Effra" panose="02000506080000020004"/>
              </a:rPr>
              <a:t>bereken</a:t>
            </a:r>
            <a:r>
              <a:rPr lang="en-US" sz="2400" b="1">
                <a:latin typeface="Effra" panose="02000506080000020004"/>
              </a:rPr>
              <a:t> je het </a:t>
            </a:r>
            <a:r>
              <a:rPr lang="en-US" sz="2400" b="1" err="1">
                <a:latin typeface="Effra" panose="02000506080000020004"/>
              </a:rPr>
              <a:t>rendement</a:t>
            </a:r>
            <a:r>
              <a:rPr lang="en-US" sz="2400" b="1">
                <a:latin typeface="Effra" panose="02000506080000020004"/>
              </a:rPr>
              <a:t>?</a:t>
            </a:r>
            <a:r>
              <a:rPr lang="en-US" sz="2400" b="1">
                <a:solidFill>
                  <a:srgbClr val="652EA3"/>
                </a:solidFill>
              </a:rPr>
              <a:t> 2021 III 13</a:t>
            </a:r>
            <a:r>
              <a:rPr lang="en-US" sz="2400" b="1">
                <a:latin typeface="Effra" panose="02000506080000020004"/>
              </a:rPr>
              <a:t>   </a:t>
            </a:r>
          </a:p>
        </p:txBody>
      </p:sp>
      <p:pic>
        <p:nvPicPr>
          <p:cNvPr id="4" name="Afbeelding 3">
            <a:extLst>
              <a:ext uri="{FF2B5EF4-FFF2-40B4-BE49-F238E27FC236}">
                <a16:creationId xmlns:a16="http://schemas.microsoft.com/office/drawing/2014/main" id="{4FE448AE-E9B9-1F09-2E45-3CCF63A6784F}"/>
              </a:ext>
            </a:extLst>
          </p:cNvPr>
          <p:cNvPicPr>
            <a:picLocks noChangeAspect="1"/>
          </p:cNvPicPr>
          <p:nvPr/>
        </p:nvPicPr>
        <p:blipFill>
          <a:blip r:embed="rId2"/>
          <a:stretch>
            <a:fillRect/>
          </a:stretch>
        </p:blipFill>
        <p:spPr>
          <a:xfrm>
            <a:off x="472440" y="1804670"/>
            <a:ext cx="8077200" cy="1866900"/>
          </a:xfrm>
          <a:prstGeom prst="rect">
            <a:avLst/>
          </a:prstGeom>
        </p:spPr>
      </p:pic>
      <p:sp>
        <p:nvSpPr>
          <p:cNvPr id="5" name="Tekstvak 4">
            <a:extLst>
              <a:ext uri="{FF2B5EF4-FFF2-40B4-BE49-F238E27FC236}">
                <a16:creationId xmlns:a16="http://schemas.microsoft.com/office/drawing/2014/main" id="{C6519251-ECAA-B722-A41E-E02713A5057D}"/>
              </a:ext>
            </a:extLst>
          </p:cNvPr>
          <p:cNvSpPr txBox="1"/>
          <p:nvPr/>
        </p:nvSpPr>
        <p:spPr>
          <a:xfrm>
            <a:off x="1053548" y="3856383"/>
            <a:ext cx="6930295" cy="2246769"/>
          </a:xfrm>
          <a:prstGeom prst="rect">
            <a:avLst/>
          </a:prstGeom>
          <a:noFill/>
        </p:spPr>
        <p:txBody>
          <a:bodyPr wrap="none" lIns="91440" tIns="45720" rIns="91440" bIns="45720" rtlCol="0" anchor="t">
            <a:spAutoFit/>
          </a:bodyPr>
          <a:lstStyle/>
          <a:p>
            <a:r>
              <a:rPr lang="en-US" sz="2000">
                <a:latin typeface="Effra" panose="02000506080000020004"/>
              </a:rPr>
              <a:t>Er is 0,60x3,6</a:t>
            </a:r>
            <a:r>
              <a:rPr lang="en-US" sz="2000">
                <a:latin typeface="Effra" panose="02000506080000020004"/>
                <a:cs typeface="Arial"/>
              </a:rPr>
              <a:t>•10</a:t>
            </a:r>
            <a:r>
              <a:rPr lang="en-US" sz="2000" baseline="30000">
                <a:latin typeface="Effra" panose="02000506080000020004"/>
                <a:cs typeface="Arial"/>
              </a:rPr>
              <a:t>5</a:t>
            </a:r>
            <a:r>
              <a:rPr lang="en-US" sz="2000">
                <a:latin typeface="Effra" panose="02000506080000020004"/>
                <a:cs typeface="Arial"/>
              </a:rPr>
              <a:t> = 2,16•10</a:t>
            </a:r>
            <a:r>
              <a:rPr lang="en-US" sz="2000" baseline="30000">
                <a:latin typeface="Effra" panose="02000506080000020004"/>
                <a:cs typeface="Arial"/>
              </a:rPr>
              <a:t>5</a:t>
            </a:r>
            <a:r>
              <a:rPr lang="en-US" sz="2000">
                <a:latin typeface="Effra" panose="02000506080000020004"/>
                <a:cs typeface="Arial"/>
              </a:rPr>
              <a:t>  ton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gram C.</a:t>
            </a:r>
          </a:p>
          <a:p>
            <a:r>
              <a:rPr lang="en-US" sz="2000">
                <a:latin typeface="Effra" panose="02000506080000020004"/>
                <a:cs typeface="Arial"/>
              </a:rPr>
              <a:t>Dat is 2,16•10</a:t>
            </a:r>
            <a:r>
              <a:rPr lang="en-US" sz="2000" baseline="30000">
                <a:latin typeface="Effra" panose="02000506080000020004"/>
                <a:cs typeface="Arial"/>
              </a:rPr>
              <a:t>11 </a:t>
            </a:r>
            <a:r>
              <a:rPr lang="en-US" sz="2000">
                <a:latin typeface="Effra" panose="02000506080000020004"/>
                <a:cs typeface="Arial"/>
              </a:rPr>
              <a:t>/12,01 = 1,80•10</a:t>
            </a:r>
            <a:r>
              <a:rPr lang="en-US" sz="2000" baseline="30000">
                <a:latin typeface="Effra" panose="02000506080000020004"/>
                <a:cs typeface="Arial"/>
              </a:rPr>
              <a:t>10 </a:t>
            </a:r>
            <a:r>
              <a:rPr lang="en-US" sz="2000">
                <a:latin typeface="Effra" panose="02000506080000020004"/>
                <a:cs typeface="Arial"/>
              </a:rPr>
              <a:t>mol C.</a:t>
            </a:r>
          </a:p>
          <a:p>
            <a:r>
              <a:rPr lang="en-US" sz="2000" err="1">
                <a:latin typeface="Effra" panose="02000506080000020004"/>
                <a:cs typeface="Arial"/>
              </a:rPr>
              <a:t>Hieruit</a:t>
            </a:r>
            <a:r>
              <a:rPr lang="en-US" sz="2000">
                <a:latin typeface="Effra" panose="02000506080000020004"/>
                <a:cs typeface="Arial"/>
              </a:rPr>
              <a:t> </a:t>
            </a:r>
            <a:r>
              <a:rPr lang="en-US" sz="2000" err="1">
                <a:latin typeface="Effra" panose="02000506080000020004"/>
                <a:cs typeface="Arial"/>
              </a:rPr>
              <a:t>kan</a:t>
            </a:r>
            <a:r>
              <a:rPr lang="en-US" sz="2000">
                <a:latin typeface="Effra" panose="02000506080000020004"/>
                <a:cs typeface="Arial"/>
              </a:rPr>
              <a:t> 1,80•10</a:t>
            </a:r>
            <a:r>
              <a:rPr lang="en-US" sz="2000" baseline="30000">
                <a:latin typeface="Effra" panose="02000506080000020004"/>
                <a:cs typeface="Arial"/>
              </a:rPr>
              <a:t>10  </a:t>
            </a:r>
            <a:r>
              <a:rPr lang="en-US" sz="2000">
                <a:latin typeface="Effra" panose="02000506080000020004"/>
                <a:cs typeface="Arial"/>
              </a:rPr>
              <a:t>mol methanol (CH</a:t>
            </a:r>
            <a:r>
              <a:rPr lang="en-US" sz="2000" baseline="-25000">
                <a:latin typeface="Effra" panose="02000506080000020004"/>
                <a:cs typeface="Arial"/>
              </a:rPr>
              <a:t>3</a:t>
            </a:r>
            <a:r>
              <a:rPr lang="en-US" sz="2000">
                <a:latin typeface="Effra" panose="02000506080000020004"/>
                <a:cs typeface="Arial"/>
              </a:rPr>
              <a:t>OH) </a:t>
            </a:r>
            <a:r>
              <a:rPr lang="en-US" sz="2000" err="1">
                <a:latin typeface="Effra" panose="02000506080000020004"/>
                <a:cs typeface="Arial"/>
              </a:rPr>
              <a:t>ontstaan</a:t>
            </a:r>
            <a:r>
              <a:rPr lang="en-US" sz="2000">
                <a:latin typeface="Effra" panose="02000506080000020004"/>
                <a:cs typeface="Arial"/>
              </a:rPr>
              <a:t>.</a:t>
            </a:r>
          </a:p>
          <a:p>
            <a:r>
              <a:rPr lang="en-US" sz="2000">
                <a:latin typeface="Effra" panose="02000506080000020004"/>
                <a:cs typeface="Arial"/>
              </a:rPr>
              <a:t>Dat is 1,80•10</a:t>
            </a:r>
            <a:r>
              <a:rPr lang="en-US" sz="2000" baseline="30000">
                <a:latin typeface="Effra" panose="02000506080000020004"/>
                <a:cs typeface="Arial"/>
              </a:rPr>
              <a:t>10  </a:t>
            </a:r>
            <a:r>
              <a:rPr lang="en-US" sz="2000">
                <a:latin typeface="Effra" panose="02000506080000020004"/>
                <a:cs typeface="Arial"/>
              </a:rPr>
              <a:t>mol  x 32,042 g/mol = 5,76•10</a:t>
            </a:r>
            <a:r>
              <a:rPr lang="en-US" sz="2000" baseline="30000">
                <a:latin typeface="Effra" panose="02000506080000020004"/>
                <a:cs typeface="Arial"/>
              </a:rPr>
              <a:t>11  </a:t>
            </a:r>
            <a:r>
              <a:rPr lang="en-US" sz="2000">
                <a:latin typeface="Effra" panose="02000506080000020004"/>
                <a:cs typeface="Arial"/>
              </a:rPr>
              <a:t>gram methanol</a:t>
            </a:r>
          </a:p>
          <a:p>
            <a:r>
              <a:rPr lang="en-US" sz="2000">
                <a:latin typeface="Effra" panose="02000506080000020004"/>
                <a:cs typeface="Arial"/>
              </a:rPr>
              <a:t>De </a:t>
            </a:r>
            <a:r>
              <a:rPr lang="en-US" sz="2000" err="1">
                <a:latin typeface="Effra" panose="02000506080000020004"/>
                <a:cs typeface="Arial"/>
              </a:rPr>
              <a:t>theoretische</a:t>
            </a:r>
            <a:r>
              <a:rPr lang="en-US" sz="2000">
                <a:latin typeface="Effra" panose="02000506080000020004"/>
                <a:cs typeface="Arial"/>
              </a:rPr>
              <a:t> </a:t>
            </a:r>
            <a:r>
              <a:rPr lang="en-US" sz="2000" err="1">
                <a:latin typeface="Effra" panose="02000506080000020004"/>
                <a:cs typeface="Arial"/>
              </a:rPr>
              <a:t>opbrengst</a:t>
            </a:r>
            <a:r>
              <a:rPr lang="en-US" sz="2000">
                <a:latin typeface="Effra" panose="02000506080000020004"/>
                <a:cs typeface="Arial"/>
              </a:rPr>
              <a:t> is 5,76•10</a:t>
            </a:r>
            <a:r>
              <a:rPr lang="en-US" sz="2000" baseline="30000">
                <a:latin typeface="Effra" panose="02000506080000020004"/>
                <a:cs typeface="Arial"/>
              </a:rPr>
              <a:t>5</a:t>
            </a:r>
            <a:r>
              <a:rPr lang="en-US" sz="2000">
                <a:latin typeface="Effra" panose="02000506080000020004"/>
                <a:cs typeface="Arial"/>
              </a:rPr>
              <a:t> ton methanol.</a:t>
            </a:r>
          </a:p>
          <a:p>
            <a:r>
              <a:rPr lang="en-US" sz="2000" err="1">
                <a:latin typeface="Effra" panose="02000506080000020004"/>
                <a:cs typeface="Arial"/>
              </a:rPr>
              <a:t>Rendement</a:t>
            </a:r>
            <a:r>
              <a:rPr lang="en-US" sz="2000">
                <a:latin typeface="Effra" panose="02000506080000020004"/>
                <a:cs typeface="Arial"/>
              </a:rPr>
              <a:t> = 2,13•10</a:t>
            </a:r>
            <a:r>
              <a:rPr lang="en-US" sz="2000" baseline="30000">
                <a:latin typeface="Effra" panose="02000506080000020004"/>
                <a:cs typeface="Arial"/>
              </a:rPr>
              <a:t>5 </a:t>
            </a:r>
            <a:r>
              <a:rPr lang="en-US" sz="2000">
                <a:latin typeface="Effra" panose="02000506080000020004"/>
                <a:cs typeface="Arial"/>
              </a:rPr>
              <a:t>/ 5,76•10</a:t>
            </a:r>
            <a:r>
              <a:rPr lang="en-US" sz="2000" baseline="30000">
                <a:latin typeface="Effra" panose="02000506080000020004"/>
                <a:cs typeface="Arial"/>
              </a:rPr>
              <a:t>5</a:t>
            </a:r>
            <a:r>
              <a:rPr lang="en-US" sz="2000">
                <a:latin typeface="Effra" panose="02000506080000020004"/>
                <a:cs typeface="Arial"/>
              </a:rPr>
              <a:t> x 100 % = 37 %.</a:t>
            </a:r>
            <a:endParaRPr lang="nl-NL" sz="2000">
              <a:latin typeface="Effra" panose="02000506080000020004"/>
              <a:cs typeface="Arial"/>
            </a:endParaRPr>
          </a:p>
        </p:txBody>
      </p:sp>
    </p:spTree>
    <p:extLst>
      <p:ext uri="{BB962C8B-B14F-4D97-AF65-F5344CB8AC3E}">
        <p14:creationId xmlns:p14="http://schemas.microsoft.com/office/powerpoint/2010/main" val="2186111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7191-9780-C257-7AB0-B71C37628A3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D0205AA-22B9-045E-1A28-F1711AD5FC29}"/>
              </a:ext>
            </a:extLst>
          </p:cNvPr>
          <p:cNvSpPr txBox="1"/>
          <p:nvPr/>
        </p:nvSpPr>
        <p:spPr>
          <a:xfrm>
            <a:off x="655984" y="1123122"/>
            <a:ext cx="11184082" cy="461665"/>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a:t>
            </a:r>
            <a:r>
              <a:rPr lang="en-US" sz="2400" b="1" dirty="0" err="1">
                <a:latin typeface="Effra" panose="02000506080000020004"/>
              </a:rPr>
              <a:t>bij</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titratie</a:t>
            </a:r>
            <a:r>
              <a:rPr lang="en-US" sz="2400" b="1" dirty="0">
                <a:latin typeface="Effra" panose="02000506080000020004"/>
              </a:rPr>
              <a:t>? </a:t>
            </a:r>
            <a:r>
              <a:rPr lang="en-US" sz="2400" b="1" dirty="0">
                <a:solidFill>
                  <a:srgbClr val="652EA3"/>
                </a:solidFill>
                <a:latin typeface="Effra" panose="02000506080000020004"/>
              </a:rPr>
              <a:t>2018 II 20</a:t>
            </a:r>
            <a:r>
              <a:rPr lang="en-US" sz="2400" b="1" dirty="0">
                <a:latin typeface="Effra" panose="02000506080000020004"/>
              </a:rPr>
              <a:t> </a:t>
            </a:r>
          </a:p>
        </p:txBody>
      </p:sp>
      <p:pic>
        <p:nvPicPr>
          <p:cNvPr id="4" name="Afbeelding 3">
            <a:extLst>
              <a:ext uri="{FF2B5EF4-FFF2-40B4-BE49-F238E27FC236}">
                <a16:creationId xmlns:a16="http://schemas.microsoft.com/office/drawing/2014/main" id="{5730D924-8EE8-1BF5-C113-18BF5A42CF63}"/>
              </a:ext>
            </a:extLst>
          </p:cNvPr>
          <p:cNvPicPr>
            <a:picLocks noChangeAspect="1"/>
          </p:cNvPicPr>
          <p:nvPr/>
        </p:nvPicPr>
        <p:blipFill>
          <a:blip r:embed="rId2"/>
          <a:stretch>
            <a:fillRect/>
          </a:stretch>
        </p:blipFill>
        <p:spPr>
          <a:xfrm>
            <a:off x="308244" y="1958636"/>
            <a:ext cx="5594716" cy="2940727"/>
          </a:xfrm>
          <a:prstGeom prst="rect">
            <a:avLst/>
          </a:prstGeom>
        </p:spPr>
      </p:pic>
    </p:spTree>
    <p:extLst>
      <p:ext uri="{BB962C8B-B14F-4D97-AF65-F5344CB8AC3E}">
        <p14:creationId xmlns:p14="http://schemas.microsoft.com/office/powerpoint/2010/main" val="616832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91538-C86D-340F-6989-518E6A41BEA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5E13997-77A5-F571-D10D-755A18197C22}"/>
              </a:ext>
            </a:extLst>
          </p:cNvPr>
          <p:cNvSpPr txBox="1"/>
          <p:nvPr/>
        </p:nvSpPr>
        <p:spPr>
          <a:xfrm>
            <a:off x="655984" y="1123122"/>
            <a:ext cx="11184082" cy="461665"/>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a:t>
            </a:r>
            <a:r>
              <a:rPr lang="en-US" sz="2400" b="1" dirty="0" err="1">
                <a:latin typeface="Effra" panose="02000506080000020004"/>
              </a:rPr>
              <a:t>bij</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titratie</a:t>
            </a:r>
            <a:r>
              <a:rPr lang="en-US" sz="2400" b="1" dirty="0">
                <a:latin typeface="Effra" panose="02000506080000020004"/>
              </a:rPr>
              <a:t>? </a:t>
            </a:r>
            <a:r>
              <a:rPr lang="en-US" sz="2400" b="1" dirty="0">
                <a:solidFill>
                  <a:srgbClr val="652EA3"/>
                </a:solidFill>
                <a:latin typeface="Effra" panose="02000506080000020004"/>
              </a:rPr>
              <a:t>2018 II 20</a:t>
            </a:r>
            <a:r>
              <a:rPr lang="en-US" sz="2400" b="1" dirty="0">
                <a:latin typeface="Effra" panose="02000506080000020004"/>
              </a:rPr>
              <a:t> </a:t>
            </a:r>
          </a:p>
        </p:txBody>
      </p:sp>
      <p:pic>
        <p:nvPicPr>
          <p:cNvPr id="4" name="Afbeelding 3">
            <a:extLst>
              <a:ext uri="{FF2B5EF4-FFF2-40B4-BE49-F238E27FC236}">
                <a16:creationId xmlns:a16="http://schemas.microsoft.com/office/drawing/2014/main" id="{FADA2D7B-3561-588B-3776-765D6C9C4B44}"/>
              </a:ext>
            </a:extLst>
          </p:cNvPr>
          <p:cNvPicPr>
            <a:picLocks noChangeAspect="1"/>
          </p:cNvPicPr>
          <p:nvPr/>
        </p:nvPicPr>
        <p:blipFill>
          <a:blip r:embed="rId2"/>
          <a:stretch>
            <a:fillRect/>
          </a:stretch>
        </p:blipFill>
        <p:spPr>
          <a:xfrm>
            <a:off x="308244" y="1958636"/>
            <a:ext cx="5594716" cy="2940727"/>
          </a:xfrm>
          <a:prstGeom prst="rect">
            <a:avLst/>
          </a:prstGeom>
        </p:spPr>
      </p:pic>
      <p:cxnSp>
        <p:nvCxnSpPr>
          <p:cNvPr id="5" name="Rechte verbindingslijn 4">
            <a:extLst>
              <a:ext uri="{FF2B5EF4-FFF2-40B4-BE49-F238E27FC236}">
                <a16:creationId xmlns:a16="http://schemas.microsoft.com/office/drawing/2014/main" id="{B30625CD-2877-94FF-2AFC-0DBE957292A7}"/>
              </a:ext>
            </a:extLst>
          </p:cNvPr>
          <p:cNvCxnSpPr/>
          <p:nvPr/>
        </p:nvCxnSpPr>
        <p:spPr>
          <a:xfrm>
            <a:off x="308244" y="3150704"/>
            <a:ext cx="161000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4E14A193-A324-076E-FE8E-081007666CBC}"/>
              </a:ext>
            </a:extLst>
          </p:cNvPr>
          <p:cNvCxnSpPr>
            <a:cxnSpLocks/>
          </p:cNvCxnSpPr>
          <p:nvPr/>
        </p:nvCxnSpPr>
        <p:spPr>
          <a:xfrm>
            <a:off x="579913" y="3561521"/>
            <a:ext cx="145760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0107A5CF-4787-BD85-3F00-406ECE9386F0}"/>
              </a:ext>
            </a:extLst>
          </p:cNvPr>
          <p:cNvSpPr txBox="1"/>
          <p:nvPr/>
        </p:nvSpPr>
        <p:spPr>
          <a:xfrm>
            <a:off x="6289042" y="2097156"/>
            <a:ext cx="4990469" cy="400110"/>
          </a:xfrm>
          <a:prstGeom prst="rect">
            <a:avLst/>
          </a:prstGeom>
          <a:noFill/>
        </p:spPr>
        <p:txBody>
          <a:bodyPr wrap="none" rtlCol="0">
            <a:spAutoFit/>
          </a:bodyPr>
          <a:lstStyle/>
          <a:p>
            <a:r>
              <a:rPr lang="en-US" sz="2000">
                <a:latin typeface="Effra" panose="02000506080000020004"/>
              </a:rPr>
              <a:t>0,100 mol/L x 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-3</a:t>
            </a:r>
            <a:r>
              <a:rPr lang="en-US" sz="2000">
                <a:latin typeface="Effra" panose="02000506080000020004"/>
                <a:cs typeface="Arial" panose="020B0604020202020204" pitchFamily="34" charset="0"/>
              </a:rPr>
              <a:t> L = </a:t>
            </a:r>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OH</a:t>
            </a:r>
            <a:r>
              <a:rPr lang="en-US" sz="2000" baseline="30000">
                <a:latin typeface="Effra" panose="02000506080000020004"/>
                <a:cs typeface="Arial" panose="020B0604020202020204" pitchFamily="34" charset="0"/>
              </a:rPr>
              <a:t>-</a:t>
            </a:r>
            <a:r>
              <a:rPr lang="en-US" sz="2000">
                <a:latin typeface="Effra" panose="02000506080000020004"/>
                <a:cs typeface="Arial" panose="020B0604020202020204" pitchFamily="34" charset="0"/>
              </a:rPr>
              <a:t> </a:t>
            </a:r>
            <a:endParaRPr lang="nl-NL" sz="2000">
              <a:latin typeface="Effra" panose="02000506080000020004"/>
            </a:endParaRPr>
          </a:p>
        </p:txBody>
      </p:sp>
    </p:spTree>
    <p:extLst>
      <p:ext uri="{BB962C8B-B14F-4D97-AF65-F5344CB8AC3E}">
        <p14:creationId xmlns:p14="http://schemas.microsoft.com/office/powerpoint/2010/main" val="3055241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C6D8-2D6D-FED6-DD4B-C93A99996D2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B7700A3-D904-9C47-24F5-5DDC1486BB8E}"/>
              </a:ext>
            </a:extLst>
          </p:cNvPr>
          <p:cNvSpPr txBox="1"/>
          <p:nvPr/>
        </p:nvSpPr>
        <p:spPr>
          <a:xfrm>
            <a:off x="655984" y="1123122"/>
            <a:ext cx="11184082" cy="461665"/>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a:t>
            </a:r>
            <a:r>
              <a:rPr lang="en-US" sz="2400" b="1" dirty="0" err="1">
                <a:latin typeface="Effra" panose="02000506080000020004"/>
              </a:rPr>
              <a:t>bij</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titratie</a:t>
            </a:r>
            <a:r>
              <a:rPr lang="en-US" sz="2400" b="1" dirty="0">
                <a:latin typeface="Effra" panose="02000506080000020004"/>
              </a:rPr>
              <a:t>? </a:t>
            </a:r>
            <a:r>
              <a:rPr lang="en-US" sz="2400" b="1" dirty="0">
                <a:solidFill>
                  <a:srgbClr val="652EA3"/>
                </a:solidFill>
                <a:latin typeface="Effra" panose="02000506080000020004"/>
              </a:rPr>
              <a:t>2018 II 20</a:t>
            </a:r>
            <a:r>
              <a:rPr lang="en-US" sz="2400" b="1" dirty="0">
                <a:latin typeface="Effra" panose="02000506080000020004"/>
              </a:rPr>
              <a:t> </a:t>
            </a:r>
          </a:p>
        </p:txBody>
      </p:sp>
      <p:pic>
        <p:nvPicPr>
          <p:cNvPr id="4" name="Afbeelding 3">
            <a:extLst>
              <a:ext uri="{FF2B5EF4-FFF2-40B4-BE49-F238E27FC236}">
                <a16:creationId xmlns:a16="http://schemas.microsoft.com/office/drawing/2014/main" id="{D144EC3C-64BD-78B1-CA94-B5FE4B229B6D}"/>
              </a:ext>
            </a:extLst>
          </p:cNvPr>
          <p:cNvPicPr>
            <a:picLocks noChangeAspect="1"/>
          </p:cNvPicPr>
          <p:nvPr/>
        </p:nvPicPr>
        <p:blipFill>
          <a:blip r:embed="rId2"/>
          <a:stretch>
            <a:fillRect/>
          </a:stretch>
        </p:blipFill>
        <p:spPr>
          <a:xfrm>
            <a:off x="308244" y="1958636"/>
            <a:ext cx="5594716" cy="2940727"/>
          </a:xfrm>
          <a:prstGeom prst="rect">
            <a:avLst/>
          </a:prstGeom>
        </p:spPr>
      </p:pic>
      <p:cxnSp>
        <p:nvCxnSpPr>
          <p:cNvPr id="6" name="Rechte verbindingslijn 5">
            <a:extLst>
              <a:ext uri="{FF2B5EF4-FFF2-40B4-BE49-F238E27FC236}">
                <a16:creationId xmlns:a16="http://schemas.microsoft.com/office/drawing/2014/main" id="{A6C8F24B-A857-3A55-B1DE-422ECEE66FC6}"/>
              </a:ext>
            </a:extLst>
          </p:cNvPr>
          <p:cNvCxnSpPr>
            <a:cxnSpLocks/>
          </p:cNvCxnSpPr>
          <p:nvPr/>
        </p:nvCxnSpPr>
        <p:spPr>
          <a:xfrm>
            <a:off x="308244" y="4376530"/>
            <a:ext cx="145760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B2033E39-BB10-6481-B1C2-D96494ABBA8A}"/>
              </a:ext>
            </a:extLst>
          </p:cNvPr>
          <p:cNvSpPr txBox="1"/>
          <p:nvPr/>
        </p:nvSpPr>
        <p:spPr>
          <a:xfrm>
            <a:off x="6351104" y="2126974"/>
            <a:ext cx="5194307" cy="707886"/>
          </a:xfrm>
          <a:prstGeom prst="rect">
            <a:avLst/>
          </a:prstGeom>
          <a:noFill/>
        </p:spPr>
        <p:txBody>
          <a:bodyPr wrap="none" rtlCol="0">
            <a:spAutoFit/>
          </a:bodyPr>
          <a:lstStyle/>
          <a:p>
            <a:r>
              <a:rPr lang="en-US" sz="2000">
                <a:latin typeface="Effra" panose="02000506080000020004"/>
              </a:rPr>
              <a:t>0,100 mol/L x 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-3</a:t>
            </a:r>
            <a:r>
              <a:rPr lang="en-US" sz="2000">
                <a:latin typeface="Effra" panose="02000506080000020004"/>
                <a:cs typeface="Arial" panose="020B0604020202020204" pitchFamily="34" charset="0"/>
              </a:rPr>
              <a:t> L = </a:t>
            </a:r>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OH</a:t>
            </a:r>
            <a:r>
              <a:rPr lang="en-US" sz="2000" baseline="30000">
                <a:latin typeface="Effra" panose="02000506080000020004"/>
                <a:cs typeface="Arial" panose="020B0604020202020204" pitchFamily="34" charset="0"/>
              </a:rPr>
              <a:t>-</a:t>
            </a:r>
            <a:r>
              <a:rPr lang="en-US" sz="2000">
                <a:latin typeface="Effra" panose="02000506080000020004"/>
                <a:cs typeface="Arial" panose="020B0604020202020204" pitchFamily="34" charset="0"/>
              </a:rPr>
              <a:t> </a:t>
            </a:r>
          </a:p>
          <a:p>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/2=6,6</a:t>
            </a:r>
            <a:r>
              <a:rPr lang="en-US" sz="2000">
                <a:latin typeface="Arial" panose="020B0604020202020204" pitchFamily="34" charset="0"/>
                <a:cs typeface="Arial" panose="020B0604020202020204" pitchFamily="34" charset="0"/>
              </a:rPr>
              <a:t>•10</a:t>
            </a:r>
            <a:r>
              <a:rPr lang="en-US" sz="2000" baseline="30000">
                <a:latin typeface="Arial" panose="020B0604020202020204" pitchFamily="34" charset="0"/>
                <a:cs typeface="Arial" panose="020B0604020202020204" pitchFamily="34" charset="0"/>
              </a:rPr>
              <a:t>-5</a:t>
            </a:r>
            <a:r>
              <a:rPr lang="en-US" sz="2000">
                <a:latin typeface="Arial" panose="020B0604020202020204" pitchFamily="34" charset="0"/>
                <a:cs typeface="Arial" panose="020B0604020202020204" pitchFamily="34" charset="0"/>
              </a:rPr>
              <a:t> mol </a:t>
            </a:r>
            <a:r>
              <a:rPr lang="en-US" sz="2000" err="1">
                <a:latin typeface="Arial" panose="020B0604020202020204" pitchFamily="34" charset="0"/>
                <a:cs typeface="Arial" panose="020B0604020202020204" pitchFamily="34" charset="0"/>
              </a:rPr>
              <a:t>barnsteenzuur</a:t>
            </a:r>
            <a:r>
              <a:rPr lang="en-US" sz="2000">
                <a:latin typeface="Arial" panose="020B0604020202020204" pitchFamily="34" charset="0"/>
                <a:cs typeface="Arial" panose="020B0604020202020204" pitchFamily="34" charset="0"/>
              </a:rPr>
              <a:t>.</a:t>
            </a:r>
            <a:endParaRPr lang="nl-NL" sz="2000">
              <a:latin typeface="Effra" panose="02000506080000020004"/>
            </a:endParaRPr>
          </a:p>
        </p:txBody>
      </p:sp>
    </p:spTree>
    <p:extLst>
      <p:ext uri="{BB962C8B-B14F-4D97-AF65-F5344CB8AC3E}">
        <p14:creationId xmlns:p14="http://schemas.microsoft.com/office/powerpoint/2010/main" val="1863225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D245D-1057-9AA5-0CB3-CEF15D40998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7A9A49E-C05C-C266-B8C5-4D34BEF30F9E}"/>
              </a:ext>
            </a:extLst>
          </p:cNvPr>
          <p:cNvSpPr txBox="1"/>
          <p:nvPr/>
        </p:nvSpPr>
        <p:spPr>
          <a:xfrm>
            <a:off x="655984" y="1123122"/>
            <a:ext cx="11184082" cy="461665"/>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a:t>
            </a:r>
            <a:r>
              <a:rPr lang="en-US" sz="2400" b="1" dirty="0" err="1">
                <a:latin typeface="Effra" panose="02000506080000020004"/>
              </a:rPr>
              <a:t>bij</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titratie</a:t>
            </a:r>
            <a:r>
              <a:rPr lang="en-US" sz="2400" b="1" dirty="0">
                <a:latin typeface="Effra" panose="02000506080000020004"/>
              </a:rPr>
              <a:t>? </a:t>
            </a:r>
            <a:r>
              <a:rPr lang="en-US" sz="2400" b="1" dirty="0">
                <a:solidFill>
                  <a:srgbClr val="652EA3"/>
                </a:solidFill>
                <a:latin typeface="Effra" panose="02000506080000020004"/>
              </a:rPr>
              <a:t>2018 II 20</a:t>
            </a:r>
            <a:r>
              <a:rPr lang="en-US" sz="2400" b="1" dirty="0">
                <a:latin typeface="Effra" panose="02000506080000020004"/>
              </a:rPr>
              <a:t> </a:t>
            </a:r>
          </a:p>
        </p:txBody>
      </p:sp>
      <p:pic>
        <p:nvPicPr>
          <p:cNvPr id="4" name="Afbeelding 3">
            <a:extLst>
              <a:ext uri="{FF2B5EF4-FFF2-40B4-BE49-F238E27FC236}">
                <a16:creationId xmlns:a16="http://schemas.microsoft.com/office/drawing/2014/main" id="{46E081DA-D23B-9349-3A9B-FC40C572AAD8}"/>
              </a:ext>
            </a:extLst>
          </p:cNvPr>
          <p:cNvPicPr>
            <a:picLocks noChangeAspect="1"/>
          </p:cNvPicPr>
          <p:nvPr/>
        </p:nvPicPr>
        <p:blipFill>
          <a:blip r:embed="rId2"/>
          <a:stretch>
            <a:fillRect/>
          </a:stretch>
        </p:blipFill>
        <p:spPr>
          <a:xfrm>
            <a:off x="308244" y="1958636"/>
            <a:ext cx="5594716" cy="2940727"/>
          </a:xfrm>
          <a:prstGeom prst="rect">
            <a:avLst/>
          </a:prstGeom>
        </p:spPr>
      </p:pic>
      <p:cxnSp>
        <p:nvCxnSpPr>
          <p:cNvPr id="6" name="Rechte verbindingslijn 5">
            <a:extLst>
              <a:ext uri="{FF2B5EF4-FFF2-40B4-BE49-F238E27FC236}">
                <a16:creationId xmlns:a16="http://schemas.microsoft.com/office/drawing/2014/main" id="{F2EBC0EA-703F-6B12-CA8F-0EE8B482B573}"/>
              </a:ext>
            </a:extLst>
          </p:cNvPr>
          <p:cNvCxnSpPr>
            <a:cxnSpLocks/>
          </p:cNvCxnSpPr>
          <p:nvPr/>
        </p:nvCxnSpPr>
        <p:spPr>
          <a:xfrm>
            <a:off x="1411487" y="4899363"/>
            <a:ext cx="4154426"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1882901D-C158-BD9D-713A-80629C336B55}"/>
              </a:ext>
            </a:extLst>
          </p:cNvPr>
          <p:cNvSpPr txBox="1"/>
          <p:nvPr/>
        </p:nvSpPr>
        <p:spPr>
          <a:xfrm>
            <a:off x="6351104" y="2126974"/>
            <a:ext cx="5118965" cy="1323439"/>
          </a:xfrm>
          <a:prstGeom prst="rect">
            <a:avLst/>
          </a:prstGeom>
          <a:noFill/>
        </p:spPr>
        <p:txBody>
          <a:bodyPr wrap="none" rtlCol="0">
            <a:spAutoFit/>
          </a:bodyPr>
          <a:lstStyle/>
          <a:p>
            <a:r>
              <a:rPr lang="en-US" sz="2000">
                <a:latin typeface="Effra" panose="02000506080000020004"/>
              </a:rPr>
              <a:t>0,100 mol/L x 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-3</a:t>
            </a:r>
            <a:r>
              <a:rPr lang="en-US" sz="2000">
                <a:latin typeface="Effra" panose="02000506080000020004"/>
                <a:cs typeface="Arial" panose="020B0604020202020204" pitchFamily="34" charset="0"/>
              </a:rPr>
              <a:t> L = </a:t>
            </a:r>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OH</a:t>
            </a:r>
            <a:r>
              <a:rPr lang="en-US" sz="2000" baseline="30000">
                <a:latin typeface="Effra" panose="02000506080000020004"/>
                <a:cs typeface="Arial" panose="020B0604020202020204" pitchFamily="34" charset="0"/>
              </a:rPr>
              <a:t>-</a:t>
            </a:r>
            <a:r>
              <a:rPr lang="en-US" sz="2000">
                <a:latin typeface="Effra" panose="02000506080000020004"/>
                <a:cs typeface="Arial" panose="020B0604020202020204" pitchFamily="34" charset="0"/>
              </a:rPr>
              <a:t> </a:t>
            </a:r>
          </a:p>
          <a:p>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/2=6,6</a:t>
            </a:r>
            <a:r>
              <a:rPr lang="en-US" sz="2000">
                <a:latin typeface="Arial" panose="020B0604020202020204" pitchFamily="34" charset="0"/>
                <a:cs typeface="Arial" panose="020B0604020202020204" pitchFamily="34" charset="0"/>
              </a:rPr>
              <a:t>•10</a:t>
            </a:r>
            <a:r>
              <a:rPr lang="en-US" sz="2000" baseline="30000">
                <a:latin typeface="Arial" panose="020B0604020202020204" pitchFamily="34" charset="0"/>
                <a:cs typeface="Arial" panose="020B0604020202020204" pitchFamily="34" charset="0"/>
              </a:rPr>
              <a:t>-5</a:t>
            </a:r>
            <a:r>
              <a:rPr lang="en-US" sz="2000">
                <a:latin typeface="Arial" panose="020B0604020202020204" pitchFamily="34" charset="0"/>
                <a:cs typeface="Arial" panose="020B0604020202020204" pitchFamily="34" charset="0"/>
              </a:rPr>
              <a:t> mol </a:t>
            </a:r>
            <a:r>
              <a:rPr lang="en-US" sz="2000" err="1">
                <a:latin typeface="Arial" panose="020B0604020202020204" pitchFamily="34" charset="0"/>
                <a:cs typeface="Arial" panose="020B0604020202020204" pitchFamily="34" charset="0"/>
              </a:rPr>
              <a:t>barnsteenzuur</a:t>
            </a:r>
            <a:r>
              <a:rPr lang="en-US" sz="2000">
                <a:latin typeface="Arial" panose="020B0604020202020204" pitchFamily="34" charset="0"/>
                <a:cs typeface="Arial" panose="020B0604020202020204" pitchFamily="34" charset="0"/>
              </a:rPr>
              <a:t>.</a:t>
            </a:r>
          </a:p>
          <a:p>
            <a:r>
              <a:rPr lang="en-US" sz="2000">
                <a:latin typeface="Effra" panose="02000506080000020004"/>
                <a:cs typeface="Arial" panose="020B0604020202020204" pitchFamily="34" charset="0"/>
              </a:rPr>
              <a:t>6,6•10</a:t>
            </a:r>
            <a:r>
              <a:rPr lang="en-US" sz="2000" baseline="30000">
                <a:latin typeface="Effra" panose="02000506080000020004"/>
                <a:cs typeface="Arial" panose="020B0604020202020204" pitchFamily="34" charset="0"/>
              </a:rPr>
              <a:t>-5</a:t>
            </a:r>
            <a:r>
              <a:rPr lang="en-US" sz="2000">
                <a:latin typeface="Effra" panose="02000506080000020004"/>
                <a:cs typeface="Arial" panose="020B0604020202020204" pitchFamily="34" charset="0"/>
              </a:rPr>
              <a:t> mol  x 118,1 g/mol = 0,00779 gram</a:t>
            </a:r>
          </a:p>
          <a:p>
            <a:r>
              <a:rPr lang="en-US" sz="2000" err="1">
                <a:latin typeface="Effra" panose="02000506080000020004"/>
                <a:cs typeface="Arial" panose="020B0604020202020204" pitchFamily="34" charset="0"/>
              </a:rPr>
              <a:t>barnsteenzuur</a:t>
            </a:r>
            <a:r>
              <a:rPr lang="en-US" sz="2000">
                <a:latin typeface="Effra" panose="02000506080000020004"/>
                <a:cs typeface="Arial" panose="020B0604020202020204" pitchFamily="34" charset="0"/>
              </a:rPr>
              <a:t>.</a:t>
            </a:r>
            <a:endParaRPr lang="nl-NL" sz="2000">
              <a:latin typeface="Effra" panose="02000506080000020004"/>
            </a:endParaRPr>
          </a:p>
        </p:txBody>
      </p:sp>
    </p:spTree>
    <p:extLst>
      <p:ext uri="{BB962C8B-B14F-4D97-AF65-F5344CB8AC3E}">
        <p14:creationId xmlns:p14="http://schemas.microsoft.com/office/powerpoint/2010/main" val="3692401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3DA71-2329-1ADA-9ADD-ACEB2663D51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0B34B87-BB1E-CCB0-B0A0-9D8F0F8A4D61}"/>
              </a:ext>
            </a:extLst>
          </p:cNvPr>
          <p:cNvSpPr txBox="1"/>
          <p:nvPr/>
        </p:nvSpPr>
        <p:spPr>
          <a:xfrm>
            <a:off x="655984" y="1123122"/>
            <a:ext cx="11184082" cy="461665"/>
          </a:xfrm>
          <a:prstGeom prst="rect">
            <a:avLst/>
          </a:prstGeom>
          <a:noFill/>
        </p:spPr>
        <p:txBody>
          <a:bodyPr wrap="square" rtlCol="0">
            <a:spAutoFit/>
          </a:bodyPr>
          <a:lstStyle/>
          <a:p>
            <a:r>
              <a:rPr lang="en-US" sz="2400" b="1" dirty="0">
                <a:latin typeface="Effra" panose="02000506080000020004"/>
              </a:rPr>
              <a:t>Hoe </a:t>
            </a:r>
            <a:r>
              <a:rPr lang="en-US" sz="2400" b="1" dirty="0" err="1">
                <a:latin typeface="Effra" panose="02000506080000020004"/>
              </a:rPr>
              <a:t>reken</a:t>
            </a:r>
            <a:r>
              <a:rPr lang="en-US" sz="2400" b="1" dirty="0">
                <a:latin typeface="Effra" panose="02000506080000020004"/>
              </a:rPr>
              <a:t> je </a:t>
            </a:r>
            <a:r>
              <a:rPr lang="en-US" sz="2400" b="1" dirty="0" err="1">
                <a:latin typeface="Effra" panose="02000506080000020004"/>
              </a:rPr>
              <a:t>bij</a:t>
            </a:r>
            <a:r>
              <a:rPr lang="en-US" sz="2400" b="1" dirty="0">
                <a:latin typeface="Effra" panose="02000506080000020004"/>
              </a:rPr>
              <a:t> </a:t>
            </a:r>
            <a:r>
              <a:rPr lang="en-US" sz="2400" b="1" dirty="0" err="1">
                <a:latin typeface="Effra" panose="02000506080000020004"/>
              </a:rPr>
              <a:t>een</a:t>
            </a:r>
            <a:r>
              <a:rPr lang="en-US" sz="2400" b="1" dirty="0">
                <a:latin typeface="Effra" panose="02000506080000020004"/>
              </a:rPr>
              <a:t> </a:t>
            </a:r>
            <a:r>
              <a:rPr lang="en-US" sz="2400" b="1" dirty="0" err="1">
                <a:latin typeface="Effra" panose="02000506080000020004"/>
              </a:rPr>
              <a:t>titratie</a:t>
            </a:r>
            <a:r>
              <a:rPr lang="en-US" sz="2400" b="1" dirty="0">
                <a:latin typeface="Effra" panose="02000506080000020004"/>
              </a:rPr>
              <a:t>? </a:t>
            </a:r>
            <a:r>
              <a:rPr lang="en-US" sz="2400" b="1" dirty="0">
                <a:solidFill>
                  <a:srgbClr val="652EA3"/>
                </a:solidFill>
                <a:latin typeface="Effra" panose="02000506080000020004"/>
              </a:rPr>
              <a:t>2018 II 20</a:t>
            </a:r>
            <a:r>
              <a:rPr lang="en-US" sz="2400" b="1" dirty="0">
                <a:latin typeface="Effra" panose="02000506080000020004"/>
              </a:rPr>
              <a:t> </a:t>
            </a:r>
          </a:p>
        </p:txBody>
      </p:sp>
      <p:pic>
        <p:nvPicPr>
          <p:cNvPr id="4" name="Afbeelding 3">
            <a:extLst>
              <a:ext uri="{FF2B5EF4-FFF2-40B4-BE49-F238E27FC236}">
                <a16:creationId xmlns:a16="http://schemas.microsoft.com/office/drawing/2014/main" id="{0F734D34-7656-9B3C-CBE4-D414DCE4DA32}"/>
              </a:ext>
            </a:extLst>
          </p:cNvPr>
          <p:cNvPicPr>
            <a:picLocks noChangeAspect="1"/>
          </p:cNvPicPr>
          <p:nvPr/>
        </p:nvPicPr>
        <p:blipFill>
          <a:blip r:embed="rId2"/>
          <a:stretch>
            <a:fillRect/>
          </a:stretch>
        </p:blipFill>
        <p:spPr>
          <a:xfrm>
            <a:off x="308244" y="1958636"/>
            <a:ext cx="5594716" cy="2940727"/>
          </a:xfrm>
          <a:prstGeom prst="rect">
            <a:avLst/>
          </a:prstGeom>
        </p:spPr>
      </p:pic>
      <p:cxnSp>
        <p:nvCxnSpPr>
          <p:cNvPr id="6" name="Rechte verbindingslijn 5">
            <a:extLst>
              <a:ext uri="{FF2B5EF4-FFF2-40B4-BE49-F238E27FC236}">
                <a16:creationId xmlns:a16="http://schemas.microsoft.com/office/drawing/2014/main" id="{19E10248-2852-BF3D-C72D-C97EB6647EB5}"/>
              </a:ext>
            </a:extLst>
          </p:cNvPr>
          <p:cNvCxnSpPr>
            <a:cxnSpLocks/>
          </p:cNvCxnSpPr>
          <p:nvPr/>
        </p:nvCxnSpPr>
        <p:spPr>
          <a:xfrm>
            <a:off x="308244" y="4908674"/>
            <a:ext cx="101366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1D4F242B-B956-DF4C-473C-14088B68628A}"/>
              </a:ext>
            </a:extLst>
          </p:cNvPr>
          <p:cNvSpPr txBox="1"/>
          <p:nvPr/>
        </p:nvSpPr>
        <p:spPr>
          <a:xfrm>
            <a:off x="6351104" y="2126974"/>
            <a:ext cx="5118965" cy="2554545"/>
          </a:xfrm>
          <a:prstGeom prst="rect">
            <a:avLst/>
          </a:prstGeom>
          <a:noFill/>
        </p:spPr>
        <p:txBody>
          <a:bodyPr wrap="none" rtlCol="0">
            <a:spAutoFit/>
          </a:bodyPr>
          <a:lstStyle/>
          <a:p>
            <a:r>
              <a:rPr lang="en-US" sz="2000">
                <a:latin typeface="Effra" panose="02000506080000020004"/>
              </a:rPr>
              <a:t>0,100 mol/L x 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-3</a:t>
            </a:r>
            <a:r>
              <a:rPr lang="en-US" sz="2000">
                <a:latin typeface="Effra" panose="02000506080000020004"/>
                <a:cs typeface="Arial" panose="020B0604020202020204" pitchFamily="34" charset="0"/>
              </a:rPr>
              <a:t> L = </a:t>
            </a:r>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OH</a:t>
            </a:r>
            <a:r>
              <a:rPr lang="en-US" sz="2000" baseline="30000">
                <a:latin typeface="Effra" panose="02000506080000020004"/>
                <a:cs typeface="Arial" panose="020B0604020202020204" pitchFamily="34" charset="0"/>
              </a:rPr>
              <a:t>-</a:t>
            </a:r>
            <a:r>
              <a:rPr lang="en-US" sz="2000">
                <a:latin typeface="Effra" panose="02000506080000020004"/>
                <a:cs typeface="Arial" panose="020B0604020202020204" pitchFamily="34" charset="0"/>
              </a:rPr>
              <a:t> </a:t>
            </a:r>
          </a:p>
          <a:p>
            <a:r>
              <a:rPr lang="en-US" sz="2000">
                <a:latin typeface="Effra" panose="02000506080000020004"/>
              </a:rPr>
              <a:t>1,32</a:t>
            </a:r>
            <a:r>
              <a:rPr lang="en-US" sz="2000">
                <a:latin typeface="Effra" panose="02000506080000020004"/>
                <a:cs typeface="Arial" panose="020B0604020202020204" pitchFamily="34" charset="0"/>
              </a:rPr>
              <a:t>•10</a:t>
            </a:r>
            <a:r>
              <a:rPr lang="en-US" sz="2000" baseline="30000">
                <a:latin typeface="Effra" panose="02000506080000020004"/>
                <a:cs typeface="Arial" panose="020B0604020202020204" pitchFamily="34" charset="0"/>
              </a:rPr>
              <a:t>-4 </a:t>
            </a:r>
            <a:r>
              <a:rPr lang="en-US" sz="2000">
                <a:latin typeface="Effra" panose="02000506080000020004"/>
                <a:cs typeface="Arial" panose="020B0604020202020204" pitchFamily="34" charset="0"/>
              </a:rPr>
              <a:t>mol /2=6,6</a:t>
            </a:r>
            <a:r>
              <a:rPr lang="en-US" sz="2000">
                <a:latin typeface="Arial" panose="020B0604020202020204" pitchFamily="34" charset="0"/>
                <a:cs typeface="Arial" panose="020B0604020202020204" pitchFamily="34" charset="0"/>
              </a:rPr>
              <a:t>•10</a:t>
            </a:r>
            <a:r>
              <a:rPr lang="en-US" sz="2000" baseline="30000">
                <a:latin typeface="Arial" panose="020B0604020202020204" pitchFamily="34" charset="0"/>
                <a:cs typeface="Arial" panose="020B0604020202020204" pitchFamily="34" charset="0"/>
              </a:rPr>
              <a:t>-5</a:t>
            </a:r>
            <a:r>
              <a:rPr lang="en-US" sz="2000">
                <a:latin typeface="Arial" panose="020B0604020202020204" pitchFamily="34" charset="0"/>
                <a:cs typeface="Arial" panose="020B0604020202020204" pitchFamily="34" charset="0"/>
              </a:rPr>
              <a:t> mol </a:t>
            </a:r>
            <a:r>
              <a:rPr lang="en-US" sz="2000" err="1">
                <a:latin typeface="Arial" panose="020B0604020202020204" pitchFamily="34" charset="0"/>
                <a:cs typeface="Arial" panose="020B0604020202020204" pitchFamily="34" charset="0"/>
              </a:rPr>
              <a:t>barnsteenzuur</a:t>
            </a:r>
            <a:r>
              <a:rPr lang="en-US" sz="2000">
                <a:latin typeface="Arial" panose="020B0604020202020204" pitchFamily="34" charset="0"/>
                <a:cs typeface="Arial" panose="020B0604020202020204" pitchFamily="34" charset="0"/>
              </a:rPr>
              <a:t>.</a:t>
            </a:r>
          </a:p>
          <a:p>
            <a:r>
              <a:rPr lang="en-US" sz="2000">
                <a:latin typeface="Effra" panose="02000506080000020004"/>
                <a:cs typeface="Arial" panose="020B0604020202020204" pitchFamily="34" charset="0"/>
              </a:rPr>
              <a:t>6,6•10</a:t>
            </a:r>
            <a:r>
              <a:rPr lang="en-US" sz="2000" baseline="30000">
                <a:latin typeface="Effra" panose="02000506080000020004"/>
                <a:cs typeface="Arial" panose="020B0604020202020204" pitchFamily="34" charset="0"/>
              </a:rPr>
              <a:t>-5</a:t>
            </a:r>
            <a:r>
              <a:rPr lang="en-US" sz="2000">
                <a:latin typeface="Effra" panose="02000506080000020004"/>
                <a:cs typeface="Arial" panose="020B0604020202020204" pitchFamily="34" charset="0"/>
              </a:rPr>
              <a:t> mol  x 118,1 g/mol = 0,00779 gram</a:t>
            </a:r>
          </a:p>
          <a:p>
            <a:r>
              <a:rPr lang="en-US" sz="2000" err="1">
                <a:latin typeface="Effra" panose="02000506080000020004"/>
                <a:cs typeface="Arial" panose="020B0604020202020204" pitchFamily="34" charset="0"/>
              </a:rPr>
              <a:t>barnsteenzuur</a:t>
            </a:r>
            <a:r>
              <a:rPr lang="en-US" sz="2000">
                <a:latin typeface="Effra" panose="02000506080000020004"/>
                <a:cs typeface="Arial" panose="020B0604020202020204" pitchFamily="34" charset="0"/>
              </a:rPr>
              <a:t>.</a:t>
            </a:r>
          </a:p>
          <a:p>
            <a:r>
              <a:rPr lang="en-US" sz="2000">
                <a:latin typeface="Effra" panose="02000506080000020004"/>
                <a:cs typeface="Arial" panose="020B0604020202020204" pitchFamily="34" charset="0"/>
              </a:rPr>
              <a:t>Het </a:t>
            </a:r>
            <a:r>
              <a:rPr lang="en-US" sz="2000" err="1">
                <a:latin typeface="Effra" panose="02000506080000020004"/>
                <a:cs typeface="Arial" panose="020B0604020202020204" pitchFamily="34" charset="0"/>
              </a:rPr>
              <a:t>zuurgetal</a:t>
            </a:r>
            <a:r>
              <a:rPr lang="en-US" sz="2000">
                <a:latin typeface="Effra" panose="02000506080000020004"/>
                <a:cs typeface="Arial" panose="020B0604020202020204" pitchFamily="34" charset="0"/>
              </a:rPr>
              <a:t> is 10 x 0,00779 = 0,0779 gram</a:t>
            </a:r>
          </a:p>
          <a:p>
            <a:r>
              <a:rPr lang="en-US" sz="2000" err="1">
                <a:latin typeface="Effra" panose="02000506080000020004"/>
                <a:cs typeface="Arial" panose="020B0604020202020204" pitchFamily="34" charset="0"/>
              </a:rPr>
              <a:t>Barnsteenzuur</a:t>
            </a:r>
            <a:r>
              <a:rPr lang="en-US" sz="2000">
                <a:latin typeface="Effra" panose="02000506080000020004"/>
                <a:cs typeface="Arial" panose="020B0604020202020204" pitchFamily="34" charset="0"/>
              </a:rPr>
              <a:t> per 100 mL sake.</a:t>
            </a:r>
          </a:p>
          <a:p>
            <a:r>
              <a:rPr lang="en-US" sz="2000">
                <a:latin typeface="Effra" panose="02000506080000020004"/>
                <a:cs typeface="Arial" panose="020B0604020202020204" pitchFamily="34" charset="0"/>
              </a:rPr>
              <a:t>(of 7,79•10</a:t>
            </a:r>
            <a:r>
              <a:rPr lang="en-US" sz="2000" baseline="30000">
                <a:latin typeface="Effra" panose="02000506080000020004"/>
                <a:cs typeface="Arial" panose="020B0604020202020204" pitchFamily="34" charset="0"/>
              </a:rPr>
              <a:t>-2</a:t>
            </a:r>
            <a:r>
              <a:rPr lang="en-US" sz="2000">
                <a:latin typeface="Effra" panose="02000506080000020004"/>
                <a:cs typeface="Arial" panose="020B0604020202020204" pitchFamily="34" charset="0"/>
              </a:rPr>
              <a:t> gram </a:t>
            </a:r>
            <a:r>
              <a:rPr lang="en-US" sz="2000" err="1">
                <a:latin typeface="Effra" panose="02000506080000020004"/>
                <a:cs typeface="Arial" panose="020B0604020202020204" pitchFamily="34" charset="0"/>
              </a:rPr>
              <a:t>barnsteenzuur</a:t>
            </a:r>
            <a:r>
              <a:rPr lang="en-US" sz="2000">
                <a:latin typeface="Effra" panose="02000506080000020004"/>
                <a:cs typeface="Arial" panose="020B0604020202020204" pitchFamily="34" charset="0"/>
              </a:rPr>
              <a:t> per 100 mL</a:t>
            </a:r>
          </a:p>
          <a:p>
            <a:r>
              <a:rPr lang="en-US" sz="2000">
                <a:latin typeface="Effra" panose="02000506080000020004"/>
                <a:cs typeface="Arial" panose="020B0604020202020204" pitchFamily="34" charset="0"/>
              </a:rPr>
              <a:t>sake)</a:t>
            </a:r>
            <a:endParaRPr lang="nl-NL" sz="2000">
              <a:latin typeface="Effra" panose="02000506080000020004"/>
            </a:endParaRPr>
          </a:p>
        </p:txBody>
      </p:sp>
      <p:cxnSp>
        <p:nvCxnSpPr>
          <p:cNvPr id="5" name="Rechte verbindingslijn 4">
            <a:extLst>
              <a:ext uri="{FF2B5EF4-FFF2-40B4-BE49-F238E27FC236}">
                <a16:creationId xmlns:a16="http://schemas.microsoft.com/office/drawing/2014/main" id="{508CFD88-A79F-703E-4D76-D02ABC05C5FE}"/>
              </a:ext>
            </a:extLst>
          </p:cNvPr>
          <p:cNvCxnSpPr>
            <a:cxnSpLocks/>
          </p:cNvCxnSpPr>
          <p:nvPr/>
        </p:nvCxnSpPr>
        <p:spPr>
          <a:xfrm>
            <a:off x="5101334" y="4633692"/>
            <a:ext cx="245918"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FCAFC22C-53AF-E4E3-447A-FDCC012644CC}"/>
              </a:ext>
            </a:extLst>
          </p:cNvPr>
          <p:cNvCxnSpPr>
            <a:cxnSpLocks/>
          </p:cNvCxnSpPr>
          <p:nvPr/>
        </p:nvCxnSpPr>
        <p:spPr>
          <a:xfrm>
            <a:off x="798574" y="2765135"/>
            <a:ext cx="101366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191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ABE4-75EA-0E94-E662-0F30F20B49F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1D88B49-B57B-DD9F-2FBF-CDE32D2850C4}"/>
              </a:ext>
            </a:extLst>
          </p:cNvPr>
          <p:cNvSpPr txBox="1"/>
          <p:nvPr/>
        </p:nvSpPr>
        <p:spPr>
          <a:xfrm>
            <a:off x="933254" y="1093510"/>
            <a:ext cx="7164371" cy="584775"/>
          </a:xfrm>
          <a:prstGeom prst="rect">
            <a:avLst/>
          </a:prstGeom>
          <a:noFill/>
        </p:spPr>
        <p:txBody>
          <a:bodyPr wrap="square" lIns="91440" tIns="45720" rIns="91440" bIns="45720" rtlCol="0" anchor="t">
            <a:spAutoFit/>
          </a:bodyPr>
          <a:lstStyle/>
          <a:p>
            <a:r>
              <a:rPr lang="en-US" sz="3200" b="1" err="1">
                <a:latin typeface="Effra"/>
              </a:rPr>
              <a:t>Aanvullend</a:t>
            </a:r>
            <a:r>
              <a:rPr lang="en-US" sz="3200" b="1">
                <a:latin typeface="Effra"/>
              </a:rPr>
              <a:t> </a:t>
            </a:r>
            <a:r>
              <a:rPr lang="en-US" sz="3200" b="1" err="1">
                <a:latin typeface="Effra"/>
              </a:rPr>
              <a:t>materiaal</a:t>
            </a:r>
            <a:endParaRPr lang="en-US" sz="3200" b="1">
              <a:latin typeface="Effra"/>
            </a:endParaRPr>
          </a:p>
        </p:txBody>
      </p:sp>
      <p:sp>
        <p:nvSpPr>
          <p:cNvPr id="4" name="Pijl: rechts 3">
            <a:extLst>
              <a:ext uri="{FF2B5EF4-FFF2-40B4-BE49-F238E27FC236}">
                <a16:creationId xmlns:a16="http://schemas.microsoft.com/office/drawing/2014/main" id="{156BF86D-7FC4-8A1A-F028-BE53F1C298B7}"/>
              </a:ext>
            </a:extLst>
          </p:cNvPr>
          <p:cNvSpPr/>
          <p:nvPr/>
        </p:nvSpPr>
        <p:spPr>
          <a:xfrm>
            <a:off x="2633472" y="2752344"/>
            <a:ext cx="6016752" cy="2112264"/>
          </a:xfrm>
          <a:prstGeom prst="rightArrow">
            <a:avLst/>
          </a:prstGeom>
          <a:solidFill>
            <a:srgbClr val="945EE8"/>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76817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9DAF1D3-87A5-901A-029A-D6B6DF6D01A6}"/>
              </a:ext>
            </a:extLst>
          </p:cNvPr>
          <p:cNvSpPr txBox="1"/>
          <p:nvPr/>
        </p:nvSpPr>
        <p:spPr>
          <a:xfrm>
            <a:off x="933254" y="1093510"/>
            <a:ext cx="7164371" cy="584775"/>
          </a:xfrm>
          <a:prstGeom prst="rect">
            <a:avLst/>
          </a:prstGeom>
          <a:noFill/>
        </p:spPr>
        <p:txBody>
          <a:bodyPr wrap="square" rtlCol="0">
            <a:spAutoFit/>
          </a:bodyPr>
          <a:lstStyle/>
          <a:p>
            <a:r>
              <a:rPr lang="en-US" sz="3200" b="1" err="1">
                <a:latin typeface="Effra"/>
              </a:rPr>
              <a:t>Omrekenschema</a:t>
            </a:r>
            <a:endParaRPr lang="en-US" sz="3200" b="1">
              <a:latin typeface="Effra"/>
            </a:endParaRPr>
          </a:p>
        </p:txBody>
      </p:sp>
      <p:pic>
        <p:nvPicPr>
          <p:cNvPr id="4" name="Afbeelding 3">
            <a:extLst>
              <a:ext uri="{FF2B5EF4-FFF2-40B4-BE49-F238E27FC236}">
                <a16:creationId xmlns:a16="http://schemas.microsoft.com/office/drawing/2014/main" id="{158BCDAE-37FD-88B6-D7C6-98DCF40946E3}"/>
              </a:ext>
            </a:extLst>
          </p:cNvPr>
          <p:cNvPicPr>
            <a:picLocks noChangeAspect="1"/>
          </p:cNvPicPr>
          <p:nvPr/>
        </p:nvPicPr>
        <p:blipFill>
          <a:blip r:embed="rId2"/>
          <a:stretch>
            <a:fillRect/>
          </a:stretch>
        </p:blipFill>
        <p:spPr>
          <a:xfrm>
            <a:off x="1451113" y="1803175"/>
            <a:ext cx="10058445" cy="4788590"/>
          </a:xfrm>
          <a:prstGeom prst="rect">
            <a:avLst/>
          </a:prstGeom>
        </p:spPr>
      </p:pic>
    </p:spTree>
    <p:extLst>
      <p:ext uri="{BB962C8B-B14F-4D97-AF65-F5344CB8AC3E}">
        <p14:creationId xmlns:p14="http://schemas.microsoft.com/office/powerpoint/2010/main" val="13137626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9A08-FE0B-B1DB-2A44-6684511EB43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C6401C3-C6D7-341D-1758-BE7267615350}"/>
              </a:ext>
            </a:extLst>
          </p:cNvPr>
          <p:cNvSpPr txBox="1"/>
          <p:nvPr/>
        </p:nvSpPr>
        <p:spPr>
          <a:xfrm>
            <a:off x="933254" y="1093510"/>
            <a:ext cx="7164371" cy="584775"/>
          </a:xfrm>
          <a:prstGeom prst="rect">
            <a:avLst/>
          </a:prstGeom>
          <a:noFill/>
        </p:spPr>
        <p:txBody>
          <a:bodyPr wrap="square" lIns="91440" tIns="45720" rIns="91440" bIns="45720" rtlCol="0" anchor="t">
            <a:spAutoFit/>
          </a:bodyPr>
          <a:lstStyle/>
          <a:p>
            <a:r>
              <a:rPr lang="en-US" sz="3200" b="1">
                <a:latin typeface="Effra"/>
              </a:rPr>
              <a:t>Extra </a:t>
            </a:r>
            <a:r>
              <a:rPr lang="en-US" sz="3200" b="1" err="1">
                <a:latin typeface="Effra"/>
              </a:rPr>
              <a:t>oefenopdrachten</a:t>
            </a:r>
            <a:endParaRPr lang="en-US" sz="3200" b="1">
              <a:latin typeface="Effra"/>
            </a:endParaRPr>
          </a:p>
        </p:txBody>
      </p:sp>
      <p:sp>
        <p:nvSpPr>
          <p:cNvPr id="4" name="Pijl: rechts 3">
            <a:extLst>
              <a:ext uri="{FF2B5EF4-FFF2-40B4-BE49-F238E27FC236}">
                <a16:creationId xmlns:a16="http://schemas.microsoft.com/office/drawing/2014/main" id="{E4F64DFC-8CDF-3487-C0D5-C33E1BE942DA}"/>
              </a:ext>
            </a:extLst>
          </p:cNvPr>
          <p:cNvSpPr/>
          <p:nvPr/>
        </p:nvSpPr>
        <p:spPr>
          <a:xfrm>
            <a:off x="2633472" y="2752344"/>
            <a:ext cx="6016752" cy="2112264"/>
          </a:xfrm>
          <a:prstGeom prst="rightArrow">
            <a:avLst/>
          </a:prstGeom>
          <a:solidFill>
            <a:srgbClr val="945EE8"/>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107156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9931-FEB3-2096-F5F7-778C6E1CDF3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736EB35-0E10-7BC1-6AD3-FB1F5E3BCACC}"/>
              </a:ext>
            </a:extLst>
          </p:cNvPr>
          <p:cNvSpPr txBox="1"/>
          <p:nvPr/>
        </p:nvSpPr>
        <p:spPr>
          <a:xfrm>
            <a:off x="933254" y="1093510"/>
            <a:ext cx="7164371" cy="954107"/>
          </a:xfrm>
          <a:prstGeom prst="rect">
            <a:avLst/>
          </a:prstGeom>
          <a:noFill/>
        </p:spPr>
        <p:txBody>
          <a:bodyPr wrap="square" rtlCol="0">
            <a:spAutoFit/>
          </a:bodyPr>
          <a:lstStyle/>
          <a:p>
            <a:r>
              <a:rPr lang="en-US" sz="3200" b="1">
                <a:latin typeface="Effra"/>
              </a:rPr>
              <a:t>REDOX: </a:t>
            </a:r>
            <a:r>
              <a:rPr lang="en-US" sz="3200" b="1" err="1">
                <a:latin typeface="Effra"/>
              </a:rPr>
              <a:t>Zelf</a:t>
            </a:r>
            <a:r>
              <a:rPr lang="en-US" sz="3200" b="1">
                <a:latin typeface="Effra"/>
              </a:rPr>
              <a:t> </a:t>
            </a:r>
            <a:r>
              <a:rPr lang="en-US" sz="3200" b="1" err="1">
                <a:latin typeface="Effra"/>
              </a:rPr>
              <a:t>halfreacties</a:t>
            </a:r>
            <a:r>
              <a:rPr lang="en-US" sz="3200" b="1">
                <a:latin typeface="Effra"/>
              </a:rPr>
              <a:t> </a:t>
            </a:r>
            <a:r>
              <a:rPr lang="en-US" sz="3200" b="1" err="1">
                <a:latin typeface="Effra"/>
              </a:rPr>
              <a:t>opstellen</a:t>
            </a:r>
            <a:endParaRPr lang="en-US" sz="3200" b="1">
              <a:latin typeface="Effra"/>
            </a:endParaRPr>
          </a:p>
          <a:p>
            <a:r>
              <a:rPr lang="en-US" sz="2400" b="1">
                <a:solidFill>
                  <a:srgbClr val="652EA3"/>
                </a:solidFill>
                <a:latin typeface="Effra"/>
              </a:rPr>
              <a:t>2024 II 28</a:t>
            </a:r>
          </a:p>
        </p:txBody>
      </p:sp>
      <p:pic>
        <p:nvPicPr>
          <p:cNvPr id="5" name="Afbeelding 4">
            <a:extLst>
              <a:ext uri="{FF2B5EF4-FFF2-40B4-BE49-F238E27FC236}">
                <a16:creationId xmlns:a16="http://schemas.microsoft.com/office/drawing/2014/main" id="{898A26F7-4430-7FBF-8748-C120FE88F97D}"/>
              </a:ext>
            </a:extLst>
          </p:cNvPr>
          <p:cNvPicPr>
            <a:picLocks noChangeAspect="1"/>
          </p:cNvPicPr>
          <p:nvPr/>
        </p:nvPicPr>
        <p:blipFill>
          <a:blip r:embed="rId2"/>
          <a:srcRect t="-331" r="32410" b="44978"/>
          <a:stretch/>
        </p:blipFill>
        <p:spPr>
          <a:xfrm>
            <a:off x="933254" y="2138026"/>
            <a:ext cx="9654108" cy="954107"/>
          </a:xfrm>
          <a:prstGeom prst="rect">
            <a:avLst/>
          </a:prstGeom>
        </p:spPr>
      </p:pic>
      <p:sp>
        <p:nvSpPr>
          <p:cNvPr id="6" name="Tekstvak 5">
            <a:extLst>
              <a:ext uri="{FF2B5EF4-FFF2-40B4-BE49-F238E27FC236}">
                <a16:creationId xmlns:a16="http://schemas.microsoft.com/office/drawing/2014/main" id="{B94467DF-3866-0E61-46D4-279B372ECA6B}"/>
              </a:ext>
            </a:extLst>
          </p:cNvPr>
          <p:cNvSpPr txBox="1"/>
          <p:nvPr/>
        </p:nvSpPr>
        <p:spPr>
          <a:xfrm>
            <a:off x="933254" y="3056604"/>
            <a:ext cx="7578678" cy="523220"/>
          </a:xfrm>
          <a:prstGeom prst="rect">
            <a:avLst/>
          </a:prstGeom>
          <a:noFill/>
        </p:spPr>
        <p:txBody>
          <a:bodyPr wrap="none" rtlCol="0">
            <a:spAutoFit/>
          </a:bodyPr>
          <a:lstStyle/>
          <a:p>
            <a:r>
              <a:rPr lang="nl-NL" sz="2800"/>
              <a:t>Neem de </a:t>
            </a:r>
            <a:r>
              <a:rPr lang="nl-NL" sz="2800" err="1"/>
              <a:t>halfreactie</a:t>
            </a:r>
            <a:r>
              <a:rPr lang="nl-NL" sz="2800"/>
              <a:t> over en maak deze kloppend. </a:t>
            </a:r>
          </a:p>
        </p:txBody>
      </p:sp>
      <p:sp>
        <p:nvSpPr>
          <p:cNvPr id="7" name="Tekstvak 6">
            <a:extLst>
              <a:ext uri="{FF2B5EF4-FFF2-40B4-BE49-F238E27FC236}">
                <a16:creationId xmlns:a16="http://schemas.microsoft.com/office/drawing/2014/main" id="{76BECAC1-EAFA-0446-E780-D27C42FD514A}"/>
              </a:ext>
            </a:extLst>
          </p:cNvPr>
          <p:cNvSpPr txBox="1"/>
          <p:nvPr/>
        </p:nvSpPr>
        <p:spPr>
          <a:xfrm>
            <a:off x="1627632" y="3784827"/>
            <a:ext cx="10360152" cy="615553"/>
          </a:xfrm>
          <a:prstGeom prst="rect">
            <a:avLst/>
          </a:prstGeom>
          <a:noFill/>
        </p:spPr>
        <p:txBody>
          <a:bodyPr wrap="square" rtlCol="0">
            <a:spAutoFit/>
          </a:bodyPr>
          <a:lstStyle/>
          <a:p>
            <a:r>
              <a:rPr lang="nl-NL" sz="3400"/>
              <a:t>NH</a:t>
            </a:r>
            <a:r>
              <a:rPr lang="nl-NL" sz="3400" baseline="-25000"/>
              <a:t>3</a:t>
            </a:r>
            <a:r>
              <a:rPr lang="nl-NL" sz="3400"/>
              <a:t>     +     OH</a:t>
            </a:r>
            <a:r>
              <a:rPr lang="nl-NL" sz="3400" baseline="30000"/>
              <a:t>- </a:t>
            </a:r>
            <a:r>
              <a:rPr lang="nl-NL" sz="3400"/>
              <a:t>     </a:t>
            </a:r>
            <a:r>
              <a:rPr lang="nl-NL" sz="3400">
                <a:sym typeface="Wingdings" panose="05000000000000000000" pitchFamily="2" charset="2"/>
              </a:rPr>
              <a:t>      N</a:t>
            </a:r>
            <a:r>
              <a:rPr lang="nl-NL" sz="3400" baseline="-25000">
                <a:sym typeface="Wingdings" panose="05000000000000000000" pitchFamily="2" charset="2"/>
              </a:rPr>
              <a:t>2</a:t>
            </a:r>
            <a:r>
              <a:rPr lang="nl-NL" sz="3400"/>
              <a:t>     +     H</a:t>
            </a:r>
            <a:r>
              <a:rPr lang="nl-NL" sz="3400" baseline="-25000"/>
              <a:t>2</a:t>
            </a:r>
            <a:r>
              <a:rPr lang="nl-NL" sz="3400"/>
              <a:t>O     +     e</a:t>
            </a:r>
            <a:r>
              <a:rPr lang="nl-NL" sz="3400" baseline="30000"/>
              <a:t>-</a:t>
            </a:r>
            <a:r>
              <a:rPr lang="nl-NL" sz="3400">
                <a:sym typeface="Wingdings" panose="05000000000000000000" pitchFamily="2" charset="2"/>
              </a:rPr>
              <a:t>    </a:t>
            </a:r>
            <a:endParaRPr lang="nl-NL" sz="3400"/>
          </a:p>
        </p:txBody>
      </p:sp>
      <p:sp>
        <p:nvSpPr>
          <p:cNvPr id="8" name="Tekstvak 7">
            <a:extLst>
              <a:ext uri="{FF2B5EF4-FFF2-40B4-BE49-F238E27FC236}">
                <a16:creationId xmlns:a16="http://schemas.microsoft.com/office/drawing/2014/main" id="{EEA96256-E0A3-9CF0-DE64-BBB546A53D7C}"/>
              </a:ext>
            </a:extLst>
          </p:cNvPr>
          <p:cNvSpPr txBox="1"/>
          <p:nvPr/>
        </p:nvSpPr>
        <p:spPr>
          <a:xfrm>
            <a:off x="1359408" y="3796301"/>
            <a:ext cx="917448" cy="615553"/>
          </a:xfrm>
          <a:prstGeom prst="rect">
            <a:avLst/>
          </a:prstGeom>
          <a:noFill/>
        </p:spPr>
        <p:txBody>
          <a:bodyPr wrap="square" rtlCol="0">
            <a:spAutoFit/>
          </a:bodyPr>
          <a:lstStyle/>
          <a:p>
            <a:r>
              <a:rPr lang="nl-NL" sz="3400" b="1">
                <a:solidFill>
                  <a:srgbClr val="FF0000"/>
                </a:solidFill>
              </a:rPr>
              <a:t>2</a:t>
            </a:r>
          </a:p>
        </p:txBody>
      </p:sp>
      <p:sp>
        <p:nvSpPr>
          <p:cNvPr id="9" name="Tekstvak 8">
            <a:extLst>
              <a:ext uri="{FF2B5EF4-FFF2-40B4-BE49-F238E27FC236}">
                <a16:creationId xmlns:a16="http://schemas.microsoft.com/office/drawing/2014/main" id="{5BB09972-2778-02C7-E637-15727CFB253C}"/>
              </a:ext>
            </a:extLst>
          </p:cNvPr>
          <p:cNvSpPr txBox="1"/>
          <p:nvPr/>
        </p:nvSpPr>
        <p:spPr>
          <a:xfrm>
            <a:off x="7059170" y="3800747"/>
            <a:ext cx="917448" cy="615553"/>
          </a:xfrm>
          <a:prstGeom prst="rect">
            <a:avLst/>
          </a:prstGeom>
          <a:noFill/>
        </p:spPr>
        <p:txBody>
          <a:bodyPr wrap="square" rtlCol="0">
            <a:spAutoFit/>
          </a:bodyPr>
          <a:lstStyle/>
          <a:p>
            <a:r>
              <a:rPr lang="nl-NL" sz="3400" b="1">
                <a:solidFill>
                  <a:srgbClr val="FF0000"/>
                </a:solidFill>
              </a:rPr>
              <a:t>6</a:t>
            </a:r>
          </a:p>
        </p:txBody>
      </p:sp>
      <p:sp>
        <p:nvSpPr>
          <p:cNvPr id="10" name="Tekstvak 9">
            <a:extLst>
              <a:ext uri="{FF2B5EF4-FFF2-40B4-BE49-F238E27FC236}">
                <a16:creationId xmlns:a16="http://schemas.microsoft.com/office/drawing/2014/main" id="{18B1C920-8AF3-E5C8-FA31-A325A5B45562}"/>
              </a:ext>
            </a:extLst>
          </p:cNvPr>
          <p:cNvSpPr txBox="1"/>
          <p:nvPr/>
        </p:nvSpPr>
        <p:spPr>
          <a:xfrm>
            <a:off x="3252216" y="3787157"/>
            <a:ext cx="917448" cy="615553"/>
          </a:xfrm>
          <a:prstGeom prst="rect">
            <a:avLst/>
          </a:prstGeom>
          <a:noFill/>
        </p:spPr>
        <p:txBody>
          <a:bodyPr wrap="square" rtlCol="0">
            <a:spAutoFit/>
          </a:bodyPr>
          <a:lstStyle/>
          <a:p>
            <a:r>
              <a:rPr lang="nl-NL" sz="3400" b="1">
                <a:solidFill>
                  <a:srgbClr val="FF0000"/>
                </a:solidFill>
              </a:rPr>
              <a:t>6</a:t>
            </a:r>
          </a:p>
        </p:txBody>
      </p:sp>
      <p:sp>
        <p:nvSpPr>
          <p:cNvPr id="11" name="Tekstvak 10">
            <a:extLst>
              <a:ext uri="{FF2B5EF4-FFF2-40B4-BE49-F238E27FC236}">
                <a16:creationId xmlns:a16="http://schemas.microsoft.com/office/drawing/2014/main" id="{9A8E0F74-1CA3-0D85-3FA5-59476B83FBCB}"/>
              </a:ext>
            </a:extLst>
          </p:cNvPr>
          <p:cNvSpPr txBox="1"/>
          <p:nvPr/>
        </p:nvSpPr>
        <p:spPr>
          <a:xfrm>
            <a:off x="8951978" y="3796301"/>
            <a:ext cx="917448" cy="615553"/>
          </a:xfrm>
          <a:prstGeom prst="rect">
            <a:avLst/>
          </a:prstGeom>
          <a:noFill/>
        </p:spPr>
        <p:txBody>
          <a:bodyPr wrap="square" rtlCol="0">
            <a:spAutoFit/>
          </a:bodyPr>
          <a:lstStyle/>
          <a:p>
            <a:r>
              <a:rPr lang="nl-NL" sz="3400" b="1">
                <a:solidFill>
                  <a:srgbClr val="FF0000"/>
                </a:solidFill>
              </a:rPr>
              <a:t>6</a:t>
            </a:r>
          </a:p>
        </p:txBody>
      </p:sp>
      <p:sp>
        <p:nvSpPr>
          <p:cNvPr id="12" name="Tekstvak 11">
            <a:extLst>
              <a:ext uri="{FF2B5EF4-FFF2-40B4-BE49-F238E27FC236}">
                <a16:creationId xmlns:a16="http://schemas.microsoft.com/office/drawing/2014/main" id="{1A04836F-6410-2C19-C13C-8A35D86F6B50}"/>
              </a:ext>
            </a:extLst>
          </p:cNvPr>
          <p:cNvSpPr txBox="1"/>
          <p:nvPr/>
        </p:nvSpPr>
        <p:spPr>
          <a:xfrm>
            <a:off x="384048" y="3784826"/>
            <a:ext cx="1182622" cy="615553"/>
          </a:xfrm>
          <a:prstGeom prst="rect">
            <a:avLst/>
          </a:prstGeom>
          <a:noFill/>
        </p:spPr>
        <p:txBody>
          <a:bodyPr wrap="square" rtlCol="0">
            <a:spAutoFit/>
          </a:bodyPr>
          <a:lstStyle/>
          <a:p>
            <a:r>
              <a:rPr lang="nl-NL" sz="3400" b="1">
                <a:solidFill>
                  <a:srgbClr val="FF0000"/>
                </a:solidFill>
              </a:rPr>
              <a:t>RED:</a:t>
            </a:r>
          </a:p>
        </p:txBody>
      </p:sp>
      <p:sp>
        <p:nvSpPr>
          <p:cNvPr id="13" name="Tekstvak 12">
            <a:extLst>
              <a:ext uri="{FF2B5EF4-FFF2-40B4-BE49-F238E27FC236}">
                <a16:creationId xmlns:a16="http://schemas.microsoft.com/office/drawing/2014/main" id="{D4A7A2BD-A7E2-EEDE-9B40-DBDA667602EF}"/>
              </a:ext>
            </a:extLst>
          </p:cNvPr>
          <p:cNvSpPr txBox="1"/>
          <p:nvPr/>
        </p:nvSpPr>
        <p:spPr>
          <a:xfrm>
            <a:off x="933254" y="4810383"/>
            <a:ext cx="8558305" cy="954107"/>
          </a:xfrm>
          <a:prstGeom prst="rect">
            <a:avLst/>
          </a:prstGeom>
          <a:noFill/>
        </p:spPr>
        <p:txBody>
          <a:bodyPr wrap="none" rtlCol="0">
            <a:spAutoFit/>
          </a:bodyPr>
          <a:lstStyle/>
          <a:p>
            <a:r>
              <a:rPr lang="nl-NL" sz="2800"/>
              <a:t>Leg uit of je voor de omzetting van ammoniak tot stikstof </a:t>
            </a:r>
          </a:p>
          <a:p>
            <a:r>
              <a:rPr lang="nl-NL" sz="2800"/>
              <a:t>een reductor of een oxidator nodig hebt.</a:t>
            </a:r>
          </a:p>
        </p:txBody>
      </p:sp>
      <p:sp>
        <p:nvSpPr>
          <p:cNvPr id="4" name="Tekstvak 3">
            <a:extLst>
              <a:ext uri="{FF2B5EF4-FFF2-40B4-BE49-F238E27FC236}">
                <a16:creationId xmlns:a16="http://schemas.microsoft.com/office/drawing/2014/main" id="{F0C1CE61-3476-72C7-AC8F-AF25DA375E80}"/>
              </a:ext>
            </a:extLst>
          </p:cNvPr>
          <p:cNvSpPr txBox="1"/>
          <p:nvPr/>
        </p:nvSpPr>
        <p:spPr>
          <a:xfrm>
            <a:off x="933254" y="5695109"/>
            <a:ext cx="9497600" cy="954107"/>
          </a:xfrm>
          <a:prstGeom prst="rect">
            <a:avLst/>
          </a:prstGeom>
          <a:noFill/>
        </p:spPr>
        <p:txBody>
          <a:bodyPr wrap="none" rtlCol="0">
            <a:spAutoFit/>
          </a:bodyPr>
          <a:lstStyle/>
          <a:p>
            <a:r>
              <a:rPr lang="nl-NL" sz="2800" i="1">
                <a:solidFill>
                  <a:srgbClr val="FF0000"/>
                </a:solidFill>
              </a:rPr>
              <a:t>Bovenstaande </a:t>
            </a:r>
            <a:r>
              <a:rPr lang="nl-NL" sz="2800" i="1" err="1">
                <a:solidFill>
                  <a:srgbClr val="FF0000"/>
                </a:solidFill>
              </a:rPr>
              <a:t>halfreactie</a:t>
            </a:r>
            <a:r>
              <a:rPr lang="nl-NL" sz="2800" i="1">
                <a:solidFill>
                  <a:srgbClr val="FF0000"/>
                </a:solidFill>
              </a:rPr>
              <a:t> is dat van een reductor (e</a:t>
            </a:r>
            <a:r>
              <a:rPr lang="nl-NL" sz="2800" i="1" baseline="30000">
                <a:solidFill>
                  <a:srgbClr val="FF0000"/>
                </a:solidFill>
              </a:rPr>
              <a:t>-</a:t>
            </a:r>
            <a:r>
              <a:rPr lang="nl-NL" sz="2800" i="1">
                <a:solidFill>
                  <a:srgbClr val="FF0000"/>
                </a:solidFill>
              </a:rPr>
              <a:t> na de pijl). </a:t>
            </a:r>
          </a:p>
          <a:p>
            <a:r>
              <a:rPr lang="nl-NL" sz="2800" i="1">
                <a:solidFill>
                  <a:srgbClr val="FF0000"/>
                </a:solidFill>
              </a:rPr>
              <a:t>Er is dus een </a:t>
            </a:r>
            <a:r>
              <a:rPr lang="nl-NL" sz="2800" b="1" i="1">
                <a:solidFill>
                  <a:srgbClr val="FF0000"/>
                </a:solidFill>
              </a:rPr>
              <a:t>oxidator</a:t>
            </a:r>
            <a:r>
              <a:rPr lang="nl-NL" sz="2800" i="1">
                <a:solidFill>
                  <a:srgbClr val="FF0000"/>
                </a:solidFill>
              </a:rPr>
              <a:t> </a:t>
            </a:r>
            <a:r>
              <a:rPr lang="nl-NL" sz="2800" i="1" u="sng">
                <a:solidFill>
                  <a:srgbClr val="FF0000"/>
                </a:solidFill>
              </a:rPr>
              <a:t>nodig.</a:t>
            </a:r>
            <a:endParaRPr lang="nl-NL" sz="2800" i="1">
              <a:solidFill>
                <a:srgbClr val="FF0000"/>
              </a:solidFill>
            </a:endParaRPr>
          </a:p>
        </p:txBody>
      </p:sp>
    </p:spTree>
    <p:extLst>
      <p:ext uri="{BB962C8B-B14F-4D97-AF65-F5344CB8AC3E}">
        <p14:creationId xmlns:p14="http://schemas.microsoft.com/office/powerpoint/2010/main" val="1623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2ECD6-4678-AB33-6798-A82A31ED908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98D1CC5-91C1-D904-9C45-FD4F5984EDA6}"/>
              </a:ext>
            </a:extLst>
          </p:cNvPr>
          <p:cNvSpPr txBox="1"/>
          <p:nvPr/>
        </p:nvSpPr>
        <p:spPr>
          <a:xfrm>
            <a:off x="933254" y="1093510"/>
            <a:ext cx="7164371" cy="584775"/>
          </a:xfrm>
          <a:prstGeom prst="rect">
            <a:avLst/>
          </a:prstGeom>
          <a:noFill/>
        </p:spPr>
        <p:txBody>
          <a:bodyPr wrap="square" rtlCol="0">
            <a:spAutoFit/>
          </a:bodyPr>
          <a:lstStyle/>
          <a:p>
            <a:r>
              <a:rPr lang="en-US" sz="3200" b="1">
                <a:latin typeface="Effra" panose="02000506080000020004" pitchFamily="2" charset="0"/>
              </a:rPr>
              <a:t>REDOX</a:t>
            </a:r>
          </a:p>
        </p:txBody>
      </p:sp>
      <p:sp>
        <p:nvSpPr>
          <p:cNvPr id="3" name="Tekstvak 2">
            <a:extLst>
              <a:ext uri="{FF2B5EF4-FFF2-40B4-BE49-F238E27FC236}">
                <a16:creationId xmlns:a16="http://schemas.microsoft.com/office/drawing/2014/main" id="{BE01CF50-6752-04FB-870C-1173F6D1A25F}"/>
              </a:ext>
            </a:extLst>
          </p:cNvPr>
          <p:cNvSpPr txBox="1"/>
          <p:nvPr/>
        </p:nvSpPr>
        <p:spPr>
          <a:xfrm>
            <a:off x="933254" y="1847088"/>
            <a:ext cx="4899290" cy="523220"/>
          </a:xfrm>
          <a:prstGeom prst="rect">
            <a:avLst/>
          </a:prstGeom>
          <a:noFill/>
        </p:spPr>
        <p:txBody>
          <a:bodyPr wrap="none" rtlCol="0">
            <a:spAutoFit/>
          </a:bodyPr>
          <a:lstStyle/>
          <a:p>
            <a:r>
              <a:rPr lang="nl-NL" sz="2800" b="1">
                <a:latin typeface="Effra" panose="02000506080000020004" pitchFamily="2" charset="0"/>
              </a:rPr>
              <a:t>Red</a:t>
            </a:r>
            <a:r>
              <a:rPr lang="nl-NL" sz="2800">
                <a:latin typeface="Effra" panose="02000506080000020004" pitchFamily="2" charset="0"/>
              </a:rPr>
              <a:t>uctor = Staat elektronen af</a:t>
            </a:r>
          </a:p>
        </p:txBody>
      </p:sp>
      <p:sp>
        <p:nvSpPr>
          <p:cNvPr id="5" name="Tekstvak 4">
            <a:extLst>
              <a:ext uri="{FF2B5EF4-FFF2-40B4-BE49-F238E27FC236}">
                <a16:creationId xmlns:a16="http://schemas.microsoft.com/office/drawing/2014/main" id="{28DEC462-D435-0478-2296-5CC8CB86A478}"/>
              </a:ext>
            </a:extLst>
          </p:cNvPr>
          <p:cNvSpPr txBox="1"/>
          <p:nvPr/>
        </p:nvSpPr>
        <p:spPr>
          <a:xfrm>
            <a:off x="933254" y="2367387"/>
            <a:ext cx="5201552" cy="523220"/>
          </a:xfrm>
          <a:prstGeom prst="rect">
            <a:avLst/>
          </a:prstGeom>
          <a:noFill/>
        </p:spPr>
        <p:txBody>
          <a:bodyPr wrap="none" rtlCol="0">
            <a:spAutoFit/>
          </a:bodyPr>
          <a:lstStyle/>
          <a:p>
            <a:r>
              <a:rPr lang="nl-NL" sz="2800" b="1" u="sng">
                <a:latin typeface="Effra" panose="02000506080000020004" pitchFamily="2" charset="0"/>
              </a:rPr>
              <a:t>Ox</a:t>
            </a:r>
            <a:r>
              <a:rPr lang="nl-NL" sz="2800">
                <a:latin typeface="Effra" panose="02000506080000020004" pitchFamily="2" charset="0"/>
              </a:rPr>
              <a:t>idator = Neemt elektronen </a:t>
            </a:r>
            <a:r>
              <a:rPr lang="nl-NL" sz="2800" b="1" u="sng">
                <a:latin typeface="Effra" panose="02000506080000020004" pitchFamily="2" charset="0"/>
              </a:rPr>
              <a:t>o</a:t>
            </a:r>
            <a:r>
              <a:rPr lang="nl-NL" sz="2800">
                <a:latin typeface="Effra" panose="02000506080000020004" pitchFamily="2" charset="0"/>
              </a:rPr>
              <a:t>p</a:t>
            </a:r>
          </a:p>
        </p:txBody>
      </p:sp>
      <p:sp>
        <p:nvSpPr>
          <p:cNvPr id="6" name="Tekstvak 5">
            <a:extLst>
              <a:ext uri="{FF2B5EF4-FFF2-40B4-BE49-F238E27FC236}">
                <a16:creationId xmlns:a16="http://schemas.microsoft.com/office/drawing/2014/main" id="{4ABCED89-A308-BBAE-B90B-D1FDDE1171ED}"/>
              </a:ext>
            </a:extLst>
          </p:cNvPr>
          <p:cNvSpPr txBox="1"/>
          <p:nvPr/>
        </p:nvSpPr>
        <p:spPr>
          <a:xfrm>
            <a:off x="8400854" y="1844167"/>
            <a:ext cx="1951175" cy="523220"/>
          </a:xfrm>
          <a:prstGeom prst="rect">
            <a:avLst/>
          </a:prstGeom>
          <a:noFill/>
        </p:spPr>
        <p:txBody>
          <a:bodyPr wrap="none" rtlCol="0">
            <a:spAutoFit/>
          </a:bodyPr>
          <a:lstStyle/>
          <a:p>
            <a:r>
              <a:rPr lang="nl-NL" sz="2800">
                <a:latin typeface="Effra" panose="02000506080000020004" pitchFamily="2" charset="0"/>
                <a:sym typeface="Wingdings" panose="05000000000000000000" pitchFamily="2" charset="2"/>
              </a:rPr>
              <a:t>                e</a:t>
            </a:r>
            <a:r>
              <a:rPr lang="nl-NL" sz="2800" baseline="30000">
                <a:latin typeface="Effra" panose="02000506080000020004" pitchFamily="2" charset="0"/>
                <a:sym typeface="Wingdings" panose="05000000000000000000" pitchFamily="2" charset="2"/>
              </a:rPr>
              <a:t>-</a:t>
            </a:r>
            <a:r>
              <a:rPr lang="nl-NL" sz="2800">
                <a:latin typeface="Effra" panose="02000506080000020004" pitchFamily="2" charset="0"/>
                <a:sym typeface="Wingdings" panose="05000000000000000000" pitchFamily="2" charset="2"/>
              </a:rPr>
              <a:t> </a:t>
            </a:r>
            <a:endParaRPr lang="nl-NL" sz="2800">
              <a:latin typeface="Effra" panose="02000506080000020004" pitchFamily="2" charset="0"/>
            </a:endParaRPr>
          </a:p>
        </p:txBody>
      </p:sp>
      <p:sp>
        <p:nvSpPr>
          <p:cNvPr id="7" name="Tekstvak 6">
            <a:extLst>
              <a:ext uri="{FF2B5EF4-FFF2-40B4-BE49-F238E27FC236}">
                <a16:creationId xmlns:a16="http://schemas.microsoft.com/office/drawing/2014/main" id="{CEDAE660-0FF7-079D-7A1E-AF9D18DBF435}"/>
              </a:ext>
            </a:extLst>
          </p:cNvPr>
          <p:cNvSpPr txBox="1"/>
          <p:nvPr/>
        </p:nvSpPr>
        <p:spPr>
          <a:xfrm>
            <a:off x="8400854" y="2367387"/>
            <a:ext cx="1168910" cy="523220"/>
          </a:xfrm>
          <a:prstGeom prst="rect">
            <a:avLst/>
          </a:prstGeom>
          <a:noFill/>
        </p:spPr>
        <p:txBody>
          <a:bodyPr wrap="none" rtlCol="0">
            <a:spAutoFit/>
          </a:bodyPr>
          <a:lstStyle/>
          <a:p>
            <a:r>
              <a:rPr lang="nl-NL" sz="2800">
                <a:latin typeface="Effra" panose="02000506080000020004" pitchFamily="2" charset="0"/>
                <a:sym typeface="Wingdings" panose="05000000000000000000" pitchFamily="2" charset="2"/>
              </a:rPr>
              <a:t>e</a:t>
            </a:r>
            <a:r>
              <a:rPr lang="nl-NL" sz="2800" baseline="30000">
                <a:latin typeface="Effra" panose="02000506080000020004" pitchFamily="2" charset="0"/>
                <a:sym typeface="Wingdings" panose="05000000000000000000" pitchFamily="2" charset="2"/>
              </a:rPr>
              <a:t>- </a:t>
            </a:r>
            <a:r>
              <a:rPr lang="nl-NL" sz="2800">
                <a:latin typeface="Effra" panose="02000506080000020004" pitchFamily="2" charset="0"/>
                <a:sym typeface="Wingdings" panose="05000000000000000000" pitchFamily="2" charset="2"/>
              </a:rPr>
              <a:t>    </a:t>
            </a:r>
            <a:endParaRPr lang="nl-NL" sz="2800">
              <a:latin typeface="Effra" panose="02000506080000020004" pitchFamily="2" charset="0"/>
            </a:endParaRPr>
          </a:p>
        </p:txBody>
      </p:sp>
      <p:sp>
        <p:nvSpPr>
          <p:cNvPr id="8" name="Tekstvak 7">
            <a:extLst>
              <a:ext uri="{FF2B5EF4-FFF2-40B4-BE49-F238E27FC236}">
                <a16:creationId xmlns:a16="http://schemas.microsoft.com/office/drawing/2014/main" id="{00C6C963-5C32-5A8F-0167-44557AD2486B}"/>
              </a:ext>
            </a:extLst>
          </p:cNvPr>
          <p:cNvSpPr txBox="1"/>
          <p:nvPr/>
        </p:nvSpPr>
        <p:spPr>
          <a:xfrm>
            <a:off x="7178655" y="1844167"/>
            <a:ext cx="942887" cy="523220"/>
          </a:xfrm>
          <a:prstGeom prst="rect">
            <a:avLst/>
          </a:prstGeom>
          <a:noFill/>
        </p:spPr>
        <p:txBody>
          <a:bodyPr wrap="none" rtlCol="0">
            <a:spAutoFit/>
          </a:bodyPr>
          <a:lstStyle/>
          <a:p>
            <a:r>
              <a:rPr lang="nl-NL" sz="2800">
                <a:latin typeface="Effra" panose="02000506080000020004" pitchFamily="2" charset="0"/>
                <a:sym typeface="Wingdings" panose="05000000000000000000" pitchFamily="2" charset="2"/>
              </a:rPr>
              <a:t>Red: </a:t>
            </a:r>
            <a:endParaRPr lang="nl-NL" sz="2800">
              <a:latin typeface="Effra" panose="02000506080000020004" pitchFamily="2" charset="0"/>
            </a:endParaRPr>
          </a:p>
        </p:txBody>
      </p:sp>
      <p:sp>
        <p:nvSpPr>
          <p:cNvPr id="9" name="Tekstvak 8">
            <a:extLst>
              <a:ext uri="{FF2B5EF4-FFF2-40B4-BE49-F238E27FC236}">
                <a16:creationId xmlns:a16="http://schemas.microsoft.com/office/drawing/2014/main" id="{98D04182-70C3-552D-3ECC-192B0BC95DF9}"/>
              </a:ext>
            </a:extLst>
          </p:cNvPr>
          <p:cNvSpPr txBox="1"/>
          <p:nvPr/>
        </p:nvSpPr>
        <p:spPr>
          <a:xfrm>
            <a:off x="7178655" y="2367387"/>
            <a:ext cx="795411" cy="523220"/>
          </a:xfrm>
          <a:prstGeom prst="rect">
            <a:avLst/>
          </a:prstGeom>
          <a:noFill/>
        </p:spPr>
        <p:txBody>
          <a:bodyPr wrap="none" rtlCol="0">
            <a:spAutoFit/>
          </a:bodyPr>
          <a:lstStyle/>
          <a:p>
            <a:r>
              <a:rPr lang="nl-NL" sz="2800" err="1">
                <a:latin typeface="Effra" panose="02000506080000020004" pitchFamily="2" charset="0"/>
                <a:sym typeface="Wingdings" panose="05000000000000000000" pitchFamily="2" charset="2"/>
              </a:rPr>
              <a:t>Ox</a:t>
            </a:r>
            <a:r>
              <a:rPr lang="nl-NL" sz="2800">
                <a:latin typeface="Effra" panose="02000506080000020004" pitchFamily="2" charset="0"/>
                <a:sym typeface="Wingdings" panose="05000000000000000000" pitchFamily="2" charset="2"/>
              </a:rPr>
              <a:t>: </a:t>
            </a:r>
            <a:endParaRPr lang="nl-NL" sz="2800">
              <a:latin typeface="Effra" panose="02000506080000020004" pitchFamily="2" charset="0"/>
            </a:endParaRPr>
          </a:p>
        </p:txBody>
      </p:sp>
    </p:spTree>
    <p:extLst>
      <p:ext uri="{BB962C8B-B14F-4D97-AF65-F5344CB8AC3E}">
        <p14:creationId xmlns:p14="http://schemas.microsoft.com/office/powerpoint/2010/main" val="30863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96D4-7103-D820-A723-F93C0DC9C80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8B6F93E-A60F-E87E-3E8C-6ED55C3BBB30}"/>
              </a:ext>
            </a:extLst>
          </p:cNvPr>
          <p:cNvSpPr txBox="1"/>
          <p:nvPr/>
        </p:nvSpPr>
        <p:spPr>
          <a:xfrm>
            <a:off x="1357460" y="961534"/>
            <a:ext cx="9699291" cy="1415772"/>
          </a:xfrm>
          <a:prstGeom prst="rect">
            <a:avLst/>
          </a:prstGeom>
          <a:noFill/>
        </p:spPr>
        <p:txBody>
          <a:bodyPr wrap="square" lIns="91440" tIns="45720" rIns="91440" bIns="45720" rtlCol="0" anchor="t">
            <a:spAutoFit/>
          </a:bodyPr>
          <a:lstStyle/>
          <a:p>
            <a:r>
              <a:rPr lang="en-US" sz="3200" b="1" err="1">
                <a:solidFill>
                  <a:srgbClr val="000000"/>
                </a:solidFill>
                <a:latin typeface="Effra"/>
                <a:cs typeface="Segoe UI"/>
              </a:rPr>
              <a:t>Zouten</a:t>
            </a:r>
            <a:r>
              <a:rPr lang="en-US" sz="3200" b="1">
                <a:solidFill>
                  <a:srgbClr val="000000"/>
                </a:solidFill>
                <a:latin typeface="Effra"/>
                <a:cs typeface="Segoe UI"/>
              </a:rPr>
              <a:t> </a:t>
            </a:r>
            <a:endParaRPr lang="en-US" sz="3200" b="1">
              <a:solidFill>
                <a:srgbClr val="000000"/>
              </a:solidFill>
              <a:latin typeface="Effra"/>
            </a:endParaRPr>
          </a:p>
          <a:p>
            <a:pPr marL="342900" indent="-342900">
              <a:buFont typeface="Arial,Sans-Serif"/>
              <a:buChar char="•"/>
            </a:pPr>
            <a:r>
              <a:rPr lang="nl-NL" sz="3000">
                <a:solidFill>
                  <a:srgbClr val="131313"/>
                </a:solidFill>
                <a:latin typeface="Effra" panose="02000506080000020004" pitchFamily="2" charset="0"/>
                <a:cs typeface="Arial"/>
              </a:rPr>
              <a:t>Lading ionen</a:t>
            </a:r>
          </a:p>
          <a:p>
            <a:r>
              <a:rPr lang="nl-NL" sz="2400" b="1">
                <a:solidFill>
                  <a:srgbClr val="652EA3"/>
                </a:solidFill>
                <a:latin typeface="Effra"/>
              </a:rPr>
              <a:t>2023 I</a:t>
            </a:r>
            <a:endParaRPr lang="nl-NL" sz="2400" b="1">
              <a:solidFill>
                <a:srgbClr val="652EA3"/>
              </a:solidFill>
              <a:latin typeface="Effra" panose="02000506080000020004" pitchFamily="2" charset="0"/>
            </a:endParaRPr>
          </a:p>
        </p:txBody>
      </p:sp>
      <p:pic>
        <p:nvPicPr>
          <p:cNvPr id="5" name="Afbeelding 4">
            <a:extLst>
              <a:ext uri="{FF2B5EF4-FFF2-40B4-BE49-F238E27FC236}">
                <a16:creationId xmlns:a16="http://schemas.microsoft.com/office/drawing/2014/main" id="{6A32A92F-F6B5-9034-E456-B9A67BC3F69F}"/>
              </a:ext>
            </a:extLst>
          </p:cNvPr>
          <p:cNvPicPr>
            <a:picLocks noChangeAspect="1"/>
          </p:cNvPicPr>
          <p:nvPr/>
        </p:nvPicPr>
        <p:blipFill>
          <a:blip r:embed="rId2"/>
          <a:stretch>
            <a:fillRect/>
          </a:stretch>
        </p:blipFill>
        <p:spPr>
          <a:xfrm>
            <a:off x="489755" y="2671308"/>
            <a:ext cx="10746658" cy="1292777"/>
          </a:xfrm>
          <a:prstGeom prst="rect">
            <a:avLst/>
          </a:prstGeom>
        </p:spPr>
      </p:pic>
      <p:sp>
        <p:nvSpPr>
          <p:cNvPr id="3" name="Tekstvak 2">
            <a:extLst>
              <a:ext uri="{FF2B5EF4-FFF2-40B4-BE49-F238E27FC236}">
                <a16:creationId xmlns:a16="http://schemas.microsoft.com/office/drawing/2014/main" id="{35DBC3E6-3597-9B46-31BA-A095DC85726C}"/>
              </a:ext>
            </a:extLst>
          </p:cNvPr>
          <p:cNvSpPr txBox="1"/>
          <p:nvPr/>
        </p:nvSpPr>
        <p:spPr>
          <a:xfrm>
            <a:off x="8744354" y="3742799"/>
            <a:ext cx="1250472" cy="584775"/>
          </a:xfrm>
          <a:prstGeom prst="rect">
            <a:avLst/>
          </a:prstGeom>
          <a:noFill/>
        </p:spPr>
        <p:txBody>
          <a:bodyPr wrap="none" rtlCol="0">
            <a:spAutoFit/>
          </a:bodyPr>
          <a:lstStyle/>
          <a:p>
            <a:pPr algn="ctr"/>
            <a:r>
              <a:rPr lang="nl-NL" sz="3200">
                <a:latin typeface="Effra" panose="02000506080000020004" pitchFamily="2" charset="0"/>
              </a:rPr>
              <a:t>Pb</a:t>
            </a:r>
            <a:r>
              <a:rPr lang="nl-NL" sz="3200" baseline="-25000">
                <a:latin typeface="Effra" panose="02000506080000020004" pitchFamily="2" charset="0"/>
              </a:rPr>
              <a:t>3</a:t>
            </a:r>
            <a:r>
              <a:rPr lang="nl-NL" sz="3200">
                <a:latin typeface="Effra" panose="02000506080000020004" pitchFamily="2" charset="0"/>
              </a:rPr>
              <a:t>O</a:t>
            </a:r>
            <a:r>
              <a:rPr lang="nl-NL" sz="3200" baseline="-25000">
                <a:latin typeface="Effra" panose="02000506080000020004" pitchFamily="2" charset="0"/>
              </a:rPr>
              <a:t>4</a:t>
            </a:r>
            <a:endParaRPr lang="nl-NL" sz="3200" b="1">
              <a:latin typeface="Effra" panose="02000506080000020004" pitchFamily="2" charset="0"/>
            </a:endParaRPr>
          </a:p>
        </p:txBody>
      </p:sp>
      <p:sp>
        <p:nvSpPr>
          <p:cNvPr id="4" name="Rechthoek 3">
            <a:extLst>
              <a:ext uri="{FF2B5EF4-FFF2-40B4-BE49-F238E27FC236}">
                <a16:creationId xmlns:a16="http://schemas.microsoft.com/office/drawing/2014/main" id="{C6099AEE-BC1B-F996-0202-75C7E8327A05}"/>
              </a:ext>
            </a:extLst>
          </p:cNvPr>
          <p:cNvSpPr/>
          <p:nvPr/>
        </p:nvSpPr>
        <p:spPr>
          <a:xfrm>
            <a:off x="9966408" y="4674495"/>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3528531-3331-0239-C409-A638905ED596}"/>
              </a:ext>
            </a:extLst>
          </p:cNvPr>
          <p:cNvSpPr/>
          <p:nvPr/>
        </p:nvSpPr>
        <p:spPr>
          <a:xfrm>
            <a:off x="7602540" y="4668278"/>
            <a:ext cx="2130739"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4D81AFE-FC36-C36B-4FCB-942D50B2377A}"/>
              </a:ext>
            </a:extLst>
          </p:cNvPr>
          <p:cNvSpPr txBox="1"/>
          <p:nvPr/>
        </p:nvSpPr>
        <p:spPr>
          <a:xfrm>
            <a:off x="7569067" y="4638335"/>
            <a:ext cx="2266757" cy="830997"/>
          </a:xfrm>
          <a:prstGeom prst="rect">
            <a:avLst/>
          </a:prstGeom>
          <a:noFill/>
        </p:spPr>
        <p:txBody>
          <a:bodyPr wrap="square" rtlCol="0">
            <a:spAutoFit/>
          </a:bodyPr>
          <a:lstStyle/>
          <a:p>
            <a:r>
              <a:rPr lang="nl-NL" sz="2400">
                <a:latin typeface="Effra" panose="02000506080000020004" pitchFamily="2" charset="0"/>
              </a:rPr>
              <a:t>Pb</a:t>
            </a:r>
            <a:r>
              <a:rPr lang="nl-NL" sz="2400" baseline="30000">
                <a:latin typeface="Effra" panose="02000506080000020004" pitchFamily="2" charset="0"/>
              </a:rPr>
              <a:t>..       </a:t>
            </a:r>
            <a:r>
              <a:rPr lang="nl-NL" sz="2400">
                <a:latin typeface="Effra" panose="02000506080000020004" pitchFamily="2" charset="0"/>
              </a:rPr>
              <a:t>Pb</a:t>
            </a:r>
            <a:r>
              <a:rPr lang="nl-NL" sz="2400" baseline="30000">
                <a:latin typeface="Effra" panose="02000506080000020004" pitchFamily="2" charset="0"/>
              </a:rPr>
              <a:t>..        </a:t>
            </a:r>
            <a:r>
              <a:rPr lang="nl-NL" sz="2400">
                <a:latin typeface="Effra" panose="02000506080000020004" pitchFamily="2" charset="0"/>
              </a:rPr>
              <a:t>Pb</a:t>
            </a:r>
            <a:r>
              <a:rPr lang="nl-NL" sz="2400" baseline="30000">
                <a:latin typeface="Effra" panose="02000506080000020004" pitchFamily="2" charset="0"/>
              </a:rPr>
              <a:t>.. </a:t>
            </a:r>
            <a:endParaRPr lang="nl-NL" sz="2400" b="1">
              <a:latin typeface="Effra" panose="02000506080000020004" pitchFamily="2" charset="0"/>
            </a:endParaRPr>
          </a:p>
          <a:p>
            <a:pPr algn="ctr"/>
            <a:endParaRPr lang="nl-NL" sz="2400" b="1">
              <a:latin typeface="Effra" panose="02000506080000020004" pitchFamily="2" charset="0"/>
            </a:endParaRPr>
          </a:p>
        </p:txBody>
      </p:sp>
      <p:sp>
        <p:nvSpPr>
          <p:cNvPr id="9" name="Tekstvak 8">
            <a:extLst>
              <a:ext uri="{FF2B5EF4-FFF2-40B4-BE49-F238E27FC236}">
                <a16:creationId xmlns:a16="http://schemas.microsoft.com/office/drawing/2014/main" id="{760A18D0-04E4-3A97-2FC6-2CCB38587B3F}"/>
              </a:ext>
            </a:extLst>
          </p:cNvPr>
          <p:cNvSpPr txBox="1"/>
          <p:nvPr/>
        </p:nvSpPr>
        <p:spPr>
          <a:xfrm>
            <a:off x="10037546" y="4642163"/>
            <a:ext cx="930305" cy="461665"/>
          </a:xfrm>
          <a:prstGeom prst="rect">
            <a:avLst/>
          </a:prstGeom>
          <a:noFill/>
        </p:spPr>
        <p:txBody>
          <a:bodyPr wrap="square" rtlCol="0">
            <a:spAutoFit/>
          </a:bodyPr>
          <a:lstStyle/>
          <a:p>
            <a:pPr algn="ctr"/>
            <a:r>
              <a:rPr lang="nl-NL" sz="2400">
                <a:latin typeface="Effra" panose="02000506080000020004" pitchFamily="2" charset="0"/>
              </a:rPr>
              <a:t>4 O</a:t>
            </a:r>
            <a:r>
              <a:rPr lang="nl-NL" sz="2400" baseline="30000">
                <a:latin typeface="Effra" panose="02000506080000020004" pitchFamily="2" charset="0"/>
              </a:rPr>
              <a:t>2-</a:t>
            </a:r>
            <a:endParaRPr lang="nl-NL" sz="2400" b="1">
              <a:latin typeface="Effra" panose="02000506080000020004" pitchFamily="2" charset="0"/>
            </a:endParaRPr>
          </a:p>
        </p:txBody>
      </p:sp>
      <p:sp>
        <p:nvSpPr>
          <p:cNvPr id="10" name="Rechthoek 9">
            <a:extLst>
              <a:ext uri="{FF2B5EF4-FFF2-40B4-BE49-F238E27FC236}">
                <a16:creationId xmlns:a16="http://schemas.microsoft.com/office/drawing/2014/main" id="{13580A5D-DDC1-A2B7-2CEF-D5C63182C259}"/>
              </a:ext>
            </a:extLst>
          </p:cNvPr>
          <p:cNvSpPr/>
          <p:nvPr/>
        </p:nvSpPr>
        <p:spPr>
          <a:xfrm>
            <a:off x="9966408" y="5611310"/>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A6537F8A-1AF3-B2B5-F6F1-899E07FFE30D}"/>
              </a:ext>
            </a:extLst>
          </p:cNvPr>
          <p:cNvSpPr txBox="1"/>
          <p:nvPr/>
        </p:nvSpPr>
        <p:spPr>
          <a:xfrm>
            <a:off x="10037546" y="5578978"/>
            <a:ext cx="930305" cy="461665"/>
          </a:xfrm>
          <a:prstGeom prst="rect">
            <a:avLst/>
          </a:prstGeom>
          <a:noFill/>
        </p:spPr>
        <p:txBody>
          <a:bodyPr wrap="square" rtlCol="0">
            <a:spAutoFit/>
          </a:bodyPr>
          <a:lstStyle/>
          <a:p>
            <a:pPr algn="ctr"/>
            <a:r>
              <a:rPr lang="nl-NL" sz="2400">
                <a:latin typeface="Effra" panose="02000506080000020004" pitchFamily="2" charset="0"/>
              </a:rPr>
              <a:t>8 -</a:t>
            </a:r>
            <a:endParaRPr lang="nl-NL" sz="2400" b="1">
              <a:latin typeface="Effra" panose="02000506080000020004" pitchFamily="2" charset="0"/>
            </a:endParaRPr>
          </a:p>
        </p:txBody>
      </p:sp>
      <p:sp>
        <p:nvSpPr>
          <p:cNvPr id="12" name="Pijl: omlaag 11">
            <a:extLst>
              <a:ext uri="{FF2B5EF4-FFF2-40B4-BE49-F238E27FC236}">
                <a16:creationId xmlns:a16="http://schemas.microsoft.com/office/drawing/2014/main" id="{F0665815-9D2C-FEF0-F882-5C50A874F326}"/>
              </a:ext>
            </a:extLst>
          </p:cNvPr>
          <p:cNvSpPr/>
          <p:nvPr/>
        </p:nvSpPr>
        <p:spPr>
          <a:xfrm>
            <a:off x="10364761" y="5165810"/>
            <a:ext cx="247650" cy="397002"/>
          </a:xfrm>
          <a:prstGeom prst="downArrow">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Verbindingslijn: gekromd 12">
            <a:extLst>
              <a:ext uri="{FF2B5EF4-FFF2-40B4-BE49-F238E27FC236}">
                <a16:creationId xmlns:a16="http://schemas.microsoft.com/office/drawing/2014/main" id="{FBC6C16A-A9E0-78F9-79F7-891C1ECADD7A}"/>
              </a:ext>
            </a:extLst>
          </p:cNvPr>
          <p:cNvCxnSpPr>
            <a:cxnSpLocks/>
            <a:stCxn id="3" idx="3"/>
            <a:endCxn id="9" idx="3"/>
          </p:cNvCxnSpPr>
          <p:nvPr/>
        </p:nvCxnSpPr>
        <p:spPr>
          <a:xfrm>
            <a:off x="9994826" y="4035187"/>
            <a:ext cx="973025" cy="837809"/>
          </a:xfrm>
          <a:prstGeom prst="curvedConnector3">
            <a:avLst>
              <a:gd name="adj1" fmla="val 123494"/>
            </a:avLst>
          </a:prstGeom>
          <a:ln w="762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14" name="Rechthoek 13">
            <a:extLst>
              <a:ext uri="{FF2B5EF4-FFF2-40B4-BE49-F238E27FC236}">
                <a16:creationId xmlns:a16="http://schemas.microsoft.com/office/drawing/2014/main" id="{CB02C9F7-5030-FE57-D9CC-82DC0A2FF58C}"/>
              </a:ext>
            </a:extLst>
          </p:cNvPr>
          <p:cNvSpPr/>
          <p:nvPr/>
        </p:nvSpPr>
        <p:spPr>
          <a:xfrm>
            <a:off x="8041873" y="5629859"/>
            <a:ext cx="1001443" cy="397002"/>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92EB1F1D-301E-C77A-EDE4-879FC7C85820}"/>
              </a:ext>
            </a:extLst>
          </p:cNvPr>
          <p:cNvSpPr txBox="1"/>
          <p:nvPr/>
        </p:nvSpPr>
        <p:spPr>
          <a:xfrm>
            <a:off x="8113011" y="5597527"/>
            <a:ext cx="930305" cy="461665"/>
          </a:xfrm>
          <a:prstGeom prst="rect">
            <a:avLst/>
          </a:prstGeom>
          <a:noFill/>
        </p:spPr>
        <p:txBody>
          <a:bodyPr wrap="square" rtlCol="0">
            <a:spAutoFit/>
          </a:bodyPr>
          <a:lstStyle/>
          <a:p>
            <a:pPr algn="ctr"/>
            <a:r>
              <a:rPr lang="nl-NL" sz="2400">
                <a:latin typeface="Effra" panose="02000506080000020004" pitchFamily="2" charset="0"/>
              </a:rPr>
              <a:t>8 +</a:t>
            </a:r>
            <a:endParaRPr lang="nl-NL" sz="2400" b="1">
              <a:latin typeface="Effra" panose="02000506080000020004" pitchFamily="2" charset="0"/>
            </a:endParaRPr>
          </a:p>
        </p:txBody>
      </p:sp>
      <p:sp>
        <p:nvSpPr>
          <p:cNvPr id="16" name="Pijl: omlaag 15">
            <a:extLst>
              <a:ext uri="{FF2B5EF4-FFF2-40B4-BE49-F238E27FC236}">
                <a16:creationId xmlns:a16="http://schemas.microsoft.com/office/drawing/2014/main" id="{CB7054E6-1C49-CE36-03CE-22A8BEA563E3}"/>
              </a:ext>
            </a:extLst>
          </p:cNvPr>
          <p:cNvSpPr/>
          <p:nvPr/>
        </p:nvSpPr>
        <p:spPr>
          <a:xfrm>
            <a:off x="8427410" y="5154618"/>
            <a:ext cx="247650" cy="397002"/>
          </a:xfrm>
          <a:prstGeom prst="downArrow">
            <a:avLst/>
          </a:prstGeom>
          <a:solidFill>
            <a:srgbClr val="652EA3"/>
          </a:solidFill>
          <a:ln>
            <a:solidFill>
              <a:srgbClr val="652E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Verbindingslijn: gekromd 16">
            <a:extLst>
              <a:ext uri="{FF2B5EF4-FFF2-40B4-BE49-F238E27FC236}">
                <a16:creationId xmlns:a16="http://schemas.microsoft.com/office/drawing/2014/main" id="{FD4BA477-1BF5-8181-7F1B-AB0ED6579EDB}"/>
              </a:ext>
            </a:extLst>
          </p:cNvPr>
          <p:cNvCxnSpPr>
            <a:cxnSpLocks/>
            <a:stCxn id="3" idx="1"/>
            <a:endCxn id="7" idx="1"/>
          </p:cNvCxnSpPr>
          <p:nvPr/>
        </p:nvCxnSpPr>
        <p:spPr>
          <a:xfrm rot="10800000" flipV="1">
            <a:off x="7602540" y="4035187"/>
            <a:ext cx="1141814" cy="831592"/>
          </a:xfrm>
          <a:prstGeom prst="curvedConnector3">
            <a:avLst>
              <a:gd name="adj1" fmla="val 120021"/>
            </a:avLst>
          </a:prstGeom>
          <a:ln w="76200">
            <a:solidFill>
              <a:srgbClr val="652EA3"/>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E344905C-B3F6-72E6-1E8E-84D8A91643F6}"/>
              </a:ext>
            </a:extLst>
          </p:cNvPr>
          <p:cNvSpPr txBox="1"/>
          <p:nvPr/>
        </p:nvSpPr>
        <p:spPr>
          <a:xfrm>
            <a:off x="5153925" y="3216950"/>
            <a:ext cx="666048" cy="584775"/>
          </a:xfrm>
          <a:prstGeom prst="rect">
            <a:avLst/>
          </a:prstGeom>
          <a:noFill/>
        </p:spPr>
        <p:txBody>
          <a:bodyPr wrap="square" rtlCol="0">
            <a:spAutoFit/>
          </a:bodyPr>
          <a:lstStyle/>
          <a:p>
            <a:pPr algn="ctr"/>
            <a:r>
              <a:rPr lang="nl-NL" sz="3200" b="1" baseline="30000">
                <a:solidFill>
                  <a:srgbClr val="FF0000"/>
                </a:solidFill>
                <a:latin typeface="Effra" panose="02000506080000020004" pitchFamily="2" charset="0"/>
              </a:rPr>
              <a:t>2+</a:t>
            </a:r>
            <a:endParaRPr lang="nl-NL" sz="3200" b="1">
              <a:solidFill>
                <a:srgbClr val="FF0000"/>
              </a:solidFill>
              <a:latin typeface="Effra" panose="02000506080000020004" pitchFamily="2" charset="0"/>
            </a:endParaRPr>
          </a:p>
        </p:txBody>
      </p:sp>
      <p:sp>
        <p:nvSpPr>
          <p:cNvPr id="19" name="Tekstvak 18">
            <a:extLst>
              <a:ext uri="{FF2B5EF4-FFF2-40B4-BE49-F238E27FC236}">
                <a16:creationId xmlns:a16="http://schemas.microsoft.com/office/drawing/2014/main" id="{73AE73A7-DDE9-F2C2-19AD-BFF807A85D8C}"/>
              </a:ext>
            </a:extLst>
          </p:cNvPr>
          <p:cNvSpPr txBox="1"/>
          <p:nvPr/>
        </p:nvSpPr>
        <p:spPr>
          <a:xfrm>
            <a:off x="6039005" y="3223915"/>
            <a:ext cx="666048" cy="584775"/>
          </a:xfrm>
          <a:prstGeom prst="rect">
            <a:avLst/>
          </a:prstGeom>
          <a:noFill/>
        </p:spPr>
        <p:txBody>
          <a:bodyPr wrap="square" rtlCol="0">
            <a:spAutoFit/>
          </a:bodyPr>
          <a:lstStyle/>
          <a:p>
            <a:pPr algn="ctr"/>
            <a:r>
              <a:rPr lang="nl-NL" sz="3200" b="1" baseline="30000">
                <a:solidFill>
                  <a:srgbClr val="FF0000"/>
                </a:solidFill>
                <a:latin typeface="Effra" panose="02000506080000020004" pitchFamily="2" charset="0"/>
              </a:rPr>
              <a:t>4+</a:t>
            </a:r>
            <a:endParaRPr lang="nl-NL" sz="3200" b="1">
              <a:solidFill>
                <a:srgbClr val="FF0000"/>
              </a:solidFill>
              <a:latin typeface="Effra" panose="02000506080000020004" pitchFamily="2" charset="0"/>
            </a:endParaRPr>
          </a:p>
        </p:txBody>
      </p:sp>
      <p:sp>
        <p:nvSpPr>
          <p:cNvPr id="20" name="Tekstvak 19">
            <a:extLst>
              <a:ext uri="{FF2B5EF4-FFF2-40B4-BE49-F238E27FC236}">
                <a16:creationId xmlns:a16="http://schemas.microsoft.com/office/drawing/2014/main" id="{675B1B4C-DFC5-27C1-A426-4DA5D5EFD8F5}"/>
              </a:ext>
            </a:extLst>
          </p:cNvPr>
          <p:cNvSpPr txBox="1"/>
          <p:nvPr/>
        </p:nvSpPr>
        <p:spPr>
          <a:xfrm>
            <a:off x="7799131" y="457439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4+</a:t>
            </a:r>
            <a:endParaRPr lang="nl-NL" sz="3200" b="1">
              <a:solidFill>
                <a:srgbClr val="652EA3"/>
              </a:solidFill>
              <a:latin typeface="Effra" panose="02000506080000020004" pitchFamily="2" charset="0"/>
            </a:endParaRPr>
          </a:p>
        </p:txBody>
      </p:sp>
      <p:sp>
        <p:nvSpPr>
          <p:cNvPr id="21" name="Tekstvak 20">
            <a:extLst>
              <a:ext uri="{FF2B5EF4-FFF2-40B4-BE49-F238E27FC236}">
                <a16:creationId xmlns:a16="http://schemas.microsoft.com/office/drawing/2014/main" id="{884A9ED4-6200-C1BD-54BA-051AAEA9FE5E}"/>
              </a:ext>
            </a:extLst>
          </p:cNvPr>
          <p:cNvSpPr txBox="1"/>
          <p:nvPr/>
        </p:nvSpPr>
        <p:spPr>
          <a:xfrm>
            <a:off x="8496093" y="458123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2+</a:t>
            </a:r>
            <a:endParaRPr lang="nl-NL" sz="3200" b="1">
              <a:solidFill>
                <a:srgbClr val="652EA3"/>
              </a:solidFill>
              <a:latin typeface="Effra" panose="02000506080000020004" pitchFamily="2" charset="0"/>
            </a:endParaRPr>
          </a:p>
        </p:txBody>
      </p:sp>
      <p:sp>
        <p:nvSpPr>
          <p:cNvPr id="22" name="Tekstvak 21">
            <a:extLst>
              <a:ext uri="{FF2B5EF4-FFF2-40B4-BE49-F238E27FC236}">
                <a16:creationId xmlns:a16="http://schemas.microsoft.com/office/drawing/2014/main" id="{CDA6243B-236B-E4B8-AACF-F6F352B1B588}"/>
              </a:ext>
            </a:extLst>
          </p:cNvPr>
          <p:cNvSpPr txBox="1"/>
          <p:nvPr/>
        </p:nvSpPr>
        <p:spPr>
          <a:xfrm>
            <a:off x="9235729" y="4581231"/>
            <a:ext cx="666048" cy="584775"/>
          </a:xfrm>
          <a:prstGeom prst="rect">
            <a:avLst/>
          </a:prstGeom>
          <a:noFill/>
        </p:spPr>
        <p:txBody>
          <a:bodyPr wrap="square" rtlCol="0">
            <a:spAutoFit/>
          </a:bodyPr>
          <a:lstStyle/>
          <a:p>
            <a:pPr algn="ctr"/>
            <a:r>
              <a:rPr lang="nl-NL" sz="3200" b="1" baseline="30000">
                <a:solidFill>
                  <a:srgbClr val="652EA3"/>
                </a:solidFill>
                <a:latin typeface="Effra" panose="02000506080000020004" pitchFamily="2" charset="0"/>
              </a:rPr>
              <a:t>2+</a:t>
            </a:r>
            <a:endParaRPr lang="nl-NL" sz="3200" b="1">
              <a:solidFill>
                <a:srgbClr val="652EA3"/>
              </a:solidFill>
              <a:latin typeface="Effra" panose="02000506080000020004" pitchFamily="2" charset="0"/>
            </a:endParaRPr>
          </a:p>
        </p:txBody>
      </p:sp>
      <p:sp>
        <p:nvSpPr>
          <p:cNvPr id="23" name="Tekstvak 22">
            <a:extLst>
              <a:ext uri="{FF2B5EF4-FFF2-40B4-BE49-F238E27FC236}">
                <a16:creationId xmlns:a16="http://schemas.microsoft.com/office/drawing/2014/main" id="{A36ED2A6-7550-68CA-05D3-F8F84A9C4D8A}"/>
              </a:ext>
            </a:extLst>
          </p:cNvPr>
          <p:cNvSpPr txBox="1"/>
          <p:nvPr/>
        </p:nvSpPr>
        <p:spPr>
          <a:xfrm>
            <a:off x="6750083" y="3247727"/>
            <a:ext cx="507977" cy="553998"/>
          </a:xfrm>
          <a:prstGeom prst="rect">
            <a:avLst/>
          </a:prstGeom>
          <a:noFill/>
        </p:spPr>
        <p:txBody>
          <a:bodyPr wrap="square" rtlCol="0">
            <a:spAutoFit/>
          </a:bodyPr>
          <a:lstStyle/>
          <a:p>
            <a:pPr algn="ctr"/>
            <a:r>
              <a:rPr lang="nl-NL" sz="3000" b="1">
                <a:solidFill>
                  <a:srgbClr val="FF0000"/>
                </a:solidFill>
                <a:latin typeface="Effra" panose="02000506080000020004" pitchFamily="2" charset="0"/>
              </a:rPr>
              <a:t>2</a:t>
            </a:r>
          </a:p>
        </p:txBody>
      </p:sp>
      <p:sp>
        <p:nvSpPr>
          <p:cNvPr id="24" name="Tekstvak 23">
            <a:extLst>
              <a:ext uri="{FF2B5EF4-FFF2-40B4-BE49-F238E27FC236}">
                <a16:creationId xmlns:a16="http://schemas.microsoft.com/office/drawing/2014/main" id="{9ED82025-A111-3D89-E031-1BB180F5B133}"/>
              </a:ext>
            </a:extLst>
          </p:cNvPr>
          <p:cNvSpPr txBox="1"/>
          <p:nvPr/>
        </p:nvSpPr>
        <p:spPr>
          <a:xfrm>
            <a:off x="7567995" y="3247727"/>
            <a:ext cx="507977" cy="553998"/>
          </a:xfrm>
          <a:prstGeom prst="rect">
            <a:avLst/>
          </a:prstGeom>
          <a:noFill/>
        </p:spPr>
        <p:txBody>
          <a:bodyPr wrap="square" rtlCol="0">
            <a:spAutoFit/>
          </a:bodyPr>
          <a:lstStyle/>
          <a:p>
            <a:pPr algn="ctr"/>
            <a:r>
              <a:rPr lang="nl-NL" sz="3000" b="1">
                <a:solidFill>
                  <a:srgbClr val="FF0000"/>
                </a:solidFill>
                <a:latin typeface="Effra" panose="02000506080000020004" pitchFamily="2" charset="0"/>
              </a:rPr>
              <a:t>1</a:t>
            </a:r>
          </a:p>
        </p:txBody>
      </p:sp>
    </p:spTree>
    <p:extLst>
      <p:ext uri="{BB962C8B-B14F-4D97-AF65-F5344CB8AC3E}">
        <p14:creationId xmlns:p14="http://schemas.microsoft.com/office/powerpoint/2010/main" val="35835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p:bldP spid="9" grpId="0"/>
      <p:bldP spid="10" grpId="0" animBg="1"/>
      <p:bldP spid="11" grpId="0"/>
      <p:bldP spid="12" grpId="0" animBg="1"/>
      <p:bldP spid="14" grpId="0" animBg="1"/>
      <p:bldP spid="15" grpId="0"/>
      <p:bldP spid="16" grpId="0" animBg="1"/>
      <p:bldP spid="18" grpId="0"/>
      <p:bldP spid="19" grpId="0"/>
      <p:bldP spid="20" grpId="0"/>
      <p:bldP spid="21" grpId="0"/>
      <p:bldP spid="22" grpId="0"/>
      <p:bldP spid="23" grpId="0"/>
      <p:bldP spid="2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FAE9E-4B64-3995-34A2-FA76A6767D02}"/>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71269979-0648-49B6-6341-927B05B02643}"/>
              </a:ext>
            </a:extLst>
          </p:cNvPr>
          <p:cNvPicPr>
            <a:picLocks noChangeAspect="1"/>
          </p:cNvPicPr>
          <p:nvPr/>
        </p:nvPicPr>
        <p:blipFill>
          <a:blip r:embed="rId2"/>
          <a:stretch>
            <a:fillRect/>
          </a:stretch>
        </p:blipFill>
        <p:spPr>
          <a:xfrm>
            <a:off x="926921" y="2538288"/>
            <a:ext cx="9297698" cy="1781424"/>
          </a:xfrm>
          <a:prstGeom prst="rect">
            <a:avLst/>
          </a:prstGeom>
        </p:spPr>
      </p:pic>
      <p:sp>
        <p:nvSpPr>
          <p:cNvPr id="2" name="Tekstvak 1">
            <a:extLst>
              <a:ext uri="{FF2B5EF4-FFF2-40B4-BE49-F238E27FC236}">
                <a16:creationId xmlns:a16="http://schemas.microsoft.com/office/drawing/2014/main" id="{2B2F0DD1-36AB-9739-A6E7-9DBC1FFFB611}"/>
              </a:ext>
            </a:extLst>
          </p:cNvPr>
          <p:cNvSpPr txBox="1"/>
          <p:nvPr/>
        </p:nvSpPr>
        <p:spPr>
          <a:xfrm>
            <a:off x="1357460" y="961534"/>
            <a:ext cx="9699291" cy="1446550"/>
          </a:xfrm>
          <a:prstGeom prst="rect">
            <a:avLst/>
          </a:prstGeom>
          <a:noFill/>
        </p:spPr>
        <p:txBody>
          <a:bodyPr wrap="square" lIns="91440" tIns="45720" rIns="91440" bIns="45720" rtlCol="0" anchor="t">
            <a:spAutoFit/>
          </a:bodyPr>
          <a:lstStyle/>
          <a:p>
            <a:r>
              <a:rPr lang="en-US" sz="3200" b="1" err="1">
                <a:solidFill>
                  <a:srgbClr val="000000"/>
                </a:solidFill>
                <a:latin typeface="Effra" panose="02000506080000020004" pitchFamily="2" charset="0"/>
                <a:cs typeface="Segoe UI"/>
              </a:rPr>
              <a:t>Zouten</a:t>
            </a:r>
            <a:r>
              <a:rPr lang="en-US" sz="3200" b="1">
                <a:solidFill>
                  <a:srgbClr val="000000"/>
                </a:solidFill>
                <a:latin typeface="Effra" panose="02000506080000020004" pitchFamily="2" charset="0"/>
                <a:cs typeface="Segoe UI"/>
              </a:rPr>
              <a:t> </a:t>
            </a:r>
            <a:endParaRPr lang="en-US" sz="3200" b="1">
              <a:solidFill>
                <a:srgbClr val="000000"/>
              </a:solidFill>
              <a:latin typeface="Effra" panose="02000506080000020004" pitchFamily="2" charset="0"/>
            </a:endParaRPr>
          </a:p>
          <a:p>
            <a:pPr marL="342900" indent="-342900">
              <a:buFont typeface="Arial,Sans-Serif"/>
              <a:buChar char="•"/>
            </a:pPr>
            <a:r>
              <a:rPr lang="nl-NL" sz="3000">
                <a:solidFill>
                  <a:srgbClr val="131313"/>
                </a:solidFill>
                <a:latin typeface="Effra" panose="02000506080000020004" pitchFamily="2" charset="0"/>
                <a:cs typeface="Arial"/>
              </a:rPr>
              <a:t>Protonen, neutronen en elektronen</a:t>
            </a:r>
          </a:p>
          <a:p>
            <a:r>
              <a:rPr lang="nl-NL" sz="2400" b="1">
                <a:solidFill>
                  <a:srgbClr val="652EA3"/>
                </a:solidFill>
                <a:latin typeface="Effra" panose="02000506080000020004" pitchFamily="2" charset="0"/>
              </a:rPr>
              <a:t>2024 I</a:t>
            </a:r>
          </a:p>
        </p:txBody>
      </p:sp>
      <p:pic>
        <p:nvPicPr>
          <p:cNvPr id="10" name="Afbeelding 9">
            <a:extLst>
              <a:ext uri="{FF2B5EF4-FFF2-40B4-BE49-F238E27FC236}">
                <a16:creationId xmlns:a16="http://schemas.microsoft.com/office/drawing/2014/main" id="{140FE706-427F-7002-98D0-C3CC38BE96C1}"/>
              </a:ext>
            </a:extLst>
          </p:cNvPr>
          <p:cNvPicPr>
            <a:picLocks noChangeAspect="1"/>
          </p:cNvPicPr>
          <p:nvPr/>
        </p:nvPicPr>
        <p:blipFill>
          <a:blip r:embed="rId3"/>
          <a:stretch>
            <a:fillRect/>
          </a:stretch>
        </p:blipFill>
        <p:spPr>
          <a:xfrm>
            <a:off x="7763619" y="3234628"/>
            <a:ext cx="2412751" cy="1869659"/>
          </a:xfrm>
          <a:prstGeom prst="rect">
            <a:avLst/>
          </a:prstGeom>
          <a:ln>
            <a:solidFill>
              <a:schemeClr val="tx1"/>
            </a:solidFill>
          </a:ln>
        </p:spPr>
      </p:pic>
      <p:sp>
        <p:nvSpPr>
          <p:cNvPr id="15" name="Tekstvak 14">
            <a:extLst>
              <a:ext uri="{FF2B5EF4-FFF2-40B4-BE49-F238E27FC236}">
                <a16:creationId xmlns:a16="http://schemas.microsoft.com/office/drawing/2014/main" id="{186BBE73-B9A5-12CF-22D5-3794D8F00D79}"/>
              </a:ext>
            </a:extLst>
          </p:cNvPr>
          <p:cNvSpPr txBox="1"/>
          <p:nvPr/>
        </p:nvSpPr>
        <p:spPr>
          <a:xfrm>
            <a:off x="4600633" y="3387024"/>
            <a:ext cx="1964759" cy="461665"/>
          </a:xfrm>
          <a:prstGeom prst="rect">
            <a:avLst/>
          </a:prstGeom>
          <a:solidFill>
            <a:schemeClr val="bg1"/>
          </a:solidFill>
          <a:ln>
            <a:solidFill>
              <a:schemeClr val="bg1"/>
            </a:solidFill>
          </a:ln>
        </p:spPr>
        <p:txBody>
          <a:bodyPr wrap="square" rtlCol="0">
            <a:spAutoFit/>
          </a:bodyPr>
          <a:lstStyle/>
          <a:p>
            <a:r>
              <a:rPr lang="nl-NL" sz="2400" b="1">
                <a:solidFill>
                  <a:srgbClr val="FF0000"/>
                </a:solidFill>
                <a:latin typeface="Effra" panose="02000506080000020004" pitchFamily="2" charset="0"/>
              </a:rPr>
              <a:t>4 x 16 = 64 </a:t>
            </a:r>
          </a:p>
        </p:txBody>
      </p:sp>
      <p:pic>
        <p:nvPicPr>
          <p:cNvPr id="9" name="Afbeelding 8">
            <a:extLst>
              <a:ext uri="{FF2B5EF4-FFF2-40B4-BE49-F238E27FC236}">
                <a16:creationId xmlns:a16="http://schemas.microsoft.com/office/drawing/2014/main" id="{73AC7E10-5C38-4BC4-DEBE-734C7C37583E}"/>
              </a:ext>
            </a:extLst>
          </p:cNvPr>
          <p:cNvPicPr>
            <a:picLocks noChangeAspect="1"/>
          </p:cNvPicPr>
          <p:nvPr/>
        </p:nvPicPr>
        <p:blipFill>
          <a:blip r:embed="rId4"/>
          <a:stretch>
            <a:fillRect/>
          </a:stretch>
        </p:blipFill>
        <p:spPr>
          <a:xfrm>
            <a:off x="10375618" y="3234628"/>
            <a:ext cx="1362265" cy="1339785"/>
          </a:xfrm>
          <a:prstGeom prst="rect">
            <a:avLst/>
          </a:prstGeom>
        </p:spPr>
      </p:pic>
      <p:sp>
        <p:nvSpPr>
          <p:cNvPr id="11" name="Tekstvak 10">
            <a:extLst>
              <a:ext uri="{FF2B5EF4-FFF2-40B4-BE49-F238E27FC236}">
                <a16:creationId xmlns:a16="http://schemas.microsoft.com/office/drawing/2014/main" id="{B29A864B-9F35-325D-BC21-51D89FA29356}"/>
              </a:ext>
            </a:extLst>
          </p:cNvPr>
          <p:cNvSpPr txBox="1"/>
          <p:nvPr/>
        </p:nvSpPr>
        <p:spPr>
          <a:xfrm>
            <a:off x="4799881" y="3784473"/>
            <a:ext cx="1964759" cy="461665"/>
          </a:xfrm>
          <a:prstGeom prst="rect">
            <a:avLst/>
          </a:prstGeom>
          <a:solidFill>
            <a:schemeClr val="bg1"/>
          </a:solidFill>
          <a:ln>
            <a:solidFill>
              <a:schemeClr val="bg1"/>
            </a:solidFill>
          </a:ln>
        </p:spPr>
        <p:txBody>
          <a:bodyPr wrap="square" rtlCol="0">
            <a:spAutoFit/>
          </a:bodyPr>
          <a:lstStyle/>
          <a:p>
            <a:r>
              <a:rPr lang="nl-NL" sz="2400" b="1">
                <a:solidFill>
                  <a:srgbClr val="FF0000"/>
                </a:solidFill>
                <a:latin typeface="Effra" panose="02000506080000020004" pitchFamily="2" charset="0"/>
              </a:rPr>
              <a:t>64 + 2 = 66 </a:t>
            </a:r>
          </a:p>
        </p:txBody>
      </p:sp>
    </p:spTree>
    <p:extLst>
      <p:ext uri="{BB962C8B-B14F-4D97-AF65-F5344CB8AC3E}">
        <p14:creationId xmlns:p14="http://schemas.microsoft.com/office/powerpoint/2010/main" val="23090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47FA64881B94F9BBC357D606F820D" ma:contentTypeVersion="19" ma:contentTypeDescription="Een nieuw document maken." ma:contentTypeScope="" ma:versionID="77e211e92cf11ce0c1675601815ccce0">
  <xsd:schema xmlns:xsd="http://www.w3.org/2001/XMLSchema" xmlns:xs="http://www.w3.org/2001/XMLSchema" xmlns:p="http://schemas.microsoft.com/office/2006/metadata/properties" xmlns:ns2="e7183d92-7d1c-4abc-9060-17c5b27035f0" xmlns:ns3="65a11041-aba8-449e-bef6-559f13c05a59" targetNamespace="http://schemas.microsoft.com/office/2006/metadata/properties" ma:root="true" ma:fieldsID="ee713aeac79920c920f312b202f2bcf9" ns2:_="" ns3:_="">
    <xsd:import namespace="e7183d92-7d1c-4abc-9060-17c5b27035f0"/>
    <xsd:import namespace="65a11041-aba8-449e-bef6-559f13c05a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83d92-7d1c-4abc-9060-17c5b2703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a11041-aba8-449e-bef6-559f13c05a5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3c6234a-dcbe-46a7-ac92-252544994678}" ma:internalName="TaxCatchAll" ma:showField="CatchAllData" ma:web="65a11041-aba8-449e-bef6-559f13c05a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183d92-7d1c-4abc-9060-17c5b27035f0">
      <Terms xmlns="http://schemas.microsoft.com/office/infopath/2007/PartnerControls"/>
    </lcf76f155ced4ddcb4097134ff3c332f>
    <TaxCatchAll xmlns="65a11041-aba8-449e-bef6-559f13c05a5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0C65D8-FD7D-4CB1-A88C-29B4A9B8FE58}"/>
</file>

<file path=customXml/itemProps2.xml><?xml version="1.0" encoding="utf-8"?>
<ds:datastoreItem xmlns:ds="http://schemas.openxmlformats.org/officeDocument/2006/customXml" ds:itemID="{871BC580-947A-4107-8AF5-50C7CD04590F}">
  <ds:schemaRefs>
    <ds:schemaRef ds:uri="65a11041-aba8-449e-bef6-559f13c05a59"/>
    <ds:schemaRef ds:uri="e7183d92-7d1c-4abc-9060-17c5b27035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A64BCF-F95D-41F2-B3E1-49290C13C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6840</TotalTime>
  <Words>2789</Words>
  <Application>Microsoft Office PowerPoint</Application>
  <PresentationFormat>Breedbeeld</PresentationFormat>
  <Paragraphs>535</Paragraphs>
  <Slides>91</Slides>
  <Notes>5</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91</vt:i4>
      </vt:variant>
    </vt:vector>
  </HeadingPairs>
  <TitlesOfParts>
    <vt:vector size="100" baseType="lpstr">
      <vt:lpstr>Arial</vt:lpstr>
      <vt:lpstr>Arial,Sans-Serif</vt:lpstr>
      <vt:lpstr>Calibri</vt:lpstr>
      <vt:lpstr>Calibri Light</vt:lpstr>
      <vt:lpstr>Effra</vt:lpstr>
      <vt:lpstr>Symbol</vt:lpstr>
      <vt:lpstr>Wingdings</vt:lpstr>
      <vt:lpstr>Kantoorthema</vt:lpstr>
      <vt:lpstr>Bitmapafbeelding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maken van een ester</vt:lpstr>
      <vt:lpstr>oplosbaarheid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polymeren</vt:lpstr>
      <vt:lpstr>polymeren</vt:lpstr>
      <vt:lpstr>polymeren</vt:lpstr>
      <vt:lpstr>polymeren</vt:lpstr>
      <vt:lpstr>Thermoplasten en thermoharders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Wouter Renkema</cp:lastModifiedBy>
  <cp:revision>3</cp:revision>
  <cp:lastPrinted>2024-04-03T13:26:02Z</cp:lastPrinted>
  <dcterms:created xsi:type="dcterms:W3CDTF">2022-04-29T11:47:46Z</dcterms:created>
  <dcterms:modified xsi:type="dcterms:W3CDTF">2025-05-19T07:14:09Z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0x01010088247FA64881B94F9BBC357D606F820D</vt:lpwstr>
  </property>
  <property fmtid="{D5CDD505-2E9C-101B-9397-08002B2CF9AE}" pid="3" name="MediaServiceImageTags">
    <vt:lpwstr/>
  </property>
</Properties>
</file>