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88" r:id="rId5"/>
    <p:sldId id="289" r:id="rId6"/>
    <p:sldId id="260" r:id="rId7"/>
    <p:sldId id="290" r:id="rId8"/>
    <p:sldId id="291" r:id="rId9"/>
    <p:sldId id="279" r:id="rId10"/>
    <p:sldId id="280" r:id="rId11"/>
    <p:sldId id="292" r:id="rId12"/>
    <p:sldId id="293" r:id="rId13"/>
    <p:sldId id="261" r:id="rId14"/>
    <p:sldId id="294" r:id="rId15"/>
    <p:sldId id="295" r:id="rId16"/>
    <p:sldId id="296" r:id="rId17"/>
    <p:sldId id="297" r:id="rId18"/>
    <p:sldId id="298" r:id="rId19"/>
    <p:sldId id="269" r:id="rId20"/>
    <p:sldId id="281" r:id="rId21"/>
    <p:sldId id="266" r:id="rId22"/>
    <p:sldId id="270" r:id="rId23"/>
    <p:sldId id="262" r:id="rId24"/>
    <p:sldId id="263" r:id="rId25"/>
    <p:sldId id="282" r:id="rId26"/>
    <p:sldId id="267" r:id="rId27"/>
    <p:sldId id="299" r:id="rId28"/>
    <p:sldId id="264" r:id="rId29"/>
    <p:sldId id="286" r:id="rId30"/>
    <p:sldId id="275" r:id="rId31"/>
    <p:sldId id="268" r:id="rId32"/>
    <p:sldId id="273" r:id="rId33"/>
    <p:sldId id="274" r:id="rId34"/>
    <p:sldId id="265" r:id="rId35"/>
    <p:sldId id="283" r:id="rId36"/>
    <p:sldId id="284" r:id="rId37"/>
    <p:sldId id="285" r:id="rId38"/>
    <p:sldId id="276" r:id="rId39"/>
    <p:sldId id="277" r:id="rId40"/>
    <p:sldId id="278" r:id="rId41"/>
    <p:sldId id="300" r:id="rId42"/>
    <p:sldId id="301" r:id="rId43"/>
    <p:sldId id="302" r:id="rId44"/>
    <p:sldId id="303" r:id="rId45"/>
    <p:sldId id="304"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DE8"/>
    <a:srgbClr val="652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BEB2C-EE3F-4D13-8CE2-C982E58EA221}" v="155" dt="2025-05-18T12:47:50.928"/>
    <p1510:client id="{9C772B77-1BC9-40D9-95A6-0312E115C36E}" v="11" dt="2025-05-19T07:32:55.3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23" autoAdjust="0"/>
    <p:restoredTop sz="86038"/>
  </p:normalViewPr>
  <p:slideViewPr>
    <p:cSldViewPr snapToGrid="0">
      <p:cViewPr varScale="1">
        <p:scale>
          <a:sx n="97" d="100"/>
          <a:sy n="97" d="100"/>
        </p:scale>
        <p:origin x="474" y="84"/>
      </p:cViewPr>
      <p:guideLst/>
    </p:cSldViewPr>
  </p:slideViewPr>
  <p:notesTextViewPr>
    <p:cViewPr>
      <p:scale>
        <a:sx n="3" d="2"/>
        <a:sy n="3" d="2"/>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Feddahi" userId="4b685457-b302-421a-80cd-bc914c54fefe" providerId="ADAL" clId="{9C772B77-1BC9-40D9-95A6-0312E115C36E}"/>
    <pc:docChg chg="modSld">
      <pc:chgData name="Mohammed Feddahi" userId="4b685457-b302-421a-80cd-bc914c54fefe" providerId="ADAL" clId="{9C772B77-1BC9-40D9-95A6-0312E115C36E}" dt="2025-05-19T07:32:55.317" v="31"/>
      <pc:docMkLst>
        <pc:docMk/>
      </pc:docMkLst>
      <pc:sldChg chg="addSp modSp mod modAnim">
        <pc:chgData name="Mohammed Feddahi" userId="4b685457-b302-421a-80cd-bc914c54fefe" providerId="ADAL" clId="{9C772B77-1BC9-40D9-95A6-0312E115C36E}" dt="2025-05-19T07:32:55.317" v="31"/>
        <pc:sldMkLst>
          <pc:docMk/>
          <pc:sldMk cId="3919978407" sldId="274"/>
        </pc:sldMkLst>
        <pc:spChg chg="add mod">
          <ac:chgData name="Mohammed Feddahi" userId="4b685457-b302-421a-80cd-bc914c54fefe" providerId="ADAL" clId="{9C772B77-1BC9-40D9-95A6-0312E115C36E}" dt="2025-05-19T07:32:23.864" v="29" actId="1076"/>
          <ac:spMkLst>
            <pc:docMk/>
            <pc:sldMk cId="3919978407" sldId="274"/>
            <ac:spMk id="19" creationId="{DFBC2F6E-8989-0AB0-784A-64EF92EDC223}"/>
          </ac:spMkLst>
        </pc:spChg>
        <pc:grpChg chg="mod">
          <ac:chgData name="Mohammed Feddahi" userId="4b685457-b302-421a-80cd-bc914c54fefe" providerId="ADAL" clId="{9C772B77-1BC9-40D9-95A6-0312E115C36E}" dt="2025-05-19T07:31:16.941" v="24" actId="1076"/>
          <ac:grpSpMkLst>
            <pc:docMk/>
            <pc:sldMk cId="3919978407" sldId="274"/>
            <ac:grpSpMk id="3" creationId="{964E1DC5-F865-64E6-6A4B-E8828A1A4B40}"/>
          </ac:grpSpMkLst>
        </pc:grpChg>
        <pc:grpChg chg="mod">
          <ac:chgData name="Mohammed Feddahi" userId="4b685457-b302-421a-80cd-bc914c54fefe" providerId="ADAL" clId="{9C772B77-1BC9-40D9-95A6-0312E115C36E}" dt="2025-05-19T07:31:21.935" v="25" actId="1076"/>
          <ac:grpSpMkLst>
            <pc:docMk/>
            <pc:sldMk cId="3919978407" sldId="274"/>
            <ac:grpSpMk id="8" creationId="{6657B603-CC35-BC68-15E1-B3ABC9B53109}"/>
          </ac:grpSpMkLst>
        </pc:grpChg>
        <pc:cxnChg chg="add mod">
          <ac:chgData name="Mohammed Feddahi" userId="4b685457-b302-421a-80cd-bc914c54fefe" providerId="ADAL" clId="{9C772B77-1BC9-40D9-95A6-0312E115C36E}" dt="2025-05-19T07:28:33.597" v="4" actId="14100"/>
          <ac:cxnSpMkLst>
            <pc:docMk/>
            <pc:sldMk cId="3919978407" sldId="274"/>
            <ac:cxnSpMk id="7" creationId="{08A6BAD8-F66A-F1EB-2C25-F22EE670F470}"/>
          </ac:cxnSpMkLst>
        </pc:cxnChg>
        <pc:cxnChg chg="add mod">
          <ac:chgData name="Mohammed Feddahi" userId="4b685457-b302-421a-80cd-bc914c54fefe" providerId="ADAL" clId="{9C772B77-1BC9-40D9-95A6-0312E115C36E}" dt="2025-05-19T07:28:57.565" v="8" actId="1076"/>
          <ac:cxnSpMkLst>
            <pc:docMk/>
            <pc:sldMk cId="3919978407" sldId="274"/>
            <ac:cxnSpMk id="13" creationId="{97E2C092-2FAC-5F91-730F-B4F2FB68D99B}"/>
          </ac:cxnSpMkLst>
        </pc:cxnChg>
        <pc:cxnChg chg="add mod">
          <ac:chgData name="Mohammed Feddahi" userId="4b685457-b302-421a-80cd-bc914c54fefe" providerId="ADAL" clId="{9C772B77-1BC9-40D9-95A6-0312E115C36E}" dt="2025-05-19T07:29:06.099" v="10" actId="1076"/>
          <ac:cxnSpMkLst>
            <pc:docMk/>
            <pc:sldMk cId="3919978407" sldId="274"/>
            <ac:cxnSpMk id="15" creationId="{0D5CF642-7091-DB7A-E215-008BE2C5BA5D}"/>
          </ac:cxnSpMkLst>
        </pc:cxnChg>
        <pc:cxnChg chg="add mod">
          <ac:chgData name="Mohammed Feddahi" userId="4b685457-b302-421a-80cd-bc914c54fefe" providerId="ADAL" clId="{9C772B77-1BC9-40D9-95A6-0312E115C36E}" dt="2025-05-19T07:29:18.411" v="13" actId="17032"/>
          <ac:cxnSpMkLst>
            <pc:docMk/>
            <pc:sldMk cId="3919978407" sldId="274"/>
            <ac:cxnSpMk id="16" creationId="{340C0D56-6384-742A-6F6D-C62B38240249}"/>
          </ac:cxnSpMkLst>
        </pc:cxnChg>
        <pc:cxnChg chg="add mod">
          <ac:chgData name="Mohammed Feddahi" userId="4b685457-b302-421a-80cd-bc914c54fefe" providerId="ADAL" clId="{9C772B77-1BC9-40D9-95A6-0312E115C36E}" dt="2025-05-19T07:29:28.310" v="16" actId="17032"/>
          <ac:cxnSpMkLst>
            <pc:docMk/>
            <pc:sldMk cId="3919978407" sldId="274"/>
            <ac:cxnSpMk id="17" creationId="{8A2AD134-6443-792C-AE82-3C6F00465FD2}"/>
          </ac:cxnSpMkLst>
        </pc:cxnChg>
        <pc:cxnChg chg="add mod">
          <ac:chgData name="Mohammed Feddahi" userId="4b685457-b302-421a-80cd-bc914c54fefe" providerId="ADAL" clId="{9C772B77-1BC9-40D9-95A6-0312E115C36E}" dt="2025-05-19T07:32:26.555" v="30" actId="1076"/>
          <ac:cxnSpMkLst>
            <pc:docMk/>
            <pc:sldMk cId="3919978407" sldId="274"/>
            <ac:cxnSpMk id="18" creationId="{A7F012FD-7BCE-F691-D4A4-4DFF9787DF9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E2EB1-EA5A-4227-AC60-ACECAE1463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9E93061B-9113-4B0D-9422-BDC0510A8473}">
      <dgm:prSet phldrT="[Tekst]"/>
      <dgm:spPr>
        <a:solidFill>
          <a:srgbClr val="945DE8"/>
        </a:solidFill>
      </dgm:spPr>
      <dgm:t>
        <a:bodyPr/>
        <a:lstStyle/>
        <a:p>
          <a:r>
            <a:rPr lang="nl-NL" dirty="0"/>
            <a:t>Wat voor soort variabele kosten zijn er?</a:t>
          </a:r>
        </a:p>
      </dgm:t>
    </dgm:pt>
    <dgm:pt modelId="{9857B0FB-3866-4359-9E64-488E7DBE7672}" type="parTrans" cxnId="{F04105D3-3178-460B-8A72-6EA9AD0D9509}">
      <dgm:prSet/>
      <dgm:spPr/>
      <dgm:t>
        <a:bodyPr/>
        <a:lstStyle/>
        <a:p>
          <a:endParaRPr lang="nl-NL"/>
        </a:p>
      </dgm:t>
    </dgm:pt>
    <dgm:pt modelId="{623559A1-2F1E-4ECE-B597-303179617B79}" type="sibTrans" cxnId="{F04105D3-3178-460B-8A72-6EA9AD0D9509}">
      <dgm:prSet/>
      <dgm:spPr/>
      <dgm:t>
        <a:bodyPr/>
        <a:lstStyle/>
        <a:p>
          <a:endParaRPr lang="nl-NL"/>
        </a:p>
      </dgm:t>
    </dgm:pt>
    <dgm:pt modelId="{7FEACDF8-4A7B-44E4-B1B2-05A48A5C478B}">
      <dgm:prSet phldrT="[Tekst]"/>
      <dgm:spPr>
        <a:solidFill>
          <a:srgbClr val="945DE8"/>
        </a:solidFill>
      </dgm:spPr>
      <dgm:t>
        <a:bodyPr/>
        <a:lstStyle/>
        <a:p>
          <a:r>
            <a:rPr lang="nl-NL" dirty="0"/>
            <a:t>Proportionele variabele kosten</a:t>
          </a:r>
        </a:p>
      </dgm:t>
    </dgm:pt>
    <dgm:pt modelId="{2FB8FA4E-E753-4919-9F11-F8D364CC23FE}" type="parTrans" cxnId="{733A1B21-858D-4E45-A616-05F71CBF6538}">
      <dgm:prSet/>
      <dgm:spPr/>
      <dgm:t>
        <a:bodyPr/>
        <a:lstStyle/>
        <a:p>
          <a:endParaRPr lang="nl-NL"/>
        </a:p>
      </dgm:t>
    </dgm:pt>
    <dgm:pt modelId="{DEEFE560-39B6-4F03-89FC-CC75BFA40897}" type="sibTrans" cxnId="{733A1B21-858D-4E45-A616-05F71CBF6538}">
      <dgm:prSet/>
      <dgm:spPr/>
      <dgm:t>
        <a:bodyPr/>
        <a:lstStyle/>
        <a:p>
          <a:endParaRPr lang="nl-NL"/>
        </a:p>
      </dgm:t>
    </dgm:pt>
    <dgm:pt modelId="{8881BDC5-F49F-4395-94DA-78435E6CCB3C}">
      <dgm:prSet phldrT="[Tekst]"/>
      <dgm:spPr>
        <a:solidFill>
          <a:srgbClr val="945DE8"/>
        </a:solidFill>
      </dgm:spPr>
      <dgm:t>
        <a:bodyPr/>
        <a:lstStyle/>
        <a:p>
          <a:r>
            <a:rPr lang="nl-NL" dirty="0"/>
            <a:t>Andere opties zijn: Degressief en progressief</a:t>
          </a:r>
        </a:p>
      </dgm:t>
    </dgm:pt>
    <dgm:pt modelId="{A830C610-A354-4C27-B71F-D475C18316C5}" type="parTrans" cxnId="{5685490B-24E5-474E-8DD5-1D28DC96FA37}">
      <dgm:prSet/>
      <dgm:spPr/>
      <dgm:t>
        <a:bodyPr/>
        <a:lstStyle/>
        <a:p>
          <a:endParaRPr lang="nl-NL"/>
        </a:p>
      </dgm:t>
    </dgm:pt>
    <dgm:pt modelId="{A9FF0103-8513-497A-9B52-F10A727BC6CA}" type="sibTrans" cxnId="{5685490B-24E5-474E-8DD5-1D28DC96FA37}">
      <dgm:prSet/>
      <dgm:spPr/>
      <dgm:t>
        <a:bodyPr/>
        <a:lstStyle/>
        <a:p>
          <a:endParaRPr lang="nl-NL"/>
        </a:p>
      </dgm:t>
    </dgm:pt>
    <dgm:pt modelId="{1A146E33-5641-47DF-9896-376AC7ED98DF}" type="pres">
      <dgm:prSet presAssocID="{FA4E2EB1-EA5A-4227-AC60-ACECAE146390}" presName="diagram" presStyleCnt="0">
        <dgm:presLayoutVars>
          <dgm:dir/>
          <dgm:resizeHandles val="exact"/>
        </dgm:presLayoutVars>
      </dgm:prSet>
      <dgm:spPr/>
    </dgm:pt>
    <dgm:pt modelId="{D5A6F98E-A51E-4814-B388-3BF042B93E5A}" type="pres">
      <dgm:prSet presAssocID="{9E93061B-9113-4B0D-9422-BDC0510A8473}" presName="node" presStyleLbl="node1" presStyleIdx="0" presStyleCnt="3" custScaleX="145909">
        <dgm:presLayoutVars>
          <dgm:bulletEnabled val="1"/>
        </dgm:presLayoutVars>
      </dgm:prSet>
      <dgm:spPr/>
    </dgm:pt>
    <dgm:pt modelId="{69C10C56-AF65-4FA5-8B33-7850C56DABD2}" type="pres">
      <dgm:prSet presAssocID="{623559A1-2F1E-4ECE-B597-303179617B79}" presName="sibTrans" presStyleCnt="0"/>
      <dgm:spPr/>
    </dgm:pt>
    <dgm:pt modelId="{24135758-9238-43E3-BECB-FC4DE5BBB640}" type="pres">
      <dgm:prSet presAssocID="{7FEACDF8-4A7B-44E4-B1B2-05A48A5C478B}" presName="node" presStyleLbl="node1" presStyleIdx="1" presStyleCnt="3" custScaleX="145909">
        <dgm:presLayoutVars>
          <dgm:bulletEnabled val="1"/>
        </dgm:presLayoutVars>
      </dgm:prSet>
      <dgm:spPr/>
    </dgm:pt>
    <dgm:pt modelId="{9A9AA61B-E3F9-424A-8F92-EA4E43204388}" type="pres">
      <dgm:prSet presAssocID="{DEEFE560-39B6-4F03-89FC-CC75BFA40897}" presName="sibTrans" presStyleCnt="0"/>
      <dgm:spPr/>
    </dgm:pt>
    <dgm:pt modelId="{2658C5F0-E7E9-4761-8263-C90AC4BA6CAB}" type="pres">
      <dgm:prSet presAssocID="{8881BDC5-F49F-4395-94DA-78435E6CCB3C}" presName="node" presStyleLbl="node1" presStyleIdx="2" presStyleCnt="3" custScaleX="145909">
        <dgm:presLayoutVars>
          <dgm:bulletEnabled val="1"/>
        </dgm:presLayoutVars>
      </dgm:prSet>
      <dgm:spPr/>
    </dgm:pt>
  </dgm:ptLst>
  <dgm:cxnLst>
    <dgm:cxn modelId="{5685490B-24E5-474E-8DD5-1D28DC96FA37}" srcId="{FA4E2EB1-EA5A-4227-AC60-ACECAE146390}" destId="{8881BDC5-F49F-4395-94DA-78435E6CCB3C}" srcOrd="2" destOrd="0" parTransId="{A830C610-A354-4C27-B71F-D475C18316C5}" sibTransId="{A9FF0103-8513-497A-9B52-F10A727BC6CA}"/>
    <dgm:cxn modelId="{733A1B21-858D-4E45-A616-05F71CBF6538}" srcId="{FA4E2EB1-EA5A-4227-AC60-ACECAE146390}" destId="{7FEACDF8-4A7B-44E4-B1B2-05A48A5C478B}" srcOrd="1" destOrd="0" parTransId="{2FB8FA4E-E753-4919-9F11-F8D364CC23FE}" sibTransId="{DEEFE560-39B6-4F03-89FC-CC75BFA40897}"/>
    <dgm:cxn modelId="{D8A2EE22-6CD8-4321-86E0-DD073168AE7E}" type="presOf" srcId="{FA4E2EB1-EA5A-4227-AC60-ACECAE146390}" destId="{1A146E33-5641-47DF-9896-376AC7ED98DF}" srcOrd="0" destOrd="0" presId="urn:microsoft.com/office/officeart/2005/8/layout/default"/>
    <dgm:cxn modelId="{61D2B972-30E6-4DB4-A7BD-8A28E8269DA8}" type="presOf" srcId="{9E93061B-9113-4B0D-9422-BDC0510A8473}" destId="{D5A6F98E-A51E-4814-B388-3BF042B93E5A}" srcOrd="0" destOrd="0" presId="urn:microsoft.com/office/officeart/2005/8/layout/default"/>
    <dgm:cxn modelId="{C8BE9ED2-E571-4B3C-A2F4-B7E898EA03BE}" type="presOf" srcId="{7FEACDF8-4A7B-44E4-B1B2-05A48A5C478B}" destId="{24135758-9238-43E3-BECB-FC4DE5BBB640}" srcOrd="0" destOrd="0" presId="urn:microsoft.com/office/officeart/2005/8/layout/default"/>
    <dgm:cxn modelId="{F04105D3-3178-460B-8A72-6EA9AD0D9509}" srcId="{FA4E2EB1-EA5A-4227-AC60-ACECAE146390}" destId="{9E93061B-9113-4B0D-9422-BDC0510A8473}" srcOrd="0" destOrd="0" parTransId="{9857B0FB-3866-4359-9E64-488E7DBE7672}" sibTransId="{623559A1-2F1E-4ECE-B597-303179617B79}"/>
    <dgm:cxn modelId="{B405FDE5-C946-4488-A1CC-B39B55CE2695}" type="presOf" srcId="{8881BDC5-F49F-4395-94DA-78435E6CCB3C}" destId="{2658C5F0-E7E9-4761-8263-C90AC4BA6CAB}" srcOrd="0" destOrd="0" presId="urn:microsoft.com/office/officeart/2005/8/layout/default"/>
    <dgm:cxn modelId="{7938222F-7086-479A-97A1-2972D7B7E2B8}" type="presParOf" srcId="{1A146E33-5641-47DF-9896-376AC7ED98DF}" destId="{D5A6F98E-A51E-4814-B388-3BF042B93E5A}" srcOrd="0" destOrd="0" presId="urn:microsoft.com/office/officeart/2005/8/layout/default"/>
    <dgm:cxn modelId="{C470679F-12AE-48BD-80C9-D04B856D60C9}" type="presParOf" srcId="{1A146E33-5641-47DF-9896-376AC7ED98DF}" destId="{69C10C56-AF65-4FA5-8B33-7850C56DABD2}" srcOrd="1" destOrd="0" presId="urn:microsoft.com/office/officeart/2005/8/layout/default"/>
    <dgm:cxn modelId="{444E23B8-D774-4B3D-9395-6FFB57D135A1}" type="presParOf" srcId="{1A146E33-5641-47DF-9896-376AC7ED98DF}" destId="{24135758-9238-43E3-BECB-FC4DE5BBB640}" srcOrd="2" destOrd="0" presId="urn:microsoft.com/office/officeart/2005/8/layout/default"/>
    <dgm:cxn modelId="{019F24CC-E4D6-4007-A6F2-FE2237237BED}" type="presParOf" srcId="{1A146E33-5641-47DF-9896-376AC7ED98DF}" destId="{9A9AA61B-E3F9-424A-8F92-EA4E43204388}" srcOrd="3" destOrd="0" presId="urn:microsoft.com/office/officeart/2005/8/layout/default"/>
    <dgm:cxn modelId="{350CB94A-6680-4A7C-B5E3-DFBB5FF7ED51}" type="presParOf" srcId="{1A146E33-5641-47DF-9896-376AC7ED98DF}" destId="{2658C5F0-E7E9-4761-8263-C90AC4BA6CA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FF56FB-4AD4-4738-BD9B-EA487334900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nl-NL"/>
        </a:p>
      </dgm:t>
    </dgm:pt>
    <dgm:pt modelId="{8D894FB2-4288-43B7-B933-778C7511665F}">
      <dgm:prSet phldrT="[Tekst]"/>
      <dgm:spPr/>
      <dgm:t>
        <a:bodyPr/>
        <a:lstStyle/>
        <a:p>
          <a:r>
            <a:rPr lang="nl-NL" dirty="0"/>
            <a:t>% Verandering vraag</a:t>
          </a:r>
        </a:p>
      </dgm:t>
    </dgm:pt>
    <dgm:pt modelId="{E925C4E4-B508-4E70-BB2E-54AF16059EDE}" type="parTrans" cxnId="{D4918ED6-0A5E-4640-AAAE-645A3F3010A8}">
      <dgm:prSet/>
      <dgm:spPr/>
      <dgm:t>
        <a:bodyPr/>
        <a:lstStyle/>
        <a:p>
          <a:endParaRPr lang="nl-NL"/>
        </a:p>
      </dgm:t>
    </dgm:pt>
    <dgm:pt modelId="{C3792E6A-E11D-40AF-8642-6833C8E67E2C}" type="sibTrans" cxnId="{D4918ED6-0A5E-4640-AAAE-645A3F3010A8}">
      <dgm:prSet/>
      <dgm:spPr/>
      <dgm:t>
        <a:bodyPr/>
        <a:lstStyle/>
        <a:p>
          <a:endParaRPr lang="nl-NL"/>
        </a:p>
      </dgm:t>
    </dgm:pt>
    <dgm:pt modelId="{35D5EA67-18EF-4B8F-8B36-B1C0CC4CD7E2}">
      <dgm:prSet phldrT="[Tekst]"/>
      <dgm:spPr/>
      <dgm:t>
        <a:bodyPr/>
        <a:lstStyle/>
        <a:p>
          <a:r>
            <a:rPr lang="nl-NL" dirty="0"/>
            <a:t>% Verandering Inkomen</a:t>
          </a:r>
        </a:p>
      </dgm:t>
    </dgm:pt>
    <dgm:pt modelId="{8D549EBD-2C28-48DF-B7E3-75303D9D40F2}" type="parTrans" cxnId="{78236A04-722C-486E-973F-79528A31FF7E}">
      <dgm:prSet/>
      <dgm:spPr/>
      <dgm:t>
        <a:bodyPr/>
        <a:lstStyle/>
        <a:p>
          <a:endParaRPr lang="nl-NL"/>
        </a:p>
      </dgm:t>
    </dgm:pt>
    <dgm:pt modelId="{1C25EC24-FCD2-4550-A015-BF911E597386}" type="sibTrans" cxnId="{78236A04-722C-486E-973F-79528A31FF7E}">
      <dgm:prSet/>
      <dgm:spPr/>
      <dgm:t>
        <a:bodyPr/>
        <a:lstStyle/>
        <a:p>
          <a:endParaRPr lang="nl-NL"/>
        </a:p>
      </dgm:t>
    </dgm:pt>
    <dgm:pt modelId="{FDE3DD5A-D373-41D9-81EB-431E81FFA80B}" type="pres">
      <dgm:prSet presAssocID="{52FF56FB-4AD4-4738-BD9B-EA487334900D}" presName="compositeShape" presStyleCnt="0">
        <dgm:presLayoutVars>
          <dgm:chMax val="2"/>
          <dgm:dir/>
          <dgm:resizeHandles val="exact"/>
        </dgm:presLayoutVars>
      </dgm:prSet>
      <dgm:spPr/>
    </dgm:pt>
    <dgm:pt modelId="{19DED110-2184-4B4C-BEFB-B4C7F11E3464}" type="pres">
      <dgm:prSet presAssocID="{52FF56FB-4AD4-4738-BD9B-EA487334900D}" presName="divider" presStyleLbl="fgShp" presStyleIdx="0" presStyleCnt="1"/>
      <dgm:spPr/>
    </dgm:pt>
    <dgm:pt modelId="{474E109D-2990-454E-8EDB-53E07A268C19}" type="pres">
      <dgm:prSet presAssocID="{8D894FB2-4288-43B7-B933-778C7511665F}" presName="downArrow" presStyleLbl="node1" presStyleIdx="0" presStyleCnt="2"/>
      <dgm:spPr>
        <a:solidFill>
          <a:srgbClr val="945DE8"/>
        </a:solidFill>
      </dgm:spPr>
    </dgm:pt>
    <dgm:pt modelId="{B181FF1C-3294-419F-8FE4-477143D005DF}" type="pres">
      <dgm:prSet presAssocID="{8D894FB2-4288-43B7-B933-778C7511665F}" presName="downArrowText" presStyleLbl="revTx" presStyleIdx="0" presStyleCnt="2">
        <dgm:presLayoutVars>
          <dgm:bulletEnabled val="1"/>
        </dgm:presLayoutVars>
      </dgm:prSet>
      <dgm:spPr/>
    </dgm:pt>
    <dgm:pt modelId="{61928FEE-7EFB-4051-B7CA-FF75CBD8AA6D}" type="pres">
      <dgm:prSet presAssocID="{35D5EA67-18EF-4B8F-8B36-B1C0CC4CD7E2}" presName="upArrow" presStyleLbl="node1" presStyleIdx="1" presStyleCnt="2"/>
      <dgm:spPr>
        <a:solidFill>
          <a:srgbClr val="945DE8"/>
        </a:solidFill>
      </dgm:spPr>
    </dgm:pt>
    <dgm:pt modelId="{3B08587F-96FA-4DFC-B604-F004513EAC67}" type="pres">
      <dgm:prSet presAssocID="{35D5EA67-18EF-4B8F-8B36-B1C0CC4CD7E2}" presName="upArrowText" presStyleLbl="revTx" presStyleIdx="1" presStyleCnt="2">
        <dgm:presLayoutVars>
          <dgm:bulletEnabled val="1"/>
        </dgm:presLayoutVars>
      </dgm:prSet>
      <dgm:spPr/>
    </dgm:pt>
  </dgm:ptLst>
  <dgm:cxnLst>
    <dgm:cxn modelId="{78236A04-722C-486E-973F-79528A31FF7E}" srcId="{52FF56FB-4AD4-4738-BD9B-EA487334900D}" destId="{35D5EA67-18EF-4B8F-8B36-B1C0CC4CD7E2}" srcOrd="1" destOrd="0" parTransId="{8D549EBD-2C28-48DF-B7E3-75303D9D40F2}" sibTransId="{1C25EC24-FCD2-4550-A015-BF911E597386}"/>
    <dgm:cxn modelId="{DC08AB85-35D5-47D6-8B45-AF8E118CD1D0}" type="presOf" srcId="{8D894FB2-4288-43B7-B933-778C7511665F}" destId="{B181FF1C-3294-419F-8FE4-477143D005DF}" srcOrd="0" destOrd="0" presId="urn:microsoft.com/office/officeart/2005/8/layout/arrow3"/>
    <dgm:cxn modelId="{D4918ED6-0A5E-4640-AAAE-645A3F3010A8}" srcId="{52FF56FB-4AD4-4738-BD9B-EA487334900D}" destId="{8D894FB2-4288-43B7-B933-778C7511665F}" srcOrd="0" destOrd="0" parTransId="{E925C4E4-B508-4E70-BB2E-54AF16059EDE}" sibTransId="{C3792E6A-E11D-40AF-8642-6833C8E67E2C}"/>
    <dgm:cxn modelId="{0C9946DB-9873-4613-B47F-7F36FDCBCD66}" type="presOf" srcId="{52FF56FB-4AD4-4738-BD9B-EA487334900D}" destId="{FDE3DD5A-D373-41D9-81EB-431E81FFA80B}" srcOrd="0" destOrd="0" presId="urn:microsoft.com/office/officeart/2005/8/layout/arrow3"/>
    <dgm:cxn modelId="{F00321ED-43B9-40B7-B033-C40A57A61EB8}" type="presOf" srcId="{35D5EA67-18EF-4B8F-8B36-B1C0CC4CD7E2}" destId="{3B08587F-96FA-4DFC-B604-F004513EAC67}" srcOrd="0" destOrd="0" presId="urn:microsoft.com/office/officeart/2005/8/layout/arrow3"/>
    <dgm:cxn modelId="{AA3E2073-B9DB-4292-8C87-33A9A2B03BD5}" type="presParOf" srcId="{FDE3DD5A-D373-41D9-81EB-431E81FFA80B}" destId="{19DED110-2184-4B4C-BEFB-B4C7F11E3464}" srcOrd="0" destOrd="0" presId="urn:microsoft.com/office/officeart/2005/8/layout/arrow3"/>
    <dgm:cxn modelId="{1DB06832-F06E-4B56-89A4-ACDAF47AA6B0}" type="presParOf" srcId="{FDE3DD5A-D373-41D9-81EB-431E81FFA80B}" destId="{474E109D-2990-454E-8EDB-53E07A268C19}" srcOrd="1" destOrd="0" presId="urn:microsoft.com/office/officeart/2005/8/layout/arrow3"/>
    <dgm:cxn modelId="{85A983F1-6AE8-45B7-948F-250C96E77D38}" type="presParOf" srcId="{FDE3DD5A-D373-41D9-81EB-431E81FFA80B}" destId="{B181FF1C-3294-419F-8FE4-477143D005DF}" srcOrd="2" destOrd="0" presId="urn:microsoft.com/office/officeart/2005/8/layout/arrow3"/>
    <dgm:cxn modelId="{FA88D35B-009D-4B02-B2DD-296905DB9501}" type="presParOf" srcId="{FDE3DD5A-D373-41D9-81EB-431E81FFA80B}" destId="{61928FEE-7EFB-4051-B7CA-FF75CBD8AA6D}" srcOrd="3" destOrd="0" presId="urn:microsoft.com/office/officeart/2005/8/layout/arrow3"/>
    <dgm:cxn modelId="{5D4342FA-DF99-49F4-A6B9-EE831ACA37B6}" type="presParOf" srcId="{FDE3DD5A-D373-41D9-81EB-431E81FFA80B}" destId="{3B08587F-96FA-4DFC-B604-F004513EAC6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111153-EDF1-4BB2-811C-81B2D6DA762E}"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nl-NL"/>
        </a:p>
      </dgm:t>
    </dgm:pt>
    <dgm:pt modelId="{3A750BCF-5387-4FC9-8827-DCDB4F83E6D7}">
      <dgm:prSet phldrT="[Tekst]"/>
      <dgm:spPr>
        <a:solidFill>
          <a:srgbClr val="945DE8"/>
        </a:solidFill>
      </dgm:spPr>
      <dgm:t>
        <a:bodyPr/>
        <a:lstStyle/>
        <a:p>
          <a:r>
            <a:rPr lang="nl-NL" dirty="0"/>
            <a:t>Toename vraag</a:t>
          </a:r>
        </a:p>
      </dgm:t>
    </dgm:pt>
    <dgm:pt modelId="{979658EB-8E01-4014-937B-BA8C2D3A1A2C}" type="parTrans" cxnId="{031F646D-E9BC-4969-AFD4-236074482180}">
      <dgm:prSet/>
      <dgm:spPr/>
      <dgm:t>
        <a:bodyPr/>
        <a:lstStyle/>
        <a:p>
          <a:endParaRPr lang="nl-NL"/>
        </a:p>
      </dgm:t>
    </dgm:pt>
    <dgm:pt modelId="{F6C7FA49-C2D3-404C-9B02-BA42262E3DF4}" type="sibTrans" cxnId="{031F646D-E9BC-4969-AFD4-236074482180}">
      <dgm:prSet/>
      <dgm:spPr/>
      <dgm:t>
        <a:bodyPr/>
        <a:lstStyle/>
        <a:p>
          <a:endParaRPr lang="nl-NL"/>
        </a:p>
      </dgm:t>
    </dgm:pt>
    <dgm:pt modelId="{81909772-3FCE-4870-9E63-44E4C8CDD79B}">
      <dgm:prSet phldrT="[Tekst]"/>
      <dgm:spPr>
        <a:solidFill>
          <a:srgbClr val="945DE8"/>
        </a:solidFill>
      </dgm:spPr>
      <dgm:t>
        <a:bodyPr/>
        <a:lstStyle/>
        <a:p>
          <a:r>
            <a:rPr lang="nl-NL" dirty="0"/>
            <a:t>Toename inkomen</a:t>
          </a:r>
        </a:p>
      </dgm:t>
    </dgm:pt>
    <dgm:pt modelId="{C0E6D368-C543-4847-8532-86701DA72956}" type="parTrans" cxnId="{B4582EA5-E22D-4A20-90CA-BE614E9E6819}">
      <dgm:prSet/>
      <dgm:spPr/>
      <dgm:t>
        <a:bodyPr/>
        <a:lstStyle/>
        <a:p>
          <a:endParaRPr lang="nl-NL"/>
        </a:p>
      </dgm:t>
    </dgm:pt>
    <dgm:pt modelId="{DE34E36E-FFAE-4F9A-A504-5A47F8172AF2}" type="sibTrans" cxnId="{B4582EA5-E22D-4A20-90CA-BE614E9E6819}">
      <dgm:prSet/>
      <dgm:spPr/>
      <dgm:t>
        <a:bodyPr/>
        <a:lstStyle/>
        <a:p>
          <a:endParaRPr lang="nl-NL"/>
        </a:p>
      </dgm:t>
    </dgm:pt>
    <dgm:pt modelId="{276F4EBD-C9E3-4D92-AA68-8419E9C99E27}">
      <dgm:prSet phldrT="[Tekst]"/>
      <dgm:spPr>
        <a:solidFill>
          <a:srgbClr val="945DE8"/>
        </a:solidFill>
      </dgm:spPr>
      <dgm:t>
        <a:bodyPr/>
        <a:lstStyle/>
        <a:p>
          <a:r>
            <a:rPr lang="nl-NL" dirty="0"/>
            <a:t>Positief verband</a:t>
          </a:r>
        </a:p>
      </dgm:t>
    </dgm:pt>
    <dgm:pt modelId="{B9D1870A-341B-4AB7-ACD7-BD902AABC587}" type="parTrans" cxnId="{5637829A-3BF7-44FD-AFD5-983928922E83}">
      <dgm:prSet/>
      <dgm:spPr/>
      <dgm:t>
        <a:bodyPr/>
        <a:lstStyle/>
        <a:p>
          <a:endParaRPr lang="nl-NL"/>
        </a:p>
      </dgm:t>
    </dgm:pt>
    <dgm:pt modelId="{EA1AF976-C739-4A0A-BC07-F73CA0777C29}" type="sibTrans" cxnId="{5637829A-3BF7-44FD-AFD5-983928922E83}">
      <dgm:prSet/>
      <dgm:spPr/>
      <dgm:t>
        <a:bodyPr/>
        <a:lstStyle/>
        <a:p>
          <a:endParaRPr lang="nl-NL"/>
        </a:p>
      </dgm:t>
    </dgm:pt>
    <dgm:pt modelId="{575942F2-ECA3-45AB-A066-0141451065E6}" type="pres">
      <dgm:prSet presAssocID="{CC111153-EDF1-4BB2-811C-81B2D6DA762E}" presName="Name0" presStyleCnt="0">
        <dgm:presLayoutVars>
          <dgm:dir/>
          <dgm:resizeHandles val="exact"/>
        </dgm:presLayoutVars>
      </dgm:prSet>
      <dgm:spPr/>
    </dgm:pt>
    <dgm:pt modelId="{0A39B4F9-DC06-40BE-BF10-BDACD3390969}" type="pres">
      <dgm:prSet presAssocID="{CC111153-EDF1-4BB2-811C-81B2D6DA762E}" presName="vNodes" presStyleCnt="0"/>
      <dgm:spPr/>
    </dgm:pt>
    <dgm:pt modelId="{69634571-16BE-47B7-8C99-A7CB68C1ABC7}" type="pres">
      <dgm:prSet presAssocID="{3A750BCF-5387-4FC9-8827-DCDB4F83E6D7}" presName="node" presStyleLbl="node1" presStyleIdx="0" presStyleCnt="3">
        <dgm:presLayoutVars>
          <dgm:bulletEnabled val="1"/>
        </dgm:presLayoutVars>
      </dgm:prSet>
      <dgm:spPr/>
    </dgm:pt>
    <dgm:pt modelId="{84AD3B95-38E9-49B1-8FE4-98C99681CDE6}" type="pres">
      <dgm:prSet presAssocID="{F6C7FA49-C2D3-404C-9B02-BA42262E3DF4}" presName="spacerT" presStyleCnt="0"/>
      <dgm:spPr/>
    </dgm:pt>
    <dgm:pt modelId="{9EBD3D73-974A-440A-B41B-931FD3F5617E}" type="pres">
      <dgm:prSet presAssocID="{F6C7FA49-C2D3-404C-9B02-BA42262E3DF4}" presName="sibTrans" presStyleLbl="sibTrans2D1" presStyleIdx="0" presStyleCnt="2"/>
      <dgm:spPr/>
    </dgm:pt>
    <dgm:pt modelId="{73D8F929-FD9B-4868-A453-17B3C8C9EC7B}" type="pres">
      <dgm:prSet presAssocID="{F6C7FA49-C2D3-404C-9B02-BA42262E3DF4}" presName="spacerB" presStyleCnt="0"/>
      <dgm:spPr/>
    </dgm:pt>
    <dgm:pt modelId="{544616B3-4949-4653-9C35-6D901F844350}" type="pres">
      <dgm:prSet presAssocID="{81909772-3FCE-4870-9E63-44E4C8CDD79B}" presName="node" presStyleLbl="node1" presStyleIdx="1" presStyleCnt="3">
        <dgm:presLayoutVars>
          <dgm:bulletEnabled val="1"/>
        </dgm:presLayoutVars>
      </dgm:prSet>
      <dgm:spPr/>
    </dgm:pt>
    <dgm:pt modelId="{5A859593-6943-49BF-9167-1B4D02F77CFD}" type="pres">
      <dgm:prSet presAssocID="{CC111153-EDF1-4BB2-811C-81B2D6DA762E}" presName="sibTransLast" presStyleLbl="sibTrans2D1" presStyleIdx="1" presStyleCnt="2"/>
      <dgm:spPr/>
    </dgm:pt>
    <dgm:pt modelId="{94087303-AA98-4B1F-95ED-5BC18A87B3BA}" type="pres">
      <dgm:prSet presAssocID="{CC111153-EDF1-4BB2-811C-81B2D6DA762E}" presName="connectorText" presStyleLbl="sibTrans2D1" presStyleIdx="1" presStyleCnt="2"/>
      <dgm:spPr/>
    </dgm:pt>
    <dgm:pt modelId="{2E78F5D3-A490-4F43-99DA-7B9DACB07A7A}" type="pres">
      <dgm:prSet presAssocID="{CC111153-EDF1-4BB2-811C-81B2D6DA762E}" presName="lastNode" presStyleLbl="node1" presStyleIdx="2" presStyleCnt="3">
        <dgm:presLayoutVars>
          <dgm:bulletEnabled val="1"/>
        </dgm:presLayoutVars>
      </dgm:prSet>
      <dgm:spPr/>
    </dgm:pt>
  </dgm:ptLst>
  <dgm:cxnLst>
    <dgm:cxn modelId="{4FEFC13B-FEAF-4FCC-AB32-C24961CC9B98}" type="presOf" srcId="{3A750BCF-5387-4FC9-8827-DCDB4F83E6D7}" destId="{69634571-16BE-47B7-8C99-A7CB68C1ABC7}" srcOrd="0" destOrd="0" presId="urn:microsoft.com/office/officeart/2005/8/layout/equation2"/>
    <dgm:cxn modelId="{2DB1265F-B710-484C-BC4F-33949A072B0F}" type="presOf" srcId="{F6C7FA49-C2D3-404C-9B02-BA42262E3DF4}" destId="{9EBD3D73-974A-440A-B41B-931FD3F5617E}" srcOrd="0" destOrd="0" presId="urn:microsoft.com/office/officeart/2005/8/layout/equation2"/>
    <dgm:cxn modelId="{AD5EA14B-63D9-4C69-8858-34BCC7AA59EA}" type="presOf" srcId="{DE34E36E-FFAE-4F9A-A504-5A47F8172AF2}" destId="{5A859593-6943-49BF-9167-1B4D02F77CFD}" srcOrd="0" destOrd="0" presId="urn:microsoft.com/office/officeart/2005/8/layout/equation2"/>
    <dgm:cxn modelId="{031F646D-E9BC-4969-AFD4-236074482180}" srcId="{CC111153-EDF1-4BB2-811C-81B2D6DA762E}" destId="{3A750BCF-5387-4FC9-8827-DCDB4F83E6D7}" srcOrd="0" destOrd="0" parTransId="{979658EB-8E01-4014-937B-BA8C2D3A1A2C}" sibTransId="{F6C7FA49-C2D3-404C-9B02-BA42262E3DF4}"/>
    <dgm:cxn modelId="{5637829A-3BF7-44FD-AFD5-983928922E83}" srcId="{CC111153-EDF1-4BB2-811C-81B2D6DA762E}" destId="{276F4EBD-C9E3-4D92-AA68-8419E9C99E27}" srcOrd="2" destOrd="0" parTransId="{B9D1870A-341B-4AB7-ACD7-BD902AABC587}" sibTransId="{EA1AF976-C739-4A0A-BC07-F73CA0777C29}"/>
    <dgm:cxn modelId="{3731B99F-5196-42A3-820A-763FB0BB6F19}" type="presOf" srcId="{DE34E36E-FFAE-4F9A-A504-5A47F8172AF2}" destId="{94087303-AA98-4B1F-95ED-5BC18A87B3BA}" srcOrd="1" destOrd="0" presId="urn:microsoft.com/office/officeart/2005/8/layout/equation2"/>
    <dgm:cxn modelId="{B4582EA5-E22D-4A20-90CA-BE614E9E6819}" srcId="{CC111153-EDF1-4BB2-811C-81B2D6DA762E}" destId="{81909772-3FCE-4870-9E63-44E4C8CDD79B}" srcOrd="1" destOrd="0" parTransId="{C0E6D368-C543-4847-8532-86701DA72956}" sibTransId="{DE34E36E-FFAE-4F9A-A504-5A47F8172AF2}"/>
    <dgm:cxn modelId="{3A0D18AA-05AC-4BA5-B397-CED64D9AA71E}" type="presOf" srcId="{81909772-3FCE-4870-9E63-44E4C8CDD79B}" destId="{544616B3-4949-4653-9C35-6D901F844350}" srcOrd="0" destOrd="0" presId="urn:microsoft.com/office/officeart/2005/8/layout/equation2"/>
    <dgm:cxn modelId="{D010D7BB-6667-4908-82E9-CA4AFA0BC8A1}" type="presOf" srcId="{276F4EBD-C9E3-4D92-AA68-8419E9C99E27}" destId="{2E78F5D3-A490-4F43-99DA-7B9DACB07A7A}" srcOrd="0" destOrd="0" presId="urn:microsoft.com/office/officeart/2005/8/layout/equation2"/>
    <dgm:cxn modelId="{C43A10E5-07C7-49E4-8BF3-FAC97D582B0F}" type="presOf" srcId="{CC111153-EDF1-4BB2-811C-81B2D6DA762E}" destId="{575942F2-ECA3-45AB-A066-0141451065E6}" srcOrd="0" destOrd="0" presId="urn:microsoft.com/office/officeart/2005/8/layout/equation2"/>
    <dgm:cxn modelId="{6D1DB35D-E81D-4E73-A9D4-AE44ECDC75CA}" type="presParOf" srcId="{575942F2-ECA3-45AB-A066-0141451065E6}" destId="{0A39B4F9-DC06-40BE-BF10-BDACD3390969}" srcOrd="0" destOrd="0" presId="urn:microsoft.com/office/officeart/2005/8/layout/equation2"/>
    <dgm:cxn modelId="{6FA33EC7-396C-4C91-96C5-F6D7CA52362E}" type="presParOf" srcId="{0A39B4F9-DC06-40BE-BF10-BDACD3390969}" destId="{69634571-16BE-47B7-8C99-A7CB68C1ABC7}" srcOrd="0" destOrd="0" presId="urn:microsoft.com/office/officeart/2005/8/layout/equation2"/>
    <dgm:cxn modelId="{8BA2FB70-412E-413C-AFAF-41D3F6E493CB}" type="presParOf" srcId="{0A39B4F9-DC06-40BE-BF10-BDACD3390969}" destId="{84AD3B95-38E9-49B1-8FE4-98C99681CDE6}" srcOrd="1" destOrd="0" presId="urn:microsoft.com/office/officeart/2005/8/layout/equation2"/>
    <dgm:cxn modelId="{B7782736-A55F-41E9-BB43-979FC7D0BCE5}" type="presParOf" srcId="{0A39B4F9-DC06-40BE-BF10-BDACD3390969}" destId="{9EBD3D73-974A-440A-B41B-931FD3F5617E}" srcOrd="2" destOrd="0" presId="urn:microsoft.com/office/officeart/2005/8/layout/equation2"/>
    <dgm:cxn modelId="{8727857B-9893-4546-A523-3CD443D4CDFF}" type="presParOf" srcId="{0A39B4F9-DC06-40BE-BF10-BDACD3390969}" destId="{73D8F929-FD9B-4868-A453-17B3C8C9EC7B}" srcOrd="3" destOrd="0" presId="urn:microsoft.com/office/officeart/2005/8/layout/equation2"/>
    <dgm:cxn modelId="{559DDAB0-1361-4418-9298-6E9FB2B4924C}" type="presParOf" srcId="{0A39B4F9-DC06-40BE-BF10-BDACD3390969}" destId="{544616B3-4949-4653-9C35-6D901F844350}" srcOrd="4" destOrd="0" presId="urn:microsoft.com/office/officeart/2005/8/layout/equation2"/>
    <dgm:cxn modelId="{A93BE4DF-0FB2-4B4C-9C5A-FA315EB2E61A}" type="presParOf" srcId="{575942F2-ECA3-45AB-A066-0141451065E6}" destId="{5A859593-6943-49BF-9167-1B4D02F77CFD}" srcOrd="1" destOrd="0" presId="urn:microsoft.com/office/officeart/2005/8/layout/equation2"/>
    <dgm:cxn modelId="{769246D1-C173-4287-BB9C-45E3A3C89723}" type="presParOf" srcId="{5A859593-6943-49BF-9167-1B4D02F77CFD}" destId="{94087303-AA98-4B1F-95ED-5BC18A87B3BA}" srcOrd="0" destOrd="0" presId="urn:microsoft.com/office/officeart/2005/8/layout/equation2"/>
    <dgm:cxn modelId="{FA679E9A-C953-465B-96FD-3AEA4136FE45}" type="presParOf" srcId="{575942F2-ECA3-45AB-A066-0141451065E6}" destId="{2E78F5D3-A490-4F43-99DA-7B9DACB07A7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111153-EDF1-4BB2-811C-81B2D6DA762E}"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nl-NL"/>
        </a:p>
      </dgm:t>
    </dgm:pt>
    <dgm:pt modelId="{3A750BCF-5387-4FC9-8827-DCDB4F83E6D7}">
      <dgm:prSet phldrT="[Tekst]"/>
      <dgm:spPr>
        <a:solidFill>
          <a:srgbClr val="945DE8"/>
        </a:solidFill>
      </dgm:spPr>
      <dgm:t>
        <a:bodyPr/>
        <a:lstStyle/>
        <a:p>
          <a:r>
            <a:rPr lang="nl-NL" dirty="0"/>
            <a:t>Afname vraag</a:t>
          </a:r>
        </a:p>
      </dgm:t>
    </dgm:pt>
    <dgm:pt modelId="{979658EB-8E01-4014-937B-BA8C2D3A1A2C}" type="parTrans" cxnId="{031F646D-E9BC-4969-AFD4-236074482180}">
      <dgm:prSet/>
      <dgm:spPr/>
      <dgm:t>
        <a:bodyPr/>
        <a:lstStyle/>
        <a:p>
          <a:endParaRPr lang="nl-NL"/>
        </a:p>
      </dgm:t>
    </dgm:pt>
    <dgm:pt modelId="{F6C7FA49-C2D3-404C-9B02-BA42262E3DF4}" type="sibTrans" cxnId="{031F646D-E9BC-4969-AFD4-236074482180}">
      <dgm:prSet/>
      <dgm:spPr/>
      <dgm:t>
        <a:bodyPr/>
        <a:lstStyle/>
        <a:p>
          <a:endParaRPr lang="nl-NL"/>
        </a:p>
      </dgm:t>
    </dgm:pt>
    <dgm:pt modelId="{81909772-3FCE-4870-9E63-44E4C8CDD79B}">
      <dgm:prSet phldrT="[Tekst]"/>
      <dgm:spPr>
        <a:solidFill>
          <a:srgbClr val="945DE8"/>
        </a:solidFill>
      </dgm:spPr>
      <dgm:t>
        <a:bodyPr/>
        <a:lstStyle/>
        <a:p>
          <a:r>
            <a:rPr lang="nl-NL" dirty="0"/>
            <a:t>Afname inkomen</a:t>
          </a:r>
        </a:p>
      </dgm:t>
    </dgm:pt>
    <dgm:pt modelId="{C0E6D368-C543-4847-8532-86701DA72956}" type="parTrans" cxnId="{B4582EA5-E22D-4A20-90CA-BE614E9E6819}">
      <dgm:prSet/>
      <dgm:spPr/>
      <dgm:t>
        <a:bodyPr/>
        <a:lstStyle/>
        <a:p>
          <a:endParaRPr lang="nl-NL"/>
        </a:p>
      </dgm:t>
    </dgm:pt>
    <dgm:pt modelId="{DE34E36E-FFAE-4F9A-A504-5A47F8172AF2}" type="sibTrans" cxnId="{B4582EA5-E22D-4A20-90CA-BE614E9E6819}">
      <dgm:prSet/>
      <dgm:spPr/>
      <dgm:t>
        <a:bodyPr/>
        <a:lstStyle/>
        <a:p>
          <a:endParaRPr lang="nl-NL"/>
        </a:p>
      </dgm:t>
    </dgm:pt>
    <dgm:pt modelId="{276F4EBD-C9E3-4D92-AA68-8419E9C99E27}">
      <dgm:prSet phldrT="[Tekst]"/>
      <dgm:spPr>
        <a:solidFill>
          <a:srgbClr val="945DE8"/>
        </a:solidFill>
      </dgm:spPr>
      <dgm:t>
        <a:bodyPr/>
        <a:lstStyle/>
        <a:p>
          <a:r>
            <a:rPr lang="nl-NL" dirty="0"/>
            <a:t>Positief verband</a:t>
          </a:r>
        </a:p>
      </dgm:t>
    </dgm:pt>
    <dgm:pt modelId="{B9D1870A-341B-4AB7-ACD7-BD902AABC587}" type="parTrans" cxnId="{5637829A-3BF7-44FD-AFD5-983928922E83}">
      <dgm:prSet/>
      <dgm:spPr/>
      <dgm:t>
        <a:bodyPr/>
        <a:lstStyle/>
        <a:p>
          <a:endParaRPr lang="nl-NL"/>
        </a:p>
      </dgm:t>
    </dgm:pt>
    <dgm:pt modelId="{EA1AF976-C739-4A0A-BC07-F73CA0777C29}" type="sibTrans" cxnId="{5637829A-3BF7-44FD-AFD5-983928922E83}">
      <dgm:prSet/>
      <dgm:spPr/>
      <dgm:t>
        <a:bodyPr/>
        <a:lstStyle/>
        <a:p>
          <a:endParaRPr lang="nl-NL"/>
        </a:p>
      </dgm:t>
    </dgm:pt>
    <dgm:pt modelId="{575942F2-ECA3-45AB-A066-0141451065E6}" type="pres">
      <dgm:prSet presAssocID="{CC111153-EDF1-4BB2-811C-81B2D6DA762E}" presName="Name0" presStyleCnt="0">
        <dgm:presLayoutVars>
          <dgm:dir/>
          <dgm:resizeHandles val="exact"/>
        </dgm:presLayoutVars>
      </dgm:prSet>
      <dgm:spPr/>
    </dgm:pt>
    <dgm:pt modelId="{0A39B4F9-DC06-40BE-BF10-BDACD3390969}" type="pres">
      <dgm:prSet presAssocID="{CC111153-EDF1-4BB2-811C-81B2D6DA762E}" presName="vNodes" presStyleCnt="0"/>
      <dgm:spPr/>
    </dgm:pt>
    <dgm:pt modelId="{69634571-16BE-47B7-8C99-A7CB68C1ABC7}" type="pres">
      <dgm:prSet presAssocID="{3A750BCF-5387-4FC9-8827-DCDB4F83E6D7}" presName="node" presStyleLbl="node1" presStyleIdx="0" presStyleCnt="3">
        <dgm:presLayoutVars>
          <dgm:bulletEnabled val="1"/>
        </dgm:presLayoutVars>
      </dgm:prSet>
      <dgm:spPr/>
    </dgm:pt>
    <dgm:pt modelId="{84AD3B95-38E9-49B1-8FE4-98C99681CDE6}" type="pres">
      <dgm:prSet presAssocID="{F6C7FA49-C2D3-404C-9B02-BA42262E3DF4}" presName="spacerT" presStyleCnt="0"/>
      <dgm:spPr/>
    </dgm:pt>
    <dgm:pt modelId="{9EBD3D73-974A-440A-B41B-931FD3F5617E}" type="pres">
      <dgm:prSet presAssocID="{F6C7FA49-C2D3-404C-9B02-BA42262E3DF4}" presName="sibTrans" presStyleLbl="sibTrans2D1" presStyleIdx="0" presStyleCnt="2"/>
      <dgm:spPr/>
    </dgm:pt>
    <dgm:pt modelId="{73D8F929-FD9B-4868-A453-17B3C8C9EC7B}" type="pres">
      <dgm:prSet presAssocID="{F6C7FA49-C2D3-404C-9B02-BA42262E3DF4}" presName="spacerB" presStyleCnt="0"/>
      <dgm:spPr/>
    </dgm:pt>
    <dgm:pt modelId="{544616B3-4949-4653-9C35-6D901F844350}" type="pres">
      <dgm:prSet presAssocID="{81909772-3FCE-4870-9E63-44E4C8CDD79B}" presName="node" presStyleLbl="node1" presStyleIdx="1" presStyleCnt="3">
        <dgm:presLayoutVars>
          <dgm:bulletEnabled val="1"/>
        </dgm:presLayoutVars>
      </dgm:prSet>
      <dgm:spPr/>
    </dgm:pt>
    <dgm:pt modelId="{5A859593-6943-49BF-9167-1B4D02F77CFD}" type="pres">
      <dgm:prSet presAssocID="{CC111153-EDF1-4BB2-811C-81B2D6DA762E}" presName="sibTransLast" presStyleLbl="sibTrans2D1" presStyleIdx="1" presStyleCnt="2"/>
      <dgm:spPr/>
    </dgm:pt>
    <dgm:pt modelId="{94087303-AA98-4B1F-95ED-5BC18A87B3BA}" type="pres">
      <dgm:prSet presAssocID="{CC111153-EDF1-4BB2-811C-81B2D6DA762E}" presName="connectorText" presStyleLbl="sibTrans2D1" presStyleIdx="1" presStyleCnt="2"/>
      <dgm:spPr/>
    </dgm:pt>
    <dgm:pt modelId="{2E78F5D3-A490-4F43-99DA-7B9DACB07A7A}" type="pres">
      <dgm:prSet presAssocID="{CC111153-EDF1-4BB2-811C-81B2D6DA762E}" presName="lastNode" presStyleLbl="node1" presStyleIdx="2" presStyleCnt="3">
        <dgm:presLayoutVars>
          <dgm:bulletEnabled val="1"/>
        </dgm:presLayoutVars>
      </dgm:prSet>
      <dgm:spPr/>
    </dgm:pt>
  </dgm:ptLst>
  <dgm:cxnLst>
    <dgm:cxn modelId="{4FEFC13B-FEAF-4FCC-AB32-C24961CC9B98}" type="presOf" srcId="{3A750BCF-5387-4FC9-8827-DCDB4F83E6D7}" destId="{69634571-16BE-47B7-8C99-A7CB68C1ABC7}" srcOrd="0" destOrd="0" presId="urn:microsoft.com/office/officeart/2005/8/layout/equation2"/>
    <dgm:cxn modelId="{2DB1265F-B710-484C-BC4F-33949A072B0F}" type="presOf" srcId="{F6C7FA49-C2D3-404C-9B02-BA42262E3DF4}" destId="{9EBD3D73-974A-440A-B41B-931FD3F5617E}" srcOrd="0" destOrd="0" presId="urn:microsoft.com/office/officeart/2005/8/layout/equation2"/>
    <dgm:cxn modelId="{AD5EA14B-63D9-4C69-8858-34BCC7AA59EA}" type="presOf" srcId="{DE34E36E-FFAE-4F9A-A504-5A47F8172AF2}" destId="{5A859593-6943-49BF-9167-1B4D02F77CFD}" srcOrd="0" destOrd="0" presId="urn:microsoft.com/office/officeart/2005/8/layout/equation2"/>
    <dgm:cxn modelId="{031F646D-E9BC-4969-AFD4-236074482180}" srcId="{CC111153-EDF1-4BB2-811C-81B2D6DA762E}" destId="{3A750BCF-5387-4FC9-8827-DCDB4F83E6D7}" srcOrd="0" destOrd="0" parTransId="{979658EB-8E01-4014-937B-BA8C2D3A1A2C}" sibTransId="{F6C7FA49-C2D3-404C-9B02-BA42262E3DF4}"/>
    <dgm:cxn modelId="{5637829A-3BF7-44FD-AFD5-983928922E83}" srcId="{CC111153-EDF1-4BB2-811C-81B2D6DA762E}" destId="{276F4EBD-C9E3-4D92-AA68-8419E9C99E27}" srcOrd="2" destOrd="0" parTransId="{B9D1870A-341B-4AB7-ACD7-BD902AABC587}" sibTransId="{EA1AF976-C739-4A0A-BC07-F73CA0777C29}"/>
    <dgm:cxn modelId="{3731B99F-5196-42A3-820A-763FB0BB6F19}" type="presOf" srcId="{DE34E36E-FFAE-4F9A-A504-5A47F8172AF2}" destId="{94087303-AA98-4B1F-95ED-5BC18A87B3BA}" srcOrd="1" destOrd="0" presId="urn:microsoft.com/office/officeart/2005/8/layout/equation2"/>
    <dgm:cxn modelId="{B4582EA5-E22D-4A20-90CA-BE614E9E6819}" srcId="{CC111153-EDF1-4BB2-811C-81B2D6DA762E}" destId="{81909772-3FCE-4870-9E63-44E4C8CDD79B}" srcOrd="1" destOrd="0" parTransId="{C0E6D368-C543-4847-8532-86701DA72956}" sibTransId="{DE34E36E-FFAE-4F9A-A504-5A47F8172AF2}"/>
    <dgm:cxn modelId="{3A0D18AA-05AC-4BA5-B397-CED64D9AA71E}" type="presOf" srcId="{81909772-3FCE-4870-9E63-44E4C8CDD79B}" destId="{544616B3-4949-4653-9C35-6D901F844350}" srcOrd="0" destOrd="0" presId="urn:microsoft.com/office/officeart/2005/8/layout/equation2"/>
    <dgm:cxn modelId="{D010D7BB-6667-4908-82E9-CA4AFA0BC8A1}" type="presOf" srcId="{276F4EBD-C9E3-4D92-AA68-8419E9C99E27}" destId="{2E78F5D3-A490-4F43-99DA-7B9DACB07A7A}" srcOrd="0" destOrd="0" presId="urn:microsoft.com/office/officeart/2005/8/layout/equation2"/>
    <dgm:cxn modelId="{C43A10E5-07C7-49E4-8BF3-FAC97D582B0F}" type="presOf" srcId="{CC111153-EDF1-4BB2-811C-81B2D6DA762E}" destId="{575942F2-ECA3-45AB-A066-0141451065E6}" srcOrd="0" destOrd="0" presId="urn:microsoft.com/office/officeart/2005/8/layout/equation2"/>
    <dgm:cxn modelId="{6D1DB35D-E81D-4E73-A9D4-AE44ECDC75CA}" type="presParOf" srcId="{575942F2-ECA3-45AB-A066-0141451065E6}" destId="{0A39B4F9-DC06-40BE-BF10-BDACD3390969}" srcOrd="0" destOrd="0" presId="urn:microsoft.com/office/officeart/2005/8/layout/equation2"/>
    <dgm:cxn modelId="{6FA33EC7-396C-4C91-96C5-F6D7CA52362E}" type="presParOf" srcId="{0A39B4F9-DC06-40BE-BF10-BDACD3390969}" destId="{69634571-16BE-47B7-8C99-A7CB68C1ABC7}" srcOrd="0" destOrd="0" presId="urn:microsoft.com/office/officeart/2005/8/layout/equation2"/>
    <dgm:cxn modelId="{8BA2FB70-412E-413C-AFAF-41D3F6E493CB}" type="presParOf" srcId="{0A39B4F9-DC06-40BE-BF10-BDACD3390969}" destId="{84AD3B95-38E9-49B1-8FE4-98C99681CDE6}" srcOrd="1" destOrd="0" presId="urn:microsoft.com/office/officeart/2005/8/layout/equation2"/>
    <dgm:cxn modelId="{B7782736-A55F-41E9-BB43-979FC7D0BCE5}" type="presParOf" srcId="{0A39B4F9-DC06-40BE-BF10-BDACD3390969}" destId="{9EBD3D73-974A-440A-B41B-931FD3F5617E}" srcOrd="2" destOrd="0" presId="urn:microsoft.com/office/officeart/2005/8/layout/equation2"/>
    <dgm:cxn modelId="{8727857B-9893-4546-A523-3CD443D4CDFF}" type="presParOf" srcId="{0A39B4F9-DC06-40BE-BF10-BDACD3390969}" destId="{73D8F929-FD9B-4868-A453-17B3C8C9EC7B}" srcOrd="3" destOrd="0" presId="urn:microsoft.com/office/officeart/2005/8/layout/equation2"/>
    <dgm:cxn modelId="{559DDAB0-1361-4418-9298-6E9FB2B4924C}" type="presParOf" srcId="{0A39B4F9-DC06-40BE-BF10-BDACD3390969}" destId="{544616B3-4949-4653-9C35-6D901F844350}" srcOrd="4" destOrd="0" presId="urn:microsoft.com/office/officeart/2005/8/layout/equation2"/>
    <dgm:cxn modelId="{A93BE4DF-0FB2-4B4C-9C5A-FA315EB2E61A}" type="presParOf" srcId="{575942F2-ECA3-45AB-A066-0141451065E6}" destId="{5A859593-6943-49BF-9167-1B4D02F77CFD}" srcOrd="1" destOrd="0" presId="urn:microsoft.com/office/officeart/2005/8/layout/equation2"/>
    <dgm:cxn modelId="{769246D1-C173-4287-BB9C-45E3A3C89723}" type="presParOf" srcId="{5A859593-6943-49BF-9167-1B4D02F77CFD}" destId="{94087303-AA98-4B1F-95ED-5BC18A87B3BA}" srcOrd="0" destOrd="0" presId="urn:microsoft.com/office/officeart/2005/8/layout/equation2"/>
    <dgm:cxn modelId="{FA679E9A-C953-465B-96FD-3AEA4136FE45}" type="presParOf" srcId="{575942F2-ECA3-45AB-A066-0141451065E6}" destId="{2E78F5D3-A490-4F43-99DA-7B9DACB07A7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111153-EDF1-4BB2-811C-81B2D6DA762E}"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nl-NL"/>
        </a:p>
      </dgm:t>
    </dgm:pt>
    <dgm:pt modelId="{3A750BCF-5387-4FC9-8827-DCDB4F83E6D7}">
      <dgm:prSet phldrT="[Tekst]"/>
      <dgm:spPr>
        <a:solidFill>
          <a:srgbClr val="945DE8"/>
        </a:solidFill>
      </dgm:spPr>
      <dgm:t>
        <a:bodyPr/>
        <a:lstStyle/>
        <a:p>
          <a:r>
            <a:rPr lang="nl-NL" dirty="0"/>
            <a:t>Afname vraag</a:t>
          </a:r>
        </a:p>
      </dgm:t>
    </dgm:pt>
    <dgm:pt modelId="{979658EB-8E01-4014-937B-BA8C2D3A1A2C}" type="parTrans" cxnId="{031F646D-E9BC-4969-AFD4-236074482180}">
      <dgm:prSet/>
      <dgm:spPr/>
      <dgm:t>
        <a:bodyPr/>
        <a:lstStyle/>
        <a:p>
          <a:endParaRPr lang="nl-NL"/>
        </a:p>
      </dgm:t>
    </dgm:pt>
    <dgm:pt modelId="{F6C7FA49-C2D3-404C-9B02-BA42262E3DF4}" type="sibTrans" cxnId="{031F646D-E9BC-4969-AFD4-236074482180}">
      <dgm:prSet/>
      <dgm:spPr/>
      <dgm:t>
        <a:bodyPr/>
        <a:lstStyle/>
        <a:p>
          <a:endParaRPr lang="nl-NL"/>
        </a:p>
      </dgm:t>
    </dgm:pt>
    <dgm:pt modelId="{81909772-3FCE-4870-9E63-44E4C8CDD79B}">
      <dgm:prSet phldrT="[Tekst]"/>
      <dgm:spPr>
        <a:solidFill>
          <a:srgbClr val="945DE8"/>
        </a:solidFill>
      </dgm:spPr>
      <dgm:t>
        <a:bodyPr/>
        <a:lstStyle/>
        <a:p>
          <a:r>
            <a:rPr lang="nl-NL" dirty="0"/>
            <a:t>Toename inkomen</a:t>
          </a:r>
        </a:p>
      </dgm:t>
    </dgm:pt>
    <dgm:pt modelId="{C0E6D368-C543-4847-8532-86701DA72956}" type="parTrans" cxnId="{B4582EA5-E22D-4A20-90CA-BE614E9E6819}">
      <dgm:prSet/>
      <dgm:spPr/>
      <dgm:t>
        <a:bodyPr/>
        <a:lstStyle/>
        <a:p>
          <a:endParaRPr lang="nl-NL"/>
        </a:p>
      </dgm:t>
    </dgm:pt>
    <dgm:pt modelId="{DE34E36E-FFAE-4F9A-A504-5A47F8172AF2}" type="sibTrans" cxnId="{B4582EA5-E22D-4A20-90CA-BE614E9E6819}">
      <dgm:prSet/>
      <dgm:spPr/>
      <dgm:t>
        <a:bodyPr/>
        <a:lstStyle/>
        <a:p>
          <a:endParaRPr lang="nl-NL"/>
        </a:p>
      </dgm:t>
    </dgm:pt>
    <dgm:pt modelId="{276F4EBD-C9E3-4D92-AA68-8419E9C99E27}">
      <dgm:prSet phldrT="[Tekst]"/>
      <dgm:spPr>
        <a:solidFill>
          <a:srgbClr val="945DE8"/>
        </a:solidFill>
      </dgm:spPr>
      <dgm:t>
        <a:bodyPr/>
        <a:lstStyle/>
        <a:p>
          <a:r>
            <a:rPr lang="nl-NL" dirty="0"/>
            <a:t>Negatief verband</a:t>
          </a:r>
        </a:p>
      </dgm:t>
    </dgm:pt>
    <dgm:pt modelId="{B9D1870A-341B-4AB7-ACD7-BD902AABC587}" type="parTrans" cxnId="{5637829A-3BF7-44FD-AFD5-983928922E83}">
      <dgm:prSet/>
      <dgm:spPr/>
      <dgm:t>
        <a:bodyPr/>
        <a:lstStyle/>
        <a:p>
          <a:endParaRPr lang="nl-NL"/>
        </a:p>
      </dgm:t>
    </dgm:pt>
    <dgm:pt modelId="{EA1AF976-C739-4A0A-BC07-F73CA0777C29}" type="sibTrans" cxnId="{5637829A-3BF7-44FD-AFD5-983928922E83}">
      <dgm:prSet/>
      <dgm:spPr/>
      <dgm:t>
        <a:bodyPr/>
        <a:lstStyle/>
        <a:p>
          <a:endParaRPr lang="nl-NL"/>
        </a:p>
      </dgm:t>
    </dgm:pt>
    <dgm:pt modelId="{575942F2-ECA3-45AB-A066-0141451065E6}" type="pres">
      <dgm:prSet presAssocID="{CC111153-EDF1-4BB2-811C-81B2D6DA762E}" presName="Name0" presStyleCnt="0">
        <dgm:presLayoutVars>
          <dgm:dir/>
          <dgm:resizeHandles val="exact"/>
        </dgm:presLayoutVars>
      </dgm:prSet>
      <dgm:spPr/>
    </dgm:pt>
    <dgm:pt modelId="{0A39B4F9-DC06-40BE-BF10-BDACD3390969}" type="pres">
      <dgm:prSet presAssocID="{CC111153-EDF1-4BB2-811C-81B2D6DA762E}" presName="vNodes" presStyleCnt="0"/>
      <dgm:spPr/>
    </dgm:pt>
    <dgm:pt modelId="{69634571-16BE-47B7-8C99-A7CB68C1ABC7}" type="pres">
      <dgm:prSet presAssocID="{3A750BCF-5387-4FC9-8827-DCDB4F83E6D7}" presName="node" presStyleLbl="node1" presStyleIdx="0" presStyleCnt="3">
        <dgm:presLayoutVars>
          <dgm:bulletEnabled val="1"/>
        </dgm:presLayoutVars>
      </dgm:prSet>
      <dgm:spPr/>
    </dgm:pt>
    <dgm:pt modelId="{84AD3B95-38E9-49B1-8FE4-98C99681CDE6}" type="pres">
      <dgm:prSet presAssocID="{F6C7FA49-C2D3-404C-9B02-BA42262E3DF4}" presName="spacerT" presStyleCnt="0"/>
      <dgm:spPr/>
    </dgm:pt>
    <dgm:pt modelId="{9EBD3D73-974A-440A-B41B-931FD3F5617E}" type="pres">
      <dgm:prSet presAssocID="{F6C7FA49-C2D3-404C-9B02-BA42262E3DF4}" presName="sibTrans" presStyleLbl="sibTrans2D1" presStyleIdx="0" presStyleCnt="2"/>
      <dgm:spPr/>
    </dgm:pt>
    <dgm:pt modelId="{73D8F929-FD9B-4868-A453-17B3C8C9EC7B}" type="pres">
      <dgm:prSet presAssocID="{F6C7FA49-C2D3-404C-9B02-BA42262E3DF4}" presName="spacerB" presStyleCnt="0"/>
      <dgm:spPr/>
    </dgm:pt>
    <dgm:pt modelId="{544616B3-4949-4653-9C35-6D901F844350}" type="pres">
      <dgm:prSet presAssocID="{81909772-3FCE-4870-9E63-44E4C8CDD79B}" presName="node" presStyleLbl="node1" presStyleIdx="1" presStyleCnt="3">
        <dgm:presLayoutVars>
          <dgm:bulletEnabled val="1"/>
        </dgm:presLayoutVars>
      </dgm:prSet>
      <dgm:spPr/>
    </dgm:pt>
    <dgm:pt modelId="{5A859593-6943-49BF-9167-1B4D02F77CFD}" type="pres">
      <dgm:prSet presAssocID="{CC111153-EDF1-4BB2-811C-81B2D6DA762E}" presName="sibTransLast" presStyleLbl="sibTrans2D1" presStyleIdx="1" presStyleCnt="2"/>
      <dgm:spPr/>
    </dgm:pt>
    <dgm:pt modelId="{94087303-AA98-4B1F-95ED-5BC18A87B3BA}" type="pres">
      <dgm:prSet presAssocID="{CC111153-EDF1-4BB2-811C-81B2D6DA762E}" presName="connectorText" presStyleLbl="sibTrans2D1" presStyleIdx="1" presStyleCnt="2"/>
      <dgm:spPr/>
    </dgm:pt>
    <dgm:pt modelId="{2E78F5D3-A490-4F43-99DA-7B9DACB07A7A}" type="pres">
      <dgm:prSet presAssocID="{CC111153-EDF1-4BB2-811C-81B2D6DA762E}" presName="lastNode" presStyleLbl="node1" presStyleIdx="2" presStyleCnt="3">
        <dgm:presLayoutVars>
          <dgm:bulletEnabled val="1"/>
        </dgm:presLayoutVars>
      </dgm:prSet>
      <dgm:spPr/>
    </dgm:pt>
  </dgm:ptLst>
  <dgm:cxnLst>
    <dgm:cxn modelId="{4FEFC13B-FEAF-4FCC-AB32-C24961CC9B98}" type="presOf" srcId="{3A750BCF-5387-4FC9-8827-DCDB4F83E6D7}" destId="{69634571-16BE-47B7-8C99-A7CB68C1ABC7}" srcOrd="0" destOrd="0" presId="urn:microsoft.com/office/officeart/2005/8/layout/equation2"/>
    <dgm:cxn modelId="{2DB1265F-B710-484C-BC4F-33949A072B0F}" type="presOf" srcId="{F6C7FA49-C2D3-404C-9B02-BA42262E3DF4}" destId="{9EBD3D73-974A-440A-B41B-931FD3F5617E}" srcOrd="0" destOrd="0" presId="urn:microsoft.com/office/officeart/2005/8/layout/equation2"/>
    <dgm:cxn modelId="{AD5EA14B-63D9-4C69-8858-34BCC7AA59EA}" type="presOf" srcId="{DE34E36E-FFAE-4F9A-A504-5A47F8172AF2}" destId="{5A859593-6943-49BF-9167-1B4D02F77CFD}" srcOrd="0" destOrd="0" presId="urn:microsoft.com/office/officeart/2005/8/layout/equation2"/>
    <dgm:cxn modelId="{031F646D-E9BC-4969-AFD4-236074482180}" srcId="{CC111153-EDF1-4BB2-811C-81B2D6DA762E}" destId="{3A750BCF-5387-4FC9-8827-DCDB4F83E6D7}" srcOrd="0" destOrd="0" parTransId="{979658EB-8E01-4014-937B-BA8C2D3A1A2C}" sibTransId="{F6C7FA49-C2D3-404C-9B02-BA42262E3DF4}"/>
    <dgm:cxn modelId="{5637829A-3BF7-44FD-AFD5-983928922E83}" srcId="{CC111153-EDF1-4BB2-811C-81B2D6DA762E}" destId="{276F4EBD-C9E3-4D92-AA68-8419E9C99E27}" srcOrd="2" destOrd="0" parTransId="{B9D1870A-341B-4AB7-ACD7-BD902AABC587}" sibTransId="{EA1AF976-C739-4A0A-BC07-F73CA0777C29}"/>
    <dgm:cxn modelId="{3731B99F-5196-42A3-820A-763FB0BB6F19}" type="presOf" srcId="{DE34E36E-FFAE-4F9A-A504-5A47F8172AF2}" destId="{94087303-AA98-4B1F-95ED-5BC18A87B3BA}" srcOrd="1" destOrd="0" presId="urn:microsoft.com/office/officeart/2005/8/layout/equation2"/>
    <dgm:cxn modelId="{B4582EA5-E22D-4A20-90CA-BE614E9E6819}" srcId="{CC111153-EDF1-4BB2-811C-81B2D6DA762E}" destId="{81909772-3FCE-4870-9E63-44E4C8CDD79B}" srcOrd="1" destOrd="0" parTransId="{C0E6D368-C543-4847-8532-86701DA72956}" sibTransId="{DE34E36E-FFAE-4F9A-A504-5A47F8172AF2}"/>
    <dgm:cxn modelId="{3A0D18AA-05AC-4BA5-B397-CED64D9AA71E}" type="presOf" srcId="{81909772-3FCE-4870-9E63-44E4C8CDD79B}" destId="{544616B3-4949-4653-9C35-6D901F844350}" srcOrd="0" destOrd="0" presId="urn:microsoft.com/office/officeart/2005/8/layout/equation2"/>
    <dgm:cxn modelId="{D010D7BB-6667-4908-82E9-CA4AFA0BC8A1}" type="presOf" srcId="{276F4EBD-C9E3-4D92-AA68-8419E9C99E27}" destId="{2E78F5D3-A490-4F43-99DA-7B9DACB07A7A}" srcOrd="0" destOrd="0" presId="urn:microsoft.com/office/officeart/2005/8/layout/equation2"/>
    <dgm:cxn modelId="{C43A10E5-07C7-49E4-8BF3-FAC97D582B0F}" type="presOf" srcId="{CC111153-EDF1-4BB2-811C-81B2D6DA762E}" destId="{575942F2-ECA3-45AB-A066-0141451065E6}" srcOrd="0" destOrd="0" presId="urn:microsoft.com/office/officeart/2005/8/layout/equation2"/>
    <dgm:cxn modelId="{6D1DB35D-E81D-4E73-A9D4-AE44ECDC75CA}" type="presParOf" srcId="{575942F2-ECA3-45AB-A066-0141451065E6}" destId="{0A39B4F9-DC06-40BE-BF10-BDACD3390969}" srcOrd="0" destOrd="0" presId="urn:microsoft.com/office/officeart/2005/8/layout/equation2"/>
    <dgm:cxn modelId="{6FA33EC7-396C-4C91-96C5-F6D7CA52362E}" type="presParOf" srcId="{0A39B4F9-DC06-40BE-BF10-BDACD3390969}" destId="{69634571-16BE-47B7-8C99-A7CB68C1ABC7}" srcOrd="0" destOrd="0" presId="urn:microsoft.com/office/officeart/2005/8/layout/equation2"/>
    <dgm:cxn modelId="{8BA2FB70-412E-413C-AFAF-41D3F6E493CB}" type="presParOf" srcId="{0A39B4F9-DC06-40BE-BF10-BDACD3390969}" destId="{84AD3B95-38E9-49B1-8FE4-98C99681CDE6}" srcOrd="1" destOrd="0" presId="urn:microsoft.com/office/officeart/2005/8/layout/equation2"/>
    <dgm:cxn modelId="{B7782736-A55F-41E9-BB43-979FC7D0BCE5}" type="presParOf" srcId="{0A39B4F9-DC06-40BE-BF10-BDACD3390969}" destId="{9EBD3D73-974A-440A-B41B-931FD3F5617E}" srcOrd="2" destOrd="0" presId="urn:microsoft.com/office/officeart/2005/8/layout/equation2"/>
    <dgm:cxn modelId="{8727857B-9893-4546-A523-3CD443D4CDFF}" type="presParOf" srcId="{0A39B4F9-DC06-40BE-BF10-BDACD3390969}" destId="{73D8F929-FD9B-4868-A453-17B3C8C9EC7B}" srcOrd="3" destOrd="0" presId="urn:microsoft.com/office/officeart/2005/8/layout/equation2"/>
    <dgm:cxn modelId="{559DDAB0-1361-4418-9298-6E9FB2B4924C}" type="presParOf" srcId="{0A39B4F9-DC06-40BE-BF10-BDACD3390969}" destId="{544616B3-4949-4653-9C35-6D901F844350}" srcOrd="4" destOrd="0" presId="urn:microsoft.com/office/officeart/2005/8/layout/equation2"/>
    <dgm:cxn modelId="{A93BE4DF-0FB2-4B4C-9C5A-FA315EB2E61A}" type="presParOf" srcId="{575942F2-ECA3-45AB-A066-0141451065E6}" destId="{5A859593-6943-49BF-9167-1B4D02F77CFD}" srcOrd="1" destOrd="0" presId="urn:microsoft.com/office/officeart/2005/8/layout/equation2"/>
    <dgm:cxn modelId="{769246D1-C173-4287-BB9C-45E3A3C89723}" type="presParOf" srcId="{5A859593-6943-49BF-9167-1B4D02F77CFD}" destId="{94087303-AA98-4B1F-95ED-5BC18A87B3BA}" srcOrd="0" destOrd="0" presId="urn:microsoft.com/office/officeart/2005/8/layout/equation2"/>
    <dgm:cxn modelId="{FA679E9A-C953-465B-96FD-3AEA4136FE45}" type="presParOf" srcId="{575942F2-ECA3-45AB-A066-0141451065E6}" destId="{2E78F5D3-A490-4F43-99DA-7B9DACB07A7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E2EB1-EA5A-4227-AC60-ACECAE1463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7FEACDF8-4A7B-44E4-B1B2-05A48A5C478B}">
      <dgm:prSet phldrT="[Tekst]"/>
      <dgm:spPr>
        <a:solidFill>
          <a:srgbClr val="945DE8"/>
        </a:solidFill>
      </dgm:spPr>
      <dgm:t>
        <a:bodyPr/>
        <a:lstStyle/>
        <a:p>
          <a:r>
            <a:rPr lang="nl-NL" dirty="0"/>
            <a:t>Bij welke productieomvang is er sprake van maximale winst?</a:t>
          </a:r>
        </a:p>
      </dgm:t>
    </dgm:pt>
    <dgm:pt modelId="{2FB8FA4E-E753-4919-9F11-F8D364CC23FE}" type="parTrans" cxnId="{733A1B21-858D-4E45-A616-05F71CBF6538}">
      <dgm:prSet/>
      <dgm:spPr/>
      <dgm:t>
        <a:bodyPr/>
        <a:lstStyle/>
        <a:p>
          <a:endParaRPr lang="nl-NL"/>
        </a:p>
      </dgm:t>
    </dgm:pt>
    <dgm:pt modelId="{DEEFE560-39B6-4F03-89FC-CC75BFA40897}" type="sibTrans" cxnId="{733A1B21-858D-4E45-A616-05F71CBF6538}">
      <dgm:prSet/>
      <dgm:spPr/>
      <dgm:t>
        <a:bodyPr/>
        <a:lstStyle/>
        <a:p>
          <a:endParaRPr lang="nl-NL"/>
        </a:p>
      </dgm:t>
    </dgm:pt>
    <dgm:pt modelId="{8881BDC5-F49F-4395-94DA-78435E6CCB3C}">
      <dgm:prSet phldrT="[Tekst]"/>
      <dgm:spPr>
        <a:solidFill>
          <a:srgbClr val="945DE8"/>
        </a:solidFill>
      </dgm:spPr>
      <dgm:t>
        <a:bodyPr/>
        <a:lstStyle/>
        <a:p>
          <a:r>
            <a:rPr lang="nl-NL" dirty="0"/>
            <a:t>MO=MK</a:t>
          </a:r>
        </a:p>
      </dgm:t>
    </dgm:pt>
    <dgm:pt modelId="{A830C610-A354-4C27-B71F-D475C18316C5}" type="parTrans" cxnId="{5685490B-24E5-474E-8DD5-1D28DC96FA37}">
      <dgm:prSet/>
      <dgm:spPr/>
      <dgm:t>
        <a:bodyPr/>
        <a:lstStyle/>
        <a:p>
          <a:endParaRPr lang="nl-NL"/>
        </a:p>
      </dgm:t>
    </dgm:pt>
    <dgm:pt modelId="{A9FF0103-8513-497A-9B52-F10A727BC6CA}" type="sibTrans" cxnId="{5685490B-24E5-474E-8DD5-1D28DC96FA37}">
      <dgm:prSet/>
      <dgm:spPr/>
      <dgm:t>
        <a:bodyPr/>
        <a:lstStyle/>
        <a:p>
          <a:endParaRPr lang="nl-NL"/>
        </a:p>
      </dgm:t>
    </dgm:pt>
    <dgm:pt modelId="{1C2F05BC-9174-4FD9-A3FF-839EDA68DCE6}">
      <dgm:prSet phldrT="[Tekst]"/>
      <dgm:spPr>
        <a:solidFill>
          <a:srgbClr val="945DE8"/>
        </a:solidFill>
      </dgm:spPr>
      <dgm:t>
        <a:bodyPr/>
        <a:lstStyle/>
        <a:p>
          <a:r>
            <a:rPr lang="nl-NL" dirty="0"/>
            <a:t>Verticale lijn opzoeken</a:t>
          </a:r>
        </a:p>
        <a:p>
          <a:r>
            <a:rPr lang="nl-NL" dirty="0"/>
            <a:t>Aflezen: 35.000 stuks</a:t>
          </a:r>
        </a:p>
      </dgm:t>
    </dgm:pt>
    <dgm:pt modelId="{20D1FC62-20CE-4F21-99D5-1A39D62925EB}" type="parTrans" cxnId="{641B4246-1367-497E-ADE8-288FAD243E4F}">
      <dgm:prSet/>
      <dgm:spPr/>
      <dgm:t>
        <a:bodyPr/>
        <a:lstStyle/>
        <a:p>
          <a:endParaRPr lang="nl-NL"/>
        </a:p>
      </dgm:t>
    </dgm:pt>
    <dgm:pt modelId="{C81F04E5-4FD3-4C48-B99A-F494627204E3}" type="sibTrans" cxnId="{641B4246-1367-497E-ADE8-288FAD243E4F}">
      <dgm:prSet/>
      <dgm:spPr/>
      <dgm:t>
        <a:bodyPr/>
        <a:lstStyle/>
        <a:p>
          <a:endParaRPr lang="nl-NL"/>
        </a:p>
      </dgm:t>
    </dgm:pt>
    <dgm:pt modelId="{1A146E33-5641-47DF-9896-376AC7ED98DF}" type="pres">
      <dgm:prSet presAssocID="{FA4E2EB1-EA5A-4227-AC60-ACECAE146390}" presName="diagram" presStyleCnt="0">
        <dgm:presLayoutVars>
          <dgm:dir/>
          <dgm:resizeHandles val="exact"/>
        </dgm:presLayoutVars>
      </dgm:prSet>
      <dgm:spPr/>
    </dgm:pt>
    <dgm:pt modelId="{24135758-9238-43E3-BECB-FC4DE5BBB640}" type="pres">
      <dgm:prSet presAssocID="{7FEACDF8-4A7B-44E4-B1B2-05A48A5C478B}" presName="node" presStyleLbl="node1" presStyleIdx="0" presStyleCnt="3" custScaleX="145909">
        <dgm:presLayoutVars>
          <dgm:bulletEnabled val="1"/>
        </dgm:presLayoutVars>
      </dgm:prSet>
      <dgm:spPr/>
    </dgm:pt>
    <dgm:pt modelId="{9A9AA61B-E3F9-424A-8F92-EA4E43204388}" type="pres">
      <dgm:prSet presAssocID="{DEEFE560-39B6-4F03-89FC-CC75BFA40897}" presName="sibTrans" presStyleCnt="0"/>
      <dgm:spPr/>
    </dgm:pt>
    <dgm:pt modelId="{2658C5F0-E7E9-4761-8263-C90AC4BA6CAB}" type="pres">
      <dgm:prSet presAssocID="{8881BDC5-F49F-4395-94DA-78435E6CCB3C}" presName="node" presStyleLbl="node1" presStyleIdx="1" presStyleCnt="3" custScaleX="145909">
        <dgm:presLayoutVars>
          <dgm:bulletEnabled val="1"/>
        </dgm:presLayoutVars>
      </dgm:prSet>
      <dgm:spPr/>
    </dgm:pt>
    <dgm:pt modelId="{143D6089-E64E-408C-85F9-E3A72BA9EFD0}" type="pres">
      <dgm:prSet presAssocID="{A9FF0103-8513-497A-9B52-F10A727BC6CA}" presName="sibTrans" presStyleCnt="0"/>
      <dgm:spPr/>
    </dgm:pt>
    <dgm:pt modelId="{04099394-E6E5-4AC1-B22C-002EC350D61F}" type="pres">
      <dgm:prSet presAssocID="{1C2F05BC-9174-4FD9-A3FF-839EDA68DCE6}" presName="node" presStyleLbl="node1" presStyleIdx="2" presStyleCnt="3" custScaleX="145909">
        <dgm:presLayoutVars>
          <dgm:bulletEnabled val="1"/>
        </dgm:presLayoutVars>
      </dgm:prSet>
      <dgm:spPr/>
    </dgm:pt>
  </dgm:ptLst>
  <dgm:cxnLst>
    <dgm:cxn modelId="{5685490B-24E5-474E-8DD5-1D28DC96FA37}" srcId="{FA4E2EB1-EA5A-4227-AC60-ACECAE146390}" destId="{8881BDC5-F49F-4395-94DA-78435E6CCB3C}" srcOrd="1" destOrd="0" parTransId="{A830C610-A354-4C27-B71F-D475C18316C5}" sibTransId="{A9FF0103-8513-497A-9B52-F10A727BC6CA}"/>
    <dgm:cxn modelId="{733A1B21-858D-4E45-A616-05F71CBF6538}" srcId="{FA4E2EB1-EA5A-4227-AC60-ACECAE146390}" destId="{7FEACDF8-4A7B-44E4-B1B2-05A48A5C478B}" srcOrd="0" destOrd="0" parTransId="{2FB8FA4E-E753-4919-9F11-F8D364CC23FE}" sibTransId="{DEEFE560-39B6-4F03-89FC-CC75BFA40897}"/>
    <dgm:cxn modelId="{D8A2EE22-6CD8-4321-86E0-DD073168AE7E}" type="presOf" srcId="{FA4E2EB1-EA5A-4227-AC60-ACECAE146390}" destId="{1A146E33-5641-47DF-9896-376AC7ED98DF}" srcOrd="0" destOrd="0" presId="urn:microsoft.com/office/officeart/2005/8/layout/default"/>
    <dgm:cxn modelId="{26F7AF60-F436-4732-8951-7671F9872315}" type="presOf" srcId="{1C2F05BC-9174-4FD9-A3FF-839EDA68DCE6}" destId="{04099394-E6E5-4AC1-B22C-002EC350D61F}" srcOrd="0" destOrd="0" presId="urn:microsoft.com/office/officeart/2005/8/layout/default"/>
    <dgm:cxn modelId="{641B4246-1367-497E-ADE8-288FAD243E4F}" srcId="{FA4E2EB1-EA5A-4227-AC60-ACECAE146390}" destId="{1C2F05BC-9174-4FD9-A3FF-839EDA68DCE6}" srcOrd="2" destOrd="0" parTransId="{20D1FC62-20CE-4F21-99D5-1A39D62925EB}" sibTransId="{C81F04E5-4FD3-4C48-B99A-F494627204E3}"/>
    <dgm:cxn modelId="{C8BE9ED2-E571-4B3C-A2F4-B7E898EA03BE}" type="presOf" srcId="{7FEACDF8-4A7B-44E4-B1B2-05A48A5C478B}" destId="{24135758-9238-43E3-BECB-FC4DE5BBB640}" srcOrd="0" destOrd="0" presId="urn:microsoft.com/office/officeart/2005/8/layout/default"/>
    <dgm:cxn modelId="{B405FDE5-C946-4488-A1CC-B39B55CE2695}" type="presOf" srcId="{8881BDC5-F49F-4395-94DA-78435E6CCB3C}" destId="{2658C5F0-E7E9-4761-8263-C90AC4BA6CAB}" srcOrd="0" destOrd="0" presId="urn:microsoft.com/office/officeart/2005/8/layout/default"/>
    <dgm:cxn modelId="{444E23B8-D774-4B3D-9395-6FFB57D135A1}" type="presParOf" srcId="{1A146E33-5641-47DF-9896-376AC7ED98DF}" destId="{24135758-9238-43E3-BECB-FC4DE5BBB640}" srcOrd="0" destOrd="0" presId="urn:microsoft.com/office/officeart/2005/8/layout/default"/>
    <dgm:cxn modelId="{019F24CC-E4D6-4007-A6F2-FE2237237BED}" type="presParOf" srcId="{1A146E33-5641-47DF-9896-376AC7ED98DF}" destId="{9A9AA61B-E3F9-424A-8F92-EA4E43204388}" srcOrd="1" destOrd="0" presId="urn:microsoft.com/office/officeart/2005/8/layout/default"/>
    <dgm:cxn modelId="{350CB94A-6680-4A7C-B5E3-DFBB5FF7ED51}" type="presParOf" srcId="{1A146E33-5641-47DF-9896-376AC7ED98DF}" destId="{2658C5F0-E7E9-4761-8263-C90AC4BA6CAB}" srcOrd="2" destOrd="0" presId="urn:microsoft.com/office/officeart/2005/8/layout/default"/>
    <dgm:cxn modelId="{96DBA42C-EB6A-475C-969F-B64DB4ED388B}" type="presParOf" srcId="{1A146E33-5641-47DF-9896-376AC7ED98DF}" destId="{143D6089-E64E-408C-85F9-E3A72BA9EFD0}" srcOrd="3" destOrd="0" presId="urn:microsoft.com/office/officeart/2005/8/layout/default"/>
    <dgm:cxn modelId="{8C693CA2-563D-4B32-8C6E-80B87AA26C89}" type="presParOf" srcId="{1A146E33-5641-47DF-9896-376AC7ED98DF}" destId="{04099394-E6E5-4AC1-B22C-002EC350D61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E2EB1-EA5A-4227-AC60-ACECAE1463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8881BDC5-F49F-4395-94DA-78435E6CCB3C}">
      <dgm:prSet phldrT="[Tekst]"/>
      <dgm:spPr>
        <a:solidFill>
          <a:srgbClr val="945DE8"/>
        </a:solidFill>
      </dgm:spPr>
      <dgm:t>
        <a:bodyPr/>
        <a:lstStyle/>
        <a:p>
          <a:r>
            <a:rPr lang="nl-NL" dirty="0"/>
            <a:t>Welke gemiddelde verkoopprijs wordt gehanteerd?</a:t>
          </a:r>
        </a:p>
      </dgm:t>
    </dgm:pt>
    <dgm:pt modelId="{A830C610-A354-4C27-B71F-D475C18316C5}" type="parTrans" cxnId="{5685490B-24E5-474E-8DD5-1D28DC96FA37}">
      <dgm:prSet/>
      <dgm:spPr/>
      <dgm:t>
        <a:bodyPr/>
        <a:lstStyle/>
        <a:p>
          <a:endParaRPr lang="nl-NL"/>
        </a:p>
      </dgm:t>
    </dgm:pt>
    <dgm:pt modelId="{A9FF0103-8513-497A-9B52-F10A727BC6CA}" type="sibTrans" cxnId="{5685490B-24E5-474E-8DD5-1D28DC96FA37}">
      <dgm:prSet/>
      <dgm:spPr/>
      <dgm:t>
        <a:bodyPr/>
        <a:lstStyle/>
        <a:p>
          <a:endParaRPr lang="nl-NL"/>
        </a:p>
      </dgm:t>
    </dgm:pt>
    <dgm:pt modelId="{1C2F05BC-9174-4FD9-A3FF-839EDA68DCE6}">
      <dgm:prSet phldrT="[Tekst]"/>
      <dgm:spPr>
        <a:solidFill>
          <a:srgbClr val="945DE8"/>
        </a:solidFill>
      </dgm:spPr>
      <dgm:t>
        <a:bodyPr/>
        <a:lstStyle/>
        <a:p>
          <a:r>
            <a:rPr lang="nl-NL" dirty="0"/>
            <a:t>MO=MK</a:t>
          </a:r>
        </a:p>
      </dgm:t>
    </dgm:pt>
    <dgm:pt modelId="{20D1FC62-20CE-4F21-99D5-1A39D62925EB}" type="parTrans" cxnId="{641B4246-1367-497E-ADE8-288FAD243E4F}">
      <dgm:prSet/>
      <dgm:spPr/>
      <dgm:t>
        <a:bodyPr/>
        <a:lstStyle/>
        <a:p>
          <a:endParaRPr lang="nl-NL"/>
        </a:p>
      </dgm:t>
    </dgm:pt>
    <dgm:pt modelId="{C81F04E5-4FD3-4C48-B99A-F494627204E3}" type="sibTrans" cxnId="{641B4246-1367-497E-ADE8-288FAD243E4F}">
      <dgm:prSet/>
      <dgm:spPr/>
      <dgm:t>
        <a:bodyPr/>
        <a:lstStyle/>
        <a:p>
          <a:endParaRPr lang="nl-NL"/>
        </a:p>
      </dgm:t>
    </dgm:pt>
    <dgm:pt modelId="{98E7A949-1774-475F-A8B6-90D07B5875BF}">
      <dgm:prSet phldrT="[Tekst]"/>
      <dgm:spPr>
        <a:solidFill>
          <a:srgbClr val="945DE8"/>
        </a:solidFill>
      </dgm:spPr>
      <dgm:t>
        <a:bodyPr/>
        <a:lstStyle/>
        <a:p>
          <a:r>
            <a:rPr lang="nl-NL" dirty="0"/>
            <a:t>GO-lijn opzoeken</a:t>
          </a:r>
        </a:p>
      </dgm:t>
    </dgm:pt>
    <dgm:pt modelId="{91E8DFA8-1E48-4CB1-970D-9114F7F18EF4}" type="parTrans" cxnId="{D3A2F9D3-46CB-424F-9B54-DAAFBA8E74AE}">
      <dgm:prSet/>
      <dgm:spPr/>
      <dgm:t>
        <a:bodyPr/>
        <a:lstStyle/>
        <a:p>
          <a:endParaRPr lang="nl-NL"/>
        </a:p>
      </dgm:t>
    </dgm:pt>
    <dgm:pt modelId="{110352D8-F67A-45D5-AA27-65B34E5DA836}" type="sibTrans" cxnId="{D3A2F9D3-46CB-424F-9B54-DAAFBA8E74AE}">
      <dgm:prSet/>
      <dgm:spPr/>
      <dgm:t>
        <a:bodyPr/>
        <a:lstStyle/>
        <a:p>
          <a:endParaRPr lang="nl-NL"/>
        </a:p>
      </dgm:t>
    </dgm:pt>
    <dgm:pt modelId="{E756D363-3B37-492D-AC00-6A2319191AA9}">
      <dgm:prSet phldrT="[Tekst]"/>
      <dgm:spPr>
        <a:solidFill>
          <a:srgbClr val="945DE8"/>
        </a:solidFill>
      </dgm:spPr>
      <dgm:t>
        <a:bodyPr/>
        <a:lstStyle/>
        <a:p>
          <a:r>
            <a:rPr lang="nl-NL" dirty="0"/>
            <a:t>Verticaal kun je de prijs aflezen: 65 euro</a:t>
          </a:r>
        </a:p>
      </dgm:t>
    </dgm:pt>
    <dgm:pt modelId="{BA88F849-6E52-4A4C-8585-185B2D4ACEDF}" type="parTrans" cxnId="{B1B19B35-08DA-4065-9EB6-76A193896BF3}">
      <dgm:prSet/>
      <dgm:spPr/>
      <dgm:t>
        <a:bodyPr/>
        <a:lstStyle/>
        <a:p>
          <a:endParaRPr lang="nl-NL"/>
        </a:p>
      </dgm:t>
    </dgm:pt>
    <dgm:pt modelId="{65CF05D0-59FA-4C00-9C9D-5929AF2B91C9}" type="sibTrans" cxnId="{B1B19B35-08DA-4065-9EB6-76A193896BF3}">
      <dgm:prSet/>
      <dgm:spPr/>
      <dgm:t>
        <a:bodyPr/>
        <a:lstStyle/>
        <a:p>
          <a:endParaRPr lang="nl-NL"/>
        </a:p>
      </dgm:t>
    </dgm:pt>
    <dgm:pt modelId="{1A146E33-5641-47DF-9896-376AC7ED98DF}" type="pres">
      <dgm:prSet presAssocID="{FA4E2EB1-EA5A-4227-AC60-ACECAE146390}" presName="diagram" presStyleCnt="0">
        <dgm:presLayoutVars>
          <dgm:dir/>
          <dgm:resizeHandles val="exact"/>
        </dgm:presLayoutVars>
      </dgm:prSet>
      <dgm:spPr/>
    </dgm:pt>
    <dgm:pt modelId="{2658C5F0-E7E9-4761-8263-C90AC4BA6CAB}" type="pres">
      <dgm:prSet presAssocID="{8881BDC5-F49F-4395-94DA-78435E6CCB3C}" presName="node" presStyleLbl="node1" presStyleIdx="0" presStyleCnt="4" custScaleX="145909">
        <dgm:presLayoutVars>
          <dgm:bulletEnabled val="1"/>
        </dgm:presLayoutVars>
      </dgm:prSet>
      <dgm:spPr/>
    </dgm:pt>
    <dgm:pt modelId="{143D6089-E64E-408C-85F9-E3A72BA9EFD0}" type="pres">
      <dgm:prSet presAssocID="{A9FF0103-8513-497A-9B52-F10A727BC6CA}" presName="sibTrans" presStyleCnt="0"/>
      <dgm:spPr/>
    </dgm:pt>
    <dgm:pt modelId="{04099394-E6E5-4AC1-B22C-002EC350D61F}" type="pres">
      <dgm:prSet presAssocID="{1C2F05BC-9174-4FD9-A3FF-839EDA68DCE6}" presName="node" presStyleLbl="node1" presStyleIdx="1" presStyleCnt="4" custScaleX="145909">
        <dgm:presLayoutVars>
          <dgm:bulletEnabled val="1"/>
        </dgm:presLayoutVars>
      </dgm:prSet>
      <dgm:spPr/>
    </dgm:pt>
    <dgm:pt modelId="{8D446429-205D-4508-86EB-65622A1B7AAE}" type="pres">
      <dgm:prSet presAssocID="{C81F04E5-4FD3-4C48-B99A-F494627204E3}" presName="sibTrans" presStyleCnt="0"/>
      <dgm:spPr/>
    </dgm:pt>
    <dgm:pt modelId="{BEFE0F06-FB37-4DA7-9B11-2CF650447A3B}" type="pres">
      <dgm:prSet presAssocID="{98E7A949-1774-475F-A8B6-90D07B5875BF}" presName="node" presStyleLbl="node1" presStyleIdx="2" presStyleCnt="4" custScaleX="145909">
        <dgm:presLayoutVars>
          <dgm:bulletEnabled val="1"/>
        </dgm:presLayoutVars>
      </dgm:prSet>
      <dgm:spPr/>
    </dgm:pt>
    <dgm:pt modelId="{12E5CB98-4D3F-4892-A99E-B1C3AB96935C}" type="pres">
      <dgm:prSet presAssocID="{110352D8-F67A-45D5-AA27-65B34E5DA836}" presName="sibTrans" presStyleCnt="0"/>
      <dgm:spPr/>
    </dgm:pt>
    <dgm:pt modelId="{89A39A06-1DD9-4A22-88BE-2C921F88D369}" type="pres">
      <dgm:prSet presAssocID="{E756D363-3B37-492D-AC00-6A2319191AA9}" presName="node" presStyleLbl="node1" presStyleIdx="3" presStyleCnt="4" custScaleX="145909">
        <dgm:presLayoutVars>
          <dgm:bulletEnabled val="1"/>
        </dgm:presLayoutVars>
      </dgm:prSet>
      <dgm:spPr/>
    </dgm:pt>
  </dgm:ptLst>
  <dgm:cxnLst>
    <dgm:cxn modelId="{5685490B-24E5-474E-8DD5-1D28DC96FA37}" srcId="{FA4E2EB1-EA5A-4227-AC60-ACECAE146390}" destId="{8881BDC5-F49F-4395-94DA-78435E6CCB3C}" srcOrd="0" destOrd="0" parTransId="{A830C610-A354-4C27-B71F-D475C18316C5}" sibTransId="{A9FF0103-8513-497A-9B52-F10A727BC6CA}"/>
    <dgm:cxn modelId="{D8A2EE22-6CD8-4321-86E0-DD073168AE7E}" type="presOf" srcId="{FA4E2EB1-EA5A-4227-AC60-ACECAE146390}" destId="{1A146E33-5641-47DF-9896-376AC7ED98DF}" srcOrd="0" destOrd="0" presId="urn:microsoft.com/office/officeart/2005/8/layout/default"/>
    <dgm:cxn modelId="{B1B19B35-08DA-4065-9EB6-76A193896BF3}" srcId="{FA4E2EB1-EA5A-4227-AC60-ACECAE146390}" destId="{E756D363-3B37-492D-AC00-6A2319191AA9}" srcOrd="3" destOrd="0" parTransId="{BA88F849-6E52-4A4C-8585-185B2D4ACEDF}" sibTransId="{65CF05D0-59FA-4C00-9C9D-5929AF2B91C9}"/>
    <dgm:cxn modelId="{26F7AF60-F436-4732-8951-7671F9872315}" type="presOf" srcId="{1C2F05BC-9174-4FD9-A3FF-839EDA68DCE6}" destId="{04099394-E6E5-4AC1-B22C-002EC350D61F}" srcOrd="0" destOrd="0" presId="urn:microsoft.com/office/officeart/2005/8/layout/default"/>
    <dgm:cxn modelId="{641B4246-1367-497E-ADE8-288FAD243E4F}" srcId="{FA4E2EB1-EA5A-4227-AC60-ACECAE146390}" destId="{1C2F05BC-9174-4FD9-A3FF-839EDA68DCE6}" srcOrd="1" destOrd="0" parTransId="{20D1FC62-20CE-4F21-99D5-1A39D62925EB}" sibTransId="{C81F04E5-4FD3-4C48-B99A-F494627204E3}"/>
    <dgm:cxn modelId="{4132394F-F246-40E7-B0DC-5AB4E1D3F8E5}" type="presOf" srcId="{E756D363-3B37-492D-AC00-6A2319191AA9}" destId="{89A39A06-1DD9-4A22-88BE-2C921F88D369}" srcOrd="0" destOrd="0" presId="urn:microsoft.com/office/officeart/2005/8/layout/default"/>
    <dgm:cxn modelId="{52B0B47D-ED8C-42CD-9E3B-1598131FC26C}" type="presOf" srcId="{98E7A949-1774-475F-A8B6-90D07B5875BF}" destId="{BEFE0F06-FB37-4DA7-9B11-2CF650447A3B}" srcOrd="0" destOrd="0" presId="urn:microsoft.com/office/officeart/2005/8/layout/default"/>
    <dgm:cxn modelId="{D3A2F9D3-46CB-424F-9B54-DAAFBA8E74AE}" srcId="{FA4E2EB1-EA5A-4227-AC60-ACECAE146390}" destId="{98E7A949-1774-475F-A8B6-90D07B5875BF}" srcOrd="2" destOrd="0" parTransId="{91E8DFA8-1E48-4CB1-970D-9114F7F18EF4}" sibTransId="{110352D8-F67A-45D5-AA27-65B34E5DA836}"/>
    <dgm:cxn modelId="{B405FDE5-C946-4488-A1CC-B39B55CE2695}" type="presOf" srcId="{8881BDC5-F49F-4395-94DA-78435E6CCB3C}" destId="{2658C5F0-E7E9-4761-8263-C90AC4BA6CAB}" srcOrd="0" destOrd="0" presId="urn:microsoft.com/office/officeart/2005/8/layout/default"/>
    <dgm:cxn modelId="{350CB94A-6680-4A7C-B5E3-DFBB5FF7ED51}" type="presParOf" srcId="{1A146E33-5641-47DF-9896-376AC7ED98DF}" destId="{2658C5F0-E7E9-4761-8263-C90AC4BA6CAB}" srcOrd="0" destOrd="0" presId="urn:microsoft.com/office/officeart/2005/8/layout/default"/>
    <dgm:cxn modelId="{96DBA42C-EB6A-475C-969F-B64DB4ED388B}" type="presParOf" srcId="{1A146E33-5641-47DF-9896-376AC7ED98DF}" destId="{143D6089-E64E-408C-85F9-E3A72BA9EFD0}" srcOrd="1" destOrd="0" presId="urn:microsoft.com/office/officeart/2005/8/layout/default"/>
    <dgm:cxn modelId="{8C693CA2-563D-4B32-8C6E-80B87AA26C89}" type="presParOf" srcId="{1A146E33-5641-47DF-9896-376AC7ED98DF}" destId="{04099394-E6E5-4AC1-B22C-002EC350D61F}" srcOrd="2" destOrd="0" presId="urn:microsoft.com/office/officeart/2005/8/layout/default"/>
    <dgm:cxn modelId="{CD1D7E6C-93E7-4507-B9DE-14BA4E08A061}" type="presParOf" srcId="{1A146E33-5641-47DF-9896-376AC7ED98DF}" destId="{8D446429-205D-4508-86EB-65622A1B7AAE}" srcOrd="3" destOrd="0" presId="urn:microsoft.com/office/officeart/2005/8/layout/default"/>
    <dgm:cxn modelId="{5DB32C5A-7097-43E4-9F43-0C08EC4B9DAD}" type="presParOf" srcId="{1A146E33-5641-47DF-9896-376AC7ED98DF}" destId="{BEFE0F06-FB37-4DA7-9B11-2CF650447A3B}" srcOrd="4" destOrd="0" presId="urn:microsoft.com/office/officeart/2005/8/layout/default"/>
    <dgm:cxn modelId="{D3D07DBF-F83F-4159-BC0C-20D103B8513C}" type="presParOf" srcId="{1A146E33-5641-47DF-9896-376AC7ED98DF}" destId="{12E5CB98-4D3F-4892-A99E-B1C3AB96935C}" srcOrd="5" destOrd="0" presId="urn:microsoft.com/office/officeart/2005/8/layout/default"/>
    <dgm:cxn modelId="{DC7622FC-DB31-483D-8D1D-6E79BA4FBBEC}" type="presParOf" srcId="{1A146E33-5641-47DF-9896-376AC7ED98DF}" destId="{89A39A06-1DD9-4A22-88BE-2C921F88D3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4E2EB1-EA5A-4227-AC60-ACECAE1463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1C2F05BC-9174-4FD9-A3FF-839EDA68DCE6}">
      <dgm:prSet phldrT="[Tekst]"/>
      <dgm:spPr>
        <a:solidFill>
          <a:srgbClr val="945DE8"/>
        </a:solidFill>
      </dgm:spPr>
      <dgm:t>
        <a:bodyPr/>
        <a:lstStyle/>
        <a:p>
          <a:r>
            <a:rPr lang="nl-NL" dirty="0"/>
            <a:t>Bij welke productieomvang en prijs is er sprake van maximale omzet?</a:t>
          </a:r>
        </a:p>
      </dgm:t>
    </dgm:pt>
    <dgm:pt modelId="{20D1FC62-20CE-4F21-99D5-1A39D62925EB}" type="parTrans" cxnId="{641B4246-1367-497E-ADE8-288FAD243E4F}">
      <dgm:prSet/>
      <dgm:spPr/>
      <dgm:t>
        <a:bodyPr/>
        <a:lstStyle/>
        <a:p>
          <a:endParaRPr lang="nl-NL"/>
        </a:p>
      </dgm:t>
    </dgm:pt>
    <dgm:pt modelId="{C81F04E5-4FD3-4C48-B99A-F494627204E3}" type="sibTrans" cxnId="{641B4246-1367-497E-ADE8-288FAD243E4F}">
      <dgm:prSet/>
      <dgm:spPr/>
      <dgm:t>
        <a:bodyPr/>
        <a:lstStyle/>
        <a:p>
          <a:endParaRPr lang="nl-NL"/>
        </a:p>
      </dgm:t>
    </dgm:pt>
    <dgm:pt modelId="{98E7A949-1774-475F-A8B6-90D07B5875BF}">
      <dgm:prSet phldrT="[Tekst]"/>
      <dgm:spPr>
        <a:solidFill>
          <a:srgbClr val="945DE8"/>
        </a:solidFill>
      </dgm:spPr>
      <dgm:t>
        <a:bodyPr/>
        <a:lstStyle/>
        <a:p>
          <a:r>
            <a:rPr lang="nl-NL" dirty="0"/>
            <a:t>MO = 0</a:t>
          </a:r>
        </a:p>
      </dgm:t>
    </dgm:pt>
    <dgm:pt modelId="{91E8DFA8-1E48-4CB1-970D-9114F7F18EF4}" type="parTrans" cxnId="{D3A2F9D3-46CB-424F-9B54-DAAFBA8E74AE}">
      <dgm:prSet/>
      <dgm:spPr/>
      <dgm:t>
        <a:bodyPr/>
        <a:lstStyle/>
        <a:p>
          <a:endParaRPr lang="nl-NL"/>
        </a:p>
      </dgm:t>
    </dgm:pt>
    <dgm:pt modelId="{110352D8-F67A-45D5-AA27-65B34E5DA836}" type="sibTrans" cxnId="{D3A2F9D3-46CB-424F-9B54-DAAFBA8E74AE}">
      <dgm:prSet/>
      <dgm:spPr/>
      <dgm:t>
        <a:bodyPr/>
        <a:lstStyle/>
        <a:p>
          <a:endParaRPr lang="nl-NL"/>
        </a:p>
      </dgm:t>
    </dgm:pt>
    <dgm:pt modelId="{E756D363-3B37-492D-AC00-6A2319191AA9}">
      <dgm:prSet phldrT="[Tekst]"/>
      <dgm:spPr>
        <a:solidFill>
          <a:srgbClr val="945DE8"/>
        </a:solidFill>
      </dgm:spPr>
      <dgm:t>
        <a:bodyPr/>
        <a:lstStyle/>
        <a:p>
          <a:r>
            <a:rPr lang="nl-NL" dirty="0"/>
            <a:t>Aflezen: 50.000 stuks </a:t>
          </a:r>
        </a:p>
        <a:p>
          <a:r>
            <a:rPr lang="nl-NL" dirty="0"/>
            <a:t>en P = 50</a:t>
          </a:r>
        </a:p>
      </dgm:t>
    </dgm:pt>
    <dgm:pt modelId="{BA88F849-6E52-4A4C-8585-185B2D4ACEDF}" type="parTrans" cxnId="{B1B19B35-08DA-4065-9EB6-76A193896BF3}">
      <dgm:prSet/>
      <dgm:spPr/>
      <dgm:t>
        <a:bodyPr/>
        <a:lstStyle/>
        <a:p>
          <a:endParaRPr lang="nl-NL"/>
        </a:p>
      </dgm:t>
    </dgm:pt>
    <dgm:pt modelId="{65CF05D0-59FA-4C00-9C9D-5929AF2B91C9}" type="sibTrans" cxnId="{B1B19B35-08DA-4065-9EB6-76A193896BF3}">
      <dgm:prSet/>
      <dgm:spPr/>
      <dgm:t>
        <a:bodyPr/>
        <a:lstStyle/>
        <a:p>
          <a:endParaRPr lang="nl-NL"/>
        </a:p>
      </dgm:t>
    </dgm:pt>
    <dgm:pt modelId="{1A146E33-5641-47DF-9896-376AC7ED98DF}" type="pres">
      <dgm:prSet presAssocID="{FA4E2EB1-EA5A-4227-AC60-ACECAE146390}" presName="diagram" presStyleCnt="0">
        <dgm:presLayoutVars>
          <dgm:dir/>
          <dgm:resizeHandles val="exact"/>
        </dgm:presLayoutVars>
      </dgm:prSet>
      <dgm:spPr/>
    </dgm:pt>
    <dgm:pt modelId="{04099394-E6E5-4AC1-B22C-002EC350D61F}" type="pres">
      <dgm:prSet presAssocID="{1C2F05BC-9174-4FD9-A3FF-839EDA68DCE6}" presName="node" presStyleLbl="node1" presStyleIdx="0" presStyleCnt="3" custScaleX="145909">
        <dgm:presLayoutVars>
          <dgm:bulletEnabled val="1"/>
        </dgm:presLayoutVars>
      </dgm:prSet>
      <dgm:spPr/>
    </dgm:pt>
    <dgm:pt modelId="{8D446429-205D-4508-86EB-65622A1B7AAE}" type="pres">
      <dgm:prSet presAssocID="{C81F04E5-4FD3-4C48-B99A-F494627204E3}" presName="sibTrans" presStyleCnt="0"/>
      <dgm:spPr/>
    </dgm:pt>
    <dgm:pt modelId="{BEFE0F06-FB37-4DA7-9B11-2CF650447A3B}" type="pres">
      <dgm:prSet presAssocID="{98E7A949-1774-475F-A8B6-90D07B5875BF}" presName="node" presStyleLbl="node1" presStyleIdx="1" presStyleCnt="3" custScaleX="145909">
        <dgm:presLayoutVars>
          <dgm:bulletEnabled val="1"/>
        </dgm:presLayoutVars>
      </dgm:prSet>
      <dgm:spPr/>
    </dgm:pt>
    <dgm:pt modelId="{12E5CB98-4D3F-4892-A99E-B1C3AB96935C}" type="pres">
      <dgm:prSet presAssocID="{110352D8-F67A-45D5-AA27-65B34E5DA836}" presName="sibTrans" presStyleCnt="0"/>
      <dgm:spPr/>
    </dgm:pt>
    <dgm:pt modelId="{89A39A06-1DD9-4A22-88BE-2C921F88D369}" type="pres">
      <dgm:prSet presAssocID="{E756D363-3B37-492D-AC00-6A2319191AA9}" presName="node" presStyleLbl="node1" presStyleIdx="2" presStyleCnt="3" custScaleX="145909">
        <dgm:presLayoutVars>
          <dgm:bulletEnabled val="1"/>
        </dgm:presLayoutVars>
      </dgm:prSet>
      <dgm:spPr/>
    </dgm:pt>
  </dgm:ptLst>
  <dgm:cxnLst>
    <dgm:cxn modelId="{D8A2EE22-6CD8-4321-86E0-DD073168AE7E}" type="presOf" srcId="{FA4E2EB1-EA5A-4227-AC60-ACECAE146390}" destId="{1A146E33-5641-47DF-9896-376AC7ED98DF}" srcOrd="0" destOrd="0" presId="urn:microsoft.com/office/officeart/2005/8/layout/default"/>
    <dgm:cxn modelId="{B1B19B35-08DA-4065-9EB6-76A193896BF3}" srcId="{FA4E2EB1-EA5A-4227-AC60-ACECAE146390}" destId="{E756D363-3B37-492D-AC00-6A2319191AA9}" srcOrd="2" destOrd="0" parTransId="{BA88F849-6E52-4A4C-8585-185B2D4ACEDF}" sibTransId="{65CF05D0-59FA-4C00-9C9D-5929AF2B91C9}"/>
    <dgm:cxn modelId="{26F7AF60-F436-4732-8951-7671F9872315}" type="presOf" srcId="{1C2F05BC-9174-4FD9-A3FF-839EDA68DCE6}" destId="{04099394-E6E5-4AC1-B22C-002EC350D61F}" srcOrd="0" destOrd="0" presId="urn:microsoft.com/office/officeart/2005/8/layout/default"/>
    <dgm:cxn modelId="{641B4246-1367-497E-ADE8-288FAD243E4F}" srcId="{FA4E2EB1-EA5A-4227-AC60-ACECAE146390}" destId="{1C2F05BC-9174-4FD9-A3FF-839EDA68DCE6}" srcOrd="0" destOrd="0" parTransId="{20D1FC62-20CE-4F21-99D5-1A39D62925EB}" sibTransId="{C81F04E5-4FD3-4C48-B99A-F494627204E3}"/>
    <dgm:cxn modelId="{4132394F-F246-40E7-B0DC-5AB4E1D3F8E5}" type="presOf" srcId="{E756D363-3B37-492D-AC00-6A2319191AA9}" destId="{89A39A06-1DD9-4A22-88BE-2C921F88D369}" srcOrd="0" destOrd="0" presId="urn:microsoft.com/office/officeart/2005/8/layout/default"/>
    <dgm:cxn modelId="{52B0B47D-ED8C-42CD-9E3B-1598131FC26C}" type="presOf" srcId="{98E7A949-1774-475F-A8B6-90D07B5875BF}" destId="{BEFE0F06-FB37-4DA7-9B11-2CF650447A3B}" srcOrd="0" destOrd="0" presId="urn:microsoft.com/office/officeart/2005/8/layout/default"/>
    <dgm:cxn modelId="{D3A2F9D3-46CB-424F-9B54-DAAFBA8E74AE}" srcId="{FA4E2EB1-EA5A-4227-AC60-ACECAE146390}" destId="{98E7A949-1774-475F-A8B6-90D07B5875BF}" srcOrd="1" destOrd="0" parTransId="{91E8DFA8-1E48-4CB1-970D-9114F7F18EF4}" sibTransId="{110352D8-F67A-45D5-AA27-65B34E5DA836}"/>
    <dgm:cxn modelId="{8C693CA2-563D-4B32-8C6E-80B87AA26C89}" type="presParOf" srcId="{1A146E33-5641-47DF-9896-376AC7ED98DF}" destId="{04099394-E6E5-4AC1-B22C-002EC350D61F}" srcOrd="0" destOrd="0" presId="urn:microsoft.com/office/officeart/2005/8/layout/default"/>
    <dgm:cxn modelId="{CD1D7E6C-93E7-4507-B9DE-14BA4E08A061}" type="presParOf" srcId="{1A146E33-5641-47DF-9896-376AC7ED98DF}" destId="{8D446429-205D-4508-86EB-65622A1B7AAE}" srcOrd="1" destOrd="0" presId="urn:microsoft.com/office/officeart/2005/8/layout/default"/>
    <dgm:cxn modelId="{5DB32C5A-7097-43E4-9F43-0C08EC4B9DAD}" type="presParOf" srcId="{1A146E33-5641-47DF-9896-376AC7ED98DF}" destId="{BEFE0F06-FB37-4DA7-9B11-2CF650447A3B}" srcOrd="2" destOrd="0" presId="urn:microsoft.com/office/officeart/2005/8/layout/default"/>
    <dgm:cxn modelId="{D3D07DBF-F83F-4159-BC0C-20D103B8513C}" type="presParOf" srcId="{1A146E33-5641-47DF-9896-376AC7ED98DF}" destId="{12E5CB98-4D3F-4892-A99E-B1C3AB96935C}" srcOrd="3" destOrd="0" presId="urn:microsoft.com/office/officeart/2005/8/layout/default"/>
    <dgm:cxn modelId="{DC7622FC-DB31-483D-8D1D-6E79BA4FBBEC}" type="presParOf" srcId="{1A146E33-5641-47DF-9896-376AC7ED98DF}" destId="{89A39A06-1DD9-4A22-88BE-2C921F88D36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4E2EB1-EA5A-4227-AC60-ACECAE1463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98E7A949-1774-475F-A8B6-90D07B5875BF}">
      <dgm:prSet phldrT="[Tekst]"/>
      <dgm:spPr>
        <a:solidFill>
          <a:srgbClr val="945DE8"/>
        </a:solidFill>
      </dgm:spPr>
      <dgm:t>
        <a:bodyPr/>
        <a:lstStyle/>
        <a:p>
          <a:r>
            <a:rPr lang="nl-NL" dirty="0"/>
            <a:t>Bij welke productieomvang speelt dit bedrijf break-even?</a:t>
          </a:r>
        </a:p>
      </dgm:t>
    </dgm:pt>
    <dgm:pt modelId="{91E8DFA8-1E48-4CB1-970D-9114F7F18EF4}" type="parTrans" cxnId="{D3A2F9D3-46CB-424F-9B54-DAAFBA8E74AE}">
      <dgm:prSet/>
      <dgm:spPr/>
      <dgm:t>
        <a:bodyPr/>
        <a:lstStyle/>
        <a:p>
          <a:endParaRPr lang="nl-NL"/>
        </a:p>
      </dgm:t>
    </dgm:pt>
    <dgm:pt modelId="{110352D8-F67A-45D5-AA27-65B34E5DA836}" type="sibTrans" cxnId="{D3A2F9D3-46CB-424F-9B54-DAAFBA8E74AE}">
      <dgm:prSet/>
      <dgm:spPr/>
      <dgm:t>
        <a:bodyPr/>
        <a:lstStyle/>
        <a:p>
          <a:endParaRPr lang="nl-NL"/>
        </a:p>
      </dgm:t>
    </dgm:pt>
    <dgm:pt modelId="{E756D363-3B37-492D-AC00-6A2319191AA9}">
      <dgm:prSet phldrT="[Tekst]"/>
      <dgm:spPr>
        <a:solidFill>
          <a:srgbClr val="945DE8"/>
        </a:solidFill>
      </dgm:spPr>
      <dgm:t>
        <a:bodyPr/>
        <a:lstStyle/>
        <a:p>
          <a:r>
            <a:rPr lang="nl-NL" dirty="0"/>
            <a:t>GTK = GO</a:t>
          </a:r>
        </a:p>
      </dgm:t>
    </dgm:pt>
    <dgm:pt modelId="{BA88F849-6E52-4A4C-8585-185B2D4ACEDF}" type="parTrans" cxnId="{B1B19B35-08DA-4065-9EB6-76A193896BF3}">
      <dgm:prSet/>
      <dgm:spPr/>
      <dgm:t>
        <a:bodyPr/>
        <a:lstStyle/>
        <a:p>
          <a:endParaRPr lang="nl-NL"/>
        </a:p>
      </dgm:t>
    </dgm:pt>
    <dgm:pt modelId="{65CF05D0-59FA-4C00-9C9D-5929AF2B91C9}" type="sibTrans" cxnId="{B1B19B35-08DA-4065-9EB6-76A193896BF3}">
      <dgm:prSet/>
      <dgm:spPr/>
      <dgm:t>
        <a:bodyPr/>
        <a:lstStyle/>
        <a:p>
          <a:endParaRPr lang="nl-NL"/>
        </a:p>
      </dgm:t>
    </dgm:pt>
    <dgm:pt modelId="{7B7876CF-814B-4D6B-A27D-2BEDB1497951}">
      <dgm:prSet phldrT="[Tekst]"/>
      <dgm:spPr>
        <a:solidFill>
          <a:srgbClr val="945DE8"/>
        </a:solidFill>
      </dgm:spPr>
      <dgm:t>
        <a:bodyPr/>
        <a:lstStyle/>
        <a:p>
          <a:r>
            <a:rPr lang="nl-NL" dirty="0"/>
            <a:t>Aflezen op de verticale lijn (q)</a:t>
          </a:r>
        </a:p>
        <a:p>
          <a:r>
            <a:rPr lang="nl-NL" dirty="0"/>
            <a:t>Aflezen: </a:t>
          </a:r>
        </a:p>
        <a:p>
          <a:r>
            <a:rPr lang="nl-NL" dirty="0"/>
            <a:t>Q = 20.000 stuks</a:t>
          </a:r>
        </a:p>
        <a:p>
          <a:r>
            <a:rPr lang="nl-NL" dirty="0"/>
            <a:t>Q = 50.000 stuks</a:t>
          </a:r>
        </a:p>
      </dgm:t>
    </dgm:pt>
    <dgm:pt modelId="{649387D4-91CE-4AE7-82FD-D7BDF2DA1F82}" type="parTrans" cxnId="{E810CB2D-D358-4655-B189-B08136228710}">
      <dgm:prSet/>
      <dgm:spPr/>
      <dgm:t>
        <a:bodyPr/>
        <a:lstStyle/>
        <a:p>
          <a:endParaRPr lang="nl-NL"/>
        </a:p>
      </dgm:t>
    </dgm:pt>
    <dgm:pt modelId="{086988ED-1F7B-48E7-BBCA-5B3DC2E8670F}" type="sibTrans" cxnId="{E810CB2D-D358-4655-B189-B08136228710}">
      <dgm:prSet/>
      <dgm:spPr/>
      <dgm:t>
        <a:bodyPr/>
        <a:lstStyle/>
        <a:p>
          <a:endParaRPr lang="nl-NL"/>
        </a:p>
      </dgm:t>
    </dgm:pt>
    <dgm:pt modelId="{1A146E33-5641-47DF-9896-376AC7ED98DF}" type="pres">
      <dgm:prSet presAssocID="{FA4E2EB1-EA5A-4227-AC60-ACECAE146390}" presName="diagram" presStyleCnt="0">
        <dgm:presLayoutVars>
          <dgm:dir/>
          <dgm:resizeHandles val="exact"/>
        </dgm:presLayoutVars>
      </dgm:prSet>
      <dgm:spPr/>
    </dgm:pt>
    <dgm:pt modelId="{BEFE0F06-FB37-4DA7-9B11-2CF650447A3B}" type="pres">
      <dgm:prSet presAssocID="{98E7A949-1774-475F-A8B6-90D07B5875BF}" presName="node" presStyleLbl="node1" presStyleIdx="0" presStyleCnt="3" custScaleX="145909">
        <dgm:presLayoutVars>
          <dgm:bulletEnabled val="1"/>
        </dgm:presLayoutVars>
      </dgm:prSet>
      <dgm:spPr/>
    </dgm:pt>
    <dgm:pt modelId="{12E5CB98-4D3F-4892-A99E-B1C3AB96935C}" type="pres">
      <dgm:prSet presAssocID="{110352D8-F67A-45D5-AA27-65B34E5DA836}" presName="sibTrans" presStyleCnt="0"/>
      <dgm:spPr/>
    </dgm:pt>
    <dgm:pt modelId="{89A39A06-1DD9-4A22-88BE-2C921F88D369}" type="pres">
      <dgm:prSet presAssocID="{E756D363-3B37-492D-AC00-6A2319191AA9}" presName="node" presStyleLbl="node1" presStyleIdx="1" presStyleCnt="3" custScaleX="145909">
        <dgm:presLayoutVars>
          <dgm:bulletEnabled val="1"/>
        </dgm:presLayoutVars>
      </dgm:prSet>
      <dgm:spPr/>
    </dgm:pt>
    <dgm:pt modelId="{7F48D00D-EA2C-4399-976A-CEC5F86CB455}" type="pres">
      <dgm:prSet presAssocID="{65CF05D0-59FA-4C00-9C9D-5929AF2B91C9}" presName="sibTrans" presStyleCnt="0"/>
      <dgm:spPr/>
    </dgm:pt>
    <dgm:pt modelId="{44899A9C-23FD-46EC-83A4-8202980E0894}" type="pres">
      <dgm:prSet presAssocID="{7B7876CF-814B-4D6B-A27D-2BEDB1497951}" presName="node" presStyleLbl="node1" presStyleIdx="2" presStyleCnt="3" custScaleX="145909">
        <dgm:presLayoutVars>
          <dgm:bulletEnabled val="1"/>
        </dgm:presLayoutVars>
      </dgm:prSet>
      <dgm:spPr/>
    </dgm:pt>
  </dgm:ptLst>
  <dgm:cxnLst>
    <dgm:cxn modelId="{D8A2EE22-6CD8-4321-86E0-DD073168AE7E}" type="presOf" srcId="{FA4E2EB1-EA5A-4227-AC60-ACECAE146390}" destId="{1A146E33-5641-47DF-9896-376AC7ED98DF}" srcOrd="0" destOrd="0" presId="urn:microsoft.com/office/officeart/2005/8/layout/default"/>
    <dgm:cxn modelId="{E810CB2D-D358-4655-B189-B08136228710}" srcId="{FA4E2EB1-EA5A-4227-AC60-ACECAE146390}" destId="{7B7876CF-814B-4D6B-A27D-2BEDB1497951}" srcOrd="2" destOrd="0" parTransId="{649387D4-91CE-4AE7-82FD-D7BDF2DA1F82}" sibTransId="{086988ED-1F7B-48E7-BBCA-5B3DC2E8670F}"/>
    <dgm:cxn modelId="{B1B19B35-08DA-4065-9EB6-76A193896BF3}" srcId="{FA4E2EB1-EA5A-4227-AC60-ACECAE146390}" destId="{E756D363-3B37-492D-AC00-6A2319191AA9}" srcOrd="1" destOrd="0" parTransId="{BA88F849-6E52-4A4C-8585-185B2D4ACEDF}" sibTransId="{65CF05D0-59FA-4C00-9C9D-5929AF2B91C9}"/>
    <dgm:cxn modelId="{4132394F-F246-40E7-B0DC-5AB4E1D3F8E5}" type="presOf" srcId="{E756D363-3B37-492D-AC00-6A2319191AA9}" destId="{89A39A06-1DD9-4A22-88BE-2C921F88D369}" srcOrd="0" destOrd="0" presId="urn:microsoft.com/office/officeart/2005/8/layout/default"/>
    <dgm:cxn modelId="{52B0B47D-ED8C-42CD-9E3B-1598131FC26C}" type="presOf" srcId="{98E7A949-1774-475F-A8B6-90D07B5875BF}" destId="{BEFE0F06-FB37-4DA7-9B11-2CF650447A3B}" srcOrd="0" destOrd="0" presId="urn:microsoft.com/office/officeart/2005/8/layout/default"/>
    <dgm:cxn modelId="{DB0E13AF-F1AE-40F6-BCA5-9384B9085834}" type="presOf" srcId="{7B7876CF-814B-4D6B-A27D-2BEDB1497951}" destId="{44899A9C-23FD-46EC-83A4-8202980E0894}" srcOrd="0" destOrd="0" presId="urn:microsoft.com/office/officeart/2005/8/layout/default"/>
    <dgm:cxn modelId="{D3A2F9D3-46CB-424F-9B54-DAAFBA8E74AE}" srcId="{FA4E2EB1-EA5A-4227-AC60-ACECAE146390}" destId="{98E7A949-1774-475F-A8B6-90D07B5875BF}" srcOrd="0" destOrd="0" parTransId="{91E8DFA8-1E48-4CB1-970D-9114F7F18EF4}" sibTransId="{110352D8-F67A-45D5-AA27-65B34E5DA836}"/>
    <dgm:cxn modelId="{5DB32C5A-7097-43E4-9F43-0C08EC4B9DAD}" type="presParOf" srcId="{1A146E33-5641-47DF-9896-376AC7ED98DF}" destId="{BEFE0F06-FB37-4DA7-9B11-2CF650447A3B}" srcOrd="0" destOrd="0" presId="urn:microsoft.com/office/officeart/2005/8/layout/default"/>
    <dgm:cxn modelId="{D3D07DBF-F83F-4159-BC0C-20D103B8513C}" type="presParOf" srcId="{1A146E33-5641-47DF-9896-376AC7ED98DF}" destId="{12E5CB98-4D3F-4892-A99E-B1C3AB96935C}" srcOrd="1" destOrd="0" presId="urn:microsoft.com/office/officeart/2005/8/layout/default"/>
    <dgm:cxn modelId="{DC7622FC-DB31-483D-8D1D-6E79BA4FBBEC}" type="presParOf" srcId="{1A146E33-5641-47DF-9896-376AC7ED98DF}" destId="{89A39A06-1DD9-4A22-88BE-2C921F88D369}" srcOrd="2" destOrd="0" presId="urn:microsoft.com/office/officeart/2005/8/layout/default"/>
    <dgm:cxn modelId="{72D3BAE9-B0BF-4090-AE48-F2518C43D723}" type="presParOf" srcId="{1A146E33-5641-47DF-9896-376AC7ED98DF}" destId="{7F48D00D-EA2C-4399-976A-CEC5F86CB455}" srcOrd="3" destOrd="0" presId="urn:microsoft.com/office/officeart/2005/8/layout/default"/>
    <dgm:cxn modelId="{E9F75035-2569-4BE4-82BF-59A67559F33C}" type="presParOf" srcId="{1A146E33-5641-47DF-9896-376AC7ED98DF}" destId="{44899A9C-23FD-46EC-83A4-8202980E089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4E2EB1-EA5A-4227-AC60-ACECAE1463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E756D363-3B37-492D-AC00-6A2319191AA9}">
      <dgm:prSet phldrT="[Tekst]"/>
      <dgm:spPr>
        <a:solidFill>
          <a:srgbClr val="945DE8"/>
        </a:solidFill>
      </dgm:spPr>
      <dgm:t>
        <a:bodyPr/>
        <a:lstStyle/>
        <a:p>
          <a:r>
            <a:rPr lang="nl-NL" dirty="0"/>
            <a:t>Welk break-even punt heeft de voorkeur voor de monopolist?</a:t>
          </a:r>
        </a:p>
      </dgm:t>
    </dgm:pt>
    <dgm:pt modelId="{BA88F849-6E52-4A4C-8585-185B2D4ACEDF}" type="parTrans" cxnId="{B1B19B35-08DA-4065-9EB6-76A193896BF3}">
      <dgm:prSet/>
      <dgm:spPr/>
      <dgm:t>
        <a:bodyPr/>
        <a:lstStyle/>
        <a:p>
          <a:endParaRPr lang="nl-NL"/>
        </a:p>
      </dgm:t>
    </dgm:pt>
    <dgm:pt modelId="{65CF05D0-59FA-4C00-9C9D-5929AF2B91C9}" type="sibTrans" cxnId="{B1B19B35-08DA-4065-9EB6-76A193896BF3}">
      <dgm:prSet/>
      <dgm:spPr/>
      <dgm:t>
        <a:bodyPr/>
        <a:lstStyle/>
        <a:p>
          <a:endParaRPr lang="nl-NL"/>
        </a:p>
      </dgm:t>
    </dgm:pt>
    <dgm:pt modelId="{BF666B94-185F-4A0B-B585-1E497658E0E8}">
      <dgm:prSet phldrT="[Tekst]"/>
      <dgm:spPr>
        <a:solidFill>
          <a:srgbClr val="945DE8"/>
        </a:solidFill>
      </dgm:spPr>
      <dgm:t>
        <a:bodyPr/>
        <a:lstStyle/>
        <a:p>
          <a:r>
            <a:rPr lang="nl-NL" dirty="0"/>
            <a:t>Voorkeur voor het laagste punt van GO</a:t>
          </a:r>
        </a:p>
      </dgm:t>
    </dgm:pt>
    <dgm:pt modelId="{BF4C6E54-D7DF-41DF-8943-C72F392D8336}" type="parTrans" cxnId="{18EC15C9-E04C-4653-88EC-D0236F9C4B80}">
      <dgm:prSet/>
      <dgm:spPr/>
      <dgm:t>
        <a:bodyPr/>
        <a:lstStyle/>
        <a:p>
          <a:endParaRPr lang="nl-NL"/>
        </a:p>
      </dgm:t>
    </dgm:pt>
    <dgm:pt modelId="{D0E12381-7082-40E2-A471-48943F1FF850}" type="sibTrans" cxnId="{18EC15C9-E04C-4653-88EC-D0236F9C4B80}">
      <dgm:prSet/>
      <dgm:spPr/>
      <dgm:t>
        <a:bodyPr/>
        <a:lstStyle/>
        <a:p>
          <a:endParaRPr lang="nl-NL"/>
        </a:p>
      </dgm:t>
    </dgm:pt>
    <dgm:pt modelId="{1E92061B-508F-44B4-83FB-F99BFBF67F4F}">
      <dgm:prSet phldrT="[Tekst]"/>
      <dgm:spPr>
        <a:solidFill>
          <a:srgbClr val="945DE8"/>
        </a:solidFill>
      </dgm:spPr>
      <dgm:t>
        <a:bodyPr/>
        <a:lstStyle/>
        <a:p>
          <a:r>
            <a:rPr lang="nl-NL" dirty="0"/>
            <a:t>Gemiddelde verkoopprijs is het laagste en maakt het voor toetreders nog onaantrekkelijker om de markt binnen te treden.</a:t>
          </a:r>
        </a:p>
      </dgm:t>
    </dgm:pt>
    <dgm:pt modelId="{7C8247B9-743C-4F8E-B72D-FB977F1EF20D}" type="parTrans" cxnId="{B8FB69B5-63A0-430A-B2EE-A3263FCE9903}">
      <dgm:prSet/>
      <dgm:spPr/>
      <dgm:t>
        <a:bodyPr/>
        <a:lstStyle/>
        <a:p>
          <a:endParaRPr lang="nl-NL"/>
        </a:p>
      </dgm:t>
    </dgm:pt>
    <dgm:pt modelId="{CCADFC70-08B4-4705-9B88-0BD92B0C7D97}" type="sibTrans" cxnId="{B8FB69B5-63A0-430A-B2EE-A3263FCE9903}">
      <dgm:prSet/>
      <dgm:spPr/>
      <dgm:t>
        <a:bodyPr/>
        <a:lstStyle/>
        <a:p>
          <a:endParaRPr lang="nl-NL"/>
        </a:p>
      </dgm:t>
    </dgm:pt>
    <dgm:pt modelId="{1A146E33-5641-47DF-9896-376AC7ED98DF}" type="pres">
      <dgm:prSet presAssocID="{FA4E2EB1-EA5A-4227-AC60-ACECAE146390}" presName="diagram" presStyleCnt="0">
        <dgm:presLayoutVars>
          <dgm:dir/>
          <dgm:resizeHandles val="exact"/>
        </dgm:presLayoutVars>
      </dgm:prSet>
      <dgm:spPr/>
    </dgm:pt>
    <dgm:pt modelId="{89A39A06-1DD9-4A22-88BE-2C921F88D369}" type="pres">
      <dgm:prSet presAssocID="{E756D363-3B37-492D-AC00-6A2319191AA9}" presName="node" presStyleLbl="node1" presStyleIdx="0" presStyleCnt="3" custScaleX="145909">
        <dgm:presLayoutVars>
          <dgm:bulletEnabled val="1"/>
        </dgm:presLayoutVars>
      </dgm:prSet>
      <dgm:spPr/>
    </dgm:pt>
    <dgm:pt modelId="{3AFC92A6-0EA7-4AB1-8760-6AA026FFAE7B}" type="pres">
      <dgm:prSet presAssocID="{65CF05D0-59FA-4C00-9C9D-5929AF2B91C9}" presName="sibTrans" presStyleCnt="0"/>
      <dgm:spPr/>
    </dgm:pt>
    <dgm:pt modelId="{8EC12FD4-3870-4253-9F99-E25EA9FD3730}" type="pres">
      <dgm:prSet presAssocID="{BF666B94-185F-4A0B-B585-1E497658E0E8}" presName="node" presStyleLbl="node1" presStyleIdx="1" presStyleCnt="3" custScaleX="145909">
        <dgm:presLayoutVars>
          <dgm:bulletEnabled val="1"/>
        </dgm:presLayoutVars>
      </dgm:prSet>
      <dgm:spPr/>
    </dgm:pt>
    <dgm:pt modelId="{9F780270-2926-4CFB-A72D-4ECF48D2F6BB}" type="pres">
      <dgm:prSet presAssocID="{D0E12381-7082-40E2-A471-48943F1FF850}" presName="sibTrans" presStyleCnt="0"/>
      <dgm:spPr/>
    </dgm:pt>
    <dgm:pt modelId="{B719513D-F8BB-413A-A28F-D77907BAE96F}" type="pres">
      <dgm:prSet presAssocID="{1E92061B-508F-44B4-83FB-F99BFBF67F4F}" presName="node" presStyleLbl="node1" presStyleIdx="2" presStyleCnt="3" custScaleX="145909">
        <dgm:presLayoutVars>
          <dgm:bulletEnabled val="1"/>
        </dgm:presLayoutVars>
      </dgm:prSet>
      <dgm:spPr/>
    </dgm:pt>
  </dgm:ptLst>
  <dgm:cxnLst>
    <dgm:cxn modelId="{70F9020D-0218-41BD-9B80-C5192A1D5769}" type="presOf" srcId="{1E92061B-508F-44B4-83FB-F99BFBF67F4F}" destId="{B719513D-F8BB-413A-A28F-D77907BAE96F}" srcOrd="0" destOrd="0" presId="urn:microsoft.com/office/officeart/2005/8/layout/default"/>
    <dgm:cxn modelId="{AB5BD611-78C4-4B4A-971A-5FFB92348E11}" type="presOf" srcId="{BF666B94-185F-4A0B-B585-1E497658E0E8}" destId="{8EC12FD4-3870-4253-9F99-E25EA9FD3730}" srcOrd="0" destOrd="0" presId="urn:microsoft.com/office/officeart/2005/8/layout/default"/>
    <dgm:cxn modelId="{D8A2EE22-6CD8-4321-86E0-DD073168AE7E}" type="presOf" srcId="{FA4E2EB1-EA5A-4227-AC60-ACECAE146390}" destId="{1A146E33-5641-47DF-9896-376AC7ED98DF}" srcOrd="0" destOrd="0" presId="urn:microsoft.com/office/officeart/2005/8/layout/default"/>
    <dgm:cxn modelId="{B1B19B35-08DA-4065-9EB6-76A193896BF3}" srcId="{FA4E2EB1-EA5A-4227-AC60-ACECAE146390}" destId="{E756D363-3B37-492D-AC00-6A2319191AA9}" srcOrd="0" destOrd="0" parTransId="{BA88F849-6E52-4A4C-8585-185B2D4ACEDF}" sibTransId="{65CF05D0-59FA-4C00-9C9D-5929AF2B91C9}"/>
    <dgm:cxn modelId="{4132394F-F246-40E7-B0DC-5AB4E1D3F8E5}" type="presOf" srcId="{E756D363-3B37-492D-AC00-6A2319191AA9}" destId="{89A39A06-1DD9-4A22-88BE-2C921F88D369}" srcOrd="0" destOrd="0" presId="urn:microsoft.com/office/officeart/2005/8/layout/default"/>
    <dgm:cxn modelId="{B8FB69B5-63A0-430A-B2EE-A3263FCE9903}" srcId="{FA4E2EB1-EA5A-4227-AC60-ACECAE146390}" destId="{1E92061B-508F-44B4-83FB-F99BFBF67F4F}" srcOrd="2" destOrd="0" parTransId="{7C8247B9-743C-4F8E-B72D-FB977F1EF20D}" sibTransId="{CCADFC70-08B4-4705-9B88-0BD92B0C7D97}"/>
    <dgm:cxn modelId="{18EC15C9-E04C-4653-88EC-D0236F9C4B80}" srcId="{FA4E2EB1-EA5A-4227-AC60-ACECAE146390}" destId="{BF666B94-185F-4A0B-B585-1E497658E0E8}" srcOrd="1" destOrd="0" parTransId="{BF4C6E54-D7DF-41DF-8943-C72F392D8336}" sibTransId="{D0E12381-7082-40E2-A471-48943F1FF850}"/>
    <dgm:cxn modelId="{DC7622FC-DB31-483D-8D1D-6E79BA4FBBEC}" type="presParOf" srcId="{1A146E33-5641-47DF-9896-376AC7ED98DF}" destId="{89A39A06-1DD9-4A22-88BE-2C921F88D369}" srcOrd="0" destOrd="0" presId="urn:microsoft.com/office/officeart/2005/8/layout/default"/>
    <dgm:cxn modelId="{9E520AD6-22BE-465F-BDB6-643B6715470E}" type="presParOf" srcId="{1A146E33-5641-47DF-9896-376AC7ED98DF}" destId="{3AFC92A6-0EA7-4AB1-8760-6AA026FFAE7B}" srcOrd="1" destOrd="0" presId="urn:microsoft.com/office/officeart/2005/8/layout/default"/>
    <dgm:cxn modelId="{47445637-A397-445A-A29C-56145F63598F}" type="presParOf" srcId="{1A146E33-5641-47DF-9896-376AC7ED98DF}" destId="{8EC12FD4-3870-4253-9F99-E25EA9FD3730}" srcOrd="2" destOrd="0" presId="urn:microsoft.com/office/officeart/2005/8/layout/default"/>
    <dgm:cxn modelId="{86593F40-AA26-4C17-9F7F-39ABFE8F157F}" type="presParOf" srcId="{1A146E33-5641-47DF-9896-376AC7ED98DF}" destId="{9F780270-2926-4CFB-A72D-4ECF48D2F6BB}" srcOrd="3" destOrd="0" presId="urn:microsoft.com/office/officeart/2005/8/layout/default"/>
    <dgm:cxn modelId="{2B4B8637-7AC3-48B2-8AF4-BA191CD955D6}" type="presParOf" srcId="{1A146E33-5641-47DF-9896-376AC7ED98DF}" destId="{B719513D-F8BB-413A-A28F-D77907BAE96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3EFD8E-00DB-49B6-B494-D1084693F5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F90DA6DC-46F7-417E-8D32-5FC7B53A88E7}">
      <dgm:prSet phldrT="[Tekst]"/>
      <dgm:spPr>
        <a:solidFill>
          <a:srgbClr val="945DE8"/>
        </a:solidFill>
      </dgm:spPr>
      <dgm:t>
        <a:bodyPr/>
        <a:lstStyle/>
        <a:p>
          <a:r>
            <a:rPr lang="nl-NL" dirty="0"/>
            <a:t>Overheid gaat hoogconjunctuur afremmen</a:t>
          </a:r>
        </a:p>
      </dgm:t>
    </dgm:pt>
    <dgm:pt modelId="{A025C949-6B04-4692-8664-66AF7A780228}" type="parTrans" cxnId="{3C0EFC63-B577-487D-A7B3-EF6660A02354}">
      <dgm:prSet/>
      <dgm:spPr/>
      <dgm:t>
        <a:bodyPr/>
        <a:lstStyle/>
        <a:p>
          <a:endParaRPr lang="nl-NL"/>
        </a:p>
      </dgm:t>
    </dgm:pt>
    <dgm:pt modelId="{11A12A4E-46B4-48AF-914A-F6EC2A531D42}" type="sibTrans" cxnId="{3C0EFC63-B577-487D-A7B3-EF6660A02354}">
      <dgm:prSet/>
      <dgm:spPr/>
      <dgm:t>
        <a:bodyPr/>
        <a:lstStyle/>
        <a:p>
          <a:endParaRPr lang="nl-NL"/>
        </a:p>
      </dgm:t>
    </dgm:pt>
    <dgm:pt modelId="{4CBB881E-1437-440E-9461-76CCA8947D2A}">
      <dgm:prSet phldrT="[Tekst]"/>
      <dgm:spPr>
        <a:solidFill>
          <a:srgbClr val="945DE8"/>
        </a:solidFill>
      </dgm:spPr>
      <dgm:t>
        <a:bodyPr/>
        <a:lstStyle/>
        <a:p>
          <a:r>
            <a:rPr lang="nl-NL" dirty="0"/>
            <a:t>Anticyclisch begrotingsbeleid</a:t>
          </a:r>
        </a:p>
        <a:p>
          <a:r>
            <a:rPr lang="nl-NL" dirty="0"/>
            <a:t>- belastingen verhogen</a:t>
          </a:r>
        </a:p>
        <a:p>
          <a:r>
            <a:rPr lang="nl-NL" dirty="0"/>
            <a:t>- Overheidsuitgaven verlagen</a:t>
          </a:r>
        </a:p>
      </dgm:t>
    </dgm:pt>
    <dgm:pt modelId="{1EAA8AE8-29F1-471B-AD82-DD946436C221}" type="parTrans" cxnId="{BF5620B6-598F-4EEA-8FDC-637D81DC1F1D}">
      <dgm:prSet/>
      <dgm:spPr/>
      <dgm:t>
        <a:bodyPr/>
        <a:lstStyle/>
        <a:p>
          <a:endParaRPr lang="nl-NL"/>
        </a:p>
      </dgm:t>
    </dgm:pt>
    <dgm:pt modelId="{77B73C05-4014-4215-8409-DC1F65BBF3C0}" type="sibTrans" cxnId="{BF5620B6-598F-4EEA-8FDC-637D81DC1F1D}">
      <dgm:prSet/>
      <dgm:spPr/>
      <dgm:t>
        <a:bodyPr/>
        <a:lstStyle/>
        <a:p>
          <a:endParaRPr lang="nl-NL"/>
        </a:p>
      </dgm:t>
    </dgm:pt>
    <dgm:pt modelId="{382741EC-5144-45F1-B050-4FA1076C8D36}">
      <dgm:prSet phldrT="[Tekst]"/>
      <dgm:spPr>
        <a:solidFill>
          <a:srgbClr val="945DE8"/>
        </a:solidFill>
      </dgm:spPr>
      <dgm:t>
        <a:bodyPr/>
        <a:lstStyle/>
        <a:p>
          <a:r>
            <a:rPr lang="nl-NL" dirty="0"/>
            <a:t>Overheid gaat laagconjunctuur afremmen</a:t>
          </a:r>
        </a:p>
      </dgm:t>
    </dgm:pt>
    <dgm:pt modelId="{07AE5D17-3AD7-4BE1-A0F4-BEE6D7523D86}" type="parTrans" cxnId="{FA73978F-963C-4CA2-85EB-81C265B60A88}">
      <dgm:prSet/>
      <dgm:spPr/>
      <dgm:t>
        <a:bodyPr/>
        <a:lstStyle/>
        <a:p>
          <a:endParaRPr lang="nl-NL"/>
        </a:p>
      </dgm:t>
    </dgm:pt>
    <dgm:pt modelId="{C2C1566F-DDA1-4B2F-B5CC-0643976E309E}" type="sibTrans" cxnId="{FA73978F-963C-4CA2-85EB-81C265B60A88}">
      <dgm:prSet/>
      <dgm:spPr/>
      <dgm:t>
        <a:bodyPr/>
        <a:lstStyle/>
        <a:p>
          <a:endParaRPr lang="nl-NL"/>
        </a:p>
      </dgm:t>
    </dgm:pt>
    <dgm:pt modelId="{11914902-65A6-4AB5-8739-A0CE79EA2FC6}">
      <dgm:prSet phldrT="[Tekst]"/>
      <dgm:spPr>
        <a:solidFill>
          <a:srgbClr val="945DE8"/>
        </a:solidFill>
      </dgm:spPr>
      <dgm:t>
        <a:bodyPr/>
        <a:lstStyle/>
        <a:p>
          <a:r>
            <a:rPr lang="nl-NL" dirty="0"/>
            <a:t>Anticyclisch begrotingsbeleid</a:t>
          </a:r>
        </a:p>
        <a:p>
          <a:r>
            <a:rPr lang="nl-NL" dirty="0"/>
            <a:t>- belastingen verlagen</a:t>
          </a:r>
        </a:p>
        <a:p>
          <a:r>
            <a:rPr lang="nl-NL" dirty="0"/>
            <a:t>- Overheidsuitgaven verhogen</a:t>
          </a:r>
        </a:p>
      </dgm:t>
    </dgm:pt>
    <dgm:pt modelId="{5FFB9638-3FC1-463B-BD1A-AD7663F24425}" type="parTrans" cxnId="{F0134866-DE6A-4515-8C4F-5B24C555042F}">
      <dgm:prSet/>
      <dgm:spPr/>
      <dgm:t>
        <a:bodyPr/>
        <a:lstStyle/>
        <a:p>
          <a:endParaRPr lang="nl-NL"/>
        </a:p>
      </dgm:t>
    </dgm:pt>
    <dgm:pt modelId="{77B82935-C5CB-463C-BFD3-BB66A21EBCC5}" type="sibTrans" cxnId="{F0134866-DE6A-4515-8C4F-5B24C555042F}">
      <dgm:prSet/>
      <dgm:spPr/>
      <dgm:t>
        <a:bodyPr/>
        <a:lstStyle/>
        <a:p>
          <a:endParaRPr lang="nl-NL"/>
        </a:p>
      </dgm:t>
    </dgm:pt>
    <dgm:pt modelId="{1B7D501C-0C48-4BD8-B0C1-CBB7987DF8E2}" type="pres">
      <dgm:prSet presAssocID="{E73EFD8E-00DB-49B6-B494-D1084693F5D3}" presName="diagram" presStyleCnt="0">
        <dgm:presLayoutVars>
          <dgm:dir/>
          <dgm:resizeHandles val="exact"/>
        </dgm:presLayoutVars>
      </dgm:prSet>
      <dgm:spPr/>
    </dgm:pt>
    <dgm:pt modelId="{0F1F244B-9D12-45FE-9060-7F5C9B7A2BE3}" type="pres">
      <dgm:prSet presAssocID="{F90DA6DC-46F7-417E-8D32-5FC7B53A88E7}" presName="node" presStyleLbl="node1" presStyleIdx="0" presStyleCnt="4" custScaleX="158443">
        <dgm:presLayoutVars>
          <dgm:bulletEnabled val="1"/>
        </dgm:presLayoutVars>
      </dgm:prSet>
      <dgm:spPr/>
    </dgm:pt>
    <dgm:pt modelId="{F1137DFA-2949-459D-BDC4-5E346A1C29CD}" type="pres">
      <dgm:prSet presAssocID="{11A12A4E-46B4-48AF-914A-F6EC2A531D42}" presName="sibTrans" presStyleCnt="0"/>
      <dgm:spPr/>
    </dgm:pt>
    <dgm:pt modelId="{442DF444-A851-415D-BFFE-85F602C51206}" type="pres">
      <dgm:prSet presAssocID="{4CBB881E-1437-440E-9461-76CCA8947D2A}" presName="node" presStyleLbl="node1" presStyleIdx="1" presStyleCnt="4" custScaleX="157670">
        <dgm:presLayoutVars>
          <dgm:bulletEnabled val="1"/>
        </dgm:presLayoutVars>
      </dgm:prSet>
      <dgm:spPr/>
    </dgm:pt>
    <dgm:pt modelId="{1E955C17-216A-4602-91C9-1A60DBEA0985}" type="pres">
      <dgm:prSet presAssocID="{77B73C05-4014-4215-8409-DC1F65BBF3C0}" presName="sibTrans" presStyleCnt="0"/>
      <dgm:spPr/>
    </dgm:pt>
    <dgm:pt modelId="{AF4F3189-9736-4F1D-A29C-BA8902655A69}" type="pres">
      <dgm:prSet presAssocID="{382741EC-5144-45F1-B050-4FA1076C8D36}" presName="node" presStyleLbl="node1" presStyleIdx="2" presStyleCnt="4" custScaleX="158586">
        <dgm:presLayoutVars>
          <dgm:bulletEnabled val="1"/>
        </dgm:presLayoutVars>
      </dgm:prSet>
      <dgm:spPr/>
    </dgm:pt>
    <dgm:pt modelId="{751C2E5B-0016-4C8B-B59B-779460069658}" type="pres">
      <dgm:prSet presAssocID="{C2C1566F-DDA1-4B2F-B5CC-0643976E309E}" presName="sibTrans" presStyleCnt="0"/>
      <dgm:spPr/>
    </dgm:pt>
    <dgm:pt modelId="{0E964D46-78C4-4FD8-8146-B36C0DF178CC}" type="pres">
      <dgm:prSet presAssocID="{11914902-65A6-4AB5-8739-A0CE79EA2FC6}" presName="node" presStyleLbl="node1" presStyleIdx="3" presStyleCnt="4" custScaleX="159503">
        <dgm:presLayoutVars>
          <dgm:bulletEnabled val="1"/>
        </dgm:presLayoutVars>
      </dgm:prSet>
      <dgm:spPr/>
    </dgm:pt>
  </dgm:ptLst>
  <dgm:cxnLst>
    <dgm:cxn modelId="{5233F908-2DBD-42A9-855A-3D2CD0204B15}" type="presOf" srcId="{4CBB881E-1437-440E-9461-76CCA8947D2A}" destId="{442DF444-A851-415D-BFFE-85F602C51206}" srcOrd="0" destOrd="0" presId="urn:microsoft.com/office/officeart/2005/8/layout/default"/>
    <dgm:cxn modelId="{AD95510E-FA4E-4DFB-8252-92380169E9FB}" type="presOf" srcId="{E73EFD8E-00DB-49B6-B494-D1084693F5D3}" destId="{1B7D501C-0C48-4BD8-B0C1-CBB7987DF8E2}" srcOrd="0" destOrd="0" presId="urn:microsoft.com/office/officeart/2005/8/layout/default"/>
    <dgm:cxn modelId="{3C0EFC63-B577-487D-A7B3-EF6660A02354}" srcId="{E73EFD8E-00DB-49B6-B494-D1084693F5D3}" destId="{F90DA6DC-46F7-417E-8D32-5FC7B53A88E7}" srcOrd="0" destOrd="0" parTransId="{A025C949-6B04-4692-8664-66AF7A780228}" sibTransId="{11A12A4E-46B4-48AF-914A-F6EC2A531D42}"/>
    <dgm:cxn modelId="{F0134866-DE6A-4515-8C4F-5B24C555042F}" srcId="{E73EFD8E-00DB-49B6-B494-D1084693F5D3}" destId="{11914902-65A6-4AB5-8739-A0CE79EA2FC6}" srcOrd="3" destOrd="0" parTransId="{5FFB9638-3FC1-463B-BD1A-AD7663F24425}" sibTransId="{77B82935-C5CB-463C-BFD3-BB66A21EBCC5}"/>
    <dgm:cxn modelId="{FA73978F-963C-4CA2-85EB-81C265B60A88}" srcId="{E73EFD8E-00DB-49B6-B494-D1084693F5D3}" destId="{382741EC-5144-45F1-B050-4FA1076C8D36}" srcOrd="2" destOrd="0" parTransId="{07AE5D17-3AD7-4BE1-A0F4-BEE6D7523D86}" sibTransId="{C2C1566F-DDA1-4B2F-B5CC-0643976E309E}"/>
    <dgm:cxn modelId="{A13CD296-7F42-488C-B2F6-4495EB4D88AC}" type="presOf" srcId="{11914902-65A6-4AB5-8739-A0CE79EA2FC6}" destId="{0E964D46-78C4-4FD8-8146-B36C0DF178CC}" srcOrd="0" destOrd="0" presId="urn:microsoft.com/office/officeart/2005/8/layout/default"/>
    <dgm:cxn modelId="{3058F4A0-A466-4406-935B-AE856904DB5E}" type="presOf" srcId="{F90DA6DC-46F7-417E-8D32-5FC7B53A88E7}" destId="{0F1F244B-9D12-45FE-9060-7F5C9B7A2BE3}" srcOrd="0" destOrd="0" presId="urn:microsoft.com/office/officeart/2005/8/layout/default"/>
    <dgm:cxn modelId="{BF5620B6-598F-4EEA-8FDC-637D81DC1F1D}" srcId="{E73EFD8E-00DB-49B6-B494-D1084693F5D3}" destId="{4CBB881E-1437-440E-9461-76CCA8947D2A}" srcOrd="1" destOrd="0" parTransId="{1EAA8AE8-29F1-471B-AD82-DD946436C221}" sibTransId="{77B73C05-4014-4215-8409-DC1F65BBF3C0}"/>
    <dgm:cxn modelId="{4C0D4ADA-443D-4B38-B4D1-468A192C370F}" type="presOf" srcId="{382741EC-5144-45F1-B050-4FA1076C8D36}" destId="{AF4F3189-9736-4F1D-A29C-BA8902655A69}" srcOrd="0" destOrd="0" presId="urn:microsoft.com/office/officeart/2005/8/layout/default"/>
    <dgm:cxn modelId="{74689F8C-03BE-4A6F-8E70-48201809E0BB}" type="presParOf" srcId="{1B7D501C-0C48-4BD8-B0C1-CBB7987DF8E2}" destId="{0F1F244B-9D12-45FE-9060-7F5C9B7A2BE3}" srcOrd="0" destOrd="0" presId="urn:microsoft.com/office/officeart/2005/8/layout/default"/>
    <dgm:cxn modelId="{7C38BBA5-0018-4F5D-ADED-7905CB3D52D8}" type="presParOf" srcId="{1B7D501C-0C48-4BD8-B0C1-CBB7987DF8E2}" destId="{F1137DFA-2949-459D-BDC4-5E346A1C29CD}" srcOrd="1" destOrd="0" presId="urn:microsoft.com/office/officeart/2005/8/layout/default"/>
    <dgm:cxn modelId="{F7CAEDD2-4300-4067-99B9-800323455CD2}" type="presParOf" srcId="{1B7D501C-0C48-4BD8-B0C1-CBB7987DF8E2}" destId="{442DF444-A851-415D-BFFE-85F602C51206}" srcOrd="2" destOrd="0" presId="urn:microsoft.com/office/officeart/2005/8/layout/default"/>
    <dgm:cxn modelId="{348E2B12-BE4F-41EF-84D8-74AD9D9A3E1A}" type="presParOf" srcId="{1B7D501C-0C48-4BD8-B0C1-CBB7987DF8E2}" destId="{1E955C17-216A-4602-91C9-1A60DBEA0985}" srcOrd="3" destOrd="0" presId="urn:microsoft.com/office/officeart/2005/8/layout/default"/>
    <dgm:cxn modelId="{9EA1BFF7-428A-4DA1-9AB3-FE5441B5D27A}" type="presParOf" srcId="{1B7D501C-0C48-4BD8-B0C1-CBB7987DF8E2}" destId="{AF4F3189-9736-4F1D-A29C-BA8902655A69}" srcOrd="4" destOrd="0" presId="urn:microsoft.com/office/officeart/2005/8/layout/default"/>
    <dgm:cxn modelId="{39A41877-315A-4EE7-92B8-33036D88DF32}" type="presParOf" srcId="{1B7D501C-0C48-4BD8-B0C1-CBB7987DF8E2}" destId="{751C2E5B-0016-4C8B-B59B-779460069658}" srcOrd="5" destOrd="0" presId="urn:microsoft.com/office/officeart/2005/8/layout/default"/>
    <dgm:cxn modelId="{42B1A273-56B5-4081-B047-D2A13B7F1BEC}" type="presParOf" srcId="{1B7D501C-0C48-4BD8-B0C1-CBB7987DF8E2}" destId="{0E964D46-78C4-4FD8-8146-B36C0DF178C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3EFD8E-00DB-49B6-B494-D1084693F5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F90DA6DC-46F7-417E-8D32-5FC7B53A88E7}">
      <dgm:prSet phldrT="[Tekst]"/>
      <dgm:spPr>
        <a:solidFill>
          <a:srgbClr val="945DE8"/>
        </a:solidFill>
      </dgm:spPr>
      <dgm:t>
        <a:bodyPr/>
        <a:lstStyle/>
        <a:p>
          <a:r>
            <a:rPr lang="nl-NL" dirty="0"/>
            <a:t>Europees Centrale Bank</a:t>
          </a:r>
        </a:p>
      </dgm:t>
    </dgm:pt>
    <dgm:pt modelId="{A025C949-6B04-4692-8664-66AF7A780228}" type="parTrans" cxnId="{3C0EFC63-B577-487D-A7B3-EF6660A02354}">
      <dgm:prSet/>
      <dgm:spPr/>
      <dgm:t>
        <a:bodyPr/>
        <a:lstStyle/>
        <a:p>
          <a:endParaRPr lang="nl-NL"/>
        </a:p>
      </dgm:t>
    </dgm:pt>
    <dgm:pt modelId="{11A12A4E-46B4-48AF-914A-F6EC2A531D42}" type="sibTrans" cxnId="{3C0EFC63-B577-487D-A7B3-EF6660A02354}">
      <dgm:prSet/>
      <dgm:spPr/>
      <dgm:t>
        <a:bodyPr/>
        <a:lstStyle/>
        <a:p>
          <a:endParaRPr lang="nl-NL"/>
        </a:p>
      </dgm:t>
    </dgm:pt>
    <dgm:pt modelId="{4CBB881E-1437-440E-9461-76CCA8947D2A}">
      <dgm:prSet phldrT="[Tekst]"/>
      <dgm:spPr>
        <a:solidFill>
          <a:srgbClr val="945DE8"/>
        </a:solidFill>
      </dgm:spPr>
      <dgm:t>
        <a:bodyPr/>
        <a:lstStyle/>
        <a:p>
          <a:r>
            <a:rPr lang="nl-NL" dirty="0"/>
            <a:t>Doelstelling: inflatie beperken</a:t>
          </a:r>
        </a:p>
      </dgm:t>
    </dgm:pt>
    <dgm:pt modelId="{1EAA8AE8-29F1-471B-AD82-DD946436C221}" type="parTrans" cxnId="{BF5620B6-598F-4EEA-8FDC-637D81DC1F1D}">
      <dgm:prSet/>
      <dgm:spPr/>
      <dgm:t>
        <a:bodyPr/>
        <a:lstStyle/>
        <a:p>
          <a:endParaRPr lang="nl-NL"/>
        </a:p>
      </dgm:t>
    </dgm:pt>
    <dgm:pt modelId="{77B73C05-4014-4215-8409-DC1F65BBF3C0}" type="sibTrans" cxnId="{BF5620B6-598F-4EEA-8FDC-637D81DC1F1D}">
      <dgm:prSet/>
      <dgm:spPr/>
      <dgm:t>
        <a:bodyPr/>
        <a:lstStyle/>
        <a:p>
          <a:endParaRPr lang="nl-NL"/>
        </a:p>
      </dgm:t>
    </dgm:pt>
    <dgm:pt modelId="{382741EC-5144-45F1-B050-4FA1076C8D36}">
      <dgm:prSet phldrT="[Tekst]"/>
      <dgm:spPr>
        <a:solidFill>
          <a:srgbClr val="945DE8"/>
        </a:solidFill>
      </dgm:spPr>
      <dgm:t>
        <a:bodyPr/>
        <a:lstStyle/>
        <a:p>
          <a:r>
            <a:rPr lang="nl-NL" dirty="0"/>
            <a:t>Middel: Rentebeleid</a:t>
          </a:r>
        </a:p>
      </dgm:t>
    </dgm:pt>
    <dgm:pt modelId="{07AE5D17-3AD7-4BE1-A0F4-BEE6D7523D86}" type="parTrans" cxnId="{FA73978F-963C-4CA2-85EB-81C265B60A88}">
      <dgm:prSet/>
      <dgm:spPr/>
      <dgm:t>
        <a:bodyPr/>
        <a:lstStyle/>
        <a:p>
          <a:endParaRPr lang="nl-NL"/>
        </a:p>
      </dgm:t>
    </dgm:pt>
    <dgm:pt modelId="{C2C1566F-DDA1-4B2F-B5CC-0643976E309E}" type="sibTrans" cxnId="{FA73978F-963C-4CA2-85EB-81C265B60A88}">
      <dgm:prSet/>
      <dgm:spPr/>
      <dgm:t>
        <a:bodyPr/>
        <a:lstStyle/>
        <a:p>
          <a:endParaRPr lang="nl-NL"/>
        </a:p>
      </dgm:t>
    </dgm:pt>
    <dgm:pt modelId="{11914902-65A6-4AB5-8739-A0CE79EA2FC6}">
      <dgm:prSet phldrT="[Tekst]"/>
      <dgm:spPr>
        <a:solidFill>
          <a:srgbClr val="945DE8"/>
        </a:solidFill>
      </dgm:spPr>
      <dgm:t>
        <a:bodyPr/>
        <a:lstStyle/>
        <a:p>
          <a:r>
            <a:rPr lang="nl-NL" dirty="0"/>
            <a:t>Hoogconjunctuur overbesteding; kans op bestedingsinflatie</a:t>
          </a:r>
        </a:p>
      </dgm:t>
    </dgm:pt>
    <dgm:pt modelId="{5FFB9638-3FC1-463B-BD1A-AD7663F24425}" type="parTrans" cxnId="{F0134866-DE6A-4515-8C4F-5B24C555042F}">
      <dgm:prSet/>
      <dgm:spPr/>
      <dgm:t>
        <a:bodyPr/>
        <a:lstStyle/>
        <a:p>
          <a:endParaRPr lang="nl-NL"/>
        </a:p>
      </dgm:t>
    </dgm:pt>
    <dgm:pt modelId="{77B82935-C5CB-463C-BFD3-BB66A21EBCC5}" type="sibTrans" cxnId="{F0134866-DE6A-4515-8C4F-5B24C555042F}">
      <dgm:prSet/>
      <dgm:spPr/>
      <dgm:t>
        <a:bodyPr/>
        <a:lstStyle/>
        <a:p>
          <a:endParaRPr lang="nl-NL"/>
        </a:p>
      </dgm:t>
    </dgm:pt>
    <dgm:pt modelId="{2A319952-F0EF-4464-B1B3-D4007AEE04F2}">
      <dgm:prSet phldrT="[Tekst]"/>
      <dgm:spPr>
        <a:solidFill>
          <a:srgbClr val="945DE8"/>
        </a:solidFill>
      </dgm:spPr>
      <dgm:t>
        <a:bodyPr/>
        <a:lstStyle/>
        <a:p>
          <a:r>
            <a:rPr lang="nl-NL" dirty="0"/>
            <a:t>Oplossing: Rente verhogen</a:t>
          </a:r>
        </a:p>
        <a:p>
          <a:r>
            <a:rPr lang="nl-NL" dirty="0"/>
            <a:t>Bestedingen worden afgeremd</a:t>
          </a:r>
        </a:p>
      </dgm:t>
    </dgm:pt>
    <dgm:pt modelId="{987712C9-A8B2-4597-B833-1709DCA60D5D}" type="parTrans" cxnId="{6F0328C6-FC99-4FAB-BE35-BD749421C65B}">
      <dgm:prSet/>
      <dgm:spPr/>
      <dgm:t>
        <a:bodyPr/>
        <a:lstStyle/>
        <a:p>
          <a:endParaRPr lang="nl-NL"/>
        </a:p>
      </dgm:t>
    </dgm:pt>
    <dgm:pt modelId="{1B746C66-825B-4304-9AA1-7950A712BBD4}" type="sibTrans" cxnId="{6F0328C6-FC99-4FAB-BE35-BD749421C65B}">
      <dgm:prSet/>
      <dgm:spPr/>
      <dgm:t>
        <a:bodyPr/>
        <a:lstStyle/>
        <a:p>
          <a:endParaRPr lang="nl-NL"/>
        </a:p>
      </dgm:t>
    </dgm:pt>
    <dgm:pt modelId="{55E21C25-A311-45A6-ABE1-5838ED44E24A}">
      <dgm:prSet phldrT="[Tekst]"/>
      <dgm:spPr>
        <a:solidFill>
          <a:srgbClr val="945DE8"/>
        </a:solidFill>
      </dgm:spPr>
      <dgm:t>
        <a:bodyPr/>
        <a:lstStyle/>
        <a:p>
          <a:r>
            <a:rPr lang="nl-NL" dirty="0"/>
            <a:t>Laagconjunctuur onderbesteding; kans op dalende inflatie</a:t>
          </a:r>
        </a:p>
      </dgm:t>
    </dgm:pt>
    <dgm:pt modelId="{A75841F6-9CF0-46F9-93BE-6F6F8CAF2DDC}" type="parTrans" cxnId="{68EB5E91-E473-4FDF-A3E8-FF719ED9AA7B}">
      <dgm:prSet/>
      <dgm:spPr/>
      <dgm:t>
        <a:bodyPr/>
        <a:lstStyle/>
        <a:p>
          <a:endParaRPr lang="nl-NL"/>
        </a:p>
      </dgm:t>
    </dgm:pt>
    <dgm:pt modelId="{146BEE79-C1E7-4047-9811-E22A1D696644}" type="sibTrans" cxnId="{68EB5E91-E473-4FDF-A3E8-FF719ED9AA7B}">
      <dgm:prSet/>
      <dgm:spPr/>
      <dgm:t>
        <a:bodyPr/>
        <a:lstStyle/>
        <a:p>
          <a:endParaRPr lang="nl-NL"/>
        </a:p>
      </dgm:t>
    </dgm:pt>
    <dgm:pt modelId="{BD58BE3D-6FF5-4356-B581-5A9B06821615}">
      <dgm:prSet phldrT="[Tekst]"/>
      <dgm:spPr>
        <a:solidFill>
          <a:srgbClr val="945DE8"/>
        </a:solidFill>
      </dgm:spPr>
      <dgm:t>
        <a:bodyPr/>
        <a:lstStyle/>
        <a:p>
          <a:r>
            <a:rPr lang="nl-NL" dirty="0"/>
            <a:t>Oplossing: Rente verlagen</a:t>
          </a:r>
        </a:p>
        <a:p>
          <a:r>
            <a:rPr lang="nl-NL" dirty="0"/>
            <a:t>Bestedingen worden gestimuleerd</a:t>
          </a:r>
        </a:p>
      </dgm:t>
    </dgm:pt>
    <dgm:pt modelId="{5990ABFE-C6C8-4A86-99A6-F975EE3EEDAD}" type="parTrans" cxnId="{6B87F535-A6FF-4670-BC1F-B8593605F370}">
      <dgm:prSet/>
      <dgm:spPr/>
      <dgm:t>
        <a:bodyPr/>
        <a:lstStyle/>
        <a:p>
          <a:endParaRPr lang="nl-NL"/>
        </a:p>
      </dgm:t>
    </dgm:pt>
    <dgm:pt modelId="{D326B6E3-18FD-47FB-8D3A-3C7C63143EAE}" type="sibTrans" cxnId="{6B87F535-A6FF-4670-BC1F-B8593605F370}">
      <dgm:prSet/>
      <dgm:spPr/>
      <dgm:t>
        <a:bodyPr/>
        <a:lstStyle/>
        <a:p>
          <a:endParaRPr lang="nl-NL"/>
        </a:p>
      </dgm:t>
    </dgm:pt>
    <dgm:pt modelId="{1B7D501C-0C48-4BD8-B0C1-CBB7987DF8E2}" type="pres">
      <dgm:prSet presAssocID="{E73EFD8E-00DB-49B6-B494-D1084693F5D3}" presName="diagram" presStyleCnt="0">
        <dgm:presLayoutVars>
          <dgm:dir/>
          <dgm:resizeHandles val="exact"/>
        </dgm:presLayoutVars>
      </dgm:prSet>
      <dgm:spPr/>
    </dgm:pt>
    <dgm:pt modelId="{0F1F244B-9D12-45FE-9060-7F5C9B7A2BE3}" type="pres">
      <dgm:prSet presAssocID="{F90DA6DC-46F7-417E-8D32-5FC7B53A88E7}" presName="node" presStyleLbl="node1" presStyleIdx="0" presStyleCnt="7">
        <dgm:presLayoutVars>
          <dgm:bulletEnabled val="1"/>
        </dgm:presLayoutVars>
      </dgm:prSet>
      <dgm:spPr/>
    </dgm:pt>
    <dgm:pt modelId="{F1137DFA-2949-459D-BDC4-5E346A1C29CD}" type="pres">
      <dgm:prSet presAssocID="{11A12A4E-46B4-48AF-914A-F6EC2A531D42}" presName="sibTrans" presStyleCnt="0"/>
      <dgm:spPr/>
    </dgm:pt>
    <dgm:pt modelId="{442DF444-A851-415D-BFFE-85F602C51206}" type="pres">
      <dgm:prSet presAssocID="{4CBB881E-1437-440E-9461-76CCA8947D2A}" presName="node" presStyleLbl="node1" presStyleIdx="1" presStyleCnt="7">
        <dgm:presLayoutVars>
          <dgm:bulletEnabled val="1"/>
        </dgm:presLayoutVars>
      </dgm:prSet>
      <dgm:spPr/>
    </dgm:pt>
    <dgm:pt modelId="{1E955C17-216A-4602-91C9-1A60DBEA0985}" type="pres">
      <dgm:prSet presAssocID="{77B73C05-4014-4215-8409-DC1F65BBF3C0}" presName="sibTrans" presStyleCnt="0"/>
      <dgm:spPr/>
    </dgm:pt>
    <dgm:pt modelId="{AF4F3189-9736-4F1D-A29C-BA8902655A69}" type="pres">
      <dgm:prSet presAssocID="{382741EC-5144-45F1-B050-4FA1076C8D36}" presName="node" presStyleLbl="node1" presStyleIdx="2" presStyleCnt="7">
        <dgm:presLayoutVars>
          <dgm:bulletEnabled val="1"/>
        </dgm:presLayoutVars>
      </dgm:prSet>
      <dgm:spPr/>
    </dgm:pt>
    <dgm:pt modelId="{751C2E5B-0016-4C8B-B59B-779460069658}" type="pres">
      <dgm:prSet presAssocID="{C2C1566F-DDA1-4B2F-B5CC-0643976E309E}" presName="sibTrans" presStyleCnt="0"/>
      <dgm:spPr/>
    </dgm:pt>
    <dgm:pt modelId="{0E964D46-78C4-4FD8-8146-B36C0DF178CC}" type="pres">
      <dgm:prSet presAssocID="{11914902-65A6-4AB5-8739-A0CE79EA2FC6}" presName="node" presStyleLbl="node1" presStyleIdx="3" presStyleCnt="7">
        <dgm:presLayoutVars>
          <dgm:bulletEnabled val="1"/>
        </dgm:presLayoutVars>
      </dgm:prSet>
      <dgm:spPr/>
    </dgm:pt>
    <dgm:pt modelId="{240FAC79-C904-4EDF-8ACA-E21082CB58ED}" type="pres">
      <dgm:prSet presAssocID="{77B82935-C5CB-463C-BFD3-BB66A21EBCC5}" presName="sibTrans" presStyleCnt="0"/>
      <dgm:spPr/>
    </dgm:pt>
    <dgm:pt modelId="{9F70ED93-4CB2-40FD-94D0-220D01BBCC64}" type="pres">
      <dgm:prSet presAssocID="{2A319952-F0EF-4464-B1B3-D4007AEE04F2}" presName="node" presStyleLbl="node1" presStyleIdx="4" presStyleCnt="7">
        <dgm:presLayoutVars>
          <dgm:bulletEnabled val="1"/>
        </dgm:presLayoutVars>
      </dgm:prSet>
      <dgm:spPr/>
    </dgm:pt>
    <dgm:pt modelId="{F2A82E13-25E8-48B7-B585-FD373D23E801}" type="pres">
      <dgm:prSet presAssocID="{1B746C66-825B-4304-9AA1-7950A712BBD4}" presName="sibTrans" presStyleCnt="0"/>
      <dgm:spPr/>
    </dgm:pt>
    <dgm:pt modelId="{901C1A9E-2139-4D57-9739-B6D89614ECA5}" type="pres">
      <dgm:prSet presAssocID="{55E21C25-A311-45A6-ABE1-5838ED44E24A}" presName="node" presStyleLbl="node1" presStyleIdx="5" presStyleCnt="7" custLinFactX="-100000" custLinFactY="14980" custLinFactNeighborX="-120259" custLinFactNeighborY="100000">
        <dgm:presLayoutVars>
          <dgm:bulletEnabled val="1"/>
        </dgm:presLayoutVars>
      </dgm:prSet>
      <dgm:spPr/>
    </dgm:pt>
    <dgm:pt modelId="{F2D3C08D-AE68-41F5-8A24-DD6404E05702}" type="pres">
      <dgm:prSet presAssocID="{146BEE79-C1E7-4047-9811-E22A1D696644}" presName="sibTrans" presStyleCnt="0"/>
      <dgm:spPr/>
    </dgm:pt>
    <dgm:pt modelId="{17D61755-0408-4393-83BB-2EDC410CDE14}" type="pres">
      <dgm:prSet presAssocID="{BD58BE3D-6FF5-4356-B581-5A9B06821615}" presName="node" presStyleLbl="node1" presStyleIdx="6" presStyleCnt="7">
        <dgm:presLayoutVars>
          <dgm:bulletEnabled val="1"/>
        </dgm:presLayoutVars>
      </dgm:prSet>
      <dgm:spPr/>
    </dgm:pt>
  </dgm:ptLst>
  <dgm:cxnLst>
    <dgm:cxn modelId="{5233F908-2DBD-42A9-855A-3D2CD0204B15}" type="presOf" srcId="{4CBB881E-1437-440E-9461-76CCA8947D2A}" destId="{442DF444-A851-415D-BFFE-85F602C51206}" srcOrd="0" destOrd="0" presId="urn:microsoft.com/office/officeart/2005/8/layout/default"/>
    <dgm:cxn modelId="{AD95510E-FA4E-4DFB-8252-92380169E9FB}" type="presOf" srcId="{E73EFD8E-00DB-49B6-B494-D1084693F5D3}" destId="{1B7D501C-0C48-4BD8-B0C1-CBB7987DF8E2}" srcOrd="0" destOrd="0" presId="urn:microsoft.com/office/officeart/2005/8/layout/default"/>
    <dgm:cxn modelId="{6B87F535-A6FF-4670-BC1F-B8593605F370}" srcId="{E73EFD8E-00DB-49B6-B494-D1084693F5D3}" destId="{BD58BE3D-6FF5-4356-B581-5A9B06821615}" srcOrd="6" destOrd="0" parTransId="{5990ABFE-C6C8-4A86-99A6-F975EE3EEDAD}" sibTransId="{D326B6E3-18FD-47FB-8D3A-3C7C63143EAE}"/>
    <dgm:cxn modelId="{3C0EFC63-B577-487D-A7B3-EF6660A02354}" srcId="{E73EFD8E-00DB-49B6-B494-D1084693F5D3}" destId="{F90DA6DC-46F7-417E-8D32-5FC7B53A88E7}" srcOrd="0" destOrd="0" parTransId="{A025C949-6B04-4692-8664-66AF7A780228}" sibTransId="{11A12A4E-46B4-48AF-914A-F6EC2A531D42}"/>
    <dgm:cxn modelId="{F0134866-DE6A-4515-8C4F-5B24C555042F}" srcId="{E73EFD8E-00DB-49B6-B494-D1084693F5D3}" destId="{11914902-65A6-4AB5-8739-A0CE79EA2FC6}" srcOrd="3" destOrd="0" parTransId="{5FFB9638-3FC1-463B-BD1A-AD7663F24425}" sibTransId="{77B82935-C5CB-463C-BFD3-BB66A21EBCC5}"/>
    <dgm:cxn modelId="{F8E6464D-EAF3-4039-A2D4-39CD288991BA}" type="presOf" srcId="{55E21C25-A311-45A6-ABE1-5838ED44E24A}" destId="{901C1A9E-2139-4D57-9739-B6D89614ECA5}" srcOrd="0" destOrd="0" presId="urn:microsoft.com/office/officeart/2005/8/layout/default"/>
    <dgm:cxn modelId="{F7580182-5745-4038-ABDB-784922AB2746}" type="presOf" srcId="{BD58BE3D-6FF5-4356-B581-5A9B06821615}" destId="{17D61755-0408-4393-83BB-2EDC410CDE14}" srcOrd="0" destOrd="0" presId="urn:microsoft.com/office/officeart/2005/8/layout/default"/>
    <dgm:cxn modelId="{FA73978F-963C-4CA2-85EB-81C265B60A88}" srcId="{E73EFD8E-00DB-49B6-B494-D1084693F5D3}" destId="{382741EC-5144-45F1-B050-4FA1076C8D36}" srcOrd="2" destOrd="0" parTransId="{07AE5D17-3AD7-4BE1-A0F4-BEE6D7523D86}" sibTransId="{C2C1566F-DDA1-4B2F-B5CC-0643976E309E}"/>
    <dgm:cxn modelId="{68EB5E91-E473-4FDF-A3E8-FF719ED9AA7B}" srcId="{E73EFD8E-00DB-49B6-B494-D1084693F5D3}" destId="{55E21C25-A311-45A6-ABE1-5838ED44E24A}" srcOrd="5" destOrd="0" parTransId="{A75841F6-9CF0-46F9-93BE-6F6F8CAF2DDC}" sibTransId="{146BEE79-C1E7-4047-9811-E22A1D696644}"/>
    <dgm:cxn modelId="{A13CD296-7F42-488C-B2F6-4495EB4D88AC}" type="presOf" srcId="{11914902-65A6-4AB5-8739-A0CE79EA2FC6}" destId="{0E964D46-78C4-4FD8-8146-B36C0DF178CC}" srcOrd="0" destOrd="0" presId="urn:microsoft.com/office/officeart/2005/8/layout/default"/>
    <dgm:cxn modelId="{3058F4A0-A466-4406-935B-AE856904DB5E}" type="presOf" srcId="{F90DA6DC-46F7-417E-8D32-5FC7B53A88E7}" destId="{0F1F244B-9D12-45FE-9060-7F5C9B7A2BE3}" srcOrd="0" destOrd="0" presId="urn:microsoft.com/office/officeart/2005/8/layout/default"/>
    <dgm:cxn modelId="{D79FCDA7-4B62-4CDC-BF27-39263D61D52F}" type="presOf" srcId="{2A319952-F0EF-4464-B1B3-D4007AEE04F2}" destId="{9F70ED93-4CB2-40FD-94D0-220D01BBCC64}" srcOrd="0" destOrd="0" presId="urn:microsoft.com/office/officeart/2005/8/layout/default"/>
    <dgm:cxn modelId="{BF5620B6-598F-4EEA-8FDC-637D81DC1F1D}" srcId="{E73EFD8E-00DB-49B6-B494-D1084693F5D3}" destId="{4CBB881E-1437-440E-9461-76CCA8947D2A}" srcOrd="1" destOrd="0" parTransId="{1EAA8AE8-29F1-471B-AD82-DD946436C221}" sibTransId="{77B73C05-4014-4215-8409-DC1F65BBF3C0}"/>
    <dgm:cxn modelId="{6F0328C6-FC99-4FAB-BE35-BD749421C65B}" srcId="{E73EFD8E-00DB-49B6-B494-D1084693F5D3}" destId="{2A319952-F0EF-4464-B1B3-D4007AEE04F2}" srcOrd="4" destOrd="0" parTransId="{987712C9-A8B2-4597-B833-1709DCA60D5D}" sibTransId="{1B746C66-825B-4304-9AA1-7950A712BBD4}"/>
    <dgm:cxn modelId="{4C0D4ADA-443D-4B38-B4D1-468A192C370F}" type="presOf" srcId="{382741EC-5144-45F1-B050-4FA1076C8D36}" destId="{AF4F3189-9736-4F1D-A29C-BA8902655A69}" srcOrd="0" destOrd="0" presId="urn:microsoft.com/office/officeart/2005/8/layout/default"/>
    <dgm:cxn modelId="{74689F8C-03BE-4A6F-8E70-48201809E0BB}" type="presParOf" srcId="{1B7D501C-0C48-4BD8-B0C1-CBB7987DF8E2}" destId="{0F1F244B-9D12-45FE-9060-7F5C9B7A2BE3}" srcOrd="0" destOrd="0" presId="urn:microsoft.com/office/officeart/2005/8/layout/default"/>
    <dgm:cxn modelId="{7C38BBA5-0018-4F5D-ADED-7905CB3D52D8}" type="presParOf" srcId="{1B7D501C-0C48-4BD8-B0C1-CBB7987DF8E2}" destId="{F1137DFA-2949-459D-BDC4-5E346A1C29CD}" srcOrd="1" destOrd="0" presId="urn:microsoft.com/office/officeart/2005/8/layout/default"/>
    <dgm:cxn modelId="{F7CAEDD2-4300-4067-99B9-800323455CD2}" type="presParOf" srcId="{1B7D501C-0C48-4BD8-B0C1-CBB7987DF8E2}" destId="{442DF444-A851-415D-BFFE-85F602C51206}" srcOrd="2" destOrd="0" presId="urn:microsoft.com/office/officeart/2005/8/layout/default"/>
    <dgm:cxn modelId="{348E2B12-BE4F-41EF-84D8-74AD9D9A3E1A}" type="presParOf" srcId="{1B7D501C-0C48-4BD8-B0C1-CBB7987DF8E2}" destId="{1E955C17-216A-4602-91C9-1A60DBEA0985}" srcOrd="3" destOrd="0" presId="urn:microsoft.com/office/officeart/2005/8/layout/default"/>
    <dgm:cxn modelId="{9EA1BFF7-428A-4DA1-9AB3-FE5441B5D27A}" type="presParOf" srcId="{1B7D501C-0C48-4BD8-B0C1-CBB7987DF8E2}" destId="{AF4F3189-9736-4F1D-A29C-BA8902655A69}" srcOrd="4" destOrd="0" presId="urn:microsoft.com/office/officeart/2005/8/layout/default"/>
    <dgm:cxn modelId="{39A41877-315A-4EE7-92B8-33036D88DF32}" type="presParOf" srcId="{1B7D501C-0C48-4BD8-B0C1-CBB7987DF8E2}" destId="{751C2E5B-0016-4C8B-B59B-779460069658}" srcOrd="5" destOrd="0" presId="urn:microsoft.com/office/officeart/2005/8/layout/default"/>
    <dgm:cxn modelId="{42B1A273-56B5-4081-B047-D2A13B7F1BEC}" type="presParOf" srcId="{1B7D501C-0C48-4BD8-B0C1-CBB7987DF8E2}" destId="{0E964D46-78C4-4FD8-8146-B36C0DF178CC}" srcOrd="6" destOrd="0" presId="urn:microsoft.com/office/officeart/2005/8/layout/default"/>
    <dgm:cxn modelId="{42856557-E21D-44E3-AF80-CED25F0C1CC4}" type="presParOf" srcId="{1B7D501C-0C48-4BD8-B0C1-CBB7987DF8E2}" destId="{240FAC79-C904-4EDF-8ACA-E21082CB58ED}" srcOrd="7" destOrd="0" presId="urn:microsoft.com/office/officeart/2005/8/layout/default"/>
    <dgm:cxn modelId="{AD64CBB7-6750-4AD0-8ED0-26C49B6D9720}" type="presParOf" srcId="{1B7D501C-0C48-4BD8-B0C1-CBB7987DF8E2}" destId="{9F70ED93-4CB2-40FD-94D0-220D01BBCC64}" srcOrd="8" destOrd="0" presId="urn:microsoft.com/office/officeart/2005/8/layout/default"/>
    <dgm:cxn modelId="{D00FD002-ABEA-4184-AB1F-774869926583}" type="presParOf" srcId="{1B7D501C-0C48-4BD8-B0C1-CBB7987DF8E2}" destId="{F2A82E13-25E8-48B7-B585-FD373D23E801}" srcOrd="9" destOrd="0" presId="urn:microsoft.com/office/officeart/2005/8/layout/default"/>
    <dgm:cxn modelId="{50ADBBB1-39FB-4B0C-BC96-EF9667810A6D}" type="presParOf" srcId="{1B7D501C-0C48-4BD8-B0C1-CBB7987DF8E2}" destId="{901C1A9E-2139-4D57-9739-B6D89614ECA5}" srcOrd="10" destOrd="0" presId="urn:microsoft.com/office/officeart/2005/8/layout/default"/>
    <dgm:cxn modelId="{61692605-7DC8-4A8A-AD19-70BA1E159988}" type="presParOf" srcId="{1B7D501C-0C48-4BD8-B0C1-CBB7987DF8E2}" destId="{F2D3C08D-AE68-41F5-8A24-DD6404E05702}" srcOrd="11" destOrd="0" presId="urn:microsoft.com/office/officeart/2005/8/layout/default"/>
    <dgm:cxn modelId="{7024B042-F9CA-4FCF-BF3F-02E823517033}" type="presParOf" srcId="{1B7D501C-0C48-4BD8-B0C1-CBB7987DF8E2}" destId="{17D61755-0408-4393-83BB-2EDC410CDE1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3EFD8E-00DB-49B6-B494-D1084693F5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F90DA6DC-46F7-417E-8D32-5FC7B53A88E7}">
      <dgm:prSet phldrT="[Tekst]"/>
      <dgm:spPr>
        <a:solidFill>
          <a:srgbClr val="945DE8"/>
        </a:solidFill>
      </dgm:spPr>
      <dgm:t>
        <a:bodyPr/>
        <a:lstStyle/>
        <a:p>
          <a:r>
            <a:rPr lang="nl-NL" dirty="0"/>
            <a:t>Pensioen </a:t>
          </a:r>
        </a:p>
      </dgm:t>
    </dgm:pt>
    <dgm:pt modelId="{A025C949-6B04-4692-8664-66AF7A780228}" type="parTrans" cxnId="{3C0EFC63-B577-487D-A7B3-EF6660A02354}">
      <dgm:prSet/>
      <dgm:spPr/>
      <dgm:t>
        <a:bodyPr/>
        <a:lstStyle/>
        <a:p>
          <a:endParaRPr lang="nl-NL"/>
        </a:p>
      </dgm:t>
    </dgm:pt>
    <dgm:pt modelId="{11A12A4E-46B4-48AF-914A-F6EC2A531D42}" type="sibTrans" cxnId="{3C0EFC63-B577-487D-A7B3-EF6660A02354}">
      <dgm:prSet/>
      <dgm:spPr/>
      <dgm:t>
        <a:bodyPr/>
        <a:lstStyle/>
        <a:p>
          <a:endParaRPr lang="nl-NL"/>
        </a:p>
      </dgm:t>
    </dgm:pt>
    <dgm:pt modelId="{4CBB881E-1437-440E-9461-76CCA8947D2A}">
      <dgm:prSet phldrT="[Tekst]"/>
      <dgm:spPr>
        <a:solidFill>
          <a:srgbClr val="945DE8"/>
        </a:solidFill>
      </dgm:spPr>
      <dgm:t>
        <a:bodyPr/>
        <a:lstStyle/>
        <a:p>
          <a:r>
            <a:rPr lang="nl-NL" dirty="0"/>
            <a:t>Ruilen over tijd:</a:t>
          </a:r>
        </a:p>
        <a:p>
          <a:r>
            <a:rPr lang="nl-NL" dirty="0"/>
            <a:t>Nu premie betalen en straks pensioen ontvangen</a:t>
          </a:r>
        </a:p>
      </dgm:t>
    </dgm:pt>
    <dgm:pt modelId="{1EAA8AE8-29F1-471B-AD82-DD946436C221}" type="parTrans" cxnId="{BF5620B6-598F-4EEA-8FDC-637D81DC1F1D}">
      <dgm:prSet/>
      <dgm:spPr/>
      <dgm:t>
        <a:bodyPr/>
        <a:lstStyle/>
        <a:p>
          <a:endParaRPr lang="nl-NL"/>
        </a:p>
      </dgm:t>
    </dgm:pt>
    <dgm:pt modelId="{77B73C05-4014-4215-8409-DC1F65BBF3C0}" type="sibTrans" cxnId="{BF5620B6-598F-4EEA-8FDC-637D81DC1F1D}">
      <dgm:prSet/>
      <dgm:spPr/>
      <dgm:t>
        <a:bodyPr/>
        <a:lstStyle/>
        <a:p>
          <a:endParaRPr lang="nl-NL"/>
        </a:p>
      </dgm:t>
    </dgm:pt>
    <dgm:pt modelId="{382741EC-5144-45F1-B050-4FA1076C8D36}">
      <dgm:prSet phldrT="[Tekst]"/>
      <dgm:spPr>
        <a:solidFill>
          <a:srgbClr val="945DE8"/>
        </a:solidFill>
      </dgm:spPr>
      <dgm:t>
        <a:bodyPr/>
        <a:lstStyle/>
        <a:p>
          <a:r>
            <a:rPr lang="nl-NL" dirty="0"/>
            <a:t>Omslagstelsel</a:t>
          </a:r>
        </a:p>
      </dgm:t>
    </dgm:pt>
    <dgm:pt modelId="{07AE5D17-3AD7-4BE1-A0F4-BEE6D7523D86}" type="parTrans" cxnId="{FA73978F-963C-4CA2-85EB-81C265B60A88}">
      <dgm:prSet/>
      <dgm:spPr/>
      <dgm:t>
        <a:bodyPr/>
        <a:lstStyle/>
        <a:p>
          <a:endParaRPr lang="nl-NL"/>
        </a:p>
      </dgm:t>
    </dgm:pt>
    <dgm:pt modelId="{C2C1566F-DDA1-4B2F-B5CC-0643976E309E}" type="sibTrans" cxnId="{FA73978F-963C-4CA2-85EB-81C265B60A88}">
      <dgm:prSet/>
      <dgm:spPr/>
      <dgm:t>
        <a:bodyPr/>
        <a:lstStyle/>
        <a:p>
          <a:endParaRPr lang="nl-NL"/>
        </a:p>
      </dgm:t>
    </dgm:pt>
    <dgm:pt modelId="{11914902-65A6-4AB5-8739-A0CE79EA2FC6}">
      <dgm:prSet phldrT="[Tekst]"/>
      <dgm:spPr>
        <a:solidFill>
          <a:srgbClr val="945DE8"/>
        </a:solidFill>
      </dgm:spPr>
      <dgm:t>
        <a:bodyPr/>
        <a:lstStyle/>
        <a:p>
          <a:r>
            <a:rPr lang="nl-NL" dirty="0"/>
            <a:t>Benodigde pensioenbedrag wordt omgeslagen over werkende bevolking</a:t>
          </a:r>
        </a:p>
      </dgm:t>
    </dgm:pt>
    <dgm:pt modelId="{5FFB9638-3FC1-463B-BD1A-AD7663F24425}" type="parTrans" cxnId="{F0134866-DE6A-4515-8C4F-5B24C555042F}">
      <dgm:prSet/>
      <dgm:spPr/>
      <dgm:t>
        <a:bodyPr/>
        <a:lstStyle/>
        <a:p>
          <a:endParaRPr lang="nl-NL"/>
        </a:p>
      </dgm:t>
    </dgm:pt>
    <dgm:pt modelId="{77B82935-C5CB-463C-BFD3-BB66A21EBCC5}" type="sibTrans" cxnId="{F0134866-DE6A-4515-8C4F-5B24C555042F}">
      <dgm:prSet/>
      <dgm:spPr/>
      <dgm:t>
        <a:bodyPr/>
        <a:lstStyle/>
        <a:p>
          <a:endParaRPr lang="nl-NL"/>
        </a:p>
      </dgm:t>
    </dgm:pt>
    <dgm:pt modelId="{2A319952-F0EF-4464-B1B3-D4007AEE04F2}">
      <dgm:prSet phldrT="[Tekst]"/>
      <dgm:spPr>
        <a:solidFill>
          <a:srgbClr val="945DE8"/>
        </a:solidFill>
      </dgm:spPr>
      <dgm:t>
        <a:bodyPr/>
        <a:lstStyle/>
        <a:p>
          <a:r>
            <a:rPr lang="nl-NL" dirty="0"/>
            <a:t>Verplichte solidariteit</a:t>
          </a:r>
        </a:p>
        <a:p>
          <a:r>
            <a:rPr lang="nl-NL" dirty="0"/>
            <a:t>Basispensioen (AOW)</a:t>
          </a:r>
        </a:p>
      </dgm:t>
    </dgm:pt>
    <dgm:pt modelId="{987712C9-A8B2-4597-B833-1709DCA60D5D}" type="parTrans" cxnId="{6F0328C6-FC99-4FAB-BE35-BD749421C65B}">
      <dgm:prSet/>
      <dgm:spPr/>
      <dgm:t>
        <a:bodyPr/>
        <a:lstStyle/>
        <a:p>
          <a:endParaRPr lang="nl-NL"/>
        </a:p>
      </dgm:t>
    </dgm:pt>
    <dgm:pt modelId="{1B746C66-825B-4304-9AA1-7950A712BBD4}" type="sibTrans" cxnId="{6F0328C6-FC99-4FAB-BE35-BD749421C65B}">
      <dgm:prSet/>
      <dgm:spPr/>
      <dgm:t>
        <a:bodyPr/>
        <a:lstStyle/>
        <a:p>
          <a:endParaRPr lang="nl-NL"/>
        </a:p>
      </dgm:t>
    </dgm:pt>
    <dgm:pt modelId="{A8A19265-A1A4-460F-9BA8-F5FC36ED47B8}">
      <dgm:prSet phldrT="[Tekst]"/>
      <dgm:spPr>
        <a:solidFill>
          <a:srgbClr val="945DE8"/>
        </a:solidFill>
      </dgm:spPr>
      <dgm:t>
        <a:bodyPr/>
        <a:lstStyle/>
        <a:p>
          <a:r>
            <a:rPr lang="nl-NL" dirty="0"/>
            <a:t>Kapitaaldekkingsstelsel: Iedere werkende spaart voor zijn eigen pensioen</a:t>
          </a:r>
        </a:p>
        <a:p>
          <a:r>
            <a:rPr lang="nl-NL" dirty="0"/>
            <a:t>(Aanvullend pensioen)</a:t>
          </a:r>
        </a:p>
      </dgm:t>
    </dgm:pt>
    <dgm:pt modelId="{598AFF16-C722-4781-9E8A-7137E429990D}" type="parTrans" cxnId="{D8CA16E3-AC8B-4A90-A73D-556C20BBD1C8}">
      <dgm:prSet/>
      <dgm:spPr/>
      <dgm:t>
        <a:bodyPr/>
        <a:lstStyle/>
        <a:p>
          <a:endParaRPr lang="nl-NL"/>
        </a:p>
      </dgm:t>
    </dgm:pt>
    <dgm:pt modelId="{67A2DE33-19E0-4E92-9D32-FCAAE85116D8}" type="sibTrans" cxnId="{D8CA16E3-AC8B-4A90-A73D-556C20BBD1C8}">
      <dgm:prSet/>
      <dgm:spPr/>
      <dgm:t>
        <a:bodyPr/>
        <a:lstStyle/>
        <a:p>
          <a:endParaRPr lang="nl-NL"/>
        </a:p>
      </dgm:t>
    </dgm:pt>
    <dgm:pt modelId="{55E21C25-A311-45A6-ABE1-5838ED44E24A}">
      <dgm:prSet phldrT="[Tekst]"/>
      <dgm:spPr>
        <a:solidFill>
          <a:srgbClr val="945DE8"/>
        </a:solidFill>
      </dgm:spPr>
      <dgm:t>
        <a:bodyPr/>
        <a:lstStyle/>
        <a:p>
          <a:r>
            <a:rPr lang="nl-NL" dirty="0"/>
            <a:t>Vergrijzing zet systeem onder druk</a:t>
          </a:r>
        </a:p>
      </dgm:t>
    </dgm:pt>
    <dgm:pt modelId="{A75841F6-9CF0-46F9-93BE-6F6F8CAF2DDC}" type="parTrans" cxnId="{68EB5E91-E473-4FDF-A3E8-FF719ED9AA7B}">
      <dgm:prSet/>
      <dgm:spPr/>
      <dgm:t>
        <a:bodyPr/>
        <a:lstStyle/>
        <a:p>
          <a:endParaRPr lang="nl-NL"/>
        </a:p>
      </dgm:t>
    </dgm:pt>
    <dgm:pt modelId="{146BEE79-C1E7-4047-9811-E22A1D696644}" type="sibTrans" cxnId="{68EB5E91-E473-4FDF-A3E8-FF719ED9AA7B}">
      <dgm:prSet/>
      <dgm:spPr/>
      <dgm:t>
        <a:bodyPr/>
        <a:lstStyle/>
        <a:p>
          <a:endParaRPr lang="nl-NL"/>
        </a:p>
      </dgm:t>
    </dgm:pt>
    <dgm:pt modelId="{BD58BE3D-6FF5-4356-B581-5A9B06821615}">
      <dgm:prSet phldrT="[Tekst]"/>
      <dgm:spPr>
        <a:solidFill>
          <a:srgbClr val="945DE8"/>
        </a:solidFill>
      </dgm:spPr>
      <dgm:t>
        <a:bodyPr/>
        <a:lstStyle/>
        <a:p>
          <a:r>
            <a:rPr lang="nl-NL" dirty="0"/>
            <a:t>Vergroening en vergrijzing zijn hier een bedreiging</a:t>
          </a:r>
        </a:p>
      </dgm:t>
    </dgm:pt>
    <dgm:pt modelId="{5990ABFE-C6C8-4A86-99A6-F975EE3EEDAD}" type="parTrans" cxnId="{6B87F535-A6FF-4670-BC1F-B8593605F370}">
      <dgm:prSet/>
      <dgm:spPr/>
      <dgm:t>
        <a:bodyPr/>
        <a:lstStyle/>
        <a:p>
          <a:endParaRPr lang="nl-NL"/>
        </a:p>
      </dgm:t>
    </dgm:pt>
    <dgm:pt modelId="{D326B6E3-18FD-47FB-8D3A-3C7C63143EAE}" type="sibTrans" cxnId="{6B87F535-A6FF-4670-BC1F-B8593605F370}">
      <dgm:prSet/>
      <dgm:spPr/>
      <dgm:t>
        <a:bodyPr/>
        <a:lstStyle/>
        <a:p>
          <a:endParaRPr lang="nl-NL"/>
        </a:p>
      </dgm:t>
    </dgm:pt>
    <dgm:pt modelId="{1B7D501C-0C48-4BD8-B0C1-CBB7987DF8E2}" type="pres">
      <dgm:prSet presAssocID="{E73EFD8E-00DB-49B6-B494-D1084693F5D3}" presName="diagram" presStyleCnt="0">
        <dgm:presLayoutVars>
          <dgm:dir/>
          <dgm:resizeHandles val="exact"/>
        </dgm:presLayoutVars>
      </dgm:prSet>
      <dgm:spPr/>
    </dgm:pt>
    <dgm:pt modelId="{0F1F244B-9D12-45FE-9060-7F5C9B7A2BE3}" type="pres">
      <dgm:prSet presAssocID="{F90DA6DC-46F7-417E-8D32-5FC7B53A88E7}" presName="node" presStyleLbl="node1" presStyleIdx="0" presStyleCnt="8">
        <dgm:presLayoutVars>
          <dgm:bulletEnabled val="1"/>
        </dgm:presLayoutVars>
      </dgm:prSet>
      <dgm:spPr/>
    </dgm:pt>
    <dgm:pt modelId="{F1137DFA-2949-459D-BDC4-5E346A1C29CD}" type="pres">
      <dgm:prSet presAssocID="{11A12A4E-46B4-48AF-914A-F6EC2A531D42}" presName="sibTrans" presStyleCnt="0"/>
      <dgm:spPr/>
    </dgm:pt>
    <dgm:pt modelId="{442DF444-A851-415D-BFFE-85F602C51206}" type="pres">
      <dgm:prSet presAssocID="{4CBB881E-1437-440E-9461-76CCA8947D2A}" presName="node" presStyleLbl="node1" presStyleIdx="1" presStyleCnt="8">
        <dgm:presLayoutVars>
          <dgm:bulletEnabled val="1"/>
        </dgm:presLayoutVars>
      </dgm:prSet>
      <dgm:spPr/>
    </dgm:pt>
    <dgm:pt modelId="{1E955C17-216A-4602-91C9-1A60DBEA0985}" type="pres">
      <dgm:prSet presAssocID="{77B73C05-4014-4215-8409-DC1F65BBF3C0}" presName="sibTrans" presStyleCnt="0"/>
      <dgm:spPr/>
    </dgm:pt>
    <dgm:pt modelId="{AF4F3189-9736-4F1D-A29C-BA8902655A69}" type="pres">
      <dgm:prSet presAssocID="{382741EC-5144-45F1-B050-4FA1076C8D36}" presName="node" presStyleLbl="node1" presStyleIdx="2" presStyleCnt="8">
        <dgm:presLayoutVars>
          <dgm:bulletEnabled val="1"/>
        </dgm:presLayoutVars>
      </dgm:prSet>
      <dgm:spPr/>
    </dgm:pt>
    <dgm:pt modelId="{751C2E5B-0016-4C8B-B59B-779460069658}" type="pres">
      <dgm:prSet presAssocID="{C2C1566F-DDA1-4B2F-B5CC-0643976E309E}" presName="sibTrans" presStyleCnt="0"/>
      <dgm:spPr/>
    </dgm:pt>
    <dgm:pt modelId="{0E964D46-78C4-4FD8-8146-B36C0DF178CC}" type="pres">
      <dgm:prSet presAssocID="{11914902-65A6-4AB5-8739-A0CE79EA2FC6}" presName="node" presStyleLbl="node1" presStyleIdx="3" presStyleCnt="8">
        <dgm:presLayoutVars>
          <dgm:bulletEnabled val="1"/>
        </dgm:presLayoutVars>
      </dgm:prSet>
      <dgm:spPr/>
    </dgm:pt>
    <dgm:pt modelId="{240FAC79-C904-4EDF-8ACA-E21082CB58ED}" type="pres">
      <dgm:prSet presAssocID="{77B82935-C5CB-463C-BFD3-BB66A21EBCC5}" presName="sibTrans" presStyleCnt="0"/>
      <dgm:spPr/>
    </dgm:pt>
    <dgm:pt modelId="{9F70ED93-4CB2-40FD-94D0-220D01BBCC64}" type="pres">
      <dgm:prSet presAssocID="{2A319952-F0EF-4464-B1B3-D4007AEE04F2}" presName="node" presStyleLbl="node1" presStyleIdx="4" presStyleCnt="8">
        <dgm:presLayoutVars>
          <dgm:bulletEnabled val="1"/>
        </dgm:presLayoutVars>
      </dgm:prSet>
      <dgm:spPr/>
    </dgm:pt>
    <dgm:pt modelId="{F2A82E13-25E8-48B7-B585-FD373D23E801}" type="pres">
      <dgm:prSet presAssocID="{1B746C66-825B-4304-9AA1-7950A712BBD4}" presName="sibTrans" presStyleCnt="0"/>
      <dgm:spPr/>
    </dgm:pt>
    <dgm:pt modelId="{901C1A9E-2139-4D57-9739-B6D89614ECA5}" type="pres">
      <dgm:prSet presAssocID="{55E21C25-A311-45A6-ABE1-5838ED44E24A}" presName="node" presStyleLbl="node1" presStyleIdx="5" presStyleCnt="8">
        <dgm:presLayoutVars>
          <dgm:bulletEnabled val="1"/>
        </dgm:presLayoutVars>
      </dgm:prSet>
      <dgm:spPr/>
    </dgm:pt>
    <dgm:pt modelId="{F2D3C08D-AE68-41F5-8A24-DD6404E05702}" type="pres">
      <dgm:prSet presAssocID="{146BEE79-C1E7-4047-9811-E22A1D696644}" presName="sibTrans" presStyleCnt="0"/>
      <dgm:spPr/>
    </dgm:pt>
    <dgm:pt modelId="{17D61755-0408-4393-83BB-2EDC410CDE14}" type="pres">
      <dgm:prSet presAssocID="{BD58BE3D-6FF5-4356-B581-5A9B06821615}" presName="node" presStyleLbl="node1" presStyleIdx="6" presStyleCnt="8">
        <dgm:presLayoutVars>
          <dgm:bulletEnabled val="1"/>
        </dgm:presLayoutVars>
      </dgm:prSet>
      <dgm:spPr/>
    </dgm:pt>
    <dgm:pt modelId="{C24EA96B-C778-4587-893F-9854D1E4EDE4}" type="pres">
      <dgm:prSet presAssocID="{D326B6E3-18FD-47FB-8D3A-3C7C63143EAE}" presName="sibTrans" presStyleCnt="0"/>
      <dgm:spPr/>
    </dgm:pt>
    <dgm:pt modelId="{C7F57964-6AC4-495B-9194-76D1CD0ED2D4}" type="pres">
      <dgm:prSet presAssocID="{A8A19265-A1A4-460F-9BA8-F5FC36ED47B8}" presName="node" presStyleLbl="node1" presStyleIdx="7" presStyleCnt="8">
        <dgm:presLayoutVars>
          <dgm:bulletEnabled val="1"/>
        </dgm:presLayoutVars>
      </dgm:prSet>
      <dgm:spPr/>
    </dgm:pt>
  </dgm:ptLst>
  <dgm:cxnLst>
    <dgm:cxn modelId="{5233F908-2DBD-42A9-855A-3D2CD0204B15}" type="presOf" srcId="{4CBB881E-1437-440E-9461-76CCA8947D2A}" destId="{442DF444-A851-415D-BFFE-85F602C51206}" srcOrd="0" destOrd="0" presId="urn:microsoft.com/office/officeart/2005/8/layout/default"/>
    <dgm:cxn modelId="{AD95510E-FA4E-4DFB-8252-92380169E9FB}" type="presOf" srcId="{E73EFD8E-00DB-49B6-B494-D1084693F5D3}" destId="{1B7D501C-0C48-4BD8-B0C1-CBB7987DF8E2}" srcOrd="0" destOrd="0" presId="urn:microsoft.com/office/officeart/2005/8/layout/default"/>
    <dgm:cxn modelId="{6B87F535-A6FF-4670-BC1F-B8593605F370}" srcId="{E73EFD8E-00DB-49B6-B494-D1084693F5D3}" destId="{BD58BE3D-6FF5-4356-B581-5A9B06821615}" srcOrd="6" destOrd="0" parTransId="{5990ABFE-C6C8-4A86-99A6-F975EE3EEDAD}" sibTransId="{D326B6E3-18FD-47FB-8D3A-3C7C63143EAE}"/>
    <dgm:cxn modelId="{3C0EFC63-B577-487D-A7B3-EF6660A02354}" srcId="{E73EFD8E-00DB-49B6-B494-D1084693F5D3}" destId="{F90DA6DC-46F7-417E-8D32-5FC7B53A88E7}" srcOrd="0" destOrd="0" parTransId="{A025C949-6B04-4692-8664-66AF7A780228}" sibTransId="{11A12A4E-46B4-48AF-914A-F6EC2A531D42}"/>
    <dgm:cxn modelId="{F0134866-DE6A-4515-8C4F-5B24C555042F}" srcId="{E73EFD8E-00DB-49B6-B494-D1084693F5D3}" destId="{11914902-65A6-4AB5-8739-A0CE79EA2FC6}" srcOrd="3" destOrd="0" parTransId="{5FFB9638-3FC1-463B-BD1A-AD7663F24425}" sibTransId="{77B82935-C5CB-463C-BFD3-BB66A21EBCC5}"/>
    <dgm:cxn modelId="{F420E047-958A-4C6D-83F1-35FFC9478456}" type="presOf" srcId="{A8A19265-A1A4-460F-9BA8-F5FC36ED47B8}" destId="{C7F57964-6AC4-495B-9194-76D1CD0ED2D4}" srcOrd="0" destOrd="0" presId="urn:microsoft.com/office/officeart/2005/8/layout/default"/>
    <dgm:cxn modelId="{F8E6464D-EAF3-4039-A2D4-39CD288991BA}" type="presOf" srcId="{55E21C25-A311-45A6-ABE1-5838ED44E24A}" destId="{901C1A9E-2139-4D57-9739-B6D89614ECA5}" srcOrd="0" destOrd="0" presId="urn:microsoft.com/office/officeart/2005/8/layout/default"/>
    <dgm:cxn modelId="{F7580182-5745-4038-ABDB-784922AB2746}" type="presOf" srcId="{BD58BE3D-6FF5-4356-B581-5A9B06821615}" destId="{17D61755-0408-4393-83BB-2EDC410CDE14}" srcOrd="0" destOrd="0" presId="urn:microsoft.com/office/officeart/2005/8/layout/default"/>
    <dgm:cxn modelId="{FA73978F-963C-4CA2-85EB-81C265B60A88}" srcId="{E73EFD8E-00DB-49B6-B494-D1084693F5D3}" destId="{382741EC-5144-45F1-B050-4FA1076C8D36}" srcOrd="2" destOrd="0" parTransId="{07AE5D17-3AD7-4BE1-A0F4-BEE6D7523D86}" sibTransId="{C2C1566F-DDA1-4B2F-B5CC-0643976E309E}"/>
    <dgm:cxn modelId="{68EB5E91-E473-4FDF-A3E8-FF719ED9AA7B}" srcId="{E73EFD8E-00DB-49B6-B494-D1084693F5D3}" destId="{55E21C25-A311-45A6-ABE1-5838ED44E24A}" srcOrd="5" destOrd="0" parTransId="{A75841F6-9CF0-46F9-93BE-6F6F8CAF2DDC}" sibTransId="{146BEE79-C1E7-4047-9811-E22A1D696644}"/>
    <dgm:cxn modelId="{A13CD296-7F42-488C-B2F6-4495EB4D88AC}" type="presOf" srcId="{11914902-65A6-4AB5-8739-A0CE79EA2FC6}" destId="{0E964D46-78C4-4FD8-8146-B36C0DF178CC}" srcOrd="0" destOrd="0" presId="urn:microsoft.com/office/officeart/2005/8/layout/default"/>
    <dgm:cxn modelId="{3058F4A0-A466-4406-935B-AE856904DB5E}" type="presOf" srcId="{F90DA6DC-46F7-417E-8D32-5FC7B53A88E7}" destId="{0F1F244B-9D12-45FE-9060-7F5C9B7A2BE3}" srcOrd="0" destOrd="0" presId="urn:microsoft.com/office/officeart/2005/8/layout/default"/>
    <dgm:cxn modelId="{D79FCDA7-4B62-4CDC-BF27-39263D61D52F}" type="presOf" srcId="{2A319952-F0EF-4464-B1B3-D4007AEE04F2}" destId="{9F70ED93-4CB2-40FD-94D0-220D01BBCC64}" srcOrd="0" destOrd="0" presId="urn:microsoft.com/office/officeart/2005/8/layout/default"/>
    <dgm:cxn modelId="{BF5620B6-598F-4EEA-8FDC-637D81DC1F1D}" srcId="{E73EFD8E-00DB-49B6-B494-D1084693F5D3}" destId="{4CBB881E-1437-440E-9461-76CCA8947D2A}" srcOrd="1" destOrd="0" parTransId="{1EAA8AE8-29F1-471B-AD82-DD946436C221}" sibTransId="{77B73C05-4014-4215-8409-DC1F65BBF3C0}"/>
    <dgm:cxn modelId="{6F0328C6-FC99-4FAB-BE35-BD749421C65B}" srcId="{E73EFD8E-00DB-49B6-B494-D1084693F5D3}" destId="{2A319952-F0EF-4464-B1B3-D4007AEE04F2}" srcOrd="4" destOrd="0" parTransId="{987712C9-A8B2-4597-B833-1709DCA60D5D}" sibTransId="{1B746C66-825B-4304-9AA1-7950A712BBD4}"/>
    <dgm:cxn modelId="{4C0D4ADA-443D-4B38-B4D1-468A192C370F}" type="presOf" srcId="{382741EC-5144-45F1-B050-4FA1076C8D36}" destId="{AF4F3189-9736-4F1D-A29C-BA8902655A69}" srcOrd="0" destOrd="0" presId="urn:microsoft.com/office/officeart/2005/8/layout/default"/>
    <dgm:cxn modelId="{D8CA16E3-AC8B-4A90-A73D-556C20BBD1C8}" srcId="{E73EFD8E-00DB-49B6-B494-D1084693F5D3}" destId="{A8A19265-A1A4-460F-9BA8-F5FC36ED47B8}" srcOrd="7" destOrd="0" parTransId="{598AFF16-C722-4781-9E8A-7137E429990D}" sibTransId="{67A2DE33-19E0-4E92-9D32-FCAAE85116D8}"/>
    <dgm:cxn modelId="{74689F8C-03BE-4A6F-8E70-48201809E0BB}" type="presParOf" srcId="{1B7D501C-0C48-4BD8-B0C1-CBB7987DF8E2}" destId="{0F1F244B-9D12-45FE-9060-7F5C9B7A2BE3}" srcOrd="0" destOrd="0" presId="urn:microsoft.com/office/officeart/2005/8/layout/default"/>
    <dgm:cxn modelId="{7C38BBA5-0018-4F5D-ADED-7905CB3D52D8}" type="presParOf" srcId="{1B7D501C-0C48-4BD8-B0C1-CBB7987DF8E2}" destId="{F1137DFA-2949-459D-BDC4-5E346A1C29CD}" srcOrd="1" destOrd="0" presId="urn:microsoft.com/office/officeart/2005/8/layout/default"/>
    <dgm:cxn modelId="{F7CAEDD2-4300-4067-99B9-800323455CD2}" type="presParOf" srcId="{1B7D501C-0C48-4BD8-B0C1-CBB7987DF8E2}" destId="{442DF444-A851-415D-BFFE-85F602C51206}" srcOrd="2" destOrd="0" presId="urn:microsoft.com/office/officeart/2005/8/layout/default"/>
    <dgm:cxn modelId="{348E2B12-BE4F-41EF-84D8-74AD9D9A3E1A}" type="presParOf" srcId="{1B7D501C-0C48-4BD8-B0C1-CBB7987DF8E2}" destId="{1E955C17-216A-4602-91C9-1A60DBEA0985}" srcOrd="3" destOrd="0" presId="urn:microsoft.com/office/officeart/2005/8/layout/default"/>
    <dgm:cxn modelId="{9EA1BFF7-428A-4DA1-9AB3-FE5441B5D27A}" type="presParOf" srcId="{1B7D501C-0C48-4BD8-B0C1-CBB7987DF8E2}" destId="{AF4F3189-9736-4F1D-A29C-BA8902655A69}" srcOrd="4" destOrd="0" presId="urn:microsoft.com/office/officeart/2005/8/layout/default"/>
    <dgm:cxn modelId="{39A41877-315A-4EE7-92B8-33036D88DF32}" type="presParOf" srcId="{1B7D501C-0C48-4BD8-B0C1-CBB7987DF8E2}" destId="{751C2E5B-0016-4C8B-B59B-779460069658}" srcOrd="5" destOrd="0" presId="urn:microsoft.com/office/officeart/2005/8/layout/default"/>
    <dgm:cxn modelId="{42B1A273-56B5-4081-B047-D2A13B7F1BEC}" type="presParOf" srcId="{1B7D501C-0C48-4BD8-B0C1-CBB7987DF8E2}" destId="{0E964D46-78C4-4FD8-8146-B36C0DF178CC}" srcOrd="6" destOrd="0" presId="urn:microsoft.com/office/officeart/2005/8/layout/default"/>
    <dgm:cxn modelId="{42856557-E21D-44E3-AF80-CED25F0C1CC4}" type="presParOf" srcId="{1B7D501C-0C48-4BD8-B0C1-CBB7987DF8E2}" destId="{240FAC79-C904-4EDF-8ACA-E21082CB58ED}" srcOrd="7" destOrd="0" presId="urn:microsoft.com/office/officeart/2005/8/layout/default"/>
    <dgm:cxn modelId="{AD64CBB7-6750-4AD0-8ED0-26C49B6D9720}" type="presParOf" srcId="{1B7D501C-0C48-4BD8-B0C1-CBB7987DF8E2}" destId="{9F70ED93-4CB2-40FD-94D0-220D01BBCC64}" srcOrd="8" destOrd="0" presId="urn:microsoft.com/office/officeart/2005/8/layout/default"/>
    <dgm:cxn modelId="{D00FD002-ABEA-4184-AB1F-774869926583}" type="presParOf" srcId="{1B7D501C-0C48-4BD8-B0C1-CBB7987DF8E2}" destId="{F2A82E13-25E8-48B7-B585-FD373D23E801}" srcOrd="9" destOrd="0" presId="urn:microsoft.com/office/officeart/2005/8/layout/default"/>
    <dgm:cxn modelId="{50ADBBB1-39FB-4B0C-BC96-EF9667810A6D}" type="presParOf" srcId="{1B7D501C-0C48-4BD8-B0C1-CBB7987DF8E2}" destId="{901C1A9E-2139-4D57-9739-B6D89614ECA5}" srcOrd="10" destOrd="0" presId="urn:microsoft.com/office/officeart/2005/8/layout/default"/>
    <dgm:cxn modelId="{61692605-7DC8-4A8A-AD19-70BA1E159988}" type="presParOf" srcId="{1B7D501C-0C48-4BD8-B0C1-CBB7987DF8E2}" destId="{F2D3C08D-AE68-41F5-8A24-DD6404E05702}" srcOrd="11" destOrd="0" presId="urn:microsoft.com/office/officeart/2005/8/layout/default"/>
    <dgm:cxn modelId="{7024B042-F9CA-4FCF-BF3F-02E823517033}" type="presParOf" srcId="{1B7D501C-0C48-4BD8-B0C1-CBB7987DF8E2}" destId="{17D61755-0408-4393-83BB-2EDC410CDE14}" srcOrd="12" destOrd="0" presId="urn:microsoft.com/office/officeart/2005/8/layout/default"/>
    <dgm:cxn modelId="{0DD902B3-60F7-456D-9EBA-5B5F3C901508}" type="presParOf" srcId="{1B7D501C-0C48-4BD8-B0C1-CBB7987DF8E2}" destId="{C24EA96B-C778-4587-893F-9854D1E4EDE4}" srcOrd="13" destOrd="0" presId="urn:microsoft.com/office/officeart/2005/8/layout/default"/>
    <dgm:cxn modelId="{1F7FEFA5-2A46-49CB-B8CE-BCAC4D428FC6}" type="presParOf" srcId="{1B7D501C-0C48-4BD8-B0C1-CBB7987DF8E2}" destId="{C7F57964-6AC4-495B-9194-76D1CD0ED2D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6F98E-A51E-4814-B388-3BF042B93E5A}">
      <dsp:nvSpPr>
        <dsp:cNvPr id="0" name=""/>
        <dsp:cNvSpPr/>
      </dsp:nvSpPr>
      <dsp:spPr>
        <a:xfrm>
          <a:off x="220338" y="3211"/>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Wat voor soort variabele kosten zijn er?</a:t>
          </a:r>
        </a:p>
      </dsp:txBody>
      <dsp:txXfrm>
        <a:off x="220338" y="3211"/>
        <a:ext cx="3989667" cy="1640611"/>
      </dsp:txXfrm>
    </dsp:sp>
    <dsp:sp modelId="{24135758-9238-43E3-BECB-FC4DE5BBB640}">
      <dsp:nvSpPr>
        <dsp:cNvPr id="0" name=""/>
        <dsp:cNvSpPr/>
      </dsp:nvSpPr>
      <dsp:spPr>
        <a:xfrm>
          <a:off x="220338" y="1917258"/>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Proportionele variabele kosten</a:t>
          </a:r>
        </a:p>
      </dsp:txBody>
      <dsp:txXfrm>
        <a:off x="220338" y="1917258"/>
        <a:ext cx="3989667" cy="1640611"/>
      </dsp:txXfrm>
    </dsp:sp>
    <dsp:sp modelId="{2658C5F0-E7E9-4761-8263-C90AC4BA6CAB}">
      <dsp:nvSpPr>
        <dsp:cNvPr id="0" name=""/>
        <dsp:cNvSpPr/>
      </dsp:nvSpPr>
      <dsp:spPr>
        <a:xfrm>
          <a:off x="220338" y="3831305"/>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kern="1200" dirty="0"/>
            <a:t>Andere opties zijn: Degressief en progressief</a:t>
          </a:r>
        </a:p>
      </dsp:txBody>
      <dsp:txXfrm>
        <a:off x="220338" y="3831305"/>
        <a:ext cx="3989667" cy="1640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ED110-2184-4B4C-BEFB-B4C7F11E3464}">
      <dsp:nvSpPr>
        <dsp:cNvPr id="0" name=""/>
        <dsp:cNvSpPr/>
      </dsp:nvSpPr>
      <dsp:spPr>
        <a:xfrm rot="21300000">
          <a:off x="23233" y="1558675"/>
          <a:ext cx="7524569" cy="861676"/>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E109D-2990-454E-8EDB-53E07A268C19}">
      <dsp:nvSpPr>
        <dsp:cNvPr id="0" name=""/>
        <dsp:cNvSpPr/>
      </dsp:nvSpPr>
      <dsp:spPr>
        <a:xfrm>
          <a:off x="908524" y="198951"/>
          <a:ext cx="2271310" cy="1591610"/>
        </a:xfrm>
        <a:prstGeom prst="downArrow">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1FF1C-3294-419F-8FE4-477143D005DF}">
      <dsp:nvSpPr>
        <dsp:cNvPr id="0" name=""/>
        <dsp:cNvSpPr/>
      </dsp:nvSpPr>
      <dsp:spPr>
        <a:xfrm>
          <a:off x="4012649" y="0"/>
          <a:ext cx="2422731" cy="1671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nl-NL" sz="2900" kern="1200" dirty="0"/>
            <a:t>% Verandering vraag</a:t>
          </a:r>
        </a:p>
      </dsp:txBody>
      <dsp:txXfrm>
        <a:off x="4012649" y="0"/>
        <a:ext cx="2422731" cy="1671191"/>
      </dsp:txXfrm>
    </dsp:sp>
    <dsp:sp modelId="{61928FEE-7EFB-4051-B7CA-FF75CBD8AA6D}">
      <dsp:nvSpPr>
        <dsp:cNvPr id="0" name=""/>
        <dsp:cNvSpPr/>
      </dsp:nvSpPr>
      <dsp:spPr>
        <a:xfrm>
          <a:off x="4391200" y="2188464"/>
          <a:ext cx="2271310" cy="1591610"/>
        </a:xfrm>
        <a:prstGeom prst="upArrow">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8587F-96FA-4DFC-B604-F004513EAC67}">
      <dsp:nvSpPr>
        <dsp:cNvPr id="0" name=""/>
        <dsp:cNvSpPr/>
      </dsp:nvSpPr>
      <dsp:spPr>
        <a:xfrm>
          <a:off x="1135655" y="2307835"/>
          <a:ext cx="2422731" cy="1671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nl-NL" sz="2900" kern="1200" dirty="0"/>
            <a:t>% Verandering Inkomen</a:t>
          </a:r>
        </a:p>
      </dsp:txBody>
      <dsp:txXfrm>
        <a:off x="1135655" y="2307835"/>
        <a:ext cx="2422731" cy="16711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34571-16BE-47B7-8C99-A7CB68C1ABC7}">
      <dsp:nvSpPr>
        <dsp:cNvPr id="0" name=""/>
        <dsp:cNvSpPr/>
      </dsp:nvSpPr>
      <dsp:spPr>
        <a:xfrm>
          <a:off x="1636357" y="1550"/>
          <a:ext cx="1793105" cy="1793105"/>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l-NL" sz="2500" kern="1200" dirty="0"/>
            <a:t>Toename vraag</a:t>
          </a:r>
        </a:p>
      </dsp:txBody>
      <dsp:txXfrm>
        <a:off x="1898951" y="264144"/>
        <a:ext cx="1267917" cy="1267917"/>
      </dsp:txXfrm>
    </dsp:sp>
    <dsp:sp modelId="{9EBD3D73-974A-440A-B41B-931FD3F5617E}">
      <dsp:nvSpPr>
        <dsp:cNvPr id="0" name=""/>
        <dsp:cNvSpPr/>
      </dsp:nvSpPr>
      <dsp:spPr>
        <a:xfrm>
          <a:off x="2012909" y="1940255"/>
          <a:ext cx="1040001" cy="104000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150761" y="2337951"/>
        <a:ext cx="764297" cy="244609"/>
      </dsp:txXfrm>
    </dsp:sp>
    <dsp:sp modelId="{544616B3-4949-4653-9C35-6D901F844350}">
      <dsp:nvSpPr>
        <dsp:cNvPr id="0" name=""/>
        <dsp:cNvSpPr/>
      </dsp:nvSpPr>
      <dsp:spPr>
        <a:xfrm>
          <a:off x="1636357" y="3125857"/>
          <a:ext cx="1793105" cy="1793105"/>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l-NL" sz="2500" kern="1200" dirty="0"/>
            <a:t>Toename inkomen</a:t>
          </a:r>
        </a:p>
      </dsp:txBody>
      <dsp:txXfrm>
        <a:off x="1898951" y="3388451"/>
        <a:ext cx="1267917" cy="1267917"/>
      </dsp:txXfrm>
    </dsp:sp>
    <dsp:sp modelId="{5A859593-6943-49BF-9167-1B4D02F77CFD}">
      <dsp:nvSpPr>
        <dsp:cNvPr id="0" name=""/>
        <dsp:cNvSpPr/>
      </dsp:nvSpPr>
      <dsp:spPr>
        <a:xfrm>
          <a:off x="3698428" y="2126738"/>
          <a:ext cx="570207" cy="66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3698428" y="2260145"/>
        <a:ext cx="399145" cy="400221"/>
      </dsp:txXfrm>
    </dsp:sp>
    <dsp:sp modelId="{2E78F5D3-A490-4F43-99DA-7B9DACB07A7A}">
      <dsp:nvSpPr>
        <dsp:cNvPr id="0" name=""/>
        <dsp:cNvSpPr/>
      </dsp:nvSpPr>
      <dsp:spPr>
        <a:xfrm>
          <a:off x="4505326" y="667150"/>
          <a:ext cx="3586211" cy="3586211"/>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nl-NL" sz="5600" kern="1200" dirty="0"/>
            <a:t>Positief verband</a:t>
          </a:r>
        </a:p>
      </dsp:txBody>
      <dsp:txXfrm>
        <a:off x="5030514" y="1192338"/>
        <a:ext cx="2535835" cy="25358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34571-16BE-47B7-8C99-A7CB68C1ABC7}">
      <dsp:nvSpPr>
        <dsp:cNvPr id="0" name=""/>
        <dsp:cNvSpPr/>
      </dsp:nvSpPr>
      <dsp:spPr>
        <a:xfrm>
          <a:off x="2538335" y="615"/>
          <a:ext cx="1793787" cy="1793787"/>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l-NL" sz="2600" kern="1200" dirty="0"/>
            <a:t>Afname vraag</a:t>
          </a:r>
        </a:p>
      </dsp:txBody>
      <dsp:txXfrm>
        <a:off x="2801029" y="263309"/>
        <a:ext cx="1268399" cy="1268399"/>
      </dsp:txXfrm>
    </dsp:sp>
    <dsp:sp modelId="{9EBD3D73-974A-440A-B41B-931FD3F5617E}">
      <dsp:nvSpPr>
        <dsp:cNvPr id="0" name=""/>
        <dsp:cNvSpPr/>
      </dsp:nvSpPr>
      <dsp:spPr>
        <a:xfrm>
          <a:off x="2915030" y="1940058"/>
          <a:ext cx="1040396" cy="10403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3052934" y="2337905"/>
        <a:ext cx="764588" cy="244702"/>
      </dsp:txXfrm>
    </dsp:sp>
    <dsp:sp modelId="{544616B3-4949-4653-9C35-6D901F844350}">
      <dsp:nvSpPr>
        <dsp:cNvPr id="0" name=""/>
        <dsp:cNvSpPr/>
      </dsp:nvSpPr>
      <dsp:spPr>
        <a:xfrm>
          <a:off x="2538335" y="3126110"/>
          <a:ext cx="1793787" cy="1793787"/>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l-NL" sz="2600" kern="1200" dirty="0"/>
            <a:t>Afname inkomen</a:t>
          </a:r>
        </a:p>
      </dsp:txBody>
      <dsp:txXfrm>
        <a:off x="2801029" y="3388804"/>
        <a:ext cx="1268399" cy="1268399"/>
      </dsp:txXfrm>
    </dsp:sp>
    <dsp:sp modelId="{5A859593-6943-49BF-9167-1B4D02F77CFD}">
      <dsp:nvSpPr>
        <dsp:cNvPr id="0" name=""/>
        <dsp:cNvSpPr/>
      </dsp:nvSpPr>
      <dsp:spPr>
        <a:xfrm>
          <a:off x="4601190" y="2126612"/>
          <a:ext cx="570424" cy="667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4601190" y="2260070"/>
        <a:ext cx="399297" cy="400372"/>
      </dsp:txXfrm>
    </dsp:sp>
    <dsp:sp modelId="{2E78F5D3-A490-4F43-99DA-7B9DACB07A7A}">
      <dsp:nvSpPr>
        <dsp:cNvPr id="0" name=""/>
        <dsp:cNvSpPr/>
      </dsp:nvSpPr>
      <dsp:spPr>
        <a:xfrm>
          <a:off x="5408395" y="666469"/>
          <a:ext cx="3587574" cy="3587574"/>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nl-NL" sz="5600" kern="1200" dirty="0"/>
            <a:t>Positief verband</a:t>
          </a:r>
        </a:p>
      </dsp:txBody>
      <dsp:txXfrm>
        <a:off x="5933783" y="1191857"/>
        <a:ext cx="2536798" cy="25367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34571-16BE-47B7-8C99-A7CB68C1ABC7}">
      <dsp:nvSpPr>
        <dsp:cNvPr id="0" name=""/>
        <dsp:cNvSpPr/>
      </dsp:nvSpPr>
      <dsp:spPr>
        <a:xfrm>
          <a:off x="2538335" y="615"/>
          <a:ext cx="1793787" cy="1793787"/>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l-NL" sz="2500" kern="1200" dirty="0"/>
            <a:t>Afname vraag</a:t>
          </a:r>
        </a:p>
      </dsp:txBody>
      <dsp:txXfrm>
        <a:off x="2801029" y="263309"/>
        <a:ext cx="1268399" cy="1268399"/>
      </dsp:txXfrm>
    </dsp:sp>
    <dsp:sp modelId="{9EBD3D73-974A-440A-B41B-931FD3F5617E}">
      <dsp:nvSpPr>
        <dsp:cNvPr id="0" name=""/>
        <dsp:cNvSpPr/>
      </dsp:nvSpPr>
      <dsp:spPr>
        <a:xfrm>
          <a:off x="2915030" y="1940058"/>
          <a:ext cx="1040396" cy="10403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3052934" y="2337905"/>
        <a:ext cx="764588" cy="244702"/>
      </dsp:txXfrm>
    </dsp:sp>
    <dsp:sp modelId="{544616B3-4949-4653-9C35-6D901F844350}">
      <dsp:nvSpPr>
        <dsp:cNvPr id="0" name=""/>
        <dsp:cNvSpPr/>
      </dsp:nvSpPr>
      <dsp:spPr>
        <a:xfrm>
          <a:off x="2538335" y="3126110"/>
          <a:ext cx="1793787" cy="1793787"/>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l-NL" sz="2500" kern="1200" dirty="0"/>
            <a:t>Toename inkomen</a:t>
          </a:r>
        </a:p>
      </dsp:txBody>
      <dsp:txXfrm>
        <a:off x="2801029" y="3388804"/>
        <a:ext cx="1268399" cy="1268399"/>
      </dsp:txXfrm>
    </dsp:sp>
    <dsp:sp modelId="{5A859593-6943-49BF-9167-1B4D02F77CFD}">
      <dsp:nvSpPr>
        <dsp:cNvPr id="0" name=""/>
        <dsp:cNvSpPr/>
      </dsp:nvSpPr>
      <dsp:spPr>
        <a:xfrm>
          <a:off x="4601190" y="2126612"/>
          <a:ext cx="570424" cy="667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NL" sz="2000" kern="1200"/>
        </a:p>
      </dsp:txBody>
      <dsp:txXfrm>
        <a:off x="4601190" y="2260070"/>
        <a:ext cx="399297" cy="400372"/>
      </dsp:txXfrm>
    </dsp:sp>
    <dsp:sp modelId="{2E78F5D3-A490-4F43-99DA-7B9DACB07A7A}">
      <dsp:nvSpPr>
        <dsp:cNvPr id="0" name=""/>
        <dsp:cNvSpPr/>
      </dsp:nvSpPr>
      <dsp:spPr>
        <a:xfrm>
          <a:off x="5408395" y="666469"/>
          <a:ext cx="3587574" cy="3587574"/>
        </a:xfrm>
        <a:prstGeom prst="ellipse">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nl-NL" sz="5500" kern="1200" dirty="0"/>
            <a:t>Negatief verband</a:t>
          </a:r>
        </a:p>
      </dsp:txBody>
      <dsp:txXfrm>
        <a:off x="5933783" y="1191857"/>
        <a:ext cx="2536798" cy="2536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35758-9238-43E3-BECB-FC4DE5BBB640}">
      <dsp:nvSpPr>
        <dsp:cNvPr id="0" name=""/>
        <dsp:cNvSpPr/>
      </dsp:nvSpPr>
      <dsp:spPr>
        <a:xfrm>
          <a:off x="220338" y="3211"/>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dirty="0"/>
            <a:t>Bij welke productieomvang is er sprake van maximale winst?</a:t>
          </a:r>
        </a:p>
      </dsp:txBody>
      <dsp:txXfrm>
        <a:off x="220338" y="3211"/>
        <a:ext cx="3989667" cy="1640611"/>
      </dsp:txXfrm>
    </dsp:sp>
    <dsp:sp modelId="{2658C5F0-E7E9-4761-8263-C90AC4BA6CAB}">
      <dsp:nvSpPr>
        <dsp:cNvPr id="0" name=""/>
        <dsp:cNvSpPr/>
      </dsp:nvSpPr>
      <dsp:spPr>
        <a:xfrm>
          <a:off x="220338" y="1917258"/>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dirty="0"/>
            <a:t>MO=MK</a:t>
          </a:r>
        </a:p>
      </dsp:txBody>
      <dsp:txXfrm>
        <a:off x="220338" y="1917258"/>
        <a:ext cx="3989667" cy="1640611"/>
      </dsp:txXfrm>
    </dsp:sp>
    <dsp:sp modelId="{04099394-E6E5-4AC1-B22C-002EC350D61F}">
      <dsp:nvSpPr>
        <dsp:cNvPr id="0" name=""/>
        <dsp:cNvSpPr/>
      </dsp:nvSpPr>
      <dsp:spPr>
        <a:xfrm>
          <a:off x="220338" y="3831305"/>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dirty="0"/>
            <a:t>Verticale lijn opzoeken</a:t>
          </a:r>
        </a:p>
        <a:p>
          <a:pPr marL="0" lvl="0" indent="0" algn="ctr" defTabSz="1200150">
            <a:lnSpc>
              <a:spcPct val="90000"/>
            </a:lnSpc>
            <a:spcBef>
              <a:spcPct val="0"/>
            </a:spcBef>
            <a:spcAft>
              <a:spcPct val="35000"/>
            </a:spcAft>
            <a:buNone/>
          </a:pPr>
          <a:r>
            <a:rPr lang="nl-NL" sz="2700" kern="1200" dirty="0"/>
            <a:t>Aflezen: 35.000 stuks</a:t>
          </a:r>
        </a:p>
      </dsp:txBody>
      <dsp:txXfrm>
        <a:off x="220338" y="3831305"/>
        <a:ext cx="3989667" cy="1640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8C5F0-E7E9-4761-8263-C90AC4BA6CAB}">
      <dsp:nvSpPr>
        <dsp:cNvPr id="0" name=""/>
        <dsp:cNvSpPr/>
      </dsp:nvSpPr>
      <dsp:spPr>
        <a:xfrm>
          <a:off x="736406" y="1155"/>
          <a:ext cx="2957530" cy="121618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Welke gemiddelde verkoopprijs wordt gehanteerd?</a:t>
          </a:r>
        </a:p>
      </dsp:txBody>
      <dsp:txXfrm>
        <a:off x="736406" y="1155"/>
        <a:ext cx="2957530" cy="1216181"/>
      </dsp:txXfrm>
    </dsp:sp>
    <dsp:sp modelId="{04099394-E6E5-4AC1-B22C-002EC350D61F}">
      <dsp:nvSpPr>
        <dsp:cNvPr id="0" name=""/>
        <dsp:cNvSpPr/>
      </dsp:nvSpPr>
      <dsp:spPr>
        <a:xfrm>
          <a:off x="736406" y="1420034"/>
          <a:ext cx="2957530" cy="121618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MO=MK</a:t>
          </a:r>
        </a:p>
      </dsp:txBody>
      <dsp:txXfrm>
        <a:off x="736406" y="1420034"/>
        <a:ext cx="2957530" cy="1216181"/>
      </dsp:txXfrm>
    </dsp:sp>
    <dsp:sp modelId="{BEFE0F06-FB37-4DA7-9B11-2CF650447A3B}">
      <dsp:nvSpPr>
        <dsp:cNvPr id="0" name=""/>
        <dsp:cNvSpPr/>
      </dsp:nvSpPr>
      <dsp:spPr>
        <a:xfrm>
          <a:off x="736406" y="2838912"/>
          <a:ext cx="2957530" cy="121618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GO-lijn opzoeken</a:t>
          </a:r>
        </a:p>
      </dsp:txBody>
      <dsp:txXfrm>
        <a:off x="736406" y="2838912"/>
        <a:ext cx="2957530" cy="1216181"/>
      </dsp:txXfrm>
    </dsp:sp>
    <dsp:sp modelId="{89A39A06-1DD9-4A22-88BE-2C921F88D369}">
      <dsp:nvSpPr>
        <dsp:cNvPr id="0" name=""/>
        <dsp:cNvSpPr/>
      </dsp:nvSpPr>
      <dsp:spPr>
        <a:xfrm>
          <a:off x="736406" y="4257790"/>
          <a:ext cx="2957530" cy="121618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Verticaal kun je de prijs aflezen: 65 euro</a:t>
          </a:r>
        </a:p>
      </dsp:txBody>
      <dsp:txXfrm>
        <a:off x="736406" y="4257790"/>
        <a:ext cx="2957530" cy="1216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99394-E6E5-4AC1-B22C-002EC350D61F}">
      <dsp:nvSpPr>
        <dsp:cNvPr id="0" name=""/>
        <dsp:cNvSpPr/>
      </dsp:nvSpPr>
      <dsp:spPr>
        <a:xfrm>
          <a:off x="220338" y="3211"/>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dirty="0"/>
            <a:t>Bij welke productieomvang en prijs is er sprake van maximale omzet?</a:t>
          </a:r>
        </a:p>
      </dsp:txBody>
      <dsp:txXfrm>
        <a:off x="220338" y="3211"/>
        <a:ext cx="3989667" cy="1640611"/>
      </dsp:txXfrm>
    </dsp:sp>
    <dsp:sp modelId="{BEFE0F06-FB37-4DA7-9B11-2CF650447A3B}">
      <dsp:nvSpPr>
        <dsp:cNvPr id="0" name=""/>
        <dsp:cNvSpPr/>
      </dsp:nvSpPr>
      <dsp:spPr>
        <a:xfrm>
          <a:off x="220338" y="1917258"/>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dirty="0"/>
            <a:t>MO = 0</a:t>
          </a:r>
        </a:p>
      </dsp:txBody>
      <dsp:txXfrm>
        <a:off x="220338" y="1917258"/>
        <a:ext cx="3989667" cy="1640611"/>
      </dsp:txXfrm>
    </dsp:sp>
    <dsp:sp modelId="{89A39A06-1DD9-4A22-88BE-2C921F88D369}">
      <dsp:nvSpPr>
        <dsp:cNvPr id="0" name=""/>
        <dsp:cNvSpPr/>
      </dsp:nvSpPr>
      <dsp:spPr>
        <a:xfrm>
          <a:off x="220338" y="3831305"/>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dirty="0"/>
            <a:t>Aflezen: 50.000 stuks </a:t>
          </a:r>
        </a:p>
        <a:p>
          <a:pPr marL="0" lvl="0" indent="0" algn="ctr" defTabSz="1200150">
            <a:lnSpc>
              <a:spcPct val="90000"/>
            </a:lnSpc>
            <a:spcBef>
              <a:spcPct val="0"/>
            </a:spcBef>
            <a:spcAft>
              <a:spcPct val="35000"/>
            </a:spcAft>
            <a:buNone/>
          </a:pPr>
          <a:r>
            <a:rPr lang="nl-NL" sz="2700" kern="1200" dirty="0"/>
            <a:t>en P = 50</a:t>
          </a:r>
        </a:p>
      </dsp:txBody>
      <dsp:txXfrm>
        <a:off x="220338" y="3831305"/>
        <a:ext cx="3989667" cy="1640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E0F06-FB37-4DA7-9B11-2CF650447A3B}">
      <dsp:nvSpPr>
        <dsp:cNvPr id="0" name=""/>
        <dsp:cNvSpPr/>
      </dsp:nvSpPr>
      <dsp:spPr>
        <a:xfrm>
          <a:off x="220338" y="3211"/>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Bij welke productieomvang speelt dit bedrijf break-even?</a:t>
          </a:r>
        </a:p>
      </dsp:txBody>
      <dsp:txXfrm>
        <a:off x="220338" y="3211"/>
        <a:ext cx="3989667" cy="1640611"/>
      </dsp:txXfrm>
    </dsp:sp>
    <dsp:sp modelId="{89A39A06-1DD9-4A22-88BE-2C921F88D369}">
      <dsp:nvSpPr>
        <dsp:cNvPr id="0" name=""/>
        <dsp:cNvSpPr/>
      </dsp:nvSpPr>
      <dsp:spPr>
        <a:xfrm>
          <a:off x="220338" y="1917258"/>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GTK = GO</a:t>
          </a:r>
        </a:p>
      </dsp:txBody>
      <dsp:txXfrm>
        <a:off x="220338" y="1917258"/>
        <a:ext cx="3989667" cy="1640611"/>
      </dsp:txXfrm>
    </dsp:sp>
    <dsp:sp modelId="{44899A9C-23FD-46EC-83A4-8202980E0894}">
      <dsp:nvSpPr>
        <dsp:cNvPr id="0" name=""/>
        <dsp:cNvSpPr/>
      </dsp:nvSpPr>
      <dsp:spPr>
        <a:xfrm>
          <a:off x="220338" y="3831305"/>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Aflezen op de verticale lijn (q)</a:t>
          </a:r>
        </a:p>
        <a:p>
          <a:pPr marL="0" lvl="0" indent="0" algn="ctr" defTabSz="889000">
            <a:lnSpc>
              <a:spcPct val="90000"/>
            </a:lnSpc>
            <a:spcBef>
              <a:spcPct val="0"/>
            </a:spcBef>
            <a:spcAft>
              <a:spcPct val="35000"/>
            </a:spcAft>
            <a:buNone/>
          </a:pPr>
          <a:r>
            <a:rPr lang="nl-NL" sz="2000" kern="1200" dirty="0"/>
            <a:t>Aflezen: </a:t>
          </a:r>
        </a:p>
        <a:p>
          <a:pPr marL="0" lvl="0" indent="0" algn="ctr" defTabSz="889000">
            <a:lnSpc>
              <a:spcPct val="90000"/>
            </a:lnSpc>
            <a:spcBef>
              <a:spcPct val="0"/>
            </a:spcBef>
            <a:spcAft>
              <a:spcPct val="35000"/>
            </a:spcAft>
            <a:buNone/>
          </a:pPr>
          <a:r>
            <a:rPr lang="nl-NL" sz="2000" kern="1200" dirty="0"/>
            <a:t>Q = 20.000 stuks</a:t>
          </a:r>
        </a:p>
        <a:p>
          <a:pPr marL="0" lvl="0" indent="0" algn="ctr" defTabSz="889000">
            <a:lnSpc>
              <a:spcPct val="90000"/>
            </a:lnSpc>
            <a:spcBef>
              <a:spcPct val="0"/>
            </a:spcBef>
            <a:spcAft>
              <a:spcPct val="35000"/>
            </a:spcAft>
            <a:buNone/>
          </a:pPr>
          <a:r>
            <a:rPr lang="nl-NL" sz="2000" kern="1200" dirty="0"/>
            <a:t>Q = 50.000 stuks</a:t>
          </a:r>
        </a:p>
      </dsp:txBody>
      <dsp:txXfrm>
        <a:off x="220338" y="3831305"/>
        <a:ext cx="3989667" cy="1640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9A06-1DD9-4A22-88BE-2C921F88D369}">
      <dsp:nvSpPr>
        <dsp:cNvPr id="0" name=""/>
        <dsp:cNvSpPr/>
      </dsp:nvSpPr>
      <dsp:spPr>
        <a:xfrm>
          <a:off x="220338" y="3211"/>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Welk break-even punt heeft de voorkeur voor de monopolist?</a:t>
          </a:r>
        </a:p>
      </dsp:txBody>
      <dsp:txXfrm>
        <a:off x="220338" y="3211"/>
        <a:ext cx="3989667" cy="1640611"/>
      </dsp:txXfrm>
    </dsp:sp>
    <dsp:sp modelId="{8EC12FD4-3870-4253-9F99-E25EA9FD3730}">
      <dsp:nvSpPr>
        <dsp:cNvPr id="0" name=""/>
        <dsp:cNvSpPr/>
      </dsp:nvSpPr>
      <dsp:spPr>
        <a:xfrm>
          <a:off x="220338" y="1917258"/>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Voorkeur voor het laagste punt van GO</a:t>
          </a:r>
        </a:p>
      </dsp:txBody>
      <dsp:txXfrm>
        <a:off x="220338" y="1917258"/>
        <a:ext cx="3989667" cy="1640611"/>
      </dsp:txXfrm>
    </dsp:sp>
    <dsp:sp modelId="{B719513D-F8BB-413A-A28F-D77907BAE96F}">
      <dsp:nvSpPr>
        <dsp:cNvPr id="0" name=""/>
        <dsp:cNvSpPr/>
      </dsp:nvSpPr>
      <dsp:spPr>
        <a:xfrm>
          <a:off x="220338" y="3831305"/>
          <a:ext cx="3989667" cy="1640611"/>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Gemiddelde verkoopprijs is het laagste en maakt het voor toetreders nog onaantrekkelijker om de markt binnen te treden.</a:t>
          </a:r>
        </a:p>
      </dsp:txBody>
      <dsp:txXfrm>
        <a:off x="220338" y="3831305"/>
        <a:ext cx="3989667" cy="1640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244B-9D12-45FE-9060-7F5C9B7A2BE3}">
      <dsp:nvSpPr>
        <dsp:cNvPr id="0" name=""/>
        <dsp:cNvSpPr/>
      </dsp:nvSpPr>
      <dsp:spPr>
        <a:xfrm>
          <a:off x="292640" y="3688"/>
          <a:ext cx="3263160" cy="1235710"/>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Overheid gaat hoogconjunctuur afremmen</a:t>
          </a:r>
        </a:p>
      </dsp:txBody>
      <dsp:txXfrm>
        <a:off x="292640" y="3688"/>
        <a:ext cx="3263160" cy="1235710"/>
      </dsp:txXfrm>
    </dsp:sp>
    <dsp:sp modelId="{442DF444-A851-415D-BFFE-85F602C51206}">
      <dsp:nvSpPr>
        <dsp:cNvPr id="0" name=""/>
        <dsp:cNvSpPr/>
      </dsp:nvSpPr>
      <dsp:spPr>
        <a:xfrm>
          <a:off x="300600" y="1445350"/>
          <a:ext cx="3247240" cy="1235710"/>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Anticyclisch begrotingsbeleid</a:t>
          </a:r>
        </a:p>
        <a:p>
          <a:pPr marL="0" lvl="0" indent="0" algn="ctr" defTabSz="889000">
            <a:lnSpc>
              <a:spcPct val="90000"/>
            </a:lnSpc>
            <a:spcBef>
              <a:spcPct val="0"/>
            </a:spcBef>
            <a:spcAft>
              <a:spcPct val="35000"/>
            </a:spcAft>
            <a:buNone/>
          </a:pPr>
          <a:r>
            <a:rPr lang="nl-NL" sz="2000" kern="1200" dirty="0"/>
            <a:t>- belastingen verhogen</a:t>
          </a:r>
        </a:p>
        <a:p>
          <a:pPr marL="0" lvl="0" indent="0" algn="ctr" defTabSz="889000">
            <a:lnSpc>
              <a:spcPct val="90000"/>
            </a:lnSpc>
            <a:spcBef>
              <a:spcPct val="0"/>
            </a:spcBef>
            <a:spcAft>
              <a:spcPct val="35000"/>
            </a:spcAft>
            <a:buNone/>
          </a:pPr>
          <a:r>
            <a:rPr lang="nl-NL" sz="2000" kern="1200" dirty="0"/>
            <a:t>- Overheidsuitgaven verlagen</a:t>
          </a:r>
        </a:p>
      </dsp:txBody>
      <dsp:txXfrm>
        <a:off x="300600" y="1445350"/>
        <a:ext cx="3247240" cy="1235710"/>
      </dsp:txXfrm>
    </dsp:sp>
    <dsp:sp modelId="{AF4F3189-9736-4F1D-A29C-BA8902655A69}">
      <dsp:nvSpPr>
        <dsp:cNvPr id="0" name=""/>
        <dsp:cNvSpPr/>
      </dsp:nvSpPr>
      <dsp:spPr>
        <a:xfrm>
          <a:off x="291167" y="2887012"/>
          <a:ext cx="3266106" cy="1235710"/>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Overheid gaat laagconjunctuur afremmen</a:t>
          </a:r>
        </a:p>
      </dsp:txBody>
      <dsp:txXfrm>
        <a:off x="291167" y="2887012"/>
        <a:ext cx="3266106" cy="1235710"/>
      </dsp:txXfrm>
    </dsp:sp>
    <dsp:sp modelId="{0E964D46-78C4-4FD8-8146-B36C0DF178CC}">
      <dsp:nvSpPr>
        <dsp:cNvPr id="0" name=""/>
        <dsp:cNvSpPr/>
      </dsp:nvSpPr>
      <dsp:spPr>
        <a:xfrm>
          <a:off x="281724" y="4328674"/>
          <a:ext cx="3284991" cy="1235710"/>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Anticyclisch begrotingsbeleid</a:t>
          </a:r>
        </a:p>
        <a:p>
          <a:pPr marL="0" lvl="0" indent="0" algn="ctr" defTabSz="889000">
            <a:lnSpc>
              <a:spcPct val="90000"/>
            </a:lnSpc>
            <a:spcBef>
              <a:spcPct val="0"/>
            </a:spcBef>
            <a:spcAft>
              <a:spcPct val="35000"/>
            </a:spcAft>
            <a:buNone/>
          </a:pPr>
          <a:r>
            <a:rPr lang="nl-NL" sz="2000" kern="1200" dirty="0"/>
            <a:t>- belastingen verlagen</a:t>
          </a:r>
        </a:p>
        <a:p>
          <a:pPr marL="0" lvl="0" indent="0" algn="ctr" defTabSz="889000">
            <a:lnSpc>
              <a:spcPct val="90000"/>
            </a:lnSpc>
            <a:spcBef>
              <a:spcPct val="0"/>
            </a:spcBef>
            <a:spcAft>
              <a:spcPct val="35000"/>
            </a:spcAft>
            <a:buNone/>
          </a:pPr>
          <a:r>
            <a:rPr lang="nl-NL" sz="2000" kern="1200" dirty="0"/>
            <a:t>- Overheidsuitgaven verhogen</a:t>
          </a:r>
        </a:p>
      </dsp:txBody>
      <dsp:txXfrm>
        <a:off x="281724" y="4328674"/>
        <a:ext cx="3284991" cy="12357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244B-9D12-45FE-9060-7F5C9B7A2BE3}">
      <dsp:nvSpPr>
        <dsp:cNvPr id="0" name=""/>
        <dsp:cNvSpPr/>
      </dsp:nvSpPr>
      <dsp:spPr>
        <a:xfrm>
          <a:off x="1436078" y="1739"/>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Europees Centrale Bank</a:t>
          </a:r>
        </a:p>
      </dsp:txBody>
      <dsp:txXfrm>
        <a:off x="1436078" y="1739"/>
        <a:ext cx="2796544" cy="1677926"/>
      </dsp:txXfrm>
    </dsp:sp>
    <dsp:sp modelId="{442DF444-A851-415D-BFFE-85F602C51206}">
      <dsp:nvSpPr>
        <dsp:cNvPr id="0" name=""/>
        <dsp:cNvSpPr/>
      </dsp:nvSpPr>
      <dsp:spPr>
        <a:xfrm>
          <a:off x="4512277" y="1739"/>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Doelstelling: inflatie beperken</a:t>
          </a:r>
        </a:p>
      </dsp:txBody>
      <dsp:txXfrm>
        <a:off x="4512277" y="1739"/>
        <a:ext cx="2796544" cy="1677926"/>
      </dsp:txXfrm>
    </dsp:sp>
    <dsp:sp modelId="{AF4F3189-9736-4F1D-A29C-BA8902655A69}">
      <dsp:nvSpPr>
        <dsp:cNvPr id="0" name=""/>
        <dsp:cNvSpPr/>
      </dsp:nvSpPr>
      <dsp:spPr>
        <a:xfrm>
          <a:off x="7588476" y="1739"/>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Middel: Rentebeleid</a:t>
          </a:r>
        </a:p>
      </dsp:txBody>
      <dsp:txXfrm>
        <a:off x="7588476" y="1739"/>
        <a:ext cx="2796544" cy="1677926"/>
      </dsp:txXfrm>
    </dsp:sp>
    <dsp:sp modelId="{0E964D46-78C4-4FD8-8146-B36C0DF178CC}">
      <dsp:nvSpPr>
        <dsp:cNvPr id="0" name=""/>
        <dsp:cNvSpPr/>
      </dsp:nvSpPr>
      <dsp:spPr>
        <a:xfrm>
          <a:off x="1436078" y="1959320"/>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Hoogconjunctuur overbesteding; kans op bestedingsinflatie</a:t>
          </a:r>
        </a:p>
      </dsp:txBody>
      <dsp:txXfrm>
        <a:off x="1436078" y="1959320"/>
        <a:ext cx="2796544" cy="1677926"/>
      </dsp:txXfrm>
    </dsp:sp>
    <dsp:sp modelId="{9F70ED93-4CB2-40FD-94D0-220D01BBCC64}">
      <dsp:nvSpPr>
        <dsp:cNvPr id="0" name=""/>
        <dsp:cNvSpPr/>
      </dsp:nvSpPr>
      <dsp:spPr>
        <a:xfrm>
          <a:off x="4512277" y="1959320"/>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 Rente verhogen</a:t>
          </a:r>
        </a:p>
        <a:p>
          <a:pPr marL="0" lvl="0" indent="0" algn="ctr" defTabSz="1066800">
            <a:lnSpc>
              <a:spcPct val="90000"/>
            </a:lnSpc>
            <a:spcBef>
              <a:spcPct val="0"/>
            </a:spcBef>
            <a:spcAft>
              <a:spcPct val="35000"/>
            </a:spcAft>
            <a:buNone/>
          </a:pPr>
          <a:r>
            <a:rPr lang="nl-NL" sz="2400" kern="1200" dirty="0"/>
            <a:t>Bestedingen worden afgeremd</a:t>
          </a:r>
        </a:p>
      </dsp:txBody>
      <dsp:txXfrm>
        <a:off x="4512277" y="1959320"/>
        <a:ext cx="2796544" cy="1677926"/>
      </dsp:txXfrm>
    </dsp:sp>
    <dsp:sp modelId="{901C1A9E-2139-4D57-9739-B6D89614ECA5}">
      <dsp:nvSpPr>
        <dsp:cNvPr id="0" name=""/>
        <dsp:cNvSpPr/>
      </dsp:nvSpPr>
      <dsp:spPr>
        <a:xfrm>
          <a:off x="1428835" y="3888600"/>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Laagconjunctuur onderbesteding; kans op dalende inflatie</a:t>
          </a:r>
        </a:p>
      </dsp:txBody>
      <dsp:txXfrm>
        <a:off x="1428835" y="3888600"/>
        <a:ext cx="2796544" cy="1677926"/>
      </dsp:txXfrm>
    </dsp:sp>
    <dsp:sp modelId="{17D61755-0408-4393-83BB-2EDC410CDE14}">
      <dsp:nvSpPr>
        <dsp:cNvPr id="0" name=""/>
        <dsp:cNvSpPr/>
      </dsp:nvSpPr>
      <dsp:spPr>
        <a:xfrm>
          <a:off x="4512277" y="3916901"/>
          <a:ext cx="2796544" cy="1677926"/>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 Rente verlagen</a:t>
          </a:r>
        </a:p>
        <a:p>
          <a:pPr marL="0" lvl="0" indent="0" algn="ctr" defTabSz="1066800">
            <a:lnSpc>
              <a:spcPct val="90000"/>
            </a:lnSpc>
            <a:spcBef>
              <a:spcPct val="0"/>
            </a:spcBef>
            <a:spcAft>
              <a:spcPct val="35000"/>
            </a:spcAft>
            <a:buNone/>
          </a:pPr>
          <a:r>
            <a:rPr lang="nl-NL" sz="2400" kern="1200" dirty="0"/>
            <a:t>Bestedingen worden gestimuleerd</a:t>
          </a:r>
        </a:p>
      </dsp:txBody>
      <dsp:txXfrm>
        <a:off x="4512277" y="3916901"/>
        <a:ext cx="2796544" cy="16779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244B-9D12-45FE-9060-7F5C9B7A2BE3}">
      <dsp:nvSpPr>
        <dsp:cNvPr id="0" name=""/>
        <dsp:cNvSpPr/>
      </dsp:nvSpPr>
      <dsp:spPr>
        <a:xfrm>
          <a:off x="3414" y="855608"/>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Pensioen </a:t>
          </a:r>
        </a:p>
      </dsp:txBody>
      <dsp:txXfrm>
        <a:off x="3414" y="855608"/>
        <a:ext cx="2709073" cy="1625444"/>
      </dsp:txXfrm>
    </dsp:sp>
    <dsp:sp modelId="{442DF444-A851-415D-BFFE-85F602C51206}">
      <dsp:nvSpPr>
        <dsp:cNvPr id="0" name=""/>
        <dsp:cNvSpPr/>
      </dsp:nvSpPr>
      <dsp:spPr>
        <a:xfrm>
          <a:off x="2983395" y="855608"/>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Ruilen over tijd:</a:t>
          </a:r>
        </a:p>
        <a:p>
          <a:pPr marL="0" lvl="0" indent="0" algn="ctr" defTabSz="889000">
            <a:lnSpc>
              <a:spcPct val="90000"/>
            </a:lnSpc>
            <a:spcBef>
              <a:spcPct val="0"/>
            </a:spcBef>
            <a:spcAft>
              <a:spcPct val="35000"/>
            </a:spcAft>
            <a:buNone/>
          </a:pPr>
          <a:r>
            <a:rPr lang="nl-NL" sz="2000" kern="1200" dirty="0"/>
            <a:t>Nu premie betalen en straks pensioen ontvangen</a:t>
          </a:r>
        </a:p>
      </dsp:txBody>
      <dsp:txXfrm>
        <a:off x="2983395" y="855608"/>
        <a:ext cx="2709073" cy="1625444"/>
      </dsp:txXfrm>
    </dsp:sp>
    <dsp:sp modelId="{AF4F3189-9736-4F1D-A29C-BA8902655A69}">
      <dsp:nvSpPr>
        <dsp:cNvPr id="0" name=""/>
        <dsp:cNvSpPr/>
      </dsp:nvSpPr>
      <dsp:spPr>
        <a:xfrm>
          <a:off x="5963376" y="855608"/>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Omslagstelsel</a:t>
          </a:r>
        </a:p>
      </dsp:txBody>
      <dsp:txXfrm>
        <a:off x="5963376" y="855608"/>
        <a:ext cx="2709073" cy="1625444"/>
      </dsp:txXfrm>
    </dsp:sp>
    <dsp:sp modelId="{0E964D46-78C4-4FD8-8146-B36C0DF178CC}">
      <dsp:nvSpPr>
        <dsp:cNvPr id="0" name=""/>
        <dsp:cNvSpPr/>
      </dsp:nvSpPr>
      <dsp:spPr>
        <a:xfrm>
          <a:off x="8943357" y="855608"/>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Benodigde pensioenbedrag wordt omgeslagen over werkende bevolking</a:t>
          </a:r>
        </a:p>
      </dsp:txBody>
      <dsp:txXfrm>
        <a:off x="8943357" y="855608"/>
        <a:ext cx="2709073" cy="1625444"/>
      </dsp:txXfrm>
    </dsp:sp>
    <dsp:sp modelId="{9F70ED93-4CB2-40FD-94D0-220D01BBCC64}">
      <dsp:nvSpPr>
        <dsp:cNvPr id="0" name=""/>
        <dsp:cNvSpPr/>
      </dsp:nvSpPr>
      <dsp:spPr>
        <a:xfrm>
          <a:off x="3414" y="2751959"/>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Verplichte solidariteit</a:t>
          </a:r>
        </a:p>
        <a:p>
          <a:pPr marL="0" lvl="0" indent="0" algn="ctr" defTabSz="889000">
            <a:lnSpc>
              <a:spcPct val="90000"/>
            </a:lnSpc>
            <a:spcBef>
              <a:spcPct val="0"/>
            </a:spcBef>
            <a:spcAft>
              <a:spcPct val="35000"/>
            </a:spcAft>
            <a:buNone/>
          </a:pPr>
          <a:r>
            <a:rPr lang="nl-NL" sz="2000" kern="1200" dirty="0"/>
            <a:t>Basispensioen (AOW)</a:t>
          </a:r>
        </a:p>
      </dsp:txBody>
      <dsp:txXfrm>
        <a:off x="3414" y="2751959"/>
        <a:ext cx="2709073" cy="1625444"/>
      </dsp:txXfrm>
    </dsp:sp>
    <dsp:sp modelId="{901C1A9E-2139-4D57-9739-B6D89614ECA5}">
      <dsp:nvSpPr>
        <dsp:cNvPr id="0" name=""/>
        <dsp:cNvSpPr/>
      </dsp:nvSpPr>
      <dsp:spPr>
        <a:xfrm>
          <a:off x="2983395" y="2751959"/>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Vergrijzing zet systeem onder druk</a:t>
          </a:r>
        </a:p>
      </dsp:txBody>
      <dsp:txXfrm>
        <a:off x="2983395" y="2751959"/>
        <a:ext cx="2709073" cy="1625444"/>
      </dsp:txXfrm>
    </dsp:sp>
    <dsp:sp modelId="{17D61755-0408-4393-83BB-2EDC410CDE14}">
      <dsp:nvSpPr>
        <dsp:cNvPr id="0" name=""/>
        <dsp:cNvSpPr/>
      </dsp:nvSpPr>
      <dsp:spPr>
        <a:xfrm>
          <a:off x="5963376" y="2751959"/>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Vergroening en vergrijzing zijn hier een bedreiging</a:t>
          </a:r>
        </a:p>
      </dsp:txBody>
      <dsp:txXfrm>
        <a:off x="5963376" y="2751959"/>
        <a:ext cx="2709073" cy="1625444"/>
      </dsp:txXfrm>
    </dsp:sp>
    <dsp:sp modelId="{C7F57964-6AC4-495B-9194-76D1CD0ED2D4}">
      <dsp:nvSpPr>
        <dsp:cNvPr id="0" name=""/>
        <dsp:cNvSpPr/>
      </dsp:nvSpPr>
      <dsp:spPr>
        <a:xfrm>
          <a:off x="8943357" y="2751959"/>
          <a:ext cx="2709073" cy="1625444"/>
        </a:xfrm>
        <a:prstGeom prst="rect">
          <a:avLst/>
        </a:prstGeom>
        <a:solidFill>
          <a:srgbClr val="945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Kapitaaldekkingsstelsel: Iedere werkende spaart voor zijn eigen pensioen</a:t>
          </a:r>
        </a:p>
        <a:p>
          <a:pPr marL="0" lvl="0" indent="0" algn="ctr" defTabSz="889000">
            <a:lnSpc>
              <a:spcPct val="90000"/>
            </a:lnSpc>
            <a:spcBef>
              <a:spcPct val="0"/>
            </a:spcBef>
            <a:spcAft>
              <a:spcPct val="35000"/>
            </a:spcAft>
            <a:buNone/>
          </a:pPr>
          <a:r>
            <a:rPr lang="nl-NL" sz="2000" kern="1200" dirty="0"/>
            <a:t>(Aanvullend pensioen)</a:t>
          </a:r>
        </a:p>
      </dsp:txBody>
      <dsp:txXfrm>
        <a:off x="8943357" y="2751959"/>
        <a:ext cx="2709073" cy="16254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19-5-2025</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19-5-2025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18.00 Rosmalen </a:t>
            </a:r>
            <a:r>
              <a:rPr lang="nl-NL" dirty="0" err="1"/>
              <a:t>Mcdonalds</a:t>
            </a:r>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a:t>
            </a:fld>
            <a:endParaRPr lang="nl-NL"/>
          </a:p>
        </p:txBody>
      </p:sp>
    </p:spTree>
    <p:extLst>
      <p:ext uri="{BB962C8B-B14F-4D97-AF65-F5344CB8AC3E}">
        <p14:creationId xmlns:p14="http://schemas.microsoft.com/office/powerpoint/2010/main" val="264326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Brandstof; homogeen</a:t>
            </a:r>
          </a:p>
          <a:p>
            <a:r>
              <a:rPr lang="nl-NL" dirty="0"/>
              <a:t>Apple en Samsung zien mensen veel verschillen</a:t>
            </a:r>
          </a:p>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4</a:t>
            </a:fld>
            <a:endParaRPr lang="nl-NL"/>
          </a:p>
        </p:txBody>
      </p:sp>
    </p:spTree>
    <p:extLst>
      <p:ext uri="{BB962C8B-B14F-4D97-AF65-F5344CB8AC3E}">
        <p14:creationId xmlns:p14="http://schemas.microsoft.com/office/powerpoint/2010/main" val="343159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19-5-2025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19-5-2025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8879254-4489-FB9F-7907-B9119A2FFBAF}"/>
              </a:ext>
            </a:extLst>
          </p:cNvPr>
          <p:cNvSpPr txBox="1">
            <a:spLocks noGrp="1" noRot="1" noMove="1" noResize="1" noEditPoints="1" noAdjustHandles="1" noChangeArrowheads="1" noChangeShapeType="1"/>
          </p:cNvSpPr>
          <p:nvPr/>
        </p:nvSpPr>
        <p:spPr>
          <a:xfrm>
            <a:off x="9506639" y="5946802"/>
            <a:ext cx="2248359" cy="646331"/>
          </a:xfrm>
          <a:prstGeom prst="rect">
            <a:avLst/>
          </a:prstGeom>
          <a:solidFill>
            <a:srgbClr val="945DE8">
              <a:alpha val="30000"/>
            </a:srgbClr>
          </a:solidFill>
          <a:effectLst>
            <a:outerShdw blurRad="50800" dist="50800" dir="5400000" sx="103000" sy="103000" algn="ctr" rotWithShape="0">
              <a:srgbClr val="945DE8">
                <a:alpha val="0"/>
              </a:srgbClr>
            </a:outerShdw>
            <a:reflection stA="0" endPos="65000" dist="50800" dir="5400000" sy="-100000" algn="bl" rotWithShape="0"/>
          </a:effectLst>
        </p:spPr>
        <p:txBody>
          <a:bodyPr wrap="square">
            <a:spAutoFit/>
          </a:bodyPr>
          <a:lstStyle/>
          <a:p>
            <a:r>
              <a:rPr lang="nl-NL" b="1" dirty="0">
                <a:latin typeface="Effra" panose="02000506080000020004" pitchFamily="2" charset="0"/>
              </a:rPr>
              <a:t>Economie met Jos </a:t>
            </a:r>
          </a:p>
          <a:p>
            <a:r>
              <a:rPr lang="nl-NL" b="1" dirty="0">
                <a:latin typeface="Effra" panose="02000506080000020004" pitchFamily="2" charset="0"/>
              </a:rPr>
              <a:t>Feddahi legt uit</a:t>
            </a:r>
          </a:p>
        </p:txBody>
      </p:sp>
      <p:sp>
        <p:nvSpPr>
          <p:cNvPr id="2" name="Tekstvak 1">
            <a:extLst>
              <a:ext uri="{FF2B5EF4-FFF2-40B4-BE49-F238E27FC236}">
                <a16:creationId xmlns:a16="http://schemas.microsoft.com/office/drawing/2014/main" id="{AE43178E-CCD0-E60B-64A5-194955C82963}"/>
              </a:ext>
            </a:extLst>
          </p:cNvPr>
          <p:cNvSpPr txBox="1"/>
          <p:nvPr/>
        </p:nvSpPr>
        <p:spPr>
          <a:xfrm>
            <a:off x="688258" y="1012723"/>
            <a:ext cx="9645445" cy="4801314"/>
          </a:xfrm>
          <a:prstGeom prst="rect">
            <a:avLst/>
          </a:prstGeom>
          <a:noFill/>
        </p:spPr>
        <p:txBody>
          <a:bodyPr wrap="square" rtlCol="0">
            <a:spAutoFit/>
          </a:bodyPr>
          <a:lstStyle/>
          <a:p>
            <a:r>
              <a:rPr lang="nl-NL" sz="3600" dirty="0">
                <a:latin typeface="Effra" panose="02000506080000020004" pitchFamily="2" charset="0"/>
              </a:rPr>
              <a:t>Inhoudsopgave</a:t>
            </a:r>
          </a:p>
          <a:p>
            <a:endParaRPr lang="nl-NL" dirty="0">
              <a:latin typeface="Effra" panose="02000506080000020004" pitchFamily="2" charset="0"/>
            </a:endParaRPr>
          </a:p>
          <a:p>
            <a:pPr marL="285750" indent="-285750">
              <a:buFontTx/>
              <a:buChar char="-"/>
            </a:pPr>
            <a:r>
              <a:rPr lang="nl-NL" b="1" dirty="0">
                <a:latin typeface="Effra" panose="02000506080000020004" pitchFamily="2" charset="0"/>
              </a:rPr>
              <a:t>Terugblik eindexamenspreekuur 2023 en 2024 (Mo)  | Dia 2</a:t>
            </a:r>
          </a:p>
          <a:p>
            <a:pPr marL="285750" indent="-285750">
              <a:buFontTx/>
              <a:buChar char="-"/>
            </a:pPr>
            <a:r>
              <a:rPr lang="nl-NL" i="1" dirty="0">
                <a:latin typeface="Effra" panose="02000506080000020004" pitchFamily="2" charset="0"/>
              </a:rPr>
              <a:t>Opzet eindexamen 2025 (Jos) | Dia 3</a:t>
            </a:r>
          </a:p>
          <a:p>
            <a:pPr marL="285750" indent="-285750">
              <a:buFontTx/>
              <a:buChar char="-"/>
            </a:pPr>
            <a:r>
              <a:rPr lang="nl-NL" b="1" dirty="0">
                <a:latin typeface="Effra" panose="02000506080000020004" pitchFamily="2" charset="0"/>
              </a:rPr>
              <a:t>Marktvormen (Mo) | Dia 4</a:t>
            </a:r>
          </a:p>
          <a:p>
            <a:pPr marL="285750" indent="-285750">
              <a:buFontTx/>
              <a:buChar char="-"/>
            </a:pPr>
            <a:r>
              <a:rPr lang="nl-NL" i="1" dirty="0">
                <a:latin typeface="Effra" panose="02000506080000020004" pitchFamily="2" charset="0"/>
              </a:rPr>
              <a:t>Marktmechanisme en overschotten (Jos – optie: tekenbord) | Dia 6</a:t>
            </a:r>
          </a:p>
          <a:p>
            <a:pPr marL="285750" indent="-285750">
              <a:buFontTx/>
              <a:buChar char="-"/>
            </a:pPr>
            <a:r>
              <a:rPr lang="nl-NL" b="1" dirty="0">
                <a:latin typeface="Effra" panose="02000506080000020004" pitchFamily="2" charset="0"/>
              </a:rPr>
              <a:t>Maximale winst en maximale omzet (Mo) | Dia 8</a:t>
            </a:r>
          </a:p>
          <a:p>
            <a:pPr marL="285750" indent="-285750">
              <a:buFontTx/>
              <a:buChar char="-"/>
            </a:pPr>
            <a:r>
              <a:rPr lang="nl-NL" i="1" dirty="0">
                <a:latin typeface="Effra" panose="02000506080000020004" pitchFamily="2" charset="0"/>
              </a:rPr>
              <a:t>Effect op surplus bij marktfalen (Jos – optie tekenbord) |  Dia 16</a:t>
            </a:r>
          </a:p>
          <a:p>
            <a:pPr marL="285750" indent="-285750">
              <a:buFontTx/>
              <a:buChar char="-"/>
            </a:pPr>
            <a:r>
              <a:rPr lang="nl-NL" b="1" dirty="0">
                <a:latin typeface="Effra" panose="02000506080000020004" pitchFamily="2" charset="0"/>
              </a:rPr>
              <a:t>Begrotingsbeleid en monetair beleid (Mo) | Dia 18</a:t>
            </a:r>
          </a:p>
          <a:p>
            <a:pPr marL="285750" indent="-285750">
              <a:buFontTx/>
              <a:buChar char="-"/>
            </a:pPr>
            <a:r>
              <a:rPr lang="nl-NL" i="1" dirty="0">
                <a:latin typeface="Effra" panose="02000506080000020004" pitchFamily="2" charset="0"/>
              </a:rPr>
              <a:t>Economische groei en conjunctuur (Jos) | Dia 21</a:t>
            </a:r>
          </a:p>
          <a:p>
            <a:pPr marL="285750" indent="-285750">
              <a:buFontTx/>
              <a:buChar char="-"/>
            </a:pPr>
            <a:r>
              <a:rPr lang="nl-NL" b="1" dirty="0">
                <a:latin typeface="Effra" panose="02000506080000020004" pitchFamily="2" charset="0"/>
              </a:rPr>
              <a:t>Pensioenen en AOW (Mo) |  Dia 23</a:t>
            </a:r>
          </a:p>
          <a:p>
            <a:pPr marL="285750" indent="-285750">
              <a:buFontTx/>
              <a:buChar char="-"/>
            </a:pPr>
            <a:r>
              <a:rPr lang="nl-NL" i="1" dirty="0">
                <a:latin typeface="Effra" panose="02000506080000020004" pitchFamily="2" charset="0"/>
              </a:rPr>
              <a:t>Negatieve externe effecten en maatschappelijke kosten (Jos) |  Dia 25</a:t>
            </a:r>
          </a:p>
          <a:p>
            <a:pPr marL="285750" indent="-285750">
              <a:buFontTx/>
              <a:buChar char="-"/>
            </a:pPr>
            <a:r>
              <a:rPr lang="nl-NL" b="1" dirty="0">
                <a:latin typeface="Effra" panose="02000506080000020004" pitchFamily="2" charset="0"/>
              </a:rPr>
              <a:t>Speltheorie, zelfbinding, sociale norm (Mo) | Dia 27</a:t>
            </a:r>
          </a:p>
          <a:p>
            <a:pPr marL="285750" indent="-285750">
              <a:buFontTx/>
              <a:buChar char="-"/>
            </a:pPr>
            <a:r>
              <a:rPr lang="nl-NL" i="1" dirty="0">
                <a:latin typeface="Effra" panose="02000506080000020004" pitchFamily="2" charset="0"/>
              </a:rPr>
              <a:t>Asymmetrische informatie, </a:t>
            </a:r>
            <a:r>
              <a:rPr lang="nl-NL" i="1" dirty="0" err="1">
                <a:latin typeface="Effra" panose="02000506080000020004" pitchFamily="2" charset="0"/>
              </a:rPr>
              <a:t>moral</a:t>
            </a:r>
            <a:r>
              <a:rPr lang="nl-NL" i="1" dirty="0">
                <a:latin typeface="Effra" panose="02000506080000020004" pitchFamily="2" charset="0"/>
              </a:rPr>
              <a:t> hazard en averechtse selectie (Jos) | Dia 31 </a:t>
            </a:r>
          </a:p>
          <a:p>
            <a:pPr marL="285750" indent="-285750">
              <a:buFontTx/>
              <a:buChar char="-"/>
            </a:pPr>
            <a:r>
              <a:rPr lang="nl-NL" b="1" dirty="0">
                <a:latin typeface="Effra" panose="02000506080000020004" pitchFamily="2" charset="0"/>
              </a:rPr>
              <a:t>Inkomenselasticiteit (Mo) | Dia 35</a:t>
            </a:r>
          </a:p>
          <a:p>
            <a:pPr marL="285750" indent="-285750">
              <a:buFontTx/>
              <a:buChar char="-"/>
            </a:pPr>
            <a:endParaRPr lang="nl-NL" dirty="0">
              <a:latin typeface="Effra" panose="02000506080000020004" pitchFamily="2" charset="0"/>
            </a:endParaRPr>
          </a:p>
        </p:txBody>
      </p:sp>
    </p:spTree>
    <p:extLst>
      <p:ext uri="{BB962C8B-B14F-4D97-AF65-F5344CB8AC3E}">
        <p14:creationId xmlns:p14="http://schemas.microsoft.com/office/powerpoint/2010/main" val="134189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DFF5-767F-E704-F990-5149E55DDA7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02E1775-B244-B431-748B-D2140CA6A8E6}"/>
              </a:ext>
            </a:extLst>
          </p:cNvPr>
          <p:cNvSpPr txBox="1"/>
          <p:nvPr/>
        </p:nvSpPr>
        <p:spPr>
          <a:xfrm>
            <a:off x="1874411" y="270168"/>
            <a:ext cx="9645445" cy="1200329"/>
          </a:xfrm>
          <a:prstGeom prst="rect">
            <a:avLst/>
          </a:prstGeom>
          <a:noFill/>
        </p:spPr>
        <p:txBody>
          <a:bodyPr wrap="square" rtlCol="0">
            <a:spAutoFit/>
          </a:bodyPr>
          <a:lstStyle/>
          <a:p>
            <a:r>
              <a:rPr lang="nl-NL" sz="3600" dirty="0">
                <a:latin typeface="Effra" panose="02000506080000020004" pitchFamily="2" charset="0"/>
              </a:rPr>
              <a:t>Winst aflezen en berekenen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076" name="Picture 4">
            <a:extLst>
              <a:ext uri="{FF2B5EF4-FFF2-40B4-BE49-F238E27FC236}">
                <a16:creationId xmlns:a16="http://schemas.microsoft.com/office/drawing/2014/main" id="{9240E87B-AA5A-9406-1D5C-0120090DE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7" y="870333"/>
            <a:ext cx="6858042" cy="6073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74D999F7-422D-6ECA-CFEF-92A5F14F5F97}"/>
              </a:ext>
            </a:extLst>
          </p:cNvPr>
          <p:cNvGraphicFramePr/>
          <p:nvPr>
            <p:extLst>
              <p:ext uri="{D42A27DB-BD31-4B8C-83A1-F6EECF244321}">
                <p14:modId xmlns:p14="http://schemas.microsoft.com/office/powerpoint/2010/main" val="2522875904"/>
              </p:ext>
            </p:extLst>
          </p:nvPr>
        </p:nvGraphicFramePr>
        <p:xfrm>
          <a:off x="7309849" y="1112704"/>
          <a:ext cx="4430344" cy="547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al 3">
            <a:extLst>
              <a:ext uri="{FF2B5EF4-FFF2-40B4-BE49-F238E27FC236}">
                <a16:creationId xmlns:a16="http://schemas.microsoft.com/office/drawing/2014/main" id="{584BDB1A-CFD0-54F9-E7EF-35179A1A0DC3}"/>
              </a:ext>
            </a:extLst>
          </p:cNvPr>
          <p:cNvSpPr/>
          <p:nvPr/>
        </p:nvSpPr>
        <p:spPr>
          <a:xfrm>
            <a:off x="5878286" y="4381081"/>
            <a:ext cx="1431563" cy="542611"/>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12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5A6F98E-A51E-4814-B388-3BF042B93E5A}"/>
                                            </p:graphicEl>
                                          </p:spTgt>
                                        </p:tgtEl>
                                        <p:attrNameLst>
                                          <p:attrName>style.visibility</p:attrName>
                                        </p:attrNameLst>
                                      </p:cBhvr>
                                      <p:to>
                                        <p:strVal val="visible"/>
                                      </p:to>
                                    </p:set>
                                    <p:animEffect transition="in" filter="fade">
                                      <p:cBhvr>
                                        <p:cTn id="7" dur="500"/>
                                        <p:tgtEl>
                                          <p:spTgt spid="3">
                                            <p:graphicEl>
                                              <a:dgm id="{D5A6F98E-A51E-4814-B388-3BF042B93E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24135758-9238-43E3-BECB-FC4DE5BBB640}"/>
                                            </p:graphicEl>
                                          </p:spTgt>
                                        </p:tgtEl>
                                        <p:attrNameLst>
                                          <p:attrName>style.visibility</p:attrName>
                                        </p:attrNameLst>
                                      </p:cBhvr>
                                      <p:to>
                                        <p:strVal val="visible"/>
                                      </p:to>
                                    </p:set>
                                    <p:animEffect transition="in" filter="fade">
                                      <p:cBhvr>
                                        <p:cTn id="12" dur="500"/>
                                        <p:tgtEl>
                                          <p:spTgt spid="3">
                                            <p:graphicEl>
                                              <a:dgm id="{24135758-9238-43E3-BECB-FC4DE5BBB640}"/>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graphicEl>
                                              <a:dgm id="{2658C5F0-E7E9-4761-8263-C90AC4BA6CAB}"/>
                                            </p:graphicEl>
                                          </p:spTgt>
                                        </p:tgtEl>
                                        <p:attrNameLst>
                                          <p:attrName>style.visibility</p:attrName>
                                        </p:attrNameLst>
                                      </p:cBhvr>
                                      <p:to>
                                        <p:strVal val="visible"/>
                                      </p:to>
                                    </p:set>
                                    <p:animEffect transition="in" filter="fade">
                                      <p:cBhvr>
                                        <p:cTn id="19" dur="500"/>
                                        <p:tgtEl>
                                          <p:spTgt spid="3">
                                            <p:graphicEl>
                                              <a:dgm id="{2658C5F0-E7E9-4761-8263-C90AC4BA6C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D2039-6E60-B23F-AADF-70D0B45D417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1EBB563-7208-BE28-3610-1205BD999C22}"/>
              </a:ext>
            </a:extLst>
          </p:cNvPr>
          <p:cNvSpPr txBox="1"/>
          <p:nvPr/>
        </p:nvSpPr>
        <p:spPr>
          <a:xfrm>
            <a:off x="1874411" y="270168"/>
            <a:ext cx="9645445" cy="1200329"/>
          </a:xfrm>
          <a:prstGeom prst="rect">
            <a:avLst/>
          </a:prstGeom>
          <a:noFill/>
        </p:spPr>
        <p:txBody>
          <a:bodyPr wrap="square" rtlCol="0">
            <a:spAutoFit/>
          </a:bodyPr>
          <a:lstStyle/>
          <a:p>
            <a:r>
              <a:rPr lang="nl-NL" sz="3600" dirty="0">
                <a:latin typeface="Effra" panose="02000506080000020004" pitchFamily="2" charset="0"/>
              </a:rPr>
              <a:t>Winst aflezen en berekenen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076" name="Picture 4">
            <a:extLst>
              <a:ext uri="{FF2B5EF4-FFF2-40B4-BE49-F238E27FC236}">
                <a16:creationId xmlns:a16="http://schemas.microsoft.com/office/drawing/2014/main" id="{1B70B2B7-8374-F2F9-B114-4C8FA7F6D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7" y="870333"/>
            <a:ext cx="6858042" cy="6073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CA6169A3-6679-AEA2-E34C-90A5FA868BFB}"/>
              </a:ext>
            </a:extLst>
          </p:cNvPr>
          <p:cNvGraphicFramePr/>
          <p:nvPr>
            <p:extLst>
              <p:ext uri="{D42A27DB-BD31-4B8C-83A1-F6EECF244321}">
                <p14:modId xmlns:p14="http://schemas.microsoft.com/office/powerpoint/2010/main" val="3503025289"/>
              </p:ext>
            </p:extLst>
          </p:nvPr>
        </p:nvGraphicFramePr>
        <p:xfrm>
          <a:off x="7309849" y="1112704"/>
          <a:ext cx="4430344" cy="547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al 3">
            <a:extLst>
              <a:ext uri="{FF2B5EF4-FFF2-40B4-BE49-F238E27FC236}">
                <a16:creationId xmlns:a16="http://schemas.microsoft.com/office/drawing/2014/main" id="{2587CDE2-F502-1F0B-98E4-7F1210010E03}"/>
              </a:ext>
            </a:extLst>
          </p:cNvPr>
          <p:cNvSpPr/>
          <p:nvPr/>
        </p:nvSpPr>
        <p:spPr>
          <a:xfrm>
            <a:off x="2773345" y="4210259"/>
            <a:ext cx="753626"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a:extLst>
              <a:ext uri="{FF2B5EF4-FFF2-40B4-BE49-F238E27FC236}">
                <a16:creationId xmlns:a16="http://schemas.microsoft.com/office/drawing/2014/main" id="{4937A2D0-EDF0-2159-B22E-29241476DDE4}"/>
              </a:ext>
            </a:extLst>
          </p:cNvPr>
          <p:cNvCxnSpPr>
            <a:cxnSpLocks/>
          </p:cNvCxnSpPr>
          <p:nvPr/>
        </p:nvCxnSpPr>
        <p:spPr>
          <a:xfrm>
            <a:off x="3103691" y="2853732"/>
            <a:ext cx="0" cy="3156190"/>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020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4135758-9238-43E3-BECB-FC4DE5BBB640}"/>
                                            </p:graphicEl>
                                          </p:spTgt>
                                        </p:tgtEl>
                                        <p:attrNameLst>
                                          <p:attrName>style.visibility</p:attrName>
                                        </p:attrNameLst>
                                      </p:cBhvr>
                                      <p:to>
                                        <p:strVal val="visible"/>
                                      </p:to>
                                    </p:set>
                                    <p:animEffect transition="in" filter="fade">
                                      <p:cBhvr>
                                        <p:cTn id="7" dur="500"/>
                                        <p:tgtEl>
                                          <p:spTgt spid="3">
                                            <p:graphicEl>
                                              <a:dgm id="{24135758-9238-43E3-BECB-FC4DE5BBB6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2658C5F0-E7E9-4761-8263-C90AC4BA6CAB}"/>
                                            </p:graphicEl>
                                          </p:spTgt>
                                        </p:tgtEl>
                                        <p:attrNameLst>
                                          <p:attrName>style.visibility</p:attrName>
                                        </p:attrNameLst>
                                      </p:cBhvr>
                                      <p:to>
                                        <p:strVal val="visible"/>
                                      </p:to>
                                    </p:set>
                                    <p:animEffect transition="in" filter="fade">
                                      <p:cBhvr>
                                        <p:cTn id="12" dur="500"/>
                                        <p:tgtEl>
                                          <p:spTgt spid="3">
                                            <p:graphicEl>
                                              <a:dgm id="{2658C5F0-E7E9-4761-8263-C90AC4BA6CAB}"/>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graphicEl>
                                              <a:dgm id="{04099394-E6E5-4AC1-B22C-002EC350D61F}"/>
                                            </p:graphicEl>
                                          </p:spTgt>
                                        </p:tgtEl>
                                        <p:attrNameLst>
                                          <p:attrName>style.visibility</p:attrName>
                                        </p:attrNameLst>
                                      </p:cBhvr>
                                      <p:to>
                                        <p:strVal val="visible"/>
                                      </p:to>
                                    </p:set>
                                    <p:animEffect transition="in" filter="fade">
                                      <p:cBhvr>
                                        <p:cTn id="19" dur="500"/>
                                        <p:tgtEl>
                                          <p:spTgt spid="3">
                                            <p:graphicEl>
                                              <a:dgm id="{04099394-E6E5-4AC1-B22C-002EC350D61F}"/>
                                            </p:graphic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07E0B-D5B1-100A-3EEB-79CFAF622D5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6BF742-6539-898A-905B-4FF17E7F9250}"/>
              </a:ext>
            </a:extLst>
          </p:cNvPr>
          <p:cNvSpPr txBox="1"/>
          <p:nvPr/>
        </p:nvSpPr>
        <p:spPr>
          <a:xfrm>
            <a:off x="1874411" y="270168"/>
            <a:ext cx="9645445" cy="1200329"/>
          </a:xfrm>
          <a:prstGeom prst="rect">
            <a:avLst/>
          </a:prstGeom>
          <a:noFill/>
        </p:spPr>
        <p:txBody>
          <a:bodyPr wrap="square" rtlCol="0">
            <a:spAutoFit/>
          </a:bodyPr>
          <a:lstStyle/>
          <a:p>
            <a:r>
              <a:rPr lang="nl-NL" sz="3600" dirty="0">
                <a:latin typeface="Effra" panose="02000506080000020004" pitchFamily="2" charset="0"/>
              </a:rPr>
              <a:t>Winst aflezen en berekenen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076" name="Picture 4">
            <a:extLst>
              <a:ext uri="{FF2B5EF4-FFF2-40B4-BE49-F238E27FC236}">
                <a16:creationId xmlns:a16="http://schemas.microsoft.com/office/drawing/2014/main" id="{16DF27F7-3600-31AD-D6BC-53070F1A2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7" y="870333"/>
            <a:ext cx="6858042" cy="6073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64D30B28-FD69-B802-402D-F69FCDD1001E}"/>
              </a:ext>
            </a:extLst>
          </p:cNvPr>
          <p:cNvGraphicFramePr/>
          <p:nvPr>
            <p:extLst>
              <p:ext uri="{D42A27DB-BD31-4B8C-83A1-F6EECF244321}">
                <p14:modId xmlns:p14="http://schemas.microsoft.com/office/powerpoint/2010/main" val="2841034537"/>
              </p:ext>
            </p:extLst>
          </p:nvPr>
        </p:nvGraphicFramePr>
        <p:xfrm>
          <a:off x="7309849" y="1112704"/>
          <a:ext cx="4430344" cy="547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Rechte verbindingslijn 3">
            <a:extLst>
              <a:ext uri="{FF2B5EF4-FFF2-40B4-BE49-F238E27FC236}">
                <a16:creationId xmlns:a16="http://schemas.microsoft.com/office/drawing/2014/main" id="{FE7AA4E6-58CF-FC50-DEA1-B0F027DFC67A}"/>
              </a:ext>
            </a:extLst>
          </p:cNvPr>
          <p:cNvCxnSpPr>
            <a:cxnSpLocks/>
          </p:cNvCxnSpPr>
          <p:nvPr/>
        </p:nvCxnSpPr>
        <p:spPr>
          <a:xfrm>
            <a:off x="3103691" y="2853732"/>
            <a:ext cx="0" cy="3156190"/>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Ovaal 4">
            <a:extLst>
              <a:ext uri="{FF2B5EF4-FFF2-40B4-BE49-F238E27FC236}">
                <a16:creationId xmlns:a16="http://schemas.microsoft.com/office/drawing/2014/main" id="{69098C43-BF91-3021-4525-299B7B62D7A7}"/>
              </a:ext>
            </a:extLst>
          </p:cNvPr>
          <p:cNvSpPr/>
          <p:nvPr/>
        </p:nvSpPr>
        <p:spPr>
          <a:xfrm>
            <a:off x="2773345" y="4210259"/>
            <a:ext cx="753626"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D50B6AD0-ED63-94BF-D992-45333B9684E3}"/>
              </a:ext>
            </a:extLst>
          </p:cNvPr>
          <p:cNvCxnSpPr>
            <a:cxnSpLocks/>
          </p:cNvCxnSpPr>
          <p:nvPr/>
        </p:nvCxnSpPr>
        <p:spPr>
          <a:xfrm flipH="1">
            <a:off x="1341029" y="2853732"/>
            <a:ext cx="1762662" cy="0"/>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803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658C5F0-E7E9-4761-8263-C90AC4BA6CAB}"/>
                                            </p:graphicEl>
                                          </p:spTgt>
                                        </p:tgtEl>
                                        <p:attrNameLst>
                                          <p:attrName>style.visibility</p:attrName>
                                        </p:attrNameLst>
                                      </p:cBhvr>
                                      <p:to>
                                        <p:strVal val="visible"/>
                                      </p:to>
                                    </p:set>
                                    <p:animEffect transition="in" filter="fade">
                                      <p:cBhvr>
                                        <p:cTn id="7" dur="500"/>
                                        <p:tgtEl>
                                          <p:spTgt spid="3">
                                            <p:graphicEl>
                                              <a:dgm id="{2658C5F0-E7E9-4761-8263-C90AC4BA6C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04099394-E6E5-4AC1-B22C-002EC350D61F}"/>
                                            </p:graphicEl>
                                          </p:spTgt>
                                        </p:tgtEl>
                                        <p:attrNameLst>
                                          <p:attrName>style.visibility</p:attrName>
                                        </p:attrNameLst>
                                      </p:cBhvr>
                                      <p:to>
                                        <p:strVal val="visible"/>
                                      </p:to>
                                    </p:set>
                                    <p:animEffect transition="in" filter="fade">
                                      <p:cBhvr>
                                        <p:cTn id="12" dur="500"/>
                                        <p:tgtEl>
                                          <p:spTgt spid="3">
                                            <p:graphicEl>
                                              <a:dgm id="{04099394-E6E5-4AC1-B22C-002EC350D61F}"/>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graphicEl>
                                              <a:dgm id="{BEFE0F06-FB37-4DA7-9B11-2CF650447A3B}"/>
                                            </p:graphicEl>
                                          </p:spTgt>
                                        </p:tgtEl>
                                        <p:attrNameLst>
                                          <p:attrName>style.visibility</p:attrName>
                                        </p:attrNameLst>
                                      </p:cBhvr>
                                      <p:to>
                                        <p:strVal val="visible"/>
                                      </p:to>
                                    </p:set>
                                    <p:animEffect transition="in" filter="fade">
                                      <p:cBhvr>
                                        <p:cTn id="19" dur="500"/>
                                        <p:tgtEl>
                                          <p:spTgt spid="3">
                                            <p:graphicEl>
                                              <a:dgm id="{BEFE0F06-FB37-4DA7-9B11-2CF650447A3B}"/>
                                            </p:graphic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graphicEl>
                                              <a:dgm id="{89A39A06-1DD9-4A22-88BE-2C921F88D369}"/>
                                            </p:graphicEl>
                                          </p:spTgt>
                                        </p:tgtEl>
                                        <p:attrNameLst>
                                          <p:attrName>style.visibility</p:attrName>
                                        </p:attrNameLst>
                                      </p:cBhvr>
                                      <p:to>
                                        <p:strVal val="visible"/>
                                      </p:to>
                                    </p:set>
                                    <p:animEffect transition="in" filter="fade">
                                      <p:cBhvr>
                                        <p:cTn id="26" dur="500"/>
                                        <p:tgtEl>
                                          <p:spTgt spid="3">
                                            <p:graphicEl>
                                              <a:dgm id="{89A39A06-1DD9-4A22-88BE-2C921F88D369}"/>
                                            </p:graphic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2FDD9-003B-0363-A21C-68F59D60FA2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F0AC387-6B26-80C3-DAD9-1E1E969B7D98}"/>
              </a:ext>
            </a:extLst>
          </p:cNvPr>
          <p:cNvSpPr txBox="1"/>
          <p:nvPr/>
        </p:nvSpPr>
        <p:spPr>
          <a:xfrm>
            <a:off x="1874411" y="270168"/>
            <a:ext cx="9645445" cy="1200329"/>
          </a:xfrm>
          <a:prstGeom prst="rect">
            <a:avLst/>
          </a:prstGeom>
          <a:noFill/>
        </p:spPr>
        <p:txBody>
          <a:bodyPr wrap="square" rtlCol="0">
            <a:spAutoFit/>
          </a:bodyPr>
          <a:lstStyle/>
          <a:p>
            <a:r>
              <a:rPr lang="nl-NL" sz="3600" dirty="0">
                <a:latin typeface="Effra" panose="02000506080000020004" pitchFamily="2" charset="0"/>
              </a:rPr>
              <a:t>Winst aflezen en berekenen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076" name="Picture 4">
            <a:extLst>
              <a:ext uri="{FF2B5EF4-FFF2-40B4-BE49-F238E27FC236}">
                <a16:creationId xmlns:a16="http://schemas.microsoft.com/office/drawing/2014/main" id="{75F579C0-8CDD-E11D-24F1-54ED8424C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7" y="870333"/>
            <a:ext cx="6858042" cy="6073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E335B74F-21B1-1537-48D6-675B9FC8393F}"/>
              </a:ext>
            </a:extLst>
          </p:cNvPr>
          <p:cNvGraphicFramePr/>
          <p:nvPr>
            <p:extLst>
              <p:ext uri="{D42A27DB-BD31-4B8C-83A1-F6EECF244321}">
                <p14:modId xmlns:p14="http://schemas.microsoft.com/office/powerpoint/2010/main" val="920932116"/>
              </p:ext>
            </p:extLst>
          </p:nvPr>
        </p:nvGraphicFramePr>
        <p:xfrm>
          <a:off x="7309849" y="1112704"/>
          <a:ext cx="4430344" cy="547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Rechte verbindingslijn 5">
            <a:extLst>
              <a:ext uri="{FF2B5EF4-FFF2-40B4-BE49-F238E27FC236}">
                <a16:creationId xmlns:a16="http://schemas.microsoft.com/office/drawing/2014/main" id="{9E66F04D-5E5A-854B-298D-04EEB769B92A}"/>
              </a:ext>
            </a:extLst>
          </p:cNvPr>
          <p:cNvCxnSpPr>
            <a:cxnSpLocks/>
          </p:cNvCxnSpPr>
          <p:nvPr/>
        </p:nvCxnSpPr>
        <p:spPr>
          <a:xfrm>
            <a:off x="3834361" y="3577213"/>
            <a:ext cx="0" cy="2390358"/>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Ovaal 6">
            <a:extLst>
              <a:ext uri="{FF2B5EF4-FFF2-40B4-BE49-F238E27FC236}">
                <a16:creationId xmlns:a16="http://schemas.microsoft.com/office/drawing/2014/main" id="{DF86CF9D-6929-FAA4-62A2-739FE3D0EEAC}"/>
              </a:ext>
            </a:extLst>
          </p:cNvPr>
          <p:cNvSpPr/>
          <p:nvPr/>
        </p:nvSpPr>
        <p:spPr>
          <a:xfrm>
            <a:off x="3504015" y="5706313"/>
            <a:ext cx="753626"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5AB56C17-5005-CCA8-CDB3-88E221CD1303}"/>
              </a:ext>
            </a:extLst>
          </p:cNvPr>
          <p:cNvCxnSpPr>
            <a:cxnSpLocks/>
          </p:cNvCxnSpPr>
          <p:nvPr/>
        </p:nvCxnSpPr>
        <p:spPr>
          <a:xfrm flipH="1">
            <a:off x="1391271" y="3577213"/>
            <a:ext cx="2489557" cy="0"/>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49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4099394-E6E5-4AC1-B22C-002EC350D61F}"/>
                                            </p:graphicEl>
                                          </p:spTgt>
                                        </p:tgtEl>
                                        <p:attrNameLst>
                                          <p:attrName>style.visibility</p:attrName>
                                        </p:attrNameLst>
                                      </p:cBhvr>
                                      <p:to>
                                        <p:strVal val="visible"/>
                                      </p:to>
                                    </p:set>
                                    <p:animEffect transition="in" filter="fade">
                                      <p:cBhvr>
                                        <p:cTn id="7" dur="500"/>
                                        <p:tgtEl>
                                          <p:spTgt spid="3">
                                            <p:graphicEl>
                                              <a:dgm id="{04099394-E6E5-4AC1-B22C-002EC350D6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EFE0F06-FB37-4DA7-9B11-2CF650447A3B}"/>
                                            </p:graphicEl>
                                          </p:spTgt>
                                        </p:tgtEl>
                                        <p:attrNameLst>
                                          <p:attrName>style.visibility</p:attrName>
                                        </p:attrNameLst>
                                      </p:cBhvr>
                                      <p:to>
                                        <p:strVal val="visible"/>
                                      </p:to>
                                    </p:set>
                                    <p:animEffect transition="in" filter="fade">
                                      <p:cBhvr>
                                        <p:cTn id="12" dur="500"/>
                                        <p:tgtEl>
                                          <p:spTgt spid="3">
                                            <p:graphicEl>
                                              <a:dgm id="{BEFE0F06-FB37-4DA7-9B11-2CF650447A3B}"/>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graphicEl>
                                              <a:dgm id="{89A39A06-1DD9-4A22-88BE-2C921F88D369}"/>
                                            </p:graphicEl>
                                          </p:spTgt>
                                        </p:tgtEl>
                                        <p:attrNameLst>
                                          <p:attrName>style.visibility</p:attrName>
                                        </p:attrNameLst>
                                      </p:cBhvr>
                                      <p:to>
                                        <p:strVal val="visible"/>
                                      </p:to>
                                    </p:set>
                                    <p:animEffect transition="in" filter="fade">
                                      <p:cBhvr>
                                        <p:cTn id="19" dur="500"/>
                                        <p:tgtEl>
                                          <p:spTgt spid="3">
                                            <p:graphicEl>
                                              <a:dgm id="{89A39A06-1DD9-4A22-88BE-2C921F88D369}"/>
                                            </p:graphic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7917C-F230-DC5A-94B9-58632F90EAD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51FA4E7-75D9-B5D0-5167-298E1E8DE525}"/>
              </a:ext>
            </a:extLst>
          </p:cNvPr>
          <p:cNvSpPr txBox="1"/>
          <p:nvPr/>
        </p:nvSpPr>
        <p:spPr>
          <a:xfrm>
            <a:off x="1874411" y="270168"/>
            <a:ext cx="9645445" cy="1200329"/>
          </a:xfrm>
          <a:prstGeom prst="rect">
            <a:avLst/>
          </a:prstGeom>
          <a:noFill/>
        </p:spPr>
        <p:txBody>
          <a:bodyPr wrap="square" rtlCol="0">
            <a:spAutoFit/>
          </a:bodyPr>
          <a:lstStyle/>
          <a:p>
            <a:r>
              <a:rPr lang="nl-NL" sz="3600" dirty="0">
                <a:latin typeface="Effra" panose="02000506080000020004" pitchFamily="2" charset="0"/>
              </a:rPr>
              <a:t>Winst aflezen en berekenen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076" name="Picture 4">
            <a:extLst>
              <a:ext uri="{FF2B5EF4-FFF2-40B4-BE49-F238E27FC236}">
                <a16:creationId xmlns:a16="http://schemas.microsoft.com/office/drawing/2014/main" id="{3EF3BB94-A7AB-98E7-C6D7-C2F8488D0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75" y="813496"/>
            <a:ext cx="6858042" cy="6073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FE42A80A-54DC-AF6E-8717-D928A06B621D}"/>
              </a:ext>
            </a:extLst>
          </p:cNvPr>
          <p:cNvGraphicFramePr/>
          <p:nvPr>
            <p:extLst>
              <p:ext uri="{D42A27DB-BD31-4B8C-83A1-F6EECF244321}">
                <p14:modId xmlns:p14="http://schemas.microsoft.com/office/powerpoint/2010/main" val="4156839868"/>
              </p:ext>
            </p:extLst>
          </p:nvPr>
        </p:nvGraphicFramePr>
        <p:xfrm>
          <a:off x="7309849" y="1112704"/>
          <a:ext cx="4430344" cy="547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al 3">
            <a:extLst>
              <a:ext uri="{FF2B5EF4-FFF2-40B4-BE49-F238E27FC236}">
                <a16:creationId xmlns:a16="http://schemas.microsoft.com/office/drawing/2014/main" id="{27551F57-9E14-018C-C2C7-128135DB8354}"/>
              </a:ext>
            </a:extLst>
          </p:cNvPr>
          <p:cNvSpPr/>
          <p:nvPr/>
        </p:nvSpPr>
        <p:spPr>
          <a:xfrm>
            <a:off x="3408557" y="3185102"/>
            <a:ext cx="753626"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B9F9A5CE-CADA-1DE6-A433-1A09F958D28A}"/>
              </a:ext>
            </a:extLst>
          </p:cNvPr>
          <p:cNvSpPr/>
          <p:nvPr/>
        </p:nvSpPr>
        <p:spPr>
          <a:xfrm>
            <a:off x="1991248" y="1765091"/>
            <a:ext cx="753626"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29671960-836C-5242-7CE3-A7871358E2E9}"/>
              </a:ext>
            </a:extLst>
          </p:cNvPr>
          <p:cNvCxnSpPr>
            <a:cxnSpLocks/>
          </p:cNvCxnSpPr>
          <p:nvPr/>
        </p:nvCxnSpPr>
        <p:spPr>
          <a:xfrm>
            <a:off x="3834361" y="3577213"/>
            <a:ext cx="0" cy="2390358"/>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echte verbindingslijn 6">
            <a:extLst>
              <a:ext uri="{FF2B5EF4-FFF2-40B4-BE49-F238E27FC236}">
                <a16:creationId xmlns:a16="http://schemas.microsoft.com/office/drawing/2014/main" id="{75D70ED1-B70A-0733-3FFC-AE9FABF789FA}"/>
              </a:ext>
            </a:extLst>
          </p:cNvPr>
          <p:cNvCxnSpPr>
            <a:cxnSpLocks/>
          </p:cNvCxnSpPr>
          <p:nvPr/>
        </p:nvCxnSpPr>
        <p:spPr>
          <a:xfrm>
            <a:off x="2348992" y="2218843"/>
            <a:ext cx="0" cy="3696119"/>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340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EFE0F06-FB37-4DA7-9B11-2CF650447A3B}"/>
                                            </p:graphicEl>
                                          </p:spTgt>
                                        </p:tgtEl>
                                        <p:attrNameLst>
                                          <p:attrName>style.visibility</p:attrName>
                                        </p:attrNameLst>
                                      </p:cBhvr>
                                      <p:to>
                                        <p:strVal val="visible"/>
                                      </p:to>
                                    </p:set>
                                    <p:animEffect transition="in" filter="fade">
                                      <p:cBhvr>
                                        <p:cTn id="7" dur="500"/>
                                        <p:tgtEl>
                                          <p:spTgt spid="3">
                                            <p:graphicEl>
                                              <a:dgm id="{BEFE0F06-FB37-4DA7-9B11-2CF650447A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9A39A06-1DD9-4A22-88BE-2C921F88D369}"/>
                                            </p:graphicEl>
                                          </p:spTgt>
                                        </p:tgtEl>
                                        <p:attrNameLst>
                                          <p:attrName>style.visibility</p:attrName>
                                        </p:attrNameLst>
                                      </p:cBhvr>
                                      <p:to>
                                        <p:strVal val="visible"/>
                                      </p:to>
                                    </p:set>
                                    <p:animEffect transition="in" filter="fade">
                                      <p:cBhvr>
                                        <p:cTn id="12" dur="500"/>
                                        <p:tgtEl>
                                          <p:spTgt spid="3">
                                            <p:graphicEl>
                                              <a:dgm id="{89A39A06-1DD9-4A22-88BE-2C921F88D369}"/>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graphicEl>
                                              <a:dgm id="{44899A9C-23FD-46EC-83A4-8202980E0894}"/>
                                            </p:graphicEl>
                                          </p:spTgt>
                                        </p:tgtEl>
                                        <p:attrNameLst>
                                          <p:attrName>style.visibility</p:attrName>
                                        </p:attrNameLst>
                                      </p:cBhvr>
                                      <p:to>
                                        <p:strVal val="visible"/>
                                      </p:to>
                                    </p:set>
                                    <p:animEffect transition="in" filter="fade">
                                      <p:cBhvr>
                                        <p:cTn id="21" dur="500"/>
                                        <p:tgtEl>
                                          <p:spTgt spid="3">
                                            <p:graphicEl>
                                              <a:dgm id="{44899A9C-23FD-46EC-83A4-8202980E0894}"/>
                                            </p:graphic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EFC8F-C6CF-21E7-D948-F5A93B75ACC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4AEC59A-B577-D3E5-C354-842A7B31F15B}"/>
              </a:ext>
            </a:extLst>
          </p:cNvPr>
          <p:cNvSpPr txBox="1"/>
          <p:nvPr/>
        </p:nvSpPr>
        <p:spPr>
          <a:xfrm>
            <a:off x="1874411" y="270168"/>
            <a:ext cx="9645445" cy="1200329"/>
          </a:xfrm>
          <a:prstGeom prst="rect">
            <a:avLst/>
          </a:prstGeom>
          <a:noFill/>
        </p:spPr>
        <p:txBody>
          <a:bodyPr wrap="square" rtlCol="0">
            <a:spAutoFit/>
          </a:bodyPr>
          <a:lstStyle/>
          <a:p>
            <a:r>
              <a:rPr lang="nl-NL" sz="3600" dirty="0">
                <a:latin typeface="Effra" panose="02000506080000020004" pitchFamily="2" charset="0"/>
              </a:rPr>
              <a:t>Winst aflezen en berekenen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076" name="Picture 4">
            <a:extLst>
              <a:ext uri="{FF2B5EF4-FFF2-40B4-BE49-F238E27FC236}">
                <a16:creationId xmlns:a16="http://schemas.microsoft.com/office/drawing/2014/main" id="{756A9608-AB4D-0EE9-2471-969AAC6B7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07" y="870333"/>
            <a:ext cx="6858042" cy="60735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85EDBC9F-795E-D6E0-1AF8-3B5FAD8B9677}"/>
              </a:ext>
            </a:extLst>
          </p:cNvPr>
          <p:cNvGraphicFramePr/>
          <p:nvPr>
            <p:extLst>
              <p:ext uri="{D42A27DB-BD31-4B8C-83A1-F6EECF244321}">
                <p14:modId xmlns:p14="http://schemas.microsoft.com/office/powerpoint/2010/main" val="3849869108"/>
              </p:ext>
            </p:extLst>
          </p:nvPr>
        </p:nvGraphicFramePr>
        <p:xfrm>
          <a:off x="7309849" y="1112704"/>
          <a:ext cx="4430344" cy="547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al 3">
            <a:extLst>
              <a:ext uri="{FF2B5EF4-FFF2-40B4-BE49-F238E27FC236}">
                <a16:creationId xmlns:a16="http://schemas.microsoft.com/office/drawing/2014/main" id="{FC9F4350-B622-38DF-13A2-7A6B7BCC26A5}"/>
              </a:ext>
            </a:extLst>
          </p:cNvPr>
          <p:cNvSpPr/>
          <p:nvPr/>
        </p:nvSpPr>
        <p:spPr>
          <a:xfrm>
            <a:off x="3461691" y="3287560"/>
            <a:ext cx="753626"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326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89A39A06-1DD9-4A22-88BE-2C921F88D369}"/>
                                            </p:graphicEl>
                                          </p:spTgt>
                                        </p:tgtEl>
                                        <p:attrNameLst>
                                          <p:attrName>style.visibility</p:attrName>
                                        </p:attrNameLst>
                                      </p:cBhvr>
                                      <p:to>
                                        <p:strVal val="visible"/>
                                      </p:to>
                                    </p:set>
                                    <p:animEffect transition="in" filter="fade">
                                      <p:cBhvr>
                                        <p:cTn id="7" dur="500"/>
                                        <p:tgtEl>
                                          <p:spTgt spid="3">
                                            <p:graphicEl>
                                              <a:dgm id="{89A39A06-1DD9-4A22-88BE-2C921F88D3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EC12FD4-3870-4253-9F99-E25EA9FD3730}"/>
                                            </p:graphicEl>
                                          </p:spTgt>
                                        </p:tgtEl>
                                        <p:attrNameLst>
                                          <p:attrName>style.visibility</p:attrName>
                                        </p:attrNameLst>
                                      </p:cBhvr>
                                      <p:to>
                                        <p:strVal val="visible"/>
                                      </p:to>
                                    </p:set>
                                    <p:animEffect transition="in" filter="fade">
                                      <p:cBhvr>
                                        <p:cTn id="12" dur="500"/>
                                        <p:tgtEl>
                                          <p:spTgt spid="3">
                                            <p:graphicEl>
                                              <a:dgm id="{8EC12FD4-3870-4253-9F99-E25EA9FD373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B719513D-F8BB-413A-A28F-D77907BAE96F}"/>
                                            </p:graphicEl>
                                          </p:spTgt>
                                        </p:tgtEl>
                                        <p:attrNameLst>
                                          <p:attrName>style.visibility</p:attrName>
                                        </p:attrNameLst>
                                      </p:cBhvr>
                                      <p:to>
                                        <p:strVal val="visible"/>
                                      </p:to>
                                    </p:set>
                                    <p:animEffect transition="in" filter="fade">
                                      <p:cBhvr>
                                        <p:cTn id="17" dur="500"/>
                                        <p:tgtEl>
                                          <p:spTgt spid="3">
                                            <p:graphicEl>
                                              <a:dgm id="{B719513D-F8BB-413A-A28F-D77907BAE96F}"/>
                                            </p:graphic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at voor lege grafiek"/>
          <p:cNvPicPr>
            <a:picLocks noChangeAspect="1" noChangeArrowheads="1"/>
          </p:cNvPicPr>
          <p:nvPr/>
        </p:nvPicPr>
        <p:blipFill rotWithShape="1">
          <a:blip r:embed="rId2">
            <a:extLst>
              <a:ext uri="{28A0092B-C50C-407E-A947-70E740481C1C}">
                <a14:useLocalDpi xmlns:a14="http://schemas.microsoft.com/office/drawing/2010/main" val="0"/>
              </a:ext>
            </a:extLst>
          </a:blip>
          <a:srcRect t="13671"/>
          <a:stretch/>
        </p:blipFill>
        <p:spPr bwMode="auto">
          <a:xfrm>
            <a:off x="2010524" y="870640"/>
            <a:ext cx="6186803" cy="534103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rot="16200000">
            <a:off x="809605" y="1694058"/>
            <a:ext cx="1201661" cy="660808"/>
          </a:xfrm>
          <a:prstGeom prst="rect">
            <a:avLst/>
          </a:prstGeom>
          <a:noFill/>
        </p:spPr>
        <p:txBody>
          <a:bodyPr wrap="square" rtlCol="0">
            <a:spAutoFit/>
          </a:bodyPr>
          <a:lstStyle/>
          <a:p>
            <a:r>
              <a:rPr lang="nl-NL" b="1" dirty="0">
                <a:solidFill>
                  <a:srgbClr val="002060"/>
                </a:solidFill>
              </a:rPr>
              <a:t>Prijs</a:t>
            </a:r>
          </a:p>
          <a:p>
            <a:r>
              <a:rPr lang="nl-NL" b="1" dirty="0">
                <a:solidFill>
                  <a:srgbClr val="002060"/>
                </a:solidFill>
              </a:rPr>
              <a:t>(in centen)</a:t>
            </a:r>
            <a:endParaRPr lang="nl-NL" dirty="0">
              <a:solidFill>
                <a:srgbClr val="002060"/>
              </a:solidFill>
            </a:endParaRPr>
          </a:p>
        </p:txBody>
      </p:sp>
      <p:sp>
        <p:nvSpPr>
          <p:cNvPr id="6" name="Tekstvak 5"/>
          <p:cNvSpPr txBox="1"/>
          <p:nvPr/>
        </p:nvSpPr>
        <p:spPr>
          <a:xfrm>
            <a:off x="5586554" y="6214354"/>
            <a:ext cx="4697842" cy="366647"/>
          </a:xfrm>
          <a:prstGeom prst="rect">
            <a:avLst/>
          </a:prstGeom>
          <a:noFill/>
        </p:spPr>
        <p:txBody>
          <a:bodyPr wrap="square" rtlCol="0">
            <a:spAutoFit/>
          </a:bodyPr>
          <a:lstStyle/>
          <a:p>
            <a:r>
              <a:rPr lang="nl-NL" b="1" dirty="0">
                <a:solidFill>
                  <a:srgbClr val="002060"/>
                </a:solidFill>
              </a:rPr>
              <a:t>Aantal 2 literflessen cola (x 1 miljoen)</a:t>
            </a:r>
          </a:p>
        </p:txBody>
      </p:sp>
      <p:sp>
        <p:nvSpPr>
          <p:cNvPr id="7" name="Tekstvak 6"/>
          <p:cNvSpPr txBox="1"/>
          <p:nvPr/>
        </p:nvSpPr>
        <p:spPr>
          <a:xfrm>
            <a:off x="1813021" y="5206076"/>
            <a:ext cx="428083" cy="366647"/>
          </a:xfrm>
          <a:prstGeom prst="rect">
            <a:avLst/>
          </a:prstGeom>
          <a:noFill/>
        </p:spPr>
        <p:txBody>
          <a:bodyPr wrap="square" rtlCol="0">
            <a:spAutoFit/>
          </a:bodyPr>
          <a:lstStyle/>
          <a:p>
            <a:r>
              <a:rPr lang="nl-NL" dirty="0">
                <a:solidFill>
                  <a:srgbClr val="002060"/>
                </a:solidFill>
              </a:rPr>
              <a:t>50</a:t>
            </a:r>
          </a:p>
        </p:txBody>
      </p:sp>
      <p:sp>
        <p:nvSpPr>
          <p:cNvPr id="8" name="Tekstvak 7"/>
          <p:cNvSpPr txBox="1"/>
          <p:nvPr/>
        </p:nvSpPr>
        <p:spPr>
          <a:xfrm>
            <a:off x="1813022" y="4698245"/>
            <a:ext cx="547724" cy="366647"/>
          </a:xfrm>
          <a:prstGeom prst="rect">
            <a:avLst/>
          </a:prstGeom>
          <a:noFill/>
        </p:spPr>
        <p:txBody>
          <a:bodyPr wrap="square" rtlCol="0">
            <a:spAutoFit/>
          </a:bodyPr>
          <a:lstStyle/>
          <a:p>
            <a:r>
              <a:rPr lang="nl-NL" dirty="0">
                <a:solidFill>
                  <a:srgbClr val="002060"/>
                </a:solidFill>
              </a:rPr>
              <a:t>100</a:t>
            </a:r>
          </a:p>
        </p:txBody>
      </p:sp>
      <p:sp>
        <p:nvSpPr>
          <p:cNvPr id="9" name="Tekstvak 8"/>
          <p:cNvSpPr txBox="1"/>
          <p:nvPr/>
        </p:nvSpPr>
        <p:spPr>
          <a:xfrm>
            <a:off x="1824831" y="4117226"/>
            <a:ext cx="547724" cy="366647"/>
          </a:xfrm>
          <a:prstGeom prst="rect">
            <a:avLst/>
          </a:prstGeom>
          <a:noFill/>
        </p:spPr>
        <p:txBody>
          <a:bodyPr wrap="square" rtlCol="0">
            <a:spAutoFit/>
          </a:bodyPr>
          <a:lstStyle/>
          <a:p>
            <a:r>
              <a:rPr lang="nl-NL" dirty="0">
                <a:solidFill>
                  <a:srgbClr val="002060"/>
                </a:solidFill>
              </a:rPr>
              <a:t>150</a:t>
            </a:r>
          </a:p>
        </p:txBody>
      </p:sp>
      <p:sp>
        <p:nvSpPr>
          <p:cNvPr id="10" name="Tekstvak 9"/>
          <p:cNvSpPr txBox="1"/>
          <p:nvPr/>
        </p:nvSpPr>
        <p:spPr>
          <a:xfrm>
            <a:off x="1813022" y="3036170"/>
            <a:ext cx="547724" cy="366647"/>
          </a:xfrm>
          <a:prstGeom prst="rect">
            <a:avLst/>
          </a:prstGeom>
          <a:noFill/>
        </p:spPr>
        <p:txBody>
          <a:bodyPr wrap="square" rtlCol="0">
            <a:spAutoFit/>
          </a:bodyPr>
          <a:lstStyle/>
          <a:p>
            <a:r>
              <a:rPr lang="nl-NL" dirty="0">
                <a:solidFill>
                  <a:srgbClr val="002060"/>
                </a:solidFill>
              </a:rPr>
              <a:t>250</a:t>
            </a:r>
          </a:p>
        </p:txBody>
      </p:sp>
      <p:sp>
        <p:nvSpPr>
          <p:cNvPr id="11" name="Tekstvak 10"/>
          <p:cNvSpPr txBox="1"/>
          <p:nvPr/>
        </p:nvSpPr>
        <p:spPr>
          <a:xfrm>
            <a:off x="1813022" y="3536207"/>
            <a:ext cx="547724" cy="366647"/>
          </a:xfrm>
          <a:prstGeom prst="rect">
            <a:avLst/>
          </a:prstGeom>
          <a:noFill/>
        </p:spPr>
        <p:txBody>
          <a:bodyPr wrap="square" rtlCol="0">
            <a:spAutoFit/>
          </a:bodyPr>
          <a:lstStyle/>
          <a:p>
            <a:r>
              <a:rPr lang="nl-NL" dirty="0">
                <a:solidFill>
                  <a:srgbClr val="002060"/>
                </a:solidFill>
              </a:rPr>
              <a:t>200</a:t>
            </a:r>
          </a:p>
        </p:txBody>
      </p:sp>
      <p:sp>
        <p:nvSpPr>
          <p:cNvPr id="12" name="Tekstvak 11"/>
          <p:cNvSpPr txBox="1"/>
          <p:nvPr/>
        </p:nvSpPr>
        <p:spPr>
          <a:xfrm>
            <a:off x="1813022" y="2479075"/>
            <a:ext cx="547724" cy="366647"/>
          </a:xfrm>
          <a:prstGeom prst="rect">
            <a:avLst/>
          </a:prstGeom>
          <a:noFill/>
        </p:spPr>
        <p:txBody>
          <a:bodyPr wrap="square" rtlCol="0">
            <a:spAutoFit/>
          </a:bodyPr>
          <a:lstStyle/>
          <a:p>
            <a:r>
              <a:rPr lang="nl-NL" dirty="0">
                <a:solidFill>
                  <a:srgbClr val="002060"/>
                </a:solidFill>
              </a:rPr>
              <a:t>300</a:t>
            </a:r>
          </a:p>
        </p:txBody>
      </p:sp>
      <p:sp>
        <p:nvSpPr>
          <p:cNvPr id="13" name="Tekstvak 12"/>
          <p:cNvSpPr txBox="1"/>
          <p:nvPr/>
        </p:nvSpPr>
        <p:spPr>
          <a:xfrm>
            <a:off x="1813022" y="1937370"/>
            <a:ext cx="547724" cy="366647"/>
          </a:xfrm>
          <a:prstGeom prst="rect">
            <a:avLst/>
          </a:prstGeom>
          <a:noFill/>
        </p:spPr>
        <p:txBody>
          <a:bodyPr wrap="square" rtlCol="0">
            <a:spAutoFit/>
          </a:bodyPr>
          <a:lstStyle/>
          <a:p>
            <a:r>
              <a:rPr lang="nl-NL" dirty="0">
                <a:solidFill>
                  <a:srgbClr val="002060"/>
                </a:solidFill>
              </a:rPr>
              <a:t>350</a:t>
            </a:r>
          </a:p>
        </p:txBody>
      </p:sp>
      <p:sp>
        <p:nvSpPr>
          <p:cNvPr id="14" name="Tekstvak 13"/>
          <p:cNvSpPr txBox="1"/>
          <p:nvPr/>
        </p:nvSpPr>
        <p:spPr>
          <a:xfrm>
            <a:off x="1813022" y="1417516"/>
            <a:ext cx="547724" cy="366647"/>
          </a:xfrm>
          <a:prstGeom prst="rect">
            <a:avLst/>
          </a:prstGeom>
          <a:noFill/>
        </p:spPr>
        <p:txBody>
          <a:bodyPr wrap="square" rtlCol="0">
            <a:spAutoFit/>
          </a:bodyPr>
          <a:lstStyle/>
          <a:p>
            <a:r>
              <a:rPr lang="nl-NL" dirty="0">
                <a:solidFill>
                  <a:srgbClr val="002060"/>
                </a:solidFill>
              </a:rPr>
              <a:t>400</a:t>
            </a:r>
          </a:p>
        </p:txBody>
      </p:sp>
      <p:sp>
        <p:nvSpPr>
          <p:cNvPr id="15" name="Tekstvak 14"/>
          <p:cNvSpPr txBox="1"/>
          <p:nvPr/>
        </p:nvSpPr>
        <p:spPr>
          <a:xfrm>
            <a:off x="1813022" y="870640"/>
            <a:ext cx="547724" cy="366647"/>
          </a:xfrm>
          <a:prstGeom prst="rect">
            <a:avLst/>
          </a:prstGeom>
          <a:noFill/>
        </p:spPr>
        <p:txBody>
          <a:bodyPr wrap="square" rtlCol="0">
            <a:spAutoFit/>
          </a:bodyPr>
          <a:lstStyle/>
          <a:p>
            <a:r>
              <a:rPr lang="nl-NL" dirty="0">
                <a:solidFill>
                  <a:srgbClr val="002060"/>
                </a:solidFill>
              </a:rPr>
              <a:t>450</a:t>
            </a:r>
          </a:p>
        </p:txBody>
      </p:sp>
      <p:sp>
        <p:nvSpPr>
          <p:cNvPr id="16" name="Tekstvak 15"/>
          <p:cNvSpPr txBox="1"/>
          <p:nvPr/>
        </p:nvSpPr>
        <p:spPr>
          <a:xfrm>
            <a:off x="1824831" y="349834"/>
            <a:ext cx="547724" cy="366647"/>
          </a:xfrm>
          <a:prstGeom prst="rect">
            <a:avLst/>
          </a:prstGeom>
          <a:noFill/>
        </p:spPr>
        <p:txBody>
          <a:bodyPr wrap="square" rtlCol="0">
            <a:spAutoFit/>
          </a:bodyPr>
          <a:lstStyle/>
          <a:p>
            <a:r>
              <a:rPr lang="nl-NL" dirty="0">
                <a:solidFill>
                  <a:srgbClr val="002060"/>
                </a:solidFill>
              </a:rPr>
              <a:t>500</a:t>
            </a:r>
          </a:p>
        </p:txBody>
      </p:sp>
      <p:sp>
        <p:nvSpPr>
          <p:cNvPr id="17" name="Tekstvak 16"/>
          <p:cNvSpPr txBox="1"/>
          <p:nvPr/>
        </p:nvSpPr>
        <p:spPr>
          <a:xfrm>
            <a:off x="7536975" y="5901955"/>
            <a:ext cx="308443" cy="366647"/>
          </a:xfrm>
          <a:prstGeom prst="rect">
            <a:avLst/>
          </a:prstGeom>
          <a:noFill/>
        </p:spPr>
        <p:txBody>
          <a:bodyPr wrap="square" rtlCol="0">
            <a:spAutoFit/>
          </a:bodyPr>
          <a:lstStyle/>
          <a:p>
            <a:r>
              <a:rPr lang="nl-NL" dirty="0">
                <a:solidFill>
                  <a:srgbClr val="002060"/>
                </a:solidFill>
              </a:rPr>
              <a:t>5</a:t>
            </a:r>
          </a:p>
        </p:txBody>
      </p:sp>
      <p:sp>
        <p:nvSpPr>
          <p:cNvPr id="18" name="Tekstvak 17"/>
          <p:cNvSpPr txBox="1"/>
          <p:nvPr/>
        </p:nvSpPr>
        <p:spPr>
          <a:xfrm>
            <a:off x="2603209" y="5888677"/>
            <a:ext cx="487083" cy="366647"/>
          </a:xfrm>
          <a:prstGeom prst="rect">
            <a:avLst/>
          </a:prstGeom>
          <a:noFill/>
        </p:spPr>
        <p:txBody>
          <a:bodyPr wrap="square" rtlCol="0">
            <a:spAutoFit/>
          </a:bodyPr>
          <a:lstStyle/>
          <a:p>
            <a:r>
              <a:rPr lang="nl-NL" dirty="0">
                <a:solidFill>
                  <a:srgbClr val="002060"/>
                </a:solidFill>
              </a:rPr>
              <a:t>0,5</a:t>
            </a:r>
          </a:p>
        </p:txBody>
      </p:sp>
      <p:sp>
        <p:nvSpPr>
          <p:cNvPr id="19" name="Tekstvak 18"/>
          <p:cNvSpPr txBox="1"/>
          <p:nvPr/>
        </p:nvSpPr>
        <p:spPr>
          <a:xfrm>
            <a:off x="3269568" y="5901955"/>
            <a:ext cx="308443" cy="366647"/>
          </a:xfrm>
          <a:prstGeom prst="rect">
            <a:avLst/>
          </a:prstGeom>
          <a:noFill/>
        </p:spPr>
        <p:txBody>
          <a:bodyPr wrap="square" rtlCol="0">
            <a:spAutoFit/>
          </a:bodyPr>
          <a:lstStyle/>
          <a:p>
            <a:r>
              <a:rPr lang="nl-NL" dirty="0">
                <a:solidFill>
                  <a:srgbClr val="002060"/>
                </a:solidFill>
              </a:rPr>
              <a:t>1</a:t>
            </a:r>
          </a:p>
        </p:txBody>
      </p:sp>
      <p:sp>
        <p:nvSpPr>
          <p:cNvPr id="20" name="Tekstvak 19"/>
          <p:cNvSpPr txBox="1"/>
          <p:nvPr/>
        </p:nvSpPr>
        <p:spPr>
          <a:xfrm>
            <a:off x="3714553" y="5888677"/>
            <a:ext cx="487083" cy="366647"/>
          </a:xfrm>
          <a:prstGeom prst="rect">
            <a:avLst/>
          </a:prstGeom>
          <a:noFill/>
        </p:spPr>
        <p:txBody>
          <a:bodyPr wrap="square" rtlCol="0">
            <a:spAutoFit/>
          </a:bodyPr>
          <a:lstStyle/>
          <a:p>
            <a:r>
              <a:rPr lang="nl-NL" dirty="0">
                <a:solidFill>
                  <a:srgbClr val="002060"/>
                </a:solidFill>
              </a:rPr>
              <a:t>1,5</a:t>
            </a:r>
          </a:p>
        </p:txBody>
      </p:sp>
      <p:sp>
        <p:nvSpPr>
          <p:cNvPr id="21" name="Tekstvak 20"/>
          <p:cNvSpPr txBox="1"/>
          <p:nvPr/>
        </p:nvSpPr>
        <p:spPr>
          <a:xfrm>
            <a:off x="4369047" y="5901955"/>
            <a:ext cx="308443" cy="366647"/>
          </a:xfrm>
          <a:prstGeom prst="rect">
            <a:avLst/>
          </a:prstGeom>
          <a:noFill/>
        </p:spPr>
        <p:txBody>
          <a:bodyPr wrap="square" rtlCol="0">
            <a:spAutoFit/>
          </a:bodyPr>
          <a:lstStyle/>
          <a:p>
            <a:r>
              <a:rPr lang="nl-NL" dirty="0">
                <a:solidFill>
                  <a:srgbClr val="002060"/>
                </a:solidFill>
              </a:rPr>
              <a:t>2</a:t>
            </a:r>
          </a:p>
        </p:txBody>
      </p:sp>
      <p:sp>
        <p:nvSpPr>
          <p:cNvPr id="22" name="Tekstvak 21"/>
          <p:cNvSpPr txBox="1"/>
          <p:nvPr/>
        </p:nvSpPr>
        <p:spPr>
          <a:xfrm>
            <a:off x="4801858" y="5900218"/>
            <a:ext cx="487083" cy="366647"/>
          </a:xfrm>
          <a:prstGeom prst="rect">
            <a:avLst/>
          </a:prstGeom>
          <a:noFill/>
        </p:spPr>
        <p:txBody>
          <a:bodyPr wrap="square" rtlCol="0">
            <a:spAutoFit/>
          </a:bodyPr>
          <a:lstStyle/>
          <a:p>
            <a:r>
              <a:rPr lang="nl-NL" dirty="0">
                <a:solidFill>
                  <a:srgbClr val="002060"/>
                </a:solidFill>
              </a:rPr>
              <a:t>2,5</a:t>
            </a:r>
          </a:p>
        </p:txBody>
      </p:sp>
      <p:sp>
        <p:nvSpPr>
          <p:cNvPr id="23" name="Tekstvak 22"/>
          <p:cNvSpPr txBox="1"/>
          <p:nvPr/>
        </p:nvSpPr>
        <p:spPr>
          <a:xfrm>
            <a:off x="5468299" y="5901955"/>
            <a:ext cx="308443" cy="366647"/>
          </a:xfrm>
          <a:prstGeom prst="rect">
            <a:avLst/>
          </a:prstGeom>
          <a:noFill/>
        </p:spPr>
        <p:txBody>
          <a:bodyPr wrap="square" rtlCol="0">
            <a:spAutoFit/>
          </a:bodyPr>
          <a:lstStyle/>
          <a:p>
            <a:r>
              <a:rPr lang="nl-NL" dirty="0">
                <a:solidFill>
                  <a:srgbClr val="002060"/>
                </a:solidFill>
              </a:rPr>
              <a:t>3</a:t>
            </a:r>
          </a:p>
        </p:txBody>
      </p:sp>
      <p:sp>
        <p:nvSpPr>
          <p:cNvPr id="24" name="Tekstvak 23"/>
          <p:cNvSpPr txBox="1"/>
          <p:nvPr/>
        </p:nvSpPr>
        <p:spPr>
          <a:xfrm>
            <a:off x="5860679" y="5900218"/>
            <a:ext cx="487083" cy="366647"/>
          </a:xfrm>
          <a:prstGeom prst="rect">
            <a:avLst/>
          </a:prstGeom>
          <a:noFill/>
        </p:spPr>
        <p:txBody>
          <a:bodyPr wrap="square" rtlCol="0">
            <a:spAutoFit/>
          </a:bodyPr>
          <a:lstStyle/>
          <a:p>
            <a:r>
              <a:rPr lang="nl-NL" dirty="0">
                <a:solidFill>
                  <a:srgbClr val="002060"/>
                </a:solidFill>
              </a:rPr>
              <a:t>3,5</a:t>
            </a:r>
          </a:p>
        </p:txBody>
      </p:sp>
      <p:sp>
        <p:nvSpPr>
          <p:cNvPr id="25" name="Tekstvak 24"/>
          <p:cNvSpPr txBox="1"/>
          <p:nvPr/>
        </p:nvSpPr>
        <p:spPr>
          <a:xfrm>
            <a:off x="6522064" y="5890414"/>
            <a:ext cx="308443" cy="366647"/>
          </a:xfrm>
          <a:prstGeom prst="rect">
            <a:avLst/>
          </a:prstGeom>
          <a:noFill/>
        </p:spPr>
        <p:txBody>
          <a:bodyPr wrap="square" rtlCol="0">
            <a:spAutoFit/>
          </a:bodyPr>
          <a:lstStyle/>
          <a:p>
            <a:r>
              <a:rPr lang="nl-NL" dirty="0">
                <a:solidFill>
                  <a:srgbClr val="002060"/>
                </a:solidFill>
              </a:rPr>
              <a:t>4</a:t>
            </a:r>
          </a:p>
        </p:txBody>
      </p:sp>
      <p:sp>
        <p:nvSpPr>
          <p:cNvPr id="26" name="Tekstvak 25"/>
          <p:cNvSpPr txBox="1"/>
          <p:nvPr/>
        </p:nvSpPr>
        <p:spPr>
          <a:xfrm>
            <a:off x="6949819" y="5900218"/>
            <a:ext cx="487083" cy="366647"/>
          </a:xfrm>
          <a:prstGeom prst="rect">
            <a:avLst/>
          </a:prstGeom>
          <a:noFill/>
        </p:spPr>
        <p:txBody>
          <a:bodyPr wrap="square" rtlCol="0">
            <a:spAutoFit/>
          </a:bodyPr>
          <a:lstStyle/>
          <a:p>
            <a:r>
              <a:rPr lang="nl-NL" dirty="0">
                <a:solidFill>
                  <a:srgbClr val="002060"/>
                </a:solidFill>
              </a:rPr>
              <a:t>4,5</a:t>
            </a:r>
          </a:p>
        </p:txBody>
      </p:sp>
      <p:cxnSp>
        <p:nvCxnSpPr>
          <p:cNvPr id="27" name="Rechte verbindingslijn 26"/>
          <p:cNvCxnSpPr>
            <a:stCxn id="14" idx="3"/>
          </p:cNvCxnSpPr>
          <p:nvPr/>
        </p:nvCxnSpPr>
        <p:spPr>
          <a:xfrm>
            <a:off x="2360746" y="1600840"/>
            <a:ext cx="5391257" cy="2697388"/>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28" name="Tekstvak 27"/>
          <p:cNvSpPr txBox="1"/>
          <p:nvPr/>
        </p:nvSpPr>
        <p:spPr>
          <a:xfrm>
            <a:off x="7838661" y="4116246"/>
            <a:ext cx="1195945" cy="366647"/>
          </a:xfrm>
          <a:prstGeom prst="rect">
            <a:avLst/>
          </a:prstGeom>
          <a:noFill/>
        </p:spPr>
        <p:txBody>
          <a:bodyPr wrap="square" rtlCol="0">
            <a:spAutoFit/>
          </a:bodyPr>
          <a:lstStyle/>
          <a:p>
            <a:r>
              <a:rPr lang="nl-NL" dirty="0">
                <a:solidFill>
                  <a:srgbClr val="002060"/>
                </a:solidFill>
              </a:rPr>
              <a:t>Vraag (Qv)</a:t>
            </a:r>
          </a:p>
        </p:txBody>
      </p:sp>
      <p:cxnSp>
        <p:nvCxnSpPr>
          <p:cNvPr id="29" name="Rechte verbindingslijn 28"/>
          <p:cNvCxnSpPr>
            <a:stCxn id="11" idx="3"/>
          </p:cNvCxnSpPr>
          <p:nvPr/>
        </p:nvCxnSpPr>
        <p:spPr>
          <a:xfrm flipV="1">
            <a:off x="2360746" y="1052622"/>
            <a:ext cx="5391257" cy="266690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7838662" y="872654"/>
            <a:ext cx="1975212" cy="641633"/>
          </a:xfrm>
          <a:prstGeom prst="rect">
            <a:avLst/>
          </a:prstGeom>
          <a:noFill/>
        </p:spPr>
        <p:txBody>
          <a:bodyPr wrap="square" rtlCol="0">
            <a:spAutoFit/>
          </a:bodyPr>
          <a:lstStyle/>
          <a:p>
            <a:r>
              <a:rPr lang="nl-NL" dirty="0">
                <a:solidFill>
                  <a:srgbClr val="002060"/>
                </a:solidFill>
              </a:rPr>
              <a:t>Aanbod na accijns </a:t>
            </a:r>
          </a:p>
          <a:p>
            <a:r>
              <a:rPr lang="nl-NL" dirty="0">
                <a:solidFill>
                  <a:srgbClr val="002060"/>
                </a:solidFill>
              </a:rPr>
              <a:t>(Qa2)</a:t>
            </a:r>
          </a:p>
        </p:txBody>
      </p:sp>
      <p:cxnSp>
        <p:nvCxnSpPr>
          <p:cNvPr id="31" name="Rechte verbindingslijn 30"/>
          <p:cNvCxnSpPr/>
          <p:nvPr/>
        </p:nvCxnSpPr>
        <p:spPr>
          <a:xfrm flipV="1">
            <a:off x="2334527" y="2146374"/>
            <a:ext cx="5403257" cy="266556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2" name="Tekstvak 31"/>
          <p:cNvSpPr txBox="1"/>
          <p:nvPr/>
        </p:nvSpPr>
        <p:spPr>
          <a:xfrm>
            <a:off x="7780344" y="1966406"/>
            <a:ext cx="2172997" cy="641633"/>
          </a:xfrm>
          <a:prstGeom prst="rect">
            <a:avLst/>
          </a:prstGeom>
          <a:noFill/>
        </p:spPr>
        <p:txBody>
          <a:bodyPr wrap="square" rtlCol="0">
            <a:spAutoFit/>
          </a:bodyPr>
          <a:lstStyle/>
          <a:p>
            <a:r>
              <a:rPr lang="nl-NL" dirty="0">
                <a:solidFill>
                  <a:srgbClr val="002060"/>
                </a:solidFill>
              </a:rPr>
              <a:t>Aanbod voor accijns </a:t>
            </a:r>
          </a:p>
          <a:p>
            <a:r>
              <a:rPr lang="nl-NL" dirty="0">
                <a:solidFill>
                  <a:srgbClr val="002060"/>
                </a:solidFill>
              </a:rPr>
              <a:t>(Qa1)</a:t>
            </a:r>
          </a:p>
        </p:txBody>
      </p:sp>
      <p:cxnSp>
        <p:nvCxnSpPr>
          <p:cNvPr id="33" name="Rechte verbindingslijn met pijl 32"/>
          <p:cNvCxnSpPr/>
          <p:nvPr/>
        </p:nvCxnSpPr>
        <p:spPr>
          <a:xfrm flipV="1">
            <a:off x="3420412" y="3282868"/>
            <a:ext cx="0" cy="6038"/>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cxnSp>
        <p:nvCxnSpPr>
          <p:cNvPr id="34" name="Rechte verbindingslijn met pijl 33"/>
          <p:cNvCxnSpPr/>
          <p:nvPr/>
        </p:nvCxnSpPr>
        <p:spPr>
          <a:xfrm flipV="1">
            <a:off x="6410280" y="1806935"/>
            <a:ext cx="0" cy="6038"/>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
        <p:nvSpPr>
          <p:cNvPr id="40" name="Vrije vorm 39"/>
          <p:cNvSpPr/>
          <p:nvPr/>
        </p:nvSpPr>
        <p:spPr>
          <a:xfrm>
            <a:off x="2321879" y="1602900"/>
            <a:ext cx="2187816" cy="2077539"/>
          </a:xfrm>
          <a:custGeom>
            <a:avLst/>
            <a:gdLst>
              <a:gd name="connsiteX0" fmla="*/ 2139885 w 2139885"/>
              <a:gd name="connsiteY0" fmla="*/ 1074656 h 2092751"/>
              <a:gd name="connsiteX1" fmla="*/ 0 w 2139885"/>
              <a:gd name="connsiteY1" fmla="*/ 0 h 2092751"/>
              <a:gd name="connsiteX2" fmla="*/ 9427 w 2139885"/>
              <a:gd name="connsiteY2" fmla="*/ 2092751 h 2092751"/>
              <a:gd name="connsiteX3" fmla="*/ 2139885 w 2139885"/>
              <a:gd name="connsiteY3" fmla="*/ 1074656 h 2092751"/>
            </a:gdLst>
            <a:ahLst/>
            <a:cxnLst>
              <a:cxn ang="0">
                <a:pos x="connsiteX0" y="connsiteY0"/>
              </a:cxn>
              <a:cxn ang="0">
                <a:pos x="connsiteX1" y="connsiteY1"/>
              </a:cxn>
              <a:cxn ang="0">
                <a:pos x="connsiteX2" y="connsiteY2"/>
              </a:cxn>
              <a:cxn ang="0">
                <a:pos x="connsiteX3" y="connsiteY3"/>
              </a:cxn>
            </a:cxnLst>
            <a:rect l="l" t="t" r="r" b="b"/>
            <a:pathLst>
              <a:path w="2139885" h="2092751">
                <a:moveTo>
                  <a:pt x="2139885" y="1074656"/>
                </a:moveTo>
                <a:lnTo>
                  <a:pt x="0" y="0"/>
                </a:lnTo>
                <a:cubicBezTo>
                  <a:pt x="3142" y="697584"/>
                  <a:pt x="6285" y="1395167"/>
                  <a:pt x="9427" y="2092751"/>
                </a:cubicBezTo>
                <a:lnTo>
                  <a:pt x="2139885" y="107465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47" name="Vrije vorm 46"/>
          <p:cNvSpPr/>
          <p:nvPr/>
        </p:nvSpPr>
        <p:spPr>
          <a:xfrm>
            <a:off x="2312452" y="2687325"/>
            <a:ext cx="3334732" cy="2124330"/>
          </a:xfrm>
          <a:custGeom>
            <a:avLst/>
            <a:gdLst>
              <a:gd name="connsiteX0" fmla="*/ 0 w 3261674"/>
              <a:gd name="connsiteY0" fmla="*/ 1036949 h 2139885"/>
              <a:gd name="connsiteX1" fmla="*/ 2168165 w 3261674"/>
              <a:gd name="connsiteY1" fmla="*/ 0 h 2139885"/>
              <a:gd name="connsiteX2" fmla="*/ 3261674 w 3261674"/>
              <a:gd name="connsiteY2" fmla="*/ 537328 h 2139885"/>
              <a:gd name="connsiteX3" fmla="*/ 18854 w 3261674"/>
              <a:gd name="connsiteY3" fmla="*/ 2139885 h 2139885"/>
              <a:gd name="connsiteX4" fmla="*/ 0 w 3261674"/>
              <a:gd name="connsiteY4" fmla="*/ 1036949 h 2139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1674" h="2139885">
                <a:moveTo>
                  <a:pt x="0" y="1036949"/>
                </a:moveTo>
                <a:lnTo>
                  <a:pt x="2168165" y="0"/>
                </a:lnTo>
                <a:lnTo>
                  <a:pt x="3261674" y="537328"/>
                </a:lnTo>
                <a:lnTo>
                  <a:pt x="18854" y="2139885"/>
                </a:lnTo>
                <a:cubicBezTo>
                  <a:pt x="21996" y="1775382"/>
                  <a:pt x="25139" y="1410879"/>
                  <a:pt x="0" y="10369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8" name="Tekstvak 37">
            <a:extLst>
              <a:ext uri="{FF2B5EF4-FFF2-40B4-BE49-F238E27FC236}">
                <a16:creationId xmlns:a16="http://schemas.microsoft.com/office/drawing/2014/main" id="{4D92449A-163C-3FB9-10A9-9387495CAF42}"/>
              </a:ext>
            </a:extLst>
          </p:cNvPr>
          <p:cNvSpPr txBox="1"/>
          <p:nvPr/>
        </p:nvSpPr>
        <p:spPr>
          <a:xfrm>
            <a:off x="2241104" y="109564"/>
            <a:ext cx="9645445" cy="923330"/>
          </a:xfrm>
          <a:prstGeom prst="rect">
            <a:avLst/>
          </a:prstGeom>
          <a:noFill/>
        </p:spPr>
        <p:txBody>
          <a:bodyPr wrap="square" rtlCol="0">
            <a:spAutoFit/>
          </a:bodyPr>
          <a:lstStyle/>
          <a:p>
            <a:r>
              <a:rPr lang="nl-NL" sz="3600" dirty="0">
                <a:latin typeface="Effra" panose="02000506080000020004" pitchFamily="2" charset="0"/>
              </a:rPr>
              <a:t>Effect op surplus bij marktfalen</a:t>
            </a:r>
            <a:r>
              <a:rPr lang="nl-NL" sz="2000" dirty="0">
                <a:latin typeface="Effra" panose="02000506080000020004" pitchFamily="2" charset="0"/>
              </a:rPr>
              <a:t>(voorkeur tekenbord) </a:t>
            </a:r>
            <a:endParaRPr lang="nl-NL" sz="1100" dirty="0">
              <a:latin typeface="Effra" panose="02000506080000020004" pitchFamily="2" charset="0"/>
            </a:endParaRPr>
          </a:p>
          <a:p>
            <a:endParaRPr lang="nl-NL" dirty="0">
              <a:latin typeface="Effra" panose="02000506080000020004" pitchFamily="2" charset="0"/>
            </a:endParaRPr>
          </a:p>
        </p:txBody>
      </p:sp>
      <p:sp>
        <p:nvSpPr>
          <p:cNvPr id="39" name="Vrije vorm 39">
            <a:extLst>
              <a:ext uri="{FF2B5EF4-FFF2-40B4-BE49-F238E27FC236}">
                <a16:creationId xmlns:a16="http://schemas.microsoft.com/office/drawing/2014/main" id="{B42ACE34-C9AE-DC34-57F3-271E09B74880}"/>
              </a:ext>
            </a:extLst>
          </p:cNvPr>
          <p:cNvSpPr/>
          <p:nvPr/>
        </p:nvSpPr>
        <p:spPr>
          <a:xfrm>
            <a:off x="2310539" y="1642357"/>
            <a:ext cx="3387083" cy="3123300"/>
          </a:xfrm>
          <a:custGeom>
            <a:avLst/>
            <a:gdLst>
              <a:gd name="connsiteX0" fmla="*/ 2139885 w 2139885"/>
              <a:gd name="connsiteY0" fmla="*/ 1074656 h 2092751"/>
              <a:gd name="connsiteX1" fmla="*/ 0 w 2139885"/>
              <a:gd name="connsiteY1" fmla="*/ 0 h 2092751"/>
              <a:gd name="connsiteX2" fmla="*/ 9427 w 2139885"/>
              <a:gd name="connsiteY2" fmla="*/ 2092751 h 2092751"/>
              <a:gd name="connsiteX3" fmla="*/ 2139885 w 2139885"/>
              <a:gd name="connsiteY3" fmla="*/ 1074656 h 2092751"/>
            </a:gdLst>
            <a:ahLst/>
            <a:cxnLst>
              <a:cxn ang="0">
                <a:pos x="connsiteX0" y="connsiteY0"/>
              </a:cxn>
              <a:cxn ang="0">
                <a:pos x="connsiteX1" y="connsiteY1"/>
              </a:cxn>
              <a:cxn ang="0">
                <a:pos x="connsiteX2" y="connsiteY2"/>
              </a:cxn>
              <a:cxn ang="0">
                <a:pos x="connsiteX3" y="connsiteY3"/>
              </a:cxn>
            </a:cxnLst>
            <a:rect l="l" t="t" r="r" b="b"/>
            <a:pathLst>
              <a:path w="2139885" h="2092751">
                <a:moveTo>
                  <a:pt x="2139885" y="1074656"/>
                </a:moveTo>
                <a:lnTo>
                  <a:pt x="0" y="0"/>
                </a:lnTo>
                <a:cubicBezTo>
                  <a:pt x="3142" y="697584"/>
                  <a:pt x="6285" y="1395167"/>
                  <a:pt x="9427" y="2092751"/>
                </a:cubicBezTo>
                <a:lnTo>
                  <a:pt x="2139885" y="1074656"/>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42" name="Rechthoekige driehoek 41">
            <a:extLst>
              <a:ext uri="{FF2B5EF4-FFF2-40B4-BE49-F238E27FC236}">
                <a16:creationId xmlns:a16="http://schemas.microsoft.com/office/drawing/2014/main" id="{43AED748-6856-0CB9-8C9C-85CDF2359F73}"/>
              </a:ext>
            </a:extLst>
          </p:cNvPr>
          <p:cNvSpPr/>
          <p:nvPr/>
        </p:nvSpPr>
        <p:spPr>
          <a:xfrm>
            <a:off x="2357252" y="1643241"/>
            <a:ext cx="2187816" cy="1031290"/>
          </a:xfrm>
          <a:prstGeom prst="rtTriangl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ige driehoek 42">
            <a:extLst>
              <a:ext uri="{FF2B5EF4-FFF2-40B4-BE49-F238E27FC236}">
                <a16:creationId xmlns:a16="http://schemas.microsoft.com/office/drawing/2014/main" id="{A6CF46C0-C884-18A3-162A-6545802721B5}"/>
              </a:ext>
            </a:extLst>
          </p:cNvPr>
          <p:cNvSpPr/>
          <p:nvPr/>
        </p:nvSpPr>
        <p:spPr>
          <a:xfrm rot="5400000">
            <a:off x="2858373" y="3121305"/>
            <a:ext cx="1119138" cy="2187816"/>
          </a:xfrm>
          <a:prstGeom prst="rtTriangl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3934446F-9CEB-577E-E123-4FD56B67A5D6}"/>
              </a:ext>
            </a:extLst>
          </p:cNvPr>
          <p:cNvSpPr/>
          <p:nvPr/>
        </p:nvSpPr>
        <p:spPr>
          <a:xfrm>
            <a:off x="2319570" y="2678144"/>
            <a:ext cx="2187816" cy="98404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Gelijkbenige driehoek 48">
            <a:extLst>
              <a:ext uri="{FF2B5EF4-FFF2-40B4-BE49-F238E27FC236}">
                <a16:creationId xmlns:a16="http://schemas.microsoft.com/office/drawing/2014/main" id="{D40C1B8C-7871-FA0E-773F-F7E981B7B7D4}"/>
              </a:ext>
            </a:extLst>
          </p:cNvPr>
          <p:cNvSpPr/>
          <p:nvPr/>
        </p:nvSpPr>
        <p:spPr>
          <a:xfrm rot="5400000">
            <a:off x="4647700" y="2590488"/>
            <a:ext cx="1029844" cy="122824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51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0" grpId="0" animBg="1"/>
      <p:bldP spid="40" grpId="1" animBg="1"/>
      <p:bldP spid="47" grpId="0" animBg="1"/>
      <p:bldP spid="47" grpId="1" animBg="1"/>
      <p:bldP spid="39" grpId="0" animBg="1"/>
      <p:bldP spid="39" grpId="1" animBg="1"/>
      <p:bldP spid="42" grpId="0" animBg="1"/>
      <p:bldP spid="43" grpId="0" animBg="1"/>
      <p:bldP spid="45"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86559-BCF9-335B-D76D-69FB3A37D875}"/>
            </a:ext>
          </a:extLst>
        </p:cNvPr>
        <p:cNvGrpSpPr/>
        <p:nvPr/>
      </p:nvGrpSpPr>
      <p:grpSpPr>
        <a:xfrm>
          <a:off x="0" y="0"/>
          <a:ext cx="0" cy="0"/>
          <a:chOff x="0" y="0"/>
          <a:chExt cx="0" cy="0"/>
        </a:xfrm>
      </p:grpSpPr>
      <p:sp>
        <p:nvSpPr>
          <p:cNvPr id="16" name="Tekstvak 15">
            <a:extLst>
              <a:ext uri="{FF2B5EF4-FFF2-40B4-BE49-F238E27FC236}">
                <a16:creationId xmlns:a16="http://schemas.microsoft.com/office/drawing/2014/main" id="{584FF9D2-EE80-44A4-4731-444B514B99CD}"/>
              </a:ext>
            </a:extLst>
          </p:cNvPr>
          <p:cNvSpPr txBox="1"/>
          <p:nvPr/>
        </p:nvSpPr>
        <p:spPr>
          <a:xfrm>
            <a:off x="1824831" y="349834"/>
            <a:ext cx="547724" cy="366647"/>
          </a:xfrm>
          <a:prstGeom prst="rect">
            <a:avLst/>
          </a:prstGeom>
          <a:noFill/>
        </p:spPr>
        <p:txBody>
          <a:bodyPr wrap="square" rtlCol="0">
            <a:spAutoFit/>
          </a:bodyPr>
          <a:lstStyle/>
          <a:p>
            <a:r>
              <a:rPr lang="nl-NL" dirty="0">
                <a:solidFill>
                  <a:srgbClr val="002060"/>
                </a:solidFill>
              </a:rPr>
              <a:t>500</a:t>
            </a:r>
          </a:p>
        </p:txBody>
      </p:sp>
      <p:pic>
        <p:nvPicPr>
          <p:cNvPr id="2" name="Afbeelding 1">
            <a:extLst>
              <a:ext uri="{FF2B5EF4-FFF2-40B4-BE49-F238E27FC236}">
                <a16:creationId xmlns:a16="http://schemas.microsoft.com/office/drawing/2014/main" id="{C4FBE358-AB23-7006-BA75-CC52BA18BA63}"/>
              </a:ext>
            </a:extLst>
          </p:cNvPr>
          <p:cNvPicPr>
            <a:picLocks noChangeAspect="1"/>
          </p:cNvPicPr>
          <p:nvPr/>
        </p:nvPicPr>
        <p:blipFill rotWithShape="1">
          <a:blip r:embed="rId2"/>
          <a:srcRect l="66964" t="35780" r="18651" b="32351"/>
          <a:stretch/>
        </p:blipFill>
        <p:spPr bwMode="auto">
          <a:xfrm>
            <a:off x="880640" y="1170646"/>
            <a:ext cx="7014703" cy="4375192"/>
          </a:xfrm>
          <a:prstGeom prst="rect">
            <a:avLst/>
          </a:prstGeom>
          <a:ln>
            <a:noFill/>
          </a:ln>
          <a:extLst>
            <a:ext uri="{53640926-AAD7-44D8-BBD7-CCE9431645EC}">
              <a14:shadowObscured xmlns:a14="http://schemas.microsoft.com/office/drawing/2010/main"/>
            </a:ext>
          </a:extLst>
        </p:spPr>
      </p:pic>
      <p:pic>
        <p:nvPicPr>
          <p:cNvPr id="3" name="Afbeelding 2">
            <a:extLst>
              <a:ext uri="{FF2B5EF4-FFF2-40B4-BE49-F238E27FC236}">
                <a16:creationId xmlns:a16="http://schemas.microsoft.com/office/drawing/2014/main" id="{F80B2552-6436-2347-73DA-5B798B14D467}"/>
              </a:ext>
            </a:extLst>
          </p:cNvPr>
          <p:cNvPicPr>
            <a:picLocks noChangeAspect="1"/>
          </p:cNvPicPr>
          <p:nvPr/>
        </p:nvPicPr>
        <p:blipFill rotWithShape="1">
          <a:blip r:embed="rId3"/>
          <a:srcRect l="65146" t="85261" r="17658" b="11092"/>
          <a:stretch/>
        </p:blipFill>
        <p:spPr bwMode="auto">
          <a:xfrm>
            <a:off x="880640" y="5687021"/>
            <a:ext cx="10430719" cy="622747"/>
          </a:xfrm>
          <a:prstGeom prst="rect">
            <a:avLst/>
          </a:prstGeom>
          <a:ln>
            <a:noFill/>
          </a:ln>
          <a:extLst>
            <a:ext uri="{53640926-AAD7-44D8-BBD7-CCE9431645EC}">
              <a14:shadowObscured xmlns:a14="http://schemas.microsoft.com/office/drawing/2010/main"/>
            </a:ext>
          </a:extLst>
        </p:spPr>
      </p:pic>
      <p:pic>
        <p:nvPicPr>
          <p:cNvPr id="35" name="Afbeelding 34">
            <a:extLst>
              <a:ext uri="{FF2B5EF4-FFF2-40B4-BE49-F238E27FC236}">
                <a16:creationId xmlns:a16="http://schemas.microsoft.com/office/drawing/2014/main" id="{638BCB47-CEDB-E823-0642-4930000E22CD}"/>
              </a:ext>
            </a:extLst>
          </p:cNvPr>
          <p:cNvPicPr>
            <a:picLocks noChangeAspect="1"/>
          </p:cNvPicPr>
          <p:nvPr/>
        </p:nvPicPr>
        <p:blipFill rotWithShape="1">
          <a:blip r:embed="rId4"/>
          <a:srcRect l="16385" t="76885" r="74591" b="9652"/>
          <a:stretch/>
        </p:blipFill>
        <p:spPr bwMode="auto">
          <a:xfrm>
            <a:off x="7749039" y="2084526"/>
            <a:ext cx="4297741" cy="1804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6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20FCE-1BC5-FD1B-C61E-9C3DBD3C62C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03C1718-133A-D341-16F9-3B389B6638B6}"/>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Begrotingsbeleid</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4098" name="Picture 2" descr="Hoog- of Laagconjunctuur - Economielokaal havo">
            <a:extLst>
              <a:ext uri="{FF2B5EF4-FFF2-40B4-BE49-F238E27FC236}">
                <a16:creationId xmlns:a16="http://schemas.microsoft.com/office/drawing/2014/main" id="{40B16C44-C192-F829-8726-78DF1149A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1" y="1718778"/>
            <a:ext cx="7740120" cy="4087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5D7C7C23-D176-3447-F57F-F044784F3C81}"/>
              </a:ext>
            </a:extLst>
          </p:cNvPr>
          <p:cNvGraphicFramePr/>
          <p:nvPr>
            <p:extLst>
              <p:ext uri="{D42A27DB-BD31-4B8C-83A1-F6EECF244321}">
                <p14:modId xmlns:p14="http://schemas.microsoft.com/office/powerpoint/2010/main" val="3621115966"/>
              </p:ext>
            </p:extLst>
          </p:nvPr>
        </p:nvGraphicFramePr>
        <p:xfrm>
          <a:off x="8131277" y="1091380"/>
          <a:ext cx="3848441" cy="556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7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F1F244B-9D12-45FE-9060-7F5C9B7A2BE3}"/>
                                            </p:graphicEl>
                                          </p:spTgt>
                                        </p:tgtEl>
                                        <p:attrNameLst>
                                          <p:attrName>style.visibility</p:attrName>
                                        </p:attrNameLst>
                                      </p:cBhvr>
                                      <p:to>
                                        <p:strVal val="visible"/>
                                      </p:to>
                                    </p:set>
                                    <p:animEffect transition="in" filter="fade">
                                      <p:cBhvr>
                                        <p:cTn id="7" dur="500"/>
                                        <p:tgtEl>
                                          <p:spTgt spid="3">
                                            <p:graphicEl>
                                              <a:dgm id="{0F1F244B-9D12-45FE-9060-7F5C9B7A2B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42DF444-A851-415D-BFFE-85F602C51206}"/>
                                            </p:graphicEl>
                                          </p:spTgt>
                                        </p:tgtEl>
                                        <p:attrNameLst>
                                          <p:attrName>style.visibility</p:attrName>
                                        </p:attrNameLst>
                                      </p:cBhvr>
                                      <p:to>
                                        <p:strVal val="visible"/>
                                      </p:to>
                                    </p:set>
                                    <p:animEffect transition="in" filter="fade">
                                      <p:cBhvr>
                                        <p:cTn id="12" dur="500"/>
                                        <p:tgtEl>
                                          <p:spTgt spid="3">
                                            <p:graphicEl>
                                              <a:dgm id="{442DF444-A851-415D-BFFE-85F602C512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AF4F3189-9736-4F1D-A29C-BA8902655A69}"/>
                                            </p:graphicEl>
                                          </p:spTgt>
                                        </p:tgtEl>
                                        <p:attrNameLst>
                                          <p:attrName>style.visibility</p:attrName>
                                        </p:attrNameLst>
                                      </p:cBhvr>
                                      <p:to>
                                        <p:strVal val="visible"/>
                                      </p:to>
                                    </p:set>
                                    <p:animEffect transition="in" filter="fade">
                                      <p:cBhvr>
                                        <p:cTn id="17" dur="500"/>
                                        <p:tgtEl>
                                          <p:spTgt spid="3">
                                            <p:graphicEl>
                                              <a:dgm id="{AF4F3189-9736-4F1D-A29C-BA8902655A6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0E964D46-78C4-4FD8-8146-B36C0DF178CC}"/>
                                            </p:graphicEl>
                                          </p:spTgt>
                                        </p:tgtEl>
                                        <p:attrNameLst>
                                          <p:attrName>style.visibility</p:attrName>
                                        </p:attrNameLst>
                                      </p:cBhvr>
                                      <p:to>
                                        <p:strVal val="visible"/>
                                      </p:to>
                                    </p:set>
                                    <p:animEffect transition="in" filter="fade">
                                      <p:cBhvr>
                                        <p:cTn id="22" dur="500"/>
                                        <p:tgtEl>
                                          <p:spTgt spid="3">
                                            <p:graphicEl>
                                              <a:dgm id="{0E964D46-78C4-4FD8-8146-B36C0DF178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900E-FF49-0999-1704-99C2535C734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39B52D6-D5D0-AF57-E0DF-719FC28C69A2}"/>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Begrotingsbeleid (soort vraag)</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5" name="Afbeelding 4">
            <a:extLst>
              <a:ext uri="{FF2B5EF4-FFF2-40B4-BE49-F238E27FC236}">
                <a16:creationId xmlns:a16="http://schemas.microsoft.com/office/drawing/2014/main" id="{83F3B014-C915-7445-2619-FB3908352D44}"/>
              </a:ext>
            </a:extLst>
          </p:cNvPr>
          <p:cNvPicPr>
            <a:picLocks noChangeAspect="1"/>
          </p:cNvPicPr>
          <p:nvPr/>
        </p:nvPicPr>
        <p:blipFill>
          <a:blip r:embed="rId2"/>
          <a:srcRect l="43056" t="23045" r="26018" b="63951"/>
          <a:stretch/>
        </p:blipFill>
        <p:spPr>
          <a:xfrm>
            <a:off x="824087" y="1396921"/>
            <a:ext cx="7995050" cy="1891046"/>
          </a:xfrm>
          <a:prstGeom prst="rect">
            <a:avLst/>
          </a:prstGeom>
        </p:spPr>
      </p:pic>
      <p:pic>
        <p:nvPicPr>
          <p:cNvPr id="7" name="Afbeelding 6">
            <a:extLst>
              <a:ext uri="{FF2B5EF4-FFF2-40B4-BE49-F238E27FC236}">
                <a16:creationId xmlns:a16="http://schemas.microsoft.com/office/drawing/2014/main" id="{1E3AC25D-6DF7-EF31-BD53-5BDB02B1DDE1}"/>
              </a:ext>
            </a:extLst>
          </p:cNvPr>
          <p:cNvPicPr>
            <a:picLocks noChangeAspect="1"/>
          </p:cNvPicPr>
          <p:nvPr/>
        </p:nvPicPr>
        <p:blipFill>
          <a:blip r:embed="rId3"/>
          <a:srcRect l="43796" t="64197" r="26852" b="27902"/>
          <a:stretch/>
        </p:blipFill>
        <p:spPr>
          <a:xfrm>
            <a:off x="2223911" y="3358073"/>
            <a:ext cx="7175793" cy="1086556"/>
          </a:xfrm>
          <a:prstGeom prst="rect">
            <a:avLst/>
          </a:prstGeom>
        </p:spPr>
      </p:pic>
      <p:pic>
        <p:nvPicPr>
          <p:cNvPr id="9" name="Afbeelding 8">
            <a:extLst>
              <a:ext uri="{FF2B5EF4-FFF2-40B4-BE49-F238E27FC236}">
                <a16:creationId xmlns:a16="http://schemas.microsoft.com/office/drawing/2014/main" id="{105B8296-D509-A920-49EA-86A33C7ED623}"/>
              </a:ext>
            </a:extLst>
          </p:cNvPr>
          <p:cNvPicPr>
            <a:picLocks noChangeAspect="1"/>
          </p:cNvPicPr>
          <p:nvPr/>
        </p:nvPicPr>
        <p:blipFill>
          <a:blip r:embed="rId4"/>
          <a:srcRect l="40278" t="71072" r="37963" b="24938"/>
          <a:stretch/>
        </p:blipFill>
        <p:spPr>
          <a:xfrm>
            <a:off x="3793066" y="4662174"/>
            <a:ext cx="6265081" cy="646133"/>
          </a:xfrm>
          <a:prstGeom prst="rect">
            <a:avLst/>
          </a:prstGeom>
        </p:spPr>
      </p:pic>
    </p:spTree>
    <p:extLst>
      <p:ext uri="{BB962C8B-B14F-4D97-AF65-F5344CB8AC3E}">
        <p14:creationId xmlns:p14="http://schemas.microsoft.com/office/powerpoint/2010/main" val="178626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83270-DF6B-0A84-D73E-3A2DFD582B61}"/>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C275C36-34D4-ED21-2BF5-92918DF261C9}"/>
              </a:ext>
            </a:extLst>
          </p:cNvPr>
          <p:cNvSpPr txBox="1"/>
          <p:nvPr/>
        </p:nvSpPr>
        <p:spPr>
          <a:xfrm>
            <a:off x="688258" y="1012723"/>
            <a:ext cx="9645445" cy="1200329"/>
          </a:xfrm>
          <a:prstGeom prst="rect">
            <a:avLst/>
          </a:prstGeom>
          <a:noFill/>
        </p:spPr>
        <p:txBody>
          <a:bodyPr wrap="square" rtlCol="0">
            <a:spAutoFit/>
          </a:bodyPr>
          <a:lstStyle/>
          <a:p>
            <a:r>
              <a:rPr lang="nl-NL" sz="3600" dirty="0">
                <a:latin typeface="Effra" panose="02000506080000020004" pitchFamily="2" charset="0"/>
              </a:rPr>
              <a:t>Terugblik eindexamenspreekuur</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5" name="Tabel 4">
            <a:extLst>
              <a:ext uri="{FF2B5EF4-FFF2-40B4-BE49-F238E27FC236}">
                <a16:creationId xmlns:a16="http://schemas.microsoft.com/office/drawing/2014/main" id="{4DCCBA1C-F818-5BE6-649F-A5FB00BD8965}"/>
              </a:ext>
            </a:extLst>
          </p:cNvPr>
          <p:cNvGraphicFramePr>
            <a:graphicFrameLocks noGrp="1"/>
          </p:cNvGraphicFramePr>
          <p:nvPr>
            <p:extLst>
              <p:ext uri="{D42A27DB-BD31-4B8C-83A1-F6EECF244321}">
                <p14:modId xmlns:p14="http://schemas.microsoft.com/office/powerpoint/2010/main" val="1275739686"/>
              </p:ext>
            </p:extLst>
          </p:nvPr>
        </p:nvGraphicFramePr>
        <p:xfrm>
          <a:off x="445268" y="2002020"/>
          <a:ext cx="10344150" cy="3855720"/>
        </p:xfrm>
        <a:graphic>
          <a:graphicData uri="http://schemas.openxmlformats.org/drawingml/2006/table">
            <a:tbl>
              <a:tblPr firstRow="1" bandRow="1">
                <a:tableStyleId>{7DF18680-E054-41AD-8BC1-D1AEF772440D}</a:tableStyleId>
              </a:tblPr>
              <a:tblGrid>
                <a:gridCol w="5172075">
                  <a:extLst>
                    <a:ext uri="{9D8B030D-6E8A-4147-A177-3AD203B41FA5}">
                      <a16:colId xmlns:a16="http://schemas.microsoft.com/office/drawing/2014/main" val="860013049"/>
                    </a:ext>
                  </a:extLst>
                </a:gridCol>
                <a:gridCol w="5172075">
                  <a:extLst>
                    <a:ext uri="{9D8B030D-6E8A-4147-A177-3AD203B41FA5}">
                      <a16:colId xmlns:a16="http://schemas.microsoft.com/office/drawing/2014/main" val="3504199355"/>
                    </a:ext>
                  </a:extLst>
                </a:gridCol>
              </a:tblGrid>
              <a:tr h="370840">
                <a:tc>
                  <a:txBody>
                    <a:bodyPr/>
                    <a:lstStyle/>
                    <a:p>
                      <a:pPr algn="ctr"/>
                      <a:r>
                        <a:rPr lang="nl-NL" sz="2800" dirty="0"/>
                        <a:t>2023</a:t>
                      </a:r>
                    </a:p>
                  </a:txBody>
                  <a:tcPr>
                    <a:solidFill>
                      <a:srgbClr val="945DE8"/>
                    </a:solidFill>
                  </a:tcPr>
                </a:tc>
                <a:tc>
                  <a:txBody>
                    <a:bodyPr/>
                    <a:lstStyle/>
                    <a:p>
                      <a:pPr algn="ctr"/>
                      <a:r>
                        <a:rPr lang="nl-NL" sz="2800" dirty="0"/>
                        <a:t>2024</a:t>
                      </a:r>
                    </a:p>
                  </a:txBody>
                  <a:tcPr>
                    <a:solidFill>
                      <a:srgbClr val="945DE8"/>
                    </a:solidFill>
                  </a:tcPr>
                </a:tc>
                <a:extLst>
                  <a:ext uri="{0D108BD9-81ED-4DB2-BD59-A6C34878D82A}">
                    <a16:rowId xmlns:a16="http://schemas.microsoft.com/office/drawing/2014/main" val="1138534690"/>
                  </a:ext>
                </a:extLst>
              </a:tr>
              <a:tr h="370840">
                <a:tc>
                  <a:txBody>
                    <a:bodyPr/>
                    <a:lstStyle/>
                    <a:p>
                      <a:r>
                        <a:rPr lang="nl-NL" dirty="0">
                          <a:solidFill>
                            <a:schemeClr val="bg1"/>
                          </a:solidFill>
                        </a:rPr>
                        <a:t>- Prijselasticiteit</a:t>
                      </a:r>
                    </a:p>
                  </a:txBody>
                  <a:tcPr>
                    <a:solidFill>
                      <a:srgbClr val="945DE8"/>
                    </a:solidFill>
                  </a:tcPr>
                </a:tc>
                <a:tc>
                  <a:txBody>
                    <a:bodyPr/>
                    <a:lstStyle/>
                    <a:p>
                      <a:r>
                        <a:rPr lang="nl-NL" dirty="0">
                          <a:solidFill>
                            <a:schemeClr val="bg1"/>
                          </a:solidFill>
                        </a:rPr>
                        <a:t>- Inflatie en internationale concurrentiepositie</a:t>
                      </a:r>
                    </a:p>
                  </a:txBody>
                  <a:tcPr>
                    <a:solidFill>
                      <a:srgbClr val="945DE8"/>
                    </a:solidFill>
                  </a:tcPr>
                </a:tc>
                <a:extLst>
                  <a:ext uri="{0D108BD9-81ED-4DB2-BD59-A6C34878D82A}">
                    <a16:rowId xmlns:a16="http://schemas.microsoft.com/office/drawing/2014/main" val="2146749321"/>
                  </a:ext>
                </a:extLst>
              </a:tr>
              <a:tr h="370840">
                <a:tc>
                  <a:txBody>
                    <a:bodyPr/>
                    <a:lstStyle/>
                    <a:p>
                      <a:pPr marL="0" indent="0">
                        <a:buFontTx/>
                        <a:buNone/>
                      </a:pPr>
                      <a:r>
                        <a:rPr lang="nl-NL" dirty="0">
                          <a:solidFill>
                            <a:schemeClr val="bg1"/>
                          </a:solidFill>
                        </a:rPr>
                        <a:t>- Speltheorie</a:t>
                      </a:r>
                    </a:p>
                  </a:txBody>
                  <a:tcPr>
                    <a:solidFill>
                      <a:srgbClr val="945DE8"/>
                    </a:solidFill>
                  </a:tcPr>
                </a:tc>
                <a:tc>
                  <a:txBody>
                    <a:bodyPr/>
                    <a:lstStyle/>
                    <a:p>
                      <a:pPr marL="0" indent="0">
                        <a:buFontTx/>
                        <a:buNone/>
                      </a:pPr>
                      <a:r>
                        <a:rPr lang="nl-NL" dirty="0">
                          <a:solidFill>
                            <a:schemeClr val="bg1"/>
                          </a:solidFill>
                        </a:rPr>
                        <a:t>- Marktmechanisme</a:t>
                      </a:r>
                    </a:p>
                  </a:txBody>
                  <a:tcPr>
                    <a:solidFill>
                      <a:srgbClr val="945DE8"/>
                    </a:solidFill>
                  </a:tcPr>
                </a:tc>
                <a:extLst>
                  <a:ext uri="{0D108BD9-81ED-4DB2-BD59-A6C34878D82A}">
                    <a16:rowId xmlns:a16="http://schemas.microsoft.com/office/drawing/2014/main" val="2184646344"/>
                  </a:ext>
                </a:extLst>
              </a:tr>
              <a:tr h="370840">
                <a:tc>
                  <a:txBody>
                    <a:bodyPr/>
                    <a:lstStyle/>
                    <a:p>
                      <a:r>
                        <a:rPr lang="nl-NL" dirty="0">
                          <a:solidFill>
                            <a:schemeClr val="bg1"/>
                          </a:solidFill>
                        </a:rPr>
                        <a:t>- Risico en informatie</a:t>
                      </a:r>
                    </a:p>
                  </a:txBody>
                  <a:tcPr>
                    <a:solidFill>
                      <a:srgbClr val="945DE8"/>
                    </a:solidFill>
                  </a:tcPr>
                </a:tc>
                <a:tc>
                  <a:txBody>
                    <a:bodyPr/>
                    <a:lstStyle/>
                    <a:p>
                      <a:r>
                        <a:rPr lang="nl-NL" dirty="0">
                          <a:solidFill>
                            <a:schemeClr val="bg1"/>
                          </a:solidFill>
                        </a:rPr>
                        <a:t>- Verschuiving vraaglijn</a:t>
                      </a:r>
                    </a:p>
                  </a:txBody>
                  <a:tcPr>
                    <a:solidFill>
                      <a:srgbClr val="945DE8"/>
                    </a:solidFill>
                  </a:tcPr>
                </a:tc>
                <a:extLst>
                  <a:ext uri="{0D108BD9-81ED-4DB2-BD59-A6C34878D82A}">
                    <a16:rowId xmlns:a16="http://schemas.microsoft.com/office/drawing/2014/main" val="1689995799"/>
                  </a:ext>
                </a:extLst>
              </a:tr>
              <a:tr h="370840">
                <a:tc>
                  <a:txBody>
                    <a:bodyPr/>
                    <a:lstStyle/>
                    <a:p>
                      <a:r>
                        <a:rPr lang="nl-NL" dirty="0">
                          <a:solidFill>
                            <a:schemeClr val="bg1"/>
                          </a:solidFill>
                        </a:rPr>
                        <a:t>- Consumentensurplus</a:t>
                      </a:r>
                    </a:p>
                  </a:txBody>
                  <a:tcPr>
                    <a:solidFill>
                      <a:srgbClr val="945DE8"/>
                    </a:solidFill>
                  </a:tcPr>
                </a:tc>
                <a:tc>
                  <a:txBody>
                    <a:bodyPr/>
                    <a:lstStyle/>
                    <a:p>
                      <a:pPr marL="0" indent="0">
                        <a:buFontTx/>
                        <a:buNone/>
                      </a:pPr>
                      <a:r>
                        <a:rPr lang="nl-NL" dirty="0">
                          <a:solidFill>
                            <a:schemeClr val="bg1"/>
                          </a:solidFill>
                        </a:rPr>
                        <a:t>- </a:t>
                      </a:r>
                      <a:r>
                        <a:rPr lang="nl-NL" dirty="0" err="1">
                          <a:solidFill>
                            <a:schemeClr val="bg1"/>
                          </a:solidFill>
                        </a:rPr>
                        <a:t>Marktfalen</a:t>
                      </a:r>
                      <a:endParaRPr lang="nl-NL" dirty="0">
                        <a:solidFill>
                          <a:schemeClr val="bg1"/>
                        </a:solidFill>
                      </a:endParaRPr>
                    </a:p>
                  </a:txBody>
                  <a:tcPr>
                    <a:solidFill>
                      <a:srgbClr val="945DE8"/>
                    </a:solidFill>
                  </a:tcPr>
                </a:tc>
                <a:extLst>
                  <a:ext uri="{0D108BD9-81ED-4DB2-BD59-A6C34878D82A}">
                    <a16:rowId xmlns:a16="http://schemas.microsoft.com/office/drawing/2014/main" val="2602147402"/>
                  </a:ext>
                </a:extLst>
              </a:tr>
              <a:tr h="370840">
                <a:tc>
                  <a:txBody>
                    <a:bodyPr/>
                    <a:lstStyle/>
                    <a:p>
                      <a:r>
                        <a:rPr lang="nl-NL" dirty="0">
                          <a:solidFill>
                            <a:schemeClr val="bg1"/>
                          </a:solidFill>
                        </a:rPr>
                        <a:t>- Schijvensysteem</a:t>
                      </a:r>
                    </a:p>
                  </a:txBody>
                  <a:tcPr>
                    <a:solidFill>
                      <a:srgbClr val="945DE8"/>
                    </a:solidFill>
                  </a:tcPr>
                </a:tc>
                <a:tc>
                  <a:txBody>
                    <a:bodyPr/>
                    <a:lstStyle/>
                    <a:p>
                      <a:pPr marL="0" indent="0">
                        <a:buFontTx/>
                        <a:buNone/>
                      </a:pPr>
                      <a:r>
                        <a:rPr lang="nl-NL" dirty="0">
                          <a:solidFill>
                            <a:schemeClr val="bg1"/>
                          </a:solidFill>
                        </a:rPr>
                        <a:t>- Kostenstructuur</a:t>
                      </a:r>
                    </a:p>
                  </a:txBody>
                  <a:tcPr>
                    <a:solidFill>
                      <a:srgbClr val="945DE8"/>
                    </a:solidFill>
                  </a:tcPr>
                </a:tc>
                <a:extLst>
                  <a:ext uri="{0D108BD9-81ED-4DB2-BD59-A6C34878D82A}">
                    <a16:rowId xmlns:a16="http://schemas.microsoft.com/office/drawing/2014/main" val="1070504936"/>
                  </a:ext>
                </a:extLst>
              </a:tr>
              <a:tr h="370840">
                <a:tc>
                  <a:txBody>
                    <a:bodyPr/>
                    <a:lstStyle/>
                    <a:p>
                      <a:r>
                        <a:rPr lang="nl-NL" dirty="0">
                          <a:solidFill>
                            <a:schemeClr val="bg1"/>
                          </a:solidFill>
                        </a:rPr>
                        <a:t>- Indexcijfers, CPI</a:t>
                      </a:r>
                    </a:p>
                  </a:txBody>
                  <a:tcPr>
                    <a:solidFill>
                      <a:srgbClr val="945DE8"/>
                    </a:solidFill>
                  </a:tcPr>
                </a:tc>
                <a:tc>
                  <a:txBody>
                    <a:bodyPr/>
                    <a:lstStyle/>
                    <a:p>
                      <a:r>
                        <a:rPr lang="nl-NL" dirty="0">
                          <a:solidFill>
                            <a:schemeClr val="bg1"/>
                          </a:solidFill>
                        </a:rPr>
                        <a:t>- Conjunctuur en </a:t>
                      </a:r>
                      <a:r>
                        <a:rPr lang="nl-NL" dirty="0" err="1">
                          <a:solidFill>
                            <a:schemeClr val="bg1"/>
                          </a:solidFill>
                        </a:rPr>
                        <a:t>lorenz</a:t>
                      </a:r>
                      <a:r>
                        <a:rPr lang="nl-NL" dirty="0">
                          <a:solidFill>
                            <a:schemeClr val="bg1"/>
                          </a:solidFill>
                        </a:rPr>
                        <a:t>-curve</a:t>
                      </a:r>
                    </a:p>
                  </a:txBody>
                  <a:tcPr>
                    <a:solidFill>
                      <a:srgbClr val="945DE8"/>
                    </a:solidFill>
                  </a:tcPr>
                </a:tc>
                <a:extLst>
                  <a:ext uri="{0D108BD9-81ED-4DB2-BD59-A6C34878D82A}">
                    <a16:rowId xmlns:a16="http://schemas.microsoft.com/office/drawing/2014/main" val="1052922738"/>
                  </a:ext>
                </a:extLst>
              </a:tr>
              <a:tr h="370840">
                <a:tc>
                  <a:txBody>
                    <a:bodyPr/>
                    <a:lstStyle/>
                    <a:p>
                      <a:pPr marL="0" indent="0">
                        <a:buFontTx/>
                        <a:buNone/>
                      </a:pPr>
                      <a:r>
                        <a:rPr lang="nl-NL" dirty="0">
                          <a:solidFill>
                            <a:schemeClr val="bg1"/>
                          </a:solidFill>
                        </a:rPr>
                        <a:t>- Betalingsbalans</a:t>
                      </a:r>
                    </a:p>
                  </a:txBody>
                  <a:tcPr>
                    <a:solidFill>
                      <a:srgbClr val="945DE8"/>
                    </a:solidFill>
                  </a:tcPr>
                </a:tc>
                <a:tc>
                  <a:txBody>
                    <a:bodyPr/>
                    <a:lstStyle/>
                    <a:p>
                      <a:r>
                        <a:rPr lang="nl-NL" dirty="0">
                          <a:solidFill>
                            <a:schemeClr val="bg1"/>
                          </a:solidFill>
                        </a:rPr>
                        <a:t>- Elasticiteiten</a:t>
                      </a:r>
                    </a:p>
                  </a:txBody>
                  <a:tcPr>
                    <a:solidFill>
                      <a:srgbClr val="945DE8"/>
                    </a:solidFill>
                  </a:tcPr>
                </a:tc>
                <a:extLst>
                  <a:ext uri="{0D108BD9-81ED-4DB2-BD59-A6C34878D82A}">
                    <a16:rowId xmlns:a16="http://schemas.microsoft.com/office/drawing/2014/main" val="772033304"/>
                  </a:ext>
                </a:extLst>
              </a:tr>
              <a:tr h="370840">
                <a:tc>
                  <a:txBody>
                    <a:bodyPr/>
                    <a:lstStyle/>
                    <a:p>
                      <a:r>
                        <a:rPr lang="nl-NL" dirty="0">
                          <a:solidFill>
                            <a:schemeClr val="bg1"/>
                          </a:solidFill>
                        </a:rPr>
                        <a:t>- Verschuiving vraaglijn, SIBOEM-vergelijking</a:t>
                      </a:r>
                    </a:p>
                  </a:txBody>
                  <a:tcPr>
                    <a:solidFill>
                      <a:srgbClr val="945DE8"/>
                    </a:solidFill>
                  </a:tcPr>
                </a:tc>
                <a:tc>
                  <a:txBody>
                    <a:bodyPr/>
                    <a:lstStyle/>
                    <a:p>
                      <a:pPr marL="0" indent="0">
                        <a:buFontTx/>
                        <a:buNone/>
                      </a:pPr>
                      <a:r>
                        <a:rPr lang="nl-NL" dirty="0">
                          <a:solidFill>
                            <a:schemeClr val="bg1"/>
                          </a:solidFill>
                        </a:rPr>
                        <a:t>- Conjunctuurindicatoren</a:t>
                      </a:r>
                    </a:p>
                  </a:txBody>
                  <a:tcPr>
                    <a:solidFill>
                      <a:srgbClr val="945DE8"/>
                    </a:solidFill>
                  </a:tcPr>
                </a:tc>
                <a:extLst>
                  <a:ext uri="{0D108BD9-81ED-4DB2-BD59-A6C34878D82A}">
                    <a16:rowId xmlns:a16="http://schemas.microsoft.com/office/drawing/2014/main" val="1782704524"/>
                  </a:ext>
                </a:extLst>
              </a:tr>
              <a:tr h="370840">
                <a:tc>
                  <a:txBody>
                    <a:bodyPr/>
                    <a:lstStyle/>
                    <a:p>
                      <a:r>
                        <a:rPr lang="nl-NL" dirty="0">
                          <a:solidFill>
                            <a:schemeClr val="bg1"/>
                          </a:solidFill>
                        </a:rPr>
                        <a:t>- Ruilen over tijd, spelboom</a:t>
                      </a:r>
                    </a:p>
                  </a:txBody>
                  <a:tcPr>
                    <a:solidFill>
                      <a:srgbClr val="945DE8"/>
                    </a:solidFill>
                  </a:tcPr>
                </a:tc>
                <a:tc>
                  <a:txBody>
                    <a:bodyPr/>
                    <a:lstStyle/>
                    <a:p>
                      <a:r>
                        <a:rPr lang="nl-NL" dirty="0">
                          <a:solidFill>
                            <a:schemeClr val="bg1"/>
                          </a:solidFill>
                        </a:rPr>
                        <a:t>- RIC = NIC - CPI en Economische kringloop</a:t>
                      </a:r>
                    </a:p>
                  </a:txBody>
                  <a:tcPr>
                    <a:solidFill>
                      <a:srgbClr val="945DE8"/>
                    </a:solidFill>
                  </a:tcPr>
                </a:tc>
                <a:extLst>
                  <a:ext uri="{0D108BD9-81ED-4DB2-BD59-A6C34878D82A}">
                    <a16:rowId xmlns:a16="http://schemas.microsoft.com/office/drawing/2014/main" val="2422254028"/>
                  </a:ext>
                </a:extLst>
              </a:tr>
            </a:tbl>
          </a:graphicData>
        </a:graphic>
      </p:graphicFrame>
    </p:spTree>
    <p:extLst>
      <p:ext uri="{BB962C8B-B14F-4D97-AF65-F5344CB8AC3E}">
        <p14:creationId xmlns:p14="http://schemas.microsoft.com/office/powerpoint/2010/main" val="121301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D5952-1677-B480-B10F-79970575C8CD}"/>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D26649-2FD7-1BA2-8637-FD20ED3B5C4F}"/>
              </a:ext>
            </a:extLst>
          </p:cNvPr>
          <p:cNvGraphicFramePr/>
          <p:nvPr>
            <p:extLst>
              <p:ext uri="{D42A27DB-BD31-4B8C-83A1-F6EECF244321}">
                <p14:modId xmlns:p14="http://schemas.microsoft.com/office/powerpoint/2010/main" val="2576221508"/>
              </p:ext>
            </p:extLst>
          </p:nvPr>
        </p:nvGraphicFramePr>
        <p:xfrm>
          <a:off x="220337" y="1145754"/>
          <a:ext cx="11821099" cy="559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9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F1F244B-9D12-45FE-9060-7F5C9B7A2BE3}"/>
                                            </p:graphicEl>
                                          </p:spTgt>
                                        </p:tgtEl>
                                        <p:attrNameLst>
                                          <p:attrName>style.visibility</p:attrName>
                                        </p:attrNameLst>
                                      </p:cBhvr>
                                      <p:to>
                                        <p:strVal val="visible"/>
                                      </p:to>
                                    </p:set>
                                    <p:animEffect transition="in" filter="fade">
                                      <p:cBhvr>
                                        <p:cTn id="7" dur="500"/>
                                        <p:tgtEl>
                                          <p:spTgt spid="2">
                                            <p:graphicEl>
                                              <a:dgm id="{0F1F244B-9D12-45FE-9060-7F5C9B7A2B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42DF444-A851-415D-BFFE-85F602C51206}"/>
                                            </p:graphicEl>
                                          </p:spTgt>
                                        </p:tgtEl>
                                        <p:attrNameLst>
                                          <p:attrName>style.visibility</p:attrName>
                                        </p:attrNameLst>
                                      </p:cBhvr>
                                      <p:to>
                                        <p:strVal val="visible"/>
                                      </p:to>
                                    </p:set>
                                    <p:animEffect transition="in" filter="fade">
                                      <p:cBhvr>
                                        <p:cTn id="12" dur="500"/>
                                        <p:tgtEl>
                                          <p:spTgt spid="2">
                                            <p:graphicEl>
                                              <a:dgm id="{442DF444-A851-415D-BFFE-85F602C512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AF4F3189-9736-4F1D-A29C-BA8902655A69}"/>
                                            </p:graphicEl>
                                          </p:spTgt>
                                        </p:tgtEl>
                                        <p:attrNameLst>
                                          <p:attrName>style.visibility</p:attrName>
                                        </p:attrNameLst>
                                      </p:cBhvr>
                                      <p:to>
                                        <p:strVal val="visible"/>
                                      </p:to>
                                    </p:set>
                                    <p:animEffect transition="in" filter="fade">
                                      <p:cBhvr>
                                        <p:cTn id="17" dur="500"/>
                                        <p:tgtEl>
                                          <p:spTgt spid="2">
                                            <p:graphicEl>
                                              <a:dgm id="{AF4F3189-9736-4F1D-A29C-BA8902655A6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0E964D46-78C4-4FD8-8146-B36C0DF178CC}"/>
                                            </p:graphicEl>
                                          </p:spTgt>
                                        </p:tgtEl>
                                        <p:attrNameLst>
                                          <p:attrName>style.visibility</p:attrName>
                                        </p:attrNameLst>
                                      </p:cBhvr>
                                      <p:to>
                                        <p:strVal val="visible"/>
                                      </p:to>
                                    </p:set>
                                    <p:animEffect transition="in" filter="fade">
                                      <p:cBhvr>
                                        <p:cTn id="22" dur="500"/>
                                        <p:tgtEl>
                                          <p:spTgt spid="2">
                                            <p:graphicEl>
                                              <a:dgm id="{0E964D46-78C4-4FD8-8146-B36C0DF178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9F70ED93-4CB2-40FD-94D0-220D01BBCC64}"/>
                                            </p:graphicEl>
                                          </p:spTgt>
                                        </p:tgtEl>
                                        <p:attrNameLst>
                                          <p:attrName>style.visibility</p:attrName>
                                        </p:attrNameLst>
                                      </p:cBhvr>
                                      <p:to>
                                        <p:strVal val="visible"/>
                                      </p:to>
                                    </p:set>
                                    <p:animEffect transition="in" filter="fade">
                                      <p:cBhvr>
                                        <p:cTn id="27" dur="500"/>
                                        <p:tgtEl>
                                          <p:spTgt spid="2">
                                            <p:graphicEl>
                                              <a:dgm id="{9F70ED93-4CB2-40FD-94D0-220D01BBCC6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901C1A9E-2139-4D57-9739-B6D89614ECA5}"/>
                                            </p:graphicEl>
                                          </p:spTgt>
                                        </p:tgtEl>
                                        <p:attrNameLst>
                                          <p:attrName>style.visibility</p:attrName>
                                        </p:attrNameLst>
                                      </p:cBhvr>
                                      <p:to>
                                        <p:strVal val="visible"/>
                                      </p:to>
                                    </p:set>
                                    <p:animEffect transition="in" filter="fade">
                                      <p:cBhvr>
                                        <p:cTn id="32" dur="500"/>
                                        <p:tgtEl>
                                          <p:spTgt spid="2">
                                            <p:graphicEl>
                                              <a:dgm id="{901C1A9E-2139-4D57-9739-B6D89614ECA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17D61755-0408-4393-83BB-2EDC410CDE14}"/>
                                            </p:graphicEl>
                                          </p:spTgt>
                                        </p:tgtEl>
                                        <p:attrNameLst>
                                          <p:attrName>style.visibility</p:attrName>
                                        </p:attrNameLst>
                                      </p:cBhvr>
                                      <p:to>
                                        <p:strVal val="visible"/>
                                      </p:to>
                                    </p:set>
                                    <p:animEffect transition="in" filter="fade">
                                      <p:cBhvr>
                                        <p:cTn id="37" dur="500"/>
                                        <p:tgtEl>
                                          <p:spTgt spid="2">
                                            <p:graphicEl>
                                              <a:dgm id="{17D61755-0408-4393-83BB-2EDC410CDE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38D50-1A2D-9AF6-D252-209385E56C6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006AB8A-F815-8AF7-BAFA-635C57E206F6}"/>
              </a:ext>
            </a:extLst>
          </p:cNvPr>
          <p:cNvSpPr txBox="1"/>
          <p:nvPr/>
        </p:nvSpPr>
        <p:spPr>
          <a:xfrm>
            <a:off x="688258" y="1012723"/>
            <a:ext cx="9645445" cy="923330"/>
          </a:xfrm>
          <a:prstGeom prst="rect">
            <a:avLst/>
          </a:prstGeom>
          <a:noFill/>
        </p:spPr>
        <p:txBody>
          <a:bodyPr wrap="square" rtlCol="0">
            <a:spAutoFit/>
          </a:bodyPr>
          <a:lstStyle/>
          <a:p>
            <a:r>
              <a:rPr lang="nl-NL" sz="3600" dirty="0">
                <a:latin typeface="Effra" panose="02000506080000020004" pitchFamily="2" charset="0"/>
              </a:rPr>
              <a:t>Economische groei en conjunctuur</a:t>
            </a:r>
          </a:p>
          <a:p>
            <a:endParaRPr lang="nl-NL" dirty="0">
              <a:latin typeface="Effra" panose="02000506080000020004" pitchFamily="2" charset="0"/>
            </a:endParaRPr>
          </a:p>
        </p:txBody>
      </p:sp>
      <p:pic>
        <p:nvPicPr>
          <p:cNvPr id="3" name="Picture 2" descr="Schema van een conjunctuurgolf">
            <a:extLst>
              <a:ext uri="{FF2B5EF4-FFF2-40B4-BE49-F238E27FC236}">
                <a16:creationId xmlns:a16="http://schemas.microsoft.com/office/drawing/2014/main" id="{39F0AF67-9B25-E47F-894A-AC6A2C247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68"/>
          <a:stretch/>
        </p:blipFill>
        <p:spPr bwMode="auto">
          <a:xfrm>
            <a:off x="5998398" y="1936053"/>
            <a:ext cx="6081008" cy="3842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a:extLst>
              <a:ext uri="{FF2B5EF4-FFF2-40B4-BE49-F238E27FC236}">
                <a16:creationId xmlns:a16="http://schemas.microsoft.com/office/drawing/2014/main" id="{1687E284-F977-87B6-320A-B7AA388D07FF}"/>
              </a:ext>
            </a:extLst>
          </p:cNvPr>
          <p:cNvGraphicFramePr>
            <a:graphicFrameLocks noGrp="1"/>
          </p:cNvGraphicFramePr>
          <p:nvPr>
            <p:extLst>
              <p:ext uri="{D42A27DB-BD31-4B8C-83A1-F6EECF244321}">
                <p14:modId xmlns:p14="http://schemas.microsoft.com/office/powerpoint/2010/main" val="2179330498"/>
              </p:ext>
            </p:extLst>
          </p:nvPr>
        </p:nvGraphicFramePr>
        <p:xfrm>
          <a:off x="236668" y="1936052"/>
          <a:ext cx="5686426" cy="4228080"/>
        </p:xfrm>
        <a:graphic>
          <a:graphicData uri="http://schemas.openxmlformats.org/drawingml/2006/table">
            <a:tbl>
              <a:tblPr firstRow="1" bandRow="1">
                <a:tableStyleId>{5C22544A-7EE6-4342-B048-85BDC9FD1C3A}</a:tableStyleId>
              </a:tblPr>
              <a:tblGrid>
                <a:gridCol w="2835052">
                  <a:extLst>
                    <a:ext uri="{9D8B030D-6E8A-4147-A177-3AD203B41FA5}">
                      <a16:colId xmlns:a16="http://schemas.microsoft.com/office/drawing/2014/main" val="3814555286"/>
                    </a:ext>
                  </a:extLst>
                </a:gridCol>
                <a:gridCol w="2851374">
                  <a:extLst>
                    <a:ext uri="{9D8B030D-6E8A-4147-A177-3AD203B41FA5}">
                      <a16:colId xmlns:a16="http://schemas.microsoft.com/office/drawing/2014/main" val="1027542868"/>
                    </a:ext>
                  </a:extLst>
                </a:gridCol>
              </a:tblGrid>
              <a:tr h="704680">
                <a:tc>
                  <a:txBody>
                    <a:bodyPr/>
                    <a:lstStyle/>
                    <a:p>
                      <a:r>
                        <a:rPr lang="nl-NL" dirty="0"/>
                        <a:t>Hoogconjunctuur</a:t>
                      </a:r>
                    </a:p>
                  </a:txBody>
                  <a:tcPr>
                    <a:solidFill>
                      <a:srgbClr val="945DE8"/>
                    </a:solidFill>
                  </a:tcPr>
                </a:tc>
                <a:tc>
                  <a:txBody>
                    <a:bodyPr/>
                    <a:lstStyle/>
                    <a:p>
                      <a:r>
                        <a:rPr lang="nl-NL" dirty="0"/>
                        <a:t>Laagconjunctuur</a:t>
                      </a:r>
                    </a:p>
                  </a:txBody>
                  <a:tcPr>
                    <a:solidFill>
                      <a:srgbClr val="945DE8"/>
                    </a:solidFill>
                  </a:tcPr>
                </a:tc>
                <a:extLst>
                  <a:ext uri="{0D108BD9-81ED-4DB2-BD59-A6C34878D82A}">
                    <a16:rowId xmlns:a16="http://schemas.microsoft.com/office/drawing/2014/main" val="3753690571"/>
                  </a:ext>
                </a:extLst>
              </a:tr>
              <a:tr h="704680">
                <a:tc>
                  <a:txBody>
                    <a:bodyPr/>
                    <a:lstStyle/>
                    <a:p>
                      <a:r>
                        <a:rPr lang="nl-NL" dirty="0">
                          <a:solidFill>
                            <a:schemeClr val="bg1"/>
                          </a:solidFill>
                        </a:rPr>
                        <a:t>Overbesteding</a:t>
                      </a:r>
                    </a:p>
                  </a:txBody>
                  <a:tcPr>
                    <a:solidFill>
                      <a:srgbClr val="945DE8"/>
                    </a:solidFill>
                  </a:tcPr>
                </a:tc>
                <a:tc>
                  <a:txBody>
                    <a:bodyPr/>
                    <a:lstStyle/>
                    <a:p>
                      <a:r>
                        <a:rPr lang="nl-NL" dirty="0">
                          <a:solidFill>
                            <a:schemeClr val="bg1"/>
                          </a:solidFill>
                        </a:rPr>
                        <a:t>Onderbesteding</a:t>
                      </a:r>
                    </a:p>
                  </a:txBody>
                  <a:tcPr>
                    <a:solidFill>
                      <a:srgbClr val="945DE8"/>
                    </a:solidFill>
                  </a:tcPr>
                </a:tc>
                <a:extLst>
                  <a:ext uri="{0D108BD9-81ED-4DB2-BD59-A6C34878D82A}">
                    <a16:rowId xmlns:a16="http://schemas.microsoft.com/office/drawing/2014/main" val="2109351319"/>
                  </a:ext>
                </a:extLst>
              </a:tr>
              <a:tr h="704680">
                <a:tc>
                  <a:txBody>
                    <a:bodyPr/>
                    <a:lstStyle/>
                    <a:p>
                      <a:r>
                        <a:rPr lang="nl-NL" dirty="0">
                          <a:solidFill>
                            <a:schemeClr val="bg1"/>
                          </a:solidFill>
                        </a:rPr>
                        <a:t>Hoge productie</a:t>
                      </a:r>
                    </a:p>
                  </a:txBody>
                  <a:tcPr>
                    <a:solidFill>
                      <a:srgbClr val="945DE8"/>
                    </a:solidFill>
                  </a:tcPr>
                </a:tc>
                <a:tc>
                  <a:txBody>
                    <a:bodyPr/>
                    <a:lstStyle/>
                    <a:p>
                      <a:r>
                        <a:rPr lang="nl-NL" dirty="0">
                          <a:solidFill>
                            <a:schemeClr val="bg1"/>
                          </a:solidFill>
                        </a:rPr>
                        <a:t>Lage productie</a:t>
                      </a:r>
                    </a:p>
                  </a:txBody>
                  <a:tcPr>
                    <a:solidFill>
                      <a:srgbClr val="945DE8"/>
                    </a:solidFill>
                  </a:tcPr>
                </a:tc>
                <a:extLst>
                  <a:ext uri="{0D108BD9-81ED-4DB2-BD59-A6C34878D82A}">
                    <a16:rowId xmlns:a16="http://schemas.microsoft.com/office/drawing/2014/main" val="328024243"/>
                  </a:ext>
                </a:extLst>
              </a:tr>
              <a:tr h="704680">
                <a:tc>
                  <a:txBody>
                    <a:bodyPr/>
                    <a:lstStyle/>
                    <a:p>
                      <a:r>
                        <a:rPr lang="nl-NL" dirty="0">
                          <a:solidFill>
                            <a:schemeClr val="bg1"/>
                          </a:solidFill>
                        </a:rPr>
                        <a:t>Bestedingsinflatie</a:t>
                      </a:r>
                    </a:p>
                  </a:txBody>
                  <a:tcPr>
                    <a:solidFill>
                      <a:srgbClr val="945DE8"/>
                    </a:solidFill>
                  </a:tcPr>
                </a:tc>
                <a:tc>
                  <a:txBody>
                    <a:bodyPr/>
                    <a:lstStyle/>
                    <a:p>
                      <a:r>
                        <a:rPr lang="nl-NL" dirty="0">
                          <a:solidFill>
                            <a:schemeClr val="bg1"/>
                          </a:solidFill>
                        </a:rPr>
                        <a:t>Afnemende inflatie</a:t>
                      </a:r>
                    </a:p>
                  </a:txBody>
                  <a:tcPr>
                    <a:solidFill>
                      <a:srgbClr val="945DE8"/>
                    </a:solidFill>
                  </a:tcPr>
                </a:tc>
                <a:extLst>
                  <a:ext uri="{0D108BD9-81ED-4DB2-BD59-A6C34878D82A}">
                    <a16:rowId xmlns:a16="http://schemas.microsoft.com/office/drawing/2014/main" val="4242207707"/>
                  </a:ext>
                </a:extLst>
              </a:tr>
              <a:tr h="704680">
                <a:tc>
                  <a:txBody>
                    <a:bodyPr/>
                    <a:lstStyle/>
                    <a:p>
                      <a:r>
                        <a:rPr lang="nl-NL" dirty="0">
                          <a:solidFill>
                            <a:schemeClr val="bg1"/>
                          </a:solidFill>
                        </a:rPr>
                        <a:t>Krappe arbeidsmarkt</a:t>
                      </a:r>
                    </a:p>
                  </a:txBody>
                  <a:tcPr>
                    <a:solidFill>
                      <a:srgbClr val="945DE8"/>
                    </a:solidFill>
                  </a:tcPr>
                </a:tc>
                <a:tc>
                  <a:txBody>
                    <a:bodyPr/>
                    <a:lstStyle/>
                    <a:p>
                      <a:r>
                        <a:rPr lang="nl-NL" dirty="0">
                          <a:solidFill>
                            <a:schemeClr val="bg1"/>
                          </a:solidFill>
                        </a:rPr>
                        <a:t>Ruime arbeidsmarkt</a:t>
                      </a:r>
                    </a:p>
                  </a:txBody>
                  <a:tcPr>
                    <a:solidFill>
                      <a:srgbClr val="945DE8"/>
                    </a:solidFill>
                  </a:tcPr>
                </a:tc>
                <a:extLst>
                  <a:ext uri="{0D108BD9-81ED-4DB2-BD59-A6C34878D82A}">
                    <a16:rowId xmlns:a16="http://schemas.microsoft.com/office/drawing/2014/main" val="659604063"/>
                  </a:ext>
                </a:extLst>
              </a:tr>
              <a:tr h="704680">
                <a:tc>
                  <a:txBody>
                    <a:bodyPr/>
                    <a:lstStyle/>
                    <a:p>
                      <a:r>
                        <a:rPr lang="nl-NL" dirty="0">
                          <a:solidFill>
                            <a:schemeClr val="bg1"/>
                          </a:solidFill>
                        </a:rPr>
                        <a:t>Lage werkloosheid</a:t>
                      </a:r>
                    </a:p>
                  </a:txBody>
                  <a:tcPr>
                    <a:solidFill>
                      <a:srgbClr val="945DE8"/>
                    </a:solidFill>
                  </a:tcPr>
                </a:tc>
                <a:tc>
                  <a:txBody>
                    <a:bodyPr/>
                    <a:lstStyle/>
                    <a:p>
                      <a:r>
                        <a:rPr lang="nl-NL" dirty="0">
                          <a:solidFill>
                            <a:schemeClr val="bg1"/>
                          </a:solidFill>
                        </a:rPr>
                        <a:t>Hoge werkloosheid</a:t>
                      </a:r>
                    </a:p>
                  </a:txBody>
                  <a:tcPr>
                    <a:solidFill>
                      <a:srgbClr val="945DE8"/>
                    </a:solidFill>
                  </a:tcPr>
                </a:tc>
                <a:extLst>
                  <a:ext uri="{0D108BD9-81ED-4DB2-BD59-A6C34878D82A}">
                    <a16:rowId xmlns:a16="http://schemas.microsoft.com/office/drawing/2014/main" val="3504476181"/>
                  </a:ext>
                </a:extLst>
              </a:tr>
            </a:tbl>
          </a:graphicData>
        </a:graphic>
      </p:graphicFrame>
      <p:sp>
        <p:nvSpPr>
          <p:cNvPr id="5" name="Rechthoek 4">
            <a:extLst>
              <a:ext uri="{FF2B5EF4-FFF2-40B4-BE49-F238E27FC236}">
                <a16:creationId xmlns:a16="http://schemas.microsoft.com/office/drawing/2014/main" id="{0D887233-C0B1-65C7-97A5-7BE36E680EBD}"/>
              </a:ext>
            </a:extLst>
          </p:cNvPr>
          <p:cNvSpPr/>
          <p:nvPr/>
        </p:nvSpPr>
        <p:spPr>
          <a:xfrm>
            <a:off x="236668" y="2601194"/>
            <a:ext cx="5686426" cy="666974"/>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BAF261F-6CF9-8956-47C4-EE24E81BD274}"/>
              </a:ext>
            </a:extLst>
          </p:cNvPr>
          <p:cNvSpPr/>
          <p:nvPr/>
        </p:nvSpPr>
        <p:spPr>
          <a:xfrm>
            <a:off x="236668" y="3361736"/>
            <a:ext cx="5686426" cy="666974"/>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C1488C1-BF8D-0257-D5D4-F5645226BD5D}"/>
              </a:ext>
            </a:extLst>
          </p:cNvPr>
          <p:cNvSpPr/>
          <p:nvPr/>
        </p:nvSpPr>
        <p:spPr>
          <a:xfrm>
            <a:off x="236668" y="4095960"/>
            <a:ext cx="5686426" cy="666974"/>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B112EA7-FBFF-AE27-5A64-BB0FBC9D5D36}"/>
              </a:ext>
            </a:extLst>
          </p:cNvPr>
          <p:cNvSpPr/>
          <p:nvPr/>
        </p:nvSpPr>
        <p:spPr>
          <a:xfrm>
            <a:off x="236668" y="4796559"/>
            <a:ext cx="5686426" cy="666974"/>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5A61CEA-6BBB-800F-3084-9269F72AA86D}"/>
              </a:ext>
            </a:extLst>
          </p:cNvPr>
          <p:cNvSpPr/>
          <p:nvPr/>
        </p:nvSpPr>
        <p:spPr>
          <a:xfrm>
            <a:off x="236668" y="5498366"/>
            <a:ext cx="5686426" cy="666974"/>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7961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711DF-BADE-EC8C-9A49-8783322830A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AA5479B-C05B-2186-E11F-3AC49E98E612}"/>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EA4BA073-153D-42E8-BB1D-BDCBB8363AD1}"/>
              </a:ext>
            </a:extLst>
          </p:cNvPr>
          <p:cNvPicPr>
            <a:picLocks noChangeAspect="1"/>
          </p:cNvPicPr>
          <p:nvPr/>
        </p:nvPicPr>
        <p:blipFill rotWithShape="1">
          <a:blip r:embed="rId2"/>
          <a:srcRect l="64795" t="39553" r="16479" b="26144"/>
          <a:stretch/>
        </p:blipFill>
        <p:spPr bwMode="auto">
          <a:xfrm>
            <a:off x="1903730" y="235329"/>
            <a:ext cx="7852175" cy="4049602"/>
          </a:xfrm>
          <a:prstGeom prst="rect">
            <a:avLst/>
          </a:prstGeom>
          <a:ln>
            <a:no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56E0B373-2306-7B8D-8EFD-4199638D91A5}"/>
              </a:ext>
            </a:extLst>
          </p:cNvPr>
          <p:cNvPicPr>
            <a:picLocks noChangeAspect="1"/>
          </p:cNvPicPr>
          <p:nvPr/>
        </p:nvPicPr>
        <p:blipFill rotWithShape="1">
          <a:blip r:embed="rId2"/>
          <a:srcRect l="64795" t="81524" r="16479" b="12185"/>
          <a:stretch/>
        </p:blipFill>
        <p:spPr bwMode="auto">
          <a:xfrm>
            <a:off x="1726360" y="4284931"/>
            <a:ext cx="8735694" cy="826294"/>
          </a:xfrm>
          <a:prstGeom prst="rect">
            <a:avLst/>
          </a:prstGeom>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6E55A5E8-1815-6152-D0EC-3448320EBCC0}"/>
              </a:ext>
            </a:extLst>
          </p:cNvPr>
          <p:cNvPicPr>
            <a:picLocks noChangeAspect="1"/>
          </p:cNvPicPr>
          <p:nvPr/>
        </p:nvPicPr>
        <p:blipFill rotWithShape="1">
          <a:blip r:embed="rId3"/>
          <a:srcRect l="15878" t="34157" r="66991" b="52680"/>
          <a:stretch/>
        </p:blipFill>
        <p:spPr bwMode="auto">
          <a:xfrm>
            <a:off x="2022064" y="5058013"/>
            <a:ext cx="7487696" cy="1619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699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167C8-5DE6-F8F9-5DAD-CF9A994BC04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393F135-9E99-C353-0DB0-5BEFDC3E5A05}"/>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Pensioenen en AOW</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3" name="Diagram 2">
            <a:extLst>
              <a:ext uri="{FF2B5EF4-FFF2-40B4-BE49-F238E27FC236}">
                <a16:creationId xmlns:a16="http://schemas.microsoft.com/office/drawing/2014/main" id="{CC4E48FD-AA0A-102F-1422-337991597D71}"/>
              </a:ext>
            </a:extLst>
          </p:cNvPr>
          <p:cNvGraphicFramePr/>
          <p:nvPr>
            <p:extLst>
              <p:ext uri="{D42A27DB-BD31-4B8C-83A1-F6EECF244321}">
                <p14:modId xmlns:p14="http://schemas.microsoft.com/office/powerpoint/2010/main" val="1633713105"/>
              </p:ext>
            </p:extLst>
          </p:nvPr>
        </p:nvGraphicFramePr>
        <p:xfrm>
          <a:off x="297455" y="1410159"/>
          <a:ext cx="11655846" cy="523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8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F1F244B-9D12-45FE-9060-7F5C9B7A2BE3}"/>
                                            </p:graphicEl>
                                          </p:spTgt>
                                        </p:tgtEl>
                                        <p:attrNameLst>
                                          <p:attrName>style.visibility</p:attrName>
                                        </p:attrNameLst>
                                      </p:cBhvr>
                                      <p:to>
                                        <p:strVal val="visible"/>
                                      </p:to>
                                    </p:set>
                                    <p:animEffect transition="in" filter="fade">
                                      <p:cBhvr>
                                        <p:cTn id="7" dur="500"/>
                                        <p:tgtEl>
                                          <p:spTgt spid="3">
                                            <p:graphicEl>
                                              <a:dgm id="{0F1F244B-9D12-45FE-9060-7F5C9B7A2B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42DF444-A851-415D-BFFE-85F602C51206}"/>
                                            </p:graphicEl>
                                          </p:spTgt>
                                        </p:tgtEl>
                                        <p:attrNameLst>
                                          <p:attrName>style.visibility</p:attrName>
                                        </p:attrNameLst>
                                      </p:cBhvr>
                                      <p:to>
                                        <p:strVal val="visible"/>
                                      </p:to>
                                    </p:set>
                                    <p:animEffect transition="in" filter="fade">
                                      <p:cBhvr>
                                        <p:cTn id="12" dur="500"/>
                                        <p:tgtEl>
                                          <p:spTgt spid="3">
                                            <p:graphicEl>
                                              <a:dgm id="{442DF444-A851-415D-BFFE-85F602C512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AF4F3189-9736-4F1D-A29C-BA8902655A69}"/>
                                            </p:graphicEl>
                                          </p:spTgt>
                                        </p:tgtEl>
                                        <p:attrNameLst>
                                          <p:attrName>style.visibility</p:attrName>
                                        </p:attrNameLst>
                                      </p:cBhvr>
                                      <p:to>
                                        <p:strVal val="visible"/>
                                      </p:to>
                                    </p:set>
                                    <p:animEffect transition="in" filter="fade">
                                      <p:cBhvr>
                                        <p:cTn id="17" dur="500"/>
                                        <p:tgtEl>
                                          <p:spTgt spid="3">
                                            <p:graphicEl>
                                              <a:dgm id="{AF4F3189-9736-4F1D-A29C-BA8902655A6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0E964D46-78C4-4FD8-8146-B36C0DF178CC}"/>
                                            </p:graphicEl>
                                          </p:spTgt>
                                        </p:tgtEl>
                                        <p:attrNameLst>
                                          <p:attrName>style.visibility</p:attrName>
                                        </p:attrNameLst>
                                      </p:cBhvr>
                                      <p:to>
                                        <p:strVal val="visible"/>
                                      </p:to>
                                    </p:set>
                                    <p:animEffect transition="in" filter="fade">
                                      <p:cBhvr>
                                        <p:cTn id="22" dur="500"/>
                                        <p:tgtEl>
                                          <p:spTgt spid="3">
                                            <p:graphicEl>
                                              <a:dgm id="{0E964D46-78C4-4FD8-8146-B36C0DF178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9F70ED93-4CB2-40FD-94D0-220D01BBCC64}"/>
                                            </p:graphicEl>
                                          </p:spTgt>
                                        </p:tgtEl>
                                        <p:attrNameLst>
                                          <p:attrName>style.visibility</p:attrName>
                                        </p:attrNameLst>
                                      </p:cBhvr>
                                      <p:to>
                                        <p:strVal val="visible"/>
                                      </p:to>
                                    </p:set>
                                    <p:animEffect transition="in" filter="fade">
                                      <p:cBhvr>
                                        <p:cTn id="27" dur="500"/>
                                        <p:tgtEl>
                                          <p:spTgt spid="3">
                                            <p:graphicEl>
                                              <a:dgm id="{9F70ED93-4CB2-40FD-94D0-220D01BBCC6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901C1A9E-2139-4D57-9739-B6D89614ECA5}"/>
                                            </p:graphicEl>
                                          </p:spTgt>
                                        </p:tgtEl>
                                        <p:attrNameLst>
                                          <p:attrName>style.visibility</p:attrName>
                                        </p:attrNameLst>
                                      </p:cBhvr>
                                      <p:to>
                                        <p:strVal val="visible"/>
                                      </p:to>
                                    </p:set>
                                    <p:animEffect transition="in" filter="fade">
                                      <p:cBhvr>
                                        <p:cTn id="32" dur="500"/>
                                        <p:tgtEl>
                                          <p:spTgt spid="3">
                                            <p:graphicEl>
                                              <a:dgm id="{901C1A9E-2139-4D57-9739-B6D89614ECA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17D61755-0408-4393-83BB-2EDC410CDE14}"/>
                                            </p:graphicEl>
                                          </p:spTgt>
                                        </p:tgtEl>
                                        <p:attrNameLst>
                                          <p:attrName>style.visibility</p:attrName>
                                        </p:attrNameLst>
                                      </p:cBhvr>
                                      <p:to>
                                        <p:strVal val="visible"/>
                                      </p:to>
                                    </p:set>
                                    <p:animEffect transition="in" filter="fade">
                                      <p:cBhvr>
                                        <p:cTn id="37" dur="500"/>
                                        <p:tgtEl>
                                          <p:spTgt spid="3">
                                            <p:graphicEl>
                                              <a:dgm id="{17D61755-0408-4393-83BB-2EDC410CDE1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C7F57964-6AC4-495B-9194-76D1CD0ED2D4}"/>
                                            </p:graphicEl>
                                          </p:spTgt>
                                        </p:tgtEl>
                                        <p:attrNameLst>
                                          <p:attrName>style.visibility</p:attrName>
                                        </p:attrNameLst>
                                      </p:cBhvr>
                                      <p:to>
                                        <p:strVal val="visible"/>
                                      </p:to>
                                    </p:set>
                                    <p:animEffect transition="in" filter="fade">
                                      <p:cBhvr>
                                        <p:cTn id="42" dur="500"/>
                                        <p:tgtEl>
                                          <p:spTgt spid="3">
                                            <p:graphicEl>
                                              <a:dgm id="{C7F57964-6AC4-495B-9194-76D1CD0ED2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A8DC-C579-F6A5-9BD4-69C3D7F6933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BE58B0D-68DE-BBF2-D1D3-47A3BF6C476F}"/>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Voorbeeldvraag</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4" name="Afbeelding 3">
            <a:extLst>
              <a:ext uri="{FF2B5EF4-FFF2-40B4-BE49-F238E27FC236}">
                <a16:creationId xmlns:a16="http://schemas.microsoft.com/office/drawing/2014/main" id="{FD743065-DD12-07E4-8865-EE43D0002E13}"/>
              </a:ext>
            </a:extLst>
          </p:cNvPr>
          <p:cNvPicPr>
            <a:picLocks noChangeAspect="1"/>
          </p:cNvPicPr>
          <p:nvPr/>
        </p:nvPicPr>
        <p:blipFill>
          <a:blip r:embed="rId2"/>
          <a:srcRect l="40185" t="72757" r="26667" b="19342"/>
          <a:stretch/>
        </p:blipFill>
        <p:spPr>
          <a:xfrm>
            <a:off x="1032932" y="1748285"/>
            <a:ext cx="9777873" cy="1311003"/>
          </a:xfrm>
          <a:prstGeom prst="rect">
            <a:avLst/>
          </a:prstGeom>
        </p:spPr>
      </p:pic>
      <p:grpSp>
        <p:nvGrpSpPr>
          <p:cNvPr id="6" name="Groep 5">
            <a:extLst>
              <a:ext uri="{FF2B5EF4-FFF2-40B4-BE49-F238E27FC236}">
                <a16:creationId xmlns:a16="http://schemas.microsoft.com/office/drawing/2014/main" id="{6F29AA7E-687E-E9A6-A9D2-4FE8B03ECF93}"/>
              </a:ext>
            </a:extLst>
          </p:cNvPr>
          <p:cNvGrpSpPr/>
          <p:nvPr/>
        </p:nvGrpSpPr>
        <p:grpSpPr>
          <a:xfrm>
            <a:off x="338667" y="2948615"/>
            <a:ext cx="5441244" cy="3361874"/>
            <a:chOff x="3414" y="855608"/>
            <a:chExt cx="2709073" cy="1625444"/>
          </a:xfrm>
        </p:grpSpPr>
        <p:sp>
          <p:nvSpPr>
            <p:cNvPr id="7" name="Rechthoek 6">
              <a:extLst>
                <a:ext uri="{FF2B5EF4-FFF2-40B4-BE49-F238E27FC236}">
                  <a16:creationId xmlns:a16="http://schemas.microsoft.com/office/drawing/2014/main" id="{10E5766E-7AF8-760A-5F02-EB4A053D4C3A}"/>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8" name="Tekstvak 7">
              <a:extLst>
                <a:ext uri="{FF2B5EF4-FFF2-40B4-BE49-F238E27FC236}">
                  <a16:creationId xmlns:a16="http://schemas.microsoft.com/office/drawing/2014/main" id="{48A16E40-3BF3-C79C-1374-0DEF6760C215}"/>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400" kern="1200" dirty="0"/>
                <a:t>De overheidsinkomsten kunnen vergroot worden doordat iemand in de nieuwe situatie langer dan de leeftijd 65 jaar gaat doorwerken. Dit betekent dat de overheid een langere tijd AOW-premie zal ontvangen, waardoor de overheidsinkomsten worden vergroot.  </a:t>
              </a:r>
            </a:p>
          </p:txBody>
        </p:sp>
      </p:grpSp>
      <p:grpSp>
        <p:nvGrpSpPr>
          <p:cNvPr id="9" name="Groep 8">
            <a:extLst>
              <a:ext uri="{FF2B5EF4-FFF2-40B4-BE49-F238E27FC236}">
                <a16:creationId xmlns:a16="http://schemas.microsoft.com/office/drawing/2014/main" id="{56381B07-FA60-712C-76EE-8A84F624AAD6}"/>
              </a:ext>
            </a:extLst>
          </p:cNvPr>
          <p:cNvGrpSpPr/>
          <p:nvPr/>
        </p:nvGrpSpPr>
        <p:grpSpPr>
          <a:xfrm>
            <a:off x="5921868" y="2948614"/>
            <a:ext cx="5441244" cy="3361874"/>
            <a:chOff x="3414" y="855608"/>
            <a:chExt cx="2709073" cy="1625444"/>
          </a:xfrm>
        </p:grpSpPr>
        <p:sp>
          <p:nvSpPr>
            <p:cNvPr id="10" name="Rechthoek 9">
              <a:extLst>
                <a:ext uri="{FF2B5EF4-FFF2-40B4-BE49-F238E27FC236}">
                  <a16:creationId xmlns:a16="http://schemas.microsoft.com/office/drawing/2014/main" id="{8445CB3D-BFC9-9CDE-8B31-AB54A8C98D02}"/>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1" name="Tekstvak 10">
              <a:extLst>
                <a:ext uri="{FF2B5EF4-FFF2-40B4-BE49-F238E27FC236}">
                  <a16:creationId xmlns:a16="http://schemas.microsoft.com/office/drawing/2014/main" id="{57270E62-3197-2FA4-89AC-58DB84FA3A36}"/>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400" kern="1200" dirty="0"/>
                <a:t>De overheidsuitgaven kunnen worden verkleind omdat de overheid pas op een latere leeftijd dan 65 jaar een AOW-uitkering hoeft te verstrekken. </a:t>
              </a:r>
              <a:r>
                <a:rPr lang="nl-NL" i="1" kern="1200" dirty="0"/>
                <a:t>(Ervan uitgaande dat de gemiddelde levensverwachting hetzelfde blijft) </a:t>
              </a:r>
              <a:r>
                <a:rPr lang="nl-NL" sz="2400" kern="1200" dirty="0"/>
                <a:t>zal de overheid in totaal minder kwijt zijn aan de AOW-uitkeringen. </a:t>
              </a:r>
            </a:p>
          </p:txBody>
        </p:sp>
      </p:grpSp>
    </p:spTree>
    <p:extLst>
      <p:ext uri="{BB962C8B-B14F-4D97-AF65-F5344CB8AC3E}">
        <p14:creationId xmlns:p14="http://schemas.microsoft.com/office/powerpoint/2010/main" val="12983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4D13-5E88-4EE2-A767-355F0BEC85A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B98958D-0458-2841-11AE-D6157716C2F0}"/>
              </a:ext>
            </a:extLst>
          </p:cNvPr>
          <p:cNvSpPr txBox="1"/>
          <p:nvPr/>
        </p:nvSpPr>
        <p:spPr>
          <a:xfrm>
            <a:off x="688258" y="1012723"/>
            <a:ext cx="9645445" cy="5170646"/>
          </a:xfrm>
          <a:prstGeom prst="rect">
            <a:avLst/>
          </a:prstGeom>
          <a:noFill/>
        </p:spPr>
        <p:txBody>
          <a:bodyPr wrap="square" rtlCol="0">
            <a:spAutoFit/>
          </a:bodyPr>
          <a:lstStyle/>
          <a:p>
            <a:r>
              <a:rPr lang="nl-NL" sz="3600" dirty="0">
                <a:latin typeface="Effra" panose="02000506080000020004" pitchFamily="2" charset="0"/>
              </a:rPr>
              <a:t>Negatieve externe effecten en maatschappelijke kosten</a:t>
            </a:r>
          </a:p>
          <a:p>
            <a:endParaRPr lang="nl-NL" sz="3600" dirty="0">
              <a:latin typeface="Effra" panose="02000506080000020004" pitchFamily="2" charset="0"/>
            </a:endParaRPr>
          </a:p>
          <a:p>
            <a:r>
              <a:rPr lang="nl-NL" sz="2400" i="1" dirty="0">
                <a:latin typeface="Effra" panose="02000506080000020004" pitchFamily="2" charset="0"/>
              </a:rPr>
              <a:t>Wanneer de productie of consumptie van een product onbedoelde negatieve invloed heeft op de welvaart van een land en </a:t>
            </a:r>
            <a:r>
              <a:rPr lang="nl-NL" sz="2400" b="1" i="1" dirty="0">
                <a:solidFill>
                  <a:srgbClr val="945DE8"/>
                </a:solidFill>
                <a:latin typeface="Effra" panose="02000506080000020004" pitchFamily="2" charset="0"/>
              </a:rPr>
              <a:t>niet zijn inbegrepen in de prijs van een product</a:t>
            </a:r>
            <a:r>
              <a:rPr lang="nl-NL" sz="3600" b="1" dirty="0">
                <a:solidFill>
                  <a:srgbClr val="945DE8"/>
                </a:solidFill>
                <a:latin typeface="Effra" panose="02000506080000020004" pitchFamily="2" charset="0"/>
              </a:rPr>
              <a:t>.</a:t>
            </a:r>
          </a:p>
          <a:p>
            <a:endParaRPr lang="nl-NL" sz="3600" dirty="0">
              <a:latin typeface="Effra" panose="02000506080000020004" pitchFamily="2" charset="0"/>
            </a:endParaRPr>
          </a:p>
          <a:p>
            <a:r>
              <a:rPr lang="nl-NL" sz="2400" i="1" dirty="0">
                <a:latin typeface="Effra" panose="02000506080000020004" pitchFamily="2" charset="0"/>
              </a:rPr>
              <a:t>Deze extra kosten zijn voor de maatschappij en dus</a:t>
            </a:r>
            <a:br>
              <a:rPr lang="nl-NL" sz="2400" i="1" dirty="0">
                <a:latin typeface="Effra" panose="02000506080000020004" pitchFamily="2" charset="0"/>
              </a:rPr>
            </a:br>
            <a:r>
              <a:rPr lang="nl-NL" sz="2400" i="1" dirty="0">
                <a:latin typeface="Effra" panose="02000506080000020004" pitchFamily="2" charset="0"/>
              </a:rPr>
              <a:t>indirect voor alle inwoners van het land: </a:t>
            </a:r>
            <a:br>
              <a:rPr lang="nl-NL" sz="2400" i="1" dirty="0">
                <a:latin typeface="Effra" panose="02000506080000020004" pitchFamily="2" charset="0"/>
              </a:rPr>
            </a:br>
            <a:r>
              <a:rPr lang="nl-NL" sz="2400" b="1" i="1" dirty="0">
                <a:solidFill>
                  <a:srgbClr val="945DE8"/>
                </a:solidFill>
                <a:latin typeface="Effra" panose="02000506080000020004" pitchFamily="2" charset="0"/>
              </a:rPr>
              <a:t>Maatschappelijke kosten.</a:t>
            </a:r>
            <a:endParaRPr lang="nl-NL" sz="3600" b="1" dirty="0">
              <a:solidFill>
                <a:srgbClr val="945DE8"/>
              </a:solidFill>
              <a:latin typeface="Effra" panose="02000506080000020004" pitchFamily="2" charset="0"/>
            </a:endParaRPr>
          </a:p>
          <a:p>
            <a:endParaRPr lang="nl-NL" dirty="0">
              <a:latin typeface="Effra" panose="02000506080000020004" pitchFamily="2" charset="0"/>
            </a:endParaRPr>
          </a:p>
        </p:txBody>
      </p:sp>
      <p:pic>
        <p:nvPicPr>
          <p:cNvPr id="4" name="Afbeelding 3">
            <a:extLst>
              <a:ext uri="{FF2B5EF4-FFF2-40B4-BE49-F238E27FC236}">
                <a16:creationId xmlns:a16="http://schemas.microsoft.com/office/drawing/2014/main" id="{11A19DAE-258A-F5B3-A048-3F2F4B28B5C6}"/>
              </a:ext>
            </a:extLst>
          </p:cNvPr>
          <p:cNvPicPr>
            <a:picLocks noChangeAspect="1"/>
          </p:cNvPicPr>
          <p:nvPr/>
        </p:nvPicPr>
        <p:blipFill>
          <a:blip r:embed="rId2"/>
          <a:stretch>
            <a:fillRect/>
          </a:stretch>
        </p:blipFill>
        <p:spPr>
          <a:xfrm>
            <a:off x="7446016" y="3744721"/>
            <a:ext cx="3915322" cy="2100556"/>
          </a:xfrm>
          <a:prstGeom prst="rect">
            <a:avLst/>
          </a:prstGeom>
        </p:spPr>
      </p:pic>
    </p:spTree>
    <p:extLst>
      <p:ext uri="{BB962C8B-B14F-4D97-AF65-F5344CB8AC3E}">
        <p14:creationId xmlns:p14="http://schemas.microsoft.com/office/powerpoint/2010/main" val="201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7E7B7-F65B-2422-95F3-775A02007FC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97520A7-D81D-CC61-F60A-10095506CF9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A3F60145-B433-D7FB-C3D2-6E913C5CA603}"/>
              </a:ext>
            </a:extLst>
          </p:cNvPr>
          <p:cNvPicPr>
            <a:picLocks noChangeAspect="1"/>
          </p:cNvPicPr>
          <p:nvPr/>
        </p:nvPicPr>
        <p:blipFill>
          <a:blip r:embed="rId2"/>
          <a:stretch>
            <a:fillRect/>
          </a:stretch>
        </p:blipFill>
        <p:spPr>
          <a:xfrm>
            <a:off x="1015591" y="1500892"/>
            <a:ext cx="10805508" cy="1573618"/>
          </a:xfrm>
          <a:prstGeom prst="rect">
            <a:avLst/>
          </a:prstGeom>
        </p:spPr>
      </p:pic>
      <p:pic>
        <p:nvPicPr>
          <p:cNvPr id="7" name="Afbeelding 6">
            <a:extLst>
              <a:ext uri="{FF2B5EF4-FFF2-40B4-BE49-F238E27FC236}">
                <a16:creationId xmlns:a16="http://schemas.microsoft.com/office/drawing/2014/main" id="{93230163-D22D-50FD-E28F-09663580437F}"/>
              </a:ext>
            </a:extLst>
          </p:cNvPr>
          <p:cNvPicPr>
            <a:picLocks noChangeAspect="1"/>
          </p:cNvPicPr>
          <p:nvPr/>
        </p:nvPicPr>
        <p:blipFill>
          <a:blip r:embed="rId3"/>
          <a:stretch>
            <a:fillRect/>
          </a:stretch>
        </p:blipFill>
        <p:spPr>
          <a:xfrm>
            <a:off x="2039952" y="3209446"/>
            <a:ext cx="7423537" cy="3244001"/>
          </a:xfrm>
          <a:prstGeom prst="rect">
            <a:avLst/>
          </a:prstGeom>
        </p:spPr>
      </p:pic>
    </p:spTree>
    <p:extLst>
      <p:ext uri="{BB962C8B-B14F-4D97-AF65-F5344CB8AC3E}">
        <p14:creationId xmlns:p14="http://schemas.microsoft.com/office/powerpoint/2010/main" val="31402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71BD-254F-877C-FC53-5053DBC9E2B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BB50C30B-4D2F-95EC-1D06-12E5CB88933E}"/>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Speltheorie</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5122" name="Picture 2" descr="Speltheorie - Direct uitleg voor ieder vak">
            <a:extLst>
              <a:ext uri="{FF2B5EF4-FFF2-40B4-BE49-F238E27FC236}">
                <a16:creationId xmlns:a16="http://schemas.microsoft.com/office/drawing/2014/main" id="{4EBD9A86-6104-ACF4-26E0-1250B53B9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383701"/>
            <a:ext cx="9804897" cy="43930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a:extLst>
              <a:ext uri="{FF2B5EF4-FFF2-40B4-BE49-F238E27FC236}">
                <a16:creationId xmlns:a16="http://schemas.microsoft.com/office/drawing/2014/main" id="{EFEDDED2-7F07-984F-E648-8EC23C2140AA}"/>
              </a:ext>
            </a:extLst>
          </p:cNvPr>
          <p:cNvCxnSpPr/>
          <p:nvPr/>
        </p:nvCxnSpPr>
        <p:spPr>
          <a:xfrm>
            <a:off x="6623388" y="609836"/>
            <a:ext cx="0" cy="1949986"/>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Rechte verbindingslijn met pijl 4">
            <a:extLst>
              <a:ext uri="{FF2B5EF4-FFF2-40B4-BE49-F238E27FC236}">
                <a16:creationId xmlns:a16="http://schemas.microsoft.com/office/drawing/2014/main" id="{F0D5436F-DF4C-6946-1C31-54DF49CBC7A2}"/>
              </a:ext>
            </a:extLst>
          </p:cNvPr>
          <p:cNvCxnSpPr>
            <a:cxnSpLocks/>
          </p:cNvCxnSpPr>
          <p:nvPr/>
        </p:nvCxnSpPr>
        <p:spPr>
          <a:xfrm>
            <a:off x="5574890" y="2910349"/>
            <a:ext cx="717755" cy="894736"/>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Rechte verbindingslijn met pijl 7">
            <a:extLst>
              <a:ext uri="{FF2B5EF4-FFF2-40B4-BE49-F238E27FC236}">
                <a16:creationId xmlns:a16="http://schemas.microsoft.com/office/drawing/2014/main" id="{0C77DD1C-0C3E-1611-77A3-8E2C3DBFC8EA}"/>
              </a:ext>
            </a:extLst>
          </p:cNvPr>
          <p:cNvCxnSpPr>
            <a:cxnSpLocks/>
          </p:cNvCxnSpPr>
          <p:nvPr/>
        </p:nvCxnSpPr>
        <p:spPr>
          <a:xfrm>
            <a:off x="5464423" y="4124633"/>
            <a:ext cx="717755" cy="894736"/>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155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A4172-300D-252E-3547-ABBEEA027ED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2F2E80F-2CE0-958D-3CF6-B19B1C2E9039}"/>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Speltheorie</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5122" name="Picture 2" descr="Speltheorie - Direct uitleg voor ieder vak">
            <a:extLst>
              <a:ext uri="{FF2B5EF4-FFF2-40B4-BE49-F238E27FC236}">
                <a16:creationId xmlns:a16="http://schemas.microsoft.com/office/drawing/2014/main" id="{602BE148-24A7-1B66-7849-41CBF1E92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383701"/>
            <a:ext cx="9804897" cy="439305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a:extLst>
              <a:ext uri="{FF2B5EF4-FFF2-40B4-BE49-F238E27FC236}">
                <a16:creationId xmlns:a16="http://schemas.microsoft.com/office/drawing/2014/main" id="{E8F1A7B2-9C9B-9D6E-C575-094086D4B73B}"/>
              </a:ext>
            </a:extLst>
          </p:cNvPr>
          <p:cNvCxnSpPr/>
          <p:nvPr/>
        </p:nvCxnSpPr>
        <p:spPr>
          <a:xfrm>
            <a:off x="9110949" y="550843"/>
            <a:ext cx="0" cy="1949986"/>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Rechte verbindingslijn met pijl 4">
            <a:extLst>
              <a:ext uri="{FF2B5EF4-FFF2-40B4-BE49-F238E27FC236}">
                <a16:creationId xmlns:a16="http://schemas.microsoft.com/office/drawing/2014/main" id="{C7B84028-8189-DAE9-7D64-AFC168DC4D8A}"/>
              </a:ext>
            </a:extLst>
          </p:cNvPr>
          <p:cNvCxnSpPr>
            <a:cxnSpLocks/>
          </p:cNvCxnSpPr>
          <p:nvPr/>
        </p:nvCxnSpPr>
        <p:spPr>
          <a:xfrm>
            <a:off x="7816645" y="2880852"/>
            <a:ext cx="717755" cy="894736"/>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Rechte verbindingslijn met pijl 7">
            <a:extLst>
              <a:ext uri="{FF2B5EF4-FFF2-40B4-BE49-F238E27FC236}">
                <a16:creationId xmlns:a16="http://schemas.microsoft.com/office/drawing/2014/main" id="{576577C8-E7BE-7101-0B48-50BB4C38E247}"/>
              </a:ext>
            </a:extLst>
          </p:cNvPr>
          <p:cNvCxnSpPr>
            <a:cxnSpLocks/>
          </p:cNvCxnSpPr>
          <p:nvPr/>
        </p:nvCxnSpPr>
        <p:spPr>
          <a:xfrm>
            <a:off x="7816645" y="4075472"/>
            <a:ext cx="717755" cy="894736"/>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971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65E1-BB95-ECB3-5816-25698FE47C1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4E38920-B46D-0E36-A40D-741BDD7EC60A}"/>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Speltheorie</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5122" name="Picture 2" descr="Speltheorie - Direct uitleg voor ieder vak">
            <a:extLst>
              <a:ext uri="{FF2B5EF4-FFF2-40B4-BE49-F238E27FC236}">
                <a16:creationId xmlns:a16="http://schemas.microsoft.com/office/drawing/2014/main" id="{A8160106-7930-D06C-5451-614598085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383702"/>
            <a:ext cx="8218231" cy="368215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33051DB-F8DF-D170-28B1-CA607885F052}"/>
              </a:ext>
            </a:extLst>
          </p:cNvPr>
          <p:cNvSpPr txBox="1"/>
          <p:nvPr/>
        </p:nvSpPr>
        <p:spPr>
          <a:xfrm>
            <a:off x="651298" y="5230762"/>
            <a:ext cx="10889404" cy="2123658"/>
          </a:xfrm>
          <a:prstGeom prst="rect">
            <a:avLst/>
          </a:prstGeom>
          <a:noFill/>
        </p:spPr>
        <p:txBody>
          <a:bodyPr wrap="square" rtlCol="0">
            <a:spAutoFit/>
          </a:bodyPr>
          <a:lstStyle/>
          <a:p>
            <a:pPr marL="571500" indent="-571500">
              <a:buFontTx/>
              <a:buChar char="-"/>
            </a:pPr>
            <a:r>
              <a:rPr lang="nl-NL" sz="2400" dirty="0">
                <a:latin typeface="Effra" panose="02000506080000020004" pitchFamily="2" charset="0"/>
              </a:rPr>
              <a:t>Dominante strategie brengt een </a:t>
            </a:r>
            <a:r>
              <a:rPr lang="nl-NL" sz="2400" dirty="0" err="1">
                <a:latin typeface="Effra" panose="02000506080000020004" pitchFamily="2" charset="0"/>
              </a:rPr>
              <a:t>sub-optimale</a:t>
            </a:r>
            <a:r>
              <a:rPr lang="nl-NL" sz="2400" dirty="0">
                <a:latin typeface="Effra" panose="02000506080000020004" pitchFamily="2" charset="0"/>
              </a:rPr>
              <a:t> uitkomst naar voren (</a:t>
            </a:r>
            <a:r>
              <a:rPr lang="nl-NL" sz="2400" dirty="0" err="1">
                <a:latin typeface="Effra" panose="02000506080000020004" pitchFamily="2" charset="0"/>
              </a:rPr>
              <a:t>gevangendilemma</a:t>
            </a:r>
            <a:r>
              <a:rPr lang="nl-NL" sz="2400" dirty="0">
                <a:latin typeface="Effra" panose="02000506080000020004" pitchFamily="2" charset="0"/>
              </a:rPr>
              <a:t>)</a:t>
            </a:r>
          </a:p>
          <a:p>
            <a:pPr marL="571500" indent="-571500">
              <a:buFontTx/>
              <a:buChar char="-"/>
            </a:pPr>
            <a:r>
              <a:rPr lang="nl-NL" sz="2400" dirty="0">
                <a:latin typeface="Effra" panose="02000506080000020004" pitchFamily="2" charset="0"/>
              </a:rPr>
              <a:t>Dominante strategie leidt tot de optimale uitkomst (geen </a:t>
            </a:r>
            <a:r>
              <a:rPr lang="nl-NL" sz="2400" dirty="0" err="1">
                <a:latin typeface="Effra" panose="02000506080000020004" pitchFamily="2" charset="0"/>
              </a:rPr>
              <a:t>gevangendilemma</a:t>
            </a:r>
            <a:r>
              <a:rPr lang="nl-NL" sz="2400" dirty="0">
                <a:latin typeface="Effra" panose="02000506080000020004" pitchFamily="2" charset="0"/>
              </a:rPr>
              <a:t>)</a:t>
            </a:r>
          </a:p>
          <a:p>
            <a:pPr marL="571500" indent="-571500">
              <a:buFontTx/>
              <a:buChar char="-"/>
            </a:pPr>
            <a:r>
              <a:rPr lang="nl-NL" sz="2400" dirty="0">
                <a:latin typeface="Effra" panose="02000506080000020004" pitchFamily="2" charset="0"/>
              </a:rPr>
              <a:t>Altijd getallen noemen, vergelijking</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spTree>
    <p:extLst>
      <p:ext uri="{BB962C8B-B14F-4D97-AF65-F5344CB8AC3E}">
        <p14:creationId xmlns:p14="http://schemas.microsoft.com/office/powerpoint/2010/main" val="50775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29C3-404E-8A1E-45DB-B0BAACB7D38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CCD61CE-4FC0-E2D3-5529-A73ED57C1A22}"/>
              </a:ext>
            </a:extLst>
          </p:cNvPr>
          <p:cNvSpPr txBox="1"/>
          <p:nvPr/>
        </p:nvSpPr>
        <p:spPr>
          <a:xfrm>
            <a:off x="588031" y="1038188"/>
            <a:ext cx="9645445" cy="4339650"/>
          </a:xfrm>
          <a:prstGeom prst="rect">
            <a:avLst/>
          </a:prstGeom>
          <a:noFill/>
        </p:spPr>
        <p:txBody>
          <a:bodyPr wrap="square" rtlCol="0">
            <a:spAutoFit/>
          </a:bodyPr>
          <a:lstStyle/>
          <a:p>
            <a:r>
              <a:rPr lang="nl-NL" sz="3600" dirty="0">
                <a:latin typeface="Effra" panose="02000506080000020004" pitchFamily="2" charset="0"/>
              </a:rPr>
              <a:t>Opzet examen 2025</a:t>
            </a:r>
          </a:p>
          <a:p>
            <a:endParaRPr lang="nl-NL" sz="2400" dirty="0">
              <a:latin typeface="Effra" panose="02000506080000020004" pitchFamily="2" charset="0"/>
            </a:endParaRPr>
          </a:p>
          <a:p>
            <a:r>
              <a:rPr lang="nl-NL" sz="2400" dirty="0">
                <a:latin typeface="Effra" panose="02000506080000020004" pitchFamily="2" charset="0"/>
              </a:rPr>
              <a:t>Totaal </a:t>
            </a:r>
            <a:r>
              <a:rPr lang="nl-NL" sz="2400" dirty="0">
                <a:solidFill>
                  <a:srgbClr val="945DE8"/>
                </a:solidFill>
                <a:latin typeface="Effra" panose="02000506080000020004" pitchFamily="2" charset="0"/>
              </a:rPr>
              <a:t>29 vragen</a:t>
            </a:r>
          </a:p>
          <a:p>
            <a:r>
              <a:rPr lang="nl-NL" sz="2400" dirty="0">
                <a:latin typeface="Effra" panose="02000506080000020004" pitchFamily="2" charset="0"/>
              </a:rPr>
              <a:t>Verdeeld over 5 of 6 opgaven</a:t>
            </a:r>
          </a:p>
          <a:p>
            <a:pPr marL="342900" indent="-342900">
              <a:buFont typeface="Arial" panose="020B0604020202020204" pitchFamily="34" charset="0"/>
              <a:buChar char="•"/>
            </a:pPr>
            <a:r>
              <a:rPr lang="nl-NL" sz="2400" dirty="0">
                <a:solidFill>
                  <a:srgbClr val="945DE8"/>
                </a:solidFill>
                <a:latin typeface="Effra" panose="02000506080000020004" pitchFamily="2" charset="0"/>
              </a:rPr>
              <a:t>5 vragen </a:t>
            </a:r>
            <a:r>
              <a:rPr lang="nl-NL" sz="2400" dirty="0">
                <a:latin typeface="Effra" panose="02000506080000020004" pitchFamily="2" charset="0"/>
              </a:rPr>
              <a:t>leveren 1 punt op</a:t>
            </a:r>
          </a:p>
          <a:p>
            <a:pPr marL="800100" lvl="1" indent="-342900">
              <a:buFont typeface="Arial" panose="020B0604020202020204" pitchFamily="34" charset="0"/>
              <a:buChar char="•"/>
            </a:pPr>
            <a:r>
              <a:rPr lang="nl-NL" sz="2400" dirty="0">
                <a:latin typeface="Effra" panose="02000506080000020004" pitchFamily="2" charset="0"/>
              </a:rPr>
              <a:t>Kleinere kortere vragen</a:t>
            </a:r>
          </a:p>
          <a:p>
            <a:pPr marL="342900" indent="-342900">
              <a:buFont typeface="Arial" panose="020B0604020202020204" pitchFamily="34" charset="0"/>
              <a:buChar char="•"/>
            </a:pPr>
            <a:r>
              <a:rPr lang="nl-NL" sz="2400" dirty="0">
                <a:solidFill>
                  <a:srgbClr val="945DE8"/>
                </a:solidFill>
                <a:latin typeface="Effra" panose="02000506080000020004" pitchFamily="2" charset="0"/>
              </a:rPr>
              <a:t>21 vragen </a:t>
            </a:r>
            <a:r>
              <a:rPr lang="nl-NL" sz="2400" dirty="0">
                <a:latin typeface="Effra" panose="02000506080000020004" pitchFamily="2" charset="0"/>
              </a:rPr>
              <a:t>leveren 2 punten op.</a:t>
            </a:r>
          </a:p>
          <a:p>
            <a:pPr marL="800100" lvl="1" indent="-342900">
              <a:buFont typeface="Arial" panose="020B0604020202020204" pitchFamily="34" charset="0"/>
              <a:buChar char="•"/>
            </a:pPr>
            <a:r>
              <a:rPr lang="nl-NL" sz="2400" dirty="0">
                <a:latin typeface="Effra" panose="02000506080000020004" pitchFamily="2" charset="0"/>
              </a:rPr>
              <a:t>Vaak twee onderdelen!</a:t>
            </a:r>
          </a:p>
          <a:p>
            <a:pPr marL="342900" indent="-342900">
              <a:buFont typeface="Arial" panose="020B0604020202020204" pitchFamily="34" charset="0"/>
              <a:buChar char="•"/>
            </a:pPr>
            <a:r>
              <a:rPr lang="nl-NL" sz="2400" dirty="0">
                <a:solidFill>
                  <a:srgbClr val="945DE8"/>
                </a:solidFill>
                <a:latin typeface="Effra" panose="02000506080000020004" pitchFamily="2" charset="0"/>
              </a:rPr>
              <a:t>3 vragen </a:t>
            </a:r>
            <a:r>
              <a:rPr lang="nl-NL" sz="2400" dirty="0">
                <a:latin typeface="Effra" panose="02000506080000020004" pitchFamily="2" charset="0"/>
              </a:rPr>
              <a:t>leveren 3 punten op</a:t>
            </a:r>
          </a:p>
          <a:p>
            <a:pPr marL="800100" lvl="1" indent="-342900">
              <a:buFont typeface="Arial" panose="020B0604020202020204" pitchFamily="34" charset="0"/>
              <a:buChar char="•"/>
            </a:pPr>
            <a:endParaRPr lang="nl-NL" sz="2400" dirty="0">
              <a:latin typeface="Effra" panose="02000506080000020004" pitchFamily="2" charset="0"/>
            </a:endParaRPr>
          </a:p>
          <a:p>
            <a:endParaRPr lang="nl-NL" sz="2400" dirty="0">
              <a:latin typeface="Effra" panose="02000506080000020004" pitchFamily="2" charset="0"/>
            </a:endParaRPr>
          </a:p>
        </p:txBody>
      </p:sp>
      <p:pic>
        <p:nvPicPr>
          <p:cNvPr id="6" name="Afbeelding 5">
            <a:extLst>
              <a:ext uri="{FF2B5EF4-FFF2-40B4-BE49-F238E27FC236}">
                <a16:creationId xmlns:a16="http://schemas.microsoft.com/office/drawing/2014/main" id="{E2934429-B5D2-7499-A3BE-F6179165B62D}"/>
              </a:ext>
            </a:extLst>
          </p:cNvPr>
          <p:cNvPicPr>
            <a:picLocks noChangeAspect="1"/>
          </p:cNvPicPr>
          <p:nvPr/>
        </p:nvPicPr>
        <p:blipFill>
          <a:blip r:embed="rId2"/>
          <a:stretch>
            <a:fillRect/>
          </a:stretch>
        </p:blipFill>
        <p:spPr>
          <a:xfrm>
            <a:off x="527787" y="5455300"/>
            <a:ext cx="10837226" cy="729024"/>
          </a:xfrm>
          <a:prstGeom prst="rect">
            <a:avLst/>
          </a:prstGeom>
        </p:spPr>
      </p:pic>
      <p:pic>
        <p:nvPicPr>
          <p:cNvPr id="8" name="Afbeelding 7">
            <a:extLst>
              <a:ext uri="{FF2B5EF4-FFF2-40B4-BE49-F238E27FC236}">
                <a16:creationId xmlns:a16="http://schemas.microsoft.com/office/drawing/2014/main" id="{A567799F-F839-675D-7CE1-7E1DC3EADFED}"/>
              </a:ext>
            </a:extLst>
          </p:cNvPr>
          <p:cNvPicPr>
            <a:picLocks noChangeAspect="1"/>
          </p:cNvPicPr>
          <p:nvPr/>
        </p:nvPicPr>
        <p:blipFill>
          <a:blip r:embed="rId3"/>
          <a:stretch>
            <a:fillRect/>
          </a:stretch>
        </p:blipFill>
        <p:spPr>
          <a:xfrm>
            <a:off x="668791" y="5243095"/>
            <a:ext cx="10555217" cy="941229"/>
          </a:xfrm>
          <a:prstGeom prst="rect">
            <a:avLst/>
          </a:prstGeom>
        </p:spPr>
      </p:pic>
      <p:pic>
        <p:nvPicPr>
          <p:cNvPr id="10" name="Afbeelding 9">
            <a:extLst>
              <a:ext uri="{FF2B5EF4-FFF2-40B4-BE49-F238E27FC236}">
                <a16:creationId xmlns:a16="http://schemas.microsoft.com/office/drawing/2014/main" id="{F063E6C8-24E6-64CD-17AC-2CF976675138}"/>
              </a:ext>
            </a:extLst>
          </p:cNvPr>
          <p:cNvPicPr>
            <a:picLocks noChangeAspect="1"/>
          </p:cNvPicPr>
          <p:nvPr/>
        </p:nvPicPr>
        <p:blipFill>
          <a:blip r:embed="rId4"/>
          <a:stretch>
            <a:fillRect/>
          </a:stretch>
        </p:blipFill>
        <p:spPr>
          <a:xfrm>
            <a:off x="527785" y="4864042"/>
            <a:ext cx="10462515" cy="1436274"/>
          </a:xfrm>
          <a:prstGeom prst="rect">
            <a:avLst/>
          </a:prstGeom>
        </p:spPr>
      </p:pic>
    </p:spTree>
    <p:extLst>
      <p:ext uri="{BB962C8B-B14F-4D97-AF65-F5344CB8AC3E}">
        <p14:creationId xmlns:p14="http://schemas.microsoft.com/office/powerpoint/2010/main" val="1796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3ED06-75EA-EBD1-415B-313150E3555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78652C5-6EA4-A384-2923-DB5CA82CBE15}"/>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Voorbeeld vraag</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4" name="Afbeelding 3">
            <a:extLst>
              <a:ext uri="{FF2B5EF4-FFF2-40B4-BE49-F238E27FC236}">
                <a16:creationId xmlns:a16="http://schemas.microsoft.com/office/drawing/2014/main" id="{4E71812A-BA38-E92D-17B3-D0275CA7F5AC}"/>
              </a:ext>
            </a:extLst>
          </p:cNvPr>
          <p:cNvPicPr>
            <a:picLocks noChangeAspect="1"/>
          </p:cNvPicPr>
          <p:nvPr/>
        </p:nvPicPr>
        <p:blipFill>
          <a:blip r:embed="rId2"/>
          <a:srcRect l="43012" t="24578" r="23825" b="35743"/>
          <a:stretch/>
        </p:blipFill>
        <p:spPr>
          <a:xfrm>
            <a:off x="727112" y="1674563"/>
            <a:ext cx="7149948" cy="4812091"/>
          </a:xfrm>
          <a:prstGeom prst="rect">
            <a:avLst/>
          </a:prstGeom>
        </p:spPr>
      </p:pic>
      <p:grpSp>
        <p:nvGrpSpPr>
          <p:cNvPr id="3" name="Groep 2">
            <a:extLst>
              <a:ext uri="{FF2B5EF4-FFF2-40B4-BE49-F238E27FC236}">
                <a16:creationId xmlns:a16="http://schemas.microsoft.com/office/drawing/2014/main" id="{964E1DC5-F865-64E6-6A4B-E8828A1A4B40}"/>
              </a:ext>
            </a:extLst>
          </p:cNvPr>
          <p:cNvGrpSpPr/>
          <p:nvPr/>
        </p:nvGrpSpPr>
        <p:grpSpPr>
          <a:xfrm>
            <a:off x="8331125" y="1189629"/>
            <a:ext cx="3153960" cy="2003725"/>
            <a:chOff x="3414" y="855608"/>
            <a:chExt cx="2709073" cy="1625444"/>
          </a:xfrm>
        </p:grpSpPr>
        <p:sp>
          <p:nvSpPr>
            <p:cNvPr id="5" name="Rechthoek 4">
              <a:extLst>
                <a:ext uri="{FF2B5EF4-FFF2-40B4-BE49-F238E27FC236}">
                  <a16:creationId xmlns:a16="http://schemas.microsoft.com/office/drawing/2014/main" id="{BFC97E1E-A191-B397-FACA-8E5BD7CF49FC}"/>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Tekstvak 5">
              <a:extLst>
                <a:ext uri="{FF2B5EF4-FFF2-40B4-BE49-F238E27FC236}">
                  <a16:creationId xmlns:a16="http://schemas.microsoft.com/office/drawing/2014/main" id="{16ED76DD-CED9-9549-6D56-7BF883A3E90A}"/>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Hoe komt de dominante strategie tot stand? </a:t>
              </a:r>
            </a:p>
          </p:txBody>
        </p:sp>
      </p:grpSp>
      <p:grpSp>
        <p:nvGrpSpPr>
          <p:cNvPr id="8" name="Groep 7">
            <a:extLst>
              <a:ext uri="{FF2B5EF4-FFF2-40B4-BE49-F238E27FC236}">
                <a16:creationId xmlns:a16="http://schemas.microsoft.com/office/drawing/2014/main" id="{6657B603-CC35-BC68-15E1-B3ABC9B53109}"/>
              </a:ext>
            </a:extLst>
          </p:cNvPr>
          <p:cNvGrpSpPr/>
          <p:nvPr/>
        </p:nvGrpSpPr>
        <p:grpSpPr>
          <a:xfrm>
            <a:off x="8331125" y="3286398"/>
            <a:ext cx="3153960" cy="2003724"/>
            <a:chOff x="3414" y="855608"/>
            <a:chExt cx="2709073" cy="1625444"/>
          </a:xfrm>
        </p:grpSpPr>
        <p:sp>
          <p:nvSpPr>
            <p:cNvPr id="9" name="Rechthoek 8">
              <a:extLst>
                <a:ext uri="{FF2B5EF4-FFF2-40B4-BE49-F238E27FC236}">
                  <a16:creationId xmlns:a16="http://schemas.microsoft.com/office/drawing/2014/main" id="{24637CDE-FD7A-3B98-ADC6-6476B2CAB218}"/>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0" name="Tekstvak 9">
              <a:extLst>
                <a:ext uri="{FF2B5EF4-FFF2-40B4-BE49-F238E27FC236}">
                  <a16:creationId xmlns:a16="http://schemas.microsoft.com/office/drawing/2014/main" id="{145E05D1-6E07-1FD0-6B04-75AEB1AAD88C}"/>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Is er sprake van een </a:t>
              </a:r>
              <a:r>
                <a:rPr lang="nl-NL" sz="2800" kern="1200" dirty="0" err="1"/>
                <a:t>gevangendilemma</a:t>
              </a:r>
              <a:r>
                <a:rPr lang="nl-NL" sz="2800" kern="1200" dirty="0"/>
                <a:t>?</a:t>
              </a:r>
            </a:p>
          </p:txBody>
        </p:sp>
      </p:grpSp>
      <p:cxnSp>
        <p:nvCxnSpPr>
          <p:cNvPr id="7" name="Rechte verbindingslijn met pijl 6">
            <a:extLst>
              <a:ext uri="{FF2B5EF4-FFF2-40B4-BE49-F238E27FC236}">
                <a16:creationId xmlns:a16="http://schemas.microsoft.com/office/drawing/2014/main" id="{08A6BAD8-F66A-F1EB-2C25-F22EE670F470}"/>
              </a:ext>
            </a:extLst>
          </p:cNvPr>
          <p:cNvCxnSpPr>
            <a:cxnSpLocks/>
          </p:cNvCxnSpPr>
          <p:nvPr/>
        </p:nvCxnSpPr>
        <p:spPr>
          <a:xfrm>
            <a:off x="4529118" y="2192594"/>
            <a:ext cx="0" cy="1027178"/>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Rechte verbindingslijn met pijl 12">
            <a:extLst>
              <a:ext uri="{FF2B5EF4-FFF2-40B4-BE49-F238E27FC236}">
                <a16:creationId xmlns:a16="http://schemas.microsoft.com/office/drawing/2014/main" id="{97E2C092-2FAC-5F91-730F-B4F2FB68D99B}"/>
              </a:ext>
            </a:extLst>
          </p:cNvPr>
          <p:cNvCxnSpPr>
            <a:cxnSpLocks/>
          </p:cNvCxnSpPr>
          <p:nvPr/>
        </p:nvCxnSpPr>
        <p:spPr>
          <a:xfrm>
            <a:off x="3578942" y="3715043"/>
            <a:ext cx="571634" cy="57321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Rechte verbindingslijn met pijl 14">
            <a:extLst>
              <a:ext uri="{FF2B5EF4-FFF2-40B4-BE49-F238E27FC236}">
                <a16:creationId xmlns:a16="http://schemas.microsoft.com/office/drawing/2014/main" id="{0D5CF642-7091-DB7A-E215-008BE2C5BA5D}"/>
              </a:ext>
            </a:extLst>
          </p:cNvPr>
          <p:cNvCxnSpPr>
            <a:cxnSpLocks/>
          </p:cNvCxnSpPr>
          <p:nvPr/>
        </p:nvCxnSpPr>
        <p:spPr>
          <a:xfrm>
            <a:off x="3578942" y="4716905"/>
            <a:ext cx="571634" cy="573217"/>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Rechte verbindingslijn met pijl 15">
            <a:extLst>
              <a:ext uri="{FF2B5EF4-FFF2-40B4-BE49-F238E27FC236}">
                <a16:creationId xmlns:a16="http://schemas.microsoft.com/office/drawing/2014/main" id="{340C0D56-6384-742A-6F6D-C62B38240249}"/>
              </a:ext>
            </a:extLst>
          </p:cNvPr>
          <p:cNvCxnSpPr>
            <a:cxnSpLocks/>
          </p:cNvCxnSpPr>
          <p:nvPr/>
        </p:nvCxnSpPr>
        <p:spPr>
          <a:xfrm>
            <a:off x="6677466" y="2192594"/>
            <a:ext cx="0" cy="1027178"/>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Rechte verbindingslijn met pijl 16">
            <a:extLst>
              <a:ext uri="{FF2B5EF4-FFF2-40B4-BE49-F238E27FC236}">
                <a16:creationId xmlns:a16="http://schemas.microsoft.com/office/drawing/2014/main" id="{8A2AD134-6443-792C-AE82-3C6F00465FD2}"/>
              </a:ext>
            </a:extLst>
          </p:cNvPr>
          <p:cNvCxnSpPr>
            <a:cxnSpLocks/>
          </p:cNvCxnSpPr>
          <p:nvPr/>
        </p:nvCxnSpPr>
        <p:spPr>
          <a:xfrm>
            <a:off x="5524366" y="3715043"/>
            <a:ext cx="571634" cy="57321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Rechte verbindingslijn met pijl 17">
            <a:extLst>
              <a:ext uri="{FF2B5EF4-FFF2-40B4-BE49-F238E27FC236}">
                <a16:creationId xmlns:a16="http://schemas.microsoft.com/office/drawing/2014/main" id="{A7F012FD-7BCE-F691-D4A4-4DFF9787DF9C}"/>
              </a:ext>
            </a:extLst>
          </p:cNvPr>
          <p:cNvCxnSpPr>
            <a:cxnSpLocks/>
          </p:cNvCxnSpPr>
          <p:nvPr/>
        </p:nvCxnSpPr>
        <p:spPr>
          <a:xfrm>
            <a:off x="5447551" y="4606069"/>
            <a:ext cx="571634" cy="57321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Ovaal 18">
            <a:extLst>
              <a:ext uri="{FF2B5EF4-FFF2-40B4-BE49-F238E27FC236}">
                <a16:creationId xmlns:a16="http://schemas.microsoft.com/office/drawing/2014/main" id="{DFBC2F6E-8989-0AB0-784A-64EF92EDC223}"/>
              </a:ext>
            </a:extLst>
          </p:cNvPr>
          <p:cNvSpPr/>
          <p:nvPr/>
        </p:nvSpPr>
        <p:spPr>
          <a:xfrm>
            <a:off x="6019185" y="5179286"/>
            <a:ext cx="983221"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99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8F2F-E22A-0412-B3AD-024A591CDA7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90C4EC9-7194-D61E-6147-ABB7A61DA3CF}"/>
              </a:ext>
            </a:extLst>
          </p:cNvPr>
          <p:cNvSpPr txBox="1"/>
          <p:nvPr/>
        </p:nvSpPr>
        <p:spPr>
          <a:xfrm>
            <a:off x="688257" y="614691"/>
            <a:ext cx="9645445" cy="1477328"/>
          </a:xfrm>
          <a:prstGeom prst="rect">
            <a:avLst/>
          </a:prstGeom>
          <a:noFill/>
        </p:spPr>
        <p:txBody>
          <a:bodyPr wrap="square" rtlCol="0">
            <a:spAutoFit/>
          </a:bodyPr>
          <a:lstStyle/>
          <a:p>
            <a:r>
              <a:rPr lang="nl-NL" sz="3600" dirty="0">
                <a:latin typeface="Effra" panose="02000506080000020004" pitchFamily="2" charset="0"/>
              </a:rPr>
              <a:t>Verzekeren: asymmetrische informatie, averechtse selectie en </a:t>
            </a:r>
            <a:r>
              <a:rPr lang="nl-NL" sz="3600" dirty="0" err="1">
                <a:latin typeface="Effra" panose="02000506080000020004" pitchFamily="2" charset="0"/>
              </a:rPr>
              <a:t>moral</a:t>
            </a:r>
            <a:r>
              <a:rPr lang="nl-NL" sz="3600" dirty="0">
                <a:latin typeface="Effra" panose="02000506080000020004" pitchFamily="2" charset="0"/>
              </a:rPr>
              <a:t> hazard</a:t>
            </a:r>
          </a:p>
          <a:p>
            <a:endParaRPr lang="nl-NL" dirty="0">
              <a:latin typeface="Effra" panose="02000506080000020004" pitchFamily="2" charset="0"/>
            </a:endParaRPr>
          </a:p>
        </p:txBody>
      </p:sp>
      <p:pic>
        <p:nvPicPr>
          <p:cNvPr id="3" name="Afbeelding 2">
            <a:extLst>
              <a:ext uri="{FF2B5EF4-FFF2-40B4-BE49-F238E27FC236}">
                <a16:creationId xmlns:a16="http://schemas.microsoft.com/office/drawing/2014/main" id="{3898F69E-DFE9-61E5-9D0B-44EE0407AF71}"/>
              </a:ext>
            </a:extLst>
          </p:cNvPr>
          <p:cNvPicPr>
            <a:picLocks noChangeAspect="1"/>
          </p:cNvPicPr>
          <p:nvPr/>
        </p:nvPicPr>
        <p:blipFill rotWithShape="1">
          <a:blip r:embed="rId2"/>
          <a:srcRect l="17527" t="52174" r="66104" b="39765"/>
          <a:stretch/>
        </p:blipFill>
        <p:spPr bwMode="auto">
          <a:xfrm>
            <a:off x="1371241" y="1758875"/>
            <a:ext cx="9157920" cy="1269548"/>
          </a:xfrm>
          <a:prstGeom prst="rect">
            <a:avLst/>
          </a:prstGeom>
          <a:ln>
            <a:noFill/>
          </a:ln>
          <a:extLst>
            <a:ext uri="{53640926-AAD7-44D8-BBD7-CCE9431645EC}">
              <a14:shadowObscured xmlns:a14="http://schemas.microsoft.com/office/drawing/2010/main"/>
            </a:ext>
          </a:extLst>
        </p:spPr>
      </p:pic>
      <p:sp>
        <p:nvSpPr>
          <p:cNvPr id="4" name="Rechthoek 3">
            <a:extLst>
              <a:ext uri="{FF2B5EF4-FFF2-40B4-BE49-F238E27FC236}">
                <a16:creationId xmlns:a16="http://schemas.microsoft.com/office/drawing/2014/main" id="{8330DE64-2AD0-A10C-107C-A554E92980CA}"/>
              </a:ext>
            </a:extLst>
          </p:cNvPr>
          <p:cNvSpPr/>
          <p:nvPr/>
        </p:nvSpPr>
        <p:spPr>
          <a:xfrm>
            <a:off x="387537" y="3701662"/>
            <a:ext cx="11416925" cy="1569660"/>
          </a:xfrm>
          <a:prstGeom prst="rect">
            <a:avLst/>
          </a:prstGeom>
        </p:spPr>
        <p:txBody>
          <a:bodyPr wrap="square">
            <a:spAutoFit/>
          </a:bodyPr>
          <a:lstStyle/>
          <a:p>
            <a:r>
              <a:rPr lang="nl-NL" sz="2400" b="1" dirty="0">
                <a:solidFill>
                  <a:srgbClr val="945DE8"/>
                </a:solidFill>
              </a:rPr>
              <a:t>Asymmetrische informatie</a:t>
            </a:r>
          </a:p>
          <a:p>
            <a:pPr marL="914400" lvl="1" indent="-457200">
              <a:buFontTx/>
              <a:buAutoNum type="arabicPeriod"/>
            </a:pPr>
            <a:r>
              <a:rPr lang="nl-NL" sz="2400" dirty="0"/>
              <a:t>De verzekermaatschappij en de verzekerde beschikken niet over dezelfde informatie</a:t>
            </a:r>
          </a:p>
          <a:p>
            <a:pPr marL="914400" lvl="1" indent="-457200">
              <a:buAutoNum type="arabicPeriod"/>
            </a:pPr>
            <a:r>
              <a:rPr lang="nl-NL" sz="2400" dirty="0"/>
              <a:t>Oplossing </a:t>
            </a:r>
            <a:r>
              <a:rPr lang="nl-NL" sz="2400" dirty="0">
                <a:sym typeface="Wingdings" panose="05000000000000000000" pitchFamily="2" charset="2"/>
              </a:rPr>
              <a:t> </a:t>
            </a:r>
            <a:r>
              <a:rPr lang="nl-NL" sz="2400" b="1" dirty="0">
                <a:solidFill>
                  <a:srgbClr val="945DE8"/>
                </a:solidFill>
                <a:sym typeface="Wingdings" panose="05000000000000000000" pitchFamily="2" charset="2"/>
              </a:rPr>
              <a:t>Informatie opvragen</a:t>
            </a:r>
            <a:endParaRPr lang="nl-NL" sz="2400" b="1" dirty="0">
              <a:solidFill>
                <a:srgbClr val="945DE8"/>
              </a:solidFill>
            </a:endParaRPr>
          </a:p>
        </p:txBody>
      </p:sp>
    </p:spTree>
    <p:extLst>
      <p:ext uri="{BB962C8B-B14F-4D97-AF65-F5344CB8AC3E}">
        <p14:creationId xmlns:p14="http://schemas.microsoft.com/office/powerpoint/2010/main" val="1345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D4074-BEA7-1541-6191-20275AF93B2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D790504-2B4B-A2D2-63FC-29AE5B8A670D}"/>
              </a:ext>
            </a:extLst>
          </p:cNvPr>
          <p:cNvSpPr txBox="1"/>
          <p:nvPr/>
        </p:nvSpPr>
        <p:spPr>
          <a:xfrm>
            <a:off x="688258" y="1012723"/>
            <a:ext cx="9645445" cy="1477328"/>
          </a:xfrm>
          <a:prstGeom prst="rect">
            <a:avLst/>
          </a:prstGeom>
          <a:noFill/>
        </p:spPr>
        <p:txBody>
          <a:bodyPr wrap="square" rtlCol="0">
            <a:spAutoFit/>
          </a:bodyPr>
          <a:lstStyle/>
          <a:p>
            <a:r>
              <a:rPr lang="nl-NL" sz="3600" dirty="0">
                <a:latin typeface="Effra" panose="02000506080000020004" pitchFamily="2" charset="0"/>
              </a:rPr>
              <a:t>Verzekeren: asymmetrische informatie, averechtse selectie en </a:t>
            </a:r>
            <a:r>
              <a:rPr lang="nl-NL" sz="3600" dirty="0" err="1">
                <a:latin typeface="Effra" panose="02000506080000020004" pitchFamily="2" charset="0"/>
              </a:rPr>
              <a:t>moral</a:t>
            </a:r>
            <a:r>
              <a:rPr lang="nl-NL" sz="3600" dirty="0">
                <a:latin typeface="Effra" panose="02000506080000020004" pitchFamily="2" charset="0"/>
              </a:rPr>
              <a:t> hazard</a:t>
            </a:r>
          </a:p>
          <a:p>
            <a:endParaRPr lang="nl-NL" dirty="0">
              <a:latin typeface="Effra" panose="02000506080000020004" pitchFamily="2" charset="0"/>
            </a:endParaRPr>
          </a:p>
        </p:txBody>
      </p:sp>
      <p:pic>
        <p:nvPicPr>
          <p:cNvPr id="3" name="Afbeelding 2">
            <a:extLst>
              <a:ext uri="{FF2B5EF4-FFF2-40B4-BE49-F238E27FC236}">
                <a16:creationId xmlns:a16="http://schemas.microsoft.com/office/drawing/2014/main" id="{5B4A97AC-6BFD-49F4-EE17-314ED1A2D0E4}"/>
              </a:ext>
            </a:extLst>
          </p:cNvPr>
          <p:cNvPicPr>
            <a:picLocks noChangeAspect="1"/>
          </p:cNvPicPr>
          <p:nvPr/>
        </p:nvPicPr>
        <p:blipFill rotWithShape="1">
          <a:blip r:embed="rId2"/>
          <a:srcRect l="17527" t="52174" r="66104" b="39765"/>
          <a:stretch/>
        </p:blipFill>
        <p:spPr bwMode="auto">
          <a:xfrm>
            <a:off x="1381999" y="2296413"/>
            <a:ext cx="9157920" cy="1269548"/>
          </a:xfrm>
          <a:prstGeom prst="rect">
            <a:avLst/>
          </a:prstGeom>
          <a:ln>
            <a:noFill/>
          </a:ln>
          <a:extLst>
            <a:ext uri="{53640926-AAD7-44D8-BBD7-CCE9431645EC}">
              <a14:shadowObscured xmlns:a14="http://schemas.microsoft.com/office/drawing/2010/main"/>
            </a:ext>
          </a:extLst>
        </p:spPr>
      </p:pic>
      <p:sp>
        <p:nvSpPr>
          <p:cNvPr id="4" name="Rechthoek 3">
            <a:extLst>
              <a:ext uri="{FF2B5EF4-FFF2-40B4-BE49-F238E27FC236}">
                <a16:creationId xmlns:a16="http://schemas.microsoft.com/office/drawing/2014/main" id="{D01444E1-D6A0-71AE-E0A5-CCC0595A3E72}"/>
              </a:ext>
            </a:extLst>
          </p:cNvPr>
          <p:cNvSpPr/>
          <p:nvPr/>
        </p:nvSpPr>
        <p:spPr>
          <a:xfrm>
            <a:off x="614863" y="3441680"/>
            <a:ext cx="10962274" cy="3416320"/>
          </a:xfrm>
          <a:prstGeom prst="rect">
            <a:avLst/>
          </a:prstGeom>
        </p:spPr>
        <p:txBody>
          <a:bodyPr wrap="square">
            <a:spAutoFit/>
          </a:bodyPr>
          <a:lstStyle/>
          <a:p>
            <a:r>
              <a:rPr lang="nl-NL" sz="2400" b="1" dirty="0">
                <a:solidFill>
                  <a:srgbClr val="945DE8"/>
                </a:solidFill>
              </a:rPr>
              <a:t>Averechtse selectie</a:t>
            </a:r>
          </a:p>
          <a:p>
            <a:pPr marL="914400" lvl="1" indent="-457200">
              <a:buFontTx/>
              <a:buAutoNum type="arabicPeriod"/>
            </a:pPr>
            <a:r>
              <a:rPr lang="nl-NL" sz="2400" dirty="0"/>
              <a:t>De verzekermaatschappij weet niet of mensen snel schade hebben</a:t>
            </a:r>
          </a:p>
          <a:p>
            <a:pPr marL="914400" lvl="1" indent="-457200">
              <a:buAutoNum type="arabicPeriod"/>
            </a:pPr>
            <a:r>
              <a:rPr lang="nl-NL" sz="2400" dirty="0"/>
              <a:t>Op basis hiervan kiest de verzekeringmaatschappij een gemiddelde premie</a:t>
            </a:r>
          </a:p>
          <a:p>
            <a:pPr marL="914400" lvl="1" indent="-457200">
              <a:buAutoNum type="arabicPeriod"/>
            </a:pPr>
            <a:r>
              <a:rPr lang="nl-NL" sz="2400" dirty="0"/>
              <a:t>De mensen die zelden schade hebben vinden dit te hoog en gaan weg =&gt;</a:t>
            </a:r>
          </a:p>
          <a:p>
            <a:pPr lvl="2"/>
            <a:r>
              <a:rPr lang="nl-NL" i="1" dirty="0"/>
              <a:t>(Dit kan uiteraard alleen als het geen verplichte verzekering is)</a:t>
            </a:r>
          </a:p>
          <a:p>
            <a:pPr marL="914400" lvl="1" indent="-457200">
              <a:buAutoNum type="arabicPeriod"/>
            </a:pPr>
            <a:r>
              <a:rPr lang="nl-NL" sz="2400" dirty="0"/>
              <a:t>De verzekeringsmaatschappij heeft meer mensen die vaker schade hebben =&gt; </a:t>
            </a:r>
          </a:p>
          <a:p>
            <a:pPr marL="914400" lvl="1" indent="-457200">
              <a:buAutoNum type="arabicPeriod"/>
            </a:pPr>
            <a:r>
              <a:rPr lang="nl-NL" sz="2400" dirty="0"/>
              <a:t>De kosten nemen hierdoor toe </a:t>
            </a:r>
            <a:r>
              <a:rPr lang="nl-NL" sz="2400" dirty="0">
                <a:sym typeface="Wingdings" panose="05000000000000000000" pitchFamily="2" charset="2"/>
              </a:rPr>
              <a:t> Daarom verhogen ze de premie</a:t>
            </a:r>
            <a:endParaRPr lang="nl-NL" sz="2400" dirty="0"/>
          </a:p>
          <a:p>
            <a:pPr marL="914400" lvl="1" indent="-457200">
              <a:buAutoNum type="arabicPeriod"/>
            </a:pPr>
            <a:r>
              <a:rPr lang="nl-NL" sz="2400" dirty="0"/>
              <a:t>Terug naar stap 3.</a:t>
            </a:r>
          </a:p>
          <a:p>
            <a:pPr marL="914400" lvl="1" indent="-457200">
              <a:buAutoNum type="arabicPeriod"/>
            </a:pPr>
            <a:r>
              <a:rPr lang="nl-NL" sz="2400" dirty="0"/>
              <a:t>Oplossing </a:t>
            </a:r>
            <a:r>
              <a:rPr lang="nl-NL" sz="2400" dirty="0">
                <a:sym typeface="Wingdings" panose="05000000000000000000" pitchFamily="2" charset="2"/>
              </a:rPr>
              <a:t> </a:t>
            </a:r>
            <a:r>
              <a:rPr lang="nl-NL" sz="2400" b="1" dirty="0">
                <a:solidFill>
                  <a:srgbClr val="945DE8"/>
                </a:solidFill>
                <a:sym typeface="Wingdings" panose="05000000000000000000" pitchFamily="2" charset="2"/>
              </a:rPr>
              <a:t>Premiedifferentiatie</a:t>
            </a:r>
            <a:endParaRPr lang="nl-NL" sz="2400" b="1" dirty="0">
              <a:solidFill>
                <a:srgbClr val="945DE8"/>
              </a:solidFill>
            </a:endParaRPr>
          </a:p>
        </p:txBody>
      </p:sp>
      <p:sp>
        <p:nvSpPr>
          <p:cNvPr id="5" name="Ovaal 4">
            <a:extLst>
              <a:ext uri="{FF2B5EF4-FFF2-40B4-BE49-F238E27FC236}">
                <a16:creationId xmlns:a16="http://schemas.microsoft.com/office/drawing/2014/main" id="{4A07A962-CE9D-B441-B68F-5593492E22BE}"/>
              </a:ext>
            </a:extLst>
          </p:cNvPr>
          <p:cNvSpPr/>
          <p:nvPr/>
        </p:nvSpPr>
        <p:spPr>
          <a:xfrm>
            <a:off x="5960958" y="3003253"/>
            <a:ext cx="1831761"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20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04BA-4011-9286-2FC6-2959141203C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D0D6517-D987-4BE8-C62F-6D4251FB931B}"/>
              </a:ext>
            </a:extLst>
          </p:cNvPr>
          <p:cNvSpPr txBox="1"/>
          <p:nvPr/>
        </p:nvSpPr>
        <p:spPr>
          <a:xfrm>
            <a:off x="688258" y="1012723"/>
            <a:ext cx="9645445" cy="1477328"/>
          </a:xfrm>
          <a:prstGeom prst="rect">
            <a:avLst/>
          </a:prstGeom>
          <a:noFill/>
        </p:spPr>
        <p:txBody>
          <a:bodyPr wrap="square" rtlCol="0">
            <a:spAutoFit/>
          </a:bodyPr>
          <a:lstStyle/>
          <a:p>
            <a:r>
              <a:rPr lang="nl-NL" sz="3600" dirty="0">
                <a:latin typeface="Effra" panose="02000506080000020004" pitchFamily="2" charset="0"/>
              </a:rPr>
              <a:t>Verzekeren: asymmetrische informatie, averechtse selectie en </a:t>
            </a:r>
            <a:r>
              <a:rPr lang="nl-NL" sz="3600" dirty="0" err="1">
                <a:latin typeface="Effra" panose="02000506080000020004" pitchFamily="2" charset="0"/>
              </a:rPr>
              <a:t>moral</a:t>
            </a:r>
            <a:r>
              <a:rPr lang="nl-NL" sz="3600" dirty="0">
                <a:latin typeface="Effra" panose="02000506080000020004" pitchFamily="2" charset="0"/>
              </a:rPr>
              <a:t> hazard</a:t>
            </a:r>
          </a:p>
          <a:p>
            <a:endParaRPr lang="nl-NL" dirty="0">
              <a:latin typeface="Effra" panose="02000506080000020004" pitchFamily="2" charset="0"/>
            </a:endParaRPr>
          </a:p>
        </p:txBody>
      </p:sp>
      <p:pic>
        <p:nvPicPr>
          <p:cNvPr id="3" name="Afbeelding 2">
            <a:extLst>
              <a:ext uri="{FF2B5EF4-FFF2-40B4-BE49-F238E27FC236}">
                <a16:creationId xmlns:a16="http://schemas.microsoft.com/office/drawing/2014/main" id="{9514B0CD-5E9D-FE3E-1C03-C86C25A45A6C}"/>
              </a:ext>
            </a:extLst>
          </p:cNvPr>
          <p:cNvPicPr>
            <a:picLocks noChangeAspect="1"/>
          </p:cNvPicPr>
          <p:nvPr/>
        </p:nvPicPr>
        <p:blipFill rotWithShape="1">
          <a:blip r:embed="rId2"/>
          <a:srcRect l="17527" t="52174" r="66104" b="39765"/>
          <a:stretch/>
        </p:blipFill>
        <p:spPr bwMode="auto">
          <a:xfrm>
            <a:off x="1381999" y="2296413"/>
            <a:ext cx="9157920" cy="1269548"/>
          </a:xfrm>
          <a:prstGeom prst="rect">
            <a:avLst/>
          </a:prstGeom>
          <a:ln>
            <a:noFill/>
          </a:ln>
          <a:extLst>
            <a:ext uri="{53640926-AAD7-44D8-BBD7-CCE9431645EC}">
              <a14:shadowObscured xmlns:a14="http://schemas.microsoft.com/office/drawing/2010/main"/>
            </a:ext>
          </a:extLst>
        </p:spPr>
      </p:pic>
      <p:sp>
        <p:nvSpPr>
          <p:cNvPr id="4" name="Rechthoek 3">
            <a:extLst>
              <a:ext uri="{FF2B5EF4-FFF2-40B4-BE49-F238E27FC236}">
                <a16:creationId xmlns:a16="http://schemas.microsoft.com/office/drawing/2014/main" id="{CD3CE61E-48CA-AAE4-684A-1CDA0EDF270F}"/>
              </a:ext>
            </a:extLst>
          </p:cNvPr>
          <p:cNvSpPr/>
          <p:nvPr/>
        </p:nvSpPr>
        <p:spPr>
          <a:xfrm>
            <a:off x="688258" y="3565961"/>
            <a:ext cx="11016062" cy="2677656"/>
          </a:xfrm>
          <a:prstGeom prst="rect">
            <a:avLst/>
          </a:prstGeom>
        </p:spPr>
        <p:txBody>
          <a:bodyPr wrap="square">
            <a:spAutoFit/>
          </a:bodyPr>
          <a:lstStyle/>
          <a:p>
            <a:r>
              <a:rPr lang="nl-NL" sz="2400" b="1" dirty="0">
                <a:solidFill>
                  <a:srgbClr val="945DE8"/>
                </a:solidFill>
              </a:rPr>
              <a:t>Moreel wangedrag (</a:t>
            </a:r>
            <a:r>
              <a:rPr lang="nl-NL" sz="2400" b="1" dirty="0" err="1">
                <a:solidFill>
                  <a:srgbClr val="945DE8"/>
                </a:solidFill>
              </a:rPr>
              <a:t>moral</a:t>
            </a:r>
            <a:r>
              <a:rPr lang="nl-NL" sz="2400" b="1" dirty="0">
                <a:solidFill>
                  <a:srgbClr val="945DE8"/>
                </a:solidFill>
              </a:rPr>
              <a:t> hazard):</a:t>
            </a:r>
          </a:p>
          <a:p>
            <a:pPr marL="914400" lvl="1" indent="-457200">
              <a:buFontTx/>
              <a:buAutoNum type="arabicPeriod"/>
            </a:pPr>
            <a:r>
              <a:rPr lang="nl-NL" sz="2400" dirty="0"/>
              <a:t>De verzekermaatschappij weet niet of mensen voorzicht zijn of niet</a:t>
            </a:r>
          </a:p>
          <a:p>
            <a:pPr marL="914400" lvl="1" indent="-457200">
              <a:buAutoNum type="arabicPeriod"/>
            </a:pPr>
            <a:r>
              <a:rPr lang="nl-NL" sz="2400" dirty="0"/>
              <a:t>Mensen die zich hebben verzekerd gaan zich </a:t>
            </a:r>
            <a:r>
              <a:rPr lang="nl-NL" sz="2400" b="1" dirty="0">
                <a:solidFill>
                  <a:srgbClr val="945DE8"/>
                </a:solidFill>
              </a:rPr>
              <a:t>minder voorzichtig </a:t>
            </a:r>
            <a:r>
              <a:rPr lang="nl-NL" sz="2400" dirty="0"/>
              <a:t>gedragen.</a:t>
            </a:r>
          </a:p>
          <a:p>
            <a:pPr marL="914400" lvl="1" indent="-457200">
              <a:buAutoNum type="arabicPeriod"/>
            </a:pPr>
            <a:r>
              <a:rPr lang="nl-NL" sz="2400" dirty="0"/>
              <a:t>Meer schade uitkeringen voor de verzekeringsmaatschappij =&gt;</a:t>
            </a:r>
          </a:p>
          <a:p>
            <a:pPr marL="914400" lvl="1" indent="-457200">
              <a:buAutoNum type="arabicPeriod"/>
            </a:pPr>
            <a:r>
              <a:rPr lang="nl-NL" sz="2400" dirty="0"/>
              <a:t>Meer kosten voor de verzekeringsmaatschappij =&gt; </a:t>
            </a:r>
          </a:p>
          <a:p>
            <a:pPr marL="914400" lvl="1" indent="-457200">
              <a:buAutoNum type="arabicPeriod"/>
            </a:pPr>
            <a:r>
              <a:rPr lang="nl-NL" sz="2400" dirty="0"/>
              <a:t>Premie voor iedereen moet omhoog</a:t>
            </a:r>
          </a:p>
          <a:p>
            <a:pPr marL="914400" lvl="1" indent="-457200">
              <a:buAutoNum type="arabicPeriod"/>
            </a:pPr>
            <a:r>
              <a:rPr lang="nl-NL" sz="2400" dirty="0"/>
              <a:t>Oplossing </a:t>
            </a:r>
            <a:r>
              <a:rPr lang="nl-NL" sz="2400" dirty="0">
                <a:sym typeface="Wingdings" panose="05000000000000000000" pitchFamily="2" charset="2"/>
              </a:rPr>
              <a:t> </a:t>
            </a:r>
            <a:r>
              <a:rPr lang="nl-NL" sz="2400" b="1" dirty="0">
                <a:solidFill>
                  <a:srgbClr val="945DE8"/>
                </a:solidFill>
                <a:sym typeface="Wingdings" panose="05000000000000000000" pitchFamily="2" charset="2"/>
              </a:rPr>
              <a:t>Bonus malus systeem &amp; eigen risico</a:t>
            </a:r>
            <a:endParaRPr lang="nl-NL" sz="2400" b="1" dirty="0">
              <a:solidFill>
                <a:srgbClr val="945DE8"/>
              </a:solidFill>
            </a:endParaRPr>
          </a:p>
        </p:txBody>
      </p:sp>
      <p:sp>
        <p:nvSpPr>
          <p:cNvPr id="5" name="Ovaal 4">
            <a:extLst>
              <a:ext uri="{FF2B5EF4-FFF2-40B4-BE49-F238E27FC236}">
                <a16:creationId xmlns:a16="http://schemas.microsoft.com/office/drawing/2014/main" id="{1B59B096-64B6-DFC8-F19E-FDBEFD79C5B2}"/>
              </a:ext>
            </a:extLst>
          </p:cNvPr>
          <p:cNvSpPr/>
          <p:nvPr/>
        </p:nvSpPr>
        <p:spPr>
          <a:xfrm>
            <a:off x="7708478" y="2984817"/>
            <a:ext cx="1831761" cy="562708"/>
          </a:xfrm>
          <a:prstGeom prst="ellipse">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16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afel&#10;&#10;Automatisch gegenereerde beschrijving">
            <a:extLst>
              <a:ext uri="{FF2B5EF4-FFF2-40B4-BE49-F238E27FC236}">
                <a16:creationId xmlns:a16="http://schemas.microsoft.com/office/drawing/2014/main" id="{20EDD6FE-9B07-7F3A-1D99-DE672014FEB3}"/>
              </a:ext>
            </a:extLst>
          </p:cNvPr>
          <p:cNvPicPr>
            <a:picLocks noChangeAspect="1"/>
          </p:cNvPicPr>
          <p:nvPr/>
        </p:nvPicPr>
        <p:blipFill rotWithShape="1">
          <a:blip r:embed="rId2"/>
          <a:srcRect l="15461" t="43218" r="68052" b="11229"/>
          <a:stretch/>
        </p:blipFill>
        <p:spPr bwMode="auto">
          <a:xfrm>
            <a:off x="1890399" y="372477"/>
            <a:ext cx="7916375" cy="6157415"/>
          </a:xfrm>
          <a:prstGeom prst="rect">
            <a:avLst/>
          </a:prstGeom>
          <a:ln>
            <a:noFill/>
          </a:ln>
          <a:extLst>
            <a:ext uri="{53640926-AAD7-44D8-BBD7-CCE9431645EC}">
              <a14:shadowObscured xmlns:a14="http://schemas.microsoft.com/office/drawing/2010/main"/>
            </a:ext>
          </a:extLst>
        </p:spPr>
      </p:pic>
      <p:pic>
        <p:nvPicPr>
          <p:cNvPr id="3" name="Afbeelding 2">
            <a:extLst>
              <a:ext uri="{FF2B5EF4-FFF2-40B4-BE49-F238E27FC236}">
                <a16:creationId xmlns:a16="http://schemas.microsoft.com/office/drawing/2014/main" id="{78E6029B-E316-516C-9423-C88DAD95DABF}"/>
              </a:ext>
            </a:extLst>
          </p:cNvPr>
          <p:cNvPicPr>
            <a:picLocks noChangeAspect="1"/>
          </p:cNvPicPr>
          <p:nvPr/>
        </p:nvPicPr>
        <p:blipFill>
          <a:blip r:embed="rId3"/>
          <a:stretch>
            <a:fillRect/>
          </a:stretch>
        </p:blipFill>
        <p:spPr>
          <a:xfrm>
            <a:off x="871976" y="1946232"/>
            <a:ext cx="10012844" cy="2965535"/>
          </a:xfrm>
          <a:prstGeom prst="rect">
            <a:avLst/>
          </a:prstGeom>
        </p:spPr>
      </p:pic>
      <p:pic>
        <p:nvPicPr>
          <p:cNvPr id="6" name="Afbeelding 5">
            <a:extLst>
              <a:ext uri="{FF2B5EF4-FFF2-40B4-BE49-F238E27FC236}">
                <a16:creationId xmlns:a16="http://schemas.microsoft.com/office/drawing/2014/main" id="{D5604200-AEC4-7DDF-13D9-96C6F7CB3BC2}"/>
              </a:ext>
            </a:extLst>
          </p:cNvPr>
          <p:cNvPicPr>
            <a:picLocks noChangeAspect="1"/>
          </p:cNvPicPr>
          <p:nvPr/>
        </p:nvPicPr>
        <p:blipFill>
          <a:blip r:embed="rId4"/>
          <a:stretch>
            <a:fillRect/>
          </a:stretch>
        </p:blipFill>
        <p:spPr>
          <a:xfrm>
            <a:off x="871976" y="2080562"/>
            <a:ext cx="10448048" cy="3505595"/>
          </a:xfrm>
          <a:prstGeom prst="rect">
            <a:avLst/>
          </a:prstGeom>
        </p:spPr>
      </p:pic>
    </p:spTree>
    <p:extLst>
      <p:ext uri="{BB962C8B-B14F-4D97-AF65-F5344CB8AC3E}">
        <p14:creationId xmlns:p14="http://schemas.microsoft.com/office/powerpoint/2010/main" val="19402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69AC3-010D-A192-C921-AEE6E9F978D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0E155AA-52FC-8188-A0ED-3157D4C6BA9C}"/>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3" name="Diagram 2">
            <a:extLst>
              <a:ext uri="{FF2B5EF4-FFF2-40B4-BE49-F238E27FC236}">
                <a16:creationId xmlns:a16="http://schemas.microsoft.com/office/drawing/2014/main" id="{605C3566-18FA-346D-CB05-AC0B02B75356}"/>
              </a:ext>
            </a:extLst>
          </p:cNvPr>
          <p:cNvGraphicFramePr/>
          <p:nvPr>
            <p:extLst>
              <p:ext uri="{D42A27DB-BD31-4B8C-83A1-F6EECF244321}">
                <p14:modId xmlns:p14="http://schemas.microsoft.com/office/powerpoint/2010/main" val="1935166985"/>
              </p:ext>
            </p:extLst>
          </p:nvPr>
        </p:nvGraphicFramePr>
        <p:xfrm>
          <a:off x="-176269" y="1707614"/>
          <a:ext cx="7571036" cy="3979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C9068B48-207F-3AE3-0218-7B15E80D3973}"/>
              </a:ext>
            </a:extLst>
          </p:cNvPr>
          <p:cNvSpPr txBox="1"/>
          <p:nvPr/>
        </p:nvSpPr>
        <p:spPr>
          <a:xfrm>
            <a:off x="6096000" y="1828194"/>
            <a:ext cx="5100873" cy="2492990"/>
          </a:xfrm>
          <a:prstGeom prst="rect">
            <a:avLst/>
          </a:prstGeom>
          <a:noFill/>
        </p:spPr>
        <p:txBody>
          <a:bodyPr wrap="square" rtlCol="0">
            <a:spAutoFit/>
          </a:bodyPr>
          <a:lstStyle/>
          <a:p>
            <a:pPr marL="571500" indent="-571500">
              <a:buFontTx/>
              <a:buChar char="-"/>
            </a:pPr>
            <a:r>
              <a:rPr lang="nl-NL" sz="2400" dirty="0">
                <a:latin typeface="Effra" panose="02000506080000020004" pitchFamily="2" charset="0"/>
              </a:rPr>
              <a:t>Oorzaak: Inkomensverandering</a:t>
            </a:r>
          </a:p>
          <a:p>
            <a:pPr marL="571500" indent="-571500">
              <a:buFontTx/>
              <a:buChar char="-"/>
            </a:pPr>
            <a:r>
              <a:rPr lang="nl-NL" sz="2400" dirty="0">
                <a:latin typeface="Effra" panose="02000506080000020004" pitchFamily="2" charset="0"/>
              </a:rPr>
              <a:t>Gevolg: Vraagverandering</a:t>
            </a:r>
          </a:p>
          <a:p>
            <a:pPr marL="571500" indent="-571500">
              <a:buFontTx/>
              <a:buChar char="-"/>
            </a:pPr>
            <a:r>
              <a:rPr lang="nl-NL" sz="2400" dirty="0">
                <a:latin typeface="Effra" panose="02000506080000020004" pitchFamily="2" charset="0"/>
              </a:rPr>
              <a:t>Mate waarin vraag gaat veranderen, bepaalt de 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spTree>
    <p:extLst>
      <p:ext uri="{BB962C8B-B14F-4D97-AF65-F5344CB8AC3E}">
        <p14:creationId xmlns:p14="http://schemas.microsoft.com/office/powerpoint/2010/main" val="302153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E233-F465-86DE-8D81-0C34D461DE1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E174B1A-C939-367B-3835-E66DA768A0B0}"/>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3" name="Diagram 2">
            <a:extLst>
              <a:ext uri="{FF2B5EF4-FFF2-40B4-BE49-F238E27FC236}">
                <a16:creationId xmlns:a16="http://schemas.microsoft.com/office/drawing/2014/main" id="{7D48BE31-1645-BC94-B626-101624E4AB77}"/>
              </a:ext>
            </a:extLst>
          </p:cNvPr>
          <p:cNvGraphicFramePr/>
          <p:nvPr>
            <p:extLst>
              <p:ext uri="{D42A27DB-BD31-4B8C-83A1-F6EECF244321}">
                <p14:modId xmlns:p14="http://schemas.microsoft.com/office/powerpoint/2010/main" val="2245119483"/>
              </p:ext>
            </p:extLst>
          </p:nvPr>
        </p:nvGraphicFramePr>
        <p:xfrm>
          <a:off x="-451692" y="1542360"/>
          <a:ext cx="9727895" cy="492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ep 3">
            <a:extLst>
              <a:ext uri="{FF2B5EF4-FFF2-40B4-BE49-F238E27FC236}">
                <a16:creationId xmlns:a16="http://schemas.microsoft.com/office/drawing/2014/main" id="{798419F9-3190-94C7-AC78-2E6ED2B4D44A}"/>
              </a:ext>
            </a:extLst>
          </p:cNvPr>
          <p:cNvGrpSpPr/>
          <p:nvPr/>
        </p:nvGrpSpPr>
        <p:grpSpPr>
          <a:xfrm>
            <a:off x="8257951" y="2209510"/>
            <a:ext cx="3586211" cy="3586211"/>
            <a:chOff x="4505326" y="667150"/>
            <a:chExt cx="3586211" cy="3586211"/>
          </a:xfrm>
        </p:grpSpPr>
        <p:sp>
          <p:nvSpPr>
            <p:cNvPr id="5" name="Ovaal 4">
              <a:extLst>
                <a:ext uri="{FF2B5EF4-FFF2-40B4-BE49-F238E27FC236}">
                  <a16:creationId xmlns:a16="http://schemas.microsoft.com/office/drawing/2014/main" id="{8F885169-957D-2CCC-458E-6DCD9ED57B12}"/>
                </a:ext>
              </a:extLst>
            </p:cNvPr>
            <p:cNvSpPr/>
            <p:nvPr/>
          </p:nvSpPr>
          <p:spPr>
            <a:xfrm>
              <a:off x="4505326" y="667150"/>
              <a:ext cx="3586211" cy="3586211"/>
            </a:xfrm>
            <a:prstGeom prst="ellipse">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Ovaal 4">
              <a:extLst>
                <a:ext uri="{FF2B5EF4-FFF2-40B4-BE49-F238E27FC236}">
                  <a16:creationId xmlns:a16="http://schemas.microsoft.com/office/drawing/2014/main" id="{2DD6DFC9-EFB1-610E-4D51-1B4E4440BF3E}"/>
                </a:ext>
              </a:extLst>
            </p:cNvPr>
            <p:cNvSpPr txBox="1"/>
            <p:nvPr/>
          </p:nvSpPr>
          <p:spPr>
            <a:xfrm>
              <a:off x="4631212" y="1192338"/>
              <a:ext cx="3260992" cy="25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nl-NL" sz="4400" kern="1200" dirty="0"/>
                <a:t>- Primair goed</a:t>
              </a:r>
            </a:p>
            <a:p>
              <a:pPr marL="0" lvl="0" indent="0" algn="ctr" defTabSz="2489200">
                <a:lnSpc>
                  <a:spcPct val="90000"/>
                </a:lnSpc>
                <a:spcBef>
                  <a:spcPct val="0"/>
                </a:spcBef>
                <a:spcAft>
                  <a:spcPct val="35000"/>
                </a:spcAft>
                <a:buNone/>
              </a:pPr>
              <a:r>
                <a:rPr lang="nl-NL" sz="4400" dirty="0"/>
                <a:t>- Luxe goed</a:t>
              </a:r>
              <a:endParaRPr lang="nl-NL" sz="4400" kern="1200" dirty="0"/>
            </a:p>
          </p:txBody>
        </p:sp>
      </p:grpSp>
    </p:spTree>
    <p:extLst>
      <p:ext uri="{BB962C8B-B14F-4D97-AF65-F5344CB8AC3E}">
        <p14:creationId xmlns:p14="http://schemas.microsoft.com/office/powerpoint/2010/main" val="429131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D6D2-F29F-3226-21DB-BB450B91FEF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569E1E7-3072-6303-8CFD-D383F43E270B}"/>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3" name="Diagram 2">
            <a:extLst>
              <a:ext uri="{FF2B5EF4-FFF2-40B4-BE49-F238E27FC236}">
                <a16:creationId xmlns:a16="http://schemas.microsoft.com/office/drawing/2014/main" id="{D8FA8931-276B-BD7E-A583-528760F1171B}"/>
              </a:ext>
            </a:extLst>
          </p:cNvPr>
          <p:cNvGraphicFramePr/>
          <p:nvPr>
            <p:extLst>
              <p:ext uri="{D42A27DB-BD31-4B8C-83A1-F6EECF244321}">
                <p14:modId xmlns:p14="http://schemas.microsoft.com/office/powerpoint/2010/main" val="922040600"/>
              </p:ext>
            </p:extLst>
          </p:nvPr>
        </p:nvGraphicFramePr>
        <p:xfrm>
          <a:off x="-2016088" y="1575411"/>
          <a:ext cx="11534305" cy="492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ep 3">
            <a:extLst>
              <a:ext uri="{FF2B5EF4-FFF2-40B4-BE49-F238E27FC236}">
                <a16:creationId xmlns:a16="http://schemas.microsoft.com/office/drawing/2014/main" id="{0AE9BDB8-67EB-91CC-DE01-8881E3FB21D0}"/>
              </a:ext>
            </a:extLst>
          </p:cNvPr>
          <p:cNvGrpSpPr/>
          <p:nvPr/>
        </p:nvGrpSpPr>
        <p:grpSpPr>
          <a:xfrm>
            <a:off x="7817277" y="2242561"/>
            <a:ext cx="3586211" cy="3586211"/>
            <a:chOff x="4505326" y="667150"/>
            <a:chExt cx="3586211" cy="3586211"/>
          </a:xfrm>
        </p:grpSpPr>
        <p:sp>
          <p:nvSpPr>
            <p:cNvPr id="5" name="Ovaal 4">
              <a:extLst>
                <a:ext uri="{FF2B5EF4-FFF2-40B4-BE49-F238E27FC236}">
                  <a16:creationId xmlns:a16="http://schemas.microsoft.com/office/drawing/2014/main" id="{35AB39CC-D519-52EB-4FE2-BE82C9F0E21A}"/>
                </a:ext>
              </a:extLst>
            </p:cNvPr>
            <p:cNvSpPr/>
            <p:nvPr/>
          </p:nvSpPr>
          <p:spPr>
            <a:xfrm>
              <a:off x="4505326" y="667150"/>
              <a:ext cx="3586211" cy="3586211"/>
            </a:xfrm>
            <a:prstGeom prst="ellipse">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Ovaal 4">
              <a:extLst>
                <a:ext uri="{FF2B5EF4-FFF2-40B4-BE49-F238E27FC236}">
                  <a16:creationId xmlns:a16="http://schemas.microsoft.com/office/drawing/2014/main" id="{F23B306F-181A-DA63-AD3B-2A2AA2F00EDB}"/>
                </a:ext>
              </a:extLst>
            </p:cNvPr>
            <p:cNvSpPr txBox="1"/>
            <p:nvPr/>
          </p:nvSpPr>
          <p:spPr>
            <a:xfrm>
              <a:off x="4631212" y="1192338"/>
              <a:ext cx="3260992" cy="25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nl-NL" sz="4400" kern="1200" dirty="0"/>
                <a:t>- Primair goed</a:t>
              </a:r>
            </a:p>
            <a:p>
              <a:pPr marL="0" lvl="0" indent="0" algn="ctr" defTabSz="2489200">
                <a:lnSpc>
                  <a:spcPct val="90000"/>
                </a:lnSpc>
                <a:spcBef>
                  <a:spcPct val="0"/>
                </a:spcBef>
                <a:spcAft>
                  <a:spcPct val="35000"/>
                </a:spcAft>
                <a:buNone/>
              </a:pPr>
              <a:r>
                <a:rPr lang="nl-NL" sz="4400" dirty="0"/>
                <a:t>- Luxe goed</a:t>
              </a:r>
              <a:endParaRPr lang="nl-NL" sz="4400" kern="1200" dirty="0"/>
            </a:p>
          </p:txBody>
        </p:sp>
      </p:grpSp>
    </p:spTree>
    <p:extLst>
      <p:ext uri="{BB962C8B-B14F-4D97-AF65-F5344CB8AC3E}">
        <p14:creationId xmlns:p14="http://schemas.microsoft.com/office/powerpoint/2010/main" val="104067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9BF48-6908-CD2C-89CB-693E31452FE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7771E2C-00CE-E668-03CE-1818400CAC12}"/>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3" name="Diagram 2">
            <a:extLst>
              <a:ext uri="{FF2B5EF4-FFF2-40B4-BE49-F238E27FC236}">
                <a16:creationId xmlns:a16="http://schemas.microsoft.com/office/drawing/2014/main" id="{B9633DEA-875E-6A7E-87F9-7F646F178888}"/>
              </a:ext>
            </a:extLst>
          </p:cNvPr>
          <p:cNvGraphicFramePr/>
          <p:nvPr>
            <p:extLst>
              <p:ext uri="{D42A27DB-BD31-4B8C-83A1-F6EECF244321}">
                <p14:modId xmlns:p14="http://schemas.microsoft.com/office/powerpoint/2010/main" val="3157189780"/>
              </p:ext>
            </p:extLst>
          </p:nvPr>
        </p:nvGraphicFramePr>
        <p:xfrm>
          <a:off x="-1949986" y="1608462"/>
          <a:ext cx="11534305" cy="492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ep 3">
            <a:extLst>
              <a:ext uri="{FF2B5EF4-FFF2-40B4-BE49-F238E27FC236}">
                <a16:creationId xmlns:a16="http://schemas.microsoft.com/office/drawing/2014/main" id="{E28142CC-29B0-97E2-93EB-B5687AAED453}"/>
              </a:ext>
            </a:extLst>
          </p:cNvPr>
          <p:cNvGrpSpPr/>
          <p:nvPr/>
        </p:nvGrpSpPr>
        <p:grpSpPr>
          <a:xfrm>
            <a:off x="7982529" y="2198493"/>
            <a:ext cx="3586211" cy="3586211"/>
            <a:chOff x="4505326" y="667150"/>
            <a:chExt cx="3586211" cy="3586211"/>
          </a:xfrm>
        </p:grpSpPr>
        <p:sp>
          <p:nvSpPr>
            <p:cNvPr id="5" name="Ovaal 4">
              <a:extLst>
                <a:ext uri="{FF2B5EF4-FFF2-40B4-BE49-F238E27FC236}">
                  <a16:creationId xmlns:a16="http://schemas.microsoft.com/office/drawing/2014/main" id="{B9067858-063F-0DF4-685D-C368A8778AAA}"/>
                </a:ext>
              </a:extLst>
            </p:cNvPr>
            <p:cNvSpPr/>
            <p:nvPr/>
          </p:nvSpPr>
          <p:spPr>
            <a:xfrm>
              <a:off x="4505326" y="667150"/>
              <a:ext cx="3586211" cy="3586211"/>
            </a:xfrm>
            <a:prstGeom prst="ellipse">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Ovaal 4">
              <a:extLst>
                <a:ext uri="{FF2B5EF4-FFF2-40B4-BE49-F238E27FC236}">
                  <a16:creationId xmlns:a16="http://schemas.microsoft.com/office/drawing/2014/main" id="{476BDA8D-A089-CC52-246B-96D9AC1DAD06}"/>
                </a:ext>
              </a:extLst>
            </p:cNvPr>
            <p:cNvSpPr txBox="1"/>
            <p:nvPr/>
          </p:nvSpPr>
          <p:spPr>
            <a:xfrm>
              <a:off x="4631212" y="1192338"/>
              <a:ext cx="3260992" cy="25358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nl-NL" sz="4400" kern="1200" dirty="0"/>
                <a:t>Inferieur goed</a:t>
              </a:r>
            </a:p>
          </p:txBody>
        </p:sp>
      </p:grpSp>
    </p:spTree>
    <p:extLst>
      <p:ext uri="{BB962C8B-B14F-4D97-AF65-F5344CB8AC3E}">
        <p14:creationId xmlns:p14="http://schemas.microsoft.com/office/powerpoint/2010/main" val="344430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AA81-625F-A31F-A288-29616A5650B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5FEF131-74A7-EDE4-F00E-BE86EE4CA9F1}"/>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1026" name="Picture 2">
            <a:extLst>
              <a:ext uri="{FF2B5EF4-FFF2-40B4-BE49-F238E27FC236}">
                <a16:creationId xmlns:a16="http://schemas.microsoft.com/office/drawing/2014/main" id="{FAC32E87-0BF3-E91F-9BA3-AF3ABDB4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0" y="1905918"/>
            <a:ext cx="5501977" cy="367667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a:extLst>
              <a:ext uri="{FF2B5EF4-FFF2-40B4-BE49-F238E27FC236}">
                <a16:creationId xmlns:a16="http://schemas.microsoft.com/office/drawing/2014/main" id="{CC9E73DC-19F3-3B8F-3662-87F15DF496DD}"/>
              </a:ext>
            </a:extLst>
          </p:cNvPr>
          <p:cNvGrpSpPr/>
          <p:nvPr/>
        </p:nvGrpSpPr>
        <p:grpSpPr>
          <a:xfrm>
            <a:off x="5476480" y="423412"/>
            <a:ext cx="3153960" cy="2003725"/>
            <a:chOff x="3414" y="855608"/>
            <a:chExt cx="2709073" cy="1625444"/>
          </a:xfrm>
        </p:grpSpPr>
        <p:sp>
          <p:nvSpPr>
            <p:cNvPr id="4" name="Rechthoek 3">
              <a:extLst>
                <a:ext uri="{FF2B5EF4-FFF2-40B4-BE49-F238E27FC236}">
                  <a16:creationId xmlns:a16="http://schemas.microsoft.com/office/drawing/2014/main" id="{6154D836-70B3-A2C9-C7ED-89083531F523}"/>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5" name="Tekstvak 4">
              <a:extLst>
                <a:ext uri="{FF2B5EF4-FFF2-40B4-BE49-F238E27FC236}">
                  <a16:creationId xmlns:a16="http://schemas.microsoft.com/office/drawing/2014/main" id="{21963EAF-34A4-C1B1-B5D0-918372A6F1DC}"/>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Primair goed</a:t>
              </a:r>
            </a:p>
          </p:txBody>
        </p:sp>
      </p:grpSp>
      <p:grpSp>
        <p:nvGrpSpPr>
          <p:cNvPr id="7" name="Groep 6">
            <a:extLst>
              <a:ext uri="{FF2B5EF4-FFF2-40B4-BE49-F238E27FC236}">
                <a16:creationId xmlns:a16="http://schemas.microsoft.com/office/drawing/2014/main" id="{DD84BC96-A9A6-BEFD-A12F-F641B9AD3994}"/>
              </a:ext>
            </a:extLst>
          </p:cNvPr>
          <p:cNvGrpSpPr/>
          <p:nvPr/>
        </p:nvGrpSpPr>
        <p:grpSpPr>
          <a:xfrm>
            <a:off x="8080954" y="1675244"/>
            <a:ext cx="3153960" cy="2003725"/>
            <a:chOff x="3414" y="855608"/>
            <a:chExt cx="2709073" cy="1625444"/>
          </a:xfrm>
        </p:grpSpPr>
        <p:sp>
          <p:nvSpPr>
            <p:cNvPr id="8" name="Rechthoek 7">
              <a:extLst>
                <a:ext uri="{FF2B5EF4-FFF2-40B4-BE49-F238E27FC236}">
                  <a16:creationId xmlns:a16="http://schemas.microsoft.com/office/drawing/2014/main" id="{38A162B2-4844-75A2-69D1-CD4611008619}"/>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Tekstvak 8">
              <a:extLst>
                <a:ext uri="{FF2B5EF4-FFF2-40B4-BE49-F238E27FC236}">
                  <a16:creationId xmlns:a16="http://schemas.microsoft.com/office/drawing/2014/main" id="{171D7BB5-6752-560B-DB68-ED15E3AC6E52}"/>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Ook bij een laag inkomen is er vraag</a:t>
              </a:r>
            </a:p>
          </p:txBody>
        </p:sp>
      </p:grpSp>
      <p:grpSp>
        <p:nvGrpSpPr>
          <p:cNvPr id="10" name="Groep 9">
            <a:extLst>
              <a:ext uri="{FF2B5EF4-FFF2-40B4-BE49-F238E27FC236}">
                <a16:creationId xmlns:a16="http://schemas.microsoft.com/office/drawing/2014/main" id="{4FDA9ED9-29D0-9F91-706F-61D33AC70C19}"/>
              </a:ext>
            </a:extLst>
          </p:cNvPr>
          <p:cNvGrpSpPr/>
          <p:nvPr/>
        </p:nvGrpSpPr>
        <p:grpSpPr>
          <a:xfrm>
            <a:off x="6096000" y="3318844"/>
            <a:ext cx="3153960" cy="2003725"/>
            <a:chOff x="3414" y="855608"/>
            <a:chExt cx="2709073" cy="1625444"/>
          </a:xfrm>
        </p:grpSpPr>
        <p:sp>
          <p:nvSpPr>
            <p:cNvPr id="11" name="Rechthoek 10">
              <a:extLst>
                <a:ext uri="{FF2B5EF4-FFF2-40B4-BE49-F238E27FC236}">
                  <a16:creationId xmlns:a16="http://schemas.microsoft.com/office/drawing/2014/main" id="{599AE77E-324F-FA3C-B3A9-4AAD3F6F9D5E}"/>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2" name="Tekstvak 11">
              <a:extLst>
                <a:ext uri="{FF2B5EF4-FFF2-40B4-BE49-F238E27FC236}">
                  <a16:creationId xmlns:a16="http://schemas.microsoft.com/office/drawing/2014/main" id="{1EC027B3-F4D9-FB02-04F4-73FCD696D8A6}"/>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De vraag neemt steeds minder toe, naarmate je inkomen stijgt</a:t>
              </a:r>
            </a:p>
          </p:txBody>
        </p:sp>
      </p:grpSp>
      <p:grpSp>
        <p:nvGrpSpPr>
          <p:cNvPr id="14" name="Groep 13">
            <a:extLst>
              <a:ext uri="{FF2B5EF4-FFF2-40B4-BE49-F238E27FC236}">
                <a16:creationId xmlns:a16="http://schemas.microsoft.com/office/drawing/2014/main" id="{5BC1EFC8-B4A3-F114-9C2E-A274C5AD970E}"/>
              </a:ext>
            </a:extLst>
          </p:cNvPr>
          <p:cNvGrpSpPr/>
          <p:nvPr/>
        </p:nvGrpSpPr>
        <p:grpSpPr>
          <a:xfrm>
            <a:off x="8737600" y="4580732"/>
            <a:ext cx="3250000" cy="2003725"/>
            <a:chOff x="-79079" y="855608"/>
            <a:chExt cx="2791566" cy="1625444"/>
          </a:xfrm>
        </p:grpSpPr>
        <p:sp>
          <p:nvSpPr>
            <p:cNvPr id="15" name="Rechthoek 14">
              <a:extLst>
                <a:ext uri="{FF2B5EF4-FFF2-40B4-BE49-F238E27FC236}">
                  <a16:creationId xmlns:a16="http://schemas.microsoft.com/office/drawing/2014/main" id="{5CDE3B00-8C4A-0499-AE16-4DD676E2FF9E}"/>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6" name="Tekstvak 15">
              <a:extLst>
                <a:ext uri="{FF2B5EF4-FFF2-40B4-BE49-F238E27FC236}">
                  <a16:creationId xmlns:a16="http://schemas.microsoft.com/office/drawing/2014/main" id="{832C4D34-11CD-F7F1-9839-90920368DCF8}"/>
                </a:ext>
              </a:extLst>
            </p:cNvPr>
            <p:cNvSpPr txBox="1"/>
            <p:nvPr/>
          </p:nvSpPr>
          <p:spPr>
            <a:xfrm>
              <a:off x="-79079" y="855608"/>
              <a:ext cx="2791566"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Vanaf een bepaald punt gaat de lijn horizontaal lopen. Verzadigingsinkomen</a:t>
              </a:r>
            </a:p>
          </p:txBody>
        </p:sp>
      </p:grpSp>
    </p:spTree>
    <p:extLst>
      <p:ext uri="{BB962C8B-B14F-4D97-AF65-F5344CB8AC3E}">
        <p14:creationId xmlns:p14="http://schemas.microsoft.com/office/powerpoint/2010/main" val="25630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0B41-3D21-0494-1883-9AC341A5FFA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1752570-1FF8-48DE-82B9-AC7D48E78F64}"/>
              </a:ext>
            </a:extLst>
          </p:cNvPr>
          <p:cNvSpPr txBox="1"/>
          <p:nvPr/>
        </p:nvSpPr>
        <p:spPr>
          <a:xfrm>
            <a:off x="638016" y="609421"/>
            <a:ext cx="9645445" cy="1200329"/>
          </a:xfrm>
          <a:prstGeom prst="rect">
            <a:avLst/>
          </a:prstGeom>
          <a:noFill/>
        </p:spPr>
        <p:txBody>
          <a:bodyPr wrap="square" rtlCol="0">
            <a:spAutoFit/>
          </a:bodyPr>
          <a:lstStyle/>
          <a:p>
            <a:r>
              <a:rPr lang="nl-NL" sz="3600" dirty="0">
                <a:latin typeface="Effra" panose="02000506080000020004" pitchFamily="2" charset="0"/>
              </a:rPr>
              <a:t>Marktvormen</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aphicFrame>
        <p:nvGraphicFramePr>
          <p:cNvPr id="4" name="Tabel 3">
            <a:extLst>
              <a:ext uri="{FF2B5EF4-FFF2-40B4-BE49-F238E27FC236}">
                <a16:creationId xmlns:a16="http://schemas.microsoft.com/office/drawing/2014/main" id="{FDF0A203-9B93-08D7-213F-A85C1002AFD3}"/>
              </a:ext>
            </a:extLst>
          </p:cNvPr>
          <p:cNvGraphicFramePr>
            <a:graphicFrameLocks noGrp="1"/>
          </p:cNvGraphicFramePr>
          <p:nvPr>
            <p:extLst>
              <p:ext uri="{D42A27DB-BD31-4B8C-83A1-F6EECF244321}">
                <p14:modId xmlns:p14="http://schemas.microsoft.com/office/powerpoint/2010/main" val="667684123"/>
              </p:ext>
            </p:extLst>
          </p:nvPr>
        </p:nvGraphicFramePr>
        <p:xfrm>
          <a:off x="462225" y="1416818"/>
          <a:ext cx="10269415" cy="5054066"/>
        </p:xfrm>
        <a:graphic>
          <a:graphicData uri="http://schemas.openxmlformats.org/drawingml/2006/table">
            <a:tbl>
              <a:tblPr firstRow="1" bandRow="1">
                <a:tableStyleId>{5C22544A-7EE6-4342-B048-85BDC9FD1C3A}</a:tableStyleId>
              </a:tblPr>
              <a:tblGrid>
                <a:gridCol w="2085756">
                  <a:extLst>
                    <a:ext uri="{9D8B030D-6E8A-4147-A177-3AD203B41FA5}">
                      <a16:colId xmlns:a16="http://schemas.microsoft.com/office/drawing/2014/main" val="4100922366"/>
                    </a:ext>
                  </a:extLst>
                </a:gridCol>
                <a:gridCol w="2045446">
                  <a:extLst>
                    <a:ext uri="{9D8B030D-6E8A-4147-A177-3AD203B41FA5}">
                      <a16:colId xmlns:a16="http://schemas.microsoft.com/office/drawing/2014/main" val="3121118317"/>
                    </a:ext>
                  </a:extLst>
                </a:gridCol>
                <a:gridCol w="2050132">
                  <a:extLst>
                    <a:ext uri="{9D8B030D-6E8A-4147-A177-3AD203B41FA5}">
                      <a16:colId xmlns:a16="http://schemas.microsoft.com/office/drawing/2014/main" val="3673110916"/>
                    </a:ext>
                  </a:extLst>
                </a:gridCol>
                <a:gridCol w="2045446">
                  <a:extLst>
                    <a:ext uri="{9D8B030D-6E8A-4147-A177-3AD203B41FA5}">
                      <a16:colId xmlns:a16="http://schemas.microsoft.com/office/drawing/2014/main" val="699053221"/>
                    </a:ext>
                  </a:extLst>
                </a:gridCol>
                <a:gridCol w="2042635">
                  <a:extLst>
                    <a:ext uri="{9D8B030D-6E8A-4147-A177-3AD203B41FA5}">
                      <a16:colId xmlns:a16="http://schemas.microsoft.com/office/drawing/2014/main" val="659261363"/>
                    </a:ext>
                  </a:extLst>
                </a:gridCol>
              </a:tblGrid>
              <a:tr h="588453">
                <a:tc>
                  <a:txBody>
                    <a:bodyPr/>
                    <a:lstStyle/>
                    <a:p>
                      <a:pPr algn="l">
                        <a:lnSpc>
                          <a:spcPct val="107000"/>
                        </a:lnSpc>
                      </a:pPr>
                      <a:endParaRPr lang="nl-NL" sz="1100" kern="100">
                        <a:effectLst/>
                        <a:latin typeface="Aptos" panose="020B0004020202020204" pitchFamily="34" charset="0"/>
                      </a:endParaRPr>
                    </a:p>
                  </a:txBody>
                  <a:tcPr>
                    <a:solidFill>
                      <a:srgbClr val="945DE8"/>
                    </a:solidFill>
                  </a:tcPr>
                </a:tc>
                <a:tc>
                  <a:txBody>
                    <a:bodyPr/>
                    <a:lstStyle/>
                    <a:p>
                      <a:pPr algn="l">
                        <a:lnSpc>
                          <a:spcPct val="107000"/>
                        </a:lnSpc>
                        <a:spcAft>
                          <a:spcPts val="800"/>
                        </a:spcAft>
                        <a:buNone/>
                      </a:pPr>
                      <a:r>
                        <a:rPr lang="nl-NL" sz="1800" kern="100">
                          <a:effectLst/>
                        </a:rPr>
                        <a:t>Volkomen concurrentie</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800" kern="100">
                          <a:effectLst/>
                        </a:rPr>
                        <a:t>Monopolistische concurrentie</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800" kern="100">
                          <a:effectLst/>
                        </a:rPr>
                        <a:t>Oligopolie</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800" kern="100" dirty="0">
                          <a:effectLst/>
                        </a:rPr>
                        <a:t>Monopolie</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extLst>
                  <a:ext uri="{0D108BD9-81ED-4DB2-BD59-A6C34878D82A}">
                    <a16:rowId xmlns:a16="http://schemas.microsoft.com/office/drawing/2014/main" val="3145455671"/>
                  </a:ext>
                </a:extLst>
              </a:tr>
              <a:tr h="1064302">
                <a:tc>
                  <a:txBody>
                    <a:bodyPr/>
                    <a:lstStyle/>
                    <a:p>
                      <a:pPr algn="l">
                        <a:lnSpc>
                          <a:spcPct val="107000"/>
                        </a:lnSpc>
                        <a:spcAft>
                          <a:spcPts val="800"/>
                        </a:spcAft>
                        <a:buNone/>
                      </a:pPr>
                      <a:r>
                        <a:rPr lang="nl-NL" sz="1600" b="1" kern="100">
                          <a:solidFill>
                            <a:schemeClr val="bg1"/>
                          </a:solidFill>
                          <a:effectLst/>
                        </a:rPr>
                        <a:t>Aantal aanbieders</a:t>
                      </a:r>
                      <a:endParaRPr lang="nl-NL" sz="16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Veel</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Veel</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Beperkt aantal aanbieders, hierbinnen veel grote spelers. </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1 aanbieder</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extLst>
                  <a:ext uri="{0D108BD9-81ED-4DB2-BD59-A6C34878D82A}">
                    <a16:rowId xmlns:a16="http://schemas.microsoft.com/office/drawing/2014/main" val="1648971287"/>
                  </a:ext>
                </a:extLst>
              </a:tr>
              <a:tr h="588453">
                <a:tc>
                  <a:txBody>
                    <a:bodyPr/>
                    <a:lstStyle/>
                    <a:p>
                      <a:pPr algn="l">
                        <a:lnSpc>
                          <a:spcPct val="107000"/>
                        </a:lnSpc>
                        <a:spcAft>
                          <a:spcPts val="800"/>
                        </a:spcAft>
                        <a:buNone/>
                      </a:pPr>
                      <a:r>
                        <a:rPr lang="nl-NL" sz="1600" b="1" kern="100">
                          <a:solidFill>
                            <a:schemeClr val="bg1"/>
                          </a:solidFill>
                          <a:effectLst/>
                        </a:rPr>
                        <a:t>Heterogeen / Homogeen</a:t>
                      </a:r>
                      <a:endParaRPr lang="nl-NL" sz="16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Homogeen</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Heterogeen</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Heterogeen / Homogeen</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 </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extLst>
                  <a:ext uri="{0D108BD9-81ED-4DB2-BD59-A6C34878D82A}">
                    <a16:rowId xmlns:a16="http://schemas.microsoft.com/office/drawing/2014/main" val="3821882185"/>
                  </a:ext>
                </a:extLst>
              </a:tr>
              <a:tr h="565123">
                <a:tc>
                  <a:txBody>
                    <a:bodyPr/>
                    <a:lstStyle/>
                    <a:p>
                      <a:pPr algn="l">
                        <a:lnSpc>
                          <a:spcPct val="107000"/>
                        </a:lnSpc>
                        <a:spcAft>
                          <a:spcPts val="800"/>
                        </a:spcAft>
                        <a:buNone/>
                      </a:pPr>
                      <a:r>
                        <a:rPr lang="nl-NL" sz="1600" b="1" kern="100">
                          <a:solidFill>
                            <a:schemeClr val="bg1"/>
                          </a:solidFill>
                          <a:effectLst/>
                        </a:rPr>
                        <a:t>Toetredingsbarrieres</a:t>
                      </a:r>
                      <a:endParaRPr lang="nl-NL" sz="16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Vrije toetreding</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Vrije toetreding</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Moeilijk</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Zeer moeilijk</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extLst>
                  <a:ext uri="{0D108BD9-81ED-4DB2-BD59-A6C34878D82A}">
                    <a16:rowId xmlns:a16="http://schemas.microsoft.com/office/drawing/2014/main" val="3996149516"/>
                  </a:ext>
                </a:extLst>
              </a:tr>
              <a:tr h="826376">
                <a:tc>
                  <a:txBody>
                    <a:bodyPr/>
                    <a:lstStyle/>
                    <a:p>
                      <a:pPr algn="l">
                        <a:lnSpc>
                          <a:spcPct val="107000"/>
                        </a:lnSpc>
                        <a:spcAft>
                          <a:spcPts val="800"/>
                        </a:spcAft>
                        <a:buNone/>
                      </a:pPr>
                      <a:r>
                        <a:rPr lang="nl-NL" sz="1600" b="1" kern="100">
                          <a:solidFill>
                            <a:schemeClr val="bg1"/>
                          </a:solidFill>
                          <a:effectLst/>
                        </a:rPr>
                        <a:t>Transparantie (op de hoogte prijs en hoeveelheid)</a:t>
                      </a:r>
                      <a:endParaRPr lang="nl-NL" sz="16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Transparant</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Niet transparant</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Niet transparant</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a:solidFill>
                            <a:schemeClr val="bg1"/>
                          </a:solidFill>
                          <a:effectLst/>
                        </a:rPr>
                        <a:t>Transparant</a:t>
                      </a:r>
                      <a:endParaRPr lang="nl-NL" sz="16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extLst>
                  <a:ext uri="{0D108BD9-81ED-4DB2-BD59-A6C34878D82A}">
                    <a16:rowId xmlns:a16="http://schemas.microsoft.com/office/drawing/2014/main" val="1124467133"/>
                  </a:ext>
                </a:extLst>
              </a:tr>
              <a:tr h="1199055">
                <a:tc>
                  <a:txBody>
                    <a:bodyPr/>
                    <a:lstStyle/>
                    <a:p>
                      <a:pPr algn="l">
                        <a:lnSpc>
                          <a:spcPct val="107000"/>
                        </a:lnSpc>
                        <a:spcAft>
                          <a:spcPts val="800"/>
                        </a:spcAft>
                        <a:buNone/>
                      </a:pPr>
                      <a:r>
                        <a:rPr lang="nl-NL" sz="1600" b="1" kern="100" dirty="0">
                          <a:solidFill>
                            <a:schemeClr val="bg1"/>
                          </a:solidFill>
                          <a:effectLst/>
                        </a:rPr>
                        <a:t>Marktaandeel / Invloed op prijs</a:t>
                      </a:r>
                      <a:endParaRPr lang="nl-NL" sz="1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Prijs is een gegeven (suiker)</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Sterke concurrentie op kwaliteit (kleding)</a:t>
                      </a:r>
                    </a:p>
                    <a:p>
                      <a:pPr algn="l">
                        <a:lnSpc>
                          <a:spcPct val="107000"/>
                        </a:lnSpc>
                        <a:spcAft>
                          <a:spcPts val="800"/>
                        </a:spcAft>
                        <a:buNone/>
                      </a:pPr>
                      <a:r>
                        <a:rPr lang="nl-NL" sz="1600" kern="100" dirty="0">
                          <a:solidFill>
                            <a:schemeClr val="bg1"/>
                          </a:solidFill>
                          <a:effectLst/>
                        </a:rPr>
                        <a:t>Enigszins invloed op prijs</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Enige invloed</a:t>
                      </a:r>
                    </a:p>
                    <a:p>
                      <a:pPr algn="l">
                        <a:lnSpc>
                          <a:spcPct val="107000"/>
                        </a:lnSpc>
                        <a:spcAft>
                          <a:spcPts val="800"/>
                        </a:spcAft>
                        <a:buNone/>
                      </a:pPr>
                      <a:r>
                        <a:rPr lang="nl-NL" sz="1600" kern="100" dirty="0">
                          <a:solidFill>
                            <a:schemeClr val="bg1"/>
                          </a:solidFill>
                          <a:effectLst/>
                        </a:rPr>
                        <a:t>Prijzenoorlog (supermarkt)</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tc>
                  <a:txBody>
                    <a:bodyPr/>
                    <a:lstStyle/>
                    <a:p>
                      <a:pPr algn="l">
                        <a:lnSpc>
                          <a:spcPct val="107000"/>
                        </a:lnSpc>
                        <a:spcAft>
                          <a:spcPts val="800"/>
                        </a:spcAft>
                        <a:buNone/>
                      </a:pPr>
                      <a:r>
                        <a:rPr lang="nl-NL" sz="1600" kern="100" dirty="0">
                          <a:solidFill>
                            <a:schemeClr val="bg1"/>
                          </a:solidFill>
                          <a:effectLst/>
                        </a:rPr>
                        <a:t>Prijszetter</a:t>
                      </a:r>
                    </a:p>
                    <a:p>
                      <a:pPr algn="l">
                        <a:lnSpc>
                          <a:spcPct val="107000"/>
                        </a:lnSpc>
                        <a:spcAft>
                          <a:spcPts val="800"/>
                        </a:spcAft>
                        <a:buNone/>
                      </a:pPr>
                      <a:r>
                        <a:rPr lang="nl-NL" sz="1600" kern="100" dirty="0">
                          <a:solidFill>
                            <a:schemeClr val="bg1"/>
                          </a:solidFill>
                          <a:effectLst/>
                        </a:rPr>
                        <a:t>(geen absolute macht)</a:t>
                      </a:r>
                      <a:endParaRPr lang="nl-NL"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a:solidFill>
                      <a:srgbClr val="945DE8"/>
                    </a:solidFill>
                  </a:tcPr>
                </a:tc>
                <a:extLst>
                  <a:ext uri="{0D108BD9-81ED-4DB2-BD59-A6C34878D82A}">
                    <a16:rowId xmlns:a16="http://schemas.microsoft.com/office/drawing/2014/main" val="1280113488"/>
                  </a:ext>
                </a:extLst>
              </a:tr>
            </a:tbl>
          </a:graphicData>
        </a:graphic>
      </p:graphicFrame>
      <p:sp>
        <p:nvSpPr>
          <p:cNvPr id="3" name="Rechthoek 2">
            <a:extLst>
              <a:ext uri="{FF2B5EF4-FFF2-40B4-BE49-F238E27FC236}">
                <a16:creationId xmlns:a16="http://schemas.microsoft.com/office/drawing/2014/main" id="{894FE45D-301A-0BDF-2029-9A6471027674}"/>
              </a:ext>
            </a:extLst>
          </p:cNvPr>
          <p:cNvSpPr/>
          <p:nvPr/>
        </p:nvSpPr>
        <p:spPr>
          <a:xfrm>
            <a:off x="2577116" y="2075419"/>
            <a:ext cx="1994944" cy="4395465"/>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6CF1E26B-B763-0932-58BC-9EBC43074AA4}"/>
              </a:ext>
            </a:extLst>
          </p:cNvPr>
          <p:cNvSpPr/>
          <p:nvPr/>
        </p:nvSpPr>
        <p:spPr>
          <a:xfrm>
            <a:off x="4622597" y="2075418"/>
            <a:ext cx="1994944" cy="4395465"/>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348CEA8-4331-E465-714E-6144573433C5}"/>
              </a:ext>
            </a:extLst>
          </p:cNvPr>
          <p:cNvSpPr/>
          <p:nvPr/>
        </p:nvSpPr>
        <p:spPr>
          <a:xfrm>
            <a:off x="6668078" y="2075419"/>
            <a:ext cx="1994944" cy="4395465"/>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07C0196-1FC7-E32A-94B6-78B5AAFD0233}"/>
              </a:ext>
            </a:extLst>
          </p:cNvPr>
          <p:cNvSpPr/>
          <p:nvPr/>
        </p:nvSpPr>
        <p:spPr>
          <a:xfrm>
            <a:off x="8698517" y="2075418"/>
            <a:ext cx="1994944" cy="4395465"/>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8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4000"/>
                                        <p:tgtEl>
                                          <p:spTgt spid="3"/>
                                        </p:tgtEl>
                                      </p:cBhvr>
                                    </p:animEffect>
                                    <p:set>
                                      <p:cBhvr>
                                        <p:cTn id="7" dur="1" fill="hold">
                                          <p:stCondLst>
                                            <p:cond delay="3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811B5-4E74-6689-B07B-A5CDD69BAB6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D560510-C7AA-4C1B-08EA-3F7A17CB8FBF}"/>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pSp>
        <p:nvGrpSpPr>
          <p:cNvPr id="3" name="Groep 2">
            <a:extLst>
              <a:ext uri="{FF2B5EF4-FFF2-40B4-BE49-F238E27FC236}">
                <a16:creationId xmlns:a16="http://schemas.microsoft.com/office/drawing/2014/main" id="{8A88EC8C-753D-FB4B-B37F-3F21E96182B1}"/>
              </a:ext>
            </a:extLst>
          </p:cNvPr>
          <p:cNvGrpSpPr/>
          <p:nvPr/>
        </p:nvGrpSpPr>
        <p:grpSpPr>
          <a:xfrm>
            <a:off x="5476480" y="423412"/>
            <a:ext cx="3153960" cy="2003725"/>
            <a:chOff x="3414" y="855608"/>
            <a:chExt cx="2709073" cy="1625444"/>
          </a:xfrm>
        </p:grpSpPr>
        <p:sp>
          <p:nvSpPr>
            <p:cNvPr id="4" name="Rechthoek 3">
              <a:extLst>
                <a:ext uri="{FF2B5EF4-FFF2-40B4-BE49-F238E27FC236}">
                  <a16:creationId xmlns:a16="http://schemas.microsoft.com/office/drawing/2014/main" id="{09D4320C-94D3-0826-D5B2-9B9137548C6F}"/>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5" name="Tekstvak 4">
              <a:extLst>
                <a:ext uri="{FF2B5EF4-FFF2-40B4-BE49-F238E27FC236}">
                  <a16:creationId xmlns:a16="http://schemas.microsoft.com/office/drawing/2014/main" id="{F6047B78-D433-8213-FD7C-38A266C9E193}"/>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Luxe goed</a:t>
              </a:r>
            </a:p>
          </p:txBody>
        </p:sp>
      </p:grpSp>
      <p:grpSp>
        <p:nvGrpSpPr>
          <p:cNvPr id="7" name="Groep 6">
            <a:extLst>
              <a:ext uri="{FF2B5EF4-FFF2-40B4-BE49-F238E27FC236}">
                <a16:creationId xmlns:a16="http://schemas.microsoft.com/office/drawing/2014/main" id="{2877439A-4011-042C-E71E-B822A353EFE1}"/>
              </a:ext>
            </a:extLst>
          </p:cNvPr>
          <p:cNvGrpSpPr/>
          <p:nvPr/>
        </p:nvGrpSpPr>
        <p:grpSpPr>
          <a:xfrm>
            <a:off x="7772133" y="1874671"/>
            <a:ext cx="3906646" cy="2003725"/>
            <a:chOff x="3414" y="855608"/>
            <a:chExt cx="2709073" cy="1625444"/>
          </a:xfrm>
        </p:grpSpPr>
        <p:sp>
          <p:nvSpPr>
            <p:cNvPr id="8" name="Rechthoek 7">
              <a:extLst>
                <a:ext uri="{FF2B5EF4-FFF2-40B4-BE49-F238E27FC236}">
                  <a16:creationId xmlns:a16="http://schemas.microsoft.com/office/drawing/2014/main" id="{03ADE159-FF67-A7BA-C184-2CD6CBEAF126}"/>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Tekstvak 8">
              <a:extLst>
                <a:ext uri="{FF2B5EF4-FFF2-40B4-BE49-F238E27FC236}">
                  <a16:creationId xmlns:a16="http://schemas.microsoft.com/office/drawing/2014/main" id="{32F0B17B-E86F-8514-908B-83A61EEBB649}"/>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Pas vanaf een bepaald inkomen, wordt er vraag uitgeoefend (drempelinkomen</a:t>
              </a:r>
            </a:p>
          </p:txBody>
        </p:sp>
      </p:grpSp>
      <p:grpSp>
        <p:nvGrpSpPr>
          <p:cNvPr id="10" name="Groep 9">
            <a:extLst>
              <a:ext uri="{FF2B5EF4-FFF2-40B4-BE49-F238E27FC236}">
                <a16:creationId xmlns:a16="http://schemas.microsoft.com/office/drawing/2014/main" id="{37B0410C-6167-5E42-7714-0024B9328DB3}"/>
              </a:ext>
            </a:extLst>
          </p:cNvPr>
          <p:cNvGrpSpPr/>
          <p:nvPr/>
        </p:nvGrpSpPr>
        <p:grpSpPr>
          <a:xfrm>
            <a:off x="6195153" y="3737485"/>
            <a:ext cx="3153960" cy="2003727"/>
            <a:chOff x="3414" y="855607"/>
            <a:chExt cx="2709073" cy="1625445"/>
          </a:xfrm>
        </p:grpSpPr>
        <p:sp>
          <p:nvSpPr>
            <p:cNvPr id="11" name="Rechthoek 10">
              <a:extLst>
                <a:ext uri="{FF2B5EF4-FFF2-40B4-BE49-F238E27FC236}">
                  <a16:creationId xmlns:a16="http://schemas.microsoft.com/office/drawing/2014/main" id="{DE70BE19-BF46-D590-95A8-FD4014A9D7E6}"/>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2" name="Tekstvak 11">
              <a:extLst>
                <a:ext uri="{FF2B5EF4-FFF2-40B4-BE49-F238E27FC236}">
                  <a16:creationId xmlns:a16="http://schemas.microsoft.com/office/drawing/2014/main" id="{EC4485BE-1E46-F0FC-FC64-D8A512FF9E92}"/>
                </a:ext>
              </a:extLst>
            </p:cNvPr>
            <p:cNvSpPr txBox="1"/>
            <p:nvPr/>
          </p:nvSpPr>
          <p:spPr>
            <a:xfrm>
              <a:off x="3414" y="855607"/>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De vraag neemt steeds sterker toe, naarmate je inkomen stijgt</a:t>
              </a:r>
            </a:p>
          </p:txBody>
        </p:sp>
      </p:grpSp>
      <p:pic>
        <p:nvPicPr>
          <p:cNvPr id="2050" name="Picture 2">
            <a:extLst>
              <a:ext uri="{FF2B5EF4-FFF2-40B4-BE49-F238E27FC236}">
                <a16:creationId xmlns:a16="http://schemas.microsoft.com/office/drawing/2014/main" id="{F5166C72-A7FE-D88D-4B63-59B8B05F2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31" y="2343991"/>
            <a:ext cx="5368658" cy="357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5E4F1-CE67-ADFC-C811-8510086FD65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4AFD347-E199-9ED7-43FA-705027B63CFB}"/>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Inkomenselasticiteit</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pSp>
        <p:nvGrpSpPr>
          <p:cNvPr id="3" name="Groep 2">
            <a:extLst>
              <a:ext uri="{FF2B5EF4-FFF2-40B4-BE49-F238E27FC236}">
                <a16:creationId xmlns:a16="http://schemas.microsoft.com/office/drawing/2014/main" id="{46457E90-2A0B-4C61-7604-4F5D92058548}"/>
              </a:ext>
            </a:extLst>
          </p:cNvPr>
          <p:cNvGrpSpPr/>
          <p:nvPr/>
        </p:nvGrpSpPr>
        <p:grpSpPr>
          <a:xfrm>
            <a:off x="6096000" y="1084113"/>
            <a:ext cx="3153960" cy="2003725"/>
            <a:chOff x="3414" y="855608"/>
            <a:chExt cx="2709073" cy="1625444"/>
          </a:xfrm>
        </p:grpSpPr>
        <p:sp>
          <p:nvSpPr>
            <p:cNvPr id="4" name="Rechthoek 3">
              <a:extLst>
                <a:ext uri="{FF2B5EF4-FFF2-40B4-BE49-F238E27FC236}">
                  <a16:creationId xmlns:a16="http://schemas.microsoft.com/office/drawing/2014/main" id="{35B88DC5-EEE4-7E44-7EED-D0BDEADEBED9}"/>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5" name="Tekstvak 4">
              <a:extLst>
                <a:ext uri="{FF2B5EF4-FFF2-40B4-BE49-F238E27FC236}">
                  <a16:creationId xmlns:a16="http://schemas.microsoft.com/office/drawing/2014/main" id="{1067F4E9-8DD6-4E5F-1C1A-14534F21697C}"/>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Inferieur goed</a:t>
              </a:r>
            </a:p>
          </p:txBody>
        </p:sp>
      </p:grpSp>
      <p:grpSp>
        <p:nvGrpSpPr>
          <p:cNvPr id="7" name="Groep 6">
            <a:extLst>
              <a:ext uri="{FF2B5EF4-FFF2-40B4-BE49-F238E27FC236}">
                <a16:creationId xmlns:a16="http://schemas.microsoft.com/office/drawing/2014/main" id="{2C006556-F03B-E0F5-1CA7-B022D0D59C92}"/>
              </a:ext>
            </a:extLst>
          </p:cNvPr>
          <p:cNvGrpSpPr/>
          <p:nvPr/>
        </p:nvGrpSpPr>
        <p:grpSpPr>
          <a:xfrm>
            <a:off x="7496711" y="3429000"/>
            <a:ext cx="3906646" cy="2003725"/>
            <a:chOff x="3414" y="855608"/>
            <a:chExt cx="2709073" cy="1625444"/>
          </a:xfrm>
        </p:grpSpPr>
        <p:sp>
          <p:nvSpPr>
            <p:cNvPr id="8" name="Rechthoek 7">
              <a:extLst>
                <a:ext uri="{FF2B5EF4-FFF2-40B4-BE49-F238E27FC236}">
                  <a16:creationId xmlns:a16="http://schemas.microsoft.com/office/drawing/2014/main" id="{F47F95EB-208F-9026-3E76-1C30D4F0E8A5}"/>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Tekstvak 8">
              <a:extLst>
                <a:ext uri="{FF2B5EF4-FFF2-40B4-BE49-F238E27FC236}">
                  <a16:creationId xmlns:a16="http://schemas.microsoft.com/office/drawing/2014/main" id="{E6DA624B-B6D1-7509-41EB-A61C901D8481}"/>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Naarmate je inkomen stijgt, neemt de vraag naar dit product af</a:t>
              </a:r>
            </a:p>
          </p:txBody>
        </p:sp>
      </p:grpSp>
      <p:pic>
        <p:nvPicPr>
          <p:cNvPr id="3074" name="Picture 2">
            <a:extLst>
              <a:ext uri="{FF2B5EF4-FFF2-40B4-BE49-F238E27FC236}">
                <a16:creationId xmlns:a16="http://schemas.microsoft.com/office/drawing/2014/main" id="{965BBB01-B49E-DD16-8B7E-8F9836154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03" y="2188085"/>
            <a:ext cx="5432349" cy="363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F043B-40C4-0FD7-E412-61A1E7CDF45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CA9D1DA-EAAC-1A50-C73C-FD58DC2F9F99}"/>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Voorbeeldvraag</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grpSp>
        <p:nvGrpSpPr>
          <p:cNvPr id="3" name="Groep 2">
            <a:extLst>
              <a:ext uri="{FF2B5EF4-FFF2-40B4-BE49-F238E27FC236}">
                <a16:creationId xmlns:a16="http://schemas.microsoft.com/office/drawing/2014/main" id="{7C2D0E31-CB94-5DCE-10A9-DB9FB3749B64}"/>
              </a:ext>
            </a:extLst>
          </p:cNvPr>
          <p:cNvGrpSpPr/>
          <p:nvPr/>
        </p:nvGrpSpPr>
        <p:grpSpPr>
          <a:xfrm>
            <a:off x="378246" y="2625604"/>
            <a:ext cx="6121705" cy="2003725"/>
            <a:chOff x="3414" y="855608"/>
            <a:chExt cx="2709073" cy="1625444"/>
          </a:xfrm>
        </p:grpSpPr>
        <p:sp>
          <p:nvSpPr>
            <p:cNvPr id="4" name="Rechthoek 3">
              <a:extLst>
                <a:ext uri="{FF2B5EF4-FFF2-40B4-BE49-F238E27FC236}">
                  <a16:creationId xmlns:a16="http://schemas.microsoft.com/office/drawing/2014/main" id="{52FA1582-0AD4-3386-411C-6A7CB92E414C}"/>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5" name="Tekstvak 4">
              <a:extLst>
                <a:ext uri="{FF2B5EF4-FFF2-40B4-BE49-F238E27FC236}">
                  <a16:creationId xmlns:a16="http://schemas.microsoft.com/office/drawing/2014/main" id="{D0643603-EA52-B610-D776-7EE2F229D5FA}"/>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De afzet van luxe </a:t>
              </a:r>
              <a:r>
                <a:rPr lang="nl-NL" sz="2800" dirty="0"/>
                <a:t>goederen reageren naar verhouding veel sterker op een inkomensverandering, dan primaire goederen dit doen. </a:t>
              </a:r>
              <a:endParaRPr lang="nl-NL" sz="2800" kern="1200" dirty="0"/>
            </a:p>
          </p:txBody>
        </p:sp>
      </p:grpSp>
      <p:grpSp>
        <p:nvGrpSpPr>
          <p:cNvPr id="7" name="Groep 6">
            <a:extLst>
              <a:ext uri="{FF2B5EF4-FFF2-40B4-BE49-F238E27FC236}">
                <a16:creationId xmlns:a16="http://schemas.microsoft.com/office/drawing/2014/main" id="{D96C68EB-5BE3-49E2-EFE1-7BECD963D567}"/>
              </a:ext>
            </a:extLst>
          </p:cNvPr>
          <p:cNvGrpSpPr/>
          <p:nvPr/>
        </p:nvGrpSpPr>
        <p:grpSpPr>
          <a:xfrm>
            <a:off x="7331458" y="2625603"/>
            <a:ext cx="3906646" cy="2003725"/>
            <a:chOff x="3414" y="855608"/>
            <a:chExt cx="2709073" cy="1625444"/>
          </a:xfrm>
        </p:grpSpPr>
        <p:sp>
          <p:nvSpPr>
            <p:cNvPr id="8" name="Rechthoek 7">
              <a:extLst>
                <a:ext uri="{FF2B5EF4-FFF2-40B4-BE49-F238E27FC236}">
                  <a16:creationId xmlns:a16="http://schemas.microsoft.com/office/drawing/2014/main" id="{AB6C79D1-3443-80FD-99B0-5AFBAC552E7F}"/>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Tekstvak 8">
              <a:extLst>
                <a:ext uri="{FF2B5EF4-FFF2-40B4-BE49-F238E27FC236}">
                  <a16:creationId xmlns:a16="http://schemas.microsoft.com/office/drawing/2014/main" id="{D5B2BDCD-28B4-4585-4E67-95B2858CEE3F}"/>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In een hoogconjunctuur hebben inkomens de neiging om te stijgen. </a:t>
              </a:r>
            </a:p>
          </p:txBody>
        </p:sp>
      </p:grpSp>
      <p:pic>
        <p:nvPicPr>
          <p:cNvPr id="10" name="Afbeelding 9">
            <a:extLst>
              <a:ext uri="{FF2B5EF4-FFF2-40B4-BE49-F238E27FC236}">
                <a16:creationId xmlns:a16="http://schemas.microsoft.com/office/drawing/2014/main" id="{793F373D-E799-2123-510C-425B27EF3694}"/>
              </a:ext>
            </a:extLst>
          </p:cNvPr>
          <p:cNvPicPr>
            <a:picLocks noChangeAspect="1"/>
          </p:cNvPicPr>
          <p:nvPr/>
        </p:nvPicPr>
        <p:blipFill>
          <a:blip r:embed="rId2"/>
          <a:srcRect l="40119" t="71072" r="26627" b="20783"/>
          <a:stretch/>
        </p:blipFill>
        <p:spPr>
          <a:xfrm>
            <a:off x="1057619" y="1425275"/>
            <a:ext cx="8711890" cy="1200329"/>
          </a:xfrm>
          <a:prstGeom prst="rect">
            <a:avLst/>
          </a:prstGeom>
        </p:spPr>
      </p:pic>
      <p:grpSp>
        <p:nvGrpSpPr>
          <p:cNvPr id="11" name="Groep 10">
            <a:extLst>
              <a:ext uri="{FF2B5EF4-FFF2-40B4-BE49-F238E27FC236}">
                <a16:creationId xmlns:a16="http://schemas.microsoft.com/office/drawing/2014/main" id="{5A7FB4E9-61A2-2D3B-D166-E8DDAD635213}"/>
              </a:ext>
            </a:extLst>
          </p:cNvPr>
          <p:cNvGrpSpPr/>
          <p:nvPr/>
        </p:nvGrpSpPr>
        <p:grpSpPr>
          <a:xfrm>
            <a:off x="2126254" y="4717463"/>
            <a:ext cx="7954179" cy="2003725"/>
            <a:chOff x="3414" y="855608"/>
            <a:chExt cx="2709073" cy="1625444"/>
          </a:xfrm>
        </p:grpSpPr>
        <p:sp>
          <p:nvSpPr>
            <p:cNvPr id="12" name="Rechthoek 11">
              <a:extLst>
                <a:ext uri="{FF2B5EF4-FFF2-40B4-BE49-F238E27FC236}">
                  <a16:creationId xmlns:a16="http://schemas.microsoft.com/office/drawing/2014/main" id="{EBE24740-3549-86E7-81A7-29ECB90B60AE}"/>
                </a:ext>
              </a:extLst>
            </p:cNvPr>
            <p:cNvSpPr/>
            <p:nvPr/>
          </p:nvSpPr>
          <p:spPr>
            <a:xfrm>
              <a:off x="3414" y="855608"/>
              <a:ext cx="2709073" cy="1625444"/>
            </a:xfrm>
            <a:prstGeom prst="rect">
              <a:avLst/>
            </a:prstGeom>
            <a:solidFill>
              <a:srgbClr val="945DE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3" name="Tekstvak 12">
              <a:extLst>
                <a:ext uri="{FF2B5EF4-FFF2-40B4-BE49-F238E27FC236}">
                  <a16:creationId xmlns:a16="http://schemas.microsoft.com/office/drawing/2014/main" id="{258E707A-77A5-B254-CCB5-CE4B08BBA987}"/>
                </a:ext>
              </a:extLst>
            </p:cNvPr>
            <p:cNvSpPr txBox="1"/>
            <p:nvPr/>
          </p:nvSpPr>
          <p:spPr>
            <a:xfrm>
              <a:off x="3414" y="855608"/>
              <a:ext cx="2709073" cy="1625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800" kern="1200" dirty="0"/>
                <a:t>Juist door deze inkomensverandering en het feit dat deze veel sterker reageert op een inkomensverandering, zal de afzet van luxe goederen met een ander percentage stijgen dan dit bij primaire goederen het geval zijn.  </a:t>
              </a:r>
            </a:p>
          </p:txBody>
        </p:sp>
      </p:grpSp>
    </p:spTree>
    <p:extLst>
      <p:ext uri="{BB962C8B-B14F-4D97-AF65-F5344CB8AC3E}">
        <p14:creationId xmlns:p14="http://schemas.microsoft.com/office/powerpoint/2010/main" val="20374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42534-DDCF-9724-4814-7915CBFB1FD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FE2523E-3275-05C8-64A6-1B5C778705D2}"/>
              </a:ext>
            </a:extLst>
          </p:cNvPr>
          <p:cNvSpPr txBox="1"/>
          <p:nvPr/>
        </p:nvSpPr>
        <p:spPr>
          <a:xfrm>
            <a:off x="383458" y="3205108"/>
            <a:ext cx="9645445" cy="1200329"/>
          </a:xfrm>
          <a:prstGeom prst="rect">
            <a:avLst/>
          </a:prstGeom>
          <a:noFill/>
        </p:spPr>
        <p:txBody>
          <a:bodyPr wrap="square" rtlCol="0">
            <a:spAutoFit/>
          </a:bodyPr>
          <a:lstStyle/>
          <a:p>
            <a:r>
              <a:rPr lang="nl-NL" sz="3600" dirty="0">
                <a:latin typeface="Effra" panose="02000506080000020004" pitchFamily="2" charset="0"/>
              </a:rPr>
              <a:t>Voorbeeld</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5" name="Afbeelding 4">
            <a:extLst>
              <a:ext uri="{FF2B5EF4-FFF2-40B4-BE49-F238E27FC236}">
                <a16:creationId xmlns:a16="http://schemas.microsoft.com/office/drawing/2014/main" id="{B1E14B0A-1A13-5442-0002-2B838C35D119}"/>
              </a:ext>
            </a:extLst>
          </p:cNvPr>
          <p:cNvPicPr>
            <a:picLocks noChangeAspect="1"/>
          </p:cNvPicPr>
          <p:nvPr/>
        </p:nvPicPr>
        <p:blipFill>
          <a:blip r:embed="rId2"/>
          <a:srcRect l="39759" t="18795" r="26536" b="28514"/>
          <a:stretch/>
        </p:blipFill>
        <p:spPr>
          <a:xfrm>
            <a:off x="2531188" y="294257"/>
            <a:ext cx="7129624" cy="6269485"/>
          </a:xfrm>
          <a:prstGeom prst="rect">
            <a:avLst/>
          </a:prstGeom>
        </p:spPr>
      </p:pic>
      <p:sp>
        <p:nvSpPr>
          <p:cNvPr id="4" name="Rechthoek 3">
            <a:extLst>
              <a:ext uri="{FF2B5EF4-FFF2-40B4-BE49-F238E27FC236}">
                <a16:creationId xmlns:a16="http://schemas.microsoft.com/office/drawing/2014/main" id="{1705573D-A501-9AD8-46CD-A1B65ABA6A45}"/>
              </a:ext>
            </a:extLst>
          </p:cNvPr>
          <p:cNvSpPr/>
          <p:nvPr/>
        </p:nvSpPr>
        <p:spPr>
          <a:xfrm>
            <a:off x="3376246" y="4662435"/>
            <a:ext cx="5727561" cy="713433"/>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8C2CBB7A-F8D8-FB9D-95C3-7960B2594BA4}"/>
              </a:ext>
            </a:extLst>
          </p:cNvPr>
          <p:cNvSpPr/>
          <p:nvPr/>
        </p:nvSpPr>
        <p:spPr>
          <a:xfrm>
            <a:off x="3376245" y="5787851"/>
            <a:ext cx="6069206" cy="445476"/>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7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beeldingsresultaat voor lege grafiek"/>
          <p:cNvPicPr>
            <a:picLocks noChangeAspect="1" noChangeArrowheads="1"/>
          </p:cNvPicPr>
          <p:nvPr/>
        </p:nvPicPr>
        <p:blipFill rotWithShape="1">
          <a:blip r:embed="rId2">
            <a:extLst>
              <a:ext uri="{28A0092B-C50C-407E-A947-70E740481C1C}">
                <a14:useLocalDpi xmlns:a14="http://schemas.microsoft.com/office/drawing/2010/main" val="0"/>
              </a:ext>
            </a:extLst>
          </a:blip>
          <a:srcRect t="19116"/>
          <a:stretch/>
        </p:blipFill>
        <p:spPr bwMode="auto">
          <a:xfrm>
            <a:off x="2935720" y="1401388"/>
            <a:ext cx="6051261" cy="489449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rot="16200000">
            <a:off x="2621669" y="1515042"/>
            <a:ext cx="596638" cy="369332"/>
          </a:xfrm>
          <a:prstGeom prst="rect">
            <a:avLst/>
          </a:prstGeom>
          <a:noFill/>
        </p:spPr>
        <p:txBody>
          <a:bodyPr wrap="none" rtlCol="0">
            <a:spAutoFit/>
          </a:bodyPr>
          <a:lstStyle/>
          <a:p>
            <a:r>
              <a:rPr lang="nl-NL" b="1" dirty="0">
                <a:solidFill>
                  <a:srgbClr val="002060"/>
                </a:solidFill>
              </a:rPr>
              <a:t>Prijs</a:t>
            </a:r>
            <a:endParaRPr lang="nl-NL" dirty="0">
              <a:solidFill>
                <a:srgbClr val="002060"/>
              </a:solidFill>
            </a:endParaRPr>
          </a:p>
        </p:txBody>
      </p:sp>
      <p:sp>
        <p:nvSpPr>
          <p:cNvPr id="4" name="Tekstvak 3"/>
          <p:cNvSpPr txBox="1"/>
          <p:nvPr/>
        </p:nvSpPr>
        <p:spPr>
          <a:xfrm>
            <a:off x="7407369" y="6015109"/>
            <a:ext cx="1358000" cy="369332"/>
          </a:xfrm>
          <a:prstGeom prst="rect">
            <a:avLst/>
          </a:prstGeom>
          <a:noFill/>
        </p:spPr>
        <p:txBody>
          <a:bodyPr wrap="none" rtlCol="0">
            <a:spAutoFit/>
          </a:bodyPr>
          <a:lstStyle/>
          <a:p>
            <a:r>
              <a:rPr lang="nl-NL" b="1" dirty="0">
                <a:solidFill>
                  <a:srgbClr val="002060"/>
                </a:solidFill>
              </a:rPr>
              <a:t>hoeveelheid</a:t>
            </a:r>
          </a:p>
        </p:txBody>
      </p:sp>
      <p:sp>
        <p:nvSpPr>
          <p:cNvPr id="14" name="Tekstvak 13"/>
          <p:cNvSpPr txBox="1"/>
          <p:nvPr/>
        </p:nvSpPr>
        <p:spPr>
          <a:xfrm>
            <a:off x="980792" y="3517486"/>
            <a:ext cx="2213939" cy="369332"/>
          </a:xfrm>
          <a:prstGeom prst="rect">
            <a:avLst/>
          </a:prstGeom>
          <a:noFill/>
        </p:spPr>
        <p:txBody>
          <a:bodyPr wrap="none" rtlCol="0">
            <a:spAutoFit/>
          </a:bodyPr>
          <a:lstStyle/>
          <a:p>
            <a:r>
              <a:rPr lang="nl-NL" dirty="0">
                <a:solidFill>
                  <a:srgbClr val="002060"/>
                </a:solidFill>
              </a:rPr>
              <a:t>Evenwichtsprijs = €2,-</a:t>
            </a:r>
          </a:p>
        </p:txBody>
      </p:sp>
      <p:cxnSp>
        <p:nvCxnSpPr>
          <p:cNvPr id="26" name="Rechte verbindingslijn 25"/>
          <p:cNvCxnSpPr>
            <a:cxnSpLocks/>
          </p:cNvCxnSpPr>
          <p:nvPr/>
        </p:nvCxnSpPr>
        <p:spPr>
          <a:xfrm flipV="1">
            <a:off x="3260436" y="1699708"/>
            <a:ext cx="5348529" cy="3732067"/>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8" name="Rechte verbindingslijn 27"/>
          <p:cNvCxnSpPr>
            <a:cxnSpLocks/>
          </p:cNvCxnSpPr>
          <p:nvPr/>
        </p:nvCxnSpPr>
        <p:spPr>
          <a:xfrm>
            <a:off x="3251200" y="1699708"/>
            <a:ext cx="5357765" cy="42499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8620007" y="5786164"/>
            <a:ext cx="727700" cy="369332"/>
          </a:xfrm>
          <a:prstGeom prst="rect">
            <a:avLst/>
          </a:prstGeom>
          <a:noFill/>
        </p:spPr>
        <p:txBody>
          <a:bodyPr wrap="none" rtlCol="0">
            <a:spAutoFit/>
          </a:bodyPr>
          <a:lstStyle/>
          <a:p>
            <a:r>
              <a:rPr lang="nl-NL" b="1" dirty="0">
                <a:solidFill>
                  <a:srgbClr val="002060"/>
                </a:solidFill>
              </a:rPr>
              <a:t>Vraag</a:t>
            </a:r>
          </a:p>
        </p:txBody>
      </p:sp>
      <p:sp>
        <p:nvSpPr>
          <p:cNvPr id="30" name="Tekstvak 29"/>
          <p:cNvSpPr txBox="1"/>
          <p:nvPr/>
        </p:nvSpPr>
        <p:spPr>
          <a:xfrm>
            <a:off x="8755511" y="1515041"/>
            <a:ext cx="931665" cy="369332"/>
          </a:xfrm>
          <a:prstGeom prst="rect">
            <a:avLst/>
          </a:prstGeom>
          <a:noFill/>
        </p:spPr>
        <p:txBody>
          <a:bodyPr wrap="none" rtlCol="0">
            <a:spAutoFit/>
          </a:bodyPr>
          <a:lstStyle/>
          <a:p>
            <a:r>
              <a:rPr lang="nl-NL" b="1" dirty="0">
                <a:solidFill>
                  <a:srgbClr val="002060"/>
                </a:solidFill>
              </a:rPr>
              <a:t>Aanbod</a:t>
            </a:r>
          </a:p>
        </p:txBody>
      </p:sp>
      <p:cxnSp>
        <p:nvCxnSpPr>
          <p:cNvPr id="27" name="Rechte verbindingslijn 26"/>
          <p:cNvCxnSpPr/>
          <p:nvPr/>
        </p:nvCxnSpPr>
        <p:spPr>
          <a:xfrm flipH="1" flipV="1">
            <a:off x="3204294" y="3692916"/>
            <a:ext cx="2495262" cy="18473"/>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Rechte verbindingslijn 30"/>
          <p:cNvCxnSpPr>
            <a:cxnSpLocks/>
          </p:cNvCxnSpPr>
          <p:nvPr/>
        </p:nvCxnSpPr>
        <p:spPr>
          <a:xfrm>
            <a:off x="5755590" y="3692916"/>
            <a:ext cx="0" cy="2349660"/>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Tekstvak 33"/>
          <p:cNvSpPr txBox="1"/>
          <p:nvPr/>
        </p:nvSpPr>
        <p:spPr>
          <a:xfrm>
            <a:off x="3194731" y="6165775"/>
            <a:ext cx="4300857" cy="369332"/>
          </a:xfrm>
          <a:prstGeom prst="rect">
            <a:avLst/>
          </a:prstGeom>
          <a:noFill/>
        </p:spPr>
        <p:txBody>
          <a:bodyPr wrap="none" rtlCol="0">
            <a:spAutoFit/>
          </a:bodyPr>
          <a:lstStyle/>
          <a:p>
            <a:r>
              <a:rPr lang="nl-NL" dirty="0">
                <a:solidFill>
                  <a:srgbClr val="002060"/>
                </a:solidFill>
              </a:rPr>
              <a:t>Evenwichtshoeveelheid = 10.000.000 flesjes</a:t>
            </a:r>
          </a:p>
        </p:txBody>
      </p:sp>
      <p:sp>
        <p:nvSpPr>
          <p:cNvPr id="8" name="Tekstvak 7">
            <a:extLst>
              <a:ext uri="{FF2B5EF4-FFF2-40B4-BE49-F238E27FC236}">
                <a16:creationId xmlns:a16="http://schemas.microsoft.com/office/drawing/2014/main" id="{1095CB77-BDAA-C893-7808-72BC3E9A0ECC}"/>
              </a:ext>
            </a:extLst>
          </p:cNvPr>
          <p:cNvSpPr txBox="1"/>
          <p:nvPr/>
        </p:nvSpPr>
        <p:spPr>
          <a:xfrm>
            <a:off x="1925388" y="259133"/>
            <a:ext cx="9645445" cy="1200329"/>
          </a:xfrm>
          <a:prstGeom prst="rect">
            <a:avLst/>
          </a:prstGeom>
          <a:noFill/>
        </p:spPr>
        <p:txBody>
          <a:bodyPr wrap="square" rtlCol="0">
            <a:spAutoFit/>
          </a:bodyPr>
          <a:lstStyle/>
          <a:p>
            <a:r>
              <a:rPr lang="nl-NL" sz="3600" dirty="0">
                <a:latin typeface="Effra" panose="02000506080000020004" pitchFamily="2" charset="0"/>
              </a:rPr>
              <a:t>Marktmechanisme en overschotten</a:t>
            </a:r>
          </a:p>
          <a:p>
            <a:r>
              <a:rPr lang="nl-NL" i="1" dirty="0">
                <a:latin typeface="Effra" panose="02000506080000020004" pitchFamily="2" charset="0"/>
              </a:rPr>
              <a:t>(Kan ook op tekenbord)</a:t>
            </a:r>
            <a:endParaRPr lang="nl-NL" sz="1050" i="1" dirty="0">
              <a:latin typeface="Effra" panose="02000506080000020004" pitchFamily="2" charset="0"/>
            </a:endParaRPr>
          </a:p>
          <a:p>
            <a:endParaRPr lang="nl-NL" dirty="0">
              <a:latin typeface="Effra" panose="02000506080000020004" pitchFamily="2" charset="0"/>
            </a:endParaRPr>
          </a:p>
        </p:txBody>
      </p:sp>
      <p:sp>
        <p:nvSpPr>
          <p:cNvPr id="9" name="Tekstvak 8">
            <a:extLst>
              <a:ext uri="{FF2B5EF4-FFF2-40B4-BE49-F238E27FC236}">
                <a16:creationId xmlns:a16="http://schemas.microsoft.com/office/drawing/2014/main" id="{E5382325-DE78-3B7F-56F6-158CC7C714C3}"/>
              </a:ext>
            </a:extLst>
          </p:cNvPr>
          <p:cNvSpPr txBox="1"/>
          <p:nvPr/>
        </p:nvSpPr>
        <p:spPr>
          <a:xfrm>
            <a:off x="963988" y="2479328"/>
            <a:ext cx="2029723" cy="369332"/>
          </a:xfrm>
          <a:prstGeom prst="rect">
            <a:avLst/>
          </a:prstGeom>
          <a:noFill/>
        </p:spPr>
        <p:txBody>
          <a:bodyPr wrap="none" rtlCol="0">
            <a:spAutoFit/>
          </a:bodyPr>
          <a:lstStyle/>
          <a:p>
            <a:r>
              <a:rPr lang="nl-NL" dirty="0">
                <a:solidFill>
                  <a:srgbClr val="002060"/>
                </a:solidFill>
              </a:rPr>
              <a:t>Minimumprijs= €4,-</a:t>
            </a:r>
          </a:p>
        </p:txBody>
      </p:sp>
      <p:cxnSp>
        <p:nvCxnSpPr>
          <p:cNvPr id="10" name="Rechte verbindingslijn 9">
            <a:extLst>
              <a:ext uri="{FF2B5EF4-FFF2-40B4-BE49-F238E27FC236}">
                <a16:creationId xmlns:a16="http://schemas.microsoft.com/office/drawing/2014/main" id="{CAC675EE-FCB4-8636-3C9D-6D8099EB39D7}"/>
              </a:ext>
            </a:extLst>
          </p:cNvPr>
          <p:cNvCxnSpPr>
            <a:cxnSpLocks/>
          </p:cNvCxnSpPr>
          <p:nvPr/>
        </p:nvCxnSpPr>
        <p:spPr>
          <a:xfrm flipH="1">
            <a:off x="3204294" y="2724155"/>
            <a:ext cx="5461140" cy="0"/>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echte verbindingslijn 11">
            <a:extLst>
              <a:ext uri="{FF2B5EF4-FFF2-40B4-BE49-F238E27FC236}">
                <a16:creationId xmlns:a16="http://schemas.microsoft.com/office/drawing/2014/main" id="{73373F0D-CE65-4165-14F8-A12C59018603}"/>
              </a:ext>
            </a:extLst>
          </p:cNvPr>
          <p:cNvCxnSpPr>
            <a:cxnSpLocks/>
          </p:cNvCxnSpPr>
          <p:nvPr/>
        </p:nvCxnSpPr>
        <p:spPr>
          <a:xfrm>
            <a:off x="7145119" y="2848660"/>
            <a:ext cx="0" cy="3100973"/>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Rechte verbindingslijn 14">
            <a:extLst>
              <a:ext uri="{FF2B5EF4-FFF2-40B4-BE49-F238E27FC236}">
                <a16:creationId xmlns:a16="http://schemas.microsoft.com/office/drawing/2014/main" id="{372692F0-0F4D-DADF-6276-001BE260398E}"/>
              </a:ext>
            </a:extLst>
          </p:cNvPr>
          <p:cNvCxnSpPr>
            <a:cxnSpLocks/>
          </p:cNvCxnSpPr>
          <p:nvPr/>
        </p:nvCxnSpPr>
        <p:spPr>
          <a:xfrm>
            <a:off x="4651138" y="2848659"/>
            <a:ext cx="0" cy="3100973"/>
          </a:xfrm>
          <a:prstGeom prst="line">
            <a:avLst/>
          </a:prstGeom>
          <a:ln w="76200" cap="flat" cmpd="sng" algn="ctr">
            <a:solidFill>
              <a:srgbClr val="945DE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hthoek 4">
            <a:extLst>
              <a:ext uri="{FF2B5EF4-FFF2-40B4-BE49-F238E27FC236}">
                <a16:creationId xmlns:a16="http://schemas.microsoft.com/office/drawing/2014/main" id="{E50C97FC-1D67-B6ED-C4E8-1CA171F00C65}"/>
              </a:ext>
            </a:extLst>
          </p:cNvPr>
          <p:cNvSpPr/>
          <p:nvPr/>
        </p:nvSpPr>
        <p:spPr>
          <a:xfrm>
            <a:off x="4660375" y="2701081"/>
            <a:ext cx="2437509" cy="3248551"/>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663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4" grpId="0"/>
      <p:bldP spid="34" grpId="1"/>
      <p:bldP spid="9"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CFE1-354A-0FC9-ADAB-944D0E115EDC}"/>
            </a:ext>
          </a:extLst>
        </p:cNvPr>
        <p:cNvGrpSpPr/>
        <p:nvPr/>
      </p:nvGrpSpPr>
      <p:grpSpPr>
        <a:xfrm>
          <a:off x="0" y="0"/>
          <a:ext cx="0" cy="0"/>
          <a:chOff x="0" y="0"/>
          <a:chExt cx="0" cy="0"/>
        </a:xfrm>
      </p:grpSpPr>
      <p:sp>
        <p:nvSpPr>
          <p:cNvPr id="8" name="Tekstvak 7">
            <a:extLst>
              <a:ext uri="{FF2B5EF4-FFF2-40B4-BE49-F238E27FC236}">
                <a16:creationId xmlns:a16="http://schemas.microsoft.com/office/drawing/2014/main" id="{B88EDFB7-BF73-2940-2AC5-F4E291BBC138}"/>
              </a:ext>
            </a:extLst>
          </p:cNvPr>
          <p:cNvSpPr txBox="1"/>
          <p:nvPr/>
        </p:nvSpPr>
        <p:spPr>
          <a:xfrm>
            <a:off x="1925388" y="259133"/>
            <a:ext cx="9645445" cy="1200329"/>
          </a:xfrm>
          <a:prstGeom prst="rect">
            <a:avLst/>
          </a:prstGeom>
          <a:noFill/>
        </p:spPr>
        <p:txBody>
          <a:bodyPr wrap="square" rtlCol="0">
            <a:spAutoFit/>
          </a:bodyPr>
          <a:lstStyle/>
          <a:p>
            <a:r>
              <a:rPr lang="nl-NL" sz="3600" dirty="0">
                <a:latin typeface="Effra" panose="02000506080000020004" pitchFamily="2" charset="0"/>
              </a:rPr>
              <a:t>Marktmechanisme en overschotten</a:t>
            </a:r>
          </a:p>
          <a:p>
            <a:r>
              <a:rPr lang="nl-NL" i="1" dirty="0">
                <a:latin typeface="Effra" panose="02000506080000020004" pitchFamily="2" charset="0"/>
              </a:rPr>
              <a:t>(Voorbeeld examenvraag)</a:t>
            </a:r>
            <a:endParaRPr lang="nl-NL" sz="1050" i="1" dirty="0">
              <a:latin typeface="Effra" panose="02000506080000020004" pitchFamily="2" charset="0"/>
            </a:endParaRPr>
          </a:p>
          <a:p>
            <a:endParaRPr lang="nl-NL" dirty="0">
              <a:latin typeface="Effra" panose="02000506080000020004" pitchFamily="2" charset="0"/>
            </a:endParaRPr>
          </a:p>
        </p:txBody>
      </p:sp>
      <p:pic>
        <p:nvPicPr>
          <p:cNvPr id="3" name="Afbeelding 2">
            <a:extLst>
              <a:ext uri="{FF2B5EF4-FFF2-40B4-BE49-F238E27FC236}">
                <a16:creationId xmlns:a16="http://schemas.microsoft.com/office/drawing/2014/main" id="{741482ED-A154-278C-6613-86E9185B2239}"/>
              </a:ext>
            </a:extLst>
          </p:cNvPr>
          <p:cNvPicPr>
            <a:picLocks noChangeAspect="1"/>
          </p:cNvPicPr>
          <p:nvPr/>
        </p:nvPicPr>
        <p:blipFill>
          <a:blip r:embed="rId2"/>
          <a:srcRect t="36288" b="39264"/>
          <a:stretch/>
        </p:blipFill>
        <p:spPr>
          <a:xfrm>
            <a:off x="232099" y="3216924"/>
            <a:ext cx="7637731" cy="1962838"/>
          </a:xfrm>
          <a:prstGeom prst="rect">
            <a:avLst/>
          </a:prstGeom>
        </p:spPr>
      </p:pic>
      <p:pic>
        <p:nvPicPr>
          <p:cNvPr id="4" name="Afbeelding 3">
            <a:extLst>
              <a:ext uri="{FF2B5EF4-FFF2-40B4-BE49-F238E27FC236}">
                <a16:creationId xmlns:a16="http://schemas.microsoft.com/office/drawing/2014/main" id="{40FEEAEB-F0B8-E920-279F-BA4B7445830D}"/>
              </a:ext>
            </a:extLst>
          </p:cNvPr>
          <p:cNvPicPr>
            <a:picLocks noChangeAspect="1"/>
          </p:cNvPicPr>
          <p:nvPr/>
        </p:nvPicPr>
        <p:blipFill>
          <a:blip r:embed="rId2"/>
          <a:srcRect b="73497"/>
          <a:stretch/>
        </p:blipFill>
        <p:spPr>
          <a:xfrm>
            <a:off x="232099" y="1116989"/>
            <a:ext cx="7537559" cy="2099935"/>
          </a:xfrm>
          <a:prstGeom prst="rect">
            <a:avLst/>
          </a:prstGeom>
        </p:spPr>
      </p:pic>
      <p:pic>
        <p:nvPicPr>
          <p:cNvPr id="5" name="Afbeelding 4">
            <a:extLst>
              <a:ext uri="{FF2B5EF4-FFF2-40B4-BE49-F238E27FC236}">
                <a16:creationId xmlns:a16="http://schemas.microsoft.com/office/drawing/2014/main" id="{A3E81E1E-D13B-D124-C04C-495CC122505D}"/>
              </a:ext>
            </a:extLst>
          </p:cNvPr>
          <p:cNvPicPr>
            <a:picLocks noChangeAspect="1"/>
          </p:cNvPicPr>
          <p:nvPr/>
        </p:nvPicPr>
        <p:blipFill>
          <a:blip r:embed="rId2"/>
          <a:srcRect t="88339"/>
          <a:stretch/>
        </p:blipFill>
        <p:spPr>
          <a:xfrm>
            <a:off x="232099" y="5127432"/>
            <a:ext cx="7684394" cy="941942"/>
          </a:xfrm>
          <a:prstGeom prst="rect">
            <a:avLst/>
          </a:prstGeom>
        </p:spPr>
      </p:pic>
      <p:pic>
        <p:nvPicPr>
          <p:cNvPr id="7" name="Afbeelding 6">
            <a:extLst>
              <a:ext uri="{FF2B5EF4-FFF2-40B4-BE49-F238E27FC236}">
                <a16:creationId xmlns:a16="http://schemas.microsoft.com/office/drawing/2014/main" id="{CDC65C70-479B-FB8D-A226-8A1CE212BC0D}"/>
              </a:ext>
            </a:extLst>
          </p:cNvPr>
          <p:cNvPicPr>
            <a:picLocks noChangeAspect="1"/>
          </p:cNvPicPr>
          <p:nvPr/>
        </p:nvPicPr>
        <p:blipFill>
          <a:blip r:embed="rId3"/>
          <a:stretch>
            <a:fillRect/>
          </a:stretch>
        </p:blipFill>
        <p:spPr>
          <a:xfrm>
            <a:off x="7348730" y="1730568"/>
            <a:ext cx="4611171" cy="3854765"/>
          </a:xfrm>
          <a:prstGeom prst="rect">
            <a:avLst/>
          </a:prstGeom>
        </p:spPr>
      </p:pic>
      <p:pic>
        <p:nvPicPr>
          <p:cNvPr id="10" name="Afbeelding 9">
            <a:extLst>
              <a:ext uri="{FF2B5EF4-FFF2-40B4-BE49-F238E27FC236}">
                <a16:creationId xmlns:a16="http://schemas.microsoft.com/office/drawing/2014/main" id="{0D0F4AEF-AB5A-5DDC-BF50-7754E8973BD5}"/>
              </a:ext>
            </a:extLst>
          </p:cNvPr>
          <p:cNvPicPr>
            <a:picLocks noChangeAspect="1"/>
          </p:cNvPicPr>
          <p:nvPr/>
        </p:nvPicPr>
        <p:blipFill>
          <a:blip r:embed="rId4"/>
          <a:stretch>
            <a:fillRect/>
          </a:stretch>
        </p:blipFill>
        <p:spPr>
          <a:xfrm>
            <a:off x="92892" y="2609299"/>
            <a:ext cx="7684395" cy="1639402"/>
          </a:xfrm>
          <a:prstGeom prst="rect">
            <a:avLst/>
          </a:prstGeom>
        </p:spPr>
      </p:pic>
    </p:spTree>
    <p:extLst>
      <p:ext uri="{BB962C8B-B14F-4D97-AF65-F5344CB8AC3E}">
        <p14:creationId xmlns:p14="http://schemas.microsoft.com/office/powerpoint/2010/main" val="40969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B43E-1089-8045-D040-24304604BA2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20DA3DD-0CC1-9BBD-A3E6-C126E94463E1}"/>
              </a:ext>
            </a:extLst>
          </p:cNvPr>
          <p:cNvSpPr txBox="1"/>
          <p:nvPr/>
        </p:nvSpPr>
        <p:spPr>
          <a:xfrm>
            <a:off x="561975" y="783537"/>
            <a:ext cx="9645445" cy="1200329"/>
          </a:xfrm>
          <a:prstGeom prst="rect">
            <a:avLst/>
          </a:prstGeom>
          <a:noFill/>
        </p:spPr>
        <p:txBody>
          <a:bodyPr wrap="square" rtlCol="0">
            <a:spAutoFit/>
          </a:bodyPr>
          <a:lstStyle/>
          <a:p>
            <a:r>
              <a:rPr lang="nl-NL" sz="3600" dirty="0">
                <a:latin typeface="Effra" panose="02000506080000020004" pitchFamily="2" charset="0"/>
              </a:rPr>
              <a:t>Maximale omzet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1026" name="Picture 2">
            <a:extLst>
              <a:ext uri="{FF2B5EF4-FFF2-40B4-BE49-F238E27FC236}">
                <a16:creationId xmlns:a16="http://schemas.microsoft.com/office/drawing/2014/main" id="{39F209E3-C1F3-6F5E-8F5F-FE59EF2122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70" b="11841"/>
          <a:stretch/>
        </p:blipFill>
        <p:spPr bwMode="auto">
          <a:xfrm>
            <a:off x="165367" y="1460823"/>
            <a:ext cx="7677213" cy="435282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3A43870-B67D-8119-08CE-86AA387507F9}"/>
              </a:ext>
            </a:extLst>
          </p:cNvPr>
          <p:cNvSpPr txBox="1"/>
          <p:nvPr/>
        </p:nvSpPr>
        <p:spPr>
          <a:xfrm>
            <a:off x="90434" y="6074463"/>
            <a:ext cx="11927395" cy="1077218"/>
          </a:xfrm>
          <a:prstGeom prst="rect">
            <a:avLst/>
          </a:prstGeom>
          <a:noFill/>
        </p:spPr>
        <p:txBody>
          <a:bodyPr wrap="square" rtlCol="0">
            <a:spAutoFit/>
          </a:bodyPr>
          <a:lstStyle/>
          <a:p>
            <a:r>
              <a:rPr lang="nl-NL" sz="2800" b="1" u="sng" dirty="0">
                <a:latin typeface="Effra" panose="02000506080000020004" pitchFamily="2" charset="0"/>
              </a:rPr>
              <a:t>Maximale omzet bij volkomen concurrentie, productiecapaciteit opzoeken </a:t>
            </a:r>
          </a:p>
          <a:p>
            <a:endParaRPr lang="nl-NL" b="1" u="sng" dirty="0">
              <a:latin typeface="Effra" panose="02000506080000020004" pitchFamily="2" charset="0"/>
            </a:endParaRPr>
          </a:p>
          <a:p>
            <a:pPr marL="285750" indent="-285750">
              <a:buFontTx/>
              <a:buChar char="-"/>
            </a:pPr>
            <a:endParaRPr lang="nl-NL" b="1" u="sng" dirty="0">
              <a:latin typeface="Effra" panose="02000506080000020004" pitchFamily="2" charset="0"/>
            </a:endParaRPr>
          </a:p>
        </p:txBody>
      </p:sp>
    </p:spTree>
    <p:extLst>
      <p:ext uri="{BB962C8B-B14F-4D97-AF65-F5344CB8AC3E}">
        <p14:creationId xmlns:p14="http://schemas.microsoft.com/office/powerpoint/2010/main" val="124589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29C3-404E-8A1E-45DB-B0BAACB7D38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2BCBE7D-5FE5-9E59-6E1C-D7A42DE9D437}"/>
              </a:ext>
            </a:extLst>
          </p:cNvPr>
          <p:cNvSpPr txBox="1"/>
          <p:nvPr/>
        </p:nvSpPr>
        <p:spPr>
          <a:xfrm>
            <a:off x="550958" y="959807"/>
            <a:ext cx="9645445" cy="1200329"/>
          </a:xfrm>
          <a:prstGeom prst="rect">
            <a:avLst/>
          </a:prstGeom>
          <a:noFill/>
        </p:spPr>
        <p:txBody>
          <a:bodyPr wrap="square" rtlCol="0">
            <a:spAutoFit/>
          </a:bodyPr>
          <a:lstStyle/>
          <a:p>
            <a:r>
              <a:rPr lang="nl-NL" sz="3600" dirty="0">
                <a:latin typeface="Effra" panose="02000506080000020004" pitchFamily="2" charset="0"/>
              </a:rPr>
              <a:t>Maximale omzet aflezen (monopolie) </a:t>
            </a:r>
          </a:p>
          <a:p>
            <a:endParaRPr lang="nl-NL" dirty="0">
              <a:latin typeface="Effra" panose="02000506080000020004" pitchFamily="2" charset="0"/>
            </a:endParaRPr>
          </a:p>
          <a:p>
            <a:pPr marL="285750" indent="-285750">
              <a:buFontTx/>
              <a:buChar char="-"/>
            </a:pPr>
            <a:endParaRPr lang="nl-NL" dirty="0">
              <a:latin typeface="Effra" panose="02000506080000020004" pitchFamily="2" charset="0"/>
            </a:endParaRPr>
          </a:p>
        </p:txBody>
      </p:sp>
      <p:pic>
        <p:nvPicPr>
          <p:cNvPr id="3" name="Afbeelding 2">
            <a:extLst>
              <a:ext uri="{FF2B5EF4-FFF2-40B4-BE49-F238E27FC236}">
                <a16:creationId xmlns:a16="http://schemas.microsoft.com/office/drawing/2014/main" id="{95410AC6-4430-A2CC-4282-E541F4F5FEC7}"/>
              </a:ext>
            </a:extLst>
          </p:cNvPr>
          <p:cNvPicPr>
            <a:picLocks noChangeAspect="1"/>
          </p:cNvPicPr>
          <p:nvPr/>
        </p:nvPicPr>
        <p:blipFill>
          <a:blip r:embed="rId2"/>
          <a:srcRect l="6230" r="506" b="6927"/>
          <a:stretch/>
        </p:blipFill>
        <p:spPr>
          <a:xfrm>
            <a:off x="3122394" y="1559971"/>
            <a:ext cx="5277079" cy="5074322"/>
          </a:xfrm>
          <a:prstGeom prst="rect">
            <a:avLst/>
          </a:prstGeom>
        </p:spPr>
      </p:pic>
    </p:spTree>
    <p:extLst>
      <p:ext uri="{BB962C8B-B14F-4D97-AF65-F5344CB8AC3E}">
        <p14:creationId xmlns:p14="http://schemas.microsoft.com/office/powerpoint/2010/main" val="148736959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8B44F-C7C0-4E80-99EE-358DA06BCA33}"/>
</file>

<file path=customXml/itemProps2.xml><?xml version="1.0" encoding="utf-8"?>
<ds:datastoreItem xmlns:ds="http://schemas.openxmlformats.org/officeDocument/2006/customXml" ds:itemID="{871BC580-947A-4107-8AF5-50C7CD04590F}">
  <ds:schemaRefs>
    <ds:schemaRef ds:uri="http://purl.org/dc/dcmitype/"/>
    <ds:schemaRef ds:uri="http://www.w3.org/XML/1998/namespace"/>
    <ds:schemaRef ds:uri="http://schemas.microsoft.com/office/2006/documentManagement/types"/>
    <ds:schemaRef ds:uri="e7183d92-7d1c-4abc-9060-17c5b27035f0"/>
    <ds:schemaRef ds:uri="http://schemas.microsoft.com/office/2006/metadata/properties"/>
    <ds:schemaRef ds:uri="http://purl.org/dc/terms/"/>
    <ds:schemaRef ds:uri="65a11041-aba8-449e-bef6-559f13c05a59"/>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2A64BCF-F95D-41F2-B3E1-49290C13CB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3958</TotalTime>
  <Words>1360</Words>
  <Application>Microsoft Office PowerPoint</Application>
  <PresentationFormat>Breedbeeld</PresentationFormat>
  <Paragraphs>282</Paragraphs>
  <Slides>42</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42</vt:i4>
      </vt:variant>
    </vt:vector>
  </HeadingPairs>
  <TitlesOfParts>
    <vt:vector size="49" baseType="lpstr">
      <vt:lpstr>Aptos</vt:lpstr>
      <vt:lpstr>Arial</vt:lpstr>
      <vt:lpstr>Calibri</vt:lpstr>
      <vt:lpstr>Calibri Light</vt:lpstr>
      <vt:lpstr>Effra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Mohammed Feddahi</cp:lastModifiedBy>
  <cp:revision>41</cp:revision>
  <dcterms:created xsi:type="dcterms:W3CDTF">2022-04-29T11:47:46Z</dcterms:created>
  <dcterms:modified xsi:type="dcterms:W3CDTF">2025-05-19T07:33:06Z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