
<file path=[Content_Types].xml><?xml version="1.0" encoding="utf-8"?>
<Types xmlns="http://schemas.openxmlformats.org/package/2006/content-types">
  <Default Extension="jpeg" ContentType="image/jpeg"/>
  <Default Extension="jpg" ContentType="image/jpeg"/>
  <Default Extension="m4a" ContentType="audio/mp4"/>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3"/>
  </p:notesMasterIdLst>
  <p:handoutMasterIdLst>
    <p:handoutMasterId r:id="rId34"/>
  </p:handoutMasterIdLst>
  <p:sldIdLst>
    <p:sldId id="259" r:id="rId5"/>
    <p:sldId id="260" r:id="rId6"/>
    <p:sldId id="279" r:id="rId7"/>
    <p:sldId id="261" r:id="rId8"/>
    <p:sldId id="383" r:id="rId9"/>
    <p:sldId id="398" r:id="rId10"/>
    <p:sldId id="395" r:id="rId11"/>
    <p:sldId id="396" r:id="rId12"/>
    <p:sldId id="397" r:id="rId13"/>
    <p:sldId id="282" r:id="rId14"/>
    <p:sldId id="315" r:id="rId15"/>
    <p:sldId id="283" r:id="rId16"/>
    <p:sldId id="277" r:id="rId17"/>
    <p:sldId id="384" r:id="rId18"/>
    <p:sldId id="385" r:id="rId19"/>
    <p:sldId id="386" r:id="rId20"/>
    <p:sldId id="320" r:id="rId21"/>
    <p:sldId id="370" r:id="rId22"/>
    <p:sldId id="378" r:id="rId23"/>
    <p:sldId id="381" r:id="rId24"/>
    <p:sldId id="388" r:id="rId25"/>
    <p:sldId id="285" r:id="rId26"/>
    <p:sldId id="382" r:id="rId27"/>
    <p:sldId id="286" r:id="rId28"/>
    <p:sldId id="287" r:id="rId29"/>
    <p:sldId id="394" r:id="rId30"/>
    <p:sldId id="393" r:id="rId31"/>
    <p:sldId id="276" r:id="rId32"/>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45DE8"/>
    <a:srgbClr val="ECE1FB"/>
    <a:srgbClr val="C8ABF3"/>
    <a:srgbClr val="652EA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AF606853-7671-496A-8E4F-DF71F8EC918B}" styleName="Stijl, donker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73A0DAA-6AF3-43AB-8588-CEC1D06C72B9}" styleName="Stijl, gemiddeld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Stijl, gemiddeld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533" autoAdjust="0"/>
    <p:restoredTop sz="94724" autoAdjust="0"/>
  </p:normalViewPr>
  <p:slideViewPr>
    <p:cSldViewPr snapToGrid="0">
      <p:cViewPr>
        <p:scale>
          <a:sx n="75" d="100"/>
          <a:sy n="75" d="100"/>
        </p:scale>
        <p:origin x="-666" y="828"/>
      </p:cViewPr>
      <p:guideLst/>
    </p:cSldViewPr>
  </p:slideViewPr>
  <p:notesTextViewPr>
    <p:cViewPr>
      <p:scale>
        <a:sx n="150" d="100"/>
        <a:sy n="150" d="100"/>
      </p:scale>
      <p:origin x="0" y="0"/>
    </p:cViewPr>
  </p:notesTextViewPr>
  <p:notesViewPr>
    <p:cSldViewPr snapToGrid="0">
      <p:cViewPr varScale="1">
        <p:scale>
          <a:sx n="62" d="100"/>
          <a:sy n="62" d="100"/>
        </p:scale>
        <p:origin x="3226" y="77"/>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a:extLst>
              <a:ext uri="{FF2B5EF4-FFF2-40B4-BE49-F238E27FC236}">
                <a16:creationId xmlns:a16="http://schemas.microsoft.com/office/drawing/2014/main" id="{243D87FA-A25F-F44F-AB4F-095F89F56C9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a:extLst>
              <a:ext uri="{FF2B5EF4-FFF2-40B4-BE49-F238E27FC236}">
                <a16:creationId xmlns:a16="http://schemas.microsoft.com/office/drawing/2014/main" id="{866976AC-C7A1-13A7-1154-D3463DC6882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AD794D7-8334-4A91-AF54-A2B076C7AD50}" type="datetimeFigureOut">
              <a:rPr lang="nl-NL" smtClean="0"/>
              <a:t>18-5-2025</a:t>
            </a:fld>
            <a:endParaRPr lang="nl-NL"/>
          </a:p>
        </p:txBody>
      </p:sp>
      <p:sp>
        <p:nvSpPr>
          <p:cNvPr id="4" name="Tijdelijke aanduiding voor voettekst 3">
            <a:extLst>
              <a:ext uri="{FF2B5EF4-FFF2-40B4-BE49-F238E27FC236}">
                <a16:creationId xmlns:a16="http://schemas.microsoft.com/office/drawing/2014/main" id="{2243638A-BE1B-A101-6A35-94442006BAD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5" name="Tijdelijke aanduiding voor dianummer 4">
            <a:extLst>
              <a:ext uri="{FF2B5EF4-FFF2-40B4-BE49-F238E27FC236}">
                <a16:creationId xmlns:a16="http://schemas.microsoft.com/office/drawing/2014/main" id="{A7CC11D7-18D2-C7E5-4F3C-2B946966407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A8B8B83-5392-4575-B574-F4C5D8863A7A}" type="slidenum">
              <a:rPr lang="nl-NL" smtClean="0"/>
              <a:t>‹nr.›</a:t>
            </a:fld>
            <a:endParaRPr lang="nl-NL"/>
          </a:p>
        </p:txBody>
      </p:sp>
    </p:spTree>
    <p:extLst>
      <p:ext uri="{BB962C8B-B14F-4D97-AF65-F5344CB8AC3E}">
        <p14:creationId xmlns:p14="http://schemas.microsoft.com/office/powerpoint/2010/main" val="141151877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1D7031E-9A57-C448-850C-D3F274574048}" type="datetimeFigureOut">
              <a:rPr lang="nl-NL" smtClean="0"/>
              <a:t>18-5-2025</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E652D38-649F-2742-B8D4-CEFE19811428}" type="slidenum">
              <a:rPr lang="nl-NL" smtClean="0"/>
              <a:t>‹nr.›</a:t>
            </a:fld>
            <a:endParaRPr lang="nl-NL"/>
          </a:p>
        </p:txBody>
      </p:sp>
    </p:spTree>
    <p:extLst>
      <p:ext uri="{BB962C8B-B14F-4D97-AF65-F5344CB8AC3E}">
        <p14:creationId xmlns:p14="http://schemas.microsoft.com/office/powerpoint/2010/main" val="13954577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err="1"/>
              <a:t>Kua</a:t>
            </a:r>
            <a:r>
              <a:rPr lang="nl-NL" dirty="0"/>
              <a:t> met Koen of </a:t>
            </a:r>
            <a:r>
              <a:rPr lang="nl-NL" dirty="0" err="1"/>
              <a:t>Youtube</a:t>
            </a:r>
            <a:r>
              <a:rPr lang="nl-NL" dirty="0"/>
              <a:t> </a:t>
            </a:r>
          </a:p>
          <a:p>
            <a:r>
              <a:rPr lang="nl-NL" dirty="0"/>
              <a:t>Berlo op </a:t>
            </a:r>
            <a:r>
              <a:rPr lang="nl-NL" dirty="0" err="1"/>
              <a:t>Youtube</a:t>
            </a:r>
            <a:endParaRPr lang="nl-NL" dirty="0"/>
          </a:p>
          <a:p>
            <a:endParaRPr lang="nl-NL" dirty="0"/>
          </a:p>
        </p:txBody>
      </p:sp>
      <p:sp>
        <p:nvSpPr>
          <p:cNvPr id="4" name="Tijdelijke aanduiding voor dianummer 3"/>
          <p:cNvSpPr>
            <a:spLocks noGrp="1"/>
          </p:cNvSpPr>
          <p:nvPr>
            <p:ph type="sldNum" sz="quarter" idx="5"/>
          </p:nvPr>
        </p:nvSpPr>
        <p:spPr/>
        <p:txBody>
          <a:bodyPr/>
          <a:lstStyle/>
          <a:p>
            <a:fld id="{8E652D38-649F-2742-B8D4-CEFE19811428}" type="slidenum">
              <a:rPr lang="nl-NL" smtClean="0"/>
              <a:t>2</a:t>
            </a:fld>
            <a:endParaRPr lang="nl-NL"/>
          </a:p>
        </p:txBody>
      </p:sp>
    </p:spTree>
    <p:extLst>
      <p:ext uri="{BB962C8B-B14F-4D97-AF65-F5344CB8AC3E}">
        <p14:creationId xmlns:p14="http://schemas.microsoft.com/office/powerpoint/2010/main" val="11784598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8E652D38-649F-2742-B8D4-CEFE19811428}" type="slidenum">
              <a:rPr lang="nl-NL" smtClean="0"/>
              <a:t>12</a:t>
            </a:fld>
            <a:endParaRPr lang="nl-NL"/>
          </a:p>
        </p:txBody>
      </p:sp>
    </p:spTree>
    <p:extLst>
      <p:ext uri="{BB962C8B-B14F-4D97-AF65-F5344CB8AC3E}">
        <p14:creationId xmlns:p14="http://schemas.microsoft.com/office/powerpoint/2010/main" val="8298483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8E652D38-649F-2742-B8D4-CEFE19811428}" type="slidenum">
              <a:rPr lang="nl-NL" smtClean="0"/>
              <a:t>13</a:t>
            </a:fld>
            <a:endParaRPr lang="nl-NL"/>
          </a:p>
        </p:txBody>
      </p:sp>
    </p:spTree>
    <p:extLst>
      <p:ext uri="{BB962C8B-B14F-4D97-AF65-F5344CB8AC3E}">
        <p14:creationId xmlns:p14="http://schemas.microsoft.com/office/powerpoint/2010/main" val="31655880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8E652D38-649F-2742-B8D4-CEFE19811428}" type="slidenum">
              <a:rPr lang="nl-NL" smtClean="0"/>
              <a:t>15</a:t>
            </a:fld>
            <a:endParaRPr lang="nl-NL"/>
          </a:p>
        </p:txBody>
      </p:sp>
    </p:spTree>
    <p:extLst>
      <p:ext uri="{BB962C8B-B14F-4D97-AF65-F5344CB8AC3E}">
        <p14:creationId xmlns:p14="http://schemas.microsoft.com/office/powerpoint/2010/main" val="30549512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8E652D38-649F-2742-B8D4-CEFE19811428}" type="slidenum">
              <a:rPr lang="nl-NL" smtClean="0"/>
              <a:t>16</a:t>
            </a:fld>
            <a:endParaRPr lang="nl-NL"/>
          </a:p>
        </p:txBody>
      </p:sp>
    </p:spTree>
    <p:extLst>
      <p:ext uri="{BB962C8B-B14F-4D97-AF65-F5344CB8AC3E}">
        <p14:creationId xmlns:p14="http://schemas.microsoft.com/office/powerpoint/2010/main" val="41940481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8E652D38-649F-2742-B8D4-CEFE19811428}" type="slidenum">
              <a:rPr lang="nl-NL" smtClean="0"/>
              <a:t>17</a:t>
            </a:fld>
            <a:endParaRPr lang="nl-NL"/>
          </a:p>
        </p:txBody>
      </p:sp>
    </p:spTree>
    <p:extLst>
      <p:ext uri="{BB962C8B-B14F-4D97-AF65-F5344CB8AC3E}">
        <p14:creationId xmlns:p14="http://schemas.microsoft.com/office/powerpoint/2010/main" val="20521911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buFont typeface="Wingdings" panose="05000000000000000000" pitchFamily="2" charset="2"/>
              <a:buChar char="à"/>
            </a:pPr>
            <a:r>
              <a:rPr lang="nl-NL" sz="1200" dirty="0"/>
              <a:t>eigenlijk is improvisatie het meest kenmerkende ingrediënt van jazz, daarvoor hebben ze in de muziek vaak vaste thema’s die dienen als de basis van de muziek.</a:t>
            </a:r>
          </a:p>
          <a:p>
            <a:pPr marL="171450" indent="-171450">
              <a:buFont typeface="Wingdings" panose="05000000000000000000" pitchFamily="2" charset="2"/>
              <a:buChar char="à"/>
            </a:pPr>
            <a:endParaRPr lang="nl-NL" sz="1200" b="0" i="0" dirty="0">
              <a:solidFill>
                <a:srgbClr val="1F1E1D"/>
              </a:solidFill>
              <a:effectLst/>
              <a:latin typeface="GTWalsheim"/>
            </a:endParaRPr>
          </a:p>
          <a:p>
            <a:pPr marL="171450" indent="-171450">
              <a:buFont typeface="Wingdings" panose="05000000000000000000" pitchFamily="2" charset="2"/>
              <a:buChar char="à"/>
            </a:pPr>
            <a:r>
              <a:rPr lang="nl-NL" b="0" i="0" dirty="0">
                <a:solidFill>
                  <a:srgbClr val="1F1E1D"/>
                </a:solidFill>
                <a:effectLst/>
                <a:latin typeface="GTWalsheim"/>
              </a:rPr>
              <a:t>Spirituals, gospel, blues en ragtime hebben hun oorsprong in jazz.</a:t>
            </a:r>
          </a:p>
          <a:p>
            <a:endParaRPr lang="nl-NL" b="0" i="0" dirty="0">
              <a:solidFill>
                <a:srgbClr val="1F1E1D"/>
              </a:solidFill>
              <a:effectLst/>
              <a:latin typeface="GTWalsheim"/>
            </a:endParaRPr>
          </a:p>
          <a:p>
            <a:r>
              <a:rPr lang="nl-NL" b="1" i="0" dirty="0">
                <a:solidFill>
                  <a:srgbClr val="1F1E1D"/>
                </a:solidFill>
                <a:effectLst/>
                <a:latin typeface="GTWalsheim"/>
              </a:rPr>
              <a:t>Jazz:</a:t>
            </a:r>
            <a:br>
              <a:rPr lang="nl-NL" b="1" i="0" dirty="0">
                <a:solidFill>
                  <a:srgbClr val="1F1E1D"/>
                </a:solidFill>
                <a:effectLst/>
                <a:latin typeface="GTWalsheim"/>
              </a:rPr>
            </a:br>
            <a:r>
              <a:rPr lang="nl-NL" b="0" i="0" dirty="0">
                <a:solidFill>
                  <a:srgbClr val="1F1E1D"/>
                </a:solidFill>
                <a:effectLst/>
                <a:latin typeface="GTWalsheim"/>
              </a:rPr>
              <a:t>• Is geboren in de </a:t>
            </a:r>
            <a:r>
              <a:rPr lang="nl-NL" b="0" i="0" dirty="0" err="1">
                <a:solidFill>
                  <a:srgbClr val="1F1E1D"/>
                </a:solidFill>
                <a:effectLst/>
                <a:latin typeface="GTWalsheim"/>
              </a:rPr>
              <a:t>rosse</a:t>
            </a:r>
            <a:r>
              <a:rPr lang="nl-NL" b="0" i="0" dirty="0">
                <a:solidFill>
                  <a:srgbClr val="1F1E1D"/>
                </a:solidFill>
                <a:effectLst/>
                <a:latin typeface="GTWalsheim"/>
              </a:rPr>
              <a:t> buurten van New Orleans.</a:t>
            </a:r>
            <a:br>
              <a:rPr lang="nl-NL" dirty="0"/>
            </a:br>
            <a:r>
              <a:rPr lang="nl-NL" b="0" i="0" dirty="0">
                <a:solidFill>
                  <a:srgbClr val="1F1E1D"/>
                </a:solidFill>
                <a:effectLst/>
                <a:latin typeface="GTWalsheim"/>
              </a:rPr>
              <a:t>• Spirituals, gospel, blues en ragtime hebben hun oorsprong in jazz.</a:t>
            </a:r>
            <a:br>
              <a:rPr lang="nl-NL" dirty="0"/>
            </a:br>
            <a:r>
              <a:rPr lang="nl-NL" b="0" i="0" dirty="0">
                <a:solidFill>
                  <a:srgbClr val="1F1E1D"/>
                </a:solidFill>
                <a:effectLst/>
                <a:latin typeface="GTWalsheim"/>
              </a:rPr>
              <a:t>• Blues is een volksmuziek die in 1900 in Noord-Amerika word bespeelt en geluisterd.</a:t>
            </a:r>
            <a:br>
              <a:rPr lang="nl-NL" dirty="0"/>
            </a:br>
            <a:r>
              <a:rPr lang="nl-NL" b="0" i="0" dirty="0">
                <a:solidFill>
                  <a:srgbClr val="1F1E1D"/>
                </a:solidFill>
                <a:effectLst/>
                <a:latin typeface="GTWalsheim"/>
              </a:rPr>
              <a:t>• Uit een mix van marsmuziek, blues, gospel en ragtime ontstaat een nieuwe stijl: New </a:t>
            </a:r>
            <a:r>
              <a:rPr lang="nl-NL" b="0" i="0" dirty="0" err="1">
                <a:solidFill>
                  <a:srgbClr val="1F1E1D"/>
                </a:solidFill>
                <a:effectLst/>
                <a:latin typeface="GTWalsheim"/>
              </a:rPr>
              <a:t>orleans</a:t>
            </a:r>
            <a:r>
              <a:rPr lang="nl-NL" b="0" i="0" dirty="0">
                <a:solidFill>
                  <a:srgbClr val="1F1E1D"/>
                </a:solidFill>
                <a:effectLst/>
                <a:latin typeface="GTWalsheim"/>
              </a:rPr>
              <a:t> jazz.</a:t>
            </a:r>
            <a:br>
              <a:rPr lang="nl-NL" dirty="0"/>
            </a:br>
            <a:r>
              <a:rPr lang="nl-NL" b="0" i="0" dirty="0">
                <a:solidFill>
                  <a:srgbClr val="1F1E1D"/>
                </a:solidFill>
                <a:effectLst/>
                <a:latin typeface="GTWalsheim"/>
              </a:rPr>
              <a:t>• Orkesten met grote bezetting</a:t>
            </a:r>
            <a:br>
              <a:rPr lang="nl-NL" dirty="0"/>
            </a:br>
            <a:r>
              <a:rPr lang="nl-NL" b="0" i="0" dirty="0">
                <a:solidFill>
                  <a:srgbClr val="1F1E1D"/>
                </a:solidFill>
                <a:effectLst/>
                <a:latin typeface="GTWalsheim"/>
              </a:rPr>
              <a:t>• Collectieve improvisaties</a:t>
            </a:r>
            <a:br>
              <a:rPr lang="nl-NL" dirty="0"/>
            </a:br>
            <a:r>
              <a:rPr lang="nl-NL" b="0" i="0" dirty="0">
                <a:solidFill>
                  <a:srgbClr val="1F1E1D"/>
                </a:solidFill>
                <a:effectLst/>
                <a:latin typeface="GTWalsheim"/>
              </a:rPr>
              <a:t>• Improvisaties op blues en ragtime (of integreert andere stijlen van afro-</a:t>
            </a:r>
            <a:r>
              <a:rPr lang="nl-NL" b="0" i="0" dirty="0" err="1">
                <a:solidFill>
                  <a:srgbClr val="1F1E1D"/>
                </a:solidFill>
                <a:effectLst/>
                <a:latin typeface="GTWalsheim"/>
              </a:rPr>
              <a:t>amerikaanse</a:t>
            </a:r>
            <a:r>
              <a:rPr lang="nl-NL" b="0" i="0" dirty="0">
                <a:solidFill>
                  <a:srgbClr val="1F1E1D"/>
                </a:solidFill>
                <a:effectLst/>
                <a:latin typeface="GTWalsheim"/>
              </a:rPr>
              <a:t> muziek)</a:t>
            </a:r>
            <a:br>
              <a:rPr lang="nl-NL" dirty="0"/>
            </a:br>
            <a:br>
              <a:rPr lang="nl-NL" b="0" i="0" dirty="0">
                <a:solidFill>
                  <a:srgbClr val="1F1E1D"/>
                </a:solidFill>
                <a:effectLst/>
                <a:latin typeface="GTWalsheim"/>
              </a:rPr>
            </a:br>
            <a:r>
              <a:rPr lang="nl-NL" b="0" i="0" dirty="0">
                <a:solidFill>
                  <a:srgbClr val="1F1E1D"/>
                </a:solidFill>
                <a:effectLst/>
                <a:latin typeface="GTWalsheim"/>
              </a:rPr>
              <a:t>Typische jazzinstrumenten</a:t>
            </a:r>
            <a:br>
              <a:rPr lang="nl-NL" dirty="0"/>
            </a:br>
            <a:r>
              <a:rPr lang="nl-NL" b="0" i="0" dirty="0">
                <a:solidFill>
                  <a:srgbClr val="1F1E1D"/>
                </a:solidFill>
                <a:effectLst/>
                <a:latin typeface="GTWalsheim"/>
              </a:rPr>
              <a:t>• Trompet</a:t>
            </a:r>
            <a:br>
              <a:rPr lang="nl-NL" dirty="0"/>
            </a:br>
            <a:r>
              <a:rPr lang="nl-NL" b="0" i="0" dirty="0">
                <a:solidFill>
                  <a:srgbClr val="1F1E1D"/>
                </a:solidFill>
                <a:effectLst/>
                <a:latin typeface="GTWalsheim"/>
              </a:rPr>
              <a:t>• Trombone</a:t>
            </a:r>
            <a:br>
              <a:rPr lang="nl-NL" dirty="0"/>
            </a:br>
            <a:r>
              <a:rPr lang="nl-NL" b="0" i="0" dirty="0">
                <a:solidFill>
                  <a:srgbClr val="1F1E1D"/>
                </a:solidFill>
                <a:effectLst/>
                <a:latin typeface="GTWalsheim"/>
              </a:rPr>
              <a:t>• Klarinet</a:t>
            </a:r>
            <a:br>
              <a:rPr lang="nl-NL" dirty="0"/>
            </a:br>
            <a:r>
              <a:rPr lang="nl-NL" b="0" i="0" dirty="0">
                <a:solidFill>
                  <a:srgbClr val="1F1E1D"/>
                </a:solidFill>
                <a:effectLst/>
                <a:latin typeface="GTWalsheim"/>
              </a:rPr>
              <a:t>• Tuba</a:t>
            </a:r>
            <a:br>
              <a:rPr lang="nl-NL" dirty="0"/>
            </a:br>
            <a:r>
              <a:rPr lang="nl-NL" b="0" i="0" dirty="0">
                <a:solidFill>
                  <a:srgbClr val="1F1E1D"/>
                </a:solidFill>
                <a:effectLst/>
                <a:latin typeface="GTWalsheim"/>
              </a:rPr>
              <a:t>• Piano</a:t>
            </a:r>
            <a:br>
              <a:rPr lang="nl-NL" dirty="0"/>
            </a:br>
            <a:r>
              <a:rPr lang="nl-NL" b="0" i="0" dirty="0">
                <a:solidFill>
                  <a:srgbClr val="1F1E1D"/>
                </a:solidFill>
                <a:effectLst/>
                <a:latin typeface="GTWalsheim"/>
              </a:rPr>
              <a:t>• Banjo</a:t>
            </a:r>
            <a:endParaRPr lang="nl-NL" dirty="0"/>
          </a:p>
        </p:txBody>
      </p:sp>
      <p:sp>
        <p:nvSpPr>
          <p:cNvPr id="4" name="Tijdelijke aanduiding voor dianummer 3"/>
          <p:cNvSpPr>
            <a:spLocks noGrp="1"/>
          </p:cNvSpPr>
          <p:nvPr>
            <p:ph type="sldNum" sz="quarter" idx="5"/>
          </p:nvPr>
        </p:nvSpPr>
        <p:spPr/>
        <p:txBody>
          <a:bodyPr/>
          <a:lstStyle/>
          <a:p>
            <a:fld id="{86B93869-B110-4E21-8514-7C275C81E122}" type="slidenum">
              <a:rPr lang="nl-NL" smtClean="0"/>
              <a:t>18</a:t>
            </a:fld>
            <a:endParaRPr lang="nl-NL"/>
          </a:p>
        </p:txBody>
      </p:sp>
    </p:spTree>
    <p:extLst>
      <p:ext uri="{BB962C8B-B14F-4D97-AF65-F5344CB8AC3E}">
        <p14:creationId xmlns:p14="http://schemas.microsoft.com/office/powerpoint/2010/main" val="1576706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86B93869-B110-4E21-8514-7C275C81E122}" type="slidenum">
              <a:rPr lang="nl-NL" smtClean="0"/>
              <a:t>19</a:t>
            </a:fld>
            <a:endParaRPr lang="nl-NL"/>
          </a:p>
        </p:txBody>
      </p:sp>
    </p:spTree>
    <p:extLst>
      <p:ext uri="{BB962C8B-B14F-4D97-AF65-F5344CB8AC3E}">
        <p14:creationId xmlns:p14="http://schemas.microsoft.com/office/powerpoint/2010/main" val="25690619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8E652D38-649F-2742-B8D4-CEFE19811428}" type="slidenum">
              <a:rPr lang="nl-NL" smtClean="0"/>
              <a:t>22</a:t>
            </a:fld>
            <a:endParaRPr lang="nl-NL"/>
          </a:p>
        </p:txBody>
      </p:sp>
    </p:spTree>
    <p:extLst>
      <p:ext uri="{BB962C8B-B14F-4D97-AF65-F5344CB8AC3E}">
        <p14:creationId xmlns:p14="http://schemas.microsoft.com/office/powerpoint/2010/main" val="33777364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8E652D38-649F-2742-B8D4-CEFE19811428}" type="slidenum">
              <a:rPr lang="nl-NL" smtClean="0"/>
              <a:t>23</a:t>
            </a:fld>
            <a:endParaRPr lang="nl-NL"/>
          </a:p>
        </p:txBody>
      </p:sp>
    </p:spTree>
    <p:extLst>
      <p:ext uri="{BB962C8B-B14F-4D97-AF65-F5344CB8AC3E}">
        <p14:creationId xmlns:p14="http://schemas.microsoft.com/office/powerpoint/2010/main" val="19504858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8E652D38-649F-2742-B8D4-CEFE19811428}" type="slidenum">
              <a:rPr lang="nl-NL" smtClean="0"/>
              <a:t>24</a:t>
            </a:fld>
            <a:endParaRPr lang="nl-NL"/>
          </a:p>
        </p:txBody>
      </p:sp>
    </p:spTree>
    <p:extLst>
      <p:ext uri="{BB962C8B-B14F-4D97-AF65-F5344CB8AC3E}">
        <p14:creationId xmlns:p14="http://schemas.microsoft.com/office/powerpoint/2010/main" val="18185723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8E652D38-649F-2742-B8D4-CEFE19811428}" type="slidenum">
              <a:rPr lang="nl-NL" smtClean="0"/>
              <a:t>4</a:t>
            </a:fld>
            <a:endParaRPr lang="nl-NL"/>
          </a:p>
        </p:txBody>
      </p:sp>
    </p:spTree>
    <p:extLst>
      <p:ext uri="{BB962C8B-B14F-4D97-AF65-F5344CB8AC3E}">
        <p14:creationId xmlns:p14="http://schemas.microsoft.com/office/powerpoint/2010/main" val="31854811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8E652D38-649F-2742-B8D4-CEFE19811428}" type="slidenum">
              <a:rPr lang="nl-NL" smtClean="0"/>
              <a:t>25</a:t>
            </a:fld>
            <a:endParaRPr lang="nl-NL"/>
          </a:p>
        </p:txBody>
      </p:sp>
    </p:spTree>
    <p:extLst>
      <p:ext uri="{BB962C8B-B14F-4D97-AF65-F5344CB8AC3E}">
        <p14:creationId xmlns:p14="http://schemas.microsoft.com/office/powerpoint/2010/main" val="12216593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800" dirty="0">
                <a:effectLst/>
                <a:latin typeface="Aptos" panose="020B0004020202020204" pitchFamily="34" charset="0"/>
                <a:ea typeface="Aptos" panose="020B0004020202020204" pitchFamily="34" charset="0"/>
                <a:cs typeface="Aptos" panose="020B0004020202020204" pitchFamily="34" charset="0"/>
              </a:rPr>
              <a:t>Variaties op antwoorden: - Originaliteit hoeft niet – er wordt een voorbeeld uit de cultuurgeschiedenis hergebruikt - Grensoverschrijdingen van veel kunstdisciplines – ook in deze clip zie je een mengvorm van popmuziek, acteren/dans, video/film. - Grensoverschrijdingen/camp/ironie – Freddy </a:t>
            </a:r>
            <a:r>
              <a:rPr lang="nl-NL" sz="1800" dirty="0" err="1">
                <a:effectLst/>
                <a:latin typeface="Aptos" panose="020B0004020202020204" pitchFamily="34" charset="0"/>
                <a:ea typeface="Aptos" panose="020B0004020202020204" pitchFamily="34" charset="0"/>
                <a:cs typeface="Aptos" panose="020B0004020202020204" pitchFamily="34" charset="0"/>
              </a:rPr>
              <a:t>Mercury</a:t>
            </a:r>
            <a:r>
              <a:rPr lang="nl-NL" sz="1800" dirty="0">
                <a:effectLst/>
                <a:latin typeface="Aptos" panose="020B0004020202020204" pitchFamily="34" charset="0"/>
                <a:ea typeface="Aptos" panose="020B0004020202020204" pitchFamily="34" charset="0"/>
                <a:cs typeface="Aptos" panose="020B0004020202020204" pitchFamily="34" charset="0"/>
              </a:rPr>
              <a:t> hanteert een stereotiepe vrouw die overdreven doet, in overdreven kleding loopt terwijl hij stofzuigt. - Herwaardering van verhalende verwijzingen → mythologie/mythes (</a:t>
            </a:r>
            <a:r>
              <a:rPr lang="nl-NL" sz="1800" dirty="0" err="1">
                <a:effectLst/>
                <a:latin typeface="Aptos" panose="020B0004020202020204" pitchFamily="34" charset="0"/>
                <a:ea typeface="Aptos" panose="020B0004020202020204" pitchFamily="34" charset="0"/>
                <a:cs typeface="Aptos" panose="020B0004020202020204" pitchFamily="34" charset="0"/>
              </a:rPr>
              <a:t>etc</a:t>
            </a:r>
            <a:r>
              <a:rPr lang="nl-NL" sz="1800" dirty="0">
                <a:effectLst/>
                <a:latin typeface="Aptos" panose="020B0004020202020204" pitchFamily="34" charset="0"/>
                <a:ea typeface="Aptos" panose="020B0004020202020204" pitchFamily="34" charset="0"/>
                <a:cs typeface="Aptos" panose="020B00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p:txBody>
      </p:sp>
      <p:sp>
        <p:nvSpPr>
          <p:cNvPr id="4" name="Tijdelijke aanduiding voor dianummer 3"/>
          <p:cNvSpPr>
            <a:spLocks noGrp="1"/>
          </p:cNvSpPr>
          <p:nvPr>
            <p:ph type="sldNum" sz="quarter" idx="5"/>
          </p:nvPr>
        </p:nvSpPr>
        <p:spPr/>
        <p:txBody>
          <a:bodyPr/>
          <a:lstStyle/>
          <a:p>
            <a:fld id="{8E652D38-649F-2742-B8D4-CEFE19811428}" type="slidenum">
              <a:rPr lang="nl-NL" smtClean="0"/>
              <a:t>26</a:t>
            </a:fld>
            <a:endParaRPr lang="nl-NL"/>
          </a:p>
        </p:txBody>
      </p:sp>
    </p:spTree>
    <p:extLst>
      <p:ext uri="{BB962C8B-B14F-4D97-AF65-F5344CB8AC3E}">
        <p14:creationId xmlns:p14="http://schemas.microsoft.com/office/powerpoint/2010/main" val="996849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8E652D38-649F-2742-B8D4-CEFE19811428}" type="slidenum">
              <a:rPr lang="nl-NL" smtClean="0"/>
              <a:t>27</a:t>
            </a:fld>
            <a:endParaRPr lang="nl-NL"/>
          </a:p>
        </p:txBody>
      </p:sp>
    </p:spTree>
    <p:extLst>
      <p:ext uri="{BB962C8B-B14F-4D97-AF65-F5344CB8AC3E}">
        <p14:creationId xmlns:p14="http://schemas.microsoft.com/office/powerpoint/2010/main" val="16183134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8E652D38-649F-2742-B8D4-CEFE19811428}" type="slidenum">
              <a:rPr lang="nl-NL" smtClean="0"/>
              <a:t>28</a:t>
            </a:fld>
            <a:endParaRPr lang="nl-NL"/>
          </a:p>
        </p:txBody>
      </p:sp>
    </p:spTree>
    <p:extLst>
      <p:ext uri="{BB962C8B-B14F-4D97-AF65-F5344CB8AC3E}">
        <p14:creationId xmlns:p14="http://schemas.microsoft.com/office/powerpoint/2010/main" val="20545804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8E652D38-649F-2742-B8D4-CEFE19811428}" type="slidenum">
              <a:rPr lang="nl-NL" smtClean="0"/>
              <a:t>5</a:t>
            </a:fld>
            <a:endParaRPr lang="nl-NL"/>
          </a:p>
        </p:txBody>
      </p:sp>
    </p:spTree>
    <p:extLst>
      <p:ext uri="{BB962C8B-B14F-4D97-AF65-F5344CB8AC3E}">
        <p14:creationId xmlns:p14="http://schemas.microsoft.com/office/powerpoint/2010/main" val="28147932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8E652D38-649F-2742-B8D4-CEFE19811428}" type="slidenum">
              <a:rPr lang="nl-NL" smtClean="0"/>
              <a:t>6</a:t>
            </a:fld>
            <a:endParaRPr lang="nl-NL"/>
          </a:p>
        </p:txBody>
      </p:sp>
    </p:spTree>
    <p:extLst>
      <p:ext uri="{BB962C8B-B14F-4D97-AF65-F5344CB8AC3E}">
        <p14:creationId xmlns:p14="http://schemas.microsoft.com/office/powerpoint/2010/main" val="21296114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8E652D38-649F-2742-B8D4-CEFE19811428}" type="slidenum">
              <a:rPr lang="nl-NL" smtClean="0"/>
              <a:t>7</a:t>
            </a:fld>
            <a:endParaRPr lang="nl-NL"/>
          </a:p>
        </p:txBody>
      </p:sp>
    </p:spTree>
    <p:extLst>
      <p:ext uri="{BB962C8B-B14F-4D97-AF65-F5344CB8AC3E}">
        <p14:creationId xmlns:p14="http://schemas.microsoft.com/office/powerpoint/2010/main" val="2172859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8E652D38-649F-2742-B8D4-CEFE19811428}" type="slidenum">
              <a:rPr lang="nl-NL" smtClean="0"/>
              <a:t>8</a:t>
            </a:fld>
            <a:endParaRPr lang="nl-NL"/>
          </a:p>
        </p:txBody>
      </p:sp>
    </p:spTree>
    <p:extLst>
      <p:ext uri="{BB962C8B-B14F-4D97-AF65-F5344CB8AC3E}">
        <p14:creationId xmlns:p14="http://schemas.microsoft.com/office/powerpoint/2010/main" val="41042737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8E652D38-649F-2742-B8D4-CEFE19811428}" type="slidenum">
              <a:rPr lang="nl-NL" smtClean="0"/>
              <a:t>9</a:t>
            </a:fld>
            <a:endParaRPr lang="nl-NL"/>
          </a:p>
        </p:txBody>
      </p:sp>
    </p:spTree>
    <p:extLst>
      <p:ext uri="{BB962C8B-B14F-4D97-AF65-F5344CB8AC3E}">
        <p14:creationId xmlns:p14="http://schemas.microsoft.com/office/powerpoint/2010/main" val="36543221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8E652D38-649F-2742-B8D4-CEFE19811428}" type="slidenum">
              <a:rPr lang="nl-NL" smtClean="0"/>
              <a:t>10</a:t>
            </a:fld>
            <a:endParaRPr lang="nl-NL"/>
          </a:p>
        </p:txBody>
      </p:sp>
    </p:spTree>
    <p:extLst>
      <p:ext uri="{BB962C8B-B14F-4D97-AF65-F5344CB8AC3E}">
        <p14:creationId xmlns:p14="http://schemas.microsoft.com/office/powerpoint/2010/main" val="4432714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8E652D38-649F-2742-B8D4-CEFE19811428}" type="slidenum">
              <a:rPr lang="nl-NL" smtClean="0"/>
              <a:t>11</a:t>
            </a:fld>
            <a:endParaRPr lang="nl-NL"/>
          </a:p>
        </p:txBody>
      </p:sp>
    </p:spTree>
    <p:extLst>
      <p:ext uri="{BB962C8B-B14F-4D97-AF65-F5344CB8AC3E}">
        <p14:creationId xmlns:p14="http://schemas.microsoft.com/office/powerpoint/2010/main" val="42220342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BA16532-9818-449C-BBED-08526F6D39E4}"/>
              </a:ext>
            </a:extLst>
          </p:cNvPr>
          <p:cNvSpPr>
            <a:spLocks noGrp="1"/>
          </p:cNvSpPr>
          <p:nvPr>
            <p:ph type="ctrTitle"/>
          </p:nvPr>
        </p:nvSpPr>
        <p:spPr>
          <a:xfrm>
            <a:off x="1524000" y="1122363"/>
            <a:ext cx="9144000" cy="2387600"/>
          </a:xfrm>
        </p:spPr>
        <p:txBody>
          <a:bodyPr anchor="b"/>
          <a:lstStyle>
            <a:lvl1pPr algn="ctr">
              <a:defRPr sz="6000">
                <a:latin typeface="Effra" panose="02000506080000020004" pitchFamily="2" charset="0"/>
              </a:defRPr>
            </a:lvl1pPr>
          </a:lstStyle>
          <a:p>
            <a:r>
              <a:rPr lang="nl-NL" dirty="0"/>
              <a:t>Klik om stijl te bewerken</a:t>
            </a:r>
          </a:p>
        </p:txBody>
      </p:sp>
      <p:sp>
        <p:nvSpPr>
          <p:cNvPr id="3" name="Ondertitel 2">
            <a:extLst>
              <a:ext uri="{FF2B5EF4-FFF2-40B4-BE49-F238E27FC236}">
                <a16:creationId xmlns:a16="http://schemas.microsoft.com/office/drawing/2014/main" id="{9463242A-2615-4F97-A11E-94A966350A8E}"/>
              </a:ext>
            </a:extLst>
          </p:cNvPr>
          <p:cNvSpPr>
            <a:spLocks noGrp="1"/>
          </p:cNvSpPr>
          <p:nvPr>
            <p:ph type="subTitle" idx="1"/>
          </p:nvPr>
        </p:nvSpPr>
        <p:spPr>
          <a:xfrm>
            <a:off x="1524000" y="3602038"/>
            <a:ext cx="9144000" cy="1655762"/>
          </a:xfrm>
        </p:spPr>
        <p:txBody>
          <a:bodyPr/>
          <a:lstStyle>
            <a:lvl1pPr marL="0" indent="0" algn="ctr">
              <a:buNone/>
              <a:defRPr sz="2400">
                <a:latin typeface="Effra" panose="0200050608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Klikken om de ondertitelstijl van het model te bewerken</a:t>
            </a:r>
          </a:p>
        </p:txBody>
      </p:sp>
      <p:sp>
        <p:nvSpPr>
          <p:cNvPr id="4" name="Tijdelijke aanduiding voor datum 3">
            <a:extLst>
              <a:ext uri="{FF2B5EF4-FFF2-40B4-BE49-F238E27FC236}">
                <a16:creationId xmlns:a16="http://schemas.microsoft.com/office/drawing/2014/main" id="{15E9F262-EB07-43B2-88DC-05B892E33AFC}"/>
              </a:ext>
            </a:extLst>
          </p:cNvPr>
          <p:cNvSpPr>
            <a:spLocks noGrp="1"/>
          </p:cNvSpPr>
          <p:nvPr>
            <p:ph type="dt" sz="half" idx="10"/>
          </p:nvPr>
        </p:nvSpPr>
        <p:spPr/>
        <p:txBody>
          <a:bodyPr/>
          <a:lstStyle/>
          <a:p>
            <a:fld id="{62F1A354-3FB0-4CC8-B645-49C2B3C12A52}" type="datetimeFigureOut">
              <a:rPr lang="nl-NL" smtClean="0"/>
              <a:t>18-5-2025</a:t>
            </a:fld>
            <a:endParaRPr lang="nl-NL"/>
          </a:p>
        </p:txBody>
      </p:sp>
      <p:sp>
        <p:nvSpPr>
          <p:cNvPr id="5" name="Tijdelijke aanduiding voor voettekst 4">
            <a:extLst>
              <a:ext uri="{FF2B5EF4-FFF2-40B4-BE49-F238E27FC236}">
                <a16:creationId xmlns:a16="http://schemas.microsoft.com/office/drawing/2014/main" id="{02D8B6FF-B399-4E0B-8ED4-26E5D0DB8770}"/>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50C3B986-4732-4AEA-80AF-896F199945E2}"/>
              </a:ext>
            </a:extLst>
          </p:cNvPr>
          <p:cNvSpPr>
            <a:spLocks noGrp="1"/>
          </p:cNvSpPr>
          <p:nvPr>
            <p:ph type="sldNum" sz="quarter" idx="12"/>
          </p:nvPr>
        </p:nvSpPr>
        <p:spPr/>
        <p:txBody>
          <a:bodyPr/>
          <a:lstStyle/>
          <a:p>
            <a:fld id="{092F62AD-E3BE-4C56-9B59-A1D972D61210}" type="slidenum">
              <a:rPr lang="nl-NL" smtClean="0"/>
              <a:t>‹nr.›</a:t>
            </a:fld>
            <a:endParaRPr lang="nl-NL"/>
          </a:p>
        </p:txBody>
      </p:sp>
    </p:spTree>
    <p:extLst>
      <p:ext uri="{BB962C8B-B14F-4D97-AF65-F5344CB8AC3E}">
        <p14:creationId xmlns:p14="http://schemas.microsoft.com/office/powerpoint/2010/main" val="21934805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F88A08F-AB43-4BF9-ABCB-DF7281450347}"/>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C54D7517-DEA0-4D82-8F5B-C554F4BA1D90}"/>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A29AA1E5-D26E-4914-8646-464C46527DFF}"/>
              </a:ext>
            </a:extLst>
          </p:cNvPr>
          <p:cNvSpPr>
            <a:spLocks noGrp="1"/>
          </p:cNvSpPr>
          <p:nvPr>
            <p:ph type="dt" sz="half" idx="10"/>
          </p:nvPr>
        </p:nvSpPr>
        <p:spPr/>
        <p:txBody>
          <a:bodyPr/>
          <a:lstStyle/>
          <a:p>
            <a:fld id="{62F1A354-3FB0-4CC8-B645-49C2B3C12A52}" type="datetimeFigureOut">
              <a:rPr lang="nl-NL" smtClean="0"/>
              <a:t>18-5-2025</a:t>
            </a:fld>
            <a:endParaRPr lang="nl-NL"/>
          </a:p>
        </p:txBody>
      </p:sp>
      <p:sp>
        <p:nvSpPr>
          <p:cNvPr id="5" name="Tijdelijke aanduiding voor voettekst 4">
            <a:extLst>
              <a:ext uri="{FF2B5EF4-FFF2-40B4-BE49-F238E27FC236}">
                <a16:creationId xmlns:a16="http://schemas.microsoft.com/office/drawing/2014/main" id="{CADCE312-5144-4421-865F-22EC8FA7210A}"/>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F171D65C-570E-40AE-844D-07BD851AA43B}"/>
              </a:ext>
            </a:extLst>
          </p:cNvPr>
          <p:cNvSpPr>
            <a:spLocks noGrp="1"/>
          </p:cNvSpPr>
          <p:nvPr>
            <p:ph type="sldNum" sz="quarter" idx="12"/>
          </p:nvPr>
        </p:nvSpPr>
        <p:spPr/>
        <p:txBody>
          <a:bodyPr/>
          <a:lstStyle/>
          <a:p>
            <a:fld id="{092F62AD-E3BE-4C56-9B59-A1D972D61210}" type="slidenum">
              <a:rPr lang="nl-NL" smtClean="0"/>
              <a:t>‹nr.›</a:t>
            </a:fld>
            <a:endParaRPr lang="nl-NL"/>
          </a:p>
        </p:txBody>
      </p:sp>
    </p:spTree>
    <p:extLst>
      <p:ext uri="{BB962C8B-B14F-4D97-AF65-F5344CB8AC3E}">
        <p14:creationId xmlns:p14="http://schemas.microsoft.com/office/powerpoint/2010/main" val="25121281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8C5DC912-268B-443F-B9BC-CF4D0BC94F6C}"/>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256E0DDD-8AEF-43CB-82CF-69189EB37A5E}"/>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87E25A30-79F0-44B1-9228-A1CBA9740BE8}"/>
              </a:ext>
            </a:extLst>
          </p:cNvPr>
          <p:cNvSpPr>
            <a:spLocks noGrp="1"/>
          </p:cNvSpPr>
          <p:nvPr>
            <p:ph type="dt" sz="half" idx="10"/>
          </p:nvPr>
        </p:nvSpPr>
        <p:spPr/>
        <p:txBody>
          <a:bodyPr/>
          <a:lstStyle/>
          <a:p>
            <a:fld id="{62F1A354-3FB0-4CC8-B645-49C2B3C12A52}" type="datetimeFigureOut">
              <a:rPr lang="nl-NL" smtClean="0"/>
              <a:t>18-5-2025</a:t>
            </a:fld>
            <a:endParaRPr lang="nl-NL"/>
          </a:p>
        </p:txBody>
      </p:sp>
      <p:sp>
        <p:nvSpPr>
          <p:cNvPr id="5" name="Tijdelijke aanduiding voor voettekst 4">
            <a:extLst>
              <a:ext uri="{FF2B5EF4-FFF2-40B4-BE49-F238E27FC236}">
                <a16:creationId xmlns:a16="http://schemas.microsoft.com/office/drawing/2014/main" id="{564B8293-F539-4212-8950-B07F9BEA3BC0}"/>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73D65D48-E244-438B-9FDD-B6053753560B}"/>
              </a:ext>
            </a:extLst>
          </p:cNvPr>
          <p:cNvSpPr>
            <a:spLocks noGrp="1"/>
          </p:cNvSpPr>
          <p:nvPr>
            <p:ph type="sldNum" sz="quarter" idx="12"/>
          </p:nvPr>
        </p:nvSpPr>
        <p:spPr/>
        <p:txBody>
          <a:bodyPr/>
          <a:lstStyle/>
          <a:p>
            <a:fld id="{092F62AD-E3BE-4C56-9B59-A1D972D61210}" type="slidenum">
              <a:rPr lang="nl-NL" smtClean="0"/>
              <a:t>‹nr.›</a:t>
            </a:fld>
            <a:endParaRPr lang="nl-NL"/>
          </a:p>
        </p:txBody>
      </p:sp>
    </p:spTree>
    <p:extLst>
      <p:ext uri="{BB962C8B-B14F-4D97-AF65-F5344CB8AC3E}">
        <p14:creationId xmlns:p14="http://schemas.microsoft.com/office/powerpoint/2010/main" val="17867593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9FA6E03-AFFA-425F-B098-FB39FD93D95E}"/>
              </a:ext>
            </a:extLst>
          </p:cNvPr>
          <p:cNvSpPr>
            <a:spLocks noGrp="1"/>
          </p:cNvSpPr>
          <p:nvPr>
            <p:ph type="title"/>
          </p:nvPr>
        </p:nvSpPr>
        <p:spPr/>
        <p:txBody>
          <a:bodyPr/>
          <a:lstStyle>
            <a:lvl1pPr>
              <a:defRPr>
                <a:latin typeface="Effra" panose="02000506080000020004" pitchFamily="2" charset="0"/>
              </a:defRPr>
            </a:lvl1pPr>
          </a:lstStyle>
          <a:p>
            <a:r>
              <a:rPr lang="nl-NL" dirty="0"/>
              <a:t>Klik om stijl te bewerken</a:t>
            </a:r>
          </a:p>
        </p:txBody>
      </p:sp>
      <p:sp>
        <p:nvSpPr>
          <p:cNvPr id="3" name="Tijdelijke aanduiding voor inhoud 2">
            <a:extLst>
              <a:ext uri="{FF2B5EF4-FFF2-40B4-BE49-F238E27FC236}">
                <a16:creationId xmlns:a16="http://schemas.microsoft.com/office/drawing/2014/main" id="{F4FF8226-A94B-48C7-8AF1-4AC47F024929}"/>
              </a:ext>
            </a:extLst>
          </p:cNvPr>
          <p:cNvSpPr>
            <a:spLocks noGrp="1"/>
          </p:cNvSpPr>
          <p:nvPr>
            <p:ph idx="1"/>
          </p:nvPr>
        </p:nvSpPr>
        <p:spPr/>
        <p:txBody>
          <a:bodyPr/>
          <a:lstStyle>
            <a:lvl1pPr>
              <a:defRPr>
                <a:latin typeface="Effra" panose="02000506080000020004" pitchFamily="2" charset="0"/>
              </a:defRPr>
            </a:lvl1pPr>
            <a:lvl2pPr>
              <a:defRPr>
                <a:latin typeface="Effra" panose="02000506080000020004" pitchFamily="2" charset="0"/>
              </a:defRPr>
            </a:lvl2pPr>
            <a:lvl3pPr>
              <a:defRPr>
                <a:latin typeface="Effra" panose="02000506080000020004" pitchFamily="2" charset="0"/>
              </a:defRPr>
            </a:lvl3pPr>
            <a:lvl4pPr>
              <a:defRPr>
                <a:latin typeface="Effra" panose="02000506080000020004" pitchFamily="2" charset="0"/>
              </a:defRPr>
            </a:lvl4pPr>
            <a:lvl5pPr>
              <a:defRPr>
                <a:latin typeface="Effra" panose="02000506080000020004" pitchFamily="2" charset="0"/>
              </a:defRPr>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datum 3">
            <a:extLst>
              <a:ext uri="{FF2B5EF4-FFF2-40B4-BE49-F238E27FC236}">
                <a16:creationId xmlns:a16="http://schemas.microsoft.com/office/drawing/2014/main" id="{B71A6391-A82D-4E67-B394-7F606DBCF29B}"/>
              </a:ext>
            </a:extLst>
          </p:cNvPr>
          <p:cNvSpPr>
            <a:spLocks noGrp="1"/>
          </p:cNvSpPr>
          <p:nvPr>
            <p:ph type="dt" sz="half" idx="10"/>
          </p:nvPr>
        </p:nvSpPr>
        <p:spPr/>
        <p:txBody>
          <a:bodyPr/>
          <a:lstStyle/>
          <a:p>
            <a:fld id="{62F1A354-3FB0-4CC8-B645-49C2B3C12A52}" type="datetimeFigureOut">
              <a:rPr lang="nl-NL" smtClean="0"/>
              <a:t>18-5-2025</a:t>
            </a:fld>
            <a:endParaRPr lang="nl-NL"/>
          </a:p>
        </p:txBody>
      </p:sp>
      <p:sp>
        <p:nvSpPr>
          <p:cNvPr id="5" name="Tijdelijke aanduiding voor voettekst 4">
            <a:extLst>
              <a:ext uri="{FF2B5EF4-FFF2-40B4-BE49-F238E27FC236}">
                <a16:creationId xmlns:a16="http://schemas.microsoft.com/office/drawing/2014/main" id="{BD4E7E76-91FC-48CD-9CF9-AEC6DFF8722B}"/>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F37FE3BF-0F76-43E2-B69A-C702BD8945FA}"/>
              </a:ext>
            </a:extLst>
          </p:cNvPr>
          <p:cNvSpPr>
            <a:spLocks noGrp="1"/>
          </p:cNvSpPr>
          <p:nvPr>
            <p:ph type="sldNum" sz="quarter" idx="12"/>
          </p:nvPr>
        </p:nvSpPr>
        <p:spPr/>
        <p:txBody>
          <a:bodyPr/>
          <a:lstStyle/>
          <a:p>
            <a:fld id="{092F62AD-E3BE-4C56-9B59-A1D972D61210}" type="slidenum">
              <a:rPr lang="nl-NL" smtClean="0"/>
              <a:t>‹nr.›</a:t>
            </a:fld>
            <a:endParaRPr lang="nl-NL"/>
          </a:p>
        </p:txBody>
      </p:sp>
    </p:spTree>
    <p:extLst>
      <p:ext uri="{BB962C8B-B14F-4D97-AF65-F5344CB8AC3E}">
        <p14:creationId xmlns:p14="http://schemas.microsoft.com/office/powerpoint/2010/main" val="32706639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C5EAD74-2CDD-40DF-8F72-C4AC0AE0E195}"/>
              </a:ext>
            </a:extLst>
          </p:cNvPr>
          <p:cNvSpPr>
            <a:spLocks noGrp="1"/>
          </p:cNvSpPr>
          <p:nvPr>
            <p:ph type="title"/>
          </p:nvPr>
        </p:nvSpPr>
        <p:spPr>
          <a:xfrm>
            <a:off x="831850" y="1709738"/>
            <a:ext cx="10515600" cy="2852737"/>
          </a:xfrm>
        </p:spPr>
        <p:txBody>
          <a:bodyPr anchor="b"/>
          <a:lstStyle>
            <a:lvl1pPr>
              <a:defRPr sz="6000">
                <a:latin typeface="Effra" panose="02000506080000020004" pitchFamily="2" charset="0"/>
              </a:defRPr>
            </a:lvl1pPr>
          </a:lstStyle>
          <a:p>
            <a:r>
              <a:rPr lang="nl-NL" dirty="0"/>
              <a:t>Klik om stijl te bewerken</a:t>
            </a:r>
          </a:p>
        </p:txBody>
      </p:sp>
      <p:sp>
        <p:nvSpPr>
          <p:cNvPr id="3" name="Tijdelijke aanduiding voor tekst 2">
            <a:extLst>
              <a:ext uri="{FF2B5EF4-FFF2-40B4-BE49-F238E27FC236}">
                <a16:creationId xmlns:a16="http://schemas.microsoft.com/office/drawing/2014/main" id="{62587472-0929-4D17-9131-B70CAFCFA6D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latin typeface="Effra" panose="02000506080000020004"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dirty="0"/>
              <a:t>Klikken om de tekststijl van het model te bewerken</a:t>
            </a:r>
          </a:p>
        </p:txBody>
      </p:sp>
      <p:sp>
        <p:nvSpPr>
          <p:cNvPr id="4" name="Tijdelijke aanduiding voor datum 3">
            <a:extLst>
              <a:ext uri="{FF2B5EF4-FFF2-40B4-BE49-F238E27FC236}">
                <a16:creationId xmlns:a16="http://schemas.microsoft.com/office/drawing/2014/main" id="{74B91DB2-2E4D-407A-8504-0B1EB58A4881}"/>
              </a:ext>
            </a:extLst>
          </p:cNvPr>
          <p:cNvSpPr>
            <a:spLocks noGrp="1"/>
          </p:cNvSpPr>
          <p:nvPr>
            <p:ph type="dt" sz="half" idx="10"/>
          </p:nvPr>
        </p:nvSpPr>
        <p:spPr/>
        <p:txBody>
          <a:bodyPr/>
          <a:lstStyle/>
          <a:p>
            <a:fld id="{62F1A354-3FB0-4CC8-B645-49C2B3C12A52}" type="datetimeFigureOut">
              <a:rPr lang="nl-NL" smtClean="0"/>
              <a:t>18-5-2025</a:t>
            </a:fld>
            <a:endParaRPr lang="nl-NL"/>
          </a:p>
        </p:txBody>
      </p:sp>
      <p:sp>
        <p:nvSpPr>
          <p:cNvPr id="5" name="Tijdelijke aanduiding voor voettekst 4">
            <a:extLst>
              <a:ext uri="{FF2B5EF4-FFF2-40B4-BE49-F238E27FC236}">
                <a16:creationId xmlns:a16="http://schemas.microsoft.com/office/drawing/2014/main" id="{4EFC3C07-E487-4540-A5AD-44E4EFE9DF2C}"/>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124D2E6F-378F-42BF-9704-54E14330BB21}"/>
              </a:ext>
            </a:extLst>
          </p:cNvPr>
          <p:cNvSpPr>
            <a:spLocks noGrp="1"/>
          </p:cNvSpPr>
          <p:nvPr>
            <p:ph type="sldNum" sz="quarter" idx="12"/>
          </p:nvPr>
        </p:nvSpPr>
        <p:spPr/>
        <p:txBody>
          <a:bodyPr/>
          <a:lstStyle/>
          <a:p>
            <a:fld id="{092F62AD-E3BE-4C56-9B59-A1D972D61210}" type="slidenum">
              <a:rPr lang="nl-NL" smtClean="0"/>
              <a:t>‹nr.›</a:t>
            </a:fld>
            <a:endParaRPr lang="nl-NL"/>
          </a:p>
        </p:txBody>
      </p:sp>
    </p:spTree>
    <p:extLst>
      <p:ext uri="{BB962C8B-B14F-4D97-AF65-F5344CB8AC3E}">
        <p14:creationId xmlns:p14="http://schemas.microsoft.com/office/powerpoint/2010/main" val="24886764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8043E02-C82F-41CD-BAE9-5C223CEC271F}"/>
              </a:ext>
            </a:extLst>
          </p:cNvPr>
          <p:cNvSpPr>
            <a:spLocks noGrp="1"/>
          </p:cNvSpPr>
          <p:nvPr>
            <p:ph type="title"/>
          </p:nvPr>
        </p:nvSpPr>
        <p:spPr/>
        <p:txBody>
          <a:bodyPr/>
          <a:lstStyle>
            <a:lvl1pPr>
              <a:defRPr>
                <a:latin typeface="Effra" panose="02000506080000020004" pitchFamily="2" charset="0"/>
              </a:defRPr>
            </a:lvl1pPr>
          </a:lstStyle>
          <a:p>
            <a:r>
              <a:rPr lang="nl-NL" dirty="0"/>
              <a:t>Klik om stijl te bewerken</a:t>
            </a:r>
          </a:p>
        </p:txBody>
      </p:sp>
      <p:sp>
        <p:nvSpPr>
          <p:cNvPr id="3" name="Tijdelijke aanduiding voor inhoud 2">
            <a:extLst>
              <a:ext uri="{FF2B5EF4-FFF2-40B4-BE49-F238E27FC236}">
                <a16:creationId xmlns:a16="http://schemas.microsoft.com/office/drawing/2014/main" id="{5B6D60E5-ACB5-416B-A731-E8CE59B3D01E}"/>
              </a:ext>
            </a:extLst>
          </p:cNvPr>
          <p:cNvSpPr>
            <a:spLocks noGrp="1"/>
          </p:cNvSpPr>
          <p:nvPr>
            <p:ph sz="half" idx="1"/>
          </p:nvPr>
        </p:nvSpPr>
        <p:spPr>
          <a:xfrm>
            <a:off x="838200" y="1825625"/>
            <a:ext cx="5181600" cy="4351338"/>
          </a:xfrm>
        </p:spPr>
        <p:txBody>
          <a:bodyPr/>
          <a:lstStyle>
            <a:lvl1pPr>
              <a:defRPr>
                <a:latin typeface="Effra" panose="02000506080000020004" pitchFamily="2" charset="0"/>
              </a:defRPr>
            </a:lvl1pPr>
            <a:lvl2pPr>
              <a:defRPr>
                <a:latin typeface="Effra" panose="02000506080000020004" pitchFamily="2" charset="0"/>
              </a:defRPr>
            </a:lvl2pPr>
            <a:lvl3pPr>
              <a:defRPr>
                <a:latin typeface="Effra" panose="02000506080000020004" pitchFamily="2" charset="0"/>
              </a:defRPr>
            </a:lvl3pPr>
            <a:lvl4pPr>
              <a:defRPr>
                <a:latin typeface="Effra" panose="02000506080000020004" pitchFamily="2" charset="0"/>
              </a:defRPr>
            </a:lvl4pPr>
            <a:lvl5pPr>
              <a:defRPr>
                <a:latin typeface="Effra" panose="02000506080000020004" pitchFamily="2" charset="0"/>
              </a:defRPr>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inhoud 3">
            <a:extLst>
              <a:ext uri="{FF2B5EF4-FFF2-40B4-BE49-F238E27FC236}">
                <a16:creationId xmlns:a16="http://schemas.microsoft.com/office/drawing/2014/main" id="{BB093461-9CE4-41B0-918C-FDF23FE09891}"/>
              </a:ext>
            </a:extLst>
          </p:cNvPr>
          <p:cNvSpPr>
            <a:spLocks noGrp="1"/>
          </p:cNvSpPr>
          <p:nvPr>
            <p:ph sz="half" idx="2"/>
          </p:nvPr>
        </p:nvSpPr>
        <p:spPr>
          <a:xfrm>
            <a:off x="6172200" y="1825625"/>
            <a:ext cx="5181600" cy="4351338"/>
          </a:xfrm>
        </p:spPr>
        <p:txBody>
          <a:bodyPr/>
          <a:lstStyle>
            <a:lvl1pPr>
              <a:defRPr>
                <a:latin typeface="Effra" panose="02000506080000020004" pitchFamily="2" charset="0"/>
              </a:defRPr>
            </a:lvl1pPr>
            <a:lvl2pPr>
              <a:defRPr>
                <a:latin typeface="Effra" panose="02000506080000020004" pitchFamily="2" charset="0"/>
              </a:defRPr>
            </a:lvl2pPr>
            <a:lvl3pPr>
              <a:defRPr>
                <a:latin typeface="Effra" panose="02000506080000020004" pitchFamily="2" charset="0"/>
              </a:defRPr>
            </a:lvl3pPr>
            <a:lvl4pPr>
              <a:defRPr>
                <a:latin typeface="Effra" panose="02000506080000020004" pitchFamily="2" charset="0"/>
              </a:defRPr>
            </a:lvl4pPr>
            <a:lvl5pPr>
              <a:defRPr>
                <a:latin typeface="Effra" panose="02000506080000020004" pitchFamily="2" charset="0"/>
              </a:defRPr>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5" name="Tijdelijke aanduiding voor datum 4">
            <a:extLst>
              <a:ext uri="{FF2B5EF4-FFF2-40B4-BE49-F238E27FC236}">
                <a16:creationId xmlns:a16="http://schemas.microsoft.com/office/drawing/2014/main" id="{B0B89E1E-F0DD-406E-9EB8-4D940AB94AFD}"/>
              </a:ext>
            </a:extLst>
          </p:cNvPr>
          <p:cNvSpPr>
            <a:spLocks noGrp="1"/>
          </p:cNvSpPr>
          <p:nvPr>
            <p:ph type="dt" sz="half" idx="10"/>
          </p:nvPr>
        </p:nvSpPr>
        <p:spPr/>
        <p:txBody>
          <a:bodyPr/>
          <a:lstStyle/>
          <a:p>
            <a:fld id="{62F1A354-3FB0-4CC8-B645-49C2B3C12A52}" type="datetimeFigureOut">
              <a:rPr lang="nl-NL" smtClean="0"/>
              <a:t>18-5-2025</a:t>
            </a:fld>
            <a:endParaRPr lang="nl-NL"/>
          </a:p>
        </p:txBody>
      </p:sp>
      <p:sp>
        <p:nvSpPr>
          <p:cNvPr id="6" name="Tijdelijke aanduiding voor voettekst 5">
            <a:extLst>
              <a:ext uri="{FF2B5EF4-FFF2-40B4-BE49-F238E27FC236}">
                <a16:creationId xmlns:a16="http://schemas.microsoft.com/office/drawing/2014/main" id="{1C72E9F9-4F52-447E-AA38-9875ED6F40C5}"/>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2E4285A2-C79D-47EA-85DB-0F023340D7DC}"/>
              </a:ext>
            </a:extLst>
          </p:cNvPr>
          <p:cNvSpPr>
            <a:spLocks noGrp="1"/>
          </p:cNvSpPr>
          <p:nvPr>
            <p:ph type="sldNum" sz="quarter" idx="12"/>
          </p:nvPr>
        </p:nvSpPr>
        <p:spPr/>
        <p:txBody>
          <a:bodyPr/>
          <a:lstStyle/>
          <a:p>
            <a:fld id="{092F62AD-E3BE-4C56-9B59-A1D972D61210}" type="slidenum">
              <a:rPr lang="nl-NL" smtClean="0"/>
              <a:t>‹nr.›</a:t>
            </a:fld>
            <a:endParaRPr lang="nl-NL"/>
          </a:p>
        </p:txBody>
      </p:sp>
    </p:spTree>
    <p:extLst>
      <p:ext uri="{BB962C8B-B14F-4D97-AF65-F5344CB8AC3E}">
        <p14:creationId xmlns:p14="http://schemas.microsoft.com/office/powerpoint/2010/main" val="29431368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49EA1EB-721B-400E-B08B-7D893270D33C}"/>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CA50D914-35D0-4489-9795-CB4436BB5B1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C589AC21-009F-4592-8910-B01CEB399DA9}"/>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D8A7AB2D-1827-447E-B676-9A6C4B6D373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2DC2F668-681E-4E87-989B-4AA975ED1BE6}"/>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183E1523-49C2-490E-8422-677462869AFD}"/>
              </a:ext>
            </a:extLst>
          </p:cNvPr>
          <p:cNvSpPr>
            <a:spLocks noGrp="1"/>
          </p:cNvSpPr>
          <p:nvPr>
            <p:ph type="dt" sz="half" idx="10"/>
          </p:nvPr>
        </p:nvSpPr>
        <p:spPr/>
        <p:txBody>
          <a:bodyPr/>
          <a:lstStyle/>
          <a:p>
            <a:fld id="{62F1A354-3FB0-4CC8-B645-49C2B3C12A52}" type="datetimeFigureOut">
              <a:rPr lang="nl-NL" smtClean="0"/>
              <a:t>18-5-2025</a:t>
            </a:fld>
            <a:endParaRPr lang="nl-NL"/>
          </a:p>
        </p:txBody>
      </p:sp>
      <p:sp>
        <p:nvSpPr>
          <p:cNvPr id="8" name="Tijdelijke aanduiding voor voettekst 7">
            <a:extLst>
              <a:ext uri="{FF2B5EF4-FFF2-40B4-BE49-F238E27FC236}">
                <a16:creationId xmlns:a16="http://schemas.microsoft.com/office/drawing/2014/main" id="{B7F313EA-A5EE-45CD-9584-E4A6F00168F4}"/>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366FC7E7-2703-4ED7-930F-C183914BCB16}"/>
              </a:ext>
            </a:extLst>
          </p:cNvPr>
          <p:cNvSpPr>
            <a:spLocks noGrp="1"/>
          </p:cNvSpPr>
          <p:nvPr>
            <p:ph type="sldNum" sz="quarter" idx="12"/>
          </p:nvPr>
        </p:nvSpPr>
        <p:spPr/>
        <p:txBody>
          <a:bodyPr/>
          <a:lstStyle/>
          <a:p>
            <a:fld id="{092F62AD-E3BE-4C56-9B59-A1D972D61210}" type="slidenum">
              <a:rPr lang="nl-NL" smtClean="0"/>
              <a:t>‹nr.›</a:t>
            </a:fld>
            <a:endParaRPr lang="nl-NL"/>
          </a:p>
        </p:txBody>
      </p:sp>
    </p:spTree>
    <p:extLst>
      <p:ext uri="{BB962C8B-B14F-4D97-AF65-F5344CB8AC3E}">
        <p14:creationId xmlns:p14="http://schemas.microsoft.com/office/powerpoint/2010/main" val="32175465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6DB9EC8-E329-49B0-96C5-15C780C9F55C}"/>
              </a:ext>
            </a:extLst>
          </p:cNvPr>
          <p:cNvSpPr>
            <a:spLocks noGrp="1"/>
          </p:cNvSpPr>
          <p:nvPr>
            <p:ph type="title"/>
          </p:nvPr>
        </p:nvSpPr>
        <p:spPr/>
        <p:txBody>
          <a:bodyPr/>
          <a:lstStyle>
            <a:lvl1pPr>
              <a:defRPr>
                <a:latin typeface="Effra" panose="02000506080000020004" pitchFamily="2" charset="0"/>
              </a:defRPr>
            </a:lvl1pPr>
          </a:lstStyle>
          <a:p>
            <a:r>
              <a:rPr lang="nl-NL" dirty="0"/>
              <a:t>Klik om stijl te bewerken</a:t>
            </a:r>
          </a:p>
        </p:txBody>
      </p:sp>
      <p:sp>
        <p:nvSpPr>
          <p:cNvPr id="3" name="Tijdelijke aanduiding voor datum 2">
            <a:extLst>
              <a:ext uri="{FF2B5EF4-FFF2-40B4-BE49-F238E27FC236}">
                <a16:creationId xmlns:a16="http://schemas.microsoft.com/office/drawing/2014/main" id="{2AC0B8A5-B9F4-41D2-9F15-91132771BAEE}"/>
              </a:ext>
            </a:extLst>
          </p:cNvPr>
          <p:cNvSpPr>
            <a:spLocks noGrp="1"/>
          </p:cNvSpPr>
          <p:nvPr>
            <p:ph type="dt" sz="half" idx="10"/>
          </p:nvPr>
        </p:nvSpPr>
        <p:spPr/>
        <p:txBody>
          <a:bodyPr/>
          <a:lstStyle/>
          <a:p>
            <a:fld id="{62F1A354-3FB0-4CC8-B645-49C2B3C12A52}" type="datetimeFigureOut">
              <a:rPr lang="nl-NL" smtClean="0"/>
              <a:t>18-5-2025</a:t>
            </a:fld>
            <a:endParaRPr lang="nl-NL"/>
          </a:p>
        </p:txBody>
      </p:sp>
      <p:sp>
        <p:nvSpPr>
          <p:cNvPr id="4" name="Tijdelijke aanduiding voor voettekst 3">
            <a:extLst>
              <a:ext uri="{FF2B5EF4-FFF2-40B4-BE49-F238E27FC236}">
                <a16:creationId xmlns:a16="http://schemas.microsoft.com/office/drawing/2014/main" id="{58CD471B-B34B-4B87-8D11-D9E79E75E21C}"/>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F58913C3-42D3-4DD9-BCD8-EA9B39476E03}"/>
              </a:ext>
            </a:extLst>
          </p:cNvPr>
          <p:cNvSpPr>
            <a:spLocks noGrp="1"/>
          </p:cNvSpPr>
          <p:nvPr>
            <p:ph type="sldNum" sz="quarter" idx="12"/>
          </p:nvPr>
        </p:nvSpPr>
        <p:spPr/>
        <p:txBody>
          <a:bodyPr/>
          <a:lstStyle/>
          <a:p>
            <a:fld id="{092F62AD-E3BE-4C56-9B59-A1D972D61210}" type="slidenum">
              <a:rPr lang="nl-NL" smtClean="0"/>
              <a:t>‹nr.›</a:t>
            </a:fld>
            <a:endParaRPr lang="nl-NL"/>
          </a:p>
        </p:txBody>
      </p:sp>
    </p:spTree>
    <p:extLst>
      <p:ext uri="{BB962C8B-B14F-4D97-AF65-F5344CB8AC3E}">
        <p14:creationId xmlns:p14="http://schemas.microsoft.com/office/powerpoint/2010/main" val="29369448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32BA6AF2-1E6B-4E7D-838B-9F727C46A529}"/>
              </a:ext>
            </a:extLst>
          </p:cNvPr>
          <p:cNvSpPr>
            <a:spLocks noGrp="1"/>
          </p:cNvSpPr>
          <p:nvPr>
            <p:ph type="dt" sz="half" idx="10"/>
          </p:nvPr>
        </p:nvSpPr>
        <p:spPr/>
        <p:txBody>
          <a:bodyPr/>
          <a:lstStyle/>
          <a:p>
            <a:fld id="{62F1A354-3FB0-4CC8-B645-49C2B3C12A52}" type="datetimeFigureOut">
              <a:rPr lang="nl-NL" smtClean="0"/>
              <a:t>18-5-2025</a:t>
            </a:fld>
            <a:endParaRPr lang="nl-NL"/>
          </a:p>
        </p:txBody>
      </p:sp>
      <p:sp>
        <p:nvSpPr>
          <p:cNvPr id="3" name="Tijdelijke aanduiding voor voettekst 2">
            <a:extLst>
              <a:ext uri="{FF2B5EF4-FFF2-40B4-BE49-F238E27FC236}">
                <a16:creationId xmlns:a16="http://schemas.microsoft.com/office/drawing/2014/main" id="{A2D9A554-7E04-4CC9-BC8D-E4FCBE087AF9}"/>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872587F0-B060-4089-BC0C-38B7F4ED2D6F}"/>
              </a:ext>
            </a:extLst>
          </p:cNvPr>
          <p:cNvSpPr>
            <a:spLocks noGrp="1"/>
          </p:cNvSpPr>
          <p:nvPr>
            <p:ph type="sldNum" sz="quarter" idx="12"/>
          </p:nvPr>
        </p:nvSpPr>
        <p:spPr/>
        <p:txBody>
          <a:bodyPr/>
          <a:lstStyle/>
          <a:p>
            <a:fld id="{092F62AD-E3BE-4C56-9B59-A1D972D61210}" type="slidenum">
              <a:rPr lang="nl-NL" smtClean="0"/>
              <a:t>‹nr.›</a:t>
            </a:fld>
            <a:endParaRPr lang="nl-NL"/>
          </a:p>
        </p:txBody>
      </p:sp>
    </p:spTree>
    <p:extLst>
      <p:ext uri="{BB962C8B-B14F-4D97-AF65-F5344CB8AC3E}">
        <p14:creationId xmlns:p14="http://schemas.microsoft.com/office/powerpoint/2010/main" val="14485890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D73D095-28D1-4082-9343-982A787C44FC}"/>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39E2AF4C-6BC3-408A-BFF2-40FAB6D47BC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6B1FFA66-174F-435A-B03E-65596F4D870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03A7C9ED-7211-4CC3-893A-1F4846496191}"/>
              </a:ext>
            </a:extLst>
          </p:cNvPr>
          <p:cNvSpPr>
            <a:spLocks noGrp="1"/>
          </p:cNvSpPr>
          <p:nvPr>
            <p:ph type="dt" sz="half" idx="10"/>
          </p:nvPr>
        </p:nvSpPr>
        <p:spPr/>
        <p:txBody>
          <a:bodyPr/>
          <a:lstStyle/>
          <a:p>
            <a:fld id="{62F1A354-3FB0-4CC8-B645-49C2B3C12A52}" type="datetimeFigureOut">
              <a:rPr lang="nl-NL" smtClean="0"/>
              <a:t>18-5-2025</a:t>
            </a:fld>
            <a:endParaRPr lang="nl-NL"/>
          </a:p>
        </p:txBody>
      </p:sp>
      <p:sp>
        <p:nvSpPr>
          <p:cNvPr id="6" name="Tijdelijke aanduiding voor voettekst 5">
            <a:extLst>
              <a:ext uri="{FF2B5EF4-FFF2-40B4-BE49-F238E27FC236}">
                <a16:creationId xmlns:a16="http://schemas.microsoft.com/office/drawing/2014/main" id="{96C2FC4F-FFD1-4CBD-B998-4E116A3325C9}"/>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277A224E-FDE5-4965-96F4-99B33E96CB0F}"/>
              </a:ext>
            </a:extLst>
          </p:cNvPr>
          <p:cNvSpPr>
            <a:spLocks noGrp="1"/>
          </p:cNvSpPr>
          <p:nvPr>
            <p:ph type="sldNum" sz="quarter" idx="12"/>
          </p:nvPr>
        </p:nvSpPr>
        <p:spPr/>
        <p:txBody>
          <a:bodyPr/>
          <a:lstStyle/>
          <a:p>
            <a:fld id="{092F62AD-E3BE-4C56-9B59-A1D972D61210}" type="slidenum">
              <a:rPr lang="nl-NL" smtClean="0"/>
              <a:t>‹nr.›</a:t>
            </a:fld>
            <a:endParaRPr lang="nl-NL"/>
          </a:p>
        </p:txBody>
      </p:sp>
    </p:spTree>
    <p:extLst>
      <p:ext uri="{BB962C8B-B14F-4D97-AF65-F5344CB8AC3E}">
        <p14:creationId xmlns:p14="http://schemas.microsoft.com/office/powerpoint/2010/main" val="33483665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986E5F3-161B-49B4-97B0-6B58F942C769}"/>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427190D5-4E8C-4C83-81D5-12BC427841A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970DCF37-7B0B-4111-AA33-65BE4E98DBA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F54AF457-ACD4-47DA-9E73-F79C09BEA664}"/>
              </a:ext>
            </a:extLst>
          </p:cNvPr>
          <p:cNvSpPr>
            <a:spLocks noGrp="1"/>
          </p:cNvSpPr>
          <p:nvPr>
            <p:ph type="dt" sz="half" idx="10"/>
          </p:nvPr>
        </p:nvSpPr>
        <p:spPr/>
        <p:txBody>
          <a:bodyPr/>
          <a:lstStyle/>
          <a:p>
            <a:fld id="{62F1A354-3FB0-4CC8-B645-49C2B3C12A52}" type="datetimeFigureOut">
              <a:rPr lang="nl-NL" smtClean="0"/>
              <a:t>18-5-2025</a:t>
            </a:fld>
            <a:endParaRPr lang="nl-NL"/>
          </a:p>
        </p:txBody>
      </p:sp>
      <p:sp>
        <p:nvSpPr>
          <p:cNvPr id="6" name="Tijdelijke aanduiding voor voettekst 5">
            <a:extLst>
              <a:ext uri="{FF2B5EF4-FFF2-40B4-BE49-F238E27FC236}">
                <a16:creationId xmlns:a16="http://schemas.microsoft.com/office/drawing/2014/main" id="{F0E12D56-340A-4350-89C5-63E925C43D4D}"/>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54E4CB6C-2295-4554-8CA6-FA36B9FF400E}"/>
              </a:ext>
            </a:extLst>
          </p:cNvPr>
          <p:cNvSpPr>
            <a:spLocks noGrp="1"/>
          </p:cNvSpPr>
          <p:nvPr>
            <p:ph type="sldNum" sz="quarter" idx="12"/>
          </p:nvPr>
        </p:nvSpPr>
        <p:spPr/>
        <p:txBody>
          <a:bodyPr/>
          <a:lstStyle/>
          <a:p>
            <a:fld id="{092F62AD-E3BE-4C56-9B59-A1D972D61210}" type="slidenum">
              <a:rPr lang="nl-NL" smtClean="0"/>
              <a:t>‹nr.›</a:t>
            </a:fld>
            <a:endParaRPr lang="nl-NL"/>
          </a:p>
        </p:txBody>
      </p:sp>
    </p:spTree>
    <p:extLst>
      <p:ext uri="{BB962C8B-B14F-4D97-AF65-F5344CB8AC3E}">
        <p14:creationId xmlns:p14="http://schemas.microsoft.com/office/powerpoint/2010/main" val="35711850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2718C4AF-DD18-4A12-916C-5ED63ED6157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dirty="0"/>
              <a:t>Klik om stijl te bewerken</a:t>
            </a:r>
          </a:p>
        </p:txBody>
      </p:sp>
      <p:sp>
        <p:nvSpPr>
          <p:cNvPr id="3" name="Tijdelijke aanduiding voor tekst 2">
            <a:extLst>
              <a:ext uri="{FF2B5EF4-FFF2-40B4-BE49-F238E27FC236}">
                <a16:creationId xmlns:a16="http://schemas.microsoft.com/office/drawing/2014/main" id="{2BBC2A1E-63F8-4124-A497-7B88D04A176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D83F31BF-F0B9-402C-A678-2D7704664D7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F1A354-3FB0-4CC8-B645-49C2B3C12A52}" type="datetimeFigureOut">
              <a:rPr lang="nl-NL" smtClean="0"/>
              <a:t>18-5-2025</a:t>
            </a:fld>
            <a:endParaRPr lang="nl-NL"/>
          </a:p>
        </p:txBody>
      </p:sp>
      <p:sp>
        <p:nvSpPr>
          <p:cNvPr id="5" name="Tijdelijke aanduiding voor voettekst 4">
            <a:extLst>
              <a:ext uri="{FF2B5EF4-FFF2-40B4-BE49-F238E27FC236}">
                <a16:creationId xmlns:a16="http://schemas.microsoft.com/office/drawing/2014/main" id="{606F4D29-E45D-49C6-83C4-03E91840FE3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31471D48-F875-42C4-BC33-FD546999281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2F62AD-E3BE-4C56-9B59-A1D972D61210}" type="slidenum">
              <a:rPr lang="nl-NL" smtClean="0"/>
              <a:t>‹nr.›</a:t>
            </a:fld>
            <a:endParaRPr lang="nl-NL"/>
          </a:p>
        </p:txBody>
      </p:sp>
    </p:spTree>
    <p:extLst>
      <p:ext uri="{BB962C8B-B14F-4D97-AF65-F5344CB8AC3E}">
        <p14:creationId xmlns:p14="http://schemas.microsoft.com/office/powerpoint/2010/main" val="24093408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2.jpeg"/><Relationship Id="rId5" Type="http://schemas.openxmlformats.org/officeDocument/2006/relationships/image" Target="../media/image11.jpeg"/><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microsoft.com/office/2007/relationships/hdphoto" Target="../media/hdphoto3.wdp"/><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microsoft.com/office/2007/relationships/hdphoto" Target="../media/hdphoto3.wdp"/><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2.png"/><Relationship Id="rId4" Type="http://schemas.openxmlformats.org/officeDocument/2006/relationships/notesSlide" Target="../notesSlides/notesSlide18.xml"/></Relationships>
</file>

<file path=ppt/slides/_rels/slide2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microsoft.com/office/2007/relationships/hdphoto" Target="../media/hdphoto4.wdp"/></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3.mp4"/><Relationship Id="rId1" Type="http://schemas.openxmlformats.org/officeDocument/2006/relationships/video" Target="NULL" TargetMode="External"/><Relationship Id="rId5" Type="http://schemas.openxmlformats.org/officeDocument/2006/relationships/image" Target="../media/image25.png"/><Relationship Id="rId4" Type="http://schemas.openxmlformats.org/officeDocument/2006/relationships/notesSlide" Target="../notesSlides/notesSlide21.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26.png"/><Relationship Id="rId4" Type="http://schemas.openxmlformats.org/officeDocument/2006/relationships/notesSlide" Target="../notesSlides/notesSlide22.xml"/></Relationships>
</file>

<file path=ppt/slides/_rels/slide2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6.jpe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CB49CE2D-3318-3CB1-01CD-7FD0DFFF5637}"/>
              </a:ext>
            </a:extLst>
          </p:cNvPr>
          <p:cNvSpPr txBox="1"/>
          <p:nvPr/>
        </p:nvSpPr>
        <p:spPr>
          <a:xfrm>
            <a:off x="534296" y="1305341"/>
            <a:ext cx="11123407" cy="4247317"/>
          </a:xfrm>
          <a:prstGeom prst="rect">
            <a:avLst/>
          </a:prstGeom>
          <a:noFill/>
        </p:spPr>
        <p:txBody>
          <a:bodyPr wrap="square" rtlCol="0">
            <a:spAutoFit/>
          </a:bodyPr>
          <a:lstStyle/>
          <a:p>
            <a:pPr algn="ctr"/>
            <a:endParaRPr lang="nl-NL" sz="5400" dirty="0">
              <a:latin typeface="Effra"/>
            </a:endParaRPr>
          </a:p>
          <a:p>
            <a:pPr algn="ctr"/>
            <a:r>
              <a:rPr lang="nl-NL" sz="5400" dirty="0">
                <a:latin typeface="Effra"/>
              </a:rPr>
              <a:t>Kunst (Algemeen) </a:t>
            </a:r>
          </a:p>
          <a:p>
            <a:pPr algn="ctr"/>
            <a:r>
              <a:rPr lang="nl-NL" sz="5400" dirty="0">
                <a:latin typeface="Effra"/>
              </a:rPr>
              <a:t>HAVO </a:t>
            </a:r>
          </a:p>
          <a:p>
            <a:pPr algn="ctr"/>
            <a:r>
              <a:rPr lang="nl-NL" sz="5400" dirty="0">
                <a:latin typeface="Effra"/>
              </a:rPr>
              <a:t>2025</a:t>
            </a:r>
          </a:p>
          <a:p>
            <a:pPr algn="ctr"/>
            <a:endParaRPr lang="nl-NL" sz="5400" dirty="0">
              <a:latin typeface="Effra"/>
            </a:endParaRPr>
          </a:p>
        </p:txBody>
      </p:sp>
    </p:spTree>
    <p:extLst>
      <p:ext uri="{BB962C8B-B14F-4D97-AF65-F5344CB8AC3E}">
        <p14:creationId xmlns:p14="http://schemas.microsoft.com/office/powerpoint/2010/main" val="40910937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CB49CE2D-3318-3CB1-01CD-7FD0DFFF5637}"/>
              </a:ext>
            </a:extLst>
          </p:cNvPr>
          <p:cNvSpPr txBox="1"/>
          <p:nvPr/>
        </p:nvSpPr>
        <p:spPr>
          <a:xfrm>
            <a:off x="968478" y="1023067"/>
            <a:ext cx="10741426" cy="6186309"/>
          </a:xfrm>
          <a:prstGeom prst="rect">
            <a:avLst/>
          </a:prstGeom>
          <a:noFill/>
        </p:spPr>
        <p:txBody>
          <a:bodyPr wrap="square" rtlCol="0">
            <a:spAutoFit/>
          </a:bodyPr>
          <a:lstStyle/>
          <a:p>
            <a:r>
              <a:rPr lang="nl-NL" sz="3600" b="1" u="sng" dirty="0">
                <a:latin typeface="Effra"/>
              </a:rPr>
              <a:t>Massacultuur in één slide</a:t>
            </a:r>
          </a:p>
          <a:p>
            <a:endParaRPr lang="nl-NL" sz="2400" dirty="0">
              <a:latin typeface="Effra"/>
            </a:endParaRPr>
          </a:p>
          <a:p>
            <a:r>
              <a:rPr lang="nl-NL" sz="2400" dirty="0">
                <a:latin typeface="Effra"/>
              </a:rPr>
              <a:t>Periode na WOII</a:t>
            </a:r>
          </a:p>
          <a:p>
            <a:endParaRPr lang="nl-NL" sz="2400" dirty="0">
              <a:latin typeface="Effra"/>
            </a:endParaRPr>
          </a:p>
          <a:p>
            <a:r>
              <a:rPr lang="nl-NL" sz="2400" dirty="0">
                <a:latin typeface="Effra"/>
              </a:rPr>
              <a:t>Opkomst van de massamedia (bijv. televisie en internet) en massaconsumptie</a:t>
            </a:r>
          </a:p>
          <a:p>
            <a:r>
              <a:rPr lang="nl-NL" sz="2400" dirty="0">
                <a:latin typeface="Effra"/>
              </a:rPr>
              <a:t>  </a:t>
            </a:r>
          </a:p>
          <a:p>
            <a:r>
              <a:rPr lang="nl-NL" sz="2400" dirty="0">
                <a:latin typeface="Effra"/>
              </a:rPr>
              <a:t> 	          </a:t>
            </a:r>
            <a:r>
              <a:rPr lang="nl-NL" sz="2400" dirty="0" err="1">
                <a:latin typeface="Effra"/>
              </a:rPr>
              <a:t>Forever</a:t>
            </a:r>
            <a:r>
              <a:rPr lang="nl-NL" sz="2400" dirty="0">
                <a:latin typeface="Effra"/>
              </a:rPr>
              <a:t> </a:t>
            </a:r>
            <a:r>
              <a:rPr lang="nl-NL" sz="2400" dirty="0" err="1">
                <a:latin typeface="Effra"/>
              </a:rPr>
              <a:t>young</a:t>
            </a:r>
            <a:r>
              <a:rPr lang="nl-NL" sz="2400" dirty="0">
                <a:latin typeface="Effra"/>
              </a:rPr>
              <a:t> </a:t>
            </a:r>
          </a:p>
          <a:p>
            <a:r>
              <a:rPr lang="nl-NL" sz="2400" dirty="0">
                <a:latin typeface="Effra"/>
              </a:rPr>
              <a:t>                      </a:t>
            </a:r>
            <a:br>
              <a:rPr lang="nl-NL" sz="2400" dirty="0">
                <a:latin typeface="Effra"/>
              </a:rPr>
            </a:br>
            <a:r>
              <a:rPr lang="nl-NL" sz="2400" dirty="0">
                <a:latin typeface="Effra"/>
              </a:rPr>
              <a:t>                       Kunst en cultuur wordt toegankelijk voor iedereen  </a:t>
            </a:r>
          </a:p>
          <a:p>
            <a:endParaRPr lang="nl-NL" sz="2400" dirty="0">
              <a:latin typeface="Effra"/>
            </a:endParaRPr>
          </a:p>
          <a:p>
            <a:r>
              <a:rPr lang="nl-NL" sz="2400" dirty="0">
                <a:latin typeface="Effra"/>
              </a:rPr>
              <a:t>	          Engagement – Multicultureel - Multidisciplinair</a:t>
            </a:r>
          </a:p>
          <a:p>
            <a:r>
              <a:rPr lang="nl-NL" sz="2400" dirty="0">
                <a:latin typeface="Effra"/>
              </a:rPr>
              <a:t>	</a:t>
            </a:r>
            <a:br>
              <a:rPr lang="nl-NL" sz="2400" dirty="0">
                <a:latin typeface="Effra"/>
              </a:rPr>
            </a:br>
            <a:r>
              <a:rPr lang="nl-NL" sz="2400" dirty="0">
                <a:latin typeface="Effra"/>
              </a:rPr>
              <a:t>	          Grens tussen hoge en lage cultuur verdwijnt</a:t>
            </a:r>
          </a:p>
          <a:p>
            <a:r>
              <a:rPr lang="nl-NL" sz="2400" dirty="0">
                <a:latin typeface="Effra"/>
              </a:rPr>
              <a:t>	          Van popart tot postmodernisme</a:t>
            </a:r>
            <a:endParaRPr lang="nl-NL" sz="2400" b="1" dirty="0">
              <a:latin typeface="Effra"/>
            </a:endParaRPr>
          </a:p>
          <a:p>
            <a:endParaRPr lang="nl-NL" sz="2400" dirty="0">
              <a:latin typeface="Effra"/>
            </a:endParaRPr>
          </a:p>
          <a:p>
            <a:endParaRPr lang="nl-NL" sz="2400" dirty="0">
              <a:latin typeface="Effra"/>
            </a:endParaRPr>
          </a:p>
        </p:txBody>
      </p:sp>
      <p:pic>
        <p:nvPicPr>
          <p:cNvPr id="2050" name="Picture 2" descr="Kendrick Lamar Sticker by MattyGraphics">
            <a:extLst>
              <a:ext uri="{FF2B5EF4-FFF2-40B4-BE49-F238E27FC236}">
                <a16:creationId xmlns:a16="http://schemas.microsoft.com/office/drawing/2014/main" id="{0C99E7D6-CA77-0A1B-08E7-C8268D895A05}"/>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99484" y="3638550"/>
            <a:ext cx="2332721" cy="3109336"/>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Roy Lichtenstein's 'Sweet Dreams, Baby!': Een Icoon van Pop Art">
            <a:extLst>
              <a:ext uri="{FF2B5EF4-FFF2-40B4-BE49-F238E27FC236}">
                <a16:creationId xmlns:a16="http://schemas.microsoft.com/office/drawing/2014/main" id="{8B92D415-2085-E11C-DC48-1428D97C8D2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96584" y="3361146"/>
            <a:ext cx="2436380" cy="336826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a:extLst>
              <a:ext uri="{FF2B5EF4-FFF2-40B4-BE49-F238E27FC236}">
                <a16:creationId xmlns:a16="http://schemas.microsoft.com/office/drawing/2014/main" id="{8F150A6D-D49A-A8DC-59C3-03DFE89CFA4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8283" r="24260"/>
          <a:stretch/>
        </p:blipFill>
        <p:spPr bwMode="auto">
          <a:xfrm>
            <a:off x="9279285" y="3361146"/>
            <a:ext cx="2694793" cy="3396265"/>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Smoke chair maarten baas">
            <a:extLst>
              <a:ext uri="{FF2B5EF4-FFF2-40B4-BE49-F238E27FC236}">
                <a16:creationId xmlns:a16="http://schemas.microsoft.com/office/drawing/2014/main" id="{2BB1062D-8BF4-D9E9-BBB3-A7342AB1C73F}"/>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4808" r="8912"/>
          <a:stretch/>
        </p:blipFill>
        <p:spPr bwMode="auto">
          <a:xfrm flipH="1">
            <a:off x="9046992" y="3267075"/>
            <a:ext cx="2995497" cy="34718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2989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1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CB49CE2D-3318-3CB1-01CD-7FD0DFFF5637}"/>
              </a:ext>
            </a:extLst>
          </p:cNvPr>
          <p:cNvSpPr txBox="1"/>
          <p:nvPr/>
        </p:nvSpPr>
        <p:spPr>
          <a:xfrm>
            <a:off x="4588358" y="966344"/>
            <a:ext cx="6960911" cy="5293757"/>
          </a:xfrm>
          <a:prstGeom prst="rect">
            <a:avLst/>
          </a:prstGeom>
          <a:noFill/>
        </p:spPr>
        <p:txBody>
          <a:bodyPr wrap="square" rtlCol="0">
            <a:spAutoFit/>
          </a:bodyPr>
          <a:lstStyle/>
          <a:p>
            <a:r>
              <a:rPr lang="nl-NL" sz="3600" b="1" u="sng" dirty="0">
                <a:latin typeface="Effra"/>
              </a:rPr>
              <a:t>Begrippen voor analyse </a:t>
            </a:r>
          </a:p>
          <a:p>
            <a:endParaRPr lang="nl-NL" sz="3200" b="1" u="sng" dirty="0">
              <a:latin typeface="Effra"/>
            </a:endParaRPr>
          </a:p>
          <a:p>
            <a:pPr algn="l"/>
            <a:endParaRPr lang="nl-NL" dirty="0"/>
          </a:p>
          <a:p>
            <a:r>
              <a:rPr lang="nl-NL" sz="2000" b="1" dirty="0">
                <a:latin typeface="Effra"/>
              </a:rPr>
              <a:t>Voorstelling: Wat </a:t>
            </a:r>
            <a:r>
              <a:rPr lang="nl-NL" sz="2000" dirty="0">
                <a:latin typeface="Effra"/>
              </a:rPr>
              <a:t>is er te zien en/of te horen? </a:t>
            </a:r>
            <a:r>
              <a:rPr lang="nl-NL" sz="2000" dirty="0">
                <a:latin typeface="Effra"/>
                <a:sym typeface="Wingdings" panose="05000000000000000000" pitchFamily="2" charset="2"/>
              </a:rPr>
              <a:t> </a:t>
            </a:r>
            <a:r>
              <a:rPr lang="nl-NL" sz="2000" dirty="0">
                <a:latin typeface="Effra"/>
              </a:rPr>
              <a:t>Beschrijvend!</a:t>
            </a:r>
          </a:p>
          <a:p>
            <a:endParaRPr lang="nl-NL" sz="2000" dirty="0">
              <a:latin typeface="Effra"/>
            </a:endParaRPr>
          </a:p>
          <a:p>
            <a:r>
              <a:rPr lang="nl-NL" sz="2000" b="1" dirty="0">
                <a:latin typeface="Effra"/>
              </a:rPr>
              <a:t>Inhoud: </a:t>
            </a:r>
            <a:r>
              <a:rPr lang="nl-NL" sz="2000" dirty="0">
                <a:latin typeface="Effra"/>
              </a:rPr>
              <a:t>Wat is het onderwerp, het verhaal, het thema, het idee of concept? Wat is de </a:t>
            </a:r>
            <a:r>
              <a:rPr lang="nl-NL" sz="2000" b="1" dirty="0">
                <a:latin typeface="Effra"/>
              </a:rPr>
              <a:t>boodschap of (diepere) betekenis</a:t>
            </a:r>
            <a:r>
              <a:rPr lang="nl-NL" sz="2000" dirty="0">
                <a:latin typeface="Effra"/>
              </a:rPr>
              <a:t>? </a:t>
            </a:r>
          </a:p>
          <a:p>
            <a:endParaRPr lang="nl-NL" sz="2000" dirty="0">
              <a:latin typeface="Effra"/>
            </a:endParaRPr>
          </a:p>
          <a:p>
            <a:r>
              <a:rPr lang="nl-NL" sz="2000" b="1" dirty="0">
                <a:latin typeface="Effra"/>
              </a:rPr>
              <a:t>Vormgeving: Hoe</a:t>
            </a:r>
            <a:r>
              <a:rPr lang="nl-NL" sz="2000" dirty="0">
                <a:latin typeface="Effra"/>
              </a:rPr>
              <a:t> wordt de voorstelling vormgegeven/afgebeeld door middel van beeld/ dans/spel/muziek/filmtechniek? </a:t>
            </a:r>
          </a:p>
          <a:p>
            <a:endParaRPr lang="nl-NL" sz="2000" dirty="0">
              <a:latin typeface="Effra"/>
            </a:endParaRPr>
          </a:p>
          <a:p>
            <a:r>
              <a:rPr lang="nl-NL" sz="2000" b="1" dirty="0">
                <a:latin typeface="Effra"/>
              </a:rPr>
              <a:t>Materiaal/techniek </a:t>
            </a:r>
            <a:r>
              <a:rPr lang="nl-NL" sz="2000" dirty="0">
                <a:latin typeface="Effra"/>
              </a:rPr>
              <a:t>(bij beeldend) of theatervormgeving (bij de podiumkunsten drama, dans, muziek): </a:t>
            </a:r>
            <a:r>
              <a:rPr lang="nl-NL" sz="2000" b="1" dirty="0">
                <a:latin typeface="Effra"/>
              </a:rPr>
              <a:t>Waarmee</a:t>
            </a:r>
            <a:r>
              <a:rPr lang="nl-NL" sz="2000" dirty="0">
                <a:latin typeface="Effra"/>
              </a:rPr>
              <a:t>, met welke materialen en technieken, wordt de voorstelling vormgegeven? </a:t>
            </a:r>
          </a:p>
          <a:p>
            <a:endParaRPr lang="nl-NL" sz="3200" dirty="0">
              <a:latin typeface="Effra"/>
            </a:endParaRPr>
          </a:p>
        </p:txBody>
      </p:sp>
      <p:pic>
        <p:nvPicPr>
          <p:cNvPr id="6146" name="Picture 2" descr="Salvador Dali with magnifying glasses">
            <a:extLst>
              <a:ext uri="{FF2B5EF4-FFF2-40B4-BE49-F238E27FC236}">
                <a16:creationId xmlns:a16="http://schemas.microsoft.com/office/drawing/2014/main" id="{5E102D39-577F-D5D0-99A8-C835ADECFB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2583" y="834890"/>
            <a:ext cx="4062288" cy="54466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32475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descr="Afbeelding met palet, verven, kunst&#10;&#10;Automatisch gegenereerde beschrijving">
            <a:extLst>
              <a:ext uri="{FF2B5EF4-FFF2-40B4-BE49-F238E27FC236}">
                <a16:creationId xmlns:a16="http://schemas.microsoft.com/office/drawing/2014/main" id="{257D0101-3F40-6B32-514C-BB466C2342BA}"/>
              </a:ext>
            </a:extLst>
          </p:cNvPr>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6618514" y="2978211"/>
            <a:ext cx="5362274" cy="3753592"/>
          </a:xfrm>
          <a:prstGeom prst="rect">
            <a:avLst/>
          </a:prstGeom>
        </p:spPr>
      </p:pic>
      <p:sp>
        <p:nvSpPr>
          <p:cNvPr id="2" name="Tekstvak 1">
            <a:extLst>
              <a:ext uri="{FF2B5EF4-FFF2-40B4-BE49-F238E27FC236}">
                <a16:creationId xmlns:a16="http://schemas.microsoft.com/office/drawing/2014/main" id="{CB49CE2D-3318-3CB1-01CD-7FD0DFFF5637}"/>
              </a:ext>
            </a:extLst>
          </p:cNvPr>
          <p:cNvSpPr txBox="1"/>
          <p:nvPr/>
        </p:nvSpPr>
        <p:spPr>
          <a:xfrm>
            <a:off x="986117" y="966344"/>
            <a:ext cx="10148048" cy="6370975"/>
          </a:xfrm>
          <a:prstGeom prst="rect">
            <a:avLst/>
          </a:prstGeom>
          <a:noFill/>
        </p:spPr>
        <p:txBody>
          <a:bodyPr wrap="square" rtlCol="0">
            <a:spAutoFit/>
          </a:bodyPr>
          <a:lstStyle/>
          <a:p>
            <a:r>
              <a:rPr lang="nl-NL" sz="3200" b="1" u="sng" dirty="0">
                <a:latin typeface="Effra"/>
              </a:rPr>
              <a:t>Begrippen voor analyse van beeldende kunst</a:t>
            </a:r>
          </a:p>
          <a:p>
            <a:endParaRPr lang="nl-NL" sz="3200" dirty="0">
              <a:latin typeface="Effra"/>
            </a:endParaRPr>
          </a:p>
          <a:p>
            <a:r>
              <a:rPr lang="nl-NL" sz="2800" b="1" dirty="0">
                <a:latin typeface="Effra"/>
              </a:rPr>
              <a:t>Vorm: </a:t>
            </a:r>
            <a:r>
              <a:rPr lang="nl-NL" sz="2800" dirty="0">
                <a:latin typeface="Effra"/>
              </a:rPr>
              <a:t>bijv. geometrische of organische vormen, open of gesloten vorm (3D)</a:t>
            </a:r>
          </a:p>
          <a:p>
            <a:endParaRPr lang="nl-NL" sz="2800" dirty="0">
              <a:latin typeface="Effra"/>
            </a:endParaRPr>
          </a:p>
          <a:p>
            <a:r>
              <a:rPr lang="nl-NL" sz="2800" b="1" dirty="0">
                <a:latin typeface="Effra"/>
              </a:rPr>
              <a:t>Compositie: </a:t>
            </a:r>
            <a:r>
              <a:rPr lang="nl-NL" sz="2800" dirty="0">
                <a:latin typeface="Effra"/>
              </a:rPr>
              <a:t>plaatsing van elementen binnen een kader</a:t>
            </a:r>
          </a:p>
          <a:p>
            <a:endParaRPr lang="nl-NL" sz="2800" dirty="0">
              <a:latin typeface="Effra"/>
            </a:endParaRPr>
          </a:p>
          <a:p>
            <a:r>
              <a:rPr lang="nl-NL" sz="2800" b="1" dirty="0">
                <a:latin typeface="Effra"/>
              </a:rPr>
              <a:t>Kleur: </a:t>
            </a:r>
            <a:r>
              <a:rPr lang="nl-NL" sz="2800" dirty="0">
                <a:latin typeface="Effra"/>
              </a:rPr>
              <a:t>bijv. primaire kleur, kleurcontrasten </a:t>
            </a:r>
          </a:p>
          <a:p>
            <a:endParaRPr lang="nl-NL" sz="2800" dirty="0">
              <a:latin typeface="Effra"/>
            </a:endParaRPr>
          </a:p>
          <a:p>
            <a:r>
              <a:rPr lang="nl-NL" sz="2800" b="1" dirty="0">
                <a:latin typeface="Effra"/>
              </a:rPr>
              <a:t>Licht: </a:t>
            </a:r>
            <a:r>
              <a:rPr lang="nl-NL" sz="2800" dirty="0">
                <a:latin typeface="Effra"/>
              </a:rPr>
              <a:t>bijv. contrast licht/donker, natuurlijk licht, kunstlicht</a:t>
            </a:r>
          </a:p>
          <a:p>
            <a:endParaRPr lang="nl-NL" sz="2800" dirty="0">
              <a:latin typeface="Effra"/>
            </a:endParaRPr>
          </a:p>
          <a:p>
            <a:r>
              <a:rPr lang="nl-NL" sz="2800" b="1" dirty="0">
                <a:latin typeface="Effra"/>
              </a:rPr>
              <a:t>Ruimte: </a:t>
            </a:r>
            <a:r>
              <a:rPr lang="nl-NL" sz="2800" dirty="0">
                <a:latin typeface="Effra"/>
              </a:rPr>
              <a:t>bijv. dieptewerking; overlapping, perspectief en plasticiteit</a:t>
            </a:r>
          </a:p>
          <a:p>
            <a:endParaRPr lang="nl-NL" sz="3200" dirty="0">
              <a:latin typeface="Effra"/>
            </a:endParaRPr>
          </a:p>
          <a:p>
            <a:endParaRPr lang="nl-NL" sz="3200" dirty="0">
              <a:latin typeface="Effra"/>
            </a:endParaRPr>
          </a:p>
        </p:txBody>
      </p:sp>
    </p:spTree>
    <p:extLst>
      <p:ext uri="{BB962C8B-B14F-4D97-AF65-F5344CB8AC3E}">
        <p14:creationId xmlns:p14="http://schemas.microsoft.com/office/powerpoint/2010/main" val="17046990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CB49CE2D-3318-3CB1-01CD-7FD0DFFF5637}"/>
              </a:ext>
            </a:extLst>
          </p:cNvPr>
          <p:cNvSpPr txBox="1"/>
          <p:nvPr/>
        </p:nvSpPr>
        <p:spPr>
          <a:xfrm>
            <a:off x="989115" y="969983"/>
            <a:ext cx="10148048" cy="5386090"/>
          </a:xfrm>
          <a:prstGeom prst="rect">
            <a:avLst/>
          </a:prstGeom>
          <a:noFill/>
        </p:spPr>
        <p:txBody>
          <a:bodyPr wrap="square" rtlCol="0">
            <a:spAutoFit/>
          </a:bodyPr>
          <a:lstStyle/>
          <a:p>
            <a:r>
              <a:rPr lang="nl-NL" sz="3200" b="1" u="sng" dirty="0">
                <a:latin typeface="Effra" panose="02000506080000020004"/>
              </a:rPr>
              <a:t>Let op bij analysevragen!</a:t>
            </a:r>
          </a:p>
          <a:p>
            <a:endParaRPr lang="nl-NL" sz="3200" b="1" u="sng" dirty="0">
              <a:latin typeface="Effra" panose="02000506080000020004"/>
            </a:endParaRPr>
          </a:p>
          <a:p>
            <a:r>
              <a:rPr lang="nl-NL" sz="2000" dirty="0">
                <a:latin typeface="Effra" panose="02000506080000020004"/>
              </a:rPr>
              <a:t>Beschrijf de bron objectief en volledig: </a:t>
            </a:r>
            <a:br>
              <a:rPr lang="nl-NL" sz="2000" dirty="0">
                <a:latin typeface="Effra" panose="02000506080000020004"/>
              </a:rPr>
            </a:br>
            <a:r>
              <a:rPr lang="nl-NL" sz="2000" dirty="0">
                <a:latin typeface="Effra" panose="02000506080000020004"/>
              </a:rPr>
              <a:t>alsof je docent de bron niet voor zich </a:t>
            </a:r>
            <a:br>
              <a:rPr lang="nl-NL" sz="2000" dirty="0">
                <a:latin typeface="Effra" panose="02000506080000020004"/>
              </a:rPr>
            </a:br>
            <a:r>
              <a:rPr lang="nl-NL" sz="2000" dirty="0">
                <a:latin typeface="Effra" panose="02000506080000020004"/>
              </a:rPr>
              <a:t>heeft. </a:t>
            </a:r>
          </a:p>
          <a:p>
            <a:endParaRPr lang="nl-NL" sz="2000" dirty="0">
              <a:latin typeface="Effra" panose="02000506080000020004"/>
            </a:endParaRPr>
          </a:p>
          <a:p>
            <a:r>
              <a:rPr lang="nl-NL" sz="2000" dirty="0">
                <a:latin typeface="Effra" panose="02000506080000020004"/>
              </a:rPr>
              <a:t>Dus op de vraag ‘hoe kun je zien dat Dieuwertje </a:t>
            </a:r>
            <a:br>
              <a:rPr lang="nl-NL" sz="2000" dirty="0">
                <a:latin typeface="Effra" panose="02000506080000020004"/>
              </a:rPr>
            </a:br>
            <a:r>
              <a:rPr lang="nl-NL" sz="2000" dirty="0">
                <a:latin typeface="Effra" panose="02000506080000020004"/>
              </a:rPr>
              <a:t>en/of Sjoerd van koninklijken bloede zijn?</a:t>
            </a:r>
          </a:p>
          <a:p>
            <a:br>
              <a:rPr lang="nl-NL" sz="2000" u="sng" dirty="0">
                <a:latin typeface="Effra" panose="02000506080000020004"/>
              </a:rPr>
            </a:br>
            <a:r>
              <a:rPr lang="nl-NL" sz="2000" u="sng" dirty="0">
                <a:latin typeface="Effra" panose="02000506080000020004"/>
              </a:rPr>
              <a:t>Antwoord je niet: </a:t>
            </a:r>
          </a:p>
          <a:p>
            <a:r>
              <a:rPr lang="nl-NL" sz="2000" dirty="0">
                <a:latin typeface="Effra" panose="02000506080000020004"/>
              </a:rPr>
              <a:t>‘Ze hebben veel rijkdom en macht. </a:t>
            </a:r>
            <a:br>
              <a:rPr lang="nl-NL" sz="2000" dirty="0">
                <a:latin typeface="Effra" panose="02000506080000020004"/>
              </a:rPr>
            </a:br>
            <a:r>
              <a:rPr lang="nl-NL" sz="2000" dirty="0">
                <a:latin typeface="Effra" panose="02000506080000020004"/>
              </a:rPr>
              <a:t>Of dure kleding en sieraden.’ </a:t>
            </a:r>
          </a:p>
          <a:p>
            <a:br>
              <a:rPr lang="nl-NL" sz="2000" u="sng" dirty="0">
                <a:latin typeface="Effra" panose="02000506080000020004"/>
              </a:rPr>
            </a:br>
            <a:r>
              <a:rPr lang="nl-NL" sz="2000" u="sng" dirty="0">
                <a:latin typeface="Effra" panose="02000506080000020004"/>
              </a:rPr>
              <a:t>maar: </a:t>
            </a:r>
          </a:p>
          <a:p>
            <a:r>
              <a:rPr lang="nl-NL" sz="2000" dirty="0">
                <a:latin typeface="Effra" panose="02000506080000020004"/>
              </a:rPr>
              <a:t>‘Ze dragen beiden een kroon, hierdoor kun je zien dat het een koning en koningin zijn. </a:t>
            </a:r>
            <a:br>
              <a:rPr lang="nl-NL" sz="2000" dirty="0">
                <a:latin typeface="Effra" panose="02000506080000020004"/>
              </a:rPr>
            </a:br>
            <a:r>
              <a:rPr lang="nl-NL" sz="2000" dirty="0">
                <a:latin typeface="Effra" panose="02000506080000020004"/>
              </a:rPr>
              <a:t>Of ‘Dieuwertje draagt een mantel, dit kledingstuk hoort bij een koning. </a:t>
            </a:r>
          </a:p>
        </p:txBody>
      </p:sp>
      <p:pic>
        <p:nvPicPr>
          <p:cNvPr id="6" name="Afbeelding 5" descr="Afbeelding met Menselijk gezicht, kroon, glimlach, persoon&#10;&#10;Automatisch gegenereerde beschrijving">
            <a:extLst>
              <a:ext uri="{FF2B5EF4-FFF2-40B4-BE49-F238E27FC236}">
                <a16:creationId xmlns:a16="http://schemas.microsoft.com/office/drawing/2014/main" id="{07CE2DAE-FDCC-4D0E-247A-F1800D9384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3606" y="1282148"/>
            <a:ext cx="5054626" cy="3032775"/>
          </a:xfrm>
          <a:prstGeom prst="rect">
            <a:avLst/>
          </a:prstGeom>
          <a:effectLst>
            <a:reflection blurRad="6350" stA="52000" endA="300" endPos="35000" dir="5400000" sy="-100000" algn="bl" rotWithShape="0"/>
          </a:effectLst>
        </p:spPr>
      </p:pic>
    </p:spTree>
    <p:extLst>
      <p:ext uri="{BB962C8B-B14F-4D97-AF65-F5344CB8AC3E}">
        <p14:creationId xmlns:p14="http://schemas.microsoft.com/office/powerpoint/2010/main" val="25370918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a:extLst>
              <a:ext uri="{FF2B5EF4-FFF2-40B4-BE49-F238E27FC236}">
                <a16:creationId xmlns:a16="http://schemas.microsoft.com/office/drawing/2014/main" id="{5EE88901-BB93-6C24-3A18-9BCC01DDF069}"/>
              </a:ext>
            </a:extLst>
          </p:cNvPr>
          <p:cNvSpPr txBox="1"/>
          <p:nvPr/>
        </p:nvSpPr>
        <p:spPr>
          <a:xfrm>
            <a:off x="450858" y="812843"/>
            <a:ext cx="10148048" cy="1569660"/>
          </a:xfrm>
          <a:prstGeom prst="rect">
            <a:avLst/>
          </a:prstGeom>
          <a:noFill/>
        </p:spPr>
        <p:txBody>
          <a:bodyPr wrap="square" rtlCol="0">
            <a:spAutoFit/>
          </a:bodyPr>
          <a:lstStyle/>
          <a:p>
            <a:r>
              <a:rPr lang="nl-NL" sz="3200" b="1" u="sng" dirty="0">
                <a:latin typeface="Effra"/>
              </a:rPr>
              <a:t>Voorbeeldvraag beeldende kunst – Cultuur van de Kerk</a:t>
            </a:r>
          </a:p>
          <a:p>
            <a:endParaRPr lang="nl-NL" sz="3200" dirty="0">
              <a:latin typeface="Effra"/>
            </a:endParaRPr>
          </a:p>
          <a:p>
            <a:endParaRPr lang="nl-NL" sz="3200" dirty="0">
              <a:latin typeface="Effra"/>
            </a:endParaRPr>
          </a:p>
        </p:txBody>
      </p:sp>
      <p:sp>
        <p:nvSpPr>
          <p:cNvPr id="2" name="Tekstvak 1">
            <a:extLst>
              <a:ext uri="{FF2B5EF4-FFF2-40B4-BE49-F238E27FC236}">
                <a16:creationId xmlns:a16="http://schemas.microsoft.com/office/drawing/2014/main" id="{13E4A284-403C-4603-1FCA-8B71FD90B8BC}"/>
              </a:ext>
            </a:extLst>
          </p:cNvPr>
          <p:cNvSpPr txBox="1"/>
          <p:nvPr/>
        </p:nvSpPr>
        <p:spPr>
          <a:xfrm>
            <a:off x="4121414" y="1532703"/>
            <a:ext cx="7619728" cy="3108543"/>
          </a:xfrm>
          <a:prstGeom prst="rect">
            <a:avLst/>
          </a:prstGeom>
          <a:noFill/>
        </p:spPr>
        <p:txBody>
          <a:bodyPr wrap="square">
            <a:spAutoFit/>
          </a:bodyPr>
          <a:lstStyle/>
          <a:p>
            <a:r>
              <a:rPr lang="nl-NL" sz="1400" dirty="0">
                <a:effectLst/>
                <a:latin typeface="Aptos" panose="020B0004020202020204" pitchFamily="34" charset="0"/>
                <a:ea typeface="Aptos" panose="020B0004020202020204" pitchFamily="34" charset="0"/>
                <a:cs typeface="Aptos" panose="020B0004020202020204" pitchFamily="34" charset="0"/>
              </a:rPr>
              <a:t>De middeleeuwen geloofde dat de duivel regelmatig op aarde was. Hij zou mensen op onverwachte momenten met zijn demonen belagen om hen tot het kwaad te verleiden. Duivels, monsterachtige figuren en vreemde wezens werden niet alleen afgebeeld in miniaturen over het Laatste Oordeel, maar ook bij andere verhalen in Bijbels en in gebedenboeken. Op </a:t>
            </a:r>
            <a:r>
              <a:rPr lang="nl-NL" sz="1400" b="1" dirty="0">
                <a:effectLst/>
                <a:latin typeface="Aptos" panose="020B0004020202020204" pitchFamily="34" charset="0"/>
                <a:ea typeface="Aptos" panose="020B0004020202020204" pitchFamily="34" charset="0"/>
                <a:cs typeface="Aptos" panose="020B0004020202020204" pitchFamily="34" charset="0"/>
              </a:rPr>
              <a:t>afbeelding 4 </a:t>
            </a:r>
            <a:r>
              <a:rPr lang="nl-NL" sz="1400" dirty="0">
                <a:effectLst/>
                <a:latin typeface="Aptos" panose="020B0004020202020204" pitchFamily="34" charset="0"/>
                <a:ea typeface="Aptos" panose="020B0004020202020204" pitchFamily="34" charset="0"/>
                <a:cs typeface="Aptos" panose="020B0004020202020204" pitchFamily="34" charset="0"/>
              </a:rPr>
              <a:t>zie je een voorbeeld uit een psalter (een boek met psalmen).</a:t>
            </a:r>
          </a:p>
          <a:p>
            <a:r>
              <a:rPr lang="nl-NL" sz="1400" dirty="0">
                <a:effectLst/>
                <a:latin typeface="Aptos" panose="020B0004020202020204" pitchFamily="34" charset="0"/>
                <a:ea typeface="Aptos" panose="020B0004020202020204" pitchFamily="34" charset="0"/>
                <a:cs typeface="Aptos" panose="020B0004020202020204" pitchFamily="34" charset="0"/>
              </a:rPr>
              <a:t> </a:t>
            </a:r>
          </a:p>
          <a:p>
            <a:r>
              <a:rPr lang="nl-NL" sz="1400" dirty="0">
                <a:effectLst/>
                <a:latin typeface="Aptos" panose="020B0004020202020204" pitchFamily="34" charset="0"/>
                <a:ea typeface="Aptos" panose="020B0004020202020204" pitchFamily="34" charset="0"/>
                <a:cs typeface="Aptos" panose="020B0004020202020204" pitchFamily="34" charset="0"/>
              </a:rPr>
              <a:t>In het voorbeeld zijn de vreemde wezens en het monsterlijke figuur buiten de tekst (en de hoofdafbeelding) geplaatst. Toch is sprake van verbinding tussen de tekst en de initiaal enerzijds en de figuren anderzijds.</a:t>
            </a:r>
          </a:p>
          <a:p>
            <a:r>
              <a:rPr lang="nl-NL" sz="1400" dirty="0">
                <a:effectLst/>
                <a:latin typeface="Aptos" panose="020B0004020202020204" pitchFamily="34" charset="0"/>
                <a:ea typeface="Aptos" panose="020B0004020202020204" pitchFamily="34" charset="0"/>
                <a:cs typeface="Aptos" panose="020B0004020202020204" pitchFamily="34" charset="0"/>
              </a:rPr>
              <a:t> </a:t>
            </a:r>
          </a:p>
          <a:p>
            <a:pPr marL="342900" lvl="0" indent="-342900">
              <a:buSzPts val="1000"/>
              <a:buFont typeface="Symbol" panose="05050102010706020507" pitchFamily="18" charset="2"/>
              <a:buChar char=""/>
              <a:tabLst>
                <a:tab pos="457200" algn="l"/>
              </a:tabLst>
            </a:pPr>
            <a:r>
              <a:rPr lang="nl-NL" sz="1400" b="1" dirty="0">
                <a:effectLst/>
                <a:latin typeface="Aptos" panose="020B0004020202020204" pitchFamily="34" charset="0"/>
                <a:ea typeface="Times New Roman" panose="02020603050405020304" pitchFamily="18" charset="0"/>
                <a:cs typeface="Aptos" panose="020B0004020202020204" pitchFamily="34" charset="0"/>
              </a:rPr>
              <a:t>Geef twee manier waarop deze verbinding tot stand komt in de VORMGEVING.</a:t>
            </a:r>
            <a:endParaRPr lang="nl-NL" sz="1400" dirty="0">
              <a:effectLst/>
              <a:latin typeface="Aptos" panose="020B0004020202020204" pitchFamily="34" charset="0"/>
              <a:ea typeface="Aptos" panose="020B0004020202020204" pitchFamily="34" charset="0"/>
              <a:cs typeface="Aptos" panose="020B0004020202020204" pitchFamily="34" charset="0"/>
            </a:endParaRPr>
          </a:p>
          <a:p>
            <a:pPr marL="342900" indent="-342900">
              <a:buSzPts val="1000"/>
              <a:buFont typeface="Symbol" panose="05050102010706020507" pitchFamily="18" charset="2"/>
              <a:buChar char=""/>
              <a:tabLst>
                <a:tab pos="457200" algn="l"/>
              </a:tabLst>
            </a:pPr>
            <a:r>
              <a:rPr lang="nl-NL" sz="1400" b="1" dirty="0">
                <a:effectLst/>
                <a:latin typeface="Aptos" panose="020B0004020202020204" pitchFamily="34" charset="0"/>
                <a:ea typeface="Times New Roman" panose="02020603050405020304" pitchFamily="18" charset="0"/>
                <a:cs typeface="Aptos" panose="020B0004020202020204" pitchFamily="34" charset="0"/>
              </a:rPr>
              <a:t>Geef vervolgens aan op welke manier er verbinding is door de VOORSTELLING.</a:t>
            </a:r>
            <a:br>
              <a:rPr lang="nl-NL" sz="1400" b="1" dirty="0">
                <a:effectLst/>
                <a:latin typeface="Aptos" panose="020B0004020202020204" pitchFamily="34" charset="0"/>
                <a:ea typeface="Times New Roman" panose="02020603050405020304" pitchFamily="18" charset="0"/>
                <a:cs typeface="Aptos" panose="020B0004020202020204" pitchFamily="34" charset="0"/>
              </a:rPr>
            </a:br>
            <a:r>
              <a:rPr lang="nl-NL" sz="1400" b="1" dirty="0">
                <a:effectLst/>
                <a:latin typeface="Aptos" panose="020B0004020202020204" pitchFamily="34" charset="0"/>
                <a:ea typeface="Aptos" panose="020B0004020202020204" pitchFamily="34" charset="0"/>
                <a:cs typeface="Aptos" panose="020B0004020202020204" pitchFamily="34" charset="0"/>
              </a:rPr>
              <a:t>(3p) </a:t>
            </a:r>
            <a:endParaRPr lang="nl-NL" sz="1400" dirty="0">
              <a:effectLst/>
              <a:latin typeface="Aptos" panose="020B0004020202020204" pitchFamily="34" charset="0"/>
              <a:ea typeface="Aptos" panose="020B0004020202020204" pitchFamily="34" charset="0"/>
              <a:cs typeface="Aptos" panose="020B0004020202020204" pitchFamily="34" charset="0"/>
            </a:endParaRPr>
          </a:p>
          <a:p>
            <a:pPr marL="342900" lvl="0" indent="-342900">
              <a:buSzPts val="1000"/>
              <a:buFont typeface="Symbol" panose="05050102010706020507" pitchFamily="18" charset="2"/>
              <a:buChar char=""/>
              <a:tabLst>
                <a:tab pos="457200" algn="l"/>
              </a:tabLst>
            </a:pPr>
            <a:endParaRPr lang="nl-NL" sz="1400" dirty="0">
              <a:effectLst/>
              <a:latin typeface="Aptos" panose="020B0004020202020204" pitchFamily="34" charset="0"/>
              <a:ea typeface="Aptos" panose="020B0004020202020204" pitchFamily="34" charset="0"/>
              <a:cs typeface="Aptos" panose="020B0004020202020204" pitchFamily="34" charset="0"/>
            </a:endParaRPr>
          </a:p>
        </p:txBody>
      </p:sp>
      <p:pic>
        <p:nvPicPr>
          <p:cNvPr id="5" name="Afbeelding 4" descr="Afbeelding met tekst, elektronica, schermopname, software&#10;&#10;Door AI gegenereerde inhoud is mogelijk onjuist.">
            <a:extLst>
              <a:ext uri="{FF2B5EF4-FFF2-40B4-BE49-F238E27FC236}">
                <a16:creationId xmlns:a16="http://schemas.microsoft.com/office/drawing/2014/main" id="{90826782-380D-232C-3308-53A326EA337B}"/>
              </a:ext>
            </a:extLst>
          </p:cNvPr>
          <p:cNvPicPr>
            <a:picLocks noChangeAspect="1"/>
          </p:cNvPicPr>
          <p:nvPr/>
        </p:nvPicPr>
        <p:blipFill>
          <a:blip r:embed="rId2">
            <a:extLst>
              <a:ext uri="{28A0092B-C50C-407E-A947-70E740481C1C}">
                <a14:useLocalDpi xmlns:a14="http://schemas.microsoft.com/office/drawing/2010/main" val="0"/>
              </a:ext>
            </a:extLst>
          </a:blip>
          <a:srcRect l="28940" t="26377" r="52717" b="20000"/>
          <a:stretch/>
        </p:blipFill>
        <p:spPr>
          <a:xfrm>
            <a:off x="616225" y="1530626"/>
            <a:ext cx="3123706" cy="5136765"/>
          </a:xfrm>
          <a:prstGeom prst="rect">
            <a:avLst/>
          </a:prstGeom>
        </p:spPr>
      </p:pic>
    </p:spTree>
    <p:extLst>
      <p:ext uri="{BB962C8B-B14F-4D97-AF65-F5344CB8AC3E}">
        <p14:creationId xmlns:p14="http://schemas.microsoft.com/office/powerpoint/2010/main" val="33242369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a:extLst>
              <a:ext uri="{FF2B5EF4-FFF2-40B4-BE49-F238E27FC236}">
                <a16:creationId xmlns:a16="http://schemas.microsoft.com/office/drawing/2014/main" id="{5EE88901-BB93-6C24-3A18-9BCC01DDF069}"/>
              </a:ext>
            </a:extLst>
          </p:cNvPr>
          <p:cNvSpPr txBox="1"/>
          <p:nvPr/>
        </p:nvSpPr>
        <p:spPr>
          <a:xfrm>
            <a:off x="450858" y="812843"/>
            <a:ext cx="10148048" cy="1569660"/>
          </a:xfrm>
          <a:prstGeom prst="rect">
            <a:avLst/>
          </a:prstGeom>
          <a:noFill/>
        </p:spPr>
        <p:txBody>
          <a:bodyPr wrap="square" rtlCol="0">
            <a:spAutoFit/>
          </a:bodyPr>
          <a:lstStyle/>
          <a:p>
            <a:r>
              <a:rPr lang="nl-NL" sz="3200" b="1" u="sng" dirty="0">
                <a:latin typeface="Effra"/>
              </a:rPr>
              <a:t>Voorbeeldvraag beeldende kunst – Cultuur van de Kerk</a:t>
            </a:r>
          </a:p>
          <a:p>
            <a:endParaRPr lang="nl-NL" sz="3200" dirty="0">
              <a:latin typeface="Effra"/>
            </a:endParaRPr>
          </a:p>
          <a:p>
            <a:endParaRPr lang="nl-NL" sz="3200" dirty="0">
              <a:latin typeface="Effra"/>
            </a:endParaRPr>
          </a:p>
        </p:txBody>
      </p:sp>
      <p:sp>
        <p:nvSpPr>
          <p:cNvPr id="2" name="Tekstvak 1">
            <a:extLst>
              <a:ext uri="{FF2B5EF4-FFF2-40B4-BE49-F238E27FC236}">
                <a16:creationId xmlns:a16="http://schemas.microsoft.com/office/drawing/2014/main" id="{13E4A284-403C-4603-1FCA-8B71FD90B8BC}"/>
              </a:ext>
            </a:extLst>
          </p:cNvPr>
          <p:cNvSpPr txBox="1"/>
          <p:nvPr/>
        </p:nvSpPr>
        <p:spPr>
          <a:xfrm>
            <a:off x="4121414" y="1532703"/>
            <a:ext cx="7619728" cy="3108543"/>
          </a:xfrm>
          <a:prstGeom prst="rect">
            <a:avLst/>
          </a:prstGeom>
          <a:noFill/>
        </p:spPr>
        <p:txBody>
          <a:bodyPr wrap="square">
            <a:spAutoFit/>
          </a:bodyPr>
          <a:lstStyle/>
          <a:p>
            <a:r>
              <a:rPr lang="nl-NL" sz="1400" dirty="0">
                <a:effectLst/>
                <a:latin typeface="Aptos" panose="020B0004020202020204" pitchFamily="34" charset="0"/>
                <a:ea typeface="Aptos" panose="020B0004020202020204" pitchFamily="34" charset="0"/>
                <a:cs typeface="Aptos" panose="020B0004020202020204" pitchFamily="34" charset="0"/>
              </a:rPr>
              <a:t>De middeleeuwen geloofde dat de duivel regelmatig op aarde was. Hij zou mensen op onverwachte momenten met zijn demonen belagen om hen tot het kwaad te verleiden. Duivels, monsterachtige figuren en vreemde wezens werden niet alleen afgebeeld in miniaturen over het Laatste Oordeel, maar ook bij andere verhalen in Bijbels en in gebedenboeken. Op </a:t>
            </a:r>
            <a:r>
              <a:rPr lang="nl-NL" sz="1400" b="1" dirty="0">
                <a:effectLst/>
                <a:latin typeface="Aptos" panose="020B0004020202020204" pitchFamily="34" charset="0"/>
                <a:ea typeface="Aptos" panose="020B0004020202020204" pitchFamily="34" charset="0"/>
                <a:cs typeface="Aptos" panose="020B0004020202020204" pitchFamily="34" charset="0"/>
              </a:rPr>
              <a:t>afbeelding 4 </a:t>
            </a:r>
            <a:r>
              <a:rPr lang="nl-NL" sz="1400" dirty="0">
                <a:effectLst/>
                <a:latin typeface="Aptos" panose="020B0004020202020204" pitchFamily="34" charset="0"/>
                <a:ea typeface="Aptos" panose="020B0004020202020204" pitchFamily="34" charset="0"/>
                <a:cs typeface="Aptos" panose="020B0004020202020204" pitchFamily="34" charset="0"/>
              </a:rPr>
              <a:t>zie je een voorbeeld uit een psalter (een boek met psalmen).</a:t>
            </a:r>
          </a:p>
          <a:p>
            <a:r>
              <a:rPr lang="nl-NL" sz="1400" dirty="0">
                <a:effectLst/>
                <a:latin typeface="Aptos" panose="020B0004020202020204" pitchFamily="34" charset="0"/>
                <a:ea typeface="Aptos" panose="020B0004020202020204" pitchFamily="34" charset="0"/>
                <a:cs typeface="Aptos" panose="020B0004020202020204" pitchFamily="34" charset="0"/>
              </a:rPr>
              <a:t> </a:t>
            </a:r>
          </a:p>
          <a:p>
            <a:r>
              <a:rPr lang="nl-NL" sz="1400" dirty="0">
                <a:effectLst/>
                <a:latin typeface="Aptos" panose="020B0004020202020204" pitchFamily="34" charset="0"/>
                <a:ea typeface="Aptos" panose="020B0004020202020204" pitchFamily="34" charset="0"/>
                <a:cs typeface="Aptos" panose="020B0004020202020204" pitchFamily="34" charset="0"/>
              </a:rPr>
              <a:t>In het voorbeeld zijn de vreemde wezens en het monsterlijke figuur buiten de tekst (en de hoofdafbeelding) geplaatst. Toch is sprake van verbinding tussen de tekst en de initiaal enerzijds en de figuren anderzijds.</a:t>
            </a:r>
          </a:p>
          <a:p>
            <a:r>
              <a:rPr lang="nl-NL" sz="1400" dirty="0">
                <a:effectLst/>
                <a:latin typeface="Aptos" panose="020B0004020202020204" pitchFamily="34" charset="0"/>
                <a:ea typeface="Aptos" panose="020B0004020202020204" pitchFamily="34" charset="0"/>
                <a:cs typeface="Aptos" panose="020B0004020202020204" pitchFamily="34" charset="0"/>
              </a:rPr>
              <a:t> </a:t>
            </a:r>
          </a:p>
          <a:p>
            <a:pPr marL="342900" lvl="0" indent="-342900">
              <a:buSzPts val="1000"/>
              <a:buFont typeface="Symbol" panose="05050102010706020507" pitchFamily="18" charset="2"/>
              <a:buChar char=""/>
              <a:tabLst>
                <a:tab pos="457200" algn="l"/>
              </a:tabLst>
            </a:pPr>
            <a:r>
              <a:rPr lang="nl-NL" sz="1400" b="1" dirty="0">
                <a:effectLst/>
                <a:highlight>
                  <a:srgbClr val="FFFF00"/>
                </a:highlight>
                <a:latin typeface="Aptos" panose="020B0004020202020204" pitchFamily="34" charset="0"/>
                <a:ea typeface="Times New Roman" panose="02020603050405020304" pitchFamily="18" charset="0"/>
                <a:cs typeface="Aptos" panose="020B0004020202020204" pitchFamily="34" charset="0"/>
              </a:rPr>
              <a:t>Geef twee manier waarop deze verbinding tot stand komt in de VORMGEVING.</a:t>
            </a:r>
            <a:endParaRPr lang="nl-NL" sz="1400" dirty="0">
              <a:effectLst/>
              <a:highlight>
                <a:srgbClr val="FFFF00"/>
              </a:highlight>
              <a:latin typeface="Aptos" panose="020B0004020202020204" pitchFamily="34" charset="0"/>
              <a:ea typeface="Aptos" panose="020B0004020202020204" pitchFamily="34" charset="0"/>
              <a:cs typeface="Aptos" panose="020B0004020202020204" pitchFamily="34" charset="0"/>
            </a:endParaRPr>
          </a:p>
          <a:p>
            <a:pPr marL="342900" indent="-342900">
              <a:buSzPts val="1000"/>
              <a:buFont typeface="Symbol" panose="05050102010706020507" pitchFamily="18" charset="2"/>
              <a:buChar char=""/>
              <a:tabLst>
                <a:tab pos="457200" algn="l"/>
              </a:tabLst>
            </a:pPr>
            <a:r>
              <a:rPr lang="nl-NL" sz="1400" b="1" dirty="0">
                <a:effectLst/>
                <a:latin typeface="Aptos" panose="020B0004020202020204" pitchFamily="34" charset="0"/>
                <a:ea typeface="Times New Roman" panose="02020603050405020304" pitchFamily="18" charset="0"/>
                <a:cs typeface="Aptos" panose="020B0004020202020204" pitchFamily="34" charset="0"/>
              </a:rPr>
              <a:t>Geef vervolgens aan op welke manier er verbinding is door de VOORSTELLING.</a:t>
            </a:r>
            <a:br>
              <a:rPr lang="nl-NL" sz="1400" b="1" dirty="0">
                <a:effectLst/>
                <a:latin typeface="Aptos" panose="020B0004020202020204" pitchFamily="34" charset="0"/>
                <a:ea typeface="Times New Roman" panose="02020603050405020304" pitchFamily="18" charset="0"/>
                <a:cs typeface="Aptos" panose="020B0004020202020204" pitchFamily="34" charset="0"/>
              </a:rPr>
            </a:br>
            <a:r>
              <a:rPr lang="nl-NL" sz="1400" b="1" dirty="0">
                <a:effectLst/>
                <a:latin typeface="Aptos" panose="020B0004020202020204" pitchFamily="34" charset="0"/>
                <a:ea typeface="Aptos" panose="020B0004020202020204" pitchFamily="34" charset="0"/>
                <a:cs typeface="Aptos" panose="020B0004020202020204" pitchFamily="34" charset="0"/>
              </a:rPr>
              <a:t>(3p) </a:t>
            </a:r>
            <a:endParaRPr lang="nl-NL" sz="1400" dirty="0">
              <a:effectLst/>
              <a:latin typeface="Aptos" panose="020B0004020202020204" pitchFamily="34" charset="0"/>
              <a:ea typeface="Aptos" panose="020B0004020202020204" pitchFamily="34" charset="0"/>
              <a:cs typeface="Aptos" panose="020B0004020202020204" pitchFamily="34" charset="0"/>
            </a:endParaRPr>
          </a:p>
          <a:p>
            <a:pPr marL="342900" lvl="0" indent="-342900">
              <a:buSzPts val="1000"/>
              <a:buFont typeface="Symbol" panose="05050102010706020507" pitchFamily="18" charset="2"/>
              <a:buChar char=""/>
              <a:tabLst>
                <a:tab pos="457200" algn="l"/>
              </a:tabLst>
            </a:pPr>
            <a:endParaRPr lang="nl-NL" sz="1400" dirty="0">
              <a:effectLst/>
              <a:latin typeface="Aptos" panose="020B0004020202020204" pitchFamily="34" charset="0"/>
              <a:ea typeface="Aptos" panose="020B0004020202020204" pitchFamily="34" charset="0"/>
              <a:cs typeface="Aptos" panose="020B0004020202020204" pitchFamily="34" charset="0"/>
            </a:endParaRPr>
          </a:p>
        </p:txBody>
      </p:sp>
      <p:pic>
        <p:nvPicPr>
          <p:cNvPr id="5" name="Afbeelding 4" descr="Afbeelding met tekst, elektronica, schermopname, software&#10;&#10;Door AI gegenereerde inhoud is mogelijk onjuist.">
            <a:extLst>
              <a:ext uri="{FF2B5EF4-FFF2-40B4-BE49-F238E27FC236}">
                <a16:creationId xmlns:a16="http://schemas.microsoft.com/office/drawing/2014/main" id="{90826782-380D-232C-3308-53A326EA337B}"/>
              </a:ext>
            </a:extLst>
          </p:cNvPr>
          <p:cNvPicPr>
            <a:picLocks noChangeAspect="1"/>
          </p:cNvPicPr>
          <p:nvPr/>
        </p:nvPicPr>
        <p:blipFill>
          <a:blip r:embed="rId3">
            <a:extLst>
              <a:ext uri="{28A0092B-C50C-407E-A947-70E740481C1C}">
                <a14:useLocalDpi xmlns:a14="http://schemas.microsoft.com/office/drawing/2010/main" val="0"/>
              </a:ext>
            </a:extLst>
          </a:blip>
          <a:srcRect l="28940" t="26377" r="52717" b="20000"/>
          <a:stretch/>
        </p:blipFill>
        <p:spPr>
          <a:xfrm>
            <a:off x="616225" y="1530626"/>
            <a:ext cx="3123706" cy="5136765"/>
          </a:xfrm>
          <a:prstGeom prst="rect">
            <a:avLst/>
          </a:prstGeom>
        </p:spPr>
      </p:pic>
      <p:sp>
        <p:nvSpPr>
          <p:cNvPr id="6" name="Tekstvak 5">
            <a:extLst>
              <a:ext uri="{FF2B5EF4-FFF2-40B4-BE49-F238E27FC236}">
                <a16:creationId xmlns:a16="http://schemas.microsoft.com/office/drawing/2014/main" id="{29B6F2DE-C923-422E-9561-C6C8B11A0127}"/>
              </a:ext>
            </a:extLst>
          </p:cNvPr>
          <p:cNvSpPr txBox="1"/>
          <p:nvPr/>
        </p:nvSpPr>
        <p:spPr>
          <a:xfrm>
            <a:off x="4330977" y="4425803"/>
            <a:ext cx="7410166" cy="2031325"/>
          </a:xfrm>
          <a:prstGeom prst="rect">
            <a:avLst/>
          </a:prstGeom>
          <a:noFill/>
        </p:spPr>
        <p:txBody>
          <a:bodyPr wrap="square">
            <a:spAutoFit/>
          </a:bodyPr>
          <a:lstStyle/>
          <a:p>
            <a:pPr marL="342900" lvl="0" indent="-342900">
              <a:buSzPts val="1000"/>
              <a:buFont typeface="Symbol" panose="05050102010706020507" pitchFamily="18" charset="2"/>
              <a:buChar char=""/>
              <a:tabLst>
                <a:tab pos="457200" algn="l"/>
              </a:tabLst>
            </a:pPr>
            <a:endParaRPr lang="nl-NL" sz="1400" b="1" dirty="0">
              <a:latin typeface="Aptos" panose="020B0004020202020204" pitchFamily="34" charset="0"/>
              <a:ea typeface="Times New Roman" panose="02020603050405020304" pitchFamily="18" charset="0"/>
              <a:cs typeface="Aptos" panose="020B0004020202020204" pitchFamily="34" charset="0"/>
            </a:endParaRPr>
          </a:p>
          <a:p>
            <a:r>
              <a:rPr lang="nl-NL" sz="1400" b="1" dirty="0">
                <a:solidFill>
                  <a:srgbClr val="FF0000"/>
                </a:solidFill>
                <a:effectLst/>
                <a:latin typeface="Aptos" panose="020B0004020202020204" pitchFamily="34" charset="0"/>
                <a:ea typeface="Aptos" panose="020B0004020202020204" pitchFamily="34" charset="0"/>
                <a:cs typeface="Aptos" panose="020B0004020202020204" pitchFamily="34" charset="0"/>
              </a:rPr>
              <a:t>Vormgeving (twee van de volgende): </a:t>
            </a:r>
            <a:endParaRPr lang="nl-NL" sz="1400" dirty="0">
              <a:solidFill>
                <a:srgbClr val="FF0000"/>
              </a:solidFill>
              <a:effectLst/>
              <a:latin typeface="Aptos" panose="020B0004020202020204" pitchFamily="34" charset="0"/>
              <a:ea typeface="Aptos" panose="020B0004020202020204" pitchFamily="34" charset="0"/>
              <a:cs typeface="Aptos" panose="020B0004020202020204" pitchFamily="34" charset="0"/>
            </a:endParaRPr>
          </a:p>
          <a:p>
            <a:endParaRPr lang="nl-NL" sz="1400" dirty="0">
              <a:solidFill>
                <a:srgbClr val="FF0000"/>
              </a:solidFill>
              <a:effectLst/>
              <a:latin typeface="Aptos" panose="020B0004020202020204" pitchFamily="34" charset="0"/>
              <a:ea typeface="Aptos" panose="020B0004020202020204" pitchFamily="34" charset="0"/>
              <a:cs typeface="Aptos" panose="020B0004020202020204" pitchFamily="34" charset="0"/>
            </a:endParaRPr>
          </a:p>
          <a:p>
            <a:r>
              <a:rPr lang="nl-NL" sz="1400" dirty="0">
                <a:solidFill>
                  <a:srgbClr val="FF0000"/>
                </a:solidFill>
                <a:effectLst/>
                <a:latin typeface="Aptos" panose="020B0004020202020204" pitchFamily="34" charset="0"/>
                <a:ea typeface="Aptos" panose="020B0004020202020204" pitchFamily="34" charset="0"/>
                <a:cs typeface="Aptos" panose="020B0004020202020204" pitchFamily="34" charset="0"/>
              </a:rPr>
              <a:t>− (kleur) Het kleurenpalet komt overeen </a:t>
            </a:r>
            <a:r>
              <a:rPr lang="nl-NL" sz="1400" b="1" dirty="0">
                <a:solidFill>
                  <a:srgbClr val="FF0000"/>
                </a:solidFill>
                <a:effectLst/>
                <a:latin typeface="Aptos" panose="020B0004020202020204" pitchFamily="34" charset="0"/>
                <a:ea typeface="Aptos" panose="020B0004020202020204" pitchFamily="34" charset="0"/>
                <a:cs typeface="Aptos" panose="020B0004020202020204" pitchFamily="34" charset="0"/>
              </a:rPr>
              <a:t>met de kleuren in hoofdtekst en afbeelding (overwegend rood en blauw). </a:t>
            </a:r>
          </a:p>
          <a:p>
            <a:endParaRPr lang="nl-NL" sz="1400" dirty="0">
              <a:solidFill>
                <a:srgbClr val="FF0000"/>
              </a:solidFill>
              <a:effectLst/>
              <a:latin typeface="Aptos" panose="020B0004020202020204" pitchFamily="34" charset="0"/>
              <a:ea typeface="Aptos" panose="020B0004020202020204" pitchFamily="34" charset="0"/>
              <a:cs typeface="Aptos" panose="020B0004020202020204" pitchFamily="34" charset="0"/>
            </a:endParaRPr>
          </a:p>
          <a:p>
            <a:r>
              <a:rPr lang="nl-NL" sz="1400" dirty="0">
                <a:solidFill>
                  <a:srgbClr val="FF0000"/>
                </a:solidFill>
                <a:effectLst/>
                <a:latin typeface="Aptos" panose="020B0004020202020204" pitchFamily="34" charset="0"/>
                <a:ea typeface="Aptos" panose="020B0004020202020204" pitchFamily="34" charset="0"/>
                <a:cs typeface="Aptos" panose="020B0004020202020204" pitchFamily="34" charset="0"/>
              </a:rPr>
              <a:t>− (vorm) De vorm van de versieringen </a:t>
            </a:r>
            <a:r>
              <a:rPr lang="nl-NL" sz="1400" b="1" dirty="0">
                <a:solidFill>
                  <a:srgbClr val="FF0000"/>
                </a:solidFill>
                <a:effectLst/>
                <a:latin typeface="Aptos" panose="020B0004020202020204" pitchFamily="34" charset="0"/>
                <a:ea typeface="Aptos" panose="020B0004020202020204" pitchFamily="34" charset="0"/>
                <a:cs typeface="Aptos" panose="020B0004020202020204" pitchFamily="34" charset="0"/>
              </a:rPr>
              <a:t>lijkt op de vormgeving van de letters van de tekst. </a:t>
            </a:r>
          </a:p>
          <a:p>
            <a:endParaRPr lang="nl-NL" sz="1400" b="1" dirty="0">
              <a:solidFill>
                <a:srgbClr val="FF0000"/>
              </a:solidFill>
              <a:effectLst/>
              <a:latin typeface="Aptos" panose="020B0004020202020204" pitchFamily="34" charset="0"/>
              <a:ea typeface="Aptos" panose="020B0004020202020204" pitchFamily="34" charset="0"/>
              <a:cs typeface="Aptos" panose="020B0004020202020204" pitchFamily="34" charset="0"/>
            </a:endParaRPr>
          </a:p>
          <a:p>
            <a:r>
              <a:rPr lang="nl-NL" sz="1400" dirty="0">
                <a:solidFill>
                  <a:srgbClr val="FF0000"/>
                </a:solidFill>
                <a:effectLst/>
                <a:latin typeface="Aptos" panose="020B0004020202020204" pitchFamily="34" charset="0"/>
                <a:ea typeface="Aptos" panose="020B0004020202020204" pitchFamily="34" charset="0"/>
                <a:cs typeface="Aptos" panose="020B0004020202020204" pitchFamily="34" charset="0"/>
              </a:rPr>
              <a:t>− (compositie) De figuren </a:t>
            </a:r>
            <a:r>
              <a:rPr lang="nl-NL" sz="1400" b="1" dirty="0">
                <a:solidFill>
                  <a:srgbClr val="FF0000"/>
                </a:solidFill>
                <a:effectLst/>
                <a:latin typeface="Aptos" panose="020B0004020202020204" pitchFamily="34" charset="0"/>
                <a:ea typeface="Aptos" panose="020B0004020202020204" pitchFamily="34" charset="0"/>
                <a:cs typeface="Aptos" panose="020B0004020202020204" pitchFamily="34" charset="0"/>
              </a:rPr>
              <a:t>omsluiten</a:t>
            </a:r>
            <a:r>
              <a:rPr lang="nl-NL" sz="1400" dirty="0">
                <a:solidFill>
                  <a:srgbClr val="FF0000"/>
                </a:solidFill>
                <a:effectLst/>
                <a:latin typeface="Aptos" panose="020B0004020202020204" pitchFamily="34" charset="0"/>
                <a:ea typeface="Aptos" panose="020B0004020202020204" pitchFamily="34" charset="0"/>
                <a:cs typeface="Aptos" panose="020B0004020202020204" pitchFamily="34" charset="0"/>
              </a:rPr>
              <a:t> de tekst (gedeeltelijk). </a:t>
            </a:r>
          </a:p>
        </p:txBody>
      </p:sp>
    </p:spTree>
    <p:extLst>
      <p:ext uri="{BB962C8B-B14F-4D97-AF65-F5344CB8AC3E}">
        <p14:creationId xmlns:p14="http://schemas.microsoft.com/office/powerpoint/2010/main" val="25287758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a:extLst>
              <a:ext uri="{FF2B5EF4-FFF2-40B4-BE49-F238E27FC236}">
                <a16:creationId xmlns:a16="http://schemas.microsoft.com/office/drawing/2014/main" id="{5EE88901-BB93-6C24-3A18-9BCC01DDF069}"/>
              </a:ext>
            </a:extLst>
          </p:cNvPr>
          <p:cNvSpPr txBox="1"/>
          <p:nvPr/>
        </p:nvSpPr>
        <p:spPr>
          <a:xfrm>
            <a:off x="450858" y="812843"/>
            <a:ext cx="10148048" cy="1569660"/>
          </a:xfrm>
          <a:prstGeom prst="rect">
            <a:avLst/>
          </a:prstGeom>
          <a:noFill/>
        </p:spPr>
        <p:txBody>
          <a:bodyPr wrap="square" rtlCol="0">
            <a:spAutoFit/>
          </a:bodyPr>
          <a:lstStyle/>
          <a:p>
            <a:r>
              <a:rPr lang="nl-NL" sz="3200" b="1" u="sng" dirty="0">
                <a:latin typeface="Effra"/>
              </a:rPr>
              <a:t>Voorbeeldvraag beeldende kunst – Cultuur van de Kerk</a:t>
            </a:r>
          </a:p>
          <a:p>
            <a:endParaRPr lang="nl-NL" sz="3200" dirty="0">
              <a:latin typeface="Effra"/>
            </a:endParaRPr>
          </a:p>
          <a:p>
            <a:endParaRPr lang="nl-NL" sz="3200" dirty="0">
              <a:latin typeface="Effra"/>
            </a:endParaRPr>
          </a:p>
        </p:txBody>
      </p:sp>
      <p:sp>
        <p:nvSpPr>
          <p:cNvPr id="2" name="Tekstvak 1">
            <a:extLst>
              <a:ext uri="{FF2B5EF4-FFF2-40B4-BE49-F238E27FC236}">
                <a16:creationId xmlns:a16="http://schemas.microsoft.com/office/drawing/2014/main" id="{13E4A284-403C-4603-1FCA-8B71FD90B8BC}"/>
              </a:ext>
            </a:extLst>
          </p:cNvPr>
          <p:cNvSpPr txBox="1"/>
          <p:nvPr/>
        </p:nvSpPr>
        <p:spPr>
          <a:xfrm>
            <a:off x="4121414" y="1532703"/>
            <a:ext cx="7619728" cy="2893100"/>
          </a:xfrm>
          <a:prstGeom prst="rect">
            <a:avLst/>
          </a:prstGeom>
          <a:noFill/>
        </p:spPr>
        <p:txBody>
          <a:bodyPr wrap="square">
            <a:spAutoFit/>
          </a:bodyPr>
          <a:lstStyle/>
          <a:p>
            <a:r>
              <a:rPr lang="nl-NL" sz="1400" dirty="0">
                <a:effectLst/>
                <a:latin typeface="Aptos" panose="020B0004020202020204" pitchFamily="34" charset="0"/>
                <a:ea typeface="Aptos" panose="020B0004020202020204" pitchFamily="34" charset="0"/>
                <a:cs typeface="Aptos" panose="020B0004020202020204" pitchFamily="34" charset="0"/>
              </a:rPr>
              <a:t>De middeleeuwen geloofde dat de duivel regelmatig op aarde was. Hij zou mensen op onverwachte momenten met zijn demonen belagen om hen tot het kwaad te verleiden. Duivels, monsterachtige figuren en vreemde wezens werden niet alleen afgebeeld in miniaturen over het Laatste Oordeel, maar ook bij andere verhalen in Bijbels en in gebedenboeken. Op </a:t>
            </a:r>
            <a:r>
              <a:rPr lang="nl-NL" sz="1400" b="1" dirty="0">
                <a:effectLst/>
                <a:latin typeface="Aptos" panose="020B0004020202020204" pitchFamily="34" charset="0"/>
                <a:ea typeface="Aptos" panose="020B0004020202020204" pitchFamily="34" charset="0"/>
                <a:cs typeface="Aptos" panose="020B0004020202020204" pitchFamily="34" charset="0"/>
              </a:rPr>
              <a:t>afbeelding 4 </a:t>
            </a:r>
            <a:r>
              <a:rPr lang="nl-NL" sz="1400" dirty="0">
                <a:effectLst/>
                <a:latin typeface="Aptos" panose="020B0004020202020204" pitchFamily="34" charset="0"/>
                <a:ea typeface="Aptos" panose="020B0004020202020204" pitchFamily="34" charset="0"/>
                <a:cs typeface="Aptos" panose="020B0004020202020204" pitchFamily="34" charset="0"/>
              </a:rPr>
              <a:t>zie je een voorbeeld uit een psalter (een boek met psalmen).</a:t>
            </a:r>
          </a:p>
          <a:p>
            <a:r>
              <a:rPr lang="nl-NL" sz="1400" dirty="0">
                <a:effectLst/>
                <a:latin typeface="Aptos" panose="020B0004020202020204" pitchFamily="34" charset="0"/>
                <a:ea typeface="Aptos" panose="020B0004020202020204" pitchFamily="34" charset="0"/>
                <a:cs typeface="Aptos" panose="020B0004020202020204" pitchFamily="34" charset="0"/>
              </a:rPr>
              <a:t> </a:t>
            </a:r>
          </a:p>
          <a:p>
            <a:r>
              <a:rPr lang="nl-NL" sz="1400" dirty="0">
                <a:effectLst/>
                <a:latin typeface="Aptos" panose="020B0004020202020204" pitchFamily="34" charset="0"/>
                <a:ea typeface="Aptos" panose="020B0004020202020204" pitchFamily="34" charset="0"/>
                <a:cs typeface="Aptos" panose="020B0004020202020204" pitchFamily="34" charset="0"/>
              </a:rPr>
              <a:t>In het voorbeeld zijn de vreemde wezens en het monsterlijke figuur buiten de tekst (en de hoofdafbeelding) geplaatst. Toch is sprake van verbinding tussen de tekst en de initiaal enerzijds en de figuren anderzijds.</a:t>
            </a:r>
          </a:p>
          <a:p>
            <a:r>
              <a:rPr lang="nl-NL" sz="1400" dirty="0">
                <a:effectLst/>
                <a:latin typeface="Aptos" panose="020B0004020202020204" pitchFamily="34" charset="0"/>
                <a:ea typeface="Aptos" panose="020B0004020202020204" pitchFamily="34" charset="0"/>
                <a:cs typeface="Aptos" panose="020B0004020202020204" pitchFamily="34" charset="0"/>
              </a:rPr>
              <a:t> </a:t>
            </a:r>
          </a:p>
          <a:p>
            <a:pPr marL="342900" lvl="0" indent="-342900">
              <a:buSzPts val="1000"/>
              <a:buFont typeface="Symbol" panose="05050102010706020507" pitchFamily="18" charset="2"/>
              <a:buChar char=""/>
              <a:tabLst>
                <a:tab pos="457200" algn="l"/>
              </a:tabLst>
            </a:pPr>
            <a:r>
              <a:rPr lang="nl-NL" sz="1400" b="1" dirty="0">
                <a:effectLst/>
                <a:latin typeface="Aptos" panose="020B0004020202020204" pitchFamily="34" charset="0"/>
                <a:ea typeface="Times New Roman" panose="02020603050405020304" pitchFamily="18" charset="0"/>
                <a:cs typeface="Aptos" panose="020B0004020202020204" pitchFamily="34" charset="0"/>
              </a:rPr>
              <a:t>Geef twee manier waarop deze verbinding tot stand komt in de VORMGEVING.</a:t>
            </a:r>
            <a:endParaRPr lang="nl-NL" sz="1400" dirty="0">
              <a:effectLst/>
              <a:latin typeface="Aptos" panose="020B0004020202020204" pitchFamily="34" charset="0"/>
              <a:ea typeface="Aptos" panose="020B0004020202020204" pitchFamily="34" charset="0"/>
              <a:cs typeface="Aptos" panose="020B0004020202020204" pitchFamily="34" charset="0"/>
            </a:endParaRPr>
          </a:p>
          <a:p>
            <a:pPr marL="342900" indent="-342900">
              <a:buSzPts val="1000"/>
              <a:buFont typeface="Symbol" panose="05050102010706020507" pitchFamily="18" charset="2"/>
              <a:buChar char=""/>
              <a:tabLst>
                <a:tab pos="457200" algn="l"/>
              </a:tabLst>
            </a:pPr>
            <a:r>
              <a:rPr lang="nl-NL" sz="1400" b="1" dirty="0">
                <a:effectLst/>
                <a:highlight>
                  <a:srgbClr val="FFFF00"/>
                </a:highlight>
                <a:latin typeface="Aptos" panose="020B0004020202020204" pitchFamily="34" charset="0"/>
                <a:ea typeface="Times New Roman" panose="02020603050405020304" pitchFamily="18" charset="0"/>
                <a:cs typeface="Aptos" panose="020B0004020202020204" pitchFamily="34" charset="0"/>
              </a:rPr>
              <a:t>Geef vervolgens aan op welke manier er verbinding is door de VOORSTELLING.</a:t>
            </a:r>
            <a:br>
              <a:rPr lang="nl-NL" sz="1400" b="1" dirty="0">
                <a:effectLst/>
                <a:highlight>
                  <a:srgbClr val="FFFF00"/>
                </a:highlight>
                <a:latin typeface="Aptos" panose="020B0004020202020204" pitchFamily="34" charset="0"/>
                <a:ea typeface="Times New Roman" panose="02020603050405020304" pitchFamily="18" charset="0"/>
                <a:cs typeface="Aptos" panose="020B0004020202020204" pitchFamily="34" charset="0"/>
              </a:rPr>
            </a:br>
            <a:r>
              <a:rPr lang="nl-NL" sz="1400" b="1" dirty="0">
                <a:effectLst/>
                <a:latin typeface="Aptos" panose="020B0004020202020204" pitchFamily="34" charset="0"/>
                <a:ea typeface="Aptos" panose="020B0004020202020204" pitchFamily="34" charset="0"/>
                <a:cs typeface="Aptos" panose="020B0004020202020204" pitchFamily="34" charset="0"/>
              </a:rPr>
              <a:t>(3p) </a:t>
            </a:r>
            <a:endParaRPr lang="nl-NL" sz="1400" dirty="0">
              <a:effectLst/>
              <a:latin typeface="Aptos" panose="020B0004020202020204" pitchFamily="34" charset="0"/>
              <a:ea typeface="Aptos" panose="020B0004020202020204" pitchFamily="34" charset="0"/>
              <a:cs typeface="Aptos" panose="020B0004020202020204" pitchFamily="34" charset="0"/>
            </a:endParaRPr>
          </a:p>
        </p:txBody>
      </p:sp>
      <p:pic>
        <p:nvPicPr>
          <p:cNvPr id="5" name="Afbeelding 4" descr="Afbeelding met tekst, elektronica, schermopname, software&#10;&#10;Door AI gegenereerde inhoud is mogelijk onjuist.">
            <a:extLst>
              <a:ext uri="{FF2B5EF4-FFF2-40B4-BE49-F238E27FC236}">
                <a16:creationId xmlns:a16="http://schemas.microsoft.com/office/drawing/2014/main" id="{90826782-380D-232C-3308-53A326EA337B}"/>
              </a:ext>
            </a:extLst>
          </p:cNvPr>
          <p:cNvPicPr>
            <a:picLocks noChangeAspect="1"/>
          </p:cNvPicPr>
          <p:nvPr/>
        </p:nvPicPr>
        <p:blipFill>
          <a:blip r:embed="rId3">
            <a:extLst>
              <a:ext uri="{28A0092B-C50C-407E-A947-70E740481C1C}">
                <a14:useLocalDpi xmlns:a14="http://schemas.microsoft.com/office/drawing/2010/main" val="0"/>
              </a:ext>
            </a:extLst>
          </a:blip>
          <a:srcRect l="28940" t="26377" r="52717" b="20000"/>
          <a:stretch/>
        </p:blipFill>
        <p:spPr>
          <a:xfrm>
            <a:off x="616225" y="1530626"/>
            <a:ext cx="3123706" cy="5136765"/>
          </a:xfrm>
          <a:prstGeom prst="rect">
            <a:avLst/>
          </a:prstGeom>
        </p:spPr>
      </p:pic>
      <p:sp>
        <p:nvSpPr>
          <p:cNvPr id="6" name="Tekstvak 5">
            <a:extLst>
              <a:ext uri="{FF2B5EF4-FFF2-40B4-BE49-F238E27FC236}">
                <a16:creationId xmlns:a16="http://schemas.microsoft.com/office/drawing/2014/main" id="{29B6F2DE-C923-422E-9561-C6C8B11A0127}"/>
              </a:ext>
            </a:extLst>
          </p:cNvPr>
          <p:cNvSpPr txBox="1"/>
          <p:nvPr/>
        </p:nvSpPr>
        <p:spPr>
          <a:xfrm>
            <a:off x="4330977" y="4425803"/>
            <a:ext cx="7410166" cy="2031325"/>
          </a:xfrm>
          <a:prstGeom prst="rect">
            <a:avLst/>
          </a:prstGeom>
          <a:noFill/>
        </p:spPr>
        <p:txBody>
          <a:bodyPr wrap="square">
            <a:spAutoFit/>
          </a:bodyPr>
          <a:lstStyle/>
          <a:p>
            <a:br>
              <a:rPr lang="nl-NL" sz="1400" b="1" dirty="0">
                <a:solidFill>
                  <a:srgbClr val="FF0000"/>
                </a:solidFill>
                <a:latin typeface="Aptos" panose="020B0004020202020204" pitchFamily="34" charset="0"/>
                <a:ea typeface="Aptos" panose="020B0004020202020204" pitchFamily="34" charset="0"/>
                <a:cs typeface="Aptos" panose="020B0004020202020204" pitchFamily="34" charset="0"/>
              </a:rPr>
            </a:br>
            <a:r>
              <a:rPr lang="nl-NL" sz="1400" b="1" dirty="0">
                <a:solidFill>
                  <a:srgbClr val="FF0000"/>
                </a:solidFill>
                <a:latin typeface="Aptos" panose="020B0004020202020204" pitchFamily="34" charset="0"/>
                <a:ea typeface="Aptos" panose="020B0004020202020204" pitchFamily="34" charset="0"/>
                <a:cs typeface="Aptos" panose="020B0004020202020204" pitchFamily="34" charset="0"/>
              </a:rPr>
              <a:t>V</a:t>
            </a:r>
            <a:r>
              <a:rPr lang="nl-NL" sz="1400" b="1" dirty="0">
                <a:solidFill>
                  <a:srgbClr val="FF0000"/>
                </a:solidFill>
                <a:effectLst/>
                <a:latin typeface="Aptos" panose="020B0004020202020204" pitchFamily="34" charset="0"/>
                <a:ea typeface="Aptos" panose="020B0004020202020204" pitchFamily="34" charset="0"/>
                <a:cs typeface="Aptos" panose="020B0004020202020204" pitchFamily="34" charset="0"/>
              </a:rPr>
              <a:t>oorstelling (een van de volgende): </a:t>
            </a:r>
            <a:br>
              <a:rPr lang="nl-NL" sz="1400" b="1" dirty="0">
                <a:solidFill>
                  <a:srgbClr val="FF0000"/>
                </a:solidFill>
                <a:effectLst/>
                <a:latin typeface="Aptos" panose="020B0004020202020204" pitchFamily="34" charset="0"/>
                <a:ea typeface="Aptos" panose="020B0004020202020204" pitchFamily="34" charset="0"/>
                <a:cs typeface="Aptos" panose="020B0004020202020204" pitchFamily="34" charset="0"/>
              </a:rPr>
            </a:br>
            <a:endParaRPr lang="nl-NL" sz="1400" dirty="0">
              <a:solidFill>
                <a:srgbClr val="FF0000"/>
              </a:solidFill>
              <a:effectLst/>
              <a:latin typeface="Aptos" panose="020B0004020202020204" pitchFamily="34" charset="0"/>
              <a:ea typeface="Aptos" panose="020B0004020202020204" pitchFamily="34" charset="0"/>
              <a:cs typeface="Aptos" panose="020B0004020202020204" pitchFamily="34" charset="0"/>
            </a:endParaRPr>
          </a:p>
          <a:p>
            <a:r>
              <a:rPr lang="nl-NL" sz="1400" dirty="0">
                <a:solidFill>
                  <a:srgbClr val="FF0000"/>
                </a:solidFill>
                <a:effectLst/>
                <a:latin typeface="Aptos" panose="020B0004020202020204" pitchFamily="34" charset="0"/>
                <a:ea typeface="Aptos" panose="020B0004020202020204" pitchFamily="34" charset="0"/>
                <a:cs typeface="Aptos" panose="020B0004020202020204" pitchFamily="34" charset="0"/>
              </a:rPr>
              <a:t>− De draak onderaan bijt in de linker kolom / in de rand van de tekst. </a:t>
            </a:r>
          </a:p>
          <a:p>
            <a:endParaRPr lang="nl-NL" sz="1400" dirty="0">
              <a:solidFill>
                <a:srgbClr val="FF0000"/>
              </a:solidFill>
              <a:effectLst/>
              <a:latin typeface="Aptos" panose="020B0004020202020204" pitchFamily="34" charset="0"/>
              <a:ea typeface="Aptos" panose="020B0004020202020204" pitchFamily="34" charset="0"/>
              <a:cs typeface="Aptos" panose="020B0004020202020204" pitchFamily="34" charset="0"/>
            </a:endParaRPr>
          </a:p>
          <a:p>
            <a:r>
              <a:rPr lang="nl-NL" sz="1400" dirty="0">
                <a:solidFill>
                  <a:srgbClr val="FF0000"/>
                </a:solidFill>
                <a:effectLst/>
                <a:latin typeface="Aptos" panose="020B0004020202020204" pitchFamily="34" charset="0"/>
                <a:ea typeface="Aptos" panose="020B0004020202020204" pitchFamily="34" charset="0"/>
                <a:cs typeface="Aptos" panose="020B0004020202020204" pitchFamily="34" charset="0"/>
              </a:rPr>
              <a:t>− Het mannetje bovenaan komt tevoorschijn uit een ornament (slakkenhuisvorm) bij de hoofdtekst. </a:t>
            </a:r>
          </a:p>
          <a:p>
            <a:endParaRPr lang="nl-NL" sz="1400" dirty="0">
              <a:solidFill>
                <a:srgbClr val="FF0000"/>
              </a:solidFill>
              <a:effectLst/>
              <a:latin typeface="Aptos" panose="020B0004020202020204" pitchFamily="34" charset="0"/>
              <a:ea typeface="Aptos" panose="020B0004020202020204" pitchFamily="34" charset="0"/>
              <a:cs typeface="Aptos" panose="020B0004020202020204" pitchFamily="34" charset="0"/>
            </a:endParaRPr>
          </a:p>
          <a:p>
            <a:r>
              <a:rPr lang="nl-NL" sz="1400" dirty="0">
                <a:solidFill>
                  <a:srgbClr val="FF0000"/>
                </a:solidFill>
                <a:effectLst/>
                <a:latin typeface="Aptos" panose="020B0004020202020204" pitchFamily="34" charset="0"/>
                <a:ea typeface="Aptos" panose="020B0004020202020204" pitchFamily="34" charset="0"/>
                <a:cs typeface="Aptos" panose="020B0004020202020204" pitchFamily="34" charset="0"/>
              </a:rPr>
              <a:t>− Het mannetje bovenaan ligt op de tekst / lijkt op de tekst te rusten.</a:t>
            </a:r>
          </a:p>
        </p:txBody>
      </p:sp>
    </p:spTree>
    <p:extLst>
      <p:ext uri="{BB962C8B-B14F-4D97-AF65-F5344CB8AC3E}">
        <p14:creationId xmlns:p14="http://schemas.microsoft.com/office/powerpoint/2010/main" val="41730875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descr="Afbeelding met strijkinstrument, muziek, muziekinstrument, Strijkinstrument&#10;&#10;Automatisch gegenereerde beschrijving">
            <a:extLst>
              <a:ext uri="{FF2B5EF4-FFF2-40B4-BE49-F238E27FC236}">
                <a16:creationId xmlns:a16="http://schemas.microsoft.com/office/drawing/2014/main" id="{43F8C198-30D1-3D2D-F323-08DCEF57A406}"/>
              </a:ext>
            </a:extLst>
          </p:cNvPr>
          <p:cNvPicPr>
            <a:picLocks noChangeAspect="1"/>
          </p:cNvPicPr>
          <p:nvPr/>
        </p:nvPicPr>
        <p:blipFill>
          <a:blip r:embed="rId3">
            <a:alphaModFix amt="50000"/>
            <a:extLst>
              <a:ext uri="{28A0092B-C50C-407E-A947-70E740481C1C}">
                <a14:useLocalDpi xmlns:a14="http://schemas.microsoft.com/office/drawing/2010/main" val="0"/>
              </a:ext>
            </a:extLst>
          </a:blip>
          <a:stretch>
            <a:fillRect/>
          </a:stretch>
        </p:blipFill>
        <p:spPr>
          <a:xfrm rot="944853">
            <a:off x="8023924" y="2731434"/>
            <a:ext cx="3156379" cy="3863995"/>
          </a:xfrm>
          <a:prstGeom prst="rect">
            <a:avLst/>
          </a:prstGeom>
        </p:spPr>
      </p:pic>
      <p:sp>
        <p:nvSpPr>
          <p:cNvPr id="2" name="Tekstvak 1">
            <a:extLst>
              <a:ext uri="{FF2B5EF4-FFF2-40B4-BE49-F238E27FC236}">
                <a16:creationId xmlns:a16="http://schemas.microsoft.com/office/drawing/2014/main" id="{CB49CE2D-3318-3CB1-01CD-7FD0DFFF5637}"/>
              </a:ext>
            </a:extLst>
          </p:cNvPr>
          <p:cNvSpPr txBox="1"/>
          <p:nvPr/>
        </p:nvSpPr>
        <p:spPr>
          <a:xfrm>
            <a:off x="986117" y="966344"/>
            <a:ext cx="10148048" cy="6001643"/>
          </a:xfrm>
          <a:prstGeom prst="rect">
            <a:avLst/>
          </a:prstGeom>
          <a:noFill/>
        </p:spPr>
        <p:txBody>
          <a:bodyPr wrap="square" rtlCol="0">
            <a:spAutoFit/>
          </a:bodyPr>
          <a:lstStyle/>
          <a:p>
            <a:r>
              <a:rPr lang="nl-NL" sz="3200" b="1" u="sng" dirty="0">
                <a:latin typeface="Effra"/>
              </a:rPr>
              <a:t>Begrippen voor analyse van muziek</a:t>
            </a:r>
          </a:p>
          <a:p>
            <a:endParaRPr lang="nl-NL" sz="3200" dirty="0">
              <a:latin typeface="Effra"/>
            </a:endParaRPr>
          </a:p>
          <a:p>
            <a:r>
              <a:rPr lang="nl-NL" sz="2400" b="1" dirty="0">
                <a:latin typeface="Effra"/>
              </a:rPr>
              <a:t>Klankkleur: </a:t>
            </a:r>
            <a:r>
              <a:rPr lang="nl-NL" sz="2400" dirty="0">
                <a:latin typeface="Effra"/>
              </a:rPr>
              <a:t>stemmen, instrumenten</a:t>
            </a:r>
          </a:p>
          <a:p>
            <a:endParaRPr lang="nl-NL" sz="2400" dirty="0">
              <a:latin typeface="Effra"/>
            </a:endParaRPr>
          </a:p>
          <a:p>
            <a:r>
              <a:rPr lang="nl-NL" sz="2400" b="1" dirty="0">
                <a:latin typeface="Effra"/>
              </a:rPr>
              <a:t>Toonhoogte: </a:t>
            </a:r>
            <a:r>
              <a:rPr lang="nl-NL" sz="2400" dirty="0">
                <a:latin typeface="Effra"/>
              </a:rPr>
              <a:t>bijv. kleine of grote toonomvang, veel variatie of weinig variatie	</a:t>
            </a:r>
          </a:p>
          <a:p>
            <a:r>
              <a:rPr lang="nl-NL" sz="2400" b="1" dirty="0">
                <a:latin typeface="Effra"/>
              </a:rPr>
              <a:t>Tempo: s</a:t>
            </a:r>
            <a:r>
              <a:rPr lang="nl-NL" sz="2400" dirty="0">
                <a:latin typeface="Effra"/>
              </a:rPr>
              <a:t>nel/langzaam, versnellen/vertragen, contrasten. BPM</a:t>
            </a:r>
          </a:p>
          <a:p>
            <a:endParaRPr lang="nl-NL" sz="2400" dirty="0">
              <a:latin typeface="Effra"/>
            </a:endParaRPr>
          </a:p>
          <a:p>
            <a:r>
              <a:rPr lang="nl-NL" sz="2400" b="1" dirty="0">
                <a:latin typeface="Effra"/>
              </a:rPr>
              <a:t>Toonduur:</a:t>
            </a:r>
          </a:p>
          <a:p>
            <a:r>
              <a:rPr lang="nl-NL" sz="2400" b="1" dirty="0">
                <a:latin typeface="Effra"/>
              </a:rPr>
              <a:t>	</a:t>
            </a:r>
            <a:r>
              <a:rPr lang="nl-NL" sz="2400" b="1" i="1" dirty="0">
                <a:latin typeface="Effra"/>
              </a:rPr>
              <a:t>Maat: </a:t>
            </a:r>
            <a:r>
              <a:rPr lang="nl-NL" sz="2400" i="1" dirty="0">
                <a:latin typeface="Effra"/>
              </a:rPr>
              <a:t>vierkwartsmaat, driekwartsmaat, enz.</a:t>
            </a:r>
            <a:br>
              <a:rPr lang="nl-NL" sz="2400" b="1" i="1" dirty="0">
                <a:latin typeface="Effra"/>
              </a:rPr>
            </a:br>
            <a:r>
              <a:rPr lang="nl-NL" sz="2400" b="1" i="1" dirty="0">
                <a:latin typeface="Effra"/>
              </a:rPr>
              <a:t>	Ritme: </a:t>
            </a:r>
            <a:r>
              <a:rPr lang="nl-NL" sz="2400" i="1" dirty="0">
                <a:latin typeface="Effra"/>
              </a:rPr>
              <a:t>korte en lange klanken, accenten; syncopering, constant of </a:t>
            </a:r>
          </a:p>
          <a:p>
            <a:r>
              <a:rPr lang="nl-NL" sz="2400" i="1" dirty="0">
                <a:latin typeface="Effra"/>
              </a:rPr>
              <a:t>	wisselend)</a:t>
            </a:r>
          </a:p>
          <a:p>
            <a:r>
              <a:rPr lang="nl-NL" sz="2400" dirty="0">
                <a:latin typeface="Effra"/>
              </a:rPr>
              <a:t>			</a:t>
            </a:r>
          </a:p>
          <a:p>
            <a:r>
              <a:rPr lang="nl-NL" sz="2400" b="1" dirty="0">
                <a:latin typeface="Effra"/>
              </a:rPr>
              <a:t>Dynamiek</a:t>
            </a:r>
            <a:r>
              <a:rPr lang="nl-NL" sz="2400" dirty="0">
                <a:latin typeface="Effra"/>
              </a:rPr>
              <a:t> (luid/zacht, luider/zachter, contrasten)</a:t>
            </a:r>
            <a:endParaRPr lang="nl-NL" sz="3200" dirty="0">
              <a:latin typeface="Effra"/>
            </a:endParaRPr>
          </a:p>
          <a:p>
            <a:endParaRPr lang="nl-NL" sz="3200" dirty="0">
              <a:latin typeface="Effra"/>
            </a:endParaRPr>
          </a:p>
        </p:txBody>
      </p:sp>
    </p:spTree>
    <p:extLst>
      <p:ext uri="{BB962C8B-B14F-4D97-AF65-F5344CB8AC3E}">
        <p14:creationId xmlns:p14="http://schemas.microsoft.com/office/powerpoint/2010/main" val="35629988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AEDCF5F7-98AC-42D3-A3AD-0E8E6F78A638}"/>
              </a:ext>
            </a:extLst>
          </p:cNvPr>
          <p:cNvSpPr>
            <a:spLocks noGrp="1"/>
          </p:cNvSpPr>
          <p:nvPr>
            <p:ph idx="1"/>
          </p:nvPr>
        </p:nvSpPr>
        <p:spPr>
          <a:xfrm>
            <a:off x="838200" y="1570165"/>
            <a:ext cx="9829799" cy="4644414"/>
          </a:xfrm>
        </p:spPr>
        <p:txBody>
          <a:bodyPr>
            <a:noAutofit/>
          </a:bodyPr>
          <a:lstStyle/>
          <a:p>
            <a:pPr>
              <a:lnSpc>
                <a:spcPct val="90000"/>
              </a:lnSpc>
            </a:pPr>
            <a:endParaRPr lang="nl-NL" sz="1600" dirty="0"/>
          </a:p>
          <a:p>
            <a:pPr marL="0" indent="0">
              <a:lnSpc>
                <a:spcPct val="110000"/>
              </a:lnSpc>
              <a:buNone/>
            </a:pPr>
            <a:r>
              <a:rPr lang="nl-NL" sz="1600" dirty="0"/>
              <a:t>Belangrijke kenmerken van jazz (en dan zeker de vroege jazz) zijn:</a:t>
            </a:r>
            <a:br>
              <a:rPr lang="nl-NL" sz="1600" dirty="0"/>
            </a:br>
            <a:endParaRPr lang="nl-NL" sz="1600" dirty="0"/>
          </a:p>
          <a:p>
            <a:pPr lvl="1">
              <a:lnSpc>
                <a:spcPct val="110000"/>
              </a:lnSpc>
            </a:pPr>
            <a:r>
              <a:rPr lang="nl-NL" sz="1600" b="1" dirty="0"/>
              <a:t>Toonhoogte: </a:t>
            </a:r>
            <a:r>
              <a:rPr lang="nl-NL" sz="1600" dirty="0"/>
              <a:t>Het gebruik van </a:t>
            </a:r>
            <a:r>
              <a:rPr lang="nl-NL" sz="1600" b="1" dirty="0"/>
              <a:t>blue </a:t>
            </a:r>
            <a:r>
              <a:rPr lang="nl-NL" sz="1600" b="1" dirty="0" err="1"/>
              <a:t>notes</a:t>
            </a:r>
            <a:r>
              <a:rPr lang="nl-NL" sz="1600" b="1" dirty="0"/>
              <a:t>.</a:t>
            </a:r>
            <a:br>
              <a:rPr lang="nl-NL" sz="1600" b="1" dirty="0"/>
            </a:br>
            <a:endParaRPr lang="nl-NL" sz="1600" b="1" dirty="0"/>
          </a:p>
          <a:p>
            <a:pPr lvl="1">
              <a:lnSpc>
                <a:spcPct val="110000"/>
              </a:lnSpc>
            </a:pPr>
            <a:r>
              <a:rPr lang="nl-NL" sz="1600" b="1" dirty="0"/>
              <a:t>Toonduur</a:t>
            </a:r>
            <a:r>
              <a:rPr lang="nl-NL" sz="1600" dirty="0"/>
              <a:t> </a:t>
            </a:r>
            <a:r>
              <a:rPr lang="nl-NL" sz="1600" dirty="0">
                <a:sym typeface="Wingdings" panose="05000000000000000000" pitchFamily="2" charset="2"/>
              </a:rPr>
              <a:t> </a:t>
            </a:r>
            <a:r>
              <a:rPr lang="nl-NL" sz="1600" b="1" dirty="0">
                <a:sym typeface="Wingdings" panose="05000000000000000000" pitchFamily="2" charset="2"/>
              </a:rPr>
              <a:t>ritme: </a:t>
            </a:r>
            <a:r>
              <a:rPr lang="nl-NL" sz="1600" dirty="0"/>
              <a:t>het gebruik van </a:t>
            </a:r>
            <a:r>
              <a:rPr lang="nl-NL" sz="1600" b="1" dirty="0"/>
              <a:t>syncopen</a:t>
            </a:r>
            <a:r>
              <a:rPr lang="nl-NL" sz="1600" dirty="0"/>
              <a:t> </a:t>
            </a:r>
            <a:r>
              <a:rPr lang="nl-NL" sz="1600" dirty="0">
                <a:sym typeface="Wingdings" panose="05000000000000000000" pitchFamily="2" charset="2"/>
              </a:rPr>
              <a:t></a:t>
            </a:r>
            <a:r>
              <a:rPr lang="nl-NL" sz="1600" dirty="0"/>
              <a:t> </a:t>
            </a:r>
            <a:r>
              <a:rPr lang="nl-NL" sz="1600" i="1" dirty="0"/>
              <a:t>syncopische ritmes</a:t>
            </a:r>
          </a:p>
          <a:p>
            <a:pPr lvl="2">
              <a:lnSpc>
                <a:spcPct val="110000"/>
              </a:lnSpc>
            </a:pPr>
            <a:r>
              <a:rPr lang="nl-NL" sz="1600" dirty="0"/>
              <a:t>Swingend karakter van de muziek</a:t>
            </a:r>
            <a:br>
              <a:rPr lang="nl-NL" sz="1600" dirty="0"/>
            </a:br>
            <a:r>
              <a:rPr lang="nl-NL" sz="1600" dirty="0"/>
              <a:t>	</a:t>
            </a:r>
          </a:p>
          <a:p>
            <a:pPr lvl="1">
              <a:lnSpc>
                <a:spcPct val="110000"/>
              </a:lnSpc>
            </a:pPr>
            <a:r>
              <a:rPr lang="nl-NL" sz="1600" b="1" dirty="0"/>
              <a:t>Vorm</a:t>
            </a:r>
            <a:r>
              <a:rPr lang="nl-NL" sz="1600" dirty="0"/>
              <a:t>: </a:t>
            </a:r>
            <a:r>
              <a:rPr lang="nl-NL" sz="1600" u="sng" dirty="0"/>
              <a:t>geïmproviseerde</a:t>
            </a:r>
            <a:r>
              <a:rPr lang="nl-NL" sz="1600" dirty="0"/>
              <a:t> karakter van muziek   </a:t>
            </a:r>
          </a:p>
          <a:p>
            <a:pPr marL="457200" lvl="1" indent="0">
              <a:lnSpc>
                <a:spcPct val="110000"/>
              </a:lnSpc>
              <a:buNone/>
            </a:pPr>
            <a:endParaRPr lang="nl-NL" sz="1600" dirty="0"/>
          </a:p>
          <a:p>
            <a:pPr lvl="1">
              <a:lnSpc>
                <a:spcPct val="110000"/>
              </a:lnSpc>
            </a:pPr>
            <a:r>
              <a:rPr lang="nl-NL" sz="1600" b="1" dirty="0"/>
              <a:t>Instrumentatie: </a:t>
            </a:r>
            <a:br>
              <a:rPr lang="nl-NL" sz="1600" b="1" dirty="0"/>
            </a:br>
            <a:r>
              <a:rPr lang="nl-NL" sz="1600" b="1" dirty="0"/>
              <a:t>-  </a:t>
            </a:r>
            <a:r>
              <a:rPr lang="nl-NL" sz="1600" dirty="0"/>
              <a:t>Koperblazers vallen op. Ook veel piano, banjo en klarinet    </a:t>
            </a:r>
            <a:br>
              <a:rPr lang="nl-NL" sz="1600" dirty="0"/>
            </a:br>
            <a:r>
              <a:rPr lang="nl-NL" sz="1600" dirty="0"/>
              <a:t>   hoor je terug binnen jazz.</a:t>
            </a:r>
            <a:br>
              <a:rPr lang="nl-NL" sz="1600" dirty="0"/>
            </a:br>
            <a:r>
              <a:rPr lang="nl-NL" sz="1600" dirty="0"/>
              <a:t>-  Big bands: orkesten met grote bezetting.</a:t>
            </a:r>
          </a:p>
          <a:p>
            <a:pPr marL="228577" lvl="1" indent="0">
              <a:buNone/>
            </a:pPr>
            <a:endParaRPr lang="nl-NL" sz="1600" dirty="0"/>
          </a:p>
          <a:p>
            <a:pPr lvl="1">
              <a:lnSpc>
                <a:spcPct val="90000"/>
              </a:lnSpc>
            </a:pPr>
            <a:endParaRPr lang="nl-NL" sz="1600" dirty="0"/>
          </a:p>
          <a:p>
            <a:pPr>
              <a:lnSpc>
                <a:spcPct val="90000"/>
              </a:lnSpc>
            </a:pPr>
            <a:endParaRPr lang="nl-NL" sz="1600" dirty="0"/>
          </a:p>
        </p:txBody>
      </p:sp>
      <p:sp>
        <p:nvSpPr>
          <p:cNvPr id="5" name="Titel 4">
            <a:extLst>
              <a:ext uri="{FF2B5EF4-FFF2-40B4-BE49-F238E27FC236}">
                <a16:creationId xmlns:a16="http://schemas.microsoft.com/office/drawing/2014/main" id="{36E40307-994E-25F2-6A09-8FC357B0B665}"/>
              </a:ext>
            </a:extLst>
          </p:cNvPr>
          <p:cNvSpPr>
            <a:spLocks noGrp="1"/>
          </p:cNvSpPr>
          <p:nvPr>
            <p:ph type="title"/>
          </p:nvPr>
        </p:nvSpPr>
        <p:spPr>
          <a:xfrm>
            <a:off x="838200" y="643421"/>
            <a:ext cx="10515600" cy="1325563"/>
          </a:xfrm>
        </p:spPr>
        <p:txBody>
          <a:bodyPr>
            <a:normAutofit/>
          </a:bodyPr>
          <a:lstStyle/>
          <a:p>
            <a:r>
              <a:rPr lang="nl-NL" sz="3600" b="1" u="sng" dirty="0"/>
              <a:t>Kenmerken Jazz</a:t>
            </a:r>
          </a:p>
        </p:txBody>
      </p:sp>
      <p:pic>
        <p:nvPicPr>
          <p:cNvPr id="7170" name="Picture 2" descr="Jazz Memes on X: &quot;Tag a musician! 👉🏻🎶 Jazz meme cred goes to Leroy Nyoni  👍🏼 #jazzmemes #piano #saxophone #drummer #tenor #trumpet #trombone  #instagram #instagood #vibe #musician #college #share #follow #followme  #tagforlikes #">
            <a:extLst>
              <a:ext uri="{FF2B5EF4-FFF2-40B4-BE49-F238E27FC236}">
                <a16:creationId xmlns:a16="http://schemas.microsoft.com/office/drawing/2014/main" id="{3B400400-60C5-F926-89EF-6570816CB7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4288" y="3429000"/>
            <a:ext cx="4363278" cy="3129288"/>
          </a:xfrm>
          <a:prstGeom prst="rect">
            <a:avLst/>
          </a:prstGeom>
          <a:noFill/>
          <a:effectLst>
            <a:outerShdw blurRad="50800" dist="38100" algn="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83373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DAA97A75-3975-C052-AF32-30102E321FAB}"/>
              </a:ext>
            </a:extLst>
          </p:cNvPr>
          <p:cNvSpPr>
            <a:spLocks noGrp="1"/>
          </p:cNvSpPr>
          <p:nvPr>
            <p:ph type="title"/>
          </p:nvPr>
        </p:nvSpPr>
        <p:spPr>
          <a:xfrm>
            <a:off x="838200" y="385672"/>
            <a:ext cx="10515600" cy="1325563"/>
          </a:xfrm>
        </p:spPr>
        <p:txBody>
          <a:bodyPr>
            <a:normAutofit/>
          </a:bodyPr>
          <a:lstStyle/>
          <a:p>
            <a:r>
              <a:rPr lang="nl-NL" sz="3200" b="1" u="sng" dirty="0"/>
              <a:t>Kenmerken ragtime en blues</a:t>
            </a:r>
          </a:p>
        </p:txBody>
      </p:sp>
      <p:graphicFrame>
        <p:nvGraphicFramePr>
          <p:cNvPr id="3" name="Tabel 2">
            <a:extLst>
              <a:ext uri="{FF2B5EF4-FFF2-40B4-BE49-F238E27FC236}">
                <a16:creationId xmlns:a16="http://schemas.microsoft.com/office/drawing/2014/main" id="{56B820CE-CD2A-0219-3198-C734FBDC2CDD}"/>
              </a:ext>
            </a:extLst>
          </p:cNvPr>
          <p:cNvGraphicFramePr>
            <a:graphicFrameLocks noGrp="1"/>
          </p:cNvGraphicFramePr>
          <p:nvPr>
            <p:extLst>
              <p:ext uri="{D42A27DB-BD31-4B8C-83A1-F6EECF244321}">
                <p14:modId xmlns:p14="http://schemas.microsoft.com/office/powerpoint/2010/main" val="321386248"/>
              </p:ext>
            </p:extLst>
          </p:nvPr>
        </p:nvGraphicFramePr>
        <p:xfrm>
          <a:off x="838200" y="1429367"/>
          <a:ext cx="10800000" cy="5042961"/>
        </p:xfrm>
        <a:graphic>
          <a:graphicData uri="http://schemas.openxmlformats.org/drawingml/2006/table">
            <a:tbl>
              <a:tblPr firstRow="1" bandRow="1">
                <a:effectLst>
                  <a:outerShdw blurRad="50800" dist="38100" dir="2700000" algn="tl" rotWithShape="0">
                    <a:prstClr val="black">
                      <a:alpha val="40000"/>
                    </a:prstClr>
                  </a:outerShdw>
                </a:effectLst>
                <a:tableStyleId>{073A0DAA-6AF3-43AB-8588-CEC1D06C72B9}</a:tableStyleId>
              </a:tblPr>
              <a:tblGrid>
                <a:gridCol w="1632159">
                  <a:extLst>
                    <a:ext uri="{9D8B030D-6E8A-4147-A177-3AD203B41FA5}">
                      <a16:colId xmlns:a16="http://schemas.microsoft.com/office/drawing/2014/main" val="546386533"/>
                    </a:ext>
                  </a:extLst>
                </a:gridCol>
                <a:gridCol w="4285711">
                  <a:extLst>
                    <a:ext uri="{9D8B030D-6E8A-4147-A177-3AD203B41FA5}">
                      <a16:colId xmlns:a16="http://schemas.microsoft.com/office/drawing/2014/main" val="909486169"/>
                    </a:ext>
                  </a:extLst>
                </a:gridCol>
                <a:gridCol w="4882130">
                  <a:extLst>
                    <a:ext uri="{9D8B030D-6E8A-4147-A177-3AD203B41FA5}">
                      <a16:colId xmlns:a16="http://schemas.microsoft.com/office/drawing/2014/main" val="147383276"/>
                    </a:ext>
                  </a:extLst>
                </a:gridCol>
              </a:tblGrid>
              <a:tr h="413902">
                <a:tc>
                  <a:txBody>
                    <a:bodyPr/>
                    <a:lstStyle/>
                    <a:p>
                      <a:endParaRPr lang="nl-NL" sz="2000" dirty="0"/>
                    </a:p>
                  </a:txBody>
                  <a:tcPr marL="102058" marR="102058" marT="51029" marB="51029">
                    <a:solidFill>
                      <a:srgbClr val="652EA3"/>
                    </a:solidFill>
                  </a:tcPr>
                </a:tc>
                <a:tc>
                  <a:txBody>
                    <a:bodyPr/>
                    <a:lstStyle/>
                    <a:p>
                      <a:r>
                        <a:rPr lang="nl-NL" sz="2000" dirty="0"/>
                        <a:t>Ragtime</a:t>
                      </a:r>
                    </a:p>
                  </a:txBody>
                  <a:tcPr marL="102058" marR="102058" marT="51029" marB="51029">
                    <a:solidFill>
                      <a:srgbClr val="652EA3"/>
                    </a:solidFill>
                  </a:tcPr>
                </a:tc>
                <a:tc>
                  <a:txBody>
                    <a:bodyPr/>
                    <a:lstStyle/>
                    <a:p>
                      <a:r>
                        <a:rPr lang="nl-NL" sz="2000" dirty="0"/>
                        <a:t>Blues</a:t>
                      </a:r>
                    </a:p>
                  </a:txBody>
                  <a:tcPr marL="102058" marR="102058" marT="51029" marB="51029">
                    <a:solidFill>
                      <a:srgbClr val="652EA3"/>
                    </a:solidFill>
                  </a:tcPr>
                </a:tc>
                <a:extLst>
                  <a:ext uri="{0D108BD9-81ED-4DB2-BD59-A6C34878D82A}">
                    <a16:rowId xmlns:a16="http://schemas.microsoft.com/office/drawing/2014/main" val="3052899365"/>
                  </a:ext>
                </a:extLst>
              </a:tr>
              <a:tr h="816465">
                <a:tc>
                  <a:txBody>
                    <a:bodyPr/>
                    <a:lstStyle/>
                    <a:p>
                      <a:pPr algn="l">
                        <a:buClrTx/>
                      </a:pPr>
                      <a:r>
                        <a:rPr lang="nl-NL" sz="1400" b="1" dirty="0">
                          <a:solidFill>
                            <a:srgbClr val="1F1E1D"/>
                          </a:solidFill>
                          <a:latin typeface="Effra" panose="02000506080000020004"/>
                        </a:rPr>
                        <a:t>Toonhoogte</a:t>
                      </a:r>
                    </a:p>
                  </a:txBody>
                  <a:tcPr marL="95238" marR="95238" marT="47619" marB="47619" anchor="ctr">
                    <a:solidFill>
                      <a:srgbClr val="ECE1FB"/>
                    </a:solidFill>
                  </a:tcPr>
                </a:tc>
                <a:tc>
                  <a:txBody>
                    <a:bodyPr/>
                    <a:lstStyle/>
                    <a:p>
                      <a:pPr algn="l">
                        <a:buClrTx/>
                      </a:pPr>
                      <a:endParaRPr lang="nl-NL" sz="1400" dirty="0">
                        <a:solidFill>
                          <a:srgbClr val="1F1E1D"/>
                        </a:solidFill>
                        <a:latin typeface="Effra" panose="02000506080000020004"/>
                      </a:endParaRPr>
                    </a:p>
                  </a:txBody>
                  <a:tcPr marL="95238" marR="95238" marT="47619" marB="47619" anchor="ctr">
                    <a:solidFill>
                      <a:srgbClr val="ECE1FB"/>
                    </a:solidFill>
                  </a:tcPr>
                </a:tc>
                <a:tc>
                  <a:txBody>
                    <a:bodyPr/>
                    <a:lstStyle/>
                    <a:p>
                      <a:pPr lvl="0" algn="l"/>
                      <a:r>
                        <a:rPr lang="nl-NL" sz="1400" b="1" i="1" dirty="0">
                          <a:effectLst/>
                          <a:latin typeface="Effra" panose="02000506080000020004"/>
                        </a:rPr>
                        <a:t>- Blue </a:t>
                      </a:r>
                      <a:r>
                        <a:rPr lang="nl-NL" sz="1400" b="1" i="1" dirty="0" err="1">
                          <a:effectLst/>
                          <a:latin typeface="Effra" panose="02000506080000020004"/>
                        </a:rPr>
                        <a:t>notes</a:t>
                      </a:r>
                      <a:endParaRPr lang="nl-NL" sz="1400" b="1" i="1" dirty="0">
                        <a:effectLst/>
                        <a:latin typeface="Effra" panose="02000506080000020004"/>
                      </a:endParaRPr>
                    </a:p>
                    <a:p>
                      <a:pPr lvl="0" algn="l"/>
                      <a:r>
                        <a:rPr lang="nl-NL" sz="1400" b="1" i="1" dirty="0">
                          <a:effectLst/>
                          <a:latin typeface="Effra" panose="02000506080000020004"/>
                        </a:rPr>
                        <a:t>- Dirty </a:t>
                      </a:r>
                      <a:r>
                        <a:rPr lang="nl-NL" sz="1400" b="1" i="1" dirty="0" err="1">
                          <a:effectLst/>
                          <a:latin typeface="Effra" panose="02000506080000020004"/>
                        </a:rPr>
                        <a:t>intonation</a:t>
                      </a:r>
                      <a:r>
                        <a:rPr lang="nl-NL" sz="1400" b="0" i="0" dirty="0">
                          <a:effectLst/>
                          <a:latin typeface="Effra" panose="02000506080000020004"/>
                        </a:rPr>
                        <a:t>, toon expres onzuiver inzetten, en glijden </a:t>
                      </a:r>
                      <a:br>
                        <a:rPr lang="nl-NL" sz="1400" b="0" i="0" dirty="0">
                          <a:effectLst/>
                          <a:latin typeface="Effra" panose="02000506080000020004"/>
                        </a:rPr>
                      </a:br>
                      <a:r>
                        <a:rPr lang="nl-NL" sz="1400" b="0" i="0" dirty="0">
                          <a:effectLst/>
                          <a:latin typeface="Effra" panose="02000506080000020004"/>
                        </a:rPr>
                        <a:t>  naar goede toon.</a:t>
                      </a:r>
                    </a:p>
                  </a:txBody>
                  <a:tcPr marL="95238" marR="95238" marT="47619" marB="47619" anchor="ctr">
                    <a:solidFill>
                      <a:srgbClr val="ECE1FB"/>
                    </a:solidFill>
                  </a:tcPr>
                </a:tc>
                <a:extLst>
                  <a:ext uri="{0D108BD9-81ED-4DB2-BD59-A6C34878D82A}">
                    <a16:rowId xmlns:a16="http://schemas.microsoft.com/office/drawing/2014/main" val="3900435856"/>
                  </a:ext>
                </a:extLst>
              </a:tr>
              <a:tr h="816465">
                <a:tc>
                  <a:txBody>
                    <a:bodyPr/>
                    <a:lstStyle/>
                    <a:p>
                      <a:pPr lvl="0" algn="l">
                        <a:buClrTx/>
                      </a:pPr>
                      <a:r>
                        <a:rPr lang="nl-NL" sz="1400" b="1" dirty="0">
                          <a:solidFill>
                            <a:srgbClr val="1F1E1D"/>
                          </a:solidFill>
                          <a:latin typeface="Effra" panose="02000506080000020004"/>
                        </a:rPr>
                        <a:t>Toonduur</a:t>
                      </a:r>
                    </a:p>
                  </a:txBody>
                  <a:tcPr marL="95238" marR="95238" marT="47619" marB="47619" anchor="ctr">
                    <a:solidFill>
                      <a:srgbClr val="C8ABF3"/>
                    </a:solidFill>
                  </a:tcPr>
                </a:tc>
                <a:tc>
                  <a:txBody>
                    <a:bodyPr/>
                    <a:lstStyle/>
                    <a:p>
                      <a:pPr algn="l">
                        <a:buClrTx/>
                      </a:pPr>
                      <a:r>
                        <a:rPr lang="nl-NL" sz="1400" b="1" i="1" dirty="0">
                          <a:solidFill>
                            <a:srgbClr val="1F1E1D"/>
                          </a:solidFill>
                          <a:latin typeface="Effra" panose="02000506080000020004"/>
                        </a:rPr>
                        <a:t>- Maat: </a:t>
                      </a:r>
                      <a:r>
                        <a:rPr lang="nl-NL" sz="1400" dirty="0" err="1">
                          <a:solidFill>
                            <a:srgbClr val="1F1E1D"/>
                          </a:solidFill>
                          <a:latin typeface="Effra" panose="02000506080000020004"/>
                        </a:rPr>
                        <a:t>Ragged</a:t>
                      </a:r>
                      <a:r>
                        <a:rPr lang="nl-NL" sz="1400" dirty="0">
                          <a:solidFill>
                            <a:srgbClr val="1F1E1D"/>
                          </a:solidFill>
                          <a:latin typeface="Effra" panose="02000506080000020004"/>
                        </a:rPr>
                        <a:t> time = verscheurde maat </a:t>
                      </a:r>
                      <a:br>
                        <a:rPr lang="nl-NL" sz="1400" dirty="0">
                          <a:solidFill>
                            <a:srgbClr val="1F1E1D"/>
                          </a:solidFill>
                          <a:latin typeface="Effra" panose="02000506080000020004"/>
                        </a:rPr>
                      </a:br>
                      <a:r>
                        <a:rPr lang="nl-NL" sz="1400" dirty="0">
                          <a:solidFill>
                            <a:srgbClr val="1F1E1D"/>
                          </a:solidFill>
                          <a:latin typeface="Effra" panose="02000506080000020004"/>
                        </a:rPr>
                        <a:t>- </a:t>
                      </a:r>
                      <a:r>
                        <a:rPr lang="nl-NL" sz="1400" b="1" i="1" dirty="0">
                          <a:solidFill>
                            <a:srgbClr val="1F1E1D"/>
                          </a:solidFill>
                          <a:latin typeface="Effra" panose="02000506080000020004"/>
                        </a:rPr>
                        <a:t>Ritme: </a:t>
                      </a:r>
                      <a:r>
                        <a:rPr lang="nl-NL" sz="1400" dirty="0">
                          <a:solidFill>
                            <a:srgbClr val="1F1E1D"/>
                          </a:solidFill>
                          <a:latin typeface="Effra" panose="02000506080000020004"/>
                        </a:rPr>
                        <a:t>Syncopen </a:t>
                      </a:r>
                    </a:p>
                  </a:txBody>
                  <a:tcPr marL="95238" marR="95238" marT="47619" marB="47619" anchor="ctr">
                    <a:solidFill>
                      <a:srgbClr val="C8ABF3"/>
                    </a:solidFill>
                  </a:tcPr>
                </a:tc>
                <a:tc>
                  <a:txBody>
                    <a:bodyPr/>
                    <a:lstStyle/>
                    <a:p>
                      <a:pPr algn="l"/>
                      <a:endParaRPr lang="nl-NL" sz="1400" dirty="0"/>
                    </a:p>
                  </a:txBody>
                  <a:tcPr marL="95238" marR="95238" marT="47619" marB="47619" anchor="ctr">
                    <a:solidFill>
                      <a:srgbClr val="C8ABF3"/>
                    </a:solidFill>
                  </a:tcPr>
                </a:tc>
                <a:extLst>
                  <a:ext uri="{0D108BD9-81ED-4DB2-BD59-A6C34878D82A}">
                    <a16:rowId xmlns:a16="http://schemas.microsoft.com/office/drawing/2014/main" val="3676246396"/>
                  </a:ext>
                </a:extLst>
              </a:tr>
              <a:tr h="57832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400" b="1" dirty="0">
                          <a:solidFill>
                            <a:srgbClr val="1F1E1D"/>
                          </a:solidFill>
                          <a:latin typeface="Effra" panose="02000506080000020004"/>
                        </a:rPr>
                        <a:t>Tempo</a:t>
                      </a:r>
                    </a:p>
                  </a:txBody>
                  <a:tcPr marL="95238" marR="95238" marT="47619" marB="47619" anchor="ctr">
                    <a:solidFill>
                      <a:srgbClr val="ECE1FB"/>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400" b="0" i="0" dirty="0">
                          <a:solidFill>
                            <a:srgbClr val="1F1E1D"/>
                          </a:solidFill>
                          <a:effectLst/>
                          <a:latin typeface="Effra" panose="02000506080000020004"/>
                        </a:rPr>
                        <a:t>Snel gespeeld (ritme en melodie jagen elkaar na)</a:t>
                      </a:r>
                      <a:endParaRPr lang="nl-NL" sz="1400" b="1" dirty="0">
                        <a:solidFill>
                          <a:srgbClr val="1F1E1D"/>
                        </a:solidFill>
                        <a:latin typeface="Effra" panose="02000506080000020004"/>
                      </a:endParaRPr>
                    </a:p>
                  </a:txBody>
                  <a:tcPr marL="95238" marR="95238" marT="47619" marB="47619" anchor="ctr">
                    <a:solidFill>
                      <a:srgbClr val="ECE1FB"/>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400" b="0" i="0" dirty="0">
                          <a:effectLst/>
                          <a:latin typeface="Effra" panose="02000506080000020004"/>
                        </a:rPr>
                        <a:t>Slepend tempo</a:t>
                      </a:r>
                      <a:endParaRPr lang="nl-NL" sz="1400" dirty="0"/>
                    </a:p>
                    <a:p>
                      <a:pPr algn="l"/>
                      <a:endParaRPr lang="nl-NL" sz="1400" dirty="0"/>
                    </a:p>
                  </a:txBody>
                  <a:tcPr marL="95238" marR="95238" marT="47619" marB="47619" anchor="ctr">
                    <a:solidFill>
                      <a:srgbClr val="ECE1FB"/>
                    </a:solidFill>
                  </a:tcPr>
                </a:tc>
                <a:extLst>
                  <a:ext uri="{0D108BD9-81ED-4DB2-BD59-A6C34878D82A}">
                    <a16:rowId xmlns:a16="http://schemas.microsoft.com/office/drawing/2014/main" val="1834880959"/>
                  </a:ext>
                </a:extLst>
              </a:tr>
              <a:tr h="1054601">
                <a:tc>
                  <a:txBody>
                    <a:bodyPr/>
                    <a:lstStyle/>
                    <a:p>
                      <a:pPr lvl="0" algn="l"/>
                      <a:r>
                        <a:rPr lang="nl-NL" sz="1400" b="1" dirty="0">
                          <a:latin typeface="Effra" panose="02000506080000020004"/>
                        </a:rPr>
                        <a:t>Vorm</a:t>
                      </a:r>
                    </a:p>
                  </a:txBody>
                  <a:tcPr marL="95238" marR="95238" marT="47619" marB="47619" anchor="ctr">
                    <a:solidFill>
                      <a:srgbClr val="C8ABF3"/>
                    </a:solidFill>
                  </a:tcPr>
                </a:tc>
                <a:tc>
                  <a:txBody>
                    <a:bodyPr/>
                    <a:lstStyle/>
                    <a:p>
                      <a:pPr algn="l">
                        <a:buClrTx/>
                      </a:pPr>
                      <a:r>
                        <a:rPr lang="nl-NL" sz="1400" b="1" i="0" dirty="0">
                          <a:solidFill>
                            <a:srgbClr val="1F1E1D"/>
                          </a:solidFill>
                          <a:effectLst/>
                          <a:latin typeface="Effra" panose="02000506080000020004"/>
                        </a:rPr>
                        <a:t> </a:t>
                      </a:r>
                    </a:p>
                    <a:p>
                      <a:pPr lvl="0" algn="l"/>
                      <a:r>
                        <a:rPr lang="nl-NL" sz="1400" b="0" i="0" dirty="0">
                          <a:solidFill>
                            <a:srgbClr val="1F1E1D"/>
                          </a:solidFill>
                          <a:effectLst/>
                          <a:latin typeface="Effra" panose="02000506080000020004"/>
                        </a:rPr>
                        <a:t>- Strakke baspartij, terwijl melodie er ritmische </a:t>
                      </a:r>
                      <a:br>
                        <a:rPr lang="nl-NL" sz="1400" b="0" i="0" dirty="0">
                          <a:solidFill>
                            <a:srgbClr val="1F1E1D"/>
                          </a:solidFill>
                          <a:effectLst/>
                          <a:latin typeface="Effra" panose="02000506080000020004"/>
                        </a:rPr>
                      </a:br>
                      <a:r>
                        <a:rPr lang="nl-NL" sz="1400" b="0" i="0" dirty="0">
                          <a:solidFill>
                            <a:srgbClr val="1F1E1D"/>
                          </a:solidFill>
                          <a:effectLst/>
                          <a:latin typeface="Effra" panose="02000506080000020004"/>
                        </a:rPr>
                        <a:t>  tegenin gaat</a:t>
                      </a:r>
                    </a:p>
                    <a:p>
                      <a:pPr lvl="0" algn="l"/>
                      <a:r>
                        <a:rPr lang="nl-NL" sz="1400" b="0" i="0" dirty="0">
                          <a:solidFill>
                            <a:srgbClr val="1F1E1D"/>
                          </a:solidFill>
                          <a:effectLst/>
                          <a:latin typeface="Effra" panose="02000506080000020004"/>
                        </a:rPr>
                        <a:t>- Op gevoel spelen</a:t>
                      </a:r>
                      <a:r>
                        <a:rPr lang="nl-NL" sz="1400" dirty="0">
                          <a:latin typeface="Effra" panose="02000506080000020004"/>
                        </a:rPr>
                        <a:t>.</a:t>
                      </a:r>
                    </a:p>
                  </a:txBody>
                  <a:tcPr marL="95238" marR="95238" marT="47619" marB="47619" anchor="ctr">
                    <a:solidFill>
                      <a:srgbClr val="C8ABF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400" b="0" i="0" dirty="0">
                          <a:effectLst/>
                          <a:latin typeface="Effra" panose="02000506080000020004"/>
                        </a:rPr>
                        <a:t>Vast akkoordschema over 12 maten.</a:t>
                      </a:r>
                    </a:p>
                    <a:p>
                      <a:pPr algn="l"/>
                      <a:endParaRPr lang="nl-NL" sz="1400" dirty="0"/>
                    </a:p>
                  </a:txBody>
                  <a:tcPr marL="95238" marR="95238" marT="47619" marB="47619" anchor="ctr">
                    <a:solidFill>
                      <a:srgbClr val="C8ABF3"/>
                    </a:solidFill>
                  </a:tcPr>
                </a:tc>
                <a:extLst>
                  <a:ext uri="{0D108BD9-81ED-4DB2-BD59-A6C34878D82A}">
                    <a16:rowId xmlns:a16="http://schemas.microsoft.com/office/drawing/2014/main" val="2763284059"/>
                  </a:ext>
                </a:extLst>
              </a:tr>
              <a:tr h="237359">
                <a:tc>
                  <a:txBody>
                    <a:bodyPr/>
                    <a:lstStyle/>
                    <a:p>
                      <a:pPr algn="l"/>
                      <a:endParaRPr lang="nl-NL" sz="1400" b="1"/>
                    </a:p>
                  </a:txBody>
                  <a:tcPr marL="95238" marR="95238" marT="47619" marB="47619" anchor="ctr">
                    <a:solidFill>
                      <a:srgbClr val="ECE1FB"/>
                    </a:solidFill>
                  </a:tcPr>
                </a:tc>
                <a:tc>
                  <a:txBody>
                    <a:bodyPr/>
                    <a:lstStyle/>
                    <a:p>
                      <a:pPr algn="l"/>
                      <a:endParaRPr lang="nl-NL" sz="1400"/>
                    </a:p>
                  </a:txBody>
                  <a:tcPr marL="95238" marR="95238" marT="47619" marB="47619" anchor="ctr">
                    <a:solidFill>
                      <a:srgbClr val="ECE1FB"/>
                    </a:solidFill>
                  </a:tcPr>
                </a:tc>
                <a:tc>
                  <a:txBody>
                    <a:bodyPr/>
                    <a:lstStyle/>
                    <a:p>
                      <a:pPr algn="l"/>
                      <a:endParaRPr lang="nl-NL" sz="1400" dirty="0"/>
                    </a:p>
                  </a:txBody>
                  <a:tcPr marL="95238" marR="95238" marT="47619" marB="47619" anchor="ctr">
                    <a:solidFill>
                      <a:srgbClr val="ECE1FB"/>
                    </a:solidFill>
                  </a:tcPr>
                </a:tc>
                <a:extLst>
                  <a:ext uri="{0D108BD9-81ED-4DB2-BD59-A6C34878D82A}">
                    <a16:rowId xmlns:a16="http://schemas.microsoft.com/office/drawing/2014/main" val="36604714"/>
                  </a:ext>
                </a:extLst>
              </a:tr>
              <a:tr h="1054601">
                <a:tc>
                  <a:txBody>
                    <a:bodyPr/>
                    <a:lstStyle/>
                    <a:p>
                      <a:pPr algn="l"/>
                      <a:r>
                        <a:rPr lang="nl-NL" sz="1400" b="1" dirty="0"/>
                        <a:t>Inhoud</a:t>
                      </a:r>
                    </a:p>
                  </a:txBody>
                  <a:tcPr marL="95238" marR="95238" marT="47619" marB="47619" anchor="ctr">
                    <a:solidFill>
                      <a:srgbClr val="C8ABF3"/>
                    </a:solidFill>
                  </a:tcPr>
                </a:tc>
                <a:tc>
                  <a:txBody>
                    <a:bodyPr/>
                    <a:lstStyle/>
                    <a:p>
                      <a:pPr algn="l"/>
                      <a:endParaRPr lang="nl-NL" sz="1400" dirty="0"/>
                    </a:p>
                  </a:txBody>
                  <a:tcPr marL="95238" marR="95238" marT="47619" marB="47619" anchor="ctr">
                    <a:solidFill>
                      <a:srgbClr val="C8ABF3"/>
                    </a:solidFill>
                  </a:tcPr>
                </a:tc>
                <a:tc>
                  <a:txBody>
                    <a:bodyPr/>
                    <a:lstStyle/>
                    <a:p>
                      <a:pPr lvl="0" algn="l"/>
                      <a:r>
                        <a:rPr lang="nl-NL" sz="1400" b="0" dirty="0">
                          <a:effectLst/>
                          <a:latin typeface="Effra" panose="02000506080000020004"/>
                        </a:rPr>
                        <a:t>- Tekst gaat over verdriet, lijden.  Zelden vrolijke teksten, maar </a:t>
                      </a:r>
                      <a:br>
                        <a:rPr lang="nl-NL" sz="1400" b="0" dirty="0">
                          <a:effectLst/>
                          <a:latin typeface="Effra" panose="02000506080000020004"/>
                        </a:rPr>
                      </a:br>
                      <a:r>
                        <a:rPr lang="nl-NL" sz="1400" b="0" dirty="0">
                          <a:effectLst/>
                          <a:latin typeface="Effra" panose="02000506080000020004"/>
                        </a:rPr>
                        <a:t>  over zorgen over het dagelijkse leven (bijv. onmogelijke </a:t>
                      </a:r>
                      <a:br>
                        <a:rPr lang="nl-NL" sz="1400" b="0" dirty="0">
                          <a:effectLst/>
                          <a:latin typeface="Effra" panose="02000506080000020004"/>
                        </a:rPr>
                      </a:br>
                      <a:r>
                        <a:rPr lang="nl-NL" sz="1400" b="0" dirty="0">
                          <a:effectLst/>
                          <a:latin typeface="Effra" panose="02000506080000020004"/>
                        </a:rPr>
                        <a:t>  liefde).</a:t>
                      </a:r>
                      <a:endParaRPr lang="nl-NL" sz="1400" dirty="0">
                        <a:latin typeface="Effra" panose="02000506080000020004"/>
                      </a:endParaRPr>
                    </a:p>
                    <a:p>
                      <a:pPr lvl="0" algn="l"/>
                      <a:r>
                        <a:rPr lang="nl-NL" sz="1400" b="0" dirty="0">
                          <a:effectLst/>
                          <a:latin typeface="Effra" panose="02000506080000020004"/>
                        </a:rPr>
                        <a:t>- Neerslachtig karakter.</a:t>
                      </a:r>
                      <a:endParaRPr lang="nl-NL" sz="1400" dirty="0"/>
                    </a:p>
                  </a:txBody>
                  <a:tcPr marL="95238" marR="95238" marT="47619" marB="47619" anchor="ctr">
                    <a:solidFill>
                      <a:srgbClr val="C8ABF3"/>
                    </a:solidFill>
                  </a:tcPr>
                </a:tc>
                <a:extLst>
                  <a:ext uri="{0D108BD9-81ED-4DB2-BD59-A6C34878D82A}">
                    <a16:rowId xmlns:a16="http://schemas.microsoft.com/office/drawing/2014/main" val="1061316211"/>
                  </a:ext>
                </a:extLst>
              </a:tr>
            </a:tbl>
          </a:graphicData>
        </a:graphic>
      </p:graphicFrame>
    </p:spTree>
    <p:extLst>
      <p:ext uri="{BB962C8B-B14F-4D97-AF65-F5344CB8AC3E}">
        <p14:creationId xmlns:p14="http://schemas.microsoft.com/office/powerpoint/2010/main" val="27426783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CB49CE2D-3318-3CB1-01CD-7FD0DFFF5637}"/>
              </a:ext>
            </a:extLst>
          </p:cNvPr>
          <p:cNvSpPr txBox="1"/>
          <p:nvPr/>
        </p:nvSpPr>
        <p:spPr>
          <a:xfrm>
            <a:off x="986117" y="1068668"/>
            <a:ext cx="10148048" cy="5755422"/>
          </a:xfrm>
          <a:prstGeom prst="rect">
            <a:avLst/>
          </a:prstGeom>
          <a:noFill/>
        </p:spPr>
        <p:txBody>
          <a:bodyPr wrap="square" rtlCol="0">
            <a:spAutoFit/>
          </a:bodyPr>
          <a:lstStyle/>
          <a:p>
            <a:r>
              <a:rPr lang="nl-NL" sz="3200" b="1" u="sng" dirty="0">
                <a:latin typeface="Effra"/>
              </a:rPr>
              <a:t>In dit spreekuur:</a:t>
            </a:r>
          </a:p>
          <a:p>
            <a:endParaRPr lang="nl-NL" sz="3200" b="1" u="sng" dirty="0">
              <a:latin typeface="Effra"/>
            </a:endParaRPr>
          </a:p>
          <a:p>
            <a:pPr marL="457200" indent="-457200">
              <a:buFontTx/>
              <a:buChar char="-"/>
            </a:pPr>
            <a:r>
              <a:rPr lang="nl-NL" sz="2800" dirty="0">
                <a:latin typeface="Effra"/>
              </a:rPr>
              <a:t>Korte schets van de onderwerpen</a:t>
            </a:r>
          </a:p>
          <a:p>
            <a:pPr marL="457200" indent="-457200">
              <a:buFontTx/>
              <a:buChar char="-"/>
            </a:pPr>
            <a:r>
              <a:rPr lang="nl-NL" sz="2800" dirty="0">
                <a:latin typeface="Effra"/>
              </a:rPr>
              <a:t>Herhaling analysebegrippen</a:t>
            </a:r>
          </a:p>
          <a:p>
            <a:pPr marL="457200" indent="-457200">
              <a:buFontTx/>
              <a:buChar char="-"/>
            </a:pPr>
            <a:r>
              <a:rPr lang="nl-NL" sz="2800" dirty="0">
                <a:latin typeface="Effra"/>
              </a:rPr>
              <a:t>Voorbeeldvragen</a:t>
            </a:r>
          </a:p>
          <a:p>
            <a:pPr marL="457200" indent="-457200">
              <a:buFontTx/>
              <a:buChar char="-"/>
            </a:pPr>
            <a:r>
              <a:rPr lang="nl-NL" sz="2800" dirty="0">
                <a:latin typeface="Effra"/>
              </a:rPr>
              <a:t>Laatste tips en tricks</a:t>
            </a:r>
          </a:p>
          <a:p>
            <a:pPr marL="457200" indent="-457200">
              <a:buFontTx/>
              <a:buChar char="-"/>
            </a:pPr>
            <a:endParaRPr lang="nl-NL" sz="3200" dirty="0">
              <a:latin typeface="Effra"/>
            </a:endParaRPr>
          </a:p>
          <a:p>
            <a:r>
              <a:rPr lang="nl-NL" sz="3200" b="1" u="sng" dirty="0">
                <a:latin typeface="Effra"/>
              </a:rPr>
              <a:t>Niet in dit spreekuur:</a:t>
            </a:r>
            <a:endParaRPr lang="nl-NL" sz="3200" dirty="0">
              <a:latin typeface="Effra"/>
            </a:endParaRPr>
          </a:p>
          <a:p>
            <a:endParaRPr lang="nl-NL" sz="3200" b="1" u="sng" dirty="0">
              <a:latin typeface="Effra"/>
            </a:endParaRPr>
          </a:p>
          <a:p>
            <a:pPr marL="457200" indent="-457200">
              <a:buFontTx/>
              <a:buChar char="-"/>
            </a:pPr>
            <a:r>
              <a:rPr lang="nl-NL" sz="2800" dirty="0" err="1">
                <a:latin typeface="Effra"/>
              </a:rPr>
              <a:t>Tehatex</a:t>
            </a:r>
            <a:r>
              <a:rPr lang="nl-NL" sz="2800" dirty="0">
                <a:latin typeface="Effra"/>
              </a:rPr>
              <a:t> </a:t>
            </a:r>
          </a:p>
          <a:p>
            <a:pPr marL="457200" indent="-457200">
              <a:buFontTx/>
              <a:buChar char="-"/>
            </a:pPr>
            <a:r>
              <a:rPr lang="nl-NL" sz="2800" dirty="0">
                <a:latin typeface="Effra"/>
              </a:rPr>
              <a:t>Wie is </a:t>
            </a:r>
            <a:r>
              <a:rPr lang="nl-NL" sz="2800" dirty="0" err="1">
                <a:latin typeface="Effra"/>
              </a:rPr>
              <a:t>Banksy</a:t>
            </a:r>
            <a:r>
              <a:rPr lang="nl-NL" sz="2800" dirty="0">
                <a:latin typeface="Effra"/>
              </a:rPr>
              <a:t> nou echt?</a:t>
            </a:r>
          </a:p>
          <a:p>
            <a:pPr marL="457200" indent="-457200">
              <a:buFontTx/>
              <a:buChar char="-"/>
            </a:pPr>
            <a:endParaRPr lang="nl-NL" sz="3200" dirty="0">
              <a:latin typeface="Effra"/>
            </a:endParaRPr>
          </a:p>
        </p:txBody>
      </p:sp>
      <p:pic>
        <p:nvPicPr>
          <p:cNvPr id="1028" name="Picture 4" descr="Banksy | Choose Your Weapon (Bright Purple) - Signed (2010) | Artsy">
            <a:extLst>
              <a:ext uri="{FF2B5EF4-FFF2-40B4-BE49-F238E27FC236}">
                <a16:creationId xmlns:a16="http://schemas.microsoft.com/office/drawing/2014/main" id="{A80700C5-E7FF-D95B-3FCB-B913037818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24725" y="2023490"/>
            <a:ext cx="4705350" cy="4705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14712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kstvak 7">
            <a:extLst>
              <a:ext uri="{FF2B5EF4-FFF2-40B4-BE49-F238E27FC236}">
                <a16:creationId xmlns:a16="http://schemas.microsoft.com/office/drawing/2014/main" id="{A17E7F5C-A56F-007E-CB16-5366F2B5C719}"/>
              </a:ext>
            </a:extLst>
          </p:cNvPr>
          <p:cNvSpPr txBox="1"/>
          <p:nvPr/>
        </p:nvSpPr>
        <p:spPr>
          <a:xfrm>
            <a:off x="674753" y="1750284"/>
            <a:ext cx="5677727" cy="2154436"/>
          </a:xfrm>
          <a:prstGeom prst="rect">
            <a:avLst/>
          </a:prstGeom>
          <a:noFill/>
        </p:spPr>
        <p:txBody>
          <a:bodyPr wrap="square">
            <a:spAutoFit/>
          </a:bodyPr>
          <a:lstStyle/>
          <a:p>
            <a:r>
              <a:rPr lang="nl-NL" sz="1200" b="1" dirty="0">
                <a:effectLst/>
                <a:latin typeface="Aptos" panose="020B0004020202020204" pitchFamily="34" charset="0"/>
                <a:ea typeface="Aptos" panose="020B0004020202020204" pitchFamily="34" charset="0"/>
                <a:cs typeface="Aptos" panose="020B0004020202020204" pitchFamily="34" charset="0"/>
              </a:rPr>
              <a:t>Geluidsfragment 1</a:t>
            </a:r>
          </a:p>
          <a:p>
            <a:endParaRPr lang="nl-NL" sz="1300" dirty="0">
              <a:latin typeface="Aptos" panose="020B0004020202020204" pitchFamily="34" charset="0"/>
              <a:ea typeface="Aptos" panose="020B0004020202020204" pitchFamily="34" charset="0"/>
              <a:cs typeface="Aptos" panose="020B0004020202020204" pitchFamily="34" charset="0"/>
            </a:endParaRPr>
          </a:p>
          <a:p>
            <a:endParaRPr lang="nl-NL" sz="1300" dirty="0">
              <a:effectLst/>
              <a:latin typeface="Aptos" panose="020B0004020202020204" pitchFamily="34" charset="0"/>
              <a:ea typeface="Aptos" panose="020B0004020202020204" pitchFamily="34" charset="0"/>
              <a:cs typeface="Aptos" panose="020B0004020202020204" pitchFamily="34" charset="0"/>
            </a:endParaRPr>
          </a:p>
          <a:p>
            <a:endParaRPr lang="nl-NL" sz="1300" dirty="0">
              <a:latin typeface="Aptos" panose="020B0004020202020204" pitchFamily="34" charset="0"/>
              <a:ea typeface="Aptos" panose="020B0004020202020204" pitchFamily="34" charset="0"/>
              <a:cs typeface="Aptos" panose="020B0004020202020204" pitchFamily="34" charset="0"/>
            </a:endParaRPr>
          </a:p>
          <a:p>
            <a:endParaRPr lang="nl-NL" sz="1300" dirty="0">
              <a:effectLst/>
              <a:latin typeface="Aptos" panose="020B0004020202020204" pitchFamily="34" charset="0"/>
              <a:ea typeface="Aptos" panose="020B0004020202020204" pitchFamily="34" charset="0"/>
              <a:cs typeface="Aptos" panose="020B0004020202020204" pitchFamily="34" charset="0"/>
            </a:endParaRPr>
          </a:p>
          <a:p>
            <a:br>
              <a:rPr lang="nl-NL" sz="1300" dirty="0">
                <a:latin typeface="Aptos" panose="020B0004020202020204" pitchFamily="34" charset="0"/>
                <a:ea typeface="Aptos" panose="020B0004020202020204" pitchFamily="34" charset="0"/>
                <a:cs typeface="Aptos" panose="020B0004020202020204" pitchFamily="34" charset="0"/>
              </a:rPr>
            </a:br>
            <a:endParaRPr lang="nl-NL" sz="1300" dirty="0">
              <a:latin typeface="Aptos" panose="020B0004020202020204" pitchFamily="34" charset="0"/>
              <a:ea typeface="Aptos" panose="020B0004020202020204" pitchFamily="34" charset="0"/>
              <a:cs typeface="Aptos" panose="020B0004020202020204" pitchFamily="34" charset="0"/>
            </a:endParaRPr>
          </a:p>
          <a:p>
            <a:br>
              <a:rPr lang="nl-NL" sz="1100" dirty="0">
                <a:effectLst/>
                <a:latin typeface="Aptos" panose="020B0004020202020204" pitchFamily="34" charset="0"/>
                <a:ea typeface="Aptos" panose="020B0004020202020204" pitchFamily="34" charset="0"/>
                <a:cs typeface="Aptos" panose="020B0004020202020204" pitchFamily="34" charset="0"/>
              </a:rPr>
            </a:br>
            <a:endParaRPr lang="nl-NL" sz="1100" dirty="0">
              <a:effectLst/>
              <a:latin typeface="Aptos" panose="020B0004020202020204" pitchFamily="34" charset="0"/>
              <a:ea typeface="Aptos" panose="020B0004020202020204" pitchFamily="34" charset="0"/>
              <a:cs typeface="Aptos" panose="020B0004020202020204" pitchFamily="34" charset="0"/>
            </a:endParaRPr>
          </a:p>
          <a:p>
            <a:r>
              <a:rPr lang="nl-NL" sz="1100" dirty="0">
                <a:effectLst/>
                <a:latin typeface="Aptos" panose="020B0004020202020204" pitchFamily="34" charset="0"/>
                <a:ea typeface="Calibri" panose="020F0502020204030204" pitchFamily="34" charset="0"/>
                <a:cs typeface="Times New Roman" panose="02020603050405020304" pitchFamily="18" charset="0"/>
              </a:rPr>
              <a:t>Compositie </a:t>
            </a:r>
            <a:r>
              <a:rPr lang="nl-NL" sz="1100" i="1" dirty="0">
                <a:effectLst/>
                <a:latin typeface="Aptos" panose="020B0004020202020204" pitchFamily="34" charset="0"/>
                <a:ea typeface="Calibri" panose="020F0502020204030204" pitchFamily="34" charset="0"/>
                <a:cs typeface="Times New Roman" panose="02020603050405020304" pitchFamily="18" charset="0"/>
              </a:rPr>
              <a:t>La </a:t>
            </a:r>
            <a:r>
              <a:rPr lang="nl-NL" sz="1100" i="1" dirty="0" err="1">
                <a:effectLst/>
                <a:latin typeface="Aptos" panose="020B0004020202020204" pitchFamily="34" charset="0"/>
                <a:ea typeface="Calibri" panose="020F0502020204030204" pitchFamily="34" charset="0"/>
                <a:cs typeface="Times New Roman" panose="02020603050405020304" pitchFamily="18" charset="0"/>
              </a:rPr>
              <a:t>Création</a:t>
            </a:r>
            <a:r>
              <a:rPr lang="nl-NL" sz="1100" i="1" dirty="0">
                <a:effectLst/>
                <a:latin typeface="Aptos" panose="020B0004020202020204" pitchFamily="34" charset="0"/>
                <a:ea typeface="Calibri" panose="020F0502020204030204" pitchFamily="34" charset="0"/>
                <a:cs typeface="Times New Roman" panose="02020603050405020304" pitchFamily="18" charset="0"/>
              </a:rPr>
              <a:t> du monde </a:t>
            </a:r>
            <a:br>
              <a:rPr lang="nl-NL" sz="1100" i="1" dirty="0">
                <a:latin typeface="Aptos" panose="020B0004020202020204" pitchFamily="34" charset="0"/>
                <a:ea typeface="Calibri" panose="020F0502020204030204" pitchFamily="34" charset="0"/>
                <a:cs typeface="Times New Roman" panose="02020603050405020304" pitchFamily="18" charset="0"/>
              </a:rPr>
            </a:br>
            <a:r>
              <a:rPr lang="nl-NL" sz="1100" i="1" dirty="0">
                <a:effectLst/>
                <a:latin typeface="Aptos" panose="020B0004020202020204" pitchFamily="34" charset="0"/>
                <a:ea typeface="Calibri" panose="020F0502020204030204" pitchFamily="34" charset="0"/>
                <a:cs typeface="Times New Roman" panose="02020603050405020304" pitchFamily="18" charset="0"/>
              </a:rPr>
              <a:t>(De schepping van de wereld)</a:t>
            </a:r>
            <a:r>
              <a:rPr lang="nl-NL" sz="1100" dirty="0">
                <a:effectLst/>
                <a:latin typeface="Aptos" panose="020B0004020202020204" pitchFamily="34" charset="0"/>
                <a:ea typeface="Calibri" panose="020F0502020204030204" pitchFamily="34" charset="0"/>
                <a:cs typeface="Times New Roman" panose="02020603050405020304" pitchFamily="18" charset="0"/>
              </a:rPr>
              <a:t> uit 1923</a:t>
            </a:r>
            <a:endParaRPr lang="nl-NL" sz="1100" dirty="0">
              <a:effectLst/>
              <a:latin typeface="Aptos" panose="020B0004020202020204" pitchFamily="34" charset="0"/>
              <a:ea typeface="Aptos" panose="020B0004020202020204" pitchFamily="34" charset="0"/>
              <a:cs typeface="Aptos" panose="020B0004020202020204" pitchFamily="34" charset="0"/>
            </a:endParaRPr>
          </a:p>
        </p:txBody>
      </p:sp>
      <p:sp>
        <p:nvSpPr>
          <p:cNvPr id="4" name="Tekstvak 3">
            <a:extLst>
              <a:ext uri="{FF2B5EF4-FFF2-40B4-BE49-F238E27FC236}">
                <a16:creationId xmlns:a16="http://schemas.microsoft.com/office/drawing/2014/main" id="{5EE88901-BB93-6C24-3A18-9BCC01DDF069}"/>
              </a:ext>
            </a:extLst>
          </p:cNvPr>
          <p:cNvSpPr txBox="1"/>
          <p:nvPr/>
        </p:nvSpPr>
        <p:spPr>
          <a:xfrm>
            <a:off x="450858" y="1022027"/>
            <a:ext cx="10148048" cy="1569660"/>
          </a:xfrm>
          <a:prstGeom prst="rect">
            <a:avLst/>
          </a:prstGeom>
          <a:noFill/>
        </p:spPr>
        <p:txBody>
          <a:bodyPr wrap="square" rtlCol="0">
            <a:spAutoFit/>
          </a:bodyPr>
          <a:lstStyle/>
          <a:p>
            <a:r>
              <a:rPr lang="nl-NL" sz="3200" b="1" u="sng" dirty="0">
                <a:latin typeface="Effra"/>
              </a:rPr>
              <a:t>Voorbeeldvraag muziekanalyse – Cultuur van het moderne</a:t>
            </a:r>
          </a:p>
          <a:p>
            <a:endParaRPr lang="nl-NL" sz="3200" dirty="0">
              <a:latin typeface="Effra"/>
            </a:endParaRPr>
          </a:p>
          <a:p>
            <a:endParaRPr lang="nl-NL" sz="3200" dirty="0">
              <a:latin typeface="Effra"/>
            </a:endParaRPr>
          </a:p>
        </p:txBody>
      </p:sp>
      <p:sp>
        <p:nvSpPr>
          <p:cNvPr id="6" name="Tekstvak 5">
            <a:extLst>
              <a:ext uri="{FF2B5EF4-FFF2-40B4-BE49-F238E27FC236}">
                <a16:creationId xmlns:a16="http://schemas.microsoft.com/office/drawing/2014/main" id="{9F51338F-46BD-8C88-8A92-4F4D7AADBBFA}"/>
              </a:ext>
            </a:extLst>
          </p:cNvPr>
          <p:cNvSpPr txBox="1"/>
          <p:nvPr/>
        </p:nvSpPr>
        <p:spPr>
          <a:xfrm>
            <a:off x="4757845" y="1709868"/>
            <a:ext cx="6097656" cy="2492990"/>
          </a:xfrm>
          <a:prstGeom prst="rect">
            <a:avLst/>
          </a:prstGeom>
          <a:noFill/>
        </p:spPr>
        <p:txBody>
          <a:bodyPr wrap="square">
            <a:spAutoFit/>
          </a:bodyPr>
          <a:lstStyle/>
          <a:p>
            <a:r>
              <a:rPr lang="nl-NL" sz="1400" i="1" dirty="0">
                <a:latin typeface="Aptos" panose="020B0004020202020204" pitchFamily="34" charset="0"/>
              </a:rPr>
              <a:t>Beluister geluidsfragment 1.</a:t>
            </a:r>
          </a:p>
          <a:p>
            <a:r>
              <a:rPr lang="nl-NL" sz="1400" dirty="0" err="1">
                <a:effectLst/>
                <a:latin typeface="Aptos" panose="020B0004020202020204" pitchFamily="34" charset="0"/>
                <a:ea typeface="Calibri" panose="020F0502020204030204" pitchFamily="34" charset="0"/>
                <a:cs typeface="Times New Roman" panose="02020603050405020304" pitchFamily="18" charset="0"/>
              </a:rPr>
              <a:t>Milhaud</a:t>
            </a:r>
            <a:r>
              <a:rPr lang="nl-NL" sz="1400" dirty="0">
                <a:effectLst/>
                <a:latin typeface="Aptos" panose="020B0004020202020204" pitchFamily="34" charset="0"/>
                <a:ea typeface="Calibri" panose="020F0502020204030204" pitchFamily="34" charset="0"/>
                <a:cs typeface="Times New Roman" panose="02020603050405020304" pitchFamily="18" charset="0"/>
              </a:rPr>
              <a:t> raakte na 1920 steeds meer in de ban van de jazzmuziek. </a:t>
            </a:r>
            <a:br>
              <a:rPr lang="nl-NL" sz="1400" dirty="0">
                <a:effectLst/>
                <a:latin typeface="Aptos" panose="020B0004020202020204" pitchFamily="34" charset="0"/>
                <a:ea typeface="Calibri" panose="020F0502020204030204" pitchFamily="34" charset="0"/>
                <a:cs typeface="Times New Roman" panose="02020603050405020304" pitchFamily="18" charset="0"/>
              </a:rPr>
            </a:br>
            <a:r>
              <a:rPr lang="nl-NL" sz="1400" dirty="0">
                <a:effectLst/>
                <a:latin typeface="Aptos" panose="020B0004020202020204" pitchFamily="34" charset="0"/>
                <a:ea typeface="Calibri" panose="020F0502020204030204" pitchFamily="34" charset="0"/>
                <a:cs typeface="Times New Roman" panose="02020603050405020304" pitchFamily="18" charset="0"/>
              </a:rPr>
              <a:t>In </a:t>
            </a:r>
            <a:r>
              <a:rPr lang="nl-NL" sz="1400" i="1" dirty="0">
                <a:effectLst/>
                <a:latin typeface="Aptos" panose="020B0004020202020204" pitchFamily="34" charset="0"/>
                <a:ea typeface="Calibri" panose="020F0502020204030204" pitchFamily="34" charset="0"/>
                <a:cs typeface="Times New Roman" panose="02020603050405020304" pitchFamily="18" charset="0"/>
              </a:rPr>
              <a:t>geluidsfragment 1 </a:t>
            </a:r>
            <a:r>
              <a:rPr lang="nl-NL" sz="1400" dirty="0">
                <a:effectLst/>
                <a:latin typeface="Aptos" panose="020B0004020202020204" pitchFamily="34" charset="0"/>
                <a:ea typeface="Calibri" panose="020F0502020204030204" pitchFamily="34" charset="0"/>
                <a:cs typeface="Times New Roman" panose="02020603050405020304" pitchFamily="18" charset="0"/>
              </a:rPr>
              <a:t>hoor je delen uit zijn compositie </a:t>
            </a:r>
            <a:r>
              <a:rPr lang="nl-NL" sz="1400" i="1" dirty="0">
                <a:effectLst/>
                <a:latin typeface="Aptos" panose="020B0004020202020204" pitchFamily="34" charset="0"/>
                <a:ea typeface="Calibri" panose="020F0502020204030204" pitchFamily="34" charset="0"/>
                <a:cs typeface="Times New Roman" panose="02020603050405020304" pitchFamily="18" charset="0"/>
              </a:rPr>
              <a:t>La </a:t>
            </a:r>
            <a:r>
              <a:rPr lang="nl-NL" sz="1400" i="1" dirty="0" err="1">
                <a:effectLst/>
                <a:latin typeface="Aptos" panose="020B0004020202020204" pitchFamily="34" charset="0"/>
                <a:ea typeface="Calibri" panose="020F0502020204030204" pitchFamily="34" charset="0"/>
                <a:cs typeface="Times New Roman" panose="02020603050405020304" pitchFamily="18" charset="0"/>
              </a:rPr>
              <a:t>Création</a:t>
            </a:r>
            <a:r>
              <a:rPr lang="nl-NL" sz="1400" i="1" dirty="0">
                <a:effectLst/>
                <a:latin typeface="Aptos" panose="020B0004020202020204" pitchFamily="34" charset="0"/>
                <a:ea typeface="Calibri" panose="020F0502020204030204" pitchFamily="34" charset="0"/>
                <a:cs typeface="Times New Roman" panose="02020603050405020304" pitchFamily="18" charset="0"/>
              </a:rPr>
              <a:t> du monde (De schepping van de wereld)</a:t>
            </a:r>
            <a:r>
              <a:rPr lang="nl-NL" sz="1400" dirty="0">
                <a:effectLst/>
                <a:latin typeface="Aptos" panose="020B0004020202020204" pitchFamily="34" charset="0"/>
                <a:ea typeface="Calibri" panose="020F0502020204030204" pitchFamily="34" charset="0"/>
                <a:cs typeface="Times New Roman" panose="02020603050405020304" pitchFamily="18" charset="0"/>
              </a:rPr>
              <a:t> uit 1923. Deze muziek, geschreven voor een ballet, is een bekend voorbeeld waarin de invloed van de jazz hoorbaar is. </a:t>
            </a:r>
          </a:p>
          <a:p>
            <a:endParaRPr lang="nl-NL" sz="1400" b="1" dirty="0">
              <a:effectLst/>
              <a:latin typeface="Aptos" panose="020B0004020202020204" pitchFamily="34" charset="0"/>
              <a:ea typeface="Calibri" panose="020F0502020204030204" pitchFamily="34" charset="0"/>
              <a:cs typeface="Times New Roman" panose="02020603050405020304" pitchFamily="18" charset="0"/>
            </a:endParaRPr>
          </a:p>
          <a:p>
            <a:endParaRPr lang="nl-NL" sz="1400" b="1" dirty="0">
              <a:effectLst/>
              <a:latin typeface="Aptos" panose="020B0004020202020204" pitchFamily="34" charset="0"/>
              <a:ea typeface="Calibri" panose="020F0502020204030204" pitchFamily="34" charset="0"/>
              <a:cs typeface="Times New Roman" panose="02020603050405020304" pitchFamily="18" charset="0"/>
            </a:endParaRPr>
          </a:p>
          <a:p>
            <a:r>
              <a:rPr lang="nl-NL" sz="1400" b="1" dirty="0">
                <a:effectLst/>
                <a:latin typeface="Aptos" panose="020B0004020202020204" pitchFamily="34" charset="0"/>
                <a:ea typeface="Calibri" panose="020F0502020204030204" pitchFamily="34" charset="0"/>
                <a:cs typeface="Times New Roman" panose="02020603050405020304" pitchFamily="18" charset="0"/>
              </a:rPr>
              <a:t>Geef twee voorbeelden van elementen uit de jazz in dit fragment. (2p)</a:t>
            </a:r>
          </a:p>
          <a:p>
            <a:endParaRPr lang="nl-NL" sz="1400" b="1" dirty="0">
              <a:latin typeface="Aptos" panose="020B0004020202020204" pitchFamily="34" charset="0"/>
              <a:ea typeface="Calibri" panose="020F0502020204030204" pitchFamily="34" charset="0"/>
              <a:cs typeface="Times New Roman" panose="02020603050405020304" pitchFamily="18" charset="0"/>
            </a:endParaRPr>
          </a:p>
          <a:p>
            <a:endParaRPr lang="nl-NL" sz="1400" b="1" dirty="0">
              <a:effectLst/>
              <a:latin typeface="Aptos" panose="020B0004020202020204" pitchFamily="34" charset="0"/>
              <a:ea typeface="Calibri" panose="020F0502020204030204" pitchFamily="34" charset="0"/>
              <a:cs typeface="Times New Roman" panose="02020603050405020304" pitchFamily="18" charset="0"/>
            </a:endParaRPr>
          </a:p>
          <a:p>
            <a:endParaRPr lang="nl-NL" sz="1600" b="1" dirty="0">
              <a:effectLst/>
              <a:latin typeface="Aptos" panose="020B0004020202020204" pitchFamily="34" charset="0"/>
              <a:ea typeface="Calibri" panose="020F0502020204030204" pitchFamily="34" charset="0"/>
              <a:cs typeface="Times New Roman" panose="02020603050405020304" pitchFamily="18" charset="0"/>
            </a:endParaRPr>
          </a:p>
        </p:txBody>
      </p:sp>
      <p:pic>
        <p:nvPicPr>
          <p:cNvPr id="2" name="Milhaud">
            <a:hlinkClick r:id="" action="ppaction://media"/>
            <a:extLst>
              <a:ext uri="{FF2B5EF4-FFF2-40B4-BE49-F238E27FC236}">
                <a16:creationId xmlns:a16="http://schemas.microsoft.com/office/drawing/2014/main" id="{AB6ED48A-4EFD-8202-1FC5-E5460E7E2B24}"/>
              </a:ext>
            </a:extLst>
          </p:cNvPr>
          <p:cNvPicPr>
            <a:picLocks noChangeAspect="1"/>
          </p:cNvPicPr>
          <p:nvPr>
            <a:audioFile r:link="rId2"/>
            <p:extLst>
              <p:ext uri="{DAA4B4D4-6D71-4841-9C94-3DE7FCFB9230}">
                <p14:media xmlns:p14="http://schemas.microsoft.com/office/powerpoint/2010/main" r:embed="rId1"/>
              </p:ext>
            </p:extLst>
          </p:nvPr>
        </p:nvPicPr>
        <p:blipFill>
          <a:blip r:embed="rId4">
            <a:duotone>
              <a:prstClr val="black"/>
              <a:srgbClr val="945DE8">
                <a:tint val="45000"/>
                <a:satMod val="400000"/>
              </a:srgbClr>
            </a:duotone>
            <a:extLst>
              <a:ext uri="{BEBA8EAE-BF5A-486C-A8C5-ECC9F3942E4B}">
                <a14:imgProps xmlns:a14="http://schemas.microsoft.com/office/drawing/2010/main">
                  <a14:imgLayer r:embed="rId5">
                    <a14:imgEffect>
                      <a14:colorTemperature colorTemp="4700"/>
                    </a14:imgEffect>
                  </a14:imgLayer>
                </a14:imgProps>
              </a:ext>
            </a:extLst>
          </a:blip>
          <a:stretch>
            <a:fillRect/>
          </a:stretch>
        </p:blipFill>
        <p:spPr>
          <a:xfrm>
            <a:off x="813633" y="2181558"/>
            <a:ext cx="1158042" cy="1158042"/>
          </a:xfrm>
          <a:prstGeom prst="rect">
            <a:avLst/>
          </a:prstGeom>
        </p:spPr>
      </p:pic>
    </p:spTree>
    <p:extLst>
      <p:ext uri="{BB962C8B-B14F-4D97-AF65-F5344CB8AC3E}">
        <p14:creationId xmlns:p14="http://schemas.microsoft.com/office/powerpoint/2010/main" val="1645604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425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a:extLst>
              <a:ext uri="{FF2B5EF4-FFF2-40B4-BE49-F238E27FC236}">
                <a16:creationId xmlns:a16="http://schemas.microsoft.com/office/drawing/2014/main" id="{5EE88901-BB93-6C24-3A18-9BCC01DDF069}"/>
              </a:ext>
            </a:extLst>
          </p:cNvPr>
          <p:cNvSpPr txBox="1"/>
          <p:nvPr/>
        </p:nvSpPr>
        <p:spPr>
          <a:xfrm>
            <a:off x="450858" y="1022027"/>
            <a:ext cx="10148048" cy="1569660"/>
          </a:xfrm>
          <a:prstGeom prst="rect">
            <a:avLst/>
          </a:prstGeom>
          <a:noFill/>
        </p:spPr>
        <p:txBody>
          <a:bodyPr wrap="square" rtlCol="0">
            <a:spAutoFit/>
          </a:bodyPr>
          <a:lstStyle/>
          <a:p>
            <a:r>
              <a:rPr lang="nl-NL" sz="3200" b="1" u="sng" dirty="0">
                <a:latin typeface="Effra"/>
              </a:rPr>
              <a:t>Voorbeeldvraag muziekanalyse – Cultuur van het moderne</a:t>
            </a:r>
          </a:p>
          <a:p>
            <a:endParaRPr lang="nl-NL" sz="3200" dirty="0">
              <a:latin typeface="Effra"/>
            </a:endParaRPr>
          </a:p>
          <a:p>
            <a:endParaRPr lang="nl-NL" sz="3200" dirty="0">
              <a:latin typeface="Effra"/>
            </a:endParaRPr>
          </a:p>
        </p:txBody>
      </p:sp>
      <p:sp>
        <p:nvSpPr>
          <p:cNvPr id="6" name="Tekstvak 5">
            <a:extLst>
              <a:ext uri="{FF2B5EF4-FFF2-40B4-BE49-F238E27FC236}">
                <a16:creationId xmlns:a16="http://schemas.microsoft.com/office/drawing/2014/main" id="{9F51338F-46BD-8C88-8A92-4F4D7AADBBFA}"/>
              </a:ext>
            </a:extLst>
          </p:cNvPr>
          <p:cNvSpPr txBox="1"/>
          <p:nvPr/>
        </p:nvSpPr>
        <p:spPr>
          <a:xfrm>
            <a:off x="4757845" y="1709868"/>
            <a:ext cx="6097656" cy="3699474"/>
          </a:xfrm>
          <a:prstGeom prst="rect">
            <a:avLst/>
          </a:prstGeom>
          <a:noFill/>
        </p:spPr>
        <p:txBody>
          <a:bodyPr wrap="square">
            <a:spAutoFit/>
          </a:bodyPr>
          <a:lstStyle/>
          <a:p>
            <a:r>
              <a:rPr lang="nl-NL" sz="1400" i="1" dirty="0">
                <a:latin typeface="Aptos" panose="020B0004020202020204" pitchFamily="34" charset="0"/>
              </a:rPr>
              <a:t>Beluister geluidsfragment 1.</a:t>
            </a:r>
          </a:p>
          <a:p>
            <a:r>
              <a:rPr lang="nl-NL" sz="1400" dirty="0" err="1">
                <a:effectLst/>
                <a:latin typeface="Aptos" panose="020B0004020202020204" pitchFamily="34" charset="0"/>
                <a:ea typeface="Calibri" panose="020F0502020204030204" pitchFamily="34" charset="0"/>
                <a:cs typeface="Times New Roman" panose="02020603050405020304" pitchFamily="18" charset="0"/>
              </a:rPr>
              <a:t>Milhaud</a:t>
            </a:r>
            <a:r>
              <a:rPr lang="nl-NL" sz="1400" dirty="0">
                <a:effectLst/>
                <a:latin typeface="Aptos" panose="020B0004020202020204" pitchFamily="34" charset="0"/>
                <a:ea typeface="Calibri" panose="020F0502020204030204" pitchFamily="34" charset="0"/>
                <a:cs typeface="Times New Roman" panose="02020603050405020304" pitchFamily="18" charset="0"/>
              </a:rPr>
              <a:t> raakte na 1920 steeds meer in de ban van de jazzmuziek. </a:t>
            </a:r>
            <a:br>
              <a:rPr lang="nl-NL" sz="1400" dirty="0">
                <a:effectLst/>
                <a:latin typeface="Aptos" panose="020B0004020202020204" pitchFamily="34" charset="0"/>
                <a:ea typeface="Calibri" panose="020F0502020204030204" pitchFamily="34" charset="0"/>
                <a:cs typeface="Times New Roman" panose="02020603050405020304" pitchFamily="18" charset="0"/>
              </a:rPr>
            </a:br>
            <a:r>
              <a:rPr lang="nl-NL" sz="1400" dirty="0">
                <a:effectLst/>
                <a:latin typeface="Aptos" panose="020B0004020202020204" pitchFamily="34" charset="0"/>
                <a:ea typeface="Calibri" panose="020F0502020204030204" pitchFamily="34" charset="0"/>
                <a:cs typeface="Times New Roman" panose="02020603050405020304" pitchFamily="18" charset="0"/>
              </a:rPr>
              <a:t>In </a:t>
            </a:r>
            <a:r>
              <a:rPr lang="nl-NL" sz="1400" i="1" dirty="0">
                <a:effectLst/>
                <a:latin typeface="Aptos" panose="020B0004020202020204" pitchFamily="34" charset="0"/>
                <a:ea typeface="Calibri" panose="020F0502020204030204" pitchFamily="34" charset="0"/>
                <a:cs typeface="Times New Roman" panose="02020603050405020304" pitchFamily="18" charset="0"/>
              </a:rPr>
              <a:t>geluidsfragment 1 </a:t>
            </a:r>
            <a:r>
              <a:rPr lang="nl-NL" sz="1400" dirty="0">
                <a:effectLst/>
                <a:latin typeface="Aptos" panose="020B0004020202020204" pitchFamily="34" charset="0"/>
                <a:ea typeface="Calibri" panose="020F0502020204030204" pitchFamily="34" charset="0"/>
                <a:cs typeface="Times New Roman" panose="02020603050405020304" pitchFamily="18" charset="0"/>
              </a:rPr>
              <a:t>hoor je delen uit zijn compositie </a:t>
            </a:r>
            <a:r>
              <a:rPr lang="nl-NL" sz="1400" i="1" dirty="0">
                <a:effectLst/>
                <a:latin typeface="Aptos" panose="020B0004020202020204" pitchFamily="34" charset="0"/>
                <a:ea typeface="Calibri" panose="020F0502020204030204" pitchFamily="34" charset="0"/>
                <a:cs typeface="Times New Roman" panose="02020603050405020304" pitchFamily="18" charset="0"/>
              </a:rPr>
              <a:t>La </a:t>
            </a:r>
            <a:r>
              <a:rPr lang="nl-NL" sz="1400" i="1" dirty="0" err="1">
                <a:effectLst/>
                <a:latin typeface="Aptos" panose="020B0004020202020204" pitchFamily="34" charset="0"/>
                <a:ea typeface="Calibri" panose="020F0502020204030204" pitchFamily="34" charset="0"/>
                <a:cs typeface="Times New Roman" panose="02020603050405020304" pitchFamily="18" charset="0"/>
              </a:rPr>
              <a:t>Création</a:t>
            </a:r>
            <a:r>
              <a:rPr lang="nl-NL" sz="1400" i="1" dirty="0">
                <a:effectLst/>
                <a:latin typeface="Aptos" panose="020B0004020202020204" pitchFamily="34" charset="0"/>
                <a:ea typeface="Calibri" panose="020F0502020204030204" pitchFamily="34" charset="0"/>
                <a:cs typeface="Times New Roman" panose="02020603050405020304" pitchFamily="18" charset="0"/>
              </a:rPr>
              <a:t> du monde (De schepping van de wereld)</a:t>
            </a:r>
            <a:r>
              <a:rPr lang="nl-NL" sz="1400" dirty="0">
                <a:effectLst/>
                <a:latin typeface="Aptos" panose="020B0004020202020204" pitchFamily="34" charset="0"/>
                <a:ea typeface="Calibri" panose="020F0502020204030204" pitchFamily="34" charset="0"/>
                <a:cs typeface="Times New Roman" panose="02020603050405020304" pitchFamily="18" charset="0"/>
              </a:rPr>
              <a:t> uit 1923. Deze muziek, geschreven voor een ballet, is een bekend voorbeeld waarin de invloed van de jazz hoorbaar is. </a:t>
            </a:r>
          </a:p>
          <a:p>
            <a:endParaRPr lang="nl-NL" sz="1400" b="1" dirty="0">
              <a:effectLst/>
              <a:latin typeface="Aptos" panose="020B0004020202020204" pitchFamily="34" charset="0"/>
              <a:ea typeface="Calibri" panose="020F0502020204030204" pitchFamily="34" charset="0"/>
              <a:cs typeface="Times New Roman" panose="02020603050405020304" pitchFamily="18" charset="0"/>
            </a:endParaRPr>
          </a:p>
          <a:p>
            <a:endParaRPr lang="nl-NL" sz="1400" b="1" dirty="0">
              <a:effectLst/>
              <a:latin typeface="Aptos" panose="020B0004020202020204" pitchFamily="34" charset="0"/>
              <a:ea typeface="Calibri" panose="020F0502020204030204" pitchFamily="34" charset="0"/>
              <a:cs typeface="Times New Roman" panose="02020603050405020304" pitchFamily="18" charset="0"/>
            </a:endParaRPr>
          </a:p>
          <a:p>
            <a:r>
              <a:rPr lang="nl-NL" sz="1400" b="1" dirty="0">
                <a:effectLst/>
                <a:latin typeface="Aptos" panose="020B0004020202020204" pitchFamily="34" charset="0"/>
                <a:ea typeface="Calibri" panose="020F0502020204030204" pitchFamily="34" charset="0"/>
                <a:cs typeface="Times New Roman" panose="02020603050405020304" pitchFamily="18" charset="0"/>
              </a:rPr>
              <a:t>Geef twee voorbeelden van elementen uit de jazz in dit fragment. (2p)</a:t>
            </a:r>
          </a:p>
          <a:p>
            <a:endParaRPr lang="nl-NL" sz="1400" b="1" dirty="0">
              <a:effectLst/>
              <a:latin typeface="Aptos" panose="020B0004020202020204" pitchFamily="34" charset="0"/>
              <a:ea typeface="Calibri" panose="020F0502020204030204" pitchFamily="34" charset="0"/>
              <a:cs typeface="Times New Roman" panose="02020603050405020304" pitchFamily="18" charset="0"/>
            </a:endParaRPr>
          </a:p>
          <a:p>
            <a:pPr>
              <a:lnSpc>
                <a:spcPct val="110000"/>
              </a:lnSpc>
            </a:pPr>
            <a:r>
              <a:rPr lang="nl-NL" sz="1400" b="1" dirty="0">
                <a:solidFill>
                  <a:srgbClr val="FF0000"/>
                </a:solidFill>
                <a:effectLst/>
                <a:latin typeface="Aptos" panose="020B0004020202020204" pitchFamily="34" charset="0"/>
                <a:ea typeface="Calibri" panose="020F0502020204030204" pitchFamily="34" charset="0"/>
                <a:cs typeface="Times New Roman" panose="02020603050405020304" pitchFamily="18" charset="0"/>
              </a:rPr>
              <a:t>Antwoord - twee van de volgende:</a:t>
            </a:r>
            <a:r>
              <a:rPr lang="nl-NL" sz="1400" dirty="0">
                <a:solidFill>
                  <a:srgbClr val="FF0000"/>
                </a:solidFill>
                <a:effectLst/>
                <a:latin typeface="Aptos" panose="020B0004020202020204" pitchFamily="34" charset="0"/>
                <a:ea typeface="Calibri" panose="020F0502020204030204" pitchFamily="34" charset="0"/>
                <a:cs typeface="Times New Roman" panose="02020603050405020304" pitchFamily="18" charset="0"/>
              </a:rPr>
              <a:t> </a:t>
            </a:r>
            <a:endParaRPr lang="nl-NL" sz="1400" dirty="0">
              <a:effectLst/>
              <a:latin typeface="Aptos" panose="020B0004020202020204" pitchFamily="34" charset="0"/>
              <a:ea typeface="Calibri" panose="020F0502020204030204" pitchFamily="34" charset="0"/>
              <a:cs typeface="Times New Roman" panose="02020603050405020304" pitchFamily="18" charset="0"/>
            </a:endParaRPr>
          </a:p>
          <a:p>
            <a:pPr>
              <a:lnSpc>
                <a:spcPct val="110000"/>
              </a:lnSpc>
            </a:pPr>
            <a:r>
              <a:rPr lang="nl-NL" sz="1400" dirty="0">
                <a:solidFill>
                  <a:srgbClr val="FF0000"/>
                </a:solidFill>
                <a:effectLst/>
                <a:latin typeface="Aptos" panose="020B0004020202020204" pitchFamily="34" charset="0"/>
                <a:ea typeface="Calibri" panose="020F0502020204030204" pitchFamily="34" charset="0"/>
                <a:cs typeface="Times New Roman" panose="02020603050405020304" pitchFamily="18" charset="0"/>
              </a:rPr>
              <a:t>− toonhoogte: gebruik van blue </a:t>
            </a:r>
            <a:r>
              <a:rPr lang="nl-NL" sz="1400" dirty="0" err="1">
                <a:solidFill>
                  <a:srgbClr val="FF0000"/>
                </a:solidFill>
                <a:effectLst/>
                <a:latin typeface="Aptos" panose="020B0004020202020204" pitchFamily="34" charset="0"/>
                <a:ea typeface="Calibri" panose="020F0502020204030204" pitchFamily="34" charset="0"/>
                <a:cs typeface="Times New Roman" panose="02020603050405020304" pitchFamily="18" charset="0"/>
              </a:rPr>
              <a:t>notes</a:t>
            </a:r>
            <a:r>
              <a:rPr lang="nl-NL" sz="1400" dirty="0">
                <a:solidFill>
                  <a:srgbClr val="FF0000"/>
                </a:solidFill>
                <a:effectLst/>
                <a:latin typeface="Aptos" panose="020B0004020202020204" pitchFamily="34" charset="0"/>
                <a:ea typeface="Calibri" panose="020F0502020204030204" pitchFamily="34" charset="0"/>
                <a:cs typeface="Times New Roman" panose="02020603050405020304" pitchFamily="18" charset="0"/>
              </a:rPr>
              <a:t> </a:t>
            </a:r>
            <a:endParaRPr lang="nl-NL" sz="1400" dirty="0">
              <a:effectLst/>
              <a:latin typeface="Aptos" panose="020B0004020202020204" pitchFamily="34" charset="0"/>
              <a:ea typeface="Calibri" panose="020F0502020204030204" pitchFamily="34" charset="0"/>
              <a:cs typeface="Times New Roman" panose="02020603050405020304" pitchFamily="18" charset="0"/>
            </a:endParaRPr>
          </a:p>
          <a:p>
            <a:pPr>
              <a:lnSpc>
                <a:spcPct val="110000"/>
              </a:lnSpc>
            </a:pPr>
            <a:r>
              <a:rPr lang="nl-NL" sz="1400" dirty="0">
                <a:solidFill>
                  <a:srgbClr val="FF0000"/>
                </a:solidFill>
                <a:effectLst/>
                <a:latin typeface="Aptos" panose="020B0004020202020204" pitchFamily="34" charset="0"/>
                <a:ea typeface="Calibri" panose="020F0502020204030204" pitchFamily="34" charset="0"/>
                <a:cs typeface="Times New Roman" panose="02020603050405020304" pitchFamily="18" charset="0"/>
              </a:rPr>
              <a:t>− toonduur: sterke accenten in het ritme (bijvoorbeeld in het slagwerk) </a:t>
            </a:r>
            <a:endParaRPr lang="nl-NL" sz="1400" dirty="0">
              <a:effectLst/>
              <a:latin typeface="Aptos" panose="020B0004020202020204" pitchFamily="34" charset="0"/>
              <a:ea typeface="Calibri" panose="020F0502020204030204" pitchFamily="34" charset="0"/>
              <a:cs typeface="Times New Roman" panose="02020603050405020304" pitchFamily="18" charset="0"/>
            </a:endParaRPr>
          </a:p>
          <a:p>
            <a:pPr>
              <a:lnSpc>
                <a:spcPct val="110000"/>
              </a:lnSpc>
            </a:pPr>
            <a:r>
              <a:rPr lang="nl-NL" sz="1400" dirty="0">
                <a:solidFill>
                  <a:srgbClr val="FF0000"/>
                </a:solidFill>
                <a:effectLst/>
                <a:latin typeface="Aptos" panose="020B0004020202020204" pitchFamily="34" charset="0"/>
                <a:ea typeface="Calibri" panose="020F0502020204030204" pitchFamily="34" charset="0"/>
                <a:cs typeface="Times New Roman" panose="02020603050405020304" pitchFamily="18" charset="0"/>
              </a:rPr>
              <a:t>− toonduur gebruik van syncopen </a:t>
            </a:r>
            <a:endParaRPr lang="nl-NL" sz="1400" dirty="0">
              <a:effectLst/>
              <a:latin typeface="Aptos" panose="020B0004020202020204" pitchFamily="34" charset="0"/>
              <a:ea typeface="Calibri" panose="020F0502020204030204" pitchFamily="34" charset="0"/>
              <a:cs typeface="Times New Roman" panose="02020603050405020304" pitchFamily="18" charset="0"/>
            </a:endParaRPr>
          </a:p>
          <a:p>
            <a:pPr>
              <a:lnSpc>
                <a:spcPct val="110000"/>
              </a:lnSpc>
            </a:pPr>
            <a:r>
              <a:rPr lang="nl-NL" sz="1400" dirty="0">
                <a:solidFill>
                  <a:srgbClr val="FF0000"/>
                </a:solidFill>
                <a:effectLst/>
                <a:latin typeface="Aptos" panose="020B0004020202020204" pitchFamily="34" charset="0"/>
                <a:ea typeface="Calibri" panose="020F0502020204030204" pitchFamily="34" charset="0"/>
                <a:cs typeface="Times New Roman" panose="02020603050405020304" pitchFamily="18" charset="0"/>
              </a:rPr>
              <a:t>− instrumentatie: hoofdrol voor de blazers </a:t>
            </a:r>
            <a:endParaRPr lang="nl-NL" sz="1400" dirty="0">
              <a:effectLst/>
              <a:latin typeface="Aptos" panose="020B0004020202020204" pitchFamily="34" charset="0"/>
              <a:ea typeface="Calibri" panose="020F0502020204030204" pitchFamily="34" charset="0"/>
              <a:cs typeface="Times New Roman" panose="02020603050405020304" pitchFamily="18" charset="0"/>
            </a:endParaRPr>
          </a:p>
          <a:p>
            <a:pPr>
              <a:lnSpc>
                <a:spcPct val="110000"/>
              </a:lnSpc>
            </a:pPr>
            <a:r>
              <a:rPr lang="nl-NL" sz="1400" dirty="0">
                <a:solidFill>
                  <a:srgbClr val="FF0000"/>
                </a:solidFill>
                <a:effectLst/>
                <a:latin typeface="Aptos" panose="020B0004020202020204" pitchFamily="34" charset="0"/>
                <a:ea typeface="Calibri" panose="020F0502020204030204" pitchFamily="34" charset="0"/>
                <a:cs typeface="Times New Roman" panose="02020603050405020304" pitchFamily="18" charset="0"/>
              </a:rPr>
              <a:t>− instrumentatie; gebruik van saxofoon en drums</a:t>
            </a:r>
            <a:endParaRPr lang="nl-NL" sz="1400" dirty="0">
              <a:effectLst/>
              <a:latin typeface="Aptos" panose="020B0004020202020204" pitchFamily="34" charset="0"/>
              <a:ea typeface="Calibri" panose="020F0502020204030204" pitchFamily="34" charset="0"/>
              <a:cs typeface="Times New Roman" panose="02020603050405020304" pitchFamily="18" charset="0"/>
            </a:endParaRPr>
          </a:p>
          <a:p>
            <a:endParaRPr lang="nl-NL" sz="1600" b="1" dirty="0">
              <a:effectLst/>
              <a:latin typeface="Aptos" panose="020B0004020202020204" pitchFamily="34" charset="0"/>
              <a:ea typeface="Calibri" panose="020F0502020204030204" pitchFamily="34" charset="0"/>
              <a:cs typeface="Times New Roman" panose="02020603050405020304" pitchFamily="18" charset="0"/>
            </a:endParaRPr>
          </a:p>
        </p:txBody>
      </p:sp>
      <p:sp>
        <p:nvSpPr>
          <p:cNvPr id="3" name="Tekstvak 2">
            <a:extLst>
              <a:ext uri="{FF2B5EF4-FFF2-40B4-BE49-F238E27FC236}">
                <a16:creationId xmlns:a16="http://schemas.microsoft.com/office/drawing/2014/main" id="{7B77FA31-1E08-795C-B865-642FB4B99933}"/>
              </a:ext>
            </a:extLst>
          </p:cNvPr>
          <p:cNvSpPr txBox="1"/>
          <p:nvPr/>
        </p:nvSpPr>
        <p:spPr>
          <a:xfrm>
            <a:off x="674753" y="1750284"/>
            <a:ext cx="5677727" cy="2154436"/>
          </a:xfrm>
          <a:prstGeom prst="rect">
            <a:avLst/>
          </a:prstGeom>
          <a:noFill/>
        </p:spPr>
        <p:txBody>
          <a:bodyPr wrap="square">
            <a:spAutoFit/>
          </a:bodyPr>
          <a:lstStyle/>
          <a:p>
            <a:r>
              <a:rPr lang="nl-NL" sz="1200" b="1" dirty="0">
                <a:effectLst/>
                <a:latin typeface="Aptos" panose="020B0004020202020204" pitchFamily="34" charset="0"/>
                <a:ea typeface="Aptos" panose="020B0004020202020204" pitchFamily="34" charset="0"/>
                <a:cs typeface="Aptos" panose="020B0004020202020204" pitchFamily="34" charset="0"/>
              </a:rPr>
              <a:t>Geluidsfragment 1</a:t>
            </a:r>
          </a:p>
          <a:p>
            <a:endParaRPr lang="nl-NL" sz="1300" dirty="0">
              <a:latin typeface="Aptos" panose="020B0004020202020204" pitchFamily="34" charset="0"/>
              <a:ea typeface="Aptos" panose="020B0004020202020204" pitchFamily="34" charset="0"/>
              <a:cs typeface="Aptos" panose="020B0004020202020204" pitchFamily="34" charset="0"/>
            </a:endParaRPr>
          </a:p>
          <a:p>
            <a:endParaRPr lang="nl-NL" sz="1300" dirty="0">
              <a:effectLst/>
              <a:latin typeface="Aptos" panose="020B0004020202020204" pitchFamily="34" charset="0"/>
              <a:ea typeface="Aptos" panose="020B0004020202020204" pitchFamily="34" charset="0"/>
              <a:cs typeface="Aptos" panose="020B0004020202020204" pitchFamily="34" charset="0"/>
            </a:endParaRPr>
          </a:p>
          <a:p>
            <a:endParaRPr lang="nl-NL" sz="1300" dirty="0">
              <a:latin typeface="Aptos" panose="020B0004020202020204" pitchFamily="34" charset="0"/>
              <a:ea typeface="Aptos" panose="020B0004020202020204" pitchFamily="34" charset="0"/>
              <a:cs typeface="Aptos" panose="020B0004020202020204" pitchFamily="34" charset="0"/>
            </a:endParaRPr>
          </a:p>
          <a:p>
            <a:endParaRPr lang="nl-NL" sz="1300" dirty="0">
              <a:effectLst/>
              <a:latin typeface="Aptos" panose="020B0004020202020204" pitchFamily="34" charset="0"/>
              <a:ea typeface="Aptos" panose="020B0004020202020204" pitchFamily="34" charset="0"/>
              <a:cs typeface="Aptos" panose="020B0004020202020204" pitchFamily="34" charset="0"/>
            </a:endParaRPr>
          </a:p>
          <a:p>
            <a:br>
              <a:rPr lang="nl-NL" sz="1300" dirty="0">
                <a:latin typeface="Aptos" panose="020B0004020202020204" pitchFamily="34" charset="0"/>
                <a:ea typeface="Aptos" panose="020B0004020202020204" pitchFamily="34" charset="0"/>
                <a:cs typeface="Aptos" panose="020B0004020202020204" pitchFamily="34" charset="0"/>
              </a:rPr>
            </a:br>
            <a:endParaRPr lang="nl-NL" sz="1300" dirty="0">
              <a:latin typeface="Aptos" panose="020B0004020202020204" pitchFamily="34" charset="0"/>
              <a:ea typeface="Aptos" panose="020B0004020202020204" pitchFamily="34" charset="0"/>
              <a:cs typeface="Aptos" panose="020B0004020202020204" pitchFamily="34" charset="0"/>
            </a:endParaRPr>
          </a:p>
          <a:p>
            <a:br>
              <a:rPr lang="nl-NL" sz="1100" dirty="0">
                <a:effectLst/>
                <a:latin typeface="Aptos" panose="020B0004020202020204" pitchFamily="34" charset="0"/>
                <a:ea typeface="Aptos" panose="020B0004020202020204" pitchFamily="34" charset="0"/>
                <a:cs typeface="Aptos" panose="020B0004020202020204" pitchFamily="34" charset="0"/>
              </a:rPr>
            </a:br>
            <a:endParaRPr lang="nl-NL" sz="1100" dirty="0">
              <a:effectLst/>
              <a:latin typeface="Aptos" panose="020B0004020202020204" pitchFamily="34" charset="0"/>
              <a:ea typeface="Aptos" panose="020B0004020202020204" pitchFamily="34" charset="0"/>
              <a:cs typeface="Aptos" panose="020B0004020202020204" pitchFamily="34" charset="0"/>
            </a:endParaRPr>
          </a:p>
          <a:p>
            <a:r>
              <a:rPr lang="nl-NL" sz="1100" dirty="0">
                <a:effectLst/>
                <a:latin typeface="Aptos" panose="020B0004020202020204" pitchFamily="34" charset="0"/>
                <a:ea typeface="Calibri" panose="020F0502020204030204" pitchFamily="34" charset="0"/>
                <a:cs typeface="Times New Roman" panose="02020603050405020304" pitchFamily="18" charset="0"/>
              </a:rPr>
              <a:t>Compositie </a:t>
            </a:r>
            <a:r>
              <a:rPr lang="nl-NL" sz="1100" i="1" dirty="0">
                <a:effectLst/>
                <a:latin typeface="Aptos" panose="020B0004020202020204" pitchFamily="34" charset="0"/>
                <a:ea typeface="Calibri" panose="020F0502020204030204" pitchFamily="34" charset="0"/>
                <a:cs typeface="Times New Roman" panose="02020603050405020304" pitchFamily="18" charset="0"/>
              </a:rPr>
              <a:t>La </a:t>
            </a:r>
            <a:r>
              <a:rPr lang="nl-NL" sz="1100" i="1" dirty="0" err="1">
                <a:effectLst/>
                <a:latin typeface="Aptos" panose="020B0004020202020204" pitchFamily="34" charset="0"/>
                <a:ea typeface="Calibri" panose="020F0502020204030204" pitchFamily="34" charset="0"/>
                <a:cs typeface="Times New Roman" panose="02020603050405020304" pitchFamily="18" charset="0"/>
              </a:rPr>
              <a:t>Création</a:t>
            </a:r>
            <a:r>
              <a:rPr lang="nl-NL" sz="1100" i="1" dirty="0">
                <a:effectLst/>
                <a:latin typeface="Aptos" panose="020B0004020202020204" pitchFamily="34" charset="0"/>
                <a:ea typeface="Calibri" panose="020F0502020204030204" pitchFamily="34" charset="0"/>
                <a:cs typeface="Times New Roman" panose="02020603050405020304" pitchFamily="18" charset="0"/>
              </a:rPr>
              <a:t> du monde </a:t>
            </a:r>
            <a:br>
              <a:rPr lang="nl-NL" sz="1100" i="1" dirty="0">
                <a:latin typeface="Aptos" panose="020B0004020202020204" pitchFamily="34" charset="0"/>
                <a:ea typeface="Calibri" panose="020F0502020204030204" pitchFamily="34" charset="0"/>
                <a:cs typeface="Times New Roman" panose="02020603050405020304" pitchFamily="18" charset="0"/>
              </a:rPr>
            </a:br>
            <a:r>
              <a:rPr lang="nl-NL" sz="1100" i="1" dirty="0">
                <a:effectLst/>
                <a:latin typeface="Aptos" panose="020B0004020202020204" pitchFamily="34" charset="0"/>
                <a:ea typeface="Calibri" panose="020F0502020204030204" pitchFamily="34" charset="0"/>
                <a:cs typeface="Times New Roman" panose="02020603050405020304" pitchFamily="18" charset="0"/>
              </a:rPr>
              <a:t>(De schepping van de wereld)</a:t>
            </a:r>
            <a:r>
              <a:rPr lang="nl-NL" sz="1100" dirty="0">
                <a:effectLst/>
                <a:latin typeface="Aptos" panose="020B0004020202020204" pitchFamily="34" charset="0"/>
                <a:ea typeface="Calibri" panose="020F0502020204030204" pitchFamily="34" charset="0"/>
                <a:cs typeface="Times New Roman" panose="02020603050405020304" pitchFamily="18" charset="0"/>
              </a:rPr>
              <a:t> uit 1923</a:t>
            </a:r>
            <a:endParaRPr lang="nl-NL" sz="1100" dirty="0">
              <a:effectLst/>
              <a:latin typeface="Aptos" panose="020B0004020202020204" pitchFamily="34" charset="0"/>
              <a:ea typeface="Aptos" panose="020B0004020202020204" pitchFamily="34" charset="0"/>
              <a:cs typeface="Aptos" panose="020B0004020202020204" pitchFamily="34" charset="0"/>
            </a:endParaRPr>
          </a:p>
        </p:txBody>
      </p:sp>
      <p:pic>
        <p:nvPicPr>
          <p:cNvPr id="5" name="Milhaud">
            <a:hlinkClick r:id="" action="ppaction://media"/>
            <a:extLst>
              <a:ext uri="{FF2B5EF4-FFF2-40B4-BE49-F238E27FC236}">
                <a16:creationId xmlns:a16="http://schemas.microsoft.com/office/drawing/2014/main" id="{FADE82E6-6EF5-98E2-A202-FFC8F7BF5CAF}"/>
              </a:ext>
            </a:extLst>
          </p:cNvPr>
          <p:cNvPicPr>
            <a:picLocks noChangeAspect="1"/>
          </p:cNvPicPr>
          <p:nvPr>
            <a:audioFile r:link="rId2"/>
            <p:extLst>
              <p:ext uri="{DAA4B4D4-6D71-4841-9C94-3DE7FCFB9230}">
                <p14:media xmlns:p14="http://schemas.microsoft.com/office/powerpoint/2010/main" r:embed="rId1"/>
              </p:ext>
            </p:extLst>
          </p:nvPr>
        </p:nvPicPr>
        <p:blipFill>
          <a:blip r:embed="rId4">
            <a:duotone>
              <a:prstClr val="black"/>
              <a:srgbClr val="945DE8">
                <a:tint val="45000"/>
                <a:satMod val="400000"/>
              </a:srgbClr>
            </a:duotone>
            <a:extLst>
              <a:ext uri="{BEBA8EAE-BF5A-486C-A8C5-ECC9F3942E4B}">
                <a14:imgProps xmlns:a14="http://schemas.microsoft.com/office/drawing/2010/main">
                  <a14:imgLayer r:embed="rId5">
                    <a14:imgEffect>
                      <a14:colorTemperature colorTemp="4700"/>
                    </a14:imgEffect>
                  </a14:imgLayer>
                </a14:imgProps>
              </a:ext>
            </a:extLst>
          </a:blip>
          <a:stretch>
            <a:fillRect/>
          </a:stretch>
        </p:blipFill>
        <p:spPr>
          <a:xfrm>
            <a:off x="813633" y="2181558"/>
            <a:ext cx="1158042" cy="1158042"/>
          </a:xfrm>
          <a:prstGeom prst="rect">
            <a:avLst/>
          </a:prstGeom>
        </p:spPr>
      </p:pic>
    </p:spTree>
    <p:extLst>
      <p:ext uri="{BB962C8B-B14F-4D97-AF65-F5344CB8AC3E}">
        <p14:creationId xmlns:p14="http://schemas.microsoft.com/office/powerpoint/2010/main" val="2465103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425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descr="Afbeelding met schoenen&#10;&#10;Beschrijving automatisch gegenereerd met gemiddelde betrouwbaarheid">
            <a:extLst>
              <a:ext uri="{FF2B5EF4-FFF2-40B4-BE49-F238E27FC236}">
                <a16:creationId xmlns:a16="http://schemas.microsoft.com/office/drawing/2014/main" id="{A3EC797A-456C-6045-0BC1-A7715AA61257}"/>
              </a:ext>
            </a:extLst>
          </p:cNvPr>
          <p:cNvPicPr>
            <a:picLocks noChangeAspect="1"/>
          </p:cNvPicPr>
          <p:nvPr/>
        </p:nvPicPr>
        <p:blipFill>
          <a:blip r:embed="rId3">
            <a:alphaModFix amt="70000"/>
            <a:extLst>
              <a:ext uri="{28A0092B-C50C-407E-A947-70E740481C1C}">
                <a14:useLocalDpi xmlns:a14="http://schemas.microsoft.com/office/drawing/2010/main" val="0"/>
              </a:ext>
            </a:extLst>
          </a:blip>
          <a:stretch>
            <a:fillRect/>
          </a:stretch>
        </p:blipFill>
        <p:spPr>
          <a:xfrm>
            <a:off x="8074125" y="333828"/>
            <a:ext cx="5278991" cy="7038652"/>
          </a:xfrm>
          <a:prstGeom prst="rect">
            <a:avLst/>
          </a:prstGeom>
        </p:spPr>
      </p:pic>
      <p:sp>
        <p:nvSpPr>
          <p:cNvPr id="2" name="Tekstvak 1">
            <a:extLst>
              <a:ext uri="{FF2B5EF4-FFF2-40B4-BE49-F238E27FC236}">
                <a16:creationId xmlns:a16="http://schemas.microsoft.com/office/drawing/2014/main" id="{CB49CE2D-3318-3CB1-01CD-7FD0DFFF5637}"/>
              </a:ext>
            </a:extLst>
          </p:cNvPr>
          <p:cNvSpPr txBox="1"/>
          <p:nvPr/>
        </p:nvSpPr>
        <p:spPr>
          <a:xfrm>
            <a:off x="986117" y="966344"/>
            <a:ext cx="10148048" cy="4862870"/>
          </a:xfrm>
          <a:prstGeom prst="rect">
            <a:avLst/>
          </a:prstGeom>
          <a:noFill/>
        </p:spPr>
        <p:txBody>
          <a:bodyPr wrap="square" rtlCol="0">
            <a:spAutoFit/>
          </a:bodyPr>
          <a:lstStyle/>
          <a:p>
            <a:r>
              <a:rPr lang="nl-NL" sz="3200" b="1" u="sng" dirty="0">
                <a:latin typeface="Effra"/>
              </a:rPr>
              <a:t>Begrippen voor analyse van dans</a:t>
            </a:r>
          </a:p>
          <a:p>
            <a:endParaRPr lang="nl-NL" sz="3200" dirty="0">
              <a:latin typeface="Effra"/>
            </a:endParaRPr>
          </a:p>
          <a:p>
            <a:r>
              <a:rPr lang="nl-NL" sz="2600" b="1" dirty="0">
                <a:latin typeface="Effra"/>
              </a:rPr>
              <a:t>Ruimte: </a:t>
            </a:r>
            <a:r>
              <a:rPr lang="nl-NL" sz="2600" dirty="0">
                <a:latin typeface="Effra"/>
              </a:rPr>
              <a:t>het </a:t>
            </a:r>
            <a:r>
              <a:rPr lang="nl-NL" sz="2600" u="sng" dirty="0">
                <a:latin typeface="Effra"/>
              </a:rPr>
              <a:t>gebruik</a:t>
            </a:r>
            <a:r>
              <a:rPr lang="nl-NL" sz="2600" dirty="0">
                <a:latin typeface="Effra"/>
              </a:rPr>
              <a:t> van de ruimte door de danser(s); </a:t>
            </a:r>
            <a:br>
              <a:rPr lang="nl-NL" sz="2600" dirty="0">
                <a:latin typeface="Effra"/>
              </a:rPr>
            </a:br>
            <a:r>
              <a:rPr lang="nl-NL" sz="2600" dirty="0">
                <a:latin typeface="Effra"/>
              </a:rPr>
              <a:t>bijv. horizontaal / verticaal, patronen, hoogtelagen.</a:t>
            </a:r>
          </a:p>
          <a:p>
            <a:endParaRPr lang="nl-NL" sz="2600" dirty="0">
              <a:latin typeface="Effra"/>
            </a:endParaRPr>
          </a:p>
          <a:p>
            <a:r>
              <a:rPr lang="nl-NL" sz="2600" b="1" dirty="0">
                <a:latin typeface="Effra"/>
              </a:rPr>
              <a:t>Tijd: </a:t>
            </a:r>
            <a:r>
              <a:rPr lang="nl-NL" sz="2600" dirty="0">
                <a:latin typeface="Effra"/>
              </a:rPr>
              <a:t>snel/langzaam, versnellen/vertragen, afwisseling.</a:t>
            </a:r>
          </a:p>
          <a:p>
            <a:endParaRPr lang="nl-NL" sz="2600" dirty="0">
              <a:latin typeface="Effra"/>
            </a:endParaRPr>
          </a:p>
          <a:p>
            <a:r>
              <a:rPr lang="nl-NL" sz="2600" b="1" dirty="0">
                <a:latin typeface="Effra"/>
              </a:rPr>
              <a:t>Kracht: </a:t>
            </a:r>
            <a:r>
              <a:rPr lang="nl-NL" sz="2600" dirty="0">
                <a:latin typeface="Effra"/>
              </a:rPr>
              <a:t>gebruik van het lichaam door de danser(s),</a:t>
            </a:r>
            <a:br>
              <a:rPr lang="nl-NL" sz="2600" dirty="0">
                <a:latin typeface="Effra"/>
              </a:rPr>
            </a:br>
            <a:r>
              <a:rPr lang="nl-NL" sz="2600" dirty="0">
                <a:latin typeface="Effra"/>
              </a:rPr>
              <a:t>bijv. aanzet, springen, vallen.</a:t>
            </a:r>
          </a:p>
          <a:p>
            <a:endParaRPr lang="nl-NL" sz="3200" dirty="0">
              <a:latin typeface="Effra"/>
            </a:endParaRPr>
          </a:p>
          <a:p>
            <a:endParaRPr lang="nl-NL" sz="3200" dirty="0">
              <a:latin typeface="Effra"/>
            </a:endParaRPr>
          </a:p>
        </p:txBody>
      </p:sp>
    </p:spTree>
    <p:extLst>
      <p:ext uri="{BB962C8B-B14F-4D97-AF65-F5344CB8AC3E}">
        <p14:creationId xmlns:p14="http://schemas.microsoft.com/office/powerpoint/2010/main" val="35007843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a:extLst>
              <a:ext uri="{FF2B5EF4-FFF2-40B4-BE49-F238E27FC236}">
                <a16:creationId xmlns:a16="http://schemas.microsoft.com/office/drawing/2014/main" id="{5EE88901-BB93-6C24-3A18-9BCC01DDF069}"/>
              </a:ext>
            </a:extLst>
          </p:cNvPr>
          <p:cNvSpPr txBox="1"/>
          <p:nvPr/>
        </p:nvSpPr>
        <p:spPr>
          <a:xfrm>
            <a:off x="460383" y="860102"/>
            <a:ext cx="10148048" cy="1569660"/>
          </a:xfrm>
          <a:prstGeom prst="rect">
            <a:avLst/>
          </a:prstGeom>
          <a:noFill/>
        </p:spPr>
        <p:txBody>
          <a:bodyPr wrap="square" rtlCol="0">
            <a:spAutoFit/>
          </a:bodyPr>
          <a:lstStyle/>
          <a:p>
            <a:r>
              <a:rPr lang="nl-NL" sz="3200" b="1" u="sng" dirty="0">
                <a:latin typeface="Effra"/>
              </a:rPr>
              <a:t>Voorbeeldvraag dansanalyse – Cultuur van de modernen</a:t>
            </a:r>
          </a:p>
          <a:p>
            <a:endParaRPr lang="nl-NL" sz="3200" dirty="0">
              <a:latin typeface="Effra"/>
            </a:endParaRPr>
          </a:p>
          <a:p>
            <a:endParaRPr lang="nl-NL" sz="3200" dirty="0">
              <a:latin typeface="Effra"/>
            </a:endParaRPr>
          </a:p>
        </p:txBody>
      </p:sp>
      <p:sp>
        <p:nvSpPr>
          <p:cNvPr id="5" name="Tekstvak 4">
            <a:extLst>
              <a:ext uri="{FF2B5EF4-FFF2-40B4-BE49-F238E27FC236}">
                <a16:creationId xmlns:a16="http://schemas.microsoft.com/office/drawing/2014/main" id="{28FCF128-62DE-169D-3BAE-0C5D5192D6DF}"/>
              </a:ext>
            </a:extLst>
          </p:cNvPr>
          <p:cNvSpPr txBox="1"/>
          <p:nvPr/>
        </p:nvSpPr>
        <p:spPr>
          <a:xfrm>
            <a:off x="5983358" y="1644931"/>
            <a:ext cx="5748260" cy="2739211"/>
          </a:xfrm>
          <a:prstGeom prst="rect">
            <a:avLst/>
          </a:prstGeom>
          <a:noFill/>
        </p:spPr>
        <p:txBody>
          <a:bodyPr wrap="square">
            <a:spAutoFit/>
          </a:bodyPr>
          <a:lstStyle/>
          <a:p>
            <a:r>
              <a:rPr lang="nl-NL" sz="1400" dirty="0" err="1">
                <a:effectLst/>
                <a:latin typeface="Aptos" panose="020B0004020202020204" pitchFamily="34" charset="0"/>
                <a:ea typeface="Aptos" panose="020B0004020202020204" pitchFamily="34" charset="0"/>
                <a:cs typeface="Aptos" panose="020B0004020202020204" pitchFamily="34" charset="0"/>
              </a:rPr>
              <a:t>Shawn</a:t>
            </a:r>
            <a:r>
              <a:rPr lang="nl-NL" sz="1400" dirty="0">
                <a:effectLst/>
                <a:latin typeface="Aptos" panose="020B0004020202020204" pitchFamily="34" charset="0"/>
                <a:ea typeface="Aptos" panose="020B0004020202020204" pitchFamily="34" charset="0"/>
                <a:cs typeface="Aptos" panose="020B0004020202020204" pitchFamily="34" charset="0"/>
              </a:rPr>
              <a:t> liet van </a:t>
            </a:r>
            <a:r>
              <a:rPr lang="nl-NL" sz="1400" i="1" dirty="0" err="1">
                <a:effectLst/>
                <a:latin typeface="Aptos" panose="020B0004020202020204" pitchFamily="34" charset="0"/>
                <a:ea typeface="Aptos" panose="020B0004020202020204" pitchFamily="34" charset="0"/>
                <a:cs typeface="Aptos" panose="020B0004020202020204" pitchFamily="34" charset="0"/>
              </a:rPr>
              <a:t>Death</a:t>
            </a:r>
            <a:r>
              <a:rPr lang="nl-NL" sz="1400" i="1" dirty="0">
                <a:effectLst/>
                <a:latin typeface="Aptos" panose="020B0004020202020204" pitchFamily="34" charset="0"/>
                <a:ea typeface="Aptos" panose="020B0004020202020204" pitchFamily="34" charset="0"/>
                <a:cs typeface="Aptos" panose="020B0004020202020204" pitchFamily="34" charset="0"/>
              </a:rPr>
              <a:t> of Adonis</a:t>
            </a:r>
            <a:r>
              <a:rPr lang="nl-NL" sz="1400" dirty="0">
                <a:effectLst/>
                <a:latin typeface="Aptos" panose="020B0004020202020204" pitchFamily="34" charset="0"/>
                <a:ea typeface="Aptos" panose="020B0004020202020204" pitchFamily="34" charset="0"/>
                <a:cs typeface="Aptos" panose="020B0004020202020204" pitchFamily="34" charset="0"/>
              </a:rPr>
              <a:t> filmopnamen maken. Een deel hieruit zie je in </a:t>
            </a:r>
            <a:r>
              <a:rPr lang="nl-NL" sz="1400" i="1" dirty="0">
                <a:effectLst/>
                <a:latin typeface="Aptos" panose="020B0004020202020204" pitchFamily="34" charset="0"/>
                <a:ea typeface="Aptos" panose="020B0004020202020204" pitchFamily="34" charset="0"/>
                <a:cs typeface="Aptos" panose="020B0004020202020204" pitchFamily="34" charset="0"/>
              </a:rPr>
              <a:t>filmfragment 2</a:t>
            </a:r>
            <a:r>
              <a:rPr lang="nl-NL" sz="1400" dirty="0">
                <a:effectLst/>
                <a:latin typeface="Aptos" panose="020B0004020202020204" pitchFamily="34" charset="0"/>
                <a:ea typeface="Aptos" panose="020B0004020202020204" pitchFamily="34" charset="0"/>
                <a:cs typeface="Aptos" panose="020B0004020202020204" pitchFamily="34" charset="0"/>
              </a:rPr>
              <a:t>. </a:t>
            </a:r>
            <a:r>
              <a:rPr lang="nl-NL" sz="1400" dirty="0" err="1">
                <a:effectLst/>
                <a:latin typeface="Aptos" panose="020B0004020202020204" pitchFamily="34" charset="0"/>
                <a:ea typeface="Aptos" panose="020B0004020202020204" pitchFamily="34" charset="0"/>
                <a:cs typeface="Aptos" panose="020B0004020202020204" pitchFamily="34" charset="0"/>
              </a:rPr>
              <a:t>Shawn</a:t>
            </a:r>
            <a:r>
              <a:rPr lang="nl-NL" sz="1400" dirty="0">
                <a:effectLst/>
                <a:latin typeface="Aptos" panose="020B0004020202020204" pitchFamily="34" charset="0"/>
                <a:ea typeface="Aptos" panose="020B0004020202020204" pitchFamily="34" charset="0"/>
                <a:cs typeface="Aptos" panose="020B0004020202020204" pitchFamily="34" charset="0"/>
              </a:rPr>
              <a:t> stelt in deze dans in deze het lichaam van de mannelijke danser centraal. In deze voorstelling presenteert hij het perfecte mannelijke lichaam door zichzelf op een sokkel te plaatsten.</a:t>
            </a:r>
          </a:p>
          <a:p>
            <a:r>
              <a:rPr lang="nl-NL" sz="1400" dirty="0">
                <a:effectLst/>
                <a:latin typeface="Aptos" panose="020B0004020202020204" pitchFamily="34" charset="0"/>
                <a:ea typeface="Aptos" panose="020B0004020202020204" pitchFamily="34" charset="0"/>
                <a:cs typeface="Aptos" panose="020B0004020202020204" pitchFamily="34" charset="0"/>
              </a:rPr>
              <a:t> </a:t>
            </a:r>
          </a:p>
          <a:p>
            <a:br>
              <a:rPr lang="nl-NL" sz="1400" b="1" dirty="0">
                <a:effectLst/>
                <a:latin typeface="Aptos" panose="020B0004020202020204" pitchFamily="34" charset="0"/>
                <a:ea typeface="Aptos" panose="020B0004020202020204" pitchFamily="34" charset="0"/>
                <a:cs typeface="Aptos" panose="020B0004020202020204" pitchFamily="34" charset="0"/>
              </a:rPr>
            </a:br>
            <a:r>
              <a:rPr lang="nl-NL" sz="1400" b="1" dirty="0">
                <a:effectLst/>
                <a:latin typeface="Aptos" panose="020B0004020202020204" pitchFamily="34" charset="0"/>
                <a:ea typeface="Aptos" panose="020B0004020202020204" pitchFamily="34" charset="0"/>
                <a:cs typeface="Aptos" panose="020B0004020202020204" pitchFamily="34" charset="0"/>
              </a:rPr>
              <a:t>Beschrijf de manier waarop </a:t>
            </a:r>
            <a:r>
              <a:rPr lang="nl-NL" sz="1400" b="1" dirty="0" err="1">
                <a:effectLst/>
                <a:latin typeface="Aptos" panose="020B0004020202020204" pitchFamily="34" charset="0"/>
                <a:ea typeface="Aptos" panose="020B0004020202020204" pitchFamily="34" charset="0"/>
                <a:cs typeface="Aptos" panose="020B0004020202020204" pitchFamily="34" charset="0"/>
              </a:rPr>
              <a:t>Shawn</a:t>
            </a:r>
            <a:r>
              <a:rPr lang="nl-NL" sz="1400" b="1" dirty="0">
                <a:effectLst/>
                <a:latin typeface="Aptos" panose="020B0004020202020204" pitchFamily="34" charset="0"/>
                <a:ea typeface="Aptos" panose="020B0004020202020204" pitchFamily="34" charset="0"/>
                <a:cs typeface="Aptos" panose="020B0004020202020204" pitchFamily="34" charset="0"/>
              </a:rPr>
              <a:t> het lichaam van de mannelijke danser hier centraal stelt. Doe dat aan de hand van</a:t>
            </a:r>
            <a:endParaRPr lang="nl-NL" sz="1400" dirty="0">
              <a:effectLst/>
              <a:latin typeface="Aptos" panose="020B0004020202020204" pitchFamily="34" charset="0"/>
              <a:ea typeface="Aptos" panose="020B0004020202020204" pitchFamily="34" charset="0"/>
              <a:cs typeface="Aptos" panose="020B0004020202020204" pitchFamily="34" charset="0"/>
            </a:endParaRPr>
          </a:p>
          <a:p>
            <a:pPr marL="342900" lvl="0" indent="-342900">
              <a:buFont typeface="Aptos" panose="020B0004020202020204" pitchFamily="34" charset="0"/>
              <a:buChar char="-"/>
            </a:pPr>
            <a:r>
              <a:rPr lang="nl-NL" sz="1400" b="1" dirty="0">
                <a:effectLst/>
                <a:latin typeface="Aptos" panose="020B0004020202020204" pitchFamily="34" charset="0"/>
                <a:ea typeface="Times New Roman" panose="02020603050405020304" pitchFamily="18" charset="0"/>
                <a:cs typeface="Times New Roman" panose="02020603050405020304" pitchFamily="18" charset="0"/>
              </a:rPr>
              <a:t>2 aspecten van het danselement KRACHT. </a:t>
            </a:r>
            <a:br>
              <a:rPr lang="nl-NL" sz="1400" b="1" dirty="0">
                <a:effectLst/>
                <a:latin typeface="Aptos" panose="020B0004020202020204" pitchFamily="34" charset="0"/>
                <a:ea typeface="Times New Roman" panose="02020603050405020304" pitchFamily="18" charset="0"/>
                <a:cs typeface="Times New Roman" panose="02020603050405020304" pitchFamily="18" charset="0"/>
              </a:rPr>
            </a:br>
            <a:r>
              <a:rPr lang="nl-NL" sz="1400" b="1" dirty="0">
                <a:effectLst/>
                <a:latin typeface="Aptos" panose="020B0004020202020204" pitchFamily="34" charset="0"/>
                <a:ea typeface="Times New Roman" panose="02020603050405020304" pitchFamily="18" charset="0"/>
                <a:cs typeface="Times New Roman" panose="02020603050405020304" pitchFamily="18" charset="0"/>
              </a:rPr>
              <a:t>B</a:t>
            </a:r>
            <a:r>
              <a:rPr lang="nl-NL" sz="1400" b="1" dirty="0">
                <a:effectLst/>
                <a:latin typeface="Aptos" panose="020B0004020202020204" pitchFamily="34" charset="0"/>
                <a:ea typeface="Aptos" panose="020B0004020202020204" pitchFamily="34" charset="0"/>
                <a:cs typeface="Aptos" panose="020B0004020202020204" pitchFamily="34" charset="0"/>
              </a:rPr>
              <a:t>etrek steeds de sokkel in je antwoord. (2p)</a:t>
            </a:r>
          </a:p>
          <a:p>
            <a:endParaRPr lang="nl-NL" sz="1600" b="1" dirty="0">
              <a:latin typeface="Aptos" panose="020B0004020202020204" pitchFamily="34" charset="0"/>
              <a:ea typeface="Aptos" panose="020B0004020202020204" pitchFamily="34" charset="0"/>
              <a:cs typeface="Aptos" panose="020B0004020202020204" pitchFamily="34" charset="0"/>
            </a:endParaRPr>
          </a:p>
          <a:p>
            <a:endParaRPr lang="nl-NL" sz="1600" dirty="0">
              <a:effectLst/>
              <a:latin typeface="Aptos" panose="020B0004020202020204" pitchFamily="34" charset="0"/>
              <a:ea typeface="Aptos" panose="020B0004020202020204" pitchFamily="34" charset="0"/>
              <a:cs typeface="Aptos" panose="020B0004020202020204" pitchFamily="34" charset="0"/>
            </a:endParaRPr>
          </a:p>
        </p:txBody>
      </p:sp>
      <p:pic>
        <p:nvPicPr>
          <p:cNvPr id="2" name="shawn">
            <a:hlinkClick r:id="" action="ppaction://media"/>
            <a:extLst>
              <a:ext uri="{FF2B5EF4-FFF2-40B4-BE49-F238E27FC236}">
                <a16:creationId xmlns:a16="http://schemas.microsoft.com/office/drawing/2014/main" id="{F8B81A11-8D80-B7FA-19E7-362CD40DC68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39821" y="1543658"/>
            <a:ext cx="5274570" cy="2964629"/>
          </a:xfrm>
          <a:prstGeom prst="rect">
            <a:avLst/>
          </a:prstGeom>
        </p:spPr>
      </p:pic>
      <p:sp>
        <p:nvSpPr>
          <p:cNvPr id="6" name="Tekstvak 5">
            <a:extLst>
              <a:ext uri="{FF2B5EF4-FFF2-40B4-BE49-F238E27FC236}">
                <a16:creationId xmlns:a16="http://schemas.microsoft.com/office/drawing/2014/main" id="{76BECEE9-8776-6A08-4459-1E46DB861AC1}"/>
              </a:ext>
            </a:extLst>
          </p:cNvPr>
          <p:cNvSpPr txBox="1"/>
          <p:nvPr/>
        </p:nvSpPr>
        <p:spPr>
          <a:xfrm>
            <a:off x="672500" y="4633793"/>
            <a:ext cx="11171760" cy="1894045"/>
          </a:xfrm>
          <a:prstGeom prst="rect">
            <a:avLst/>
          </a:prstGeom>
          <a:noFill/>
        </p:spPr>
        <p:txBody>
          <a:bodyPr wrap="square">
            <a:spAutoFit/>
          </a:bodyPr>
          <a:lstStyle/>
          <a:p>
            <a:pPr>
              <a:lnSpc>
                <a:spcPct val="130000"/>
              </a:lnSpc>
            </a:pPr>
            <a:r>
              <a:rPr lang="nl-NL" sz="1300" b="1" dirty="0">
                <a:solidFill>
                  <a:srgbClr val="FF0000"/>
                </a:solidFill>
                <a:latin typeface="Aptos" panose="020B0004020202020204" pitchFamily="34" charset="0"/>
                <a:ea typeface="Aptos" panose="020B0004020202020204" pitchFamily="34" charset="0"/>
                <a:cs typeface="Aptos" panose="020B0004020202020204" pitchFamily="34" charset="0"/>
              </a:rPr>
              <a:t>Antwoord: (</a:t>
            </a:r>
            <a:r>
              <a:rPr lang="nl-NL" sz="1300" b="1" dirty="0">
                <a:solidFill>
                  <a:srgbClr val="FF0000"/>
                </a:solidFill>
                <a:effectLst/>
                <a:latin typeface="Aptos" panose="020B0004020202020204" pitchFamily="34" charset="0"/>
                <a:ea typeface="Aptos" panose="020B0004020202020204" pitchFamily="34" charset="0"/>
                <a:cs typeface="Aptos" panose="020B0004020202020204" pitchFamily="34" charset="0"/>
              </a:rPr>
              <a:t>twee van de volgende): </a:t>
            </a:r>
          </a:p>
          <a:p>
            <a:pPr>
              <a:lnSpc>
                <a:spcPct val="130000"/>
              </a:lnSpc>
            </a:pPr>
            <a:r>
              <a:rPr lang="nl-NL" sz="1300" dirty="0">
                <a:solidFill>
                  <a:srgbClr val="FF0000"/>
                </a:solidFill>
                <a:effectLst/>
                <a:latin typeface="Aptos" panose="020B0004020202020204" pitchFamily="34" charset="0"/>
                <a:ea typeface="Aptos" panose="020B0004020202020204" pitchFamily="34" charset="0"/>
                <a:cs typeface="Aptos" panose="020B0004020202020204" pitchFamily="34" charset="0"/>
              </a:rPr>
              <a:t>− </a:t>
            </a:r>
            <a:r>
              <a:rPr lang="nl-NL" sz="1300" b="1" dirty="0">
                <a:solidFill>
                  <a:srgbClr val="FF0000"/>
                </a:solidFill>
                <a:effectLst/>
                <a:latin typeface="Aptos" panose="020B0004020202020204" pitchFamily="34" charset="0"/>
                <a:ea typeface="Aptos" panose="020B0004020202020204" pitchFamily="34" charset="0"/>
                <a:cs typeface="Aptos" panose="020B0004020202020204" pitchFamily="34" charset="0"/>
              </a:rPr>
              <a:t>(aanzet) </a:t>
            </a:r>
            <a:r>
              <a:rPr lang="nl-NL" sz="1300" dirty="0" err="1">
                <a:solidFill>
                  <a:srgbClr val="FF0000"/>
                </a:solidFill>
                <a:effectLst/>
                <a:latin typeface="Aptos" panose="020B0004020202020204" pitchFamily="34" charset="0"/>
                <a:ea typeface="Aptos" panose="020B0004020202020204" pitchFamily="34" charset="0"/>
                <a:cs typeface="Aptos" panose="020B0004020202020204" pitchFamily="34" charset="0"/>
              </a:rPr>
              <a:t>Shawn</a:t>
            </a:r>
            <a:r>
              <a:rPr lang="nl-NL" sz="1300" dirty="0">
                <a:solidFill>
                  <a:srgbClr val="FF0000"/>
                </a:solidFill>
                <a:effectLst/>
                <a:latin typeface="Aptos" panose="020B0004020202020204" pitchFamily="34" charset="0"/>
                <a:ea typeface="Aptos" panose="020B0004020202020204" pitchFamily="34" charset="0"/>
                <a:cs typeface="Aptos" panose="020B0004020202020204" pitchFamily="34" charset="0"/>
              </a:rPr>
              <a:t> voert zijn bewegingen langzaam / beheerst uit, </a:t>
            </a:r>
            <a:r>
              <a:rPr lang="nl-NL" sz="1300" b="1" dirty="0">
                <a:solidFill>
                  <a:srgbClr val="FF0000"/>
                </a:solidFill>
                <a:effectLst/>
                <a:latin typeface="Aptos" panose="020B0004020202020204" pitchFamily="34" charset="0"/>
                <a:ea typeface="Aptos" panose="020B0004020202020204" pitchFamily="34" charset="0"/>
                <a:cs typeface="Aptos" panose="020B0004020202020204" pitchFamily="34" charset="0"/>
              </a:rPr>
              <a:t>omdat hij zijn balans moet houden op de sokkel </a:t>
            </a:r>
            <a:r>
              <a:rPr lang="nl-NL" sz="1300" dirty="0">
                <a:solidFill>
                  <a:srgbClr val="FF0000"/>
                </a:solidFill>
                <a:effectLst/>
                <a:latin typeface="Aptos" panose="020B0004020202020204" pitchFamily="34" charset="0"/>
                <a:ea typeface="Aptos" panose="020B0004020202020204" pitchFamily="34" charset="0"/>
                <a:cs typeface="Aptos" panose="020B0004020202020204" pitchFamily="34" charset="0"/>
              </a:rPr>
              <a:t>(er is geen krachtige aanzet mogelijk: hierdoor wordt het lichaam van de mannelijke danser centraal gesteld). </a:t>
            </a:r>
          </a:p>
          <a:p>
            <a:pPr>
              <a:lnSpc>
                <a:spcPct val="130000"/>
              </a:lnSpc>
            </a:pPr>
            <a:r>
              <a:rPr lang="nl-NL" sz="1300" dirty="0">
                <a:solidFill>
                  <a:srgbClr val="FF0000"/>
                </a:solidFill>
                <a:effectLst/>
                <a:latin typeface="Aptos" panose="020B0004020202020204" pitchFamily="34" charset="0"/>
                <a:ea typeface="Aptos" panose="020B0004020202020204" pitchFamily="34" charset="0"/>
                <a:cs typeface="Aptos" panose="020B0004020202020204" pitchFamily="34" charset="0"/>
              </a:rPr>
              <a:t>− </a:t>
            </a:r>
            <a:r>
              <a:rPr lang="nl-NL" sz="1300" b="1" dirty="0">
                <a:solidFill>
                  <a:srgbClr val="FF0000"/>
                </a:solidFill>
                <a:effectLst/>
                <a:latin typeface="Aptos" panose="020B0004020202020204" pitchFamily="34" charset="0"/>
                <a:ea typeface="Aptos" panose="020B0004020202020204" pitchFamily="34" charset="0"/>
                <a:cs typeface="Aptos" panose="020B0004020202020204" pitchFamily="34" charset="0"/>
              </a:rPr>
              <a:t>(gewicht) </a:t>
            </a:r>
            <a:r>
              <a:rPr lang="nl-NL" sz="1300" dirty="0" err="1">
                <a:solidFill>
                  <a:srgbClr val="FF0000"/>
                </a:solidFill>
                <a:effectLst/>
                <a:latin typeface="Aptos" panose="020B0004020202020204" pitchFamily="34" charset="0"/>
                <a:ea typeface="Aptos" panose="020B0004020202020204" pitchFamily="34" charset="0"/>
                <a:cs typeface="Aptos" panose="020B0004020202020204" pitchFamily="34" charset="0"/>
              </a:rPr>
              <a:t>Shawn</a:t>
            </a:r>
            <a:r>
              <a:rPr lang="nl-NL" sz="1300" dirty="0">
                <a:solidFill>
                  <a:srgbClr val="FF0000"/>
                </a:solidFill>
                <a:effectLst/>
                <a:latin typeface="Aptos" panose="020B0004020202020204" pitchFamily="34" charset="0"/>
                <a:ea typeface="Aptos" panose="020B0004020202020204" pitchFamily="34" charset="0"/>
                <a:cs typeface="Aptos" panose="020B0004020202020204" pitchFamily="34" charset="0"/>
              </a:rPr>
              <a:t> voert zijn bewegingen langzaam / beheerst uit, </a:t>
            </a:r>
            <a:r>
              <a:rPr lang="nl-NL" sz="1300" b="1" dirty="0">
                <a:solidFill>
                  <a:srgbClr val="FF0000"/>
                </a:solidFill>
                <a:effectLst/>
                <a:latin typeface="Aptos" panose="020B0004020202020204" pitchFamily="34" charset="0"/>
                <a:ea typeface="Aptos" panose="020B0004020202020204" pitchFamily="34" charset="0"/>
                <a:cs typeface="Aptos" panose="020B0004020202020204" pitchFamily="34" charset="0"/>
              </a:rPr>
              <a:t>omdat hij zijn lichaamsgewicht moet spreiden over het kleine oppervlak van de sokkel </a:t>
            </a:r>
            <a:r>
              <a:rPr lang="nl-NL" sz="1300" dirty="0">
                <a:solidFill>
                  <a:srgbClr val="FF0000"/>
                </a:solidFill>
                <a:effectLst/>
                <a:latin typeface="Aptos" panose="020B0004020202020204" pitchFamily="34" charset="0"/>
                <a:ea typeface="Aptos" panose="020B0004020202020204" pitchFamily="34" charset="0"/>
                <a:cs typeface="Aptos" panose="020B0004020202020204" pitchFamily="34" charset="0"/>
              </a:rPr>
              <a:t>(hierdoor wordt het lichaam van de mannelijke danser centraal gesteld). </a:t>
            </a:r>
          </a:p>
          <a:p>
            <a:pPr>
              <a:lnSpc>
                <a:spcPct val="130000"/>
              </a:lnSpc>
            </a:pPr>
            <a:r>
              <a:rPr lang="nl-NL" sz="1300" dirty="0">
                <a:solidFill>
                  <a:srgbClr val="FF0000"/>
                </a:solidFill>
                <a:effectLst/>
                <a:latin typeface="Aptos" panose="020B0004020202020204" pitchFamily="34" charset="0"/>
                <a:ea typeface="Aptos" panose="020B0004020202020204" pitchFamily="34" charset="0"/>
                <a:cs typeface="Aptos" panose="020B0004020202020204" pitchFamily="34" charset="0"/>
              </a:rPr>
              <a:t>− </a:t>
            </a:r>
            <a:r>
              <a:rPr lang="nl-NL" sz="1300" b="1" dirty="0">
                <a:solidFill>
                  <a:srgbClr val="FF0000"/>
                </a:solidFill>
                <a:effectLst/>
                <a:latin typeface="Aptos" panose="020B0004020202020204" pitchFamily="34" charset="0"/>
                <a:ea typeface="Aptos" panose="020B0004020202020204" pitchFamily="34" charset="0"/>
                <a:cs typeface="Aptos" panose="020B0004020202020204" pitchFamily="34" charset="0"/>
              </a:rPr>
              <a:t>(spanning) </a:t>
            </a:r>
            <a:r>
              <a:rPr lang="nl-NL" sz="1300" dirty="0" err="1">
                <a:solidFill>
                  <a:srgbClr val="FF0000"/>
                </a:solidFill>
                <a:effectLst/>
                <a:latin typeface="Aptos" panose="020B0004020202020204" pitchFamily="34" charset="0"/>
                <a:ea typeface="Aptos" panose="020B0004020202020204" pitchFamily="34" charset="0"/>
                <a:cs typeface="Aptos" panose="020B0004020202020204" pitchFamily="34" charset="0"/>
              </a:rPr>
              <a:t>Shawn</a:t>
            </a:r>
            <a:r>
              <a:rPr lang="nl-NL" sz="1300" dirty="0">
                <a:solidFill>
                  <a:srgbClr val="FF0000"/>
                </a:solidFill>
                <a:effectLst/>
                <a:latin typeface="Aptos" panose="020B0004020202020204" pitchFamily="34" charset="0"/>
                <a:ea typeface="Aptos" panose="020B0004020202020204" pitchFamily="34" charset="0"/>
                <a:cs typeface="Aptos" panose="020B0004020202020204" pitchFamily="34" charset="0"/>
              </a:rPr>
              <a:t> voert zijn bewegingen met voortdurend aangespannen spieren uit, </a:t>
            </a:r>
            <a:r>
              <a:rPr lang="nl-NL" sz="1300" b="1" dirty="0">
                <a:solidFill>
                  <a:srgbClr val="FF0000"/>
                </a:solidFill>
                <a:effectLst/>
                <a:latin typeface="Aptos" panose="020B0004020202020204" pitchFamily="34" charset="0"/>
                <a:ea typeface="Aptos" panose="020B0004020202020204" pitchFamily="34" charset="0"/>
                <a:cs typeface="Aptos" panose="020B0004020202020204" pitchFamily="34" charset="0"/>
              </a:rPr>
              <a:t>omdat hij zijn balans moet houden op de sokkel / hij zijn lichaamsgewicht moet spreiden over het kleine oppervlak van de sokkel </a:t>
            </a:r>
            <a:r>
              <a:rPr lang="nl-NL" sz="1300" dirty="0">
                <a:solidFill>
                  <a:srgbClr val="FF0000"/>
                </a:solidFill>
                <a:effectLst/>
                <a:latin typeface="Aptos" panose="020B0004020202020204" pitchFamily="34" charset="0"/>
                <a:ea typeface="Aptos" panose="020B0004020202020204" pitchFamily="34" charset="0"/>
                <a:cs typeface="Aptos" panose="020B0004020202020204" pitchFamily="34" charset="0"/>
              </a:rPr>
              <a:t>(hierdoor wordt het lichaam van de mannelijke danser centraal gesteld).</a:t>
            </a:r>
          </a:p>
        </p:txBody>
      </p:sp>
    </p:spTree>
    <p:extLst>
      <p:ext uri="{BB962C8B-B14F-4D97-AF65-F5344CB8AC3E}">
        <p14:creationId xmlns:p14="http://schemas.microsoft.com/office/powerpoint/2010/main" val="1575929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4693"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2"/>
                </p:tgtEl>
              </p:cMediaNode>
            </p:video>
            <p:seq concurrent="1" nextAc="seek">
              <p:cTn id="12" restart="whenNotActive" fill="hold" evtFilter="cancelBubble" nodeType="interactiveSeq">
                <p:stCondLst>
                  <p:cond evt="onClick" delay="0">
                    <p:tgtEl>
                      <p:spTgt spid="2"/>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2"/>
                                        </p:tgtEl>
                                      </p:cBhvr>
                                    </p:cmd>
                                  </p:childTnLst>
                                </p:cTn>
                              </p:par>
                            </p:childTnLst>
                          </p:cTn>
                        </p:par>
                      </p:childTnLst>
                    </p:cTn>
                  </p:par>
                </p:childTnLst>
              </p:cTn>
              <p:nextCondLst>
                <p:cond evt="onClick" delay="0">
                  <p:tgtEl>
                    <p:spTgt spid="2"/>
                  </p:tgtEl>
                </p:cond>
              </p:nextCondLst>
            </p:seq>
          </p:childTnLst>
        </p:cTn>
      </p:par>
    </p:tnLst>
    <p:bldLst>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CB49CE2D-3318-3CB1-01CD-7FD0DFFF5637}"/>
              </a:ext>
            </a:extLst>
          </p:cNvPr>
          <p:cNvSpPr txBox="1"/>
          <p:nvPr/>
        </p:nvSpPr>
        <p:spPr>
          <a:xfrm>
            <a:off x="596348" y="966344"/>
            <a:ext cx="10903226" cy="6524863"/>
          </a:xfrm>
          <a:prstGeom prst="rect">
            <a:avLst/>
          </a:prstGeom>
          <a:noFill/>
        </p:spPr>
        <p:txBody>
          <a:bodyPr wrap="square" rtlCol="0">
            <a:spAutoFit/>
          </a:bodyPr>
          <a:lstStyle/>
          <a:p>
            <a:r>
              <a:rPr lang="nl-NL" sz="3200" b="1" u="sng" dirty="0">
                <a:latin typeface="Effra"/>
              </a:rPr>
              <a:t>Begrippen voor analyse van theater</a:t>
            </a:r>
          </a:p>
          <a:p>
            <a:endParaRPr lang="nl-NL" sz="3200" dirty="0">
              <a:latin typeface="Effra"/>
            </a:endParaRPr>
          </a:p>
          <a:p>
            <a:r>
              <a:rPr lang="nl-NL" sz="2600" b="1" dirty="0">
                <a:latin typeface="Effra"/>
              </a:rPr>
              <a:t> Spelvormgeving:  </a:t>
            </a:r>
            <a:r>
              <a:rPr lang="nl-NL" sz="2600" b="1" i="1" dirty="0">
                <a:latin typeface="Effra"/>
              </a:rPr>
              <a:t>lichaam: </a:t>
            </a:r>
            <a:r>
              <a:rPr lang="nl-NL" sz="2600" dirty="0">
                <a:latin typeface="Effra"/>
              </a:rPr>
              <a:t>bijv. mimiek, handelingen, houdingen</a:t>
            </a:r>
          </a:p>
          <a:p>
            <a:r>
              <a:rPr lang="nl-NL" sz="2600" dirty="0">
                <a:latin typeface="Effra"/>
              </a:rPr>
              <a:t>					</a:t>
            </a:r>
            <a:r>
              <a:rPr lang="nl-NL" sz="2600" b="1" i="1" dirty="0">
                <a:latin typeface="Effra"/>
              </a:rPr>
              <a:t>stem: </a:t>
            </a:r>
            <a:r>
              <a:rPr lang="nl-NL" sz="2600" dirty="0">
                <a:latin typeface="Effra"/>
              </a:rPr>
              <a:t>volume, accent, veel of weinig emotie in de stem				</a:t>
            </a:r>
            <a:r>
              <a:rPr lang="nl-NL" sz="2600" b="1" i="1" dirty="0">
                <a:latin typeface="Effra"/>
              </a:rPr>
              <a:t>speelstijl: </a:t>
            </a:r>
            <a:r>
              <a:rPr lang="nl-NL" sz="2600" dirty="0">
                <a:latin typeface="Effra"/>
              </a:rPr>
              <a:t>melodrama, slapstick, episch</a:t>
            </a:r>
          </a:p>
          <a:p>
            <a:r>
              <a:rPr lang="nl-NL" sz="2600" dirty="0">
                <a:latin typeface="Effra"/>
              </a:rPr>
              <a:t>					</a:t>
            </a:r>
            <a:r>
              <a:rPr lang="nl-NL" sz="2600" b="1" i="1" dirty="0">
                <a:latin typeface="Effra"/>
              </a:rPr>
              <a:t>mise-en-scène: </a:t>
            </a:r>
            <a:r>
              <a:rPr lang="nl-NL" sz="2600" dirty="0">
                <a:latin typeface="Effra"/>
              </a:rPr>
              <a:t>plaatsing van personages in</a:t>
            </a:r>
            <a:br>
              <a:rPr lang="nl-NL" sz="2600" dirty="0">
                <a:latin typeface="Effra"/>
              </a:rPr>
            </a:br>
            <a:r>
              <a:rPr lang="nl-NL" sz="2600" dirty="0">
                <a:latin typeface="Effra"/>
              </a:rPr>
              <a:t>					de ruimte, op en afgaan, blikrichting.</a:t>
            </a:r>
          </a:p>
          <a:p>
            <a:endParaRPr lang="nl-NL" sz="2600" dirty="0">
              <a:latin typeface="Effra"/>
            </a:endParaRPr>
          </a:p>
          <a:p>
            <a:r>
              <a:rPr lang="nl-NL" sz="2600" dirty="0">
                <a:latin typeface="Effra"/>
              </a:rPr>
              <a:t>		</a:t>
            </a:r>
          </a:p>
          <a:p>
            <a:r>
              <a:rPr lang="nl-NL" sz="2600" b="1" dirty="0">
                <a:latin typeface="Effra"/>
              </a:rPr>
              <a:t>				        Theatervormgeving: </a:t>
            </a:r>
            <a:r>
              <a:rPr lang="nl-NL" sz="2600" dirty="0">
                <a:latin typeface="Effra"/>
              </a:rPr>
              <a:t>bijv. locatie, decor, 					        kostuum, grime, muziek en belichting.</a:t>
            </a:r>
          </a:p>
          <a:p>
            <a:endParaRPr lang="nl-NL" sz="2800" dirty="0">
              <a:latin typeface="Effra"/>
            </a:endParaRPr>
          </a:p>
          <a:p>
            <a:r>
              <a:rPr lang="nl-NL" sz="2800" b="1" dirty="0">
                <a:latin typeface="Effra"/>
              </a:rPr>
              <a:t>					</a:t>
            </a:r>
            <a:endParaRPr lang="nl-NL" sz="3200" dirty="0">
              <a:latin typeface="Effra"/>
            </a:endParaRPr>
          </a:p>
          <a:p>
            <a:endParaRPr lang="nl-NL" sz="3200" dirty="0">
              <a:latin typeface="Effra"/>
            </a:endParaRPr>
          </a:p>
          <a:p>
            <a:endParaRPr lang="nl-NL" sz="3200" dirty="0">
              <a:latin typeface="Effra"/>
            </a:endParaRPr>
          </a:p>
        </p:txBody>
      </p:sp>
      <p:pic>
        <p:nvPicPr>
          <p:cNvPr id="3076" name="Picture 4">
            <a:extLst>
              <a:ext uri="{FF2B5EF4-FFF2-40B4-BE49-F238E27FC236}">
                <a16:creationId xmlns:a16="http://schemas.microsoft.com/office/drawing/2014/main" id="{2B465990-CBC7-A4A2-FFAA-DBBC0B5E8C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692425" y="2552699"/>
            <a:ext cx="4079599" cy="4079599"/>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41498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descr="Afbeelding met Auto-onderdeel, wiel&#10;&#10;Automatisch gegenereerde beschrijving">
            <a:extLst>
              <a:ext uri="{FF2B5EF4-FFF2-40B4-BE49-F238E27FC236}">
                <a16:creationId xmlns:a16="http://schemas.microsoft.com/office/drawing/2014/main" id="{C066219C-8C74-B1AA-34D6-3686433FAF04}"/>
              </a:ext>
            </a:extLst>
          </p:cNvPr>
          <p:cNvPicPr>
            <a:picLocks noChangeAspect="1"/>
          </p:cNvPicPr>
          <p:nvPr/>
        </p:nvPicPr>
        <p:blipFill>
          <a:blip r:embed="rId3">
            <a:alphaModFix amt="70000"/>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048250" y="-151372"/>
            <a:ext cx="7404087" cy="4957266"/>
          </a:xfrm>
          <a:prstGeom prst="rect">
            <a:avLst/>
          </a:prstGeom>
        </p:spPr>
      </p:pic>
      <p:sp>
        <p:nvSpPr>
          <p:cNvPr id="2" name="Tekstvak 1">
            <a:extLst>
              <a:ext uri="{FF2B5EF4-FFF2-40B4-BE49-F238E27FC236}">
                <a16:creationId xmlns:a16="http://schemas.microsoft.com/office/drawing/2014/main" id="{CB49CE2D-3318-3CB1-01CD-7FD0DFFF5637}"/>
              </a:ext>
            </a:extLst>
          </p:cNvPr>
          <p:cNvSpPr txBox="1"/>
          <p:nvPr/>
        </p:nvSpPr>
        <p:spPr>
          <a:xfrm>
            <a:off x="986117" y="966344"/>
            <a:ext cx="10148048" cy="5509200"/>
          </a:xfrm>
          <a:prstGeom prst="rect">
            <a:avLst/>
          </a:prstGeom>
          <a:noFill/>
        </p:spPr>
        <p:txBody>
          <a:bodyPr wrap="square" rtlCol="0">
            <a:spAutoFit/>
          </a:bodyPr>
          <a:lstStyle/>
          <a:p>
            <a:r>
              <a:rPr lang="nl-NL" sz="3200" b="1" u="sng" dirty="0">
                <a:latin typeface="Effra"/>
              </a:rPr>
              <a:t>Begrippen voor analyse van film</a:t>
            </a:r>
          </a:p>
          <a:p>
            <a:endParaRPr lang="nl-NL" sz="2800" dirty="0">
              <a:latin typeface="Effra"/>
            </a:endParaRPr>
          </a:p>
          <a:p>
            <a:r>
              <a:rPr lang="nl-NL" sz="2600" b="1" dirty="0">
                <a:latin typeface="Effra"/>
              </a:rPr>
              <a:t>Theater- en spelvormgeving</a:t>
            </a:r>
          </a:p>
          <a:p>
            <a:endParaRPr lang="nl-NL" sz="2600" b="1" dirty="0">
              <a:latin typeface="Effra"/>
            </a:endParaRPr>
          </a:p>
          <a:p>
            <a:br>
              <a:rPr lang="nl-NL" sz="2600" b="1" dirty="0">
                <a:latin typeface="Effra"/>
              </a:rPr>
            </a:br>
            <a:br>
              <a:rPr lang="nl-NL" sz="2600" b="1" dirty="0">
                <a:latin typeface="Effra"/>
              </a:rPr>
            </a:br>
            <a:r>
              <a:rPr lang="nl-NL" sz="2600" b="1" dirty="0" err="1">
                <a:latin typeface="Effra"/>
              </a:rPr>
              <a:t>Filmtechnische</a:t>
            </a:r>
            <a:r>
              <a:rPr lang="nl-NL" sz="2600" b="1" dirty="0">
                <a:latin typeface="Effra"/>
              </a:rPr>
              <a:t> vormgeving </a:t>
            </a:r>
            <a:br>
              <a:rPr lang="nl-NL" sz="2600" b="1" dirty="0">
                <a:latin typeface="Effra"/>
              </a:rPr>
            </a:br>
            <a:r>
              <a:rPr lang="nl-NL" sz="2600" b="1" i="1" dirty="0">
                <a:latin typeface="Effra"/>
              </a:rPr>
              <a:t>Cameravoering: </a:t>
            </a:r>
            <a:r>
              <a:rPr lang="nl-NL" sz="2600" dirty="0">
                <a:latin typeface="Effra"/>
              </a:rPr>
              <a:t>bijv. camera-afstand, camerabeweging, camerastandpunt</a:t>
            </a:r>
          </a:p>
          <a:p>
            <a:endParaRPr lang="nl-NL" sz="2600" dirty="0">
              <a:latin typeface="Effra"/>
            </a:endParaRPr>
          </a:p>
          <a:p>
            <a:r>
              <a:rPr lang="nl-NL" sz="2600" b="1" i="1" dirty="0">
                <a:latin typeface="Effra"/>
              </a:rPr>
              <a:t>Montage: </a:t>
            </a:r>
            <a:r>
              <a:rPr lang="nl-NL" sz="2600" dirty="0">
                <a:latin typeface="Effra"/>
              </a:rPr>
              <a:t>ordening beeld en geluid. Hoe is de ordening van de beelden (bijv. flashbacks), lengte van shots (tempo), special </a:t>
            </a:r>
            <a:r>
              <a:rPr lang="nl-NL" sz="2600" dirty="0" err="1">
                <a:latin typeface="Effra"/>
              </a:rPr>
              <a:t>effects</a:t>
            </a:r>
            <a:r>
              <a:rPr lang="nl-NL" sz="2600" dirty="0">
                <a:latin typeface="Effra"/>
              </a:rPr>
              <a:t> zoals slow motions of geluidseffecten (</a:t>
            </a:r>
            <a:r>
              <a:rPr lang="nl-NL" sz="2600" dirty="0" err="1">
                <a:latin typeface="Effra"/>
              </a:rPr>
              <a:t>voice</a:t>
            </a:r>
            <a:r>
              <a:rPr lang="nl-NL" sz="2600" dirty="0">
                <a:latin typeface="Effra"/>
              </a:rPr>
              <a:t>-overs, knalgeluiden). </a:t>
            </a:r>
          </a:p>
          <a:p>
            <a:endParaRPr lang="nl-NL" sz="3200" dirty="0">
              <a:latin typeface="Effra"/>
            </a:endParaRPr>
          </a:p>
        </p:txBody>
      </p:sp>
    </p:spTree>
    <p:extLst>
      <p:ext uri="{BB962C8B-B14F-4D97-AF65-F5344CB8AC3E}">
        <p14:creationId xmlns:p14="http://schemas.microsoft.com/office/powerpoint/2010/main" val="33986785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a:extLst>
              <a:ext uri="{FF2B5EF4-FFF2-40B4-BE49-F238E27FC236}">
                <a16:creationId xmlns:a16="http://schemas.microsoft.com/office/drawing/2014/main" id="{5EE88901-BB93-6C24-3A18-9BCC01DDF069}"/>
              </a:ext>
            </a:extLst>
          </p:cNvPr>
          <p:cNvSpPr txBox="1"/>
          <p:nvPr/>
        </p:nvSpPr>
        <p:spPr>
          <a:xfrm>
            <a:off x="450858" y="1022027"/>
            <a:ext cx="10148048" cy="1569660"/>
          </a:xfrm>
          <a:prstGeom prst="rect">
            <a:avLst/>
          </a:prstGeom>
          <a:noFill/>
        </p:spPr>
        <p:txBody>
          <a:bodyPr wrap="square" rtlCol="0">
            <a:spAutoFit/>
          </a:bodyPr>
          <a:lstStyle/>
          <a:p>
            <a:r>
              <a:rPr lang="nl-NL" sz="3200" b="1" u="sng" dirty="0">
                <a:latin typeface="Effra"/>
              </a:rPr>
              <a:t>Voorbeeldvraag filmanalyse – Massacultuur</a:t>
            </a:r>
          </a:p>
          <a:p>
            <a:endParaRPr lang="nl-NL" sz="3200" dirty="0">
              <a:latin typeface="Effra"/>
            </a:endParaRPr>
          </a:p>
          <a:p>
            <a:endParaRPr lang="nl-NL" sz="3200" dirty="0">
              <a:latin typeface="Effra"/>
            </a:endParaRPr>
          </a:p>
        </p:txBody>
      </p:sp>
      <p:sp>
        <p:nvSpPr>
          <p:cNvPr id="6" name="Tekstvak 5">
            <a:extLst>
              <a:ext uri="{FF2B5EF4-FFF2-40B4-BE49-F238E27FC236}">
                <a16:creationId xmlns:a16="http://schemas.microsoft.com/office/drawing/2014/main" id="{DA467E39-0DFA-2C75-3054-5A313B073305}"/>
              </a:ext>
            </a:extLst>
          </p:cNvPr>
          <p:cNvSpPr txBox="1"/>
          <p:nvPr/>
        </p:nvSpPr>
        <p:spPr>
          <a:xfrm>
            <a:off x="5263051" y="1804101"/>
            <a:ext cx="6535600" cy="2462213"/>
          </a:xfrm>
          <a:prstGeom prst="rect">
            <a:avLst/>
          </a:prstGeom>
          <a:noFill/>
        </p:spPr>
        <p:txBody>
          <a:bodyPr wrap="square">
            <a:spAutoFit/>
          </a:bodyPr>
          <a:lstStyle/>
          <a:p>
            <a:r>
              <a:rPr lang="nl-NL" sz="1400" dirty="0">
                <a:effectLst/>
                <a:latin typeface="Aptos" panose="020B0004020202020204" pitchFamily="34" charset="0"/>
                <a:ea typeface="Aptos" panose="020B0004020202020204" pitchFamily="34" charset="0"/>
                <a:cs typeface="Aptos" panose="020B0004020202020204" pitchFamily="34" charset="0"/>
              </a:rPr>
              <a:t>In 1984 kwam het nummer </a:t>
            </a:r>
            <a:r>
              <a:rPr lang="nl-NL" sz="1400" i="1" dirty="0">
                <a:effectLst/>
                <a:latin typeface="Aptos" panose="020B0004020202020204" pitchFamily="34" charset="0"/>
                <a:ea typeface="Aptos" panose="020B0004020202020204" pitchFamily="34" charset="0"/>
                <a:cs typeface="Aptos" panose="020B0004020202020204" pitchFamily="34" charset="0"/>
              </a:rPr>
              <a:t>I Want </a:t>
            </a:r>
            <a:r>
              <a:rPr lang="nl-NL" sz="1400" i="1" dirty="0" err="1">
                <a:effectLst/>
                <a:latin typeface="Aptos" panose="020B0004020202020204" pitchFamily="34" charset="0"/>
                <a:ea typeface="Aptos" panose="020B0004020202020204" pitchFamily="34" charset="0"/>
                <a:cs typeface="Aptos" panose="020B0004020202020204" pitchFamily="34" charset="0"/>
              </a:rPr>
              <a:t>To</a:t>
            </a:r>
            <a:r>
              <a:rPr lang="nl-NL" sz="1400" i="1" dirty="0">
                <a:effectLst/>
                <a:latin typeface="Aptos" panose="020B0004020202020204" pitchFamily="34" charset="0"/>
                <a:ea typeface="Aptos" panose="020B0004020202020204" pitchFamily="34" charset="0"/>
                <a:cs typeface="Aptos" panose="020B0004020202020204" pitchFamily="34" charset="0"/>
              </a:rPr>
              <a:t> Break Free</a:t>
            </a:r>
            <a:r>
              <a:rPr lang="nl-NL" sz="1400" dirty="0">
                <a:effectLst/>
                <a:latin typeface="Aptos" panose="020B0004020202020204" pitchFamily="34" charset="0"/>
                <a:ea typeface="Aptos" panose="020B0004020202020204" pitchFamily="34" charset="0"/>
                <a:cs typeface="Aptos" panose="020B0004020202020204" pitchFamily="34" charset="0"/>
              </a:rPr>
              <a:t> (ik wil me bevrijden) van de Britse band Queen uit. In </a:t>
            </a:r>
            <a:r>
              <a:rPr lang="nl-NL" sz="1400" i="1" dirty="0">
                <a:effectLst/>
                <a:latin typeface="Aptos" panose="020B0004020202020204" pitchFamily="34" charset="0"/>
                <a:ea typeface="Aptos" panose="020B0004020202020204" pitchFamily="34" charset="0"/>
                <a:cs typeface="Aptos" panose="020B0004020202020204" pitchFamily="34" charset="0"/>
              </a:rPr>
              <a:t>filmfragment 5</a:t>
            </a:r>
            <a:r>
              <a:rPr lang="nl-NL" sz="1400" dirty="0">
                <a:effectLst/>
                <a:latin typeface="Aptos" panose="020B0004020202020204" pitchFamily="34" charset="0"/>
                <a:ea typeface="Aptos" panose="020B0004020202020204" pitchFamily="34" charset="0"/>
                <a:cs typeface="Aptos" panose="020B0004020202020204" pitchFamily="34" charset="0"/>
              </a:rPr>
              <a:t> zie je een gedeelte uit de videoclip. In deze scéne verschijnt zanger Freddie </a:t>
            </a:r>
            <a:r>
              <a:rPr lang="nl-NL" sz="1400" dirty="0" err="1">
                <a:effectLst/>
                <a:latin typeface="Aptos" panose="020B0004020202020204" pitchFamily="34" charset="0"/>
                <a:ea typeface="Aptos" panose="020B0004020202020204" pitchFamily="34" charset="0"/>
                <a:cs typeface="Aptos" panose="020B0004020202020204" pitchFamily="34" charset="0"/>
              </a:rPr>
              <a:t>Mercury</a:t>
            </a:r>
            <a:r>
              <a:rPr lang="nl-NL" sz="1400" dirty="0">
                <a:effectLst/>
                <a:latin typeface="Aptos" panose="020B0004020202020204" pitchFamily="34" charset="0"/>
                <a:ea typeface="Aptos" panose="020B0004020202020204" pitchFamily="34" charset="0"/>
                <a:cs typeface="Aptos" panose="020B0004020202020204" pitchFamily="34" charset="0"/>
              </a:rPr>
              <a:t> als de </a:t>
            </a:r>
            <a:r>
              <a:rPr lang="nl-NL" sz="1400" i="1" dirty="0">
                <a:effectLst/>
                <a:latin typeface="Aptos" panose="020B0004020202020204" pitchFamily="34" charset="0"/>
                <a:ea typeface="Aptos" panose="020B0004020202020204" pitchFamily="34" charset="0"/>
                <a:cs typeface="Aptos" panose="020B0004020202020204" pitchFamily="34" charset="0"/>
              </a:rPr>
              <a:t>faun</a:t>
            </a:r>
            <a:r>
              <a:rPr lang="nl-NL" sz="1400" dirty="0">
                <a:effectLst/>
                <a:latin typeface="Aptos" panose="020B0004020202020204" pitchFamily="34" charset="0"/>
                <a:ea typeface="Aptos" panose="020B0004020202020204" pitchFamily="34" charset="0"/>
                <a:cs typeface="Aptos" panose="020B0004020202020204" pitchFamily="34" charset="0"/>
              </a:rPr>
              <a:t> in het ballet van </a:t>
            </a:r>
            <a:r>
              <a:rPr lang="nl-NL" sz="1400" dirty="0" err="1">
                <a:effectLst/>
                <a:latin typeface="Aptos" panose="020B0004020202020204" pitchFamily="34" charset="0"/>
                <a:ea typeface="Aptos" panose="020B0004020202020204" pitchFamily="34" charset="0"/>
                <a:cs typeface="Aptos" panose="020B0004020202020204" pitchFamily="34" charset="0"/>
              </a:rPr>
              <a:t>Nijinsky</a:t>
            </a:r>
            <a:r>
              <a:rPr lang="nl-NL" sz="1400" dirty="0">
                <a:effectLst/>
                <a:latin typeface="Aptos" panose="020B0004020202020204" pitchFamily="34" charset="0"/>
                <a:ea typeface="Aptos" panose="020B0004020202020204" pitchFamily="34" charset="0"/>
                <a:cs typeface="Aptos" panose="020B0004020202020204" pitchFamily="34" charset="0"/>
              </a:rPr>
              <a:t>. Hij danst hier met leden van het Royal Ballet.</a:t>
            </a:r>
          </a:p>
          <a:p>
            <a:r>
              <a:rPr lang="nl-NL" sz="1400" dirty="0">
                <a:effectLst/>
                <a:latin typeface="Aptos" panose="020B0004020202020204" pitchFamily="34" charset="0"/>
                <a:ea typeface="Aptos" panose="020B0004020202020204" pitchFamily="34" charset="0"/>
                <a:cs typeface="Aptos" panose="020B0004020202020204" pitchFamily="34" charset="0"/>
              </a:rPr>
              <a:t> </a:t>
            </a:r>
          </a:p>
          <a:p>
            <a:r>
              <a:rPr lang="nl-NL" sz="1400" dirty="0">
                <a:effectLst/>
                <a:latin typeface="Aptos" panose="020B0004020202020204" pitchFamily="34" charset="0"/>
                <a:ea typeface="Aptos" panose="020B0004020202020204" pitchFamily="34" charset="0"/>
                <a:cs typeface="Aptos" panose="020B0004020202020204" pitchFamily="34" charset="0"/>
              </a:rPr>
              <a:t>De </a:t>
            </a:r>
            <a:r>
              <a:rPr lang="nl-NL" sz="1400" b="1" dirty="0">
                <a:effectLst/>
                <a:latin typeface="Aptos" panose="020B0004020202020204" pitchFamily="34" charset="0"/>
                <a:ea typeface="Aptos" panose="020B0004020202020204" pitchFamily="34" charset="0"/>
                <a:cs typeface="Aptos" panose="020B0004020202020204" pitchFamily="34" charset="0"/>
              </a:rPr>
              <a:t>INHOUD</a:t>
            </a:r>
            <a:r>
              <a:rPr lang="nl-NL" sz="1400" dirty="0">
                <a:effectLst/>
                <a:latin typeface="Aptos" panose="020B0004020202020204" pitchFamily="34" charset="0"/>
                <a:ea typeface="Aptos" panose="020B0004020202020204" pitchFamily="34" charset="0"/>
                <a:cs typeface="Aptos" panose="020B0004020202020204" pitchFamily="34" charset="0"/>
              </a:rPr>
              <a:t> en de</a:t>
            </a:r>
            <a:r>
              <a:rPr lang="nl-NL" sz="1400" b="1" dirty="0">
                <a:effectLst/>
                <a:latin typeface="Aptos" panose="020B0004020202020204" pitchFamily="34" charset="0"/>
                <a:ea typeface="Aptos" panose="020B0004020202020204" pitchFamily="34" charset="0"/>
                <a:cs typeface="Aptos" panose="020B0004020202020204" pitchFamily="34" charset="0"/>
              </a:rPr>
              <a:t> VORMGEVING </a:t>
            </a:r>
            <a:r>
              <a:rPr lang="nl-NL" sz="1400" dirty="0">
                <a:effectLst/>
                <a:latin typeface="Aptos" panose="020B0004020202020204" pitchFamily="34" charset="0"/>
                <a:ea typeface="Aptos" panose="020B0004020202020204" pitchFamily="34" charset="0"/>
                <a:cs typeface="Aptos" panose="020B0004020202020204" pitchFamily="34" charset="0"/>
              </a:rPr>
              <a:t>van de videoclip kunnen gezien worden als postmodernistisch.</a:t>
            </a:r>
          </a:p>
          <a:p>
            <a:r>
              <a:rPr lang="nl-NL" sz="1400" dirty="0">
                <a:effectLst/>
                <a:latin typeface="Aptos" panose="020B0004020202020204" pitchFamily="34" charset="0"/>
                <a:ea typeface="Aptos" panose="020B0004020202020204" pitchFamily="34" charset="0"/>
                <a:cs typeface="Aptos" panose="020B0004020202020204" pitchFamily="34" charset="0"/>
              </a:rPr>
              <a:t> </a:t>
            </a:r>
          </a:p>
          <a:p>
            <a:r>
              <a:rPr lang="nl-NL" sz="1400" b="1" dirty="0">
                <a:effectLst/>
                <a:latin typeface="Aptos" panose="020B0004020202020204" pitchFamily="34" charset="0"/>
                <a:ea typeface="Aptos" panose="020B0004020202020204" pitchFamily="34" charset="0"/>
                <a:cs typeface="Aptos" panose="020B0004020202020204" pitchFamily="34" charset="0"/>
              </a:rPr>
              <a:t>Beschrijf twee kenmerken van het postmodernisme die je herkent in filmfragment 5. (2p)</a:t>
            </a:r>
            <a:endParaRPr lang="nl-NL" sz="1400" dirty="0">
              <a:effectLst/>
              <a:latin typeface="Aptos" panose="020B0004020202020204" pitchFamily="34" charset="0"/>
              <a:ea typeface="Aptos" panose="020B0004020202020204" pitchFamily="34" charset="0"/>
              <a:cs typeface="Aptos" panose="020B0004020202020204" pitchFamily="34" charset="0"/>
            </a:endParaRPr>
          </a:p>
          <a:p>
            <a:r>
              <a:rPr lang="nl-NL" sz="1400" b="1" dirty="0">
                <a:effectLst/>
                <a:latin typeface="Aptos" panose="020B0004020202020204" pitchFamily="34" charset="0"/>
                <a:ea typeface="Aptos" panose="020B0004020202020204" pitchFamily="34" charset="0"/>
                <a:cs typeface="Aptos" panose="020B0004020202020204" pitchFamily="34" charset="0"/>
              </a:rPr>
              <a:t> </a:t>
            </a:r>
            <a:endParaRPr lang="nl-NL" sz="1400" dirty="0">
              <a:effectLst/>
              <a:latin typeface="Aptos" panose="020B0004020202020204" pitchFamily="34" charset="0"/>
              <a:ea typeface="Aptos" panose="020B0004020202020204" pitchFamily="34" charset="0"/>
              <a:cs typeface="Aptos" panose="020B0004020202020204" pitchFamily="34" charset="0"/>
            </a:endParaRPr>
          </a:p>
        </p:txBody>
      </p:sp>
      <p:sp>
        <p:nvSpPr>
          <p:cNvPr id="3" name="Tekstvak 2">
            <a:extLst>
              <a:ext uri="{FF2B5EF4-FFF2-40B4-BE49-F238E27FC236}">
                <a16:creationId xmlns:a16="http://schemas.microsoft.com/office/drawing/2014/main" id="{B5DB65AB-08B7-7CEF-FC0F-74F7F92ED432}"/>
              </a:ext>
            </a:extLst>
          </p:cNvPr>
          <p:cNvSpPr txBox="1"/>
          <p:nvPr/>
        </p:nvSpPr>
        <p:spPr>
          <a:xfrm>
            <a:off x="5263051" y="4082772"/>
            <a:ext cx="6814873" cy="2479205"/>
          </a:xfrm>
          <a:prstGeom prst="rect">
            <a:avLst/>
          </a:prstGeom>
          <a:noFill/>
        </p:spPr>
        <p:txBody>
          <a:bodyPr wrap="square">
            <a:spAutoFit/>
          </a:bodyPr>
          <a:lstStyle/>
          <a:p>
            <a:pPr>
              <a:lnSpc>
                <a:spcPct val="120000"/>
              </a:lnSpc>
            </a:pPr>
            <a:r>
              <a:rPr lang="nl-NL" sz="1300" b="1" dirty="0">
                <a:solidFill>
                  <a:srgbClr val="FF0000"/>
                </a:solidFill>
                <a:effectLst/>
                <a:latin typeface="Aptos" panose="020B0004020202020204" pitchFamily="34" charset="0"/>
                <a:ea typeface="Aptos" panose="020B0004020202020204" pitchFamily="34" charset="0"/>
                <a:cs typeface="Aptos" panose="020B0004020202020204" pitchFamily="34" charset="0"/>
              </a:rPr>
              <a:t>Antwoord - twee van de volgende: </a:t>
            </a:r>
          </a:p>
          <a:p>
            <a:pPr>
              <a:lnSpc>
                <a:spcPct val="120000"/>
              </a:lnSpc>
            </a:pPr>
            <a:r>
              <a:rPr lang="nl-NL" sz="1300" dirty="0">
                <a:solidFill>
                  <a:srgbClr val="FF0000"/>
                </a:solidFill>
                <a:effectLst/>
                <a:latin typeface="Aptos" panose="020B0004020202020204" pitchFamily="34" charset="0"/>
                <a:ea typeface="Aptos" panose="020B0004020202020204" pitchFamily="34" charset="0"/>
                <a:cs typeface="Aptos" panose="020B0004020202020204" pitchFamily="34" charset="0"/>
              </a:rPr>
              <a:t>− Hoge cultuur (ballet / moderne dans) vermengt zich met lage cultuur (de doos waaruit </a:t>
            </a:r>
            <a:r>
              <a:rPr lang="nl-NL" sz="1300" dirty="0" err="1">
                <a:solidFill>
                  <a:srgbClr val="FF0000"/>
                </a:solidFill>
                <a:effectLst/>
                <a:latin typeface="Aptos" panose="020B0004020202020204" pitchFamily="34" charset="0"/>
                <a:ea typeface="Aptos" panose="020B0004020202020204" pitchFamily="34" charset="0"/>
                <a:cs typeface="Aptos" panose="020B0004020202020204" pitchFamily="34" charset="0"/>
              </a:rPr>
              <a:t>Mercury</a:t>
            </a:r>
            <a:r>
              <a:rPr lang="nl-NL" sz="1300" dirty="0">
                <a:solidFill>
                  <a:srgbClr val="FF0000"/>
                </a:solidFill>
                <a:effectLst/>
                <a:latin typeface="Aptos" panose="020B0004020202020204" pitchFamily="34" charset="0"/>
                <a:ea typeface="Aptos" panose="020B0004020202020204" pitchFamily="34" charset="0"/>
                <a:cs typeface="Aptos" panose="020B0004020202020204" pitchFamily="34" charset="0"/>
              </a:rPr>
              <a:t> tevoorschijn komt / popmuziek). </a:t>
            </a:r>
          </a:p>
          <a:p>
            <a:pPr>
              <a:lnSpc>
                <a:spcPct val="120000"/>
              </a:lnSpc>
            </a:pPr>
            <a:r>
              <a:rPr lang="nl-NL" sz="1300" dirty="0">
                <a:solidFill>
                  <a:srgbClr val="FF0000"/>
                </a:solidFill>
                <a:effectLst/>
                <a:latin typeface="Aptos" panose="020B0004020202020204" pitchFamily="34" charset="0"/>
                <a:ea typeface="Aptos" panose="020B0004020202020204" pitchFamily="34" charset="0"/>
                <a:cs typeface="Aptos" panose="020B0004020202020204" pitchFamily="34" charset="0"/>
              </a:rPr>
              <a:t>− Er is een citaat / een verwijzing naar de cultuurgeschiedenis (naar </a:t>
            </a:r>
            <a:r>
              <a:rPr lang="nl-NL" sz="1300" dirty="0" err="1">
                <a:solidFill>
                  <a:srgbClr val="FF0000"/>
                </a:solidFill>
                <a:effectLst/>
                <a:latin typeface="Aptos" panose="020B0004020202020204" pitchFamily="34" charset="0"/>
                <a:ea typeface="Aptos" panose="020B0004020202020204" pitchFamily="34" charset="0"/>
                <a:cs typeface="Aptos" panose="020B0004020202020204" pitchFamily="34" charset="0"/>
              </a:rPr>
              <a:t>l’Après</a:t>
            </a:r>
            <a:r>
              <a:rPr lang="nl-NL" sz="1300" dirty="0">
                <a:solidFill>
                  <a:srgbClr val="FF0000"/>
                </a:solidFill>
                <a:effectLst/>
                <a:latin typeface="Aptos" panose="020B0004020202020204" pitchFamily="34" charset="0"/>
                <a:ea typeface="Aptos" panose="020B0004020202020204" pitchFamily="34" charset="0"/>
                <a:cs typeface="Aptos" panose="020B0004020202020204" pitchFamily="34" charset="0"/>
              </a:rPr>
              <a:t>-midi </a:t>
            </a:r>
            <a:r>
              <a:rPr lang="nl-NL" sz="1300" dirty="0" err="1">
                <a:solidFill>
                  <a:srgbClr val="FF0000"/>
                </a:solidFill>
                <a:effectLst/>
                <a:latin typeface="Aptos" panose="020B0004020202020204" pitchFamily="34" charset="0"/>
                <a:ea typeface="Aptos" panose="020B0004020202020204" pitchFamily="34" charset="0"/>
                <a:cs typeface="Aptos" panose="020B0004020202020204" pitchFamily="34" charset="0"/>
              </a:rPr>
              <a:t>d’un</a:t>
            </a:r>
            <a:r>
              <a:rPr lang="nl-NL" sz="1300" dirty="0">
                <a:solidFill>
                  <a:srgbClr val="FF0000"/>
                </a:solidFill>
                <a:effectLst/>
                <a:latin typeface="Aptos" panose="020B0004020202020204" pitchFamily="34" charset="0"/>
                <a:ea typeface="Aptos" panose="020B0004020202020204" pitchFamily="34" charset="0"/>
                <a:cs typeface="Aptos" panose="020B0004020202020204" pitchFamily="34" charset="0"/>
              </a:rPr>
              <a:t> </a:t>
            </a:r>
            <a:r>
              <a:rPr lang="nl-NL" sz="1300" dirty="0" err="1">
                <a:solidFill>
                  <a:srgbClr val="FF0000"/>
                </a:solidFill>
                <a:effectLst/>
                <a:latin typeface="Aptos" panose="020B0004020202020204" pitchFamily="34" charset="0"/>
                <a:ea typeface="Aptos" panose="020B0004020202020204" pitchFamily="34" charset="0"/>
                <a:cs typeface="Aptos" panose="020B0004020202020204" pitchFamily="34" charset="0"/>
              </a:rPr>
              <a:t>Faune</a:t>
            </a:r>
            <a:r>
              <a:rPr lang="nl-NL" sz="1300" dirty="0">
                <a:solidFill>
                  <a:srgbClr val="FF0000"/>
                </a:solidFill>
                <a:effectLst/>
                <a:latin typeface="Aptos" panose="020B0004020202020204" pitchFamily="34" charset="0"/>
                <a:ea typeface="Aptos" panose="020B0004020202020204" pitchFamily="34" charset="0"/>
                <a:cs typeface="Aptos" panose="020B0004020202020204" pitchFamily="34" charset="0"/>
              </a:rPr>
              <a:t>). </a:t>
            </a:r>
          </a:p>
          <a:p>
            <a:pPr>
              <a:lnSpc>
                <a:spcPct val="120000"/>
              </a:lnSpc>
            </a:pPr>
            <a:r>
              <a:rPr lang="nl-NL" sz="1300" dirty="0">
                <a:solidFill>
                  <a:srgbClr val="FF0000"/>
                </a:solidFill>
                <a:effectLst/>
                <a:latin typeface="Aptos" panose="020B0004020202020204" pitchFamily="34" charset="0"/>
                <a:ea typeface="Aptos" panose="020B0004020202020204" pitchFamily="34" charset="0"/>
                <a:cs typeface="Aptos" panose="020B0004020202020204" pitchFamily="34" charset="0"/>
              </a:rPr>
              <a:t>− Er wordt gebruikgemaakt van (uitvergrote) sensatie / overdadigheid in de vormgeving (zoals explosies, rookwolken) (kitsch/</a:t>
            </a:r>
            <a:r>
              <a:rPr lang="nl-NL" sz="1300" dirty="0" err="1">
                <a:solidFill>
                  <a:srgbClr val="FF0000"/>
                </a:solidFill>
                <a:effectLst/>
                <a:latin typeface="Aptos" panose="020B0004020202020204" pitchFamily="34" charset="0"/>
                <a:ea typeface="Aptos" panose="020B0004020202020204" pitchFamily="34" charset="0"/>
                <a:cs typeface="Aptos" panose="020B0004020202020204" pitchFamily="34" charset="0"/>
              </a:rPr>
              <a:t>less</a:t>
            </a:r>
            <a:r>
              <a:rPr lang="nl-NL" sz="1300" dirty="0">
                <a:solidFill>
                  <a:srgbClr val="FF0000"/>
                </a:solidFill>
                <a:effectLst/>
                <a:latin typeface="Aptos" panose="020B0004020202020204" pitchFamily="34" charset="0"/>
                <a:ea typeface="Aptos" panose="020B0004020202020204" pitchFamily="34" charset="0"/>
                <a:cs typeface="Aptos" panose="020B0004020202020204" pitchFamily="34" charset="0"/>
              </a:rPr>
              <a:t> is a </a:t>
            </a:r>
            <a:r>
              <a:rPr lang="nl-NL" sz="1300" dirty="0" err="1">
                <a:solidFill>
                  <a:srgbClr val="FF0000"/>
                </a:solidFill>
                <a:effectLst/>
                <a:latin typeface="Aptos" panose="020B0004020202020204" pitchFamily="34" charset="0"/>
                <a:ea typeface="Aptos" panose="020B0004020202020204" pitchFamily="34" charset="0"/>
                <a:cs typeface="Aptos" panose="020B0004020202020204" pitchFamily="34" charset="0"/>
              </a:rPr>
              <a:t>bore</a:t>
            </a:r>
            <a:r>
              <a:rPr lang="nl-NL" sz="1300" dirty="0">
                <a:solidFill>
                  <a:srgbClr val="FF0000"/>
                </a:solidFill>
                <a:effectLst/>
                <a:latin typeface="Aptos" panose="020B0004020202020204" pitchFamily="34" charset="0"/>
                <a:ea typeface="Aptos" panose="020B0004020202020204" pitchFamily="34" charset="0"/>
                <a:cs typeface="Aptos" panose="020B0004020202020204" pitchFamily="34" charset="0"/>
              </a:rPr>
              <a:t>). </a:t>
            </a:r>
          </a:p>
          <a:p>
            <a:pPr>
              <a:lnSpc>
                <a:spcPct val="120000"/>
              </a:lnSpc>
            </a:pPr>
            <a:r>
              <a:rPr lang="nl-NL" sz="1300" dirty="0">
                <a:solidFill>
                  <a:srgbClr val="FF0000"/>
                </a:solidFill>
                <a:effectLst/>
                <a:latin typeface="Aptos" panose="020B0004020202020204" pitchFamily="34" charset="0"/>
                <a:ea typeface="Aptos" panose="020B0004020202020204" pitchFamily="34" charset="0"/>
                <a:cs typeface="Aptos" panose="020B0004020202020204" pitchFamily="34" charset="0"/>
              </a:rPr>
              <a:t>− Je zou kunnen stellen dat </a:t>
            </a:r>
            <a:r>
              <a:rPr lang="nl-NL" sz="1300" dirty="0" err="1">
                <a:solidFill>
                  <a:srgbClr val="FF0000"/>
                </a:solidFill>
                <a:effectLst/>
                <a:latin typeface="Aptos" panose="020B0004020202020204" pitchFamily="34" charset="0"/>
                <a:ea typeface="Aptos" panose="020B0004020202020204" pitchFamily="34" charset="0"/>
                <a:cs typeface="Aptos" panose="020B0004020202020204" pitchFamily="34" charset="0"/>
              </a:rPr>
              <a:t>l’Après</a:t>
            </a:r>
            <a:r>
              <a:rPr lang="nl-NL" sz="1300" dirty="0">
                <a:solidFill>
                  <a:srgbClr val="FF0000"/>
                </a:solidFill>
                <a:effectLst/>
                <a:latin typeface="Aptos" panose="020B0004020202020204" pitchFamily="34" charset="0"/>
                <a:ea typeface="Aptos" panose="020B0004020202020204" pitchFamily="34" charset="0"/>
                <a:cs typeface="Aptos" panose="020B0004020202020204" pitchFamily="34" charset="0"/>
              </a:rPr>
              <a:t>-midi </a:t>
            </a:r>
            <a:r>
              <a:rPr lang="nl-NL" sz="1300" dirty="0" err="1">
                <a:solidFill>
                  <a:srgbClr val="FF0000"/>
                </a:solidFill>
                <a:effectLst/>
                <a:latin typeface="Aptos" panose="020B0004020202020204" pitchFamily="34" charset="0"/>
                <a:ea typeface="Aptos" panose="020B0004020202020204" pitchFamily="34" charset="0"/>
                <a:cs typeface="Aptos" panose="020B0004020202020204" pitchFamily="34" charset="0"/>
              </a:rPr>
              <a:t>d’un</a:t>
            </a:r>
            <a:r>
              <a:rPr lang="nl-NL" sz="1300" dirty="0">
                <a:solidFill>
                  <a:srgbClr val="FF0000"/>
                </a:solidFill>
                <a:effectLst/>
                <a:latin typeface="Aptos" panose="020B0004020202020204" pitchFamily="34" charset="0"/>
                <a:ea typeface="Aptos" panose="020B0004020202020204" pitchFamily="34" charset="0"/>
                <a:cs typeface="Aptos" panose="020B0004020202020204" pitchFamily="34" charset="0"/>
              </a:rPr>
              <a:t> </a:t>
            </a:r>
            <a:r>
              <a:rPr lang="nl-NL" sz="1300" dirty="0" err="1">
                <a:solidFill>
                  <a:srgbClr val="FF0000"/>
                </a:solidFill>
                <a:effectLst/>
                <a:latin typeface="Aptos" panose="020B0004020202020204" pitchFamily="34" charset="0"/>
                <a:ea typeface="Aptos" panose="020B0004020202020204" pitchFamily="34" charset="0"/>
                <a:cs typeface="Aptos" panose="020B0004020202020204" pitchFamily="34" charset="0"/>
              </a:rPr>
              <a:t>Faune</a:t>
            </a:r>
            <a:r>
              <a:rPr lang="nl-NL" sz="1300" dirty="0">
                <a:solidFill>
                  <a:srgbClr val="FF0000"/>
                </a:solidFill>
                <a:effectLst/>
                <a:latin typeface="Aptos" panose="020B0004020202020204" pitchFamily="34" charset="0"/>
                <a:ea typeface="Aptos" panose="020B0004020202020204" pitchFamily="34" charset="0"/>
                <a:cs typeface="Aptos" panose="020B0004020202020204" pitchFamily="34" charset="0"/>
              </a:rPr>
              <a:t> wordt geparodieerd (humor / overdrijvingen). </a:t>
            </a:r>
          </a:p>
          <a:p>
            <a:pPr>
              <a:lnSpc>
                <a:spcPct val="120000"/>
              </a:lnSpc>
            </a:pPr>
            <a:r>
              <a:rPr lang="nl-NL" sz="1300" dirty="0">
                <a:solidFill>
                  <a:srgbClr val="FF0000"/>
                </a:solidFill>
                <a:effectLst/>
                <a:latin typeface="Aptos" panose="020B0004020202020204" pitchFamily="34" charset="0"/>
                <a:ea typeface="Aptos" panose="020B0004020202020204" pitchFamily="34" charset="0"/>
                <a:cs typeface="Aptos" panose="020B0004020202020204" pitchFamily="34" charset="0"/>
              </a:rPr>
              <a:t>− Er is sprake van stijlvermenging (door een scène uit een ballet in een videoclip te verwerken).</a:t>
            </a:r>
          </a:p>
        </p:txBody>
      </p:sp>
      <p:pic>
        <p:nvPicPr>
          <p:cNvPr id="2" name="Queen - I Want To Break Free (Official Video) 4k (1)">
            <a:hlinkClick r:id="" action="ppaction://media"/>
            <a:extLst>
              <a:ext uri="{FF2B5EF4-FFF2-40B4-BE49-F238E27FC236}">
                <a16:creationId xmlns:a16="http://schemas.microsoft.com/office/drawing/2014/main" id="{D1E5B743-A036-57EB-E93D-65CFA7698EB1}"/>
              </a:ext>
            </a:extLst>
          </p:cNvPr>
          <p:cNvPicPr>
            <a:picLocks noChangeAspect="1"/>
          </p:cNvPicPr>
          <p:nvPr>
            <a:videoFile r:link="rId1"/>
            <p:extLst>
              <p:ext uri="{DAA4B4D4-6D71-4841-9C94-3DE7FCFB9230}">
                <p14:media xmlns:p14="http://schemas.microsoft.com/office/powerpoint/2010/main" r:embed="rId2">
                  <p14:trim st="126120" end="73141"/>
                </p14:media>
              </p:ext>
            </p:extLst>
          </p:nvPr>
        </p:nvPicPr>
        <p:blipFill>
          <a:blip r:embed="rId5"/>
          <a:srcRect l="12656" r="15677"/>
          <a:stretch/>
        </p:blipFill>
        <p:spPr>
          <a:xfrm>
            <a:off x="450858" y="1793921"/>
            <a:ext cx="4692642" cy="3683178"/>
          </a:xfrm>
          <a:prstGeom prst="rect">
            <a:avLst/>
          </a:prstGeom>
        </p:spPr>
      </p:pic>
    </p:spTree>
    <p:extLst>
      <p:ext uri="{BB962C8B-B14F-4D97-AF65-F5344CB8AC3E}">
        <p14:creationId xmlns:p14="http://schemas.microsoft.com/office/powerpoint/2010/main" val="2753089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880"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2"/>
                </p:tgtEl>
              </p:cMediaNode>
            </p:video>
            <p:seq concurrent="1" nextAc="seek">
              <p:cTn id="12" restart="whenNotActive" fill="hold" evtFilter="cancelBubble" nodeType="interactiveSeq">
                <p:stCondLst>
                  <p:cond evt="onClick" delay="0">
                    <p:tgtEl>
                      <p:spTgt spid="2"/>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2"/>
                                        </p:tgtEl>
                                      </p:cBhvr>
                                    </p:cmd>
                                  </p:childTnLst>
                                </p:cTn>
                              </p:par>
                            </p:childTnLst>
                          </p:cTn>
                        </p:par>
                      </p:childTnLst>
                    </p:cTn>
                  </p:par>
                </p:childTnLst>
              </p:cTn>
              <p:nextCondLst>
                <p:cond evt="onClick" delay="0">
                  <p:tgtEl>
                    <p:spTgt spid="2"/>
                  </p:tgtEl>
                </p:cond>
              </p:nextCondLst>
            </p:seq>
          </p:childTnLst>
        </p:cTn>
      </p:par>
    </p:tnLst>
    <p:bldLst>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a:extLst>
              <a:ext uri="{FF2B5EF4-FFF2-40B4-BE49-F238E27FC236}">
                <a16:creationId xmlns:a16="http://schemas.microsoft.com/office/drawing/2014/main" id="{5EE88901-BB93-6C24-3A18-9BCC01DDF069}"/>
              </a:ext>
            </a:extLst>
          </p:cNvPr>
          <p:cNvSpPr txBox="1"/>
          <p:nvPr/>
        </p:nvSpPr>
        <p:spPr>
          <a:xfrm>
            <a:off x="500852" y="962161"/>
            <a:ext cx="8986048" cy="1077218"/>
          </a:xfrm>
          <a:prstGeom prst="rect">
            <a:avLst/>
          </a:prstGeom>
          <a:noFill/>
        </p:spPr>
        <p:txBody>
          <a:bodyPr wrap="square" rtlCol="0">
            <a:spAutoFit/>
          </a:bodyPr>
          <a:lstStyle/>
          <a:p>
            <a:r>
              <a:rPr lang="nl-NL" sz="3200" b="1" u="sng" dirty="0">
                <a:latin typeface="Effra"/>
              </a:rPr>
              <a:t>Voorbeeldvraag film/theateranalyse - Massacultuur</a:t>
            </a:r>
          </a:p>
          <a:p>
            <a:endParaRPr lang="nl-NL" sz="3200" dirty="0">
              <a:latin typeface="Effra"/>
            </a:endParaRPr>
          </a:p>
        </p:txBody>
      </p:sp>
      <p:sp>
        <p:nvSpPr>
          <p:cNvPr id="7" name="Tekstvak 6">
            <a:extLst>
              <a:ext uri="{FF2B5EF4-FFF2-40B4-BE49-F238E27FC236}">
                <a16:creationId xmlns:a16="http://schemas.microsoft.com/office/drawing/2014/main" id="{78C919B2-F882-1EA2-3515-689AFE2554FA}"/>
              </a:ext>
            </a:extLst>
          </p:cNvPr>
          <p:cNvSpPr txBox="1"/>
          <p:nvPr/>
        </p:nvSpPr>
        <p:spPr>
          <a:xfrm>
            <a:off x="5077597" y="1689301"/>
            <a:ext cx="6613551" cy="1815882"/>
          </a:xfrm>
          <a:prstGeom prst="rect">
            <a:avLst/>
          </a:prstGeom>
          <a:noFill/>
        </p:spPr>
        <p:txBody>
          <a:bodyPr wrap="square">
            <a:spAutoFit/>
          </a:bodyPr>
          <a:lstStyle/>
          <a:p>
            <a:r>
              <a:rPr lang="nl-NL" sz="1400" dirty="0">
                <a:effectLst/>
                <a:latin typeface="Aptos" panose="020B0004020202020204" pitchFamily="34" charset="0"/>
                <a:ea typeface="Aptos" panose="020B0004020202020204" pitchFamily="34" charset="0"/>
                <a:cs typeface="Aptos" panose="020B0004020202020204" pitchFamily="34" charset="0"/>
              </a:rPr>
              <a:t>In </a:t>
            </a:r>
            <a:r>
              <a:rPr lang="nl-NL" sz="1400" i="1" dirty="0">
                <a:effectLst/>
                <a:latin typeface="Aptos" panose="020B0004020202020204" pitchFamily="34" charset="0"/>
                <a:ea typeface="Aptos" panose="020B0004020202020204" pitchFamily="34" charset="0"/>
                <a:cs typeface="Aptos" panose="020B0004020202020204" pitchFamily="34" charset="0"/>
              </a:rPr>
              <a:t>filmfragment 6</a:t>
            </a:r>
            <a:r>
              <a:rPr lang="nl-NL" sz="1400" dirty="0">
                <a:effectLst/>
                <a:latin typeface="Aptos" panose="020B0004020202020204" pitchFamily="34" charset="0"/>
                <a:ea typeface="Aptos" panose="020B0004020202020204" pitchFamily="34" charset="0"/>
                <a:cs typeface="Aptos" panose="020B0004020202020204" pitchFamily="34" charset="0"/>
              </a:rPr>
              <a:t> zie je een andere scéne uit de videoclip waarin leden van Queen verkleed zijn als vrouwen. Freddie </a:t>
            </a:r>
            <a:r>
              <a:rPr lang="nl-NL" sz="1400" dirty="0" err="1">
                <a:effectLst/>
                <a:latin typeface="Aptos" panose="020B0004020202020204" pitchFamily="34" charset="0"/>
                <a:ea typeface="Aptos" panose="020B0004020202020204" pitchFamily="34" charset="0"/>
                <a:cs typeface="Aptos" panose="020B0004020202020204" pitchFamily="34" charset="0"/>
              </a:rPr>
              <a:t>Mercury</a:t>
            </a:r>
            <a:r>
              <a:rPr lang="nl-NL" sz="1400" dirty="0">
                <a:effectLst/>
                <a:latin typeface="Aptos" panose="020B0004020202020204" pitchFamily="34" charset="0"/>
                <a:ea typeface="Aptos" panose="020B0004020202020204" pitchFamily="34" charset="0"/>
                <a:cs typeface="Aptos" panose="020B0004020202020204" pitchFamily="34" charset="0"/>
              </a:rPr>
              <a:t> draagt roze lipstick en heeft een vrouwelijke pruik op. Ook uit de spelvormgeving blijkt dat hij een stereotiepe vrouw speelt. </a:t>
            </a:r>
          </a:p>
          <a:p>
            <a:r>
              <a:rPr lang="nl-NL" sz="1400" dirty="0">
                <a:effectLst/>
                <a:latin typeface="Aptos" panose="020B0004020202020204" pitchFamily="34" charset="0"/>
                <a:ea typeface="Aptos" panose="020B0004020202020204" pitchFamily="34" charset="0"/>
                <a:cs typeface="Aptos" panose="020B0004020202020204" pitchFamily="34" charset="0"/>
              </a:rPr>
              <a:t> </a:t>
            </a:r>
          </a:p>
          <a:p>
            <a:r>
              <a:rPr lang="nl-NL" sz="1400" b="1" dirty="0">
                <a:effectLst/>
                <a:latin typeface="Aptos" panose="020B0004020202020204" pitchFamily="34" charset="0"/>
                <a:ea typeface="Aptos" panose="020B0004020202020204" pitchFamily="34" charset="0"/>
                <a:cs typeface="Aptos" panose="020B0004020202020204" pitchFamily="34" charset="0"/>
              </a:rPr>
              <a:t>Geef twee verschillende voorbeelden van SPEL in filmfragment 6 waaruit blijkt dat hij een stereotiepe vrouw speelt. (2p)</a:t>
            </a:r>
            <a:endParaRPr lang="nl-NL" sz="1400" dirty="0">
              <a:effectLst/>
              <a:latin typeface="Aptos" panose="020B0004020202020204" pitchFamily="34" charset="0"/>
              <a:ea typeface="Aptos" panose="020B0004020202020204" pitchFamily="34" charset="0"/>
              <a:cs typeface="Aptos" panose="020B0004020202020204" pitchFamily="34" charset="0"/>
            </a:endParaRPr>
          </a:p>
          <a:p>
            <a:r>
              <a:rPr lang="nl-NL" sz="1400" b="1" dirty="0">
                <a:effectLst/>
                <a:latin typeface="Aptos" panose="020B0004020202020204" pitchFamily="34" charset="0"/>
                <a:ea typeface="Aptos" panose="020B0004020202020204" pitchFamily="34" charset="0"/>
                <a:cs typeface="Aptos" panose="020B0004020202020204" pitchFamily="34" charset="0"/>
              </a:rPr>
              <a:t> </a:t>
            </a:r>
            <a:endParaRPr lang="nl-NL" sz="1400" dirty="0">
              <a:solidFill>
                <a:srgbClr val="FF0000"/>
              </a:solidFill>
              <a:effectLst/>
              <a:latin typeface="Aptos" panose="020B0004020202020204" pitchFamily="34" charset="0"/>
              <a:ea typeface="Aptos" panose="020B0004020202020204" pitchFamily="34" charset="0"/>
              <a:cs typeface="Aptos" panose="020B0004020202020204" pitchFamily="34" charset="0"/>
            </a:endParaRPr>
          </a:p>
        </p:txBody>
      </p:sp>
      <p:sp>
        <p:nvSpPr>
          <p:cNvPr id="3" name="Tekstvak 2">
            <a:extLst>
              <a:ext uri="{FF2B5EF4-FFF2-40B4-BE49-F238E27FC236}">
                <a16:creationId xmlns:a16="http://schemas.microsoft.com/office/drawing/2014/main" id="{F9283367-C50C-5F02-A056-C7C813CCFB38}"/>
              </a:ext>
            </a:extLst>
          </p:cNvPr>
          <p:cNvSpPr txBox="1"/>
          <p:nvPr/>
        </p:nvSpPr>
        <p:spPr>
          <a:xfrm>
            <a:off x="5077597" y="3479783"/>
            <a:ext cx="6947451" cy="2977803"/>
          </a:xfrm>
          <a:prstGeom prst="rect">
            <a:avLst/>
          </a:prstGeom>
          <a:noFill/>
        </p:spPr>
        <p:txBody>
          <a:bodyPr wrap="square">
            <a:spAutoFit/>
          </a:bodyPr>
          <a:lstStyle/>
          <a:p>
            <a:pPr>
              <a:lnSpc>
                <a:spcPct val="120000"/>
              </a:lnSpc>
            </a:pPr>
            <a:r>
              <a:rPr lang="nl-NL" sz="1400" b="1" dirty="0">
                <a:solidFill>
                  <a:srgbClr val="FF0000"/>
                </a:solidFill>
                <a:effectLst/>
                <a:latin typeface="Aptos" panose="020B0004020202020204" pitchFamily="34" charset="0"/>
                <a:ea typeface="Aptos" panose="020B0004020202020204" pitchFamily="34" charset="0"/>
                <a:cs typeface="Aptos" panose="020B0004020202020204" pitchFamily="34" charset="0"/>
              </a:rPr>
              <a:t>De antwoorden moeten de volgende strekking hebben: </a:t>
            </a:r>
            <a:br>
              <a:rPr lang="nl-NL" sz="1400" b="1" dirty="0">
                <a:solidFill>
                  <a:srgbClr val="FF0000"/>
                </a:solidFill>
                <a:effectLst/>
                <a:latin typeface="Aptos" panose="020B0004020202020204" pitchFamily="34" charset="0"/>
                <a:ea typeface="Aptos" panose="020B0004020202020204" pitchFamily="34" charset="0"/>
                <a:cs typeface="Aptos" panose="020B0004020202020204" pitchFamily="34" charset="0"/>
              </a:rPr>
            </a:br>
            <a:r>
              <a:rPr lang="nl-NL" sz="1300" dirty="0" err="1">
                <a:solidFill>
                  <a:srgbClr val="FF0000"/>
                </a:solidFill>
                <a:effectLst/>
                <a:latin typeface="Aptos" panose="020B0004020202020204" pitchFamily="34" charset="0"/>
                <a:ea typeface="Aptos" panose="020B0004020202020204" pitchFamily="34" charset="0"/>
                <a:cs typeface="Aptos" panose="020B0004020202020204" pitchFamily="34" charset="0"/>
              </a:rPr>
              <a:t>Mercury</a:t>
            </a:r>
            <a:r>
              <a:rPr lang="nl-NL" sz="1300" dirty="0">
                <a:solidFill>
                  <a:srgbClr val="FF0000"/>
                </a:solidFill>
                <a:effectLst/>
                <a:latin typeface="Aptos" panose="020B0004020202020204" pitchFamily="34" charset="0"/>
                <a:ea typeface="Aptos" panose="020B0004020202020204" pitchFamily="34" charset="0"/>
                <a:cs typeface="Aptos" panose="020B0004020202020204" pitchFamily="34" charset="0"/>
              </a:rPr>
              <a:t> speelt een stereotiepe vrouw door (twee van de volgende):</a:t>
            </a:r>
          </a:p>
          <a:p>
            <a:pPr>
              <a:lnSpc>
                <a:spcPct val="120000"/>
              </a:lnSpc>
            </a:pPr>
            <a:r>
              <a:rPr lang="nl-NL" sz="1300" dirty="0">
                <a:solidFill>
                  <a:srgbClr val="FF0000"/>
                </a:solidFill>
                <a:effectLst/>
                <a:latin typeface="Aptos" panose="020B0004020202020204" pitchFamily="34" charset="0"/>
                <a:ea typeface="Aptos" panose="020B0004020202020204" pitchFamily="34" charset="0"/>
                <a:cs typeface="Aptos" panose="020B0004020202020204" pitchFamily="34" charset="0"/>
              </a:rPr>
              <a:t>− (mimiek) (overdreven) te knipogen (flirten) naar de camera / de mond (overdreven) te openen. </a:t>
            </a:r>
          </a:p>
          <a:p>
            <a:pPr>
              <a:lnSpc>
                <a:spcPct val="120000"/>
              </a:lnSpc>
            </a:pPr>
            <a:r>
              <a:rPr lang="nl-NL" sz="1300" dirty="0">
                <a:solidFill>
                  <a:srgbClr val="FF0000"/>
                </a:solidFill>
                <a:effectLst/>
                <a:latin typeface="Aptos" panose="020B0004020202020204" pitchFamily="34" charset="0"/>
                <a:ea typeface="Aptos" panose="020B0004020202020204" pitchFamily="34" charset="0"/>
                <a:cs typeface="Aptos" panose="020B0004020202020204" pitchFamily="34" charset="0"/>
              </a:rPr>
              <a:t>− (houding) met z’n hand(en) (overdreven / demonstratief) in z’n zij te staan. </a:t>
            </a:r>
          </a:p>
          <a:p>
            <a:pPr>
              <a:lnSpc>
                <a:spcPct val="120000"/>
              </a:lnSpc>
            </a:pPr>
            <a:r>
              <a:rPr lang="nl-NL" sz="1300" dirty="0">
                <a:solidFill>
                  <a:srgbClr val="FF0000"/>
                </a:solidFill>
                <a:effectLst/>
                <a:latin typeface="Aptos" panose="020B0004020202020204" pitchFamily="34" charset="0"/>
                <a:ea typeface="Aptos" panose="020B0004020202020204" pitchFamily="34" charset="0"/>
                <a:cs typeface="Aptos" panose="020B0004020202020204" pitchFamily="34" charset="0"/>
              </a:rPr>
              <a:t>− (handeling) z’n hoofd (overdreven / demonstratief) te bewegen (“I </a:t>
            </a:r>
            <a:r>
              <a:rPr lang="nl-NL" sz="1300" dirty="0" err="1">
                <a:solidFill>
                  <a:srgbClr val="FF0000"/>
                </a:solidFill>
                <a:effectLst/>
                <a:latin typeface="Aptos" panose="020B0004020202020204" pitchFamily="34" charset="0"/>
                <a:ea typeface="Aptos" panose="020B0004020202020204" pitchFamily="34" charset="0"/>
                <a:cs typeface="Aptos" panose="020B0004020202020204" pitchFamily="34" charset="0"/>
              </a:rPr>
              <a:t>don’t</a:t>
            </a:r>
            <a:r>
              <a:rPr lang="nl-NL" sz="1300" dirty="0">
                <a:solidFill>
                  <a:srgbClr val="FF0000"/>
                </a:solidFill>
                <a:effectLst/>
                <a:latin typeface="Aptos" panose="020B0004020202020204" pitchFamily="34" charset="0"/>
                <a:ea typeface="Aptos" panose="020B0004020202020204" pitchFamily="34" charset="0"/>
                <a:cs typeface="Aptos" panose="020B0004020202020204" pitchFamily="34" charset="0"/>
              </a:rPr>
              <a:t> </a:t>
            </a:r>
            <a:r>
              <a:rPr lang="nl-NL" sz="1300" dirty="0" err="1">
                <a:solidFill>
                  <a:srgbClr val="FF0000"/>
                </a:solidFill>
                <a:effectLst/>
                <a:latin typeface="Aptos" panose="020B0004020202020204" pitchFamily="34" charset="0"/>
                <a:ea typeface="Aptos" panose="020B0004020202020204" pitchFamily="34" charset="0"/>
                <a:cs typeface="Aptos" panose="020B0004020202020204" pitchFamily="34" charset="0"/>
              </a:rPr>
              <a:t>need</a:t>
            </a:r>
            <a:r>
              <a:rPr lang="nl-NL" sz="1300" dirty="0">
                <a:solidFill>
                  <a:srgbClr val="FF0000"/>
                </a:solidFill>
                <a:effectLst/>
                <a:latin typeface="Aptos" panose="020B0004020202020204" pitchFamily="34" charset="0"/>
                <a:ea typeface="Aptos" panose="020B0004020202020204" pitchFamily="34" charset="0"/>
                <a:cs typeface="Aptos" panose="020B0004020202020204" pitchFamily="34" charset="0"/>
              </a:rPr>
              <a:t> </a:t>
            </a:r>
            <a:r>
              <a:rPr lang="nl-NL" sz="1300" dirty="0" err="1">
                <a:solidFill>
                  <a:srgbClr val="FF0000"/>
                </a:solidFill>
                <a:effectLst/>
                <a:latin typeface="Aptos" panose="020B0004020202020204" pitchFamily="34" charset="0"/>
                <a:ea typeface="Aptos" panose="020B0004020202020204" pitchFamily="34" charset="0"/>
                <a:cs typeface="Aptos" panose="020B0004020202020204" pitchFamily="34" charset="0"/>
              </a:rPr>
              <a:t>you</a:t>
            </a:r>
            <a:r>
              <a:rPr lang="nl-NL" sz="1300" dirty="0">
                <a:solidFill>
                  <a:srgbClr val="FF0000"/>
                </a:solidFill>
                <a:effectLst/>
                <a:latin typeface="Aptos" panose="020B0004020202020204" pitchFamily="34" charset="0"/>
                <a:ea typeface="Aptos" panose="020B0004020202020204" pitchFamily="34" charset="0"/>
                <a:cs typeface="Aptos" panose="020B0004020202020204" pitchFamily="34" charset="0"/>
              </a:rPr>
              <a:t>”). </a:t>
            </a:r>
          </a:p>
          <a:p>
            <a:pPr>
              <a:lnSpc>
                <a:spcPct val="120000"/>
              </a:lnSpc>
            </a:pPr>
            <a:r>
              <a:rPr lang="nl-NL" sz="1300" dirty="0">
                <a:solidFill>
                  <a:srgbClr val="FF0000"/>
                </a:solidFill>
                <a:effectLst/>
                <a:latin typeface="Aptos" panose="020B0004020202020204" pitchFamily="34" charset="0"/>
                <a:ea typeface="Aptos" panose="020B0004020202020204" pitchFamily="34" charset="0"/>
                <a:cs typeface="Aptos" panose="020B0004020202020204" pitchFamily="34" charset="0"/>
              </a:rPr>
              <a:t>− (houding/handeling) zijn ‘borsten’ (overdreven) naar voren te duwen. </a:t>
            </a:r>
          </a:p>
          <a:p>
            <a:pPr>
              <a:lnSpc>
                <a:spcPct val="120000"/>
              </a:lnSpc>
            </a:pPr>
            <a:r>
              <a:rPr lang="nl-NL" sz="1300" dirty="0">
                <a:solidFill>
                  <a:srgbClr val="FF0000"/>
                </a:solidFill>
                <a:effectLst/>
                <a:latin typeface="Aptos" panose="020B0004020202020204" pitchFamily="34" charset="0"/>
                <a:ea typeface="Aptos" panose="020B0004020202020204" pitchFamily="34" charset="0"/>
                <a:cs typeface="Aptos" panose="020B0004020202020204" pitchFamily="34" charset="0"/>
              </a:rPr>
              <a:t>− (handeling) (overdreven) te heupwiegen. </a:t>
            </a:r>
          </a:p>
          <a:p>
            <a:pPr>
              <a:lnSpc>
                <a:spcPct val="120000"/>
              </a:lnSpc>
            </a:pPr>
            <a:r>
              <a:rPr lang="nl-NL" sz="1300" dirty="0">
                <a:solidFill>
                  <a:srgbClr val="FF0000"/>
                </a:solidFill>
                <a:effectLst/>
                <a:latin typeface="Aptos" panose="020B0004020202020204" pitchFamily="34" charset="0"/>
                <a:ea typeface="Aptos" panose="020B0004020202020204" pitchFamily="34" charset="0"/>
                <a:cs typeface="Aptos" panose="020B0004020202020204" pitchFamily="34" charset="0"/>
              </a:rPr>
              <a:t>− (houding/handeling) bij het stofzuigen (overdreven) zijn billen naar achteren te duwen. </a:t>
            </a:r>
          </a:p>
          <a:p>
            <a:pPr>
              <a:lnSpc>
                <a:spcPct val="120000"/>
              </a:lnSpc>
            </a:pPr>
            <a:r>
              <a:rPr lang="nl-NL" sz="1300" dirty="0">
                <a:solidFill>
                  <a:srgbClr val="FF0000"/>
                </a:solidFill>
                <a:effectLst/>
                <a:latin typeface="Aptos" panose="020B0004020202020204" pitchFamily="34" charset="0"/>
                <a:ea typeface="Aptos" panose="020B0004020202020204" pitchFamily="34" charset="0"/>
                <a:cs typeface="Aptos" panose="020B0004020202020204" pitchFamily="34" charset="0"/>
              </a:rPr>
              <a:t>− (gebaar) (overdreven) te wijzen (om woorden kracht bij te zetten). </a:t>
            </a:r>
          </a:p>
          <a:p>
            <a:pPr>
              <a:lnSpc>
                <a:spcPct val="120000"/>
              </a:lnSpc>
            </a:pPr>
            <a:r>
              <a:rPr lang="nl-NL" sz="1300" dirty="0">
                <a:solidFill>
                  <a:srgbClr val="FF0000"/>
                </a:solidFill>
                <a:effectLst/>
                <a:latin typeface="Aptos" panose="020B0004020202020204" pitchFamily="34" charset="0"/>
                <a:ea typeface="Aptos" panose="020B0004020202020204" pitchFamily="34" charset="0"/>
                <a:cs typeface="Aptos" panose="020B0004020202020204" pitchFamily="34" charset="0"/>
              </a:rPr>
              <a:t>− (handeling) (overdreven) z’n haar uit z’n gezicht te vegen. </a:t>
            </a:r>
          </a:p>
          <a:p>
            <a:pPr>
              <a:lnSpc>
                <a:spcPct val="120000"/>
              </a:lnSpc>
            </a:pPr>
            <a:r>
              <a:rPr lang="nl-NL" sz="1300" dirty="0">
                <a:solidFill>
                  <a:srgbClr val="FF0000"/>
                </a:solidFill>
                <a:effectLst/>
                <a:latin typeface="Aptos" panose="020B0004020202020204" pitchFamily="34" charset="0"/>
                <a:ea typeface="Aptos" panose="020B0004020202020204" pitchFamily="34" charset="0"/>
                <a:cs typeface="Aptos" panose="020B0004020202020204" pitchFamily="34" charset="0"/>
              </a:rPr>
              <a:t>− (handeling) door (overdreven) met de benen samen door de knieën te gaan. </a:t>
            </a:r>
          </a:p>
          <a:p>
            <a:pPr>
              <a:lnSpc>
                <a:spcPct val="120000"/>
              </a:lnSpc>
            </a:pPr>
            <a:r>
              <a:rPr lang="nl-NL" sz="1300" dirty="0">
                <a:solidFill>
                  <a:srgbClr val="FF0000"/>
                </a:solidFill>
                <a:effectLst/>
                <a:latin typeface="Aptos" panose="020B0004020202020204" pitchFamily="34" charset="0"/>
                <a:ea typeface="Aptos" panose="020B0004020202020204" pitchFamily="34" charset="0"/>
                <a:cs typeface="Aptos" panose="020B0004020202020204" pitchFamily="34" charset="0"/>
              </a:rPr>
              <a:t>- (handeling) (overdreven) zichtbaar (goed/elegant) stofzuigen (huishoudelijk werk doen)</a:t>
            </a:r>
          </a:p>
        </p:txBody>
      </p:sp>
      <p:pic>
        <p:nvPicPr>
          <p:cNvPr id="2" name="Queen - I Want To Break Free (Official HD Remastered Video)">
            <a:hlinkClick r:id="" action="ppaction://media"/>
            <a:extLst>
              <a:ext uri="{FF2B5EF4-FFF2-40B4-BE49-F238E27FC236}">
                <a16:creationId xmlns:a16="http://schemas.microsoft.com/office/drawing/2014/main" id="{C2A48813-A47E-1E67-6765-21DCB4AD986B}"/>
              </a:ext>
            </a:extLst>
          </p:cNvPr>
          <p:cNvPicPr>
            <a:picLocks noChangeAspect="1"/>
          </p:cNvPicPr>
          <p:nvPr>
            <a:videoFile r:link="rId2"/>
            <p:extLst>
              <p:ext uri="{DAA4B4D4-6D71-4841-9C94-3DE7FCFB9230}">
                <p14:media xmlns:p14="http://schemas.microsoft.com/office/powerpoint/2010/main" r:embed="rId1"/>
              </p:ext>
            </p:extLst>
          </p:nvPr>
        </p:nvPicPr>
        <p:blipFill>
          <a:blip r:embed="rId5"/>
          <a:srcRect l="13050" r="13234"/>
          <a:stretch/>
        </p:blipFill>
        <p:spPr>
          <a:xfrm>
            <a:off x="495873" y="1663495"/>
            <a:ext cx="4498003" cy="3432189"/>
          </a:xfrm>
          <a:prstGeom prst="rect">
            <a:avLst/>
          </a:prstGeom>
        </p:spPr>
      </p:pic>
    </p:spTree>
    <p:extLst>
      <p:ext uri="{BB962C8B-B14F-4D97-AF65-F5344CB8AC3E}">
        <p14:creationId xmlns:p14="http://schemas.microsoft.com/office/powerpoint/2010/main" val="2481830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8012"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2"/>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2"/>
                                        </p:tgtEl>
                                      </p:cBhvr>
                                    </p:cmd>
                                  </p:childTnLst>
                                </p:cTn>
                              </p:par>
                            </p:childTnLst>
                          </p:cTn>
                        </p:par>
                      </p:childTnLst>
                    </p:cTn>
                  </p:par>
                </p:childTnLst>
              </p:cTn>
              <p:nextCondLst>
                <p:cond evt="onClick" delay="0">
                  <p:tgtEl>
                    <p:spTgt spid="2"/>
                  </p:tgtEl>
                </p:cond>
              </p:nextCondLst>
            </p:seq>
            <p:video>
              <p:cMediaNode vol="80000">
                <p:cTn id="16" fill="hold" display="0">
                  <p:stCondLst>
                    <p:cond delay="indefinite"/>
                  </p:stCondLst>
                </p:cTn>
                <p:tgtEl>
                  <p:spTgt spid="2"/>
                </p:tgtEl>
              </p:cMediaNode>
            </p:video>
          </p:childTnLst>
        </p:cTn>
      </p:par>
    </p:tnLst>
    <p:bldLst>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CB49CE2D-3318-3CB1-01CD-7FD0DFFF5637}"/>
              </a:ext>
            </a:extLst>
          </p:cNvPr>
          <p:cNvSpPr txBox="1"/>
          <p:nvPr/>
        </p:nvSpPr>
        <p:spPr>
          <a:xfrm>
            <a:off x="1021976" y="986255"/>
            <a:ext cx="10148048" cy="5539978"/>
          </a:xfrm>
          <a:prstGeom prst="rect">
            <a:avLst/>
          </a:prstGeom>
          <a:noFill/>
        </p:spPr>
        <p:txBody>
          <a:bodyPr wrap="square" rtlCol="0">
            <a:spAutoFit/>
          </a:bodyPr>
          <a:lstStyle/>
          <a:p>
            <a:r>
              <a:rPr lang="nl-NL" sz="3200" b="1" u="sng" dirty="0">
                <a:latin typeface="Abadi" panose="020B0604020104020204" pitchFamily="34" charset="0"/>
              </a:rPr>
              <a:t>Laatste tips</a:t>
            </a:r>
          </a:p>
          <a:p>
            <a:endParaRPr lang="nl-NL" sz="2800" dirty="0">
              <a:latin typeface="Abadi" panose="020B0604020104020204" pitchFamily="34" charset="0"/>
            </a:endParaRPr>
          </a:p>
          <a:p>
            <a:pPr marL="457200" indent="-457200">
              <a:buFontTx/>
              <a:buChar char="-"/>
            </a:pPr>
            <a:r>
              <a:rPr lang="nl-NL" sz="2100" dirty="0">
                <a:latin typeface="Abadi" panose="020B0604020104020204" pitchFamily="34" charset="0"/>
              </a:rPr>
              <a:t>Neem je woordenboek morgen mee!</a:t>
            </a:r>
          </a:p>
          <a:p>
            <a:pPr marL="457200" indent="-457200">
              <a:buFontTx/>
              <a:buChar char="-"/>
            </a:pPr>
            <a:endParaRPr lang="nl-NL" sz="2100" dirty="0">
              <a:latin typeface="Abadi" panose="020B0604020104020204" pitchFamily="34" charset="0"/>
            </a:endParaRPr>
          </a:p>
          <a:p>
            <a:pPr marL="457200" indent="-457200">
              <a:buFontTx/>
              <a:buChar char="-"/>
            </a:pPr>
            <a:r>
              <a:rPr lang="nl-NL" sz="2100" dirty="0">
                <a:latin typeface="Abadi" panose="020B0604020104020204" pitchFamily="34" charset="0"/>
              </a:rPr>
              <a:t>Nummer je argumenten en lees je antwoord terug: heb ik volledig antwoord gegeven op de vraag (</a:t>
            </a:r>
            <a:r>
              <a:rPr lang="nl-NL" sz="2100" b="1" dirty="0">
                <a:latin typeface="Abadi" panose="020B0604020104020204" pitchFamily="34" charset="0"/>
              </a:rPr>
              <a:t>noem</a:t>
            </a:r>
            <a:r>
              <a:rPr lang="nl-NL" sz="2100" dirty="0">
                <a:latin typeface="Abadi" panose="020B0604020104020204" pitchFamily="34" charset="0"/>
              </a:rPr>
              <a:t> versus </a:t>
            </a:r>
            <a:r>
              <a:rPr lang="nl-NL" sz="2100" b="1" dirty="0">
                <a:latin typeface="Abadi" panose="020B0604020104020204" pitchFamily="34" charset="0"/>
              </a:rPr>
              <a:t>leg uit</a:t>
            </a:r>
            <a:r>
              <a:rPr lang="nl-NL" sz="2100" dirty="0">
                <a:latin typeface="Abadi" panose="020B0604020104020204" pitchFamily="34" charset="0"/>
              </a:rPr>
              <a:t>, </a:t>
            </a:r>
            <a:r>
              <a:rPr lang="nl-NL" sz="2100" b="1" dirty="0">
                <a:latin typeface="Abadi" panose="020B0604020104020204" pitchFamily="34" charset="0"/>
              </a:rPr>
              <a:t>verklaar</a:t>
            </a:r>
            <a:r>
              <a:rPr lang="nl-NL" sz="2100" dirty="0">
                <a:latin typeface="Abadi" panose="020B0604020104020204" pitchFamily="34" charset="0"/>
              </a:rPr>
              <a:t> of </a:t>
            </a:r>
            <a:r>
              <a:rPr lang="nl-NL" sz="2100" b="1" dirty="0">
                <a:latin typeface="Abadi" panose="020B0604020104020204" pitchFamily="34" charset="0"/>
              </a:rPr>
              <a:t>beschrijf</a:t>
            </a:r>
            <a:r>
              <a:rPr lang="nl-NL" sz="2100" dirty="0">
                <a:latin typeface="Abadi" panose="020B0604020104020204" pitchFamily="34" charset="0"/>
              </a:rPr>
              <a:t>).</a:t>
            </a:r>
          </a:p>
          <a:p>
            <a:pPr marL="457200" indent="-457200">
              <a:buFontTx/>
              <a:buChar char="-"/>
            </a:pPr>
            <a:endParaRPr lang="nl-NL" sz="2100" dirty="0">
              <a:latin typeface="Abadi" panose="020B0604020104020204" pitchFamily="34" charset="0"/>
            </a:endParaRPr>
          </a:p>
          <a:p>
            <a:pPr marL="457200" indent="-457200">
              <a:buFontTx/>
              <a:buChar char="-"/>
            </a:pPr>
            <a:r>
              <a:rPr lang="nl-NL" sz="2100" dirty="0">
                <a:latin typeface="Abadi" panose="020B0604020104020204" pitchFamily="34" charset="0"/>
              </a:rPr>
              <a:t>Neem de begrippen omtrent vormgeving nog even door. </a:t>
            </a:r>
          </a:p>
          <a:p>
            <a:pPr marL="457200" indent="-457200">
              <a:buFontTx/>
              <a:buChar char="-"/>
            </a:pPr>
            <a:endParaRPr lang="nl-NL" sz="2100" dirty="0">
              <a:latin typeface="Abadi" panose="020B0604020104020204" pitchFamily="34" charset="0"/>
            </a:endParaRPr>
          </a:p>
          <a:p>
            <a:pPr marL="457200" indent="-457200">
              <a:buFontTx/>
              <a:buChar char="-"/>
            </a:pPr>
            <a:r>
              <a:rPr lang="nl-NL" sz="2100" dirty="0">
                <a:latin typeface="Abadi" panose="020B0604020104020204" pitchFamily="34" charset="0"/>
              </a:rPr>
              <a:t>Er zitten geen valkuilvragen in het examen, </a:t>
            </a:r>
            <a:br>
              <a:rPr lang="nl-NL" sz="2100" dirty="0">
                <a:latin typeface="Abadi" panose="020B0604020104020204" pitchFamily="34" charset="0"/>
              </a:rPr>
            </a:br>
            <a:r>
              <a:rPr lang="nl-NL" sz="2100" dirty="0">
                <a:latin typeface="Abadi" panose="020B0604020104020204" pitchFamily="34" charset="0"/>
              </a:rPr>
              <a:t>denk niet te moeilijk, soms is het echt zo voor de hand </a:t>
            </a:r>
            <a:br>
              <a:rPr lang="nl-NL" sz="2100" dirty="0">
                <a:latin typeface="Abadi" panose="020B0604020104020204" pitchFamily="34" charset="0"/>
              </a:rPr>
            </a:br>
            <a:r>
              <a:rPr lang="nl-NL" sz="2100" dirty="0">
                <a:latin typeface="Abadi" panose="020B0604020104020204" pitchFamily="34" charset="0"/>
              </a:rPr>
              <a:t>liggend als je denkt.</a:t>
            </a:r>
          </a:p>
          <a:p>
            <a:pPr marL="457200" indent="-457200">
              <a:buFontTx/>
              <a:buChar char="-"/>
            </a:pPr>
            <a:endParaRPr lang="nl-NL" sz="2100" dirty="0">
              <a:latin typeface="Abadi" panose="020B0604020104020204" pitchFamily="34" charset="0"/>
            </a:endParaRPr>
          </a:p>
          <a:p>
            <a:pPr marL="457200" indent="-457200">
              <a:buFontTx/>
              <a:buChar char="-"/>
            </a:pPr>
            <a:r>
              <a:rPr lang="nl-NL" sz="2100" dirty="0">
                <a:latin typeface="Abadi" panose="020B0604020104020204" pitchFamily="34" charset="0"/>
              </a:rPr>
              <a:t>Wiebel af en toe met je tenen tijdens het examen </a:t>
            </a:r>
            <a:br>
              <a:rPr lang="nl-NL" sz="2100" dirty="0">
                <a:latin typeface="Abadi" panose="020B0604020104020204" pitchFamily="34" charset="0"/>
              </a:rPr>
            </a:br>
            <a:r>
              <a:rPr lang="nl-NL" sz="2100" dirty="0">
                <a:latin typeface="Abadi" panose="020B0604020104020204" pitchFamily="34" charset="0"/>
              </a:rPr>
              <a:t>of trek een gekke bek.</a:t>
            </a:r>
          </a:p>
          <a:p>
            <a:endParaRPr lang="nl-NL" sz="2100" dirty="0">
              <a:latin typeface="Abadi" panose="020B0604020104020204" pitchFamily="34" charset="0"/>
            </a:endParaRPr>
          </a:p>
        </p:txBody>
      </p:sp>
      <p:pic>
        <p:nvPicPr>
          <p:cNvPr id="1028" name="Picture 4" descr="Success Kid meme">
            <a:extLst>
              <a:ext uri="{FF2B5EF4-FFF2-40B4-BE49-F238E27FC236}">
                <a16:creationId xmlns:a16="http://schemas.microsoft.com/office/drawing/2014/main" id="{74AB28AD-F344-53C1-362E-85C7D6C534C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7258"/>
          <a:stretch/>
        </p:blipFill>
        <p:spPr bwMode="auto">
          <a:xfrm>
            <a:off x="8460463" y="3428999"/>
            <a:ext cx="3564040" cy="3305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2750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CB49CE2D-3318-3CB1-01CD-7FD0DFFF5637}"/>
              </a:ext>
            </a:extLst>
          </p:cNvPr>
          <p:cNvSpPr txBox="1"/>
          <p:nvPr/>
        </p:nvSpPr>
        <p:spPr>
          <a:xfrm>
            <a:off x="986117" y="1068668"/>
            <a:ext cx="5199530" cy="3970318"/>
          </a:xfrm>
          <a:prstGeom prst="rect">
            <a:avLst/>
          </a:prstGeom>
          <a:noFill/>
        </p:spPr>
        <p:txBody>
          <a:bodyPr wrap="square" rtlCol="0">
            <a:spAutoFit/>
          </a:bodyPr>
          <a:lstStyle/>
          <a:p>
            <a:r>
              <a:rPr lang="nl-NL" sz="2800" b="1" u="sng" dirty="0">
                <a:latin typeface="Effra"/>
              </a:rPr>
              <a:t>Onderwerpen</a:t>
            </a:r>
          </a:p>
          <a:p>
            <a:endParaRPr lang="nl-NL" sz="2800" dirty="0">
              <a:latin typeface="Effra"/>
            </a:endParaRPr>
          </a:p>
          <a:p>
            <a:pPr marL="514350" indent="-514350">
              <a:buAutoNum type="arabicParenR"/>
            </a:pPr>
            <a:r>
              <a:rPr lang="nl-NL" sz="2800" dirty="0">
                <a:latin typeface="Effra"/>
              </a:rPr>
              <a:t>Cultuur van de kerk van </a:t>
            </a:r>
            <a:br>
              <a:rPr lang="nl-NL" sz="2800" dirty="0">
                <a:latin typeface="Effra"/>
              </a:rPr>
            </a:br>
            <a:r>
              <a:rPr lang="nl-NL" sz="2800" dirty="0">
                <a:latin typeface="Effra"/>
              </a:rPr>
              <a:t>de 11</a:t>
            </a:r>
            <a:r>
              <a:rPr lang="nl-NL" sz="2800" baseline="30000" dirty="0">
                <a:latin typeface="Effra"/>
              </a:rPr>
              <a:t>e</a:t>
            </a:r>
            <a:r>
              <a:rPr lang="nl-NL" sz="2800" dirty="0">
                <a:latin typeface="Effra"/>
              </a:rPr>
              <a:t>  t/m 14</a:t>
            </a:r>
            <a:r>
              <a:rPr lang="nl-NL" sz="2800" baseline="30000" dirty="0">
                <a:latin typeface="Effra"/>
              </a:rPr>
              <a:t>e</a:t>
            </a:r>
            <a:r>
              <a:rPr lang="nl-NL" sz="2800" dirty="0">
                <a:latin typeface="Effra"/>
              </a:rPr>
              <a:t> eeuw</a:t>
            </a:r>
            <a:br>
              <a:rPr lang="nl-NL" sz="2800" dirty="0">
                <a:latin typeface="Effra"/>
              </a:rPr>
            </a:br>
            <a:endParaRPr lang="nl-NL" sz="2800" dirty="0">
              <a:latin typeface="Effra"/>
            </a:endParaRPr>
          </a:p>
          <a:p>
            <a:pPr marL="514350" indent="-514350">
              <a:buAutoNum type="arabicParenR"/>
            </a:pPr>
            <a:r>
              <a:rPr lang="nl-NL" sz="2800" dirty="0">
                <a:latin typeface="Effra"/>
              </a:rPr>
              <a:t>Cultuur van het Moderne in de eerste helft van de 20</a:t>
            </a:r>
            <a:r>
              <a:rPr lang="nl-NL" sz="2800" baseline="30000" dirty="0">
                <a:latin typeface="Effra"/>
              </a:rPr>
              <a:t>e</a:t>
            </a:r>
            <a:r>
              <a:rPr lang="nl-NL" sz="2800" dirty="0">
                <a:latin typeface="Effra"/>
              </a:rPr>
              <a:t> eeuw</a:t>
            </a:r>
          </a:p>
          <a:p>
            <a:pPr marL="514350" indent="-514350">
              <a:buAutoNum type="arabicParenR"/>
            </a:pPr>
            <a:endParaRPr lang="nl-NL" sz="2800" dirty="0">
              <a:latin typeface="Effra"/>
            </a:endParaRPr>
          </a:p>
          <a:p>
            <a:pPr marL="514350" indent="-514350">
              <a:buAutoNum type="arabicParenR"/>
            </a:pPr>
            <a:r>
              <a:rPr lang="nl-NL" sz="2800" dirty="0">
                <a:latin typeface="Effra"/>
              </a:rPr>
              <a:t>Massacultuur vanaf 1950</a:t>
            </a:r>
          </a:p>
        </p:txBody>
      </p:sp>
      <p:sp>
        <p:nvSpPr>
          <p:cNvPr id="3" name="Tekstvak 2">
            <a:extLst>
              <a:ext uri="{FF2B5EF4-FFF2-40B4-BE49-F238E27FC236}">
                <a16:creationId xmlns:a16="http://schemas.microsoft.com/office/drawing/2014/main" id="{2C92E109-84CD-80DD-272E-87B2CBC3F8D6}"/>
              </a:ext>
            </a:extLst>
          </p:cNvPr>
          <p:cNvSpPr txBox="1"/>
          <p:nvPr/>
        </p:nvSpPr>
        <p:spPr>
          <a:xfrm>
            <a:off x="6354184" y="1068668"/>
            <a:ext cx="5109883" cy="5386090"/>
          </a:xfrm>
          <a:prstGeom prst="rect">
            <a:avLst/>
          </a:prstGeom>
          <a:noFill/>
        </p:spPr>
        <p:txBody>
          <a:bodyPr wrap="square" rtlCol="0">
            <a:spAutoFit/>
          </a:bodyPr>
          <a:lstStyle/>
          <a:p>
            <a:r>
              <a:rPr lang="nl-NL" sz="3200" b="1" u="sng" dirty="0">
                <a:latin typeface="Effra"/>
              </a:rPr>
              <a:t>Disciplines</a:t>
            </a:r>
          </a:p>
          <a:p>
            <a:endParaRPr lang="nl-NL" sz="3200" dirty="0">
              <a:latin typeface="Effra"/>
            </a:endParaRPr>
          </a:p>
          <a:p>
            <a:pPr marL="514350" indent="-514350">
              <a:buAutoNum type="alphaLcParenR"/>
            </a:pPr>
            <a:r>
              <a:rPr lang="nl-NL" sz="2800" dirty="0">
                <a:latin typeface="Effra"/>
              </a:rPr>
              <a:t>Beeldende kunst en vormgeving </a:t>
            </a:r>
          </a:p>
          <a:p>
            <a:pPr marL="514350" indent="-514350">
              <a:buAutoNum type="alphaLcParenR"/>
            </a:pPr>
            <a:endParaRPr lang="nl-NL" sz="2800" dirty="0">
              <a:latin typeface="Effra"/>
            </a:endParaRPr>
          </a:p>
          <a:p>
            <a:pPr marL="514350" indent="-514350">
              <a:buAutoNum type="alphaLcParenR"/>
            </a:pPr>
            <a:r>
              <a:rPr lang="nl-NL" sz="2800" dirty="0">
                <a:latin typeface="Effra"/>
              </a:rPr>
              <a:t>Muziek</a:t>
            </a:r>
          </a:p>
          <a:p>
            <a:pPr marL="514350" indent="-514350">
              <a:buAutoNum type="alphaLcParenR"/>
            </a:pPr>
            <a:endParaRPr lang="nl-NL" sz="2800" dirty="0">
              <a:latin typeface="Effra"/>
            </a:endParaRPr>
          </a:p>
          <a:p>
            <a:pPr marL="514350" indent="-514350">
              <a:buAutoNum type="alphaLcParenR"/>
            </a:pPr>
            <a:r>
              <a:rPr lang="nl-NL" sz="2800" dirty="0">
                <a:latin typeface="Effra"/>
              </a:rPr>
              <a:t>Dans</a:t>
            </a:r>
          </a:p>
          <a:p>
            <a:pPr marL="514350" indent="-514350">
              <a:buAutoNum type="alphaLcParenR"/>
            </a:pPr>
            <a:endParaRPr lang="nl-NL" sz="2800" dirty="0">
              <a:latin typeface="Effra"/>
            </a:endParaRPr>
          </a:p>
          <a:p>
            <a:pPr marL="514350" indent="-514350">
              <a:buAutoNum type="alphaLcParenR"/>
            </a:pPr>
            <a:r>
              <a:rPr lang="nl-NL" sz="2800" dirty="0">
                <a:latin typeface="Effra"/>
              </a:rPr>
              <a:t>Drama</a:t>
            </a:r>
          </a:p>
          <a:p>
            <a:pPr marL="514350" indent="-514350">
              <a:buAutoNum type="alphaLcParenR"/>
            </a:pPr>
            <a:endParaRPr lang="nl-NL" sz="2800" dirty="0">
              <a:latin typeface="Effra"/>
            </a:endParaRPr>
          </a:p>
          <a:p>
            <a:pPr marL="514350" indent="-514350">
              <a:buAutoNum type="alphaLcParenR"/>
            </a:pPr>
            <a:r>
              <a:rPr lang="nl-NL" sz="2800" dirty="0">
                <a:latin typeface="Effra"/>
              </a:rPr>
              <a:t> Film</a:t>
            </a:r>
          </a:p>
        </p:txBody>
      </p:sp>
    </p:spTree>
    <p:extLst>
      <p:ext uri="{BB962C8B-B14F-4D97-AF65-F5344CB8AC3E}">
        <p14:creationId xmlns:p14="http://schemas.microsoft.com/office/powerpoint/2010/main" val="34577118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CB49CE2D-3318-3CB1-01CD-7FD0DFFF5637}"/>
              </a:ext>
            </a:extLst>
          </p:cNvPr>
          <p:cNvSpPr txBox="1"/>
          <p:nvPr/>
        </p:nvSpPr>
        <p:spPr>
          <a:xfrm>
            <a:off x="956299" y="1012024"/>
            <a:ext cx="8716683" cy="6124754"/>
          </a:xfrm>
          <a:prstGeom prst="rect">
            <a:avLst/>
          </a:prstGeom>
          <a:noFill/>
        </p:spPr>
        <p:txBody>
          <a:bodyPr wrap="square" rtlCol="0">
            <a:spAutoFit/>
          </a:bodyPr>
          <a:lstStyle/>
          <a:p>
            <a:r>
              <a:rPr lang="nl-NL" sz="3600" b="1" u="sng" dirty="0">
                <a:latin typeface="Effra"/>
              </a:rPr>
              <a:t>Cultuur van de kerk in één slide</a:t>
            </a:r>
          </a:p>
          <a:p>
            <a:endParaRPr lang="nl-NL" sz="3200" dirty="0">
              <a:latin typeface="Effra"/>
            </a:endParaRPr>
          </a:p>
          <a:p>
            <a:r>
              <a:rPr lang="nl-NL" sz="2600" dirty="0">
                <a:latin typeface="Effra"/>
              </a:rPr>
              <a:t>Geestelijken – adel - boeren</a:t>
            </a:r>
          </a:p>
          <a:p>
            <a:br>
              <a:rPr lang="nl-NL" sz="2600" dirty="0">
                <a:latin typeface="Effra"/>
              </a:rPr>
            </a:br>
            <a:r>
              <a:rPr lang="nl-NL" sz="2600" dirty="0">
                <a:latin typeface="Effra"/>
              </a:rPr>
              <a:t>De kerk en het christendom staan centraal.</a:t>
            </a:r>
          </a:p>
          <a:p>
            <a:endParaRPr lang="nl-NL" sz="2600" dirty="0">
              <a:latin typeface="Effra"/>
            </a:endParaRPr>
          </a:p>
          <a:p>
            <a:r>
              <a:rPr lang="nl-NL" sz="2600" dirty="0">
                <a:latin typeface="Effra"/>
              </a:rPr>
              <a:t>Kerk is aan de macht en kunst heeft educatieve functie.</a:t>
            </a:r>
          </a:p>
          <a:p>
            <a:endParaRPr lang="nl-NL" sz="2600" dirty="0">
              <a:latin typeface="Effra"/>
            </a:endParaRPr>
          </a:p>
          <a:p>
            <a:r>
              <a:rPr lang="nl-NL" sz="2600" dirty="0">
                <a:latin typeface="Effra"/>
              </a:rPr>
              <a:t>Kerken en de kloosters met bijbehorende kunstproducten</a:t>
            </a:r>
            <a:br>
              <a:rPr lang="nl-NL" sz="2600" dirty="0">
                <a:latin typeface="Effra"/>
              </a:rPr>
            </a:br>
            <a:r>
              <a:rPr lang="nl-NL" sz="2600" dirty="0">
                <a:latin typeface="Effra"/>
              </a:rPr>
              <a:t> </a:t>
            </a:r>
            <a:endParaRPr lang="nl-NL" sz="2600" dirty="0">
              <a:latin typeface="Effra"/>
              <a:sym typeface="Wingdings" panose="05000000000000000000" pitchFamily="2" charset="2"/>
            </a:endParaRPr>
          </a:p>
          <a:p>
            <a:r>
              <a:rPr lang="nl-NL" sz="2600" dirty="0">
                <a:latin typeface="Effra"/>
                <a:sym typeface="Wingdings" panose="05000000000000000000" pitchFamily="2" charset="2"/>
              </a:rPr>
              <a:t>Ontwikkeling muziek – gotische bouwkunst - </a:t>
            </a:r>
            <a:br>
              <a:rPr lang="nl-NL" sz="2600" dirty="0">
                <a:latin typeface="Effra"/>
                <a:sym typeface="Wingdings" panose="05000000000000000000" pitchFamily="2" charset="2"/>
              </a:rPr>
            </a:br>
            <a:r>
              <a:rPr lang="nl-NL" sz="2600" dirty="0">
                <a:latin typeface="Effra"/>
                <a:sym typeface="Wingdings" panose="05000000000000000000" pitchFamily="2" charset="2"/>
              </a:rPr>
              <a:t>t</a:t>
            </a:r>
            <a:r>
              <a:rPr lang="nl-NL" sz="2600" dirty="0">
                <a:latin typeface="Effra"/>
              </a:rPr>
              <a:t>heater van binnen naar buiten de kerk - wereldlijke kunst</a:t>
            </a:r>
          </a:p>
          <a:p>
            <a:endParaRPr lang="nl-NL" sz="3200" dirty="0">
              <a:latin typeface="Effra"/>
            </a:endParaRPr>
          </a:p>
          <a:p>
            <a:endParaRPr lang="nl-NL" sz="3200" dirty="0">
              <a:latin typeface="Effra"/>
            </a:endParaRPr>
          </a:p>
        </p:txBody>
      </p:sp>
      <p:pic>
        <p:nvPicPr>
          <p:cNvPr id="3" name="Picture 2" descr="Medieval Memes from Illuminated Manuscripts | DailyArt Magazine">
            <a:extLst>
              <a:ext uri="{FF2B5EF4-FFF2-40B4-BE49-F238E27FC236}">
                <a16:creationId xmlns:a16="http://schemas.microsoft.com/office/drawing/2014/main" id="{BF871D17-9FD4-69F5-4CCB-A3D57F49C8A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458" t="8331" r="7805" b="7127"/>
          <a:stretch/>
        </p:blipFill>
        <p:spPr bwMode="auto">
          <a:xfrm>
            <a:off x="8956699" y="3344334"/>
            <a:ext cx="2994887" cy="3303871"/>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4" name="Picture 6" descr="La Sainte Chapelle, Parijs">
            <a:extLst>
              <a:ext uri="{FF2B5EF4-FFF2-40B4-BE49-F238E27FC236}">
                <a16:creationId xmlns:a16="http://schemas.microsoft.com/office/drawing/2014/main" id="{DFA3BE8D-134D-7703-DA3F-4C61833793F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62841" y="226728"/>
            <a:ext cx="4522611" cy="3007536"/>
          </a:xfrm>
          <a:prstGeom prst="rect">
            <a:avLst/>
          </a:prstGeom>
          <a:noFill/>
          <a:effectLst>
            <a:softEdge rad="3175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8749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Martha Graham Sticker">
            <a:extLst>
              <a:ext uri="{FF2B5EF4-FFF2-40B4-BE49-F238E27FC236}">
                <a16:creationId xmlns:a16="http://schemas.microsoft.com/office/drawing/2014/main" id="{E922ECF5-72B9-95D0-F580-D98B9841C63A}"/>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848927" y="2830288"/>
            <a:ext cx="4745843" cy="4745843"/>
          </a:xfrm>
          <a:prstGeom prst="rect">
            <a:avLst/>
          </a:prstGeom>
          <a:noFill/>
          <a:extLst>
            <a:ext uri="{909E8E84-426E-40DD-AFC4-6F175D3DCCD1}">
              <a14:hiddenFill xmlns:a14="http://schemas.microsoft.com/office/drawing/2010/main">
                <a:solidFill>
                  <a:srgbClr val="FFFFFF"/>
                </a:solidFill>
              </a14:hiddenFill>
            </a:ext>
          </a:extLst>
        </p:spPr>
      </p:pic>
      <p:sp>
        <p:nvSpPr>
          <p:cNvPr id="2" name="Tekstvak 1">
            <a:extLst>
              <a:ext uri="{FF2B5EF4-FFF2-40B4-BE49-F238E27FC236}">
                <a16:creationId xmlns:a16="http://schemas.microsoft.com/office/drawing/2014/main" id="{CB49CE2D-3318-3CB1-01CD-7FD0DFFF5637}"/>
              </a:ext>
            </a:extLst>
          </p:cNvPr>
          <p:cNvSpPr txBox="1"/>
          <p:nvPr/>
        </p:nvSpPr>
        <p:spPr>
          <a:xfrm>
            <a:off x="946361" y="1013128"/>
            <a:ext cx="10148048" cy="7740581"/>
          </a:xfrm>
          <a:prstGeom prst="rect">
            <a:avLst/>
          </a:prstGeom>
          <a:noFill/>
        </p:spPr>
        <p:txBody>
          <a:bodyPr wrap="square" rtlCol="0">
            <a:spAutoFit/>
          </a:bodyPr>
          <a:lstStyle/>
          <a:p>
            <a:r>
              <a:rPr lang="nl-NL" sz="3600" b="1" u="sng" dirty="0">
                <a:latin typeface="Effra"/>
              </a:rPr>
              <a:t>Cultuur van het moderne in één slide</a:t>
            </a:r>
          </a:p>
          <a:p>
            <a:endParaRPr lang="nl-NL" sz="3200" dirty="0">
              <a:latin typeface="Effra"/>
            </a:endParaRPr>
          </a:p>
          <a:p>
            <a:r>
              <a:rPr lang="nl-NL" sz="2600" dirty="0">
                <a:latin typeface="Effra"/>
              </a:rPr>
              <a:t>Periode van vernieuwing begin 20</a:t>
            </a:r>
            <a:r>
              <a:rPr lang="nl-NL" sz="2600" baseline="30000" dirty="0">
                <a:latin typeface="Effra"/>
              </a:rPr>
              <a:t>e</a:t>
            </a:r>
            <a:r>
              <a:rPr lang="nl-NL" sz="2600" dirty="0">
                <a:latin typeface="Effra"/>
              </a:rPr>
              <a:t> eeuw</a:t>
            </a:r>
          </a:p>
          <a:p>
            <a:r>
              <a:rPr lang="nl-NL" sz="2600" dirty="0">
                <a:latin typeface="Effra"/>
              </a:rPr>
              <a:t>Nieuwe media: fotografie en film</a:t>
            </a:r>
          </a:p>
          <a:p>
            <a:endParaRPr lang="nl-NL" sz="2600" dirty="0">
              <a:latin typeface="Effra"/>
            </a:endParaRPr>
          </a:p>
          <a:p>
            <a:r>
              <a:rPr lang="nl-NL" sz="2600" dirty="0">
                <a:latin typeface="Effra"/>
              </a:rPr>
              <a:t>Kunstenaars breken met tradities (avant-garde)</a:t>
            </a:r>
          </a:p>
          <a:p>
            <a:br>
              <a:rPr lang="nl-NL" sz="2600" dirty="0">
                <a:latin typeface="Effra"/>
              </a:rPr>
            </a:br>
            <a:r>
              <a:rPr lang="nl-NL" sz="2600" dirty="0">
                <a:latin typeface="Effra"/>
              </a:rPr>
              <a:t>Expressie – abstractie – essentie </a:t>
            </a:r>
          </a:p>
          <a:p>
            <a:endParaRPr lang="nl-NL" sz="2600" dirty="0">
              <a:latin typeface="Effra"/>
            </a:endParaRPr>
          </a:p>
          <a:p>
            <a:r>
              <a:rPr lang="nl-NL" sz="2600" dirty="0">
                <a:latin typeface="Effra"/>
              </a:rPr>
              <a:t>Gevoel – verstand – boodschap – vermaak</a:t>
            </a:r>
          </a:p>
          <a:p>
            <a:endParaRPr lang="nl-NL" sz="2600" dirty="0">
              <a:latin typeface="Effra"/>
            </a:endParaRPr>
          </a:p>
          <a:p>
            <a:r>
              <a:rPr lang="nl-NL" sz="2600" dirty="0">
                <a:latin typeface="Effra"/>
              </a:rPr>
              <a:t>Tijd van emancipatie en experiment </a:t>
            </a:r>
            <a:br>
              <a:rPr lang="nl-NL" sz="2600" dirty="0">
                <a:latin typeface="Effra"/>
              </a:rPr>
            </a:br>
            <a:r>
              <a:rPr lang="nl-NL" sz="2600" dirty="0">
                <a:latin typeface="Effra"/>
              </a:rPr>
              <a:t>(maar ook van twee wereldoorlogen)</a:t>
            </a:r>
          </a:p>
          <a:p>
            <a:endParaRPr lang="nl-NL" sz="2600" dirty="0">
              <a:latin typeface="Effra"/>
            </a:endParaRPr>
          </a:p>
          <a:p>
            <a:endParaRPr lang="nl-NL" sz="2600" dirty="0">
              <a:latin typeface="Effra"/>
            </a:endParaRPr>
          </a:p>
          <a:p>
            <a:endParaRPr lang="nl-NL" sz="2600" dirty="0">
              <a:latin typeface="Effra"/>
            </a:endParaRPr>
          </a:p>
          <a:p>
            <a:endParaRPr lang="nl-NL" sz="3200" dirty="0">
              <a:latin typeface="Effra"/>
            </a:endParaRPr>
          </a:p>
          <a:p>
            <a:endParaRPr lang="nl-NL" sz="3200" dirty="0">
              <a:latin typeface="Effra"/>
            </a:endParaRPr>
          </a:p>
        </p:txBody>
      </p:sp>
    </p:spTree>
    <p:extLst>
      <p:ext uri="{BB962C8B-B14F-4D97-AF65-F5344CB8AC3E}">
        <p14:creationId xmlns:p14="http://schemas.microsoft.com/office/powerpoint/2010/main" val="6944794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Martha Graham Sticker">
            <a:extLst>
              <a:ext uri="{FF2B5EF4-FFF2-40B4-BE49-F238E27FC236}">
                <a16:creationId xmlns:a16="http://schemas.microsoft.com/office/drawing/2014/main" id="{E922ECF5-72B9-95D0-F580-D98B9841C63A}"/>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848927" y="2830288"/>
            <a:ext cx="4745843" cy="4745843"/>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a:extLst>
              <a:ext uri="{FF2B5EF4-FFF2-40B4-BE49-F238E27FC236}">
                <a16:creationId xmlns:a16="http://schemas.microsoft.com/office/drawing/2014/main" id="{07BEB858-3673-C4CD-A848-5C77B1AAD91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10983" y="1340203"/>
            <a:ext cx="3621730" cy="5430710"/>
          </a:xfrm>
          <a:prstGeom prst="rect">
            <a:avLst/>
          </a:prstGeom>
          <a:noFill/>
          <a:extLst>
            <a:ext uri="{909E8E84-426E-40DD-AFC4-6F175D3DCCD1}">
              <a14:hiddenFill xmlns:a14="http://schemas.microsoft.com/office/drawing/2010/main">
                <a:solidFill>
                  <a:srgbClr val="FFFFFF"/>
                </a:solidFill>
              </a14:hiddenFill>
            </a:ext>
          </a:extLst>
        </p:spPr>
      </p:pic>
      <p:sp>
        <p:nvSpPr>
          <p:cNvPr id="2" name="Tekstvak 1">
            <a:extLst>
              <a:ext uri="{FF2B5EF4-FFF2-40B4-BE49-F238E27FC236}">
                <a16:creationId xmlns:a16="http://schemas.microsoft.com/office/drawing/2014/main" id="{CB49CE2D-3318-3CB1-01CD-7FD0DFFF5637}"/>
              </a:ext>
            </a:extLst>
          </p:cNvPr>
          <p:cNvSpPr txBox="1"/>
          <p:nvPr/>
        </p:nvSpPr>
        <p:spPr>
          <a:xfrm>
            <a:off x="946361" y="1013128"/>
            <a:ext cx="10148048" cy="7740581"/>
          </a:xfrm>
          <a:prstGeom prst="rect">
            <a:avLst/>
          </a:prstGeom>
          <a:noFill/>
        </p:spPr>
        <p:txBody>
          <a:bodyPr wrap="square" rtlCol="0">
            <a:spAutoFit/>
          </a:bodyPr>
          <a:lstStyle/>
          <a:p>
            <a:r>
              <a:rPr lang="nl-NL" sz="3600" b="1" u="sng" dirty="0">
                <a:latin typeface="Effra"/>
              </a:rPr>
              <a:t>Cultuur van het moderne in één slide</a:t>
            </a:r>
          </a:p>
          <a:p>
            <a:endParaRPr lang="nl-NL" sz="3200" dirty="0">
              <a:latin typeface="Effra"/>
            </a:endParaRPr>
          </a:p>
          <a:p>
            <a:r>
              <a:rPr lang="nl-NL" sz="2600" dirty="0">
                <a:latin typeface="Effra"/>
              </a:rPr>
              <a:t>Periode van vernieuwing begin 20</a:t>
            </a:r>
            <a:r>
              <a:rPr lang="nl-NL" sz="2600" baseline="30000" dirty="0">
                <a:latin typeface="Effra"/>
              </a:rPr>
              <a:t>e</a:t>
            </a:r>
            <a:r>
              <a:rPr lang="nl-NL" sz="2600" dirty="0">
                <a:latin typeface="Effra"/>
              </a:rPr>
              <a:t> eeuw</a:t>
            </a:r>
          </a:p>
          <a:p>
            <a:r>
              <a:rPr lang="nl-NL" sz="2600" dirty="0">
                <a:latin typeface="Effra"/>
              </a:rPr>
              <a:t>Nieuwe media: fotografie en film</a:t>
            </a:r>
          </a:p>
          <a:p>
            <a:endParaRPr lang="nl-NL" sz="2600" dirty="0">
              <a:latin typeface="Effra"/>
            </a:endParaRPr>
          </a:p>
          <a:p>
            <a:r>
              <a:rPr lang="nl-NL" sz="2600" dirty="0">
                <a:latin typeface="Effra"/>
              </a:rPr>
              <a:t>Kunstenaars breken met tradities (avant-garde)</a:t>
            </a:r>
          </a:p>
          <a:p>
            <a:br>
              <a:rPr lang="nl-NL" sz="2600" dirty="0">
                <a:latin typeface="Effra"/>
              </a:rPr>
            </a:br>
            <a:r>
              <a:rPr lang="nl-NL" sz="2600" dirty="0">
                <a:latin typeface="Effra"/>
              </a:rPr>
              <a:t>Expressie – abstractie – essentie </a:t>
            </a:r>
          </a:p>
          <a:p>
            <a:endParaRPr lang="nl-NL" sz="2600" dirty="0">
              <a:latin typeface="Effra"/>
            </a:endParaRPr>
          </a:p>
          <a:p>
            <a:r>
              <a:rPr lang="nl-NL" sz="2600" dirty="0">
                <a:latin typeface="Effra"/>
              </a:rPr>
              <a:t>Gevoel – verstand – boodschap – vermaak</a:t>
            </a:r>
          </a:p>
          <a:p>
            <a:endParaRPr lang="nl-NL" sz="2600" dirty="0">
              <a:latin typeface="Effra"/>
            </a:endParaRPr>
          </a:p>
          <a:p>
            <a:r>
              <a:rPr lang="nl-NL" sz="2600" dirty="0">
                <a:latin typeface="Effra"/>
              </a:rPr>
              <a:t>Tijd van emancipatie en experiment </a:t>
            </a:r>
            <a:br>
              <a:rPr lang="nl-NL" sz="2600" dirty="0">
                <a:latin typeface="Effra"/>
              </a:rPr>
            </a:br>
            <a:r>
              <a:rPr lang="nl-NL" sz="2600" dirty="0">
                <a:latin typeface="Effra"/>
              </a:rPr>
              <a:t>(maar ook van twee wereldoorlogen)</a:t>
            </a:r>
          </a:p>
          <a:p>
            <a:endParaRPr lang="nl-NL" sz="2600" dirty="0">
              <a:latin typeface="Effra"/>
            </a:endParaRPr>
          </a:p>
          <a:p>
            <a:endParaRPr lang="nl-NL" sz="2600" dirty="0">
              <a:latin typeface="Effra"/>
            </a:endParaRPr>
          </a:p>
          <a:p>
            <a:endParaRPr lang="nl-NL" sz="2600" dirty="0">
              <a:latin typeface="Effra"/>
            </a:endParaRPr>
          </a:p>
          <a:p>
            <a:endParaRPr lang="nl-NL" sz="3200" dirty="0">
              <a:latin typeface="Effra"/>
            </a:endParaRPr>
          </a:p>
          <a:p>
            <a:endParaRPr lang="nl-NL" sz="3200" dirty="0">
              <a:latin typeface="Effra"/>
            </a:endParaRPr>
          </a:p>
        </p:txBody>
      </p:sp>
    </p:spTree>
    <p:extLst>
      <p:ext uri="{BB962C8B-B14F-4D97-AF65-F5344CB8AC3E}">
        <p14:creationId xmlns:p14="http://schemas.microsoft.com/office/powerpoint/2010/main" val="31753416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a:extLst>
              <a:ext uri="{FF2B5EF4-FFF2-40B4-BE49-F238E27FC236}">
                <a16:creationId xmlns:a16="http://schemas.microsoft.com/office/drawing/2014/main" id="{1401EB77-EEC7-323D-060A-73BB9909D32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9048" t="10334" r="19789" b="10477"/>
          <a:stretch/>
        </p:blipFill>
        <p:spPr bwMode="auto">
          <a:xfrm>
            <a:off x="7848927" y="1309361"/>
            <a:ext cx="4194523" cy="5430710"/>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sp>
        <p:nvSpPr>
          <p:cNvPr id="2" name="Tekstvak 1">
            <a:extLst>
              <a:ext uri="{FF2B5EF4-FFF2-40B4-BE49-F238E27FC236}">
                <a16:creationId xmlns:a16="http://schemas.microsoft.com/office/drawing/2014/main" id="{CB49CE2D-3318-3CB1-01CD-7FD0DFFF5637}"/>
              </a:ext>
            </a:extLst>
          </p:cNvPr>
          <p:cNvSpPr txBox="1"/>
          <p:nvPr/>
        </p:nvSpPr>
        <p:spPr>
          <a:xfrm>
            <a:off x="946361" y="1013128"/>
            <a:ext cx="10148048" cy="7740581"/>
          </a:xfrm>
          <a:prstGeom prst="rect">
            <a:avLst/>
          </a:prstGeom>
          <a:noFill/>
        </p:spPr>
        <p:txBody>
          <a:bodyPr wrap="square" rtlCol="0">
            <a:spAutoFit/>
          </a:bodyPr>
          <a:lstStyle/>
          <a:p>
            <a:r>
              <a:rPr lang="nl-NL" sz="3600" b="1" u="sng" dirty="0">
                <a:latin typeface="Effra"/>
              </a:rPr>
              <a:t>Cultuur van het moderne in één slide</a:t>
            </a:r>
          </a:p>
          <a:p>
            <a:endParaRPr lang="nl-NL" sz="3200" dirty="0">
              <a:latin typeface="Effra"/>
            </a:endParaRPr>
          </a:p>
          <a:p>
            <a:r>
              <a:rPr lang="nl-NL" sz="2600" dirty="0">
                <a:latin typeface="Effra"/>
              </a:rPr>
              <a:t>Periode van vernieuwing begin 20</a:t>
            </a:r>
            <a:r>
              <a:rPr lang="nl-NL" sz="2600" baseline="30000" dirty="0">
                <a:latin typeface="Effra"/>
              </a:rPr>
              <a:t>e</a:t>
            </a:r>
            <a:r>
              <a:rPr lang="nl-NL" sz="2600" dirty="0">
                <a:latin typeface="Effra"/>
              </a:rPr>
              <a:t> eeuw</a:t>
            </a:r>
          </a:p>
          <a:p>
            <a:r>
              <a:rPr lang="nl-NL" sz="2600" dirty="0">
                <a:latin typeface="Effra"/>
              </a:rPr>
              <a:t>Nieuwe media: fotografie en film</a:t>
            </a:r>
          </a:p>
          <a:p>
            <a:endParaRPr lang="nl-NL" sz="2600" dirty="0">
              <a:latin typeface="Effra"/>
            </a:endParaRPr>
          </a:p>
          <a:p>
            <a:r>
              <a:rPr lang="nl-NL" sz="2600" dirty="0">
                <a:latin typeface="Effra"/>
              </a:rPr>
              <a:t>Kunstenaars breken met tradities (avant-garde)</a:t>
            </a:r>
          </a:p>
          <a:p>
            <a:br>
              <a:rPr lang="nl-NL" sz="2600" dirty="0">
                <a:latin typeface="Effra"/>
              </a:rPr>
            </a:br>
            <a:r>
              <a:rPr lang="nl-NL" sz="2600" dirty="0">
                <a:latin typeface="Effra"/>
              </a:rPr>
              <a:t>Expressie – abstractie – essentie </a:t>
            </a:r>
          </a:p>
          <a:p>
            <a:endParaRPr lang="nl-NL" sz="2600" dirty="0">
              <a:latin typeface="Effra"/>
            </a:endParaRPr>
          </a:p>
          <a:p>
            <a:r>
              <a:rPr lang="nl-NL" sz="2600" dirty="0">
                <a:latin typeface="Effra"/>
              </a:rPr>
              <a:t>Gevoel – verstand – boodschap – vermaak</a:t>
            </a:r>
          </a:p>
          <a:p>
            <a:endParaRPr lang="nl-NL" sz="2600" dirty="0">
              <a:latin typeface="Effra"/>
            </a:endParaRPr>
          </a:p>
          <a:p>
            <a:r>
              <a:rPr lang="nl-NL" sz="2600" dirty="0">
                <a:latin typeface="Effra"/>
              </a:rPr>
              <a:t>Tijd van emancipatie en experiment </a:t>
            </a:r>
            <a:br>
              <a:rPr lang="nl-NL" sz="2600" dirty="0">
                <a:latin typeface="Effra"/>
              </a:rPr>
            </a:br>
            <a:r>
              <a:rPr lang="nl-NL" sz="2600" dirty="0">
                <a:latin typeface="Effra"/>
              </a:rPr>
              <a:t>(maar ook van twee wereldoorlogen)</a:t>
            </a:r>
          </a:p>
          <a:p>
            <a:endParaRPr lang="nl-NL" sz="2600" dirty="0">
              <a:latin typeface="Effra"/>
            </a:endParaRPr>
          </a:p>
          <a:p>
            <a:endParaRPr lang="nl-NL" sz="2600" dirty="0">
              <a:latin typeface="Effra"/>
            </a:endParaRPr>
          </a:p>
          <a:p>
            <a:endParaRPr lang="nl-NL" sz="2600" dirty="0">
              <a:latin typeface="Effra"/>
            </a:endParaRPr>
          </a:p>
          <a:p>
            <a:endParaRPr lang="nl-NL" sz="3200" dirty="0">
              <a:latin typeface="Effra"/>
            </a:endParaRPr>
          </a:p>
          <a:p>
            <a:endParaRPr lang="nl-NL" sz="3200" dirty="0">
              <a:latin typeface="Effra"/>
            </a:endParaRPr>
          </a:p>
        </p:txBody>
      </p:sp>
    </p:spTree>
    <p:extLst>
      <p:ext uri="{BB962C8B-B14F-4D97-AF65-F5344CB8AC3E}">
        <p14:creationId xmlns:p14="http://schemas.microsoft.com/office/powerpoint/2010/main" val="31086286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CB49CE2D-3318-3CB1-01CD-7FD0DFFF5637}"/>
              </a:ext>
            </a:extLst>
          </p:cNvPr>
          <p:cNvSpPr txBox="1"/>
          <p:nvPr/>
        </p:nvSpPr>
        <p:spPr>
          <a:xfrm>
            <a:off x="946361" y="1013128"/>
            <a:ext cx="10148048" cy="7740581"/>
          </a:xfrm>
          <a:prstGeom prst="rect">
            <a:avLst/>
          </a:prstGeom>
          <a:noFill/>
        </p:spPr>
        <p:txBody>
          <a:bodyPr wrap="square" rtlCol="0">
            <a:spAutoFit/>
          </a:bodyPr>
          <a:lstStyle/>
          <a:p>
            <a:r>
              <a:rPr lang="nl-NL" sz="3600" b="1" u="sng" dirty="0">
                <a:latin typeface="Effra"/>
              </a:rPr>
              <a:t>Cultuur van het moderne in één slide</a:t>
            </a:r>
          </a:p>
          <a:p>
            <a:endParaRPr lang="nl-NL" sz="3200" dirty="0">
              <a:latin typeface="Effra"/>
            </a:endParaRPr>
          </a:p>
          <a:p>
            <a:r>
              <a:rPr lang="nl-NL" sz="2600" dirty="0">
                <a:latin typeface="Effra"/>
              </a:rPr>
              <a:t>Periode van vernieuwing begin 20</a:t>
            </a:r>
            <a:r>
              <a:rPr lang="nl-NL" sz="2600" baseline="30000" dirty="0">
                <a:latin typeface="Effra"/>
              </a:rPr>
              <a:t>e</a:t>
            </a:r>
            <a:r>
              <a:rPr lang="nl-NL" sz="2600" dirty="0">
                <a:latin typeface="Effra"/>
              </a:rPr>
              <a:t> eeuw</a:t>
            </a:r>
          </a:p>
          <a:p>
            <a:r>
              <a:rPr lang="nl-NL" sz="2600" dirty="0">
                <a:latin typeface="Effra"/>
              </a:rPr>
              <a:t>Nieuwe media: fotografie en film</a:t>
            </a:r>
          </a:p>
          <a:p>
            <a:endParaRPr lang="nl-NL" sz="2600" dirty="0">
              <a:latin typeface="Effra"/>
            </a:endParaRPr>
          </a:p>
          <a:p>
            <a:r>
              <a:rPr lang="nl-NL" sz="2600" dirty="0">
                <a:latin typeface="Effra"/>
              </a:rPr>
              <a:t>Kunstenaars breken met tradities (avant-garde)</a:t>
            </a:r>
          </a:p>
          <a:p>
            <a:br>
              <a:rPr lang="nl-NL" sz="2600" dirty="0">
                <a:latin typeface="Effra"/>
              </a:rPr>
            </a:br>
            <a:r>
              <a:rPr lang="nl-NL" sz="2600" dirty="0">
                <a:latin typeface="Effra"/>
              </a:rPr>
              <a:t>Expressie – abstractie – essentie </a:t>
            </a:r>
          </a:p>
          <a:p>
            <a:endParaRPr lang="nl-NL" sz="2600" dirty="0">
              <a:latin typeface="Effra"/>
            </a:endParaRPr>
          </a:p>
          <a:p>
            <a:r>
              <a:rPr lang="nl-NL" sz="2600" dirty="0">
                <a:latin typeface="Effra"/>
              </a:rPr>
              <a:t>Gevoel – verstand – boodschap – vermaak</a:t>
            </a:r>
          </a:p>
          <a:p>
            <a:endParaRPr lang="nl-NL" sz="2600" dirty="0">
              <a:latin typeface="Effra"/>
            </a:endParaRPr>
          </a:p>
          <a:p>
            <a:r>
              <a:rPr lang="nl-NL" sz="2600" dirty="0">
                <a:latin typeface="Effra"/>
              </a:rPr>
              <a:t>Tijd van emancipatie en experiment </a:t>
            </a:r>
            <a:br>
              <a:rPr lang="nl-NL" sz="2600" dirty="0">
                <a:latin typeface="Effra"/>
              </a:rPr>
            </a:br>
            <a:r>
              <a:rPr lang="nl-NL" sz="2600" dirty="0">
                <a:latin typeface="Effra"/>
              </a:rPr>
              <a:t>(maar ook van twee wereldoorlogen)</a:t>
            </a:r>
          </a:p>
          <a:p>
            <a:endParaRPr lang="nl-NL" sz="2600" dirty="0">
              <a:latin typeface="Effra"/>
            </a:endParaRPr>
          </a:p>
          <a:p>
            <a:endParaRPr lang="nl-NL" sz="2600" dirty="0">
              <a:latin typeface="Effra"/>
            </a:endParaRPr>
          </a:p>
          <a:p>
            <a:endParaRPr lang="nl-NL" sz="2600" dirty="0">
              <a:latin typeface="Effra"/>
            </a:endParaRPr>
          </a:p>
          <a:p>
            <a:endParaRPr lang="nl-NL" sz="3200" dirty="0">
              <a:latin typeface="Effra"/>
            </a:endParaRPr>
          </a:p>
          <a:p>
            <a:endParaRPr lang="nl-NL" sz="3200" dirty="0">
              <a:latin typeface="Effra"/>
            </a:endParaRPr>
          </a:p>
        </p:txBody>
      </p:sp>
      <p:pic>
        <p:nvPicPr>
          <p:cNvPr id="3080" name="Picture 8" descr="undefined">
            <a:extLst>
              <a:ext uri="{FF2B5EF4-FFF2-40B4-BE49-F238E27FC236}">
                <a16:creationId xmlns:a16="http://schemas.microsoft.com/office/drawing/2014/main" id="{0B244C31-F5CC-558B-FEAB-4D5EA1C1154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319"/>
          <a:stretch/>
        </p:blipFill>
        <p:spPr bwMode="auto">
          <a:xfrm>
            <a:off x="7848926" y="2182352"/>
            <a:ext cx="4194523" cy="4542655"/>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41459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CB49CE2D-3318-3CB1-01CD-7FD0DFFF5637}"/>
              </a:ext>
            </a:extLst>
          </p:cNvPr>
          <p:cNvSpPr txBox="1"/>
          <p:nvPr/>
        </p:nvSpPr>
        <p:spPr>
          <a:xfrm>
            <a:off x="946361" y="1013128"/>
            <a:ext cx="10148048" cy="7740581"/>
          </a:xfrm>
          <a:prstGeom prst="rect">
            <a:avLst/>
          </a:prstGeom>
          <a:noFill/>
        </p:spPr>
        <p:txBody>
          <a:bodyPr wrap="square" rtlCol="0">
            <a:spAutoFit/>
          </a:bodyPr>
          <a:lstStyle/>
          <a:p>
            <a:r>
              <a:rPr lang="nl-NL" sz="3600" b="1" u="sng" dirty="0">
                <a:latin typeface="Effra"/>
              </a:rPr>
              <a:t>Cultuur van het moderne in één slide</a:t>
            </a:r>
          </a:p>
          <a:p>
            <a:endParaRPr lang="nl-NL" sz="3200" dirty="0">
              <a:latin typeface="Effra"/>
            </a:endParaRPr>
          </a:p>
          <a:p>
            <a:r>
              <a:rPr lang="nl-NL" sz="2600" dirty="0">
                <a:latin typeface="Effra"/>
              </a:rPr>
              <a:t>Periode van vernieuwing begin 20</a:t>
            </a:r>
            <a:r>
              <a:rPr lang="nl-NL" sz="2600" baseline="30000" dirty="0">
                <a:latin typeface="Effra"/>
              </a:rPr>
              <a:t>e</a:t>
            </a:r>
            <a:r>
              <a:rPr lang="nl-NL" sz="2600" dirty="0">
                <a:latin typeface="Effra"/>
              </a:rPr>
              <a:t> eeuw</a:t>
            </a:r>
          </a:p>
          <a:p>
            <a:r>
              <a:rPr lang="nl-NL" sz="2600" dirty="0">
                <a:latin typeface="Effra"/>
              </a:rPr>
              <a:t>Nieuwe media: fotografie en film</a:t>
            </a:r>
          </a:p>
          <a:p>
            <a:endParaRPr lang="nl-NL" sz="2600" dirty="0">
              <a:latin typeface="Effra"/>
            </a:endParaRPr>
          </a:p>
          <a:p>
            <a:r>
              <a:rPr lang="nl-NL" sz="2600" dirty="0">
                <a:latin typeface="Effra"/>
              </a:rPr>
              <a:t>Kunstenaars breken met tradities (avant-garde)</a:t>
            </a:r>
          </a:p>
          <a:p>
            <a:br>
              <a:rPr lang="nl-NL" sz="2600" dirty="0">
                <a:latin typeface="Effra"/>
              </a:rPr>
            </a:br>
            <a:r>
              <a:rPr lang="nl-NL" sz="2600" dirty="0">
                <a:latin typeface="Effra"/>
              </a:rPr>
              <a:t>Expressie – abstractie – essentie </a:t>
            </a:r>
          </a:p>
          <a:p>
            <a:endParaRPr lang="nl-NL" sz="2600" dirty="0">
              <a:latin typeface="Effra"/>
            </a:endParaRPr>
          </a:p>
          <a:p>
            <a:r>
              <a:rPr lang="nl-NL" sz="2600" dirty="0">
                <a:latin typeface="Effra"/>
              </a:rPr>
              <a:t>Gevoel – verstand – boodschap – vermaak</a:t>
            </a:r>
          </a:p>
          <a:p>
            <a:endParaRPr lang="nl-NL" sz="2600" dirty="0">
              <a:latin typeface="Effra"/>
            </a:endParaRPr>
          </a:p>
          <a:p>
            <a:r>
              <a:rPr lang="nl-NL" sz="2600" dirty="0">
                <a:latin typeface="Effra"/>
              </a:rPr>
              <a:t>Tijd van emancipatie en experiment </a:t>
            </a:r>
            <a:br>
              <a:rPr lang="nl-NL" sz="2600" dirty="0">
                <a:latin typeface="Effra"/>
              </a:rPr>
            </a:br>
            <a:r>
              <a:rPr lang="nl-NL" sz="2600" dirty="0">
                <a:latin typeface="Effra"/>
              </a:rPr>
              <a:t>(maar ook van twee wereldoorlogen)</a:t>
            </a:r>
          </a:p>
          <a:p>
            <a:endParaRPr lang="nl-NL" sz="2600" dirty="0">
              <a:latin typeface="Effra"/>
            </a:endParaRPr>
          </a:p>
          <a:p>
            <a:endParaRPr lang="nl-NL" sz="2600" dirty="0">
              <a:latin typeface="Effra"/>
            </a:endParaRPr>
          </a:p>
          <a:p>
            <a:endParaRPr lang="nl-NL" sz="2600" dirty="0">
              <a:latin typeface="Effra"/>
            </a:endParaRPr>
          </a:p>
          <a:p>
            <a:endParaRPr lang="nl-NL" sz="3200" dirty="0">
              <a:latin typeface="Effra"/>
            </a:endParaRPr>
          </a:p>
          <a:p>
            <a:endParaRPr lang="nl-NL" sz="3200" dirty="0">
              <a:latin typeface="Effra"/>
            </a:endParaRPr>
          </a:p>
        </p:txBody>
      </p:sp>
      <p:pic>
        <p:nvPicPr>
          <p:cNvPr id="3084" name="Picture 12" descr="r/museum - Giacomo Balla - Dynamiek van een hond aan de leiband (1912)">
            <a:extLst>
              <a:ext uri="{FF2B5EF4-FFF2-40B4-BE49-F238E27FC236}">
                <a16:creationId xmlns:a16="http://schemas.microsoft.com/office/drawing/2014/main" id="{C961BD23-506E-9561-D4DD-6771EA68BD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23525" y="3313304"/>
            <a:ext cx="4208966" cy="34460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6332227"/>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f7bdf434-8271-45be-9229-b36057b16eca">
      <Terms xmlns="http://schemas.microsoft.com/office/infopath/2007/PartnerControls"/>
    </lcf76f155ced4ddcb4097134ff3c332f>
    <TaxCatchAll xmlns="403b03e0-f3b3-4df8-8b82-7dc7d4ddf286"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0A69612985F38A4696AAD18D581E630E" ma:contentTypeVersion="11" ma:contentTypeDescription="Een nieuw document maken." ma:contentTypeScope="" ma:versionID="a29b2695f712cf7a05b1cef6d3acfc21">
  <xsd:schema xmlns:xsd="http://www.w3.org/2001/XMLSchema" xmlns:xs="http://www.w3.org/2001/XMLSchema" xmlns:p="http://schemas.microsoft.com/office/2006/metadata/properties" xmlns:ns2="f7bdf434-8271-45be-9229-b36057b16eca" xmlns:ns3="403b03e0-f3b3-4df8-8b82-7dc7d4ddf286" targetNamespace="http://schemas.microsoft.com/office/2006/metadata/properties" ma:root="true" ma:fieldsID="b8ed36d4f6667af175760fddac04732e" ns2:_="" ns3:_="">
    <xsd:import namespace="f7bdf434-8271-45be-9229-b36057b16eca"/>
    <xsd:import namespace="403b03e0-f3b3-4df8-8b82-7dc7d4ddf286"/>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7bdf434-8271-45be-9229-b36057b16ec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Afbeeldingtags" ma:readOnly="false" ma:fieldId="{5cf76f15-5ced-4ddc-b409-7134ff3c332f}" ma:taxonomyMulti="true" ma:sspId="8afbf0a4-60f2-4de2-9c19-1cfcaa6785bd"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03b03e0-f3b3-4df8-8b82-7dc7d4ddf286"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53339e9d-23b0-4d36-af82-861bde34df63}" ma:internalName="TaxCatchAll" ma:showField="CatchAllData" ma:web="403b03e0-f3b3-4df8-8b82-7dc7d4ddf28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71BC580-947A-4107-8AF5-50C7CD04590F}">
  <ds:schemaRefs>
    <ds:schemaRef ds:uri="http://purl.org/dc/dcmitype/"/>
    <ds:schemaRef ds:uri="http://www.w3.org/XML/1998/namespace"/>
    <ds:schemaRef ds:uri="http://schemas.microsoft.com/office/2006/documentManagement/types"/>
    <ds:schemaRef ds:uri="e7183d92-7d1c-4abc-9060-17c5b27035f0"/>
    <ds:schemaRef ds:uri="http://schemas.microsoft.com/office/2006/metadata/properties"/>
    <ds:schemaRef ds:uri="http://purl.org/dc/terms/"/>
    <ds:schemaRef ds:uri="65a11041-aba8-449e-bef6-559f13c05a59"/>
    <ds:schemaRef ds:uri="http://schemas.microsoft.com/office/infopath/2007/PartnerControls"/>
    <ds:schemaRef ds:uri="http://schemas.openxmlformats.org/package/2006/metadata/core-properties"/>
    <ds:schemaRef ds:uri="http://purl.org/dc/elements/1.1/"/>
  </ds:schemaRefs>
</ds:datastoreItem>
</file>

<file path=customXml/itemProps2.xml><?xml version="1.0" encoding="utf-8"?>
<ds:datastoreItem xmlns:ds="http://schemas.openxmlformats.org/officeDocument/2006/customXml" ds:itemID="{92A64BCF-F95D-41F2-B3E1-49290C13CB41}">
  <ds:schemaRefs>
    <ds:schemaRef ds:uri="http://schemas.microsoft.com/sharepoint/v3/contenttype/forms"/>
  </ds:schemaRefs>
</ds:datastoreItem>
</file>

<file path=customXml/itemProps3.xml><?xml version="1.0" encoding="utf-8"?>
<ds:datastoreItem xmlns:ds="http://schemas.openxmlformats.org/officeDocument/2006/customXml" ds:itemID="{7D04C381-4736-43AF-8392-7B92A41BFC94}"/>
</file>

<file path=docProps/app.xml><?xml version="1.0" encoding="utf-8"?>
<Properties xmlns="http://schemas.openxmlformats.org/officeDocument/2006/extended-properties" xmlns:vt="http://schemas.openxmlformats.org/officeDocument/2006/docPropsVTypes">
  <TotalTime>11790</TotalTime>
  <Words>3121</Words>
  <Application>Microsoft Office PowerPoint</Application>
  <PresentationFormat>Breedbeeld</PresentationFormat>
  <Paragraphs>369</Paragraphs>
  <Slides>28</Slides>
  <Notes>23</Notes>
  <HiddenSlides>0</HiddenSlides>
  <MMClips>5</MMClips>
  <ScaleCrop>false</ScaleCrop>
  <HeadingPairs>
    <vt:vector size="6" baseType="variant">
      <vt:variant>
        <vt:lpstr>Gebruikte lettertypen</vt:lpstr>
      </vt:variant>
      <vt:variant>
        <vt:i4>9</vt:i4>
      </vt:variant>
      <vt:variant>
        <vt:lpstr>Thema</vt:lpstr>
      </vt:variant>
      <vt:variant>
        <vt:i4>1</vt:i4>
      </vt:variant>
      <vt:variant>
        <vt:lpstr>Diatitels</vt:lpstr>
      </vt:variant>
      <vt:variant>
        <vt:i4>28</vt:i4>
      </vt:variant>
    </vt:vector>
  </HeadingPairs>
  <TitlesOfParts>
    <vt:vector size="38" baseType="lpstr">
      <vt:lpstr>Abadi</vt:lpstr>
      <vt:lpstr>Aptos</vt:lpstr>
      <vt:lpstr>Arial</vt:lpstr>
      <vt:lpstr>Calibri</vt:lpstr>
      <vt:lpstr>Calibri Light</vt:lpstr>
      <vt:lpstr>Effra</vt:lpstr>
      <vt:lpstr>GTWalsheim</vt:lpstr>
      <vt:lpstr>Symbol</vt:lpstr>
      <vt:lpstr>Wingdings</vt:lpstr>
      <vt:lpstr>Kantoorthema</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Kenmerken Jazz</vt:lpstr>
      <vt:lpstr>Kenmerken ragtime en blues</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Titel</dc:title>
  <dc:creator>Jos Stolper</dc:creator>
  <cp:lastModifiedBy>D. Verheijen</cp:lastModifiedBy>
  <cp:revision>65</cp:revision>
  <dcterms:created xsi:type="dcterms:W3CDTF">2022-04-29T11:47:46Z</dcterms:created>
  <dcterms:modified xsi:type="dcterms:W3CDTF">2025-05-19T18:57:22Z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0x0101000A69612985F38A4696AAD18D581E630E</vt:lpwstr>
  </property>
  <property fmtid="{D5CDD505-2E9C-101B-9397-08002B2CF9AE}" pid="3" name="MediaServiceImageTags">
    <vt:lpwstr/>
  </property>
</Properties>
</file>