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8"/>
  </p:notesMasterIdLst>
  <p:handoutMasterIdLst>
    <p:handoutMasterId r:id="rId129"/>
  </p:handoutMasterIdLst>
  <p:sldIdLst>
    <p:sldId id="259" r:id="rId5"/>
    <p:sldId id="260" r:id="rId6"/>
    <p:sldId id="262" r:id="rId7"/>
    <p:sldId id="348" r:id="rId8"/>
    <p:sldId id="261" r:id="rId9"/>
    <p:sldId id="347" r:id="rId10"/>
    <p:sldId id="895" r:id="rId11"/>
    <p:sldId id="263" r:id="rId12"/>
    <p:sldId id="349" r:id="rId13"/>
    <p:sldId id="878" r:id="rId14"/>
    <p:sldId id="879" r:id="rId15"/>
    <p:sldId id="880" r:id="rId16"/>
    <p:sldId id="833" r:id="rId17"/>
    <p:sldId id="834" r:id="rId18"/>
    <p:sldId id="835" r:id="rId19"/>
    <p:sldId id="836" r:id="rId20"/>
    <p:sldId id="837" r:id="rId21"/>
    <p:sldId id="838" r:id="rId22"/>
    <p:sldId id="839" r:id="rId23"/>
    <p:sldId id="840" r:id="rId24"/>
    <p:sldId id="841" r:id="rId25"/>
    <p:sldId id="844" r:id="rId26"/>
    <p:sldId id="843" r:id="rId27"/>
    <p:sldId id="845" r:id="rId28"/>
    <p:sldId id="846" r:id="rId29"/>
    <p:sldId id="847" r:id="rId30"/>
    <p:sldId id="842" r:id="rId31"/>
    <p:sldId id="881" r:id="rId32"/>
    <p:sldId id="882" r:id="rId33"/>
    <p:sldId id="853" r:id="rId34"/>
    <p:sldId id="848" r:id="rId35"/>
    <p:sldId id="851" r:id="rId36"/>
    <p:sldId id="854" r:id="rId37"/>
    <p:sldId id="855" r:id="rId38"/>
    <p:sldId id="850" r:id="rId39"/>
    <p:sldId id="889" r:id="rId40"/>
    <p:sldId id="314" r:id="rId41"/>
    <p:sldId id="883" r:id="rId42"/>
    <p:sldId id="890" r:id="rId43"/>
    <p:sldId id="856" r:id="rId44"/>
    <p:sldId id="859" r:id="rId45"/>
    <p:sldId id="858" r:id="rId46"/>
    <p:sldId id="857" r:id="rId47"/>
    <p:sldId id="863" r:id="rId48"/>
    <p:sldId id="864" r:id="rId49"/>
    <p:sldId id="862" r:id="rId50"/>
    <p:sldId id="892" r:id="rId51"/>
    <p:sldId id="891" r:id="rId52"/>
    <p:sldId id="893"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894" r:id="rId78"/>
    <p:sldId id="867" r:id="rId79"/>
    <p:sldId id="868" r:id="rId80"/>
    <p:sldId id="869" r:id="rId81"/>
    <p:sldId id="870" r:id="rId82"/>
    <p:sldId id="871" r:id="rId83"/>
    <p:sldId id="872" r:id="rId84"/>
    <p:sldId id="873" r:id="rId85"/>
    <p:sldId id="874" r:id="rId86"/>
    <p:sldId id="877" r:id="rId87"/>
    <p:sldId id="875" r:id="rId88"/>
    <p:sldId id="876" r:id="rId89"/>
    <p:sldId id="884" r:id="rId90"/>
    <p:sldId id="885" r:id="rId91"/>
    <p:sldId id="887" r:id="rId92"/>
    <p:sldId id="312" r:id="rId93"/>
    <p:sldId id="313" r:id="rId94"/>
    <p:sldId id="275" r:id="rId95"/>
    <p:sldId id="283" r:id="rId96"/>
    <p:sldId id="284" r:id="rId97"/>
    <p:sldId id="290" r:id="rId98"/>
    <p:sldId id="291" r:id="rId99"/>
    <p:sldId id="292" r:id="rId100"/>
    <p:sldId id="293" r:id="rId101"/>
    <p:sldId id="294" r:id="rId102"/>
    <p:sldId id="295" r:id="rId103"/>
    <p:sldId id="296" r:id="rId104"/>
    <p:sldId id="297" r:id="rId105"/>
    <p:sldId id="298" r:id="rId106"/>
    <p:sldId id="299" r:id="rId107"/>
    <p:sldId id="300" r:id="rId108"/>
    <p:sldId id="301" r:id="rId109"/>
    <p:sldId id="302" r:id="rId110"/>
    <p:sldId id="303" r:id="rId111"/>
    <p:sldId id="304" r:id="rId112"/>
    <p:sldId id="305" r:id="rId113"/>
    <p:sldId id="306" r:id="rId114"/>
    <p:sldId id="307" r:id="rId115"/>
    <p:sldId id="308" r:id="rId116"/>
    <p:sldId id="309" r:id="rId117"/>
    <p:sldId id="310" r:id="rId118"/>
    <p:sldId id="311" r:id="rId119"/>
    <p:sldId id="346" r:id="rId120"/>
    <p:sldId id="285" r:id="rId121"/>
    <p:sldId id="286" r:id="rId122"/>
    <p:sldId id="340" r:id="rId123"/>
    <p:sldId id="341" r:id="rId124"/>
    <p:sldId id="343" r:id="rId125"/>
    <p:sldId id="344" r:id="rId126"/>
    <p:sldId id="342" r:id="rId1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2936B-5108-F45F-D8AD-07249E126400}" v="710" dt="2025-05-09T07:38:18.057"/>
    <p1510:client id="{B265CA32-C3D5-1E51-9FEE-17D342EF9612}" v="34" dt="2025-05-09T06:52:44.4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94"/>
  </p:normalViewPr>
  <p:slideViewPr>
    <p:cSldViewPr snapToGrid="0">
      <p:cViewPr varScale="1">
        <p:scale>
          <a:sx n="105" d="100"/>
          <a:sy n="105" d="100"/>
        </p:scale>
        <p:origin x="192" y="2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15-05-2025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15-05-2025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panose="020F0502020204030204"/>
                <a:cs typeface="Calibri" panose="020F0502020204030204"/>
              </a:rPr>
              <a:t>Supertip</a:t>
            </a:r>
          </a:p>
          <a:p>
            <a:r>
              <a:rPr lang="nl-NL">
                <a:ea typeface="Calibri" panose="020F0502020204030204"/>
                <a:cs typeface="Calibri" panose="020F0502020204030204"/>
              </a:rPr>
              <a:t>Karina --&gt; Hoofdconcepten leren &amp; toepassen</a:t>
            </a:r>
          </a:p>
          <a:p>
            <a:r>
              <a:rPr lang="nl-NL">
                <a:ea typeface="Calibri" panose="020F0502020204030204"/>
                <a:cs typeface="Calibri" panose="020F0502020204030204"/>
              </a:rPr>
              <a:t>Flemming --&gt; Letterlijk uit de bron halen</a:t>
            </a:r>
          </a:p>
          <a:p>
            <a:pPr marL="171450" indent="-171450">
              <a:buFont typeface="Calibri"/>
              <a:buChar char="-"/>
            </a:pPr>
            <a:endParaRPr lang="nl-NL">
              <a:ea typeface="Calibri" panose="020F0502020204030204"/>
              <a:cs typeface="Calibri" panose="020F0502020204030204"/>
            </a:endParaRPr>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230798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D887-C7AC-CEF8-98B1-7B2444B721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223CDA-33E9-118D-1093-9503A1B62B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00CCBE9-C1D3-2FE4-2C3A-B1B2F54D517D}"/>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0733615E-90CB-8D98-B4CE-F1862DF6D738}"/>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169940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F47E8-9363-54F5-5409-C1DE5CF3AA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064770-6753-9C93-D543-2567103841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8A1D5DE-E944-2B76-5E99-6B22A78D0902}"/>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B3C8533-5D8E-AB05-6AF8-06291D071F91}"/>
              </a:ext>
            </a:extLst>
          </p:cNvPr>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2272445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73AD-A757-0FC1-85CE-58306F93D6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A634B6-209D-91A8-A661-4CE6BF819A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85A734-6458-51EC-9D73-BF8B3B26A2B8}"/>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F6394A0B-AAB1-955D-22E5-AB0E34121939}"/>
              </a:ext>
            </a:extLst>
          </p:cNvPr>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190198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5DF3E-AF4E-3E5D-35CD-315FDB9703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70C42C-EDA8-0038-0B87-71807FB384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37875C-6D53-21AC-27FB-B05741D54677}"/>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57DB907E-898D-9FB7-0888-C00A627095AB}"/>
              </a:ext>
            </a:extLst>
          </p:cNvPr>
          <p:cNvSpPr>
            <a:spLocks noGrp="1"/>
          </p:cNvSpPr>
          <p:nvPr>
            <p:ph type="sldNum" sz="quarter" idx="5"/>
          </p:nvPr>
        </p:nvSpPr>
        <p:spPr/>
        <p:txBody>
          <a:bodyPr/>
          <a:lstStyle/>
          <a:p>
            <a:fld id="{8E652D38-649F-2742-B8D4-CEFE19811428}" type="slidenum">
              <a:rPr lang="nl-NL" smtClean="0"/>
              <a:t>21</a:t>
            </a:fld>
            <a:endParaRPr lang="nl-NL"/>
          </a:p>
        </p:txBody>
      </p:sp>
    </p:spTree>
    <p:extLst>
      <p:ext uri="{BB962C8B-B14F-4D97-AF65-F5344CB8AC3E}">
        <p14:creationId xmlns:p14="http://schemas.microsoft.com/office/powerpoint/2010/main" val="110623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106DF-2C0E-D41F-20AC-27B3E48B1E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388648-C6EB-E587-370D-5FBDC76A2C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2F68C5-7ECA-4D24-E9A3-D208351A35D6}"/>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CC73D8DD-1F0A-2558-D1B0-5875B3C7A1D9}"/>
              </a:ext>
            </a:extLst>
          </p:cNvPr>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267386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BFA9-E4A5-D636-B1B2-DC928F0D77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8C5CBE-239F-7370-1130-387D07F2EF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8B87B3-B3E3-20EE-E758-0E6605B1D573}"/>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40CC87E4-CF83-4D09-799B-9992EC5E0A22}"/>
              </a:ext>
            </a:extLst>
          </p:cNvPr>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82675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D55B-84BC-CCB3-DDA4-53185D8B8A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862EE7-C9C9-99BC-BC63-3A520F792F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709188-E0BF-2695-9E34-DE0A134D27FC}"/>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21F3D5BA-0927-0F2A-9B00-EF9A4E14B156}"/>
              </a:ext>
            </a:extLst>
          </p:cNvPr>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3152186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C636-9D84-816F-725C-07B46C5E0D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81BFCD-8F7D-F4E5-64B6-164190772A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F3282C-9DE3-EBF6-4A33-84033F5F67F2}"/>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549CEF4C-051B-079A-32F5-732EC9DF57D3}"/>
              </a:ext>
            </a:extLst>
          </p:cNvPr>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1850905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3C727-AB8C-3B36-CF16-4C9A29CAC4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D20445-F832-A309-7F87-D0216D89A2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56CD7B-8ED5-FBF2-30FA-EFB85B7D6EF8}"/>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8F6B7D9-063A-E995-32B5-B7C62F12793A}"/>
              </a:ext>
            </a:extLst>
          </p:cNvPr>
          <p:cNvSpPr>
            <a:spLocks noGrp="1"/>
          </p:cNvSpPr>
          <p:nvPr>
            <p:ph type="sldNum" sz="quarter" idx="5"/>
          </p:nvPr>
        </p:nvSpPr>
        <p:spPr/>
        <p:txBody>
          <a:bodyPr/>
          <a:lstStyle/>
          <a:p>
            <a:fld id="{8E652D38-649F-2742-B8D4-CEFE19811428}" type="slidenum">
              <a:rPr lang="nl-NL" smtClean="0"/>
              <a:t>26</a:t>
            </a:fld>
            <a:endParaRPr lang="nl-NL"/>
          </a:p>
        </p:txBody>
      </p:sp>
    </p:spTree>
    <p:extLst>
      <p:ext uri="{BB962C8B-B14F-4D97-AF65-F5344CB8AC3E}">
        <p14:creationId xmlns:p14="http://schemas.microsoft.com/office/powerpoint/2010/main" val="54503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05E37-05DC-CE78-FEA7-831AC52847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252A53-2DEB-9070-6A04-050768219C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FA7A2F-F9DB-BE5A-0002-915482C0422F}"/>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85D58FED-F005-34C5-213A-6AF37A39A6B6}"/>
              </a:ext>
            </a:extLst>
          </p:cNvPr>
          <p:cNvSpPr>
            <a:spLocks noGrp="1"/>
          </p:cNvSpPr>
          <p:nvPr>
            <p:ph type="sldNum" sz="quarter" idx="5"/>
          </p:nvPr>
        </p:nvSpPr>
        <p:spPr/>
        <p:txBody>
          <a:bodyPr/>
          <a:lstStyle/>
          <a:p>
            <a:fld id="{8E652D38-649F-2742-B8D4-CEFE19811428}" type="slidenum">
              <a:rPr lang="nl-NL" smtClean="0"/>
              <a:t>27</a:t>
            </a:fld>
            <a:endParaRPr lang="nl-NL"/>
          </a:p>
        </p:txBody>
      </p:sp>
    </p:spTree>
    <p:extLst>
      <p:ext uri="{BB962C8B-B14F-4D97-AF65-F5344CB8AC3E}">
        <p14:creationId xmlns:p14="http://schemas.microsoft.com/office/powerpoint/2010/main" val="330291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8F68-A398-0359-D200-A3B0769B08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2B06B5-9488-6939-D628-057A811206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618B10-7F6F-FC5B-3459-EEB66DB7AA2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44DED52-3EF4-294B-7563-8B8F91EA0C36}"/>
              </a:ext>
            </a:extLst>
          </p:cNvPr>
          <p:cNvSpPr>
            <a:spLocks noGrp="1"/>
          </p:cNvSpPr>
          <p:nvPr>
            <p:ph type="sldNum" sz="quarter" idx="10"/>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60112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7B30-A0BD-A54C-E173-9EFCCDF3C9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BB2869-7A48-AFE3-13F9-BA3DEDFF40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ABABFE-C07A-F854-00BC-6A3BD0862D84}"/>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93B4C133-85E2-EEAA-8A17-067A3A770697}"/>
              </a:ext>
            </a:extLst>
          </p:cNvPr>
          <p:cNvSpPr>
            <a:spLocks noGrp="1"/>
          </p:cNvSpPr>
          <p:nvPr>
            <p:ph type="sldNum" sz="quarter" idx="5"/>
          </p:nvPr>
        </p:nvSpPr>
        <p:spPr/>
        <p:txBody>
          <a:bodyPr/>
          <a:lstStyle/>
          <a:p>
            <a:fld id="{8E652D38-649F-2742-B8D4-CEFE19811428}" type="slidenum">
              <a:rPr lang="nl-NL" smtClean="0"/>
              <a:t>30</a:t>
            </a:fld>
            <a:endParaRPr lang="nl-NL"/>
          </a:p>
        </p:txBody>
      </p:sp>
    </p:spTree>
    <p:extLst>
      <p:ext uri="{BB962C8B-B14F-4D97-AF65-F5344CB8AC3E}">
        <p14:creationId xmlns:p14="http://schemas.microsoft.com/office/powerpoint/2010/main" val="279893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35</a:t>
            </a:fld>
            <a:endParaRPr lang="nl-NL"/>
          </a:p>
        </p:txBody>
      </p:sp>
    </p:spTree>
    <p:extLst>
      <p:ext uri="{BB962C8B-B14F-4D97-AF65-F5344CB8AC3E}">
        <p14:creationId xmlns:p14="http://schemas.microsoft.com/office/powerpoint/2010/main" val="4089279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B6F2B-09A2-AA32-34FC-F8821CC731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62E497-8024-E9E0-1E3B-EC2AC1FF90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54F465-583B-9F54-49B0-917DA2A94A3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FC823D5-7A55-E81C-48E8-E33E498B6F71}"/>
              </a:ext>
            </a:extLst>
          </p:cNvPr>
          <p:cNvSpPr>
            <a:spLocks noGrp="1"/>
          </p:cNvSpPr>
          <p:nvPr>
            <p:ph type="sldNum" sz="quarter" idx="5"/>
          </p:nvPr>
        </p:nvSpPr>
        <p:spPr/>
        <p:txBody>
          <a:bodyPr/>
          <a:lstStyle/>
          <a:p>
            <a:fld id="{8E652D38-649F-2742-B8D4-CEFE19811428}" type="slidenum">
              <a:rPr lang="nl-NL" smtClean="0"/>
              <a:t>36</a:t>
            </a:fld>
            <a:endParaRPr lang="nl-NL"/>
          </a:p>
        </p:txBody>
      </p:sp>
    </p:spTree>
    <p:extLst>
      <p:ext uri="{BB962C8B-B14F-4D97-AF65-F5344CB8AC3E}">
        <p14:creationId xmlns:p14="http://schemas.microsoft.com/office/powerpoint/2010/main" val="218549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37</a:t>
            </a:fld>
            <a:endParaRPr lang="nl-NL"/>
          </a:p>
        </p:txBody>
      </p:sp>
    </p:spTree>
    <p:extLst>
      <p:ext uri="{BB962C8B-B14F-4D97-AF65-F5344CB8AC3E}">
        <p14:creationId xmlns:p14="http://schemas.microsoft.com/office/powerpoint/2010/main" val="51243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FCA0-5D9C-3FB5-E361-A90387E42E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95B51B-7F42-F45D-024D-6B624D6773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A4898D5-BEB2-BDB9-D70C-6C6BC1871CB6}"/>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59641A4F-E8A8-4ED3-222B-40F7417A06A0}"/>
              </a:ext>
            </a:extLst>
          </p:cNvPr>
          <p:cNvSpPr>
            <a:spLocks noGrp="1"/>
          </p:cNvSpPr>
          <p:nvPr>
            <p:ph type="sldNum" sz="quarter" idx="5"/>
          </p:nvPr>
        </p:nvSpPr>
        <p:spPr/>
        <p:txBody>
          <a:bodyPr/>
          <a:lstStyle/>
          <a:p>
            <a:fld id="{8E652D38-649F-2742-B8D4-CEFE19811428}" type="slidenum">
              <a:rPr lang="nl-NL" smtClean="0"/>
              <a:t>40</a:t>
            </a:fld>
            <a:endParaRPr lang="nl-NL"/>
          </a:p>
        </p:txBody>
      </p:sp>
    </p:spTree>
    <p:extLst>
      <p:ext uri="{BB962C8B-B14F-4D97-AF65-F5344CB8AC3E}">
        <p14:creationId xmlns:p14="http://schemas.microsoft.com/office/powerpoint/2010/main" val="2629688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6F3C9-827C-0AEC-7D37-D061611775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53BA11-19B6-8084-D2D6-C45966F906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A3D9CF-3A76-E523-ED2A-7154EFB784B0}"/>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FC8D0F5B-ED7F-5442-2C9D-1C3340E17C2F}"/>
              </a:ext>
            </a:extLst>
          </p:cNvPr>
          <p:cNvSpPr>
            <a:spLocks noGrp="1"/>
          </p:cNvSpPr>
          <p:nvPr>
            <p:ph type="sldNum" sz="quarter" idx="5"/>
          </p:nvPr>
        </p:nvSpPr>
        <p:spPr/>
        <p:txBody>
          <a:bodyPr/>
          <a:lstStyle/>
          <a:p>
            <a:fld id="{8E652D38-649F-2742-B8D4-CEFE19811428}" type="slidenum">
              <a:rPr lang="nl-NL" smtClean="0"/>
              <a:t>75</a:t>
            </a:fld>
            <a:endParaRPr lang="nl-NL"/>
          </a:p>
        </p:txBody>
      </p:sp>
    </p:spTree>
    <p:extLst>
      <p:ext uri="{BB962C8B-B14F-4D97-AF65-F5344CB8AC3E}">
        <p14:creationId xmlns:p14="http://schemas.microsoft.com/office/powerpoint/2010/main" val="2498341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8500-D4D5-4D92-D0B3-FA99C5AF92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58F74E-DF92-65E6-8AB5-B0EE966218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6C5388-DC49-39B3-A50F-BE934350D0AA}"/>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A1A772CB-360B-1F0A-EE03-23BCD4645E05}"/>
              </a:ext>
            </a:extLst>
          </p:cNvPr>
          <p:cNvSpPr>
            <a:spLocks noGrp="1"/>
          </p:cNvSpPr>
          <p:nvPr>
            <p:ph type="sldNum" sz="quarter" idx="5"/>
          </p:nvPr>
        </p:nvSpPr>
        <p:spPr/>
        <p:txBody>
          <a:bodyPr/>
          <a:lstStyle/>
          <a:p>
            <a:fld id="{8E652D38-649F-2742-B8D4-CEFE19811428}" type="slidenum">
              <a:rPr lang="nl-NL" smtClean="0"/>
              <a:t>76</a:t>
            </a:fld>
            <a:endParaRPr lang="nl-NL"/>
          </a:p>
        </p:txBody>
      </p:sp>
    </p:spTree>
    <p:extLst>
      <p:ext uri="{BB962C8B-B14F-4D97-AF65-F5344CB8AC3E}">
        <p14:creationId xmlns:p14="http://schemas.microsoft.com/office/powerpoint/2010/main" val="1893748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C7821-5E73-A8A8-DF23-746B76DD48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742017-930F-D472-3289-DE9820C37C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1CE969-48DC-AD47-BD11-3BE209AE65FA}"/>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25DCAF99-1685-A1D1-3E6E-56C4571EE101}"/>
              </a:ext>
            </a:extLst>
          </p:cNvPr>
          <p:cNvSpPr>
            <a:spLocks noGrp="1"/>
          </p:cNvSpPr>
          <p:nvPr>
            <p:ph type="sldNum" sz="quarter" idx="5"/>
          </p:nvPr>
        </p:nvSpPr>
        <p:spPr/>
        <p:txBody>
          <a:bodyPr/>
          <a:lstStyle/>
          <a:p>
            <a:fld id="{8E652D38-649F-2742-B8D4-CEFE19811428}" type="slidenum">
              <a:rPr lang="nl-NL" smtClean="0"/>
              <a:t>77</a:t>
            </a:fld>
            <a:endParaRPr lang="nl-NL"/>
          </a:p>
        </p:txBody>
      </p:sp>
    </p:spTree>
    <p:extLst>
      <p:ext uri="{BB962C8B-B14F-4D97-AF65-F5344CB8AC3E}">
        <p14:creationId xmlns:p14="http://schemas.microsoft.com/office/powerpoint/2010/main" val="366947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B2C5-788C-667B-48B9-AE62094BD1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476CF9-14D1-77C0-137A-20C694FF5F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98D1D8-2A55-743A-E863-C910ABBE40B7}"/>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08059E37-6465-E5A5-E7E9-AE0BAAD7C129}"/>
              </a:ext>
            </a:extLst>
          </p:cNvPr>
          <p:cNvSpPr>
            <a:spLocks noGrp="1"/>
          </p:cNvSpPr>
          <p:nvPr>
            <p:ph type="sldNum" sz="quarter" idx="5"/>
          </p:nvPr>
        </p:nvSpPr>
        <p:spPr/>
        <p:txBody>
          <a:bodyPr/>
          <a:lstStyle/>
          <a:p>
            <a:fld id="{8E652D38-649F-2742-B8D4-CEFE19811428}" type="slidenum">
              <a:rPr lang="nl-NL" smtClean="0"/>
              <a:t>78</a:t>
            </a:fld>
            <a:endParaRPr lang="nl-NL"/>
          </a:p>
        </p:txBody>
      </p:sp>
    </p:spTree>
    <p:extLst>
      <p:ext uri="{BB962C8B-B14F-4D97-AF65-F5344CB8AC3E}">
        <p14:creationId xmlns:p14="http://schemas.microsoft.com/office/powerpoint/2010/main" val="295010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1C9A2-3071-FE11-4C30-05BB9C5B62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91EC54-8673-9494-87D0-6676FA85C6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7C20CF-8890-2ED4-EB5F-57314BA666C5}"/>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2678647-7F0B-A1A6-9A7B-97CFDEC49F7D}"/>
              </a:ext>
            </a:extLst>
          </p:cNvPr>
          <p:cNvSpPr>
            <a:spLocks noGrp="1"/>
          </p:cNvSpPr>
          <p:nvPr>
            <p:ph type="sldNum" sz="quarter" idx="5"/>
          </p:nvPr>
        </p:nvSpPr>
        <p:spPr/>
        <p:txBody>
          <a:bodyPr/>
          <a:lstStyle/>
          <a:p>
            <a:fld id="{8E652D38-649F-2742-B8D4-CEFE19811428}" type="slidenum">
              <a:rPr lang="nl-NL" smtClean="0"/>
              <a:t>79</a:t>
            </a:fld>
            <a:endParaRPr lang="nl-NL"/>
          </a:p>
        </p:txBody>
      </p:sp>
    </p:spTree>
    <p:extLst>
      <p:ext uri="{BB962C8B-B14F-4D97-AF65-F5344CB8AC3E}">
        <p14:creationId xmlns:p14="http://schemas.microsoft.com/office/powerpoint/2010/main" val="271942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841181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9E31E-75D6-DAEA-6E69-BE327B7403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94C7EF-0455-08EB-770B-CBED328095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135483-8001-6EB2-E1CD-F4ED0D7AB44C}"/>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BF48825-AEBE-EE16-8AC8-AD7EF1D138E8}"/>
              </a:ext>
            </a:extLst>
          </p:cNvPr>
          <p:cNvSpPr>
            <a:spLocks noGrp="1"/>
          </p:cNvSpPr>
          <p:nvPr>
            <p:ph type="sldNum" sz="quarter" idx="5"/>
          </p:nvPr>
        </p:nvSpPr>
        <p:spPr/>
        <p:txBody>
          <a:bodyPr/>
          <a:lstStyle/>
          <a:p>
            <a:fld id="{8E652D38-649F-2742-B8D4-CEFE19811428}" type="slidenum">
              <a:rPr lang="nl-NL" smtClean="0"/>
              <a:t>80</a:t>
            </a:fld>
            <a:endParaRPr lang="nl-NL"/>
          </a:p>
        </p:txBody>
      </p:sp>
    </p:spTree>
    <p:extLst>
      <p:ext uri="{BB962C8B-B14F-4D97-AF65-F5344CB8AC3E}">
        <p14:creationId xmlns:p14="http://schemas.microsoft.com/office/powerpoint/2010/main" val="3647421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F34B-4C5E-5AC9-CB0A-B13BF5013B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5E1217-695B-4E1E-55D9-E5128A0D73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FC303D-670A-3881-F952-5EC0C89420CB}"/>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7D8976BC-F837-AD7B-E141-62AC7E993B41}"/>
              </a:ext>
            </a:extLst>
          </p:cNvPr>
          <p:cNvSpPr>
            <a:spLocks noGrp="1"/>
          </p:cNvSpPr>
          <p:nvPr>
            <p:ph type="sldNum" sz="quarter" idx="5"/>
          </p:nvPr>
        </p:nvSpPr>
        <p:spPr/>
        <p:txBody>
          <a:bodyPr/>
          <a:lstStyle/>
          <a:p>
            <a:fld id="{8E652D38-649F-2742-B8D4-CEFE19811428}" type="slidenum">
              <a:rPr lang="nl-NL" smtClean="0"/>
              <a:t>81</a:t>
            </a:fld>
            <a:endParaRPr lang="nl-NL"/>
          </a:p>
        </p:txBody>
      </p:sp>
    </p:spTree>
    <p:extLst>
      <p:ext uri="{BB962C8B-B14F-4D97-AF65-F5344CB8AC3E}">
        <p14:creationId xmlns:p14="http://schemas.microsoft.com/office/powerpoint/2010/main" val="115697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5B02-1155-5B35-80CE-E2608BF83B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894C8F-1BFB-0023-8D8A-218C9730B9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ECDF9B-1DA9-45ED-34CF-DF9EE9B6BBAA}"/>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413A12CA-5C4F-E085-9785-0C909BF47445}"/>
              </a:ext>
            </a:extLst>
          </p:cNvPr>
          <p:cNvSpPr>
            <a:spLocks noGrp="1"/>
          </p:cNvSpPr>
          <p:nvPr>
            <p:ph type="sldNum" sz="quarter" idx="5"/>
          </p:nvPr>
        </p:nvSpPr>
        <p:spPr/>
        <p:txBody>
          <a:bodyPr/>
          <a:lstStyle/>
          <a:p>
            <a:fld id="{8E652D38-649F-2742-B8D4-CEFE19811428}" type="slidenum">
              <a:rPr lang="nl-NL" smtClean="0"/>
              <a:t>82</a:t>
            </a:fld>
            <a:endParaRPr lang="nl-NL"/>
          </a:p>
        </p:txBody>
      </p:sp>
    </p:spTree>
    <p:extLst>
      <p:ext uri="{BB962C8B-B14F-4D97-AF65-F5344CB8AC3E}">
        <p14:creationId xmlns:p14="http://schemas.microsoft.com/office/powerpoint/2010/main" val="2332041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175C-D5B7-4CB8-559A-167F3DECC1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AB4F0A-E64E-C43E-7FDF-7A94ACFFD5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37BE0C-A121-B672-3A54-80C9410F1395}"/>
              </a:ext>
            </a:extLst>
          </p:cNvPr>
          <p:cNvSpPr>
            <a:spLocks noGrp="1"/>
          </p:cNvSpPr>
          <p:nvPr>
            <p:ph type="body" idx="1"/>
          </p:nvPr>
        </p:nvSpPr>
        <p:spPr/>
        <p:txBody>
          <a:bodyPr/>
          <a:lstStyle/>
          <a:p>
            <a:r>
              <a:rPr lang="en-US" b="0" dirty="0">
                <a:ea typeface="Calibri"/>
                <a:cs typeface="Calibri"/>
              </a:rPr>
              <a:t>Marx</a:t>
            </a: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DE26F4B9-931A-B423-9E80-38887FF485BB}"/>
              </a:ext>
            </a:extLst>
          </p:cNvPr>
          <p:cNvSpPr>
            <a:spLocks noGrp="1"/>
          </p:cNvSpPr>
          <p:nvPr>
            <p:ph type="sldNum" sz="quarter" idx="5"/>
          </p:nvPr>
        </p:nvSpPr>
        <p:spPr/>
        <p:txBody>
          <a:bodyPr/>
          <a:lstStyle/>
          <a:p>
            <a:fld id="{8E652D38-649F-2742-B8D4-CEFE19811428}" type="slidenum">
              <a:rPr lang="nl-NL" smtClean="0"/>
              <a:t>83</a:t>
            </a:fld>
            <a:endParaRPr lang="nl-NL"/>
          </a:p>
        </p:txBody>
      </p:sp>
    </p:spTree>
    <p:extLst>
      <p:ext uri="{BB962C8B-B14F-4D97-AF65-F5344CB8AC3E}">
        <p14:creationId xmlns:p14="http://schemas.microsoft.com/office/powerpoint/2010/main" val="118104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2E0E-E969-FA36-80D9-F63993C2A9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CC7533-5DF0-9C28-C22B-B90EBB36E0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66CE69-6B4C-5353-A2BD-0FF318A1EC6D}"/>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1AC7B8A-6882-0739-202D-67163C3E0374}"/>
              </a:ext>
            </a:extLst>
          </p:cNvPr>
          <p:cNvSpPr>
            <a:spLocks noGrp="1"/>
          </p:cNvSpPr>
          <p:nvPr>
            <p:ph type="sldNum" sz="quarter" idx="5"/>
          </p:nvPr>
        </p:nvSpPr>
        <p:spPr/>
        <p:txBody>
          <a:bodyPr/>
          <a:lstStyle/>
          <a:p>
            <a:fld id="{8E652D38-649F-2742-B8D4-CEFE19811428}" type="slidenum">
              <a:rPr lang="nl-NL" smtClean="0"/>
              <a:t>84</a:t>
            </a:fld>
            <a:endParaRPr lang="nl-NL"/>
          </a:p>
        </p:txBody>
      </p:sp>
    </p:spTree>
    <p:extLst>
      <p:ext uri="{BB962C8B-B14F-4D97-AF65-F5344CB8AC3E}">
        <p14:creationId xmlns:p14="http://schemas.microsoft.com/office/powerpoint/2010/main" val="3822564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CEFB-52E1-C1B7-72BF-FB486DE889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47FE11-185D-D678-3473-4523C8CC50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1CF337-F360-9FE2-40BC-BE78850385BB}"/>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411E5D19-E3FF-4A07-4FBF-3BFA5B0DDD58}"/>
              </a:ext>
            </a:extLst>
          </p:cNvPr>
          <p:cNvSpPr>
            <a:spLocks noGrp="1"/>
          </p:cNvSpPr>
          <p:nvPr>
            <p:ph type="sldNum" sz="quarter" idx="5"/>
          </p:nvPr>
        </p:nvSpPr>
        <p:spPr/>
        <p:txBody>
          <a:bodyPr/>
          <a:lstStyle/>
          <a:p>
            <a:fld id="{8E652D38-649F-2742-B8D4-CEFE19811428}" type="slidenum">
              <a:rPr lang="nl-NL" smtClean="0"/>
              <a:t>85</a:t>
            </a:fld>
            <a:endParaRPr lang="nl-NL"/>
          </a:p>
        </p:txBody>
      </p:sp>
    </p:spTree>
    <p:extLst>
      <p:ext uri="{BB962C8B-B14F-4D97-AF65-F5344CB8AC3E}">
        <p14:creationId xmlns:p14="http://schemas.microsoft.com/office/powerpoint/2010/main" val="3111120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90</a:t>
            </a:fld>
            <a:endParaRPr lang="nl-NL"/>
          </a:p>
        </p:txBody>
      </p:sp>
    </p:spTree>
    <p:extLst>
      <p:ext uri="{BB962C8B-B14F-4D97-AF65-F5344CB8AC3E}">
        <p14:creationId xmlns:p14="http://schemas.microsoft.com/office/powerpoint/2010/main" val="873636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Ja </a:t>
            </a:r>
            <a:r>
              <a:rPr lang="nl-NL">
                <a:sym typeface="Wingdings" pitchFamily="2" charset="2"/>
              </a:rPr>
              <a:t> vertegenwoordiging van een groep</a:t>
            </a:r>
            <a:endParaRPr lang="nl-NL"/>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96</a:t>
            </a:fld>
            <a:endParaRPr lang="nl-NL"/>
          </a:p>
        </p:txBody>
      </p:sp>
    </p:spTree>
    <p:extLst>
      <p:ext uri="{BB962C8B-B14F-4D97-AF65-F5344CB8AC3E}">
        <p14:creationId xmlns:p14="http://schemas.microsoft.com/office/powerpoint/2010/main" val="253812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97</a:t>
            </a:fld>
            <a:endParaRPr lang="nl-NL"/>
          </a:p>
        </p:txBody>
      </p:sp>
    </p:spTree>
    <p:extLst>
      <p:ext uri="{BB962C8B-B14F-4D97-AF65-F5344CB8AC3E}">
        <p14:creationId xmlns:p14="http://schemas.microsoft.com/office/powerpoint/2010/main" val="640757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98</a:t>
            </a:fld>
            <a:endParaRPr lang="nl-NL"/>
          </a:p>
        </p:txBody>
      </p:sp>
    </p:spTree>
    <p:extLst>
      <p:ext uri="{BB962C8B-B14F-4D97-AF65-F5344CB8AC3E}">
        <p14:creationId xmlns:p14="http://schemas.microsoft.com/office/powerpoint/2010/main" val="306369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24D3-C6AA-4DF3-0E06-20523503CB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EBF4AB-C98A-3A9A-0784-89D75D52D6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6C7C6F-A12B-4EBA-E2D2-F812797BB082}"/>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A72651FA-9C81-6A6A-5A69-68F253B09E64}"/>
              </a:ext>
            </a:extLst>
          </p:cNvPr>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1160879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99</a:t>
            </a:fld>
            <a:endParaRPr lang="nl-NL"/>
          </a:p>
        </p:txBody>
      </p:sp>
    </p:spTree>
    <p:extLst>
      <p:ext uri="{BB962C8B-B14F-4D97-AF65-F5344CB8AC3E}">
        <p14:creationId xmlns:p14="http://schemas.microsoft.com/office/powerpoint/2010/main" val="154781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100</a:t>
            </a:fld>
            <a:endParaRPr lang="nl-NL"/>
          </a:p>
        </p:txBody>
      </p:sp>
    </p:spTree>
    <p:extLst>
      <p:ext uri="{BB962C8B-B14F-4D97-AF65-F5344CB8AC3E}">
        <p14:creationId xmlns:p14="http://schemas.microsoft.com/office/powerpoint/2010/main" val="1948072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101</a:t>
            </a:fld>
            <a:endParaRPr lang="nl-NL"/>
          </a:p>
        </p:txBody>
      </p:sp>
    </p:spTree>
    <p:extLst>
      <p:ext uri="{BB962C8B-B14F-4D97-AF65-F5344CB8AC3E}">
        <p14:creationId xmlns:p14="http://schemas.microsoft.com/office/powerpoint/2010/main" val="3871192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102</a:t>
            </a:fld>
            <a:endParaRPr lang="nl-NL"/>
          </a:p>
        </p:txBody>
      </p:sp>
    </p:spTree>
    <p:extLst>
      <p:ext uri="{BB962C8B-B14F-4D97-AF65-F5344CB8AC3E}">
        <p14:creationId xmlns:p14="http://schemas.microsoft.com/office/powerpoint/2010/main" val="20429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Ja!</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103</a:t>
            </a:fld>
            <a:endParaRPr lang="nl-NL"/>
          </a:p>
        </p:txBody>
      </p:sp>
    </p:spTree>
    <p:extLst>
      <p:ext uri="{BB962C8B-B14F-4D97-AF65-F5344CB8AC3E}">
        <p14:creationId xmlns:p14="http://schemas.microsoft.com/office/powerpoint/2010/main" val="843616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104</a:t>
            </a:fld>
            <a:endParaRPr lang="nl-NL"/>
          </a:p>
        </p:txBody>
      </p:sp>
    </p:spTree>
    <p:extLst>
      <p:ext uri="{BB962C8B-B14F-4D97-AF65-F5344CB8AC3E}">
        <p14:creationId xmlns:p14="http://schemas.microsoft.com/office/powerpoint/2010/main" val="3055418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105</a:t>
            </a:fld>
            <a:endParaRPr lang="nl-NL"/>
          </a:p>
        </p:txBody>
      </p:sp>
    </p:spTree>
    <p:extLst>
      <p:ext uri="{BB962C8B-B14F-4D97-AF65-F5344CB8AC3E}">
        <p14:creationId xmlns:p14="http://schemas.microsoft.com/office/powerpoint/2010/main" val="2017231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106</a:t>
            </a:fld>
            <a:endParaRPr lang="nl-NL"/>
          </a:p>
        </p:txBody>
      </p:sp>
    </p:spTree>
    <p:extLst>
      <p:ext uri="{BB962C8B-B14F-4D97-AF65-F5344CB8AC3E}">
        <p14:creationId xmlns:p14="http://schemas.microsoft.com/office/powerpoint/2010/main" val="3092225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107</a:t>
            </a:fld>
            <a:endParaRPr lang="nl-NL"/>
          </a:p>
        </p:txBody>
      </p:sp>
    </p:spTree>
    <p:extLst>
      <p:ext uri="{BB962C8B-B14F-4D97-AF65-F5344CB8AC3E}">
        <p14:creationId xmlns:p14="http://schemas.microsoft.com/office/powerpoint/2010/main" val="3011497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108</a:t>
            </a:fld>
            <a:endParaRPr lang="nl-NL"/>
          </a:p>
        </p:txBody>
      </p:sp>
    </p:spTree>
    <p:extLst>
      <p:ext uri="{BB962C8B-B14F-4D97-AF65-F5344CB8AC3E}">
        <p14:creationId xmlns:p14="http://schemas.microsoft.com/office/powerpoint/2010/main" val="82145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4E42-7D68-7C7F-2675-E0F120D607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9C35DF-20D6-4916-9CF9-5FA3261F0E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9D792D-E26F-D269-3D41-FFB2FECC054A}"/>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B541DCA-3C1B-8A4D-C750-F1E16B584D0E}"/>
              </a:ext>
            </a:extLst>
          </p:cNvPr>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2685742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109</a:t>
            </a:fld>
            <a:endParaRPr lang="nl-NL"/>
          </a:p>
        </p:txBody>
      </p:sp>
    </p:spTree>
    <p:extLst>
      <p:ext uri="{BB962C8B-B14F-4D97-AF65-F5344CB8AC3E}">
        <p14:creationId xmlns:p14="http://schemas.microsoft.com/office/powerpoint/2010/main" val="1677671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110</a:t>
            </a:fld>
            <a:endParaRPr lang="nl-NL"/>
          </a:p>
        </p:txBody>
      </p:sp>
    </p:spTree>
    <p:extLst>
      <p:ext uri="{BB962C8B-B14F-4D97-AF65-F5344CB8AC3E}">
        <p14:creationId xmlns:p14="http://schemas.microsoft.com/office/powerpoint/2010/main" val="2805855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111</a:t>
            </a:fld>
            <a:endParaRPr lang="nl-NL"/>
          </a:p>
        </p:txBody>
      </p:sp>
    </p:spTree>
    <p:extLst>
      <p:ext uri="{BB962C8B-B14F-4D97-AF65-F5344CB8AC3E}">
        <p14:creationId xmlns:p14="http://schemas.microsoft.com/office/powerpoint/2010/main" val="1235700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112</a:t>
            </a:fld>
            <a:endParaRPr lang="nl-NL"/>
          </a:p>
        </p:txBody>
      </p:sp>
    </p:spTree>
    <p:extLst>
      <p:ext uri="{BB962C8B-B14F-4D97-AF65-F5344CB8AC3E}">
        <p14:creationId xmlns:p14="http://schemas.microsoft.com/office/powerpoint/2010/main" val="363156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113</a:t>
            </a:fld>
            <a:endParaRPr lang="nl-NL"/>
          </a:p>
        </p:txBody>
      </p:sp>
    </p:spTree>
    <p:extLst>
      <p:ext uri="{BB962C8B-B14F-4D97-AF65-F5344CB8AC3E}">
        <p14:creationId xmlns:p14="http://schemas.microsoft.com/office/powerpoint/2010/main" val="4116499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114</a:t>
            </a:fld>
            <a:endParaRPr lang="nl-NL"/>
          </a:p>
        </p:txBody>
      </p:sp>
    </p:spTree>
    <p:extLst>
      <p:ext uri="{BB962C8B-B14F-4D97-AF65-F5344CB8AC3E}">
        <p14:creationId xmlns:p14="http://schemas.microsoft.com/office/powerpoint/2010/main" val="741482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115</a:t>
            </a:fld>
            <a:endParaRPr lang="nl-NL"/>
          </a:p>
        </p:txBody>
      </p:sp>
    </p:spTree>
    <p:extLst>
      <p:ext uri="{BB962C8B-B14F-4D97-AF65-F5344CB8AC3E}">
        <p14:creationId xmlns:p14="http://schemas.microsoft.com/office/powerpoint/2010/main" val="412419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138A-208E-1E5F-4D2F-132E511BF7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1518EA-263B-F9BF-BF0B-07C09669EDF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4DB220-A939-E226-FC6E-083C3D3F136E}"/>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E396B936-9529-CFD6-8EE2-7D48135E5EE4}"/>
              </a:ext>
            </a:extLst>
          </p:cNvPr>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340800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3204-22BE-0640-2408-DED3BA73EC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4FD7C0-6DA4-7354-91A3-F181D5EA57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F29D1A-3F37-591A-23B9-EAEA42BA3B5C}"/>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1F9129D5-7B21-26CE-41BC-FC7ABB6A4FBE}"/>
              </a:ext>
            </a:extLst>
          </p:cNvPr>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339905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409C9-6008-40B5-5F7A-B414C184A9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308864-BA40-A817-4C66-E74B65EF5B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857D63-0E7A-E37A-C8ED-E335D7DB50A0}"/>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3DDA7DBA-858B-76A9-125A-0B6E3C28AF6A}"/>
              </a:ext>
            </a:extLst>
          </p:cNvPr>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363163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D40E-AE05-FA4E-32D1-C1F33B2DB7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207032-4353-B71A-908F-35E970C8C8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01103F-2712-9472-CDDF-B1C977318E1F}"/>
              </a:ext>
            </a:extLst>
          </p:cNvPr>
          <p:cNvSpPr>
            <a:spLocks noGrp="1"/>
          </p:cNvSpPr>
          <p:nvPr>
            <p:ph type="body" idx="1"/>
          </p:nvPr>
        </p:nvSpPr>
        <p:spPr/>
        <p:txBody>
          <a:bodyPr/>
          <a:lstStyle/>
          <a:p>
            <a:r>
              <a:rPr lang="en-US" b="1" dirty="0">
                <a:ea typeface="Calibri"/>
                <a:cs typeface="Calibri"/>
              </a:rPr>
              <a:t>Achter de hand</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socialisatie</a:t>
            </a:r>
            <a:r>
              <a:rPr lang="en-US" dirty="0">
                <a:ea typeface="Calibri"/>
                <a:cs typeface="Calibri"/>
              </a:rPr>
              <a:t> --&gt; F</a:t>
            </a:r>
          </a:p>
          <a:p>
            <a:pPr marL="171450" indent="-171450">
              <a:buFont typeface="Calibri"/>
              <a:buChar char="-"/>
            </a:pPr>
            <a:r>
              <a:rPr lang="en-US" dirty="0" err="1">
                <a:ea typeface="Calibri"/>
                <a:cs typeface="Calibri"/>
              </a:rPr>
              <a:t>Soorten</a:t>
            </a:r>
            <a:r>
              <a:rPr lang="en-US" dirty="0">
                <a:ea typeface="Calibri"/>
                <a:cs typeface="Calibri"/>
              </a:rPr>
              <a:t> </a:t>
            </a:r>
            <a:r>
              <a:rPr lang="en-US" dirty="0" err="1">
                <a:ea typeface="Calibri"/>
                <a:cs typeface="Calibri"/>
              </a:rPr>
              <a:t>identiteit</a:t>
            </a:r>
            <a:r>
              <a:rPr lang="en-US" dirty="0">
                <a:ea typeface="Calibri"/>
                <a:cs typeface="Calibri"/>
              </a:rPr>
              <a:t> --&gt; K</a:t>
            </a:r>
          </a:p>
          <a:p>
            <a:pPr marL="171450" indent="-171450">
              <a:buFont typeface="Calibri"/>
              <a:buChar char="-"/>
            </a:pPr>
            <a:r>
              <a:rPr lang="en-US" dirty="0" err="1">
                <a:ea typeface="Calibri"/>
                <a:cs typeface="Calibri"/>
              </a:rPr>
              <a:t>Oorzaken</a:t>
            </a:r>
            <a:r>
              <a:rPr lang="en-US" dirty="0">
                <a:ea typeface="Calibri"/>
                <a:cs typeface="Calibri"/>
              </a:rPr>
              <a:t> </a:t>
            </a:r>
            <a:r>
              <a:rPr lang="en-US" dirty="0" err="1">
                <a:ea typeface="Calibri"/>
                <a:cs typeface="Calibri"/>
              </a:rPr>
              <a:t>conflicten</a:t>
            </a:r>
            <a:r>
              <a:rPr lang="en-US" dirty="0">
                <a:ea typeface="Calibri"/>
                <a:cs typeface="Calibri"/>
              </a:rPr>
              <a:t> (Marx </a:t>
            </a:r>
            <a:r>
              <a:rPr lang="en-US" dirty="0" err="1">
                <a:ea typeface="Calibri"/>
                <a:cs typeface="Calibri"/>
              </a:rPr>
              <a:t>en</a:t>
            </a:r>
            <a:r>
              <a:rPr lang="en-US" dirty="0">
                <a:ea typeface="Calibri"/>
                <a:cs typeface="Calibri"/>
              </a:rPr>
              <a:t> </a:t>
            </a:r>
            <a:r>
              <a:rPr lang="en-US" dirty="0" err="1">
                <a:ea typeface="Calibri"/>
                <a:cs typeface="Calibri"/>
              </a:rPr>
              <a:t>huntington</a:t>
            </a:r>
            <a:r>
              <a:rPr lang="en-US" dirty="0">
                <a:ea typeface="Calibri"/>
                <a:cs typeface="Calibri"/>
              </a:rPr>
              <a:t>) --&gt; F</a:t>
            </a:r>
          </a:p>
          <a:p>
            <a:pPr marL="171450" indent="-171450">
              <a:buFont typeface="Calibri"/>
              <a:buChar char="-"/>
            </a:pPr>
            <a:r>
              <a:rPr lang="en-US" dirty="0" err="1">
                <a:ea typeface="Calibri"/>
                <a:cs typeface="Calibri"/>
              </a:rPr>
              <a:t>Instrumentele</a:t>
            </a:r>
            <a:r>
              <a:rPr lang="en-US" dirty="0">
                <a:ea typeface="Calibri"/>
                <a:cs typeface="Calibri"/>
              </a:rPr>
              <a:t> </a:t>
            </a:r>
            <a:r>
              <a:rPr lang="en-US" dirty="0" err="1">
                <a:ea typeface="Calibri"/>
                <a:cs typeface="Calibri"/>
              </a:rPr>
              <a:t>visie</a:t>
            </a:r>
            <a:r>
              <a:rPr lang="en-US" dirty="0">
                <a:ea typeface="Calibri"/>
                <a:cs typeface="Calibri"/>
              </a:rPr>
              <a:t> </a:t>
            </a:r>
            <a:r>
              <a:rPr lang="en-US" dirty="0" err="1">
                <a:ea typeface="Calibri"/>
                <a:cs typeface="Calibri"/>
              </a:rPr>
              <a:t>en</a:t>
            </a:r>
            <a:r>
              <a:rPr lang="en-US" dirty="0">
                <a:ea typeface="Calibri"/>
                <a:cs typeface="Calibri"/>
              </a:rPr>
              <a:t> de </a:t>
            </a:r>
            <a:r>
              <a:rPr lang="en-US" dirty="0" err="1">
                <a:ea typeface="Calibri"/>
                <a:cs typeface="Calibri"/>
              </a:rPr>
              <a:t>ontwikkelingsvisie</a:t>
            </a:r>
            <a:r>
              <a:rPr lang="en-US" dirty="0">
                <a:ea typeface="Calibri"/>
                <a:cs typeface="Calibri"/>
              </a:rPr>
              <a:t> --&gt; K</a:t>
            </a:r>
          </a:p>
          <a:p>
            <a:pPr marL="171450" indent="-171450">
              <a:buFont typeface="Calibri"/>
              <a:buChar char="-"/>
            </a:pPr>
            <a:r>
              <a:rPr lang="en-US" dirty="0" err="1">
                <a:ea typeface="Calibri"/>
                <a:cs typeface="Calibri"/>
              </a:rPr>
              <a:t>Sociale</a:t>
            </a:r>
            <a:r>
              <a:rPr lang="en-US" dirty="0">
                <a:ea typeface="Calibri"/>
                <a:cs typeface="Calibri"/>
              </a:rPr>
              <a:t> </a:t>
            </a:r>
            <a:r>
              <a:rPr lang="en-US" dirty="0" err="1">
                <a:ea typeface="Calibri"/>
                <a:cs typeface="Calibri"/>
              </a:rPr>
              <a:t>controle</a:t>
            </a:r>
            <a:r>
              <a:rPr lang="en-US" dirty="0">
                <a:ea typeface="Calibri"/>
                <a:cs typeface="Calibri"/>
              </a:rPr>
              <a:t> --&gt; K</a:t>
            </a:r>
          </a:p>
          <a:p>
            <a:pPr marL="171450" indent="-171450">
              <a:buFont typeface="Calibri"/>
              <a:buChar char="-"/>
            </a:pPr>
            <a:r>
              <a:rPr lang="en-US" dirty="0" err="1">
                <a:ea typeface="Calibri"/>
                <a:cs typeface="Calibri"/>
              </a:rPr>
              <a:t>Functies</a:t>
            </a:r>
            <a:r>
              <a:rPr lang="en-US" dirty="0">
                <a:ea typeface="Calibri"/>
                <a:cs typeface="Calibri"/>
              </a:rPr>
              <a:t> van </a:t>
            </a:r>
            <a:r>
              <a:rPr lang="en-US" dirty="0" err="1">
                <a:ea typeface="Calibri"/>
                <a:cs typeface="Calibri"/>
              </a:rPr>
              <a:t>politieke</a:t>
            </a:r>
            <a:r>
              <a:rPr lang="en-US" dirty="0">
                <a:ea typeface="Calibri"/>
                <a:cs typeface="Calibri"/>
              </a:rPr>
              <a:t> </a:t>
            </a:r>
            <a:r>
              <a:rPr lang="en-US" dirty="0" err="1">
                <a:ea typeface="Calibri"/>
                <a:cs typeface="Calibri"/>
              </a:rPr>
              <a:t>partijen</a:t>
            </a:r>
            <a:r>
              <a:rPr lang="en-US" dirty="0">
                <a:ea typeface="Calibri"/>
                <a:cs typeface="Calibri"/>
              </a:rPr>
              <a:t> --&gt; F</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258BF279-A0A0-5D85-5C99-542627126F7A}"/>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109365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0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71.png"/></Relationships>
</file>

<file path=ppt/slides/_rels/slide111.xml.rels><?xml version="1.0" encoding="UTF-8" standalone="yes"?>
<Relationships xmlns="http://schemas.openxmlformats.org/package/2006/relationships"><Relationship Id="rId3" Type="http://schemas.openxmlformats.org/officeDocument/2006/relationships/image" Target="../media/image69.tiff"/><Relationship Id="rId7"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3.xml.rels><?xml version="1.0" encoding="UTF-8" standalone="yes"?>
<Relationships xmlns="http://schemas.openxmlformats.org/package/2006/relationships"><Relationship Id="rId3" Type="http://schemas.openxmlformats.org/officeDocument/2006/relationships/hyperlink" Target="https://geerthofstede.com/culture-geert-hofstede-gert-jan-hofstede/6d-model-of-national-cultu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hyperlink" Target="https://geerthofstede.com/culture-geert-hofstede-gert-jan-hofstede/6d-model-of-national-cultu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9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9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26D6D7B-9B11-E4A3-F3DF-9E7D0AA1B21D}"/>
              </a:ext>
            </a:extLst>
          </p:cNvPr>
          <p:cNvPicPr>
            <a:picLocks noChangeAspect="1"/>
          </p:cNvPicPr>
          <p:nvPr/>
        </p:nvPicPr>
        <p:blipFill>
          <a:blip r:embed="rId2"/>
          <a:stretch>
            <a:fillRect/>
          </a:stretch>
        </p:blipFill>
        <p:spPr>
          <a:xfrm>
            <a:off x="344285" y="666980"/>
            <a:ext cx="7747506" cy="1751385"/>
          </a:xfrm>
          <a:prstGeom prst="rect">
            <a:avLst/>
          </a:prstGeom>
        </p:spPr>
      </p:pic>
      <p:sp>
        <p:nvSpPr>
          <p:cNvPr id="2" name="Titel 1">
            <a:extLst>
              <a:ext uri="{FF2B5EF4-FFF2-40B4-BE49-F238E27FC236}">
                <a16:creationId xmlns:a16="http://schemas.microsoft.com/office/drawing/2014/main" id="{77AF11F7-4411-FA06-8C2A-D52B0D4B8F71}"/>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8A4AF4D4-1CF7-DD85-622C-0282A3403F93}"/>
              </a:ext>
            </a:extLst>
          </p:cNvPr>
          <p:cNvPicPr>
            <a:picLocks noGrp="1" noChangeAspect="1"/>
          </p:cNvPicPr>
          <p:nvPr>
            <p:ph idx="1"/>
          </p:nvPr>
        </p:nvPicPr>
        <p:blipFill>
          <a:blip r:embed="rId3"/>
          <a:stretch>
            <a:fillRect/>
          </a:stretch>
        </p:blipFill>
        <p:spPr>
          <a:xfrm>
            <a:off x="559022" y="2298096"/>
            <a:ext cx="7613000" cy="4351338"/>
          </a:xfrm>
        </p:spPr>
      </p:pic>
      <p:graphicFrame>
        <p:nvGraphicFramePr>
          <p:cNvPr id="7" name="Tabel 6">
            <a:extLst>
              <a:ext uri="{FF2B5EF4-FFF2-40B4-BE49-F238E27FC236}">
                <a16:creationId xmlns:a16="http://schemas.microsoft.com/office/drawing/2014/main" id="{F53DEE10-7983-D937-3739-636311EAC282}"/>
              </a:ext>
            </a:extLst>
          </p:cNvPr>
          <p:cNvGraphicFramePr>
            <a:graphicFrameLocks noGrp="1"/>
          </p:cNvGraphicFramePr>
          <p:nvPr>
            <p:extLst>
              <p:ext uri="{D42A27DB-BD31-4B8C-83A1-F6EECF244321}">
                <p14:modId xmlns:p14="http://schemas.microsoft.com/office/powerpoint/2010/main" val="3494462221"/>
              </p:ext>
            </p:extLst>
          </p:nvPr>
        </p:nvGraphicFramePr>
        <p:xfrm>
          <a:off x="7362501" y="2282996"/>
          <a:ext cx="4270477" cy="640080"/>
        </p:xfrm>
        <a:graphic>
          <a:graphicData uri="http://schemas.openxmlformats.org/drawingml/2006/table">
            <a:tbl>
              <a:tblPr firstRow="1" bandRow="1">
                <a:tableStyleId>{5C22544A-7EE6-4342-B048-85BDC9FD1C3A}</a:tableStyleId>
              </a:tblPr>
              <a:tblGrid>
                <a:gridCol w="4270477">
                  <a:extLst>
                    <a:ext uri="{9D8B030D-6E8A-4147-A177-3AD203B41FA5}">
                      <a16:colId xmlns:a16="http://schemas.microsoft.com/office/drawing/2014/main" val="4086789891"/>
                    </a:ext>
                  </a:extLst>
                </a:gridCol>
              </a:tblGrid>
              <a:tr h="370840">
                <a:tc>
                  <a:txBody>
                    <a:bodyPr/>
                    <a:lstStyle/>
                    <a:p>
                      <a:r>
                        <a:rPr lang="nl-NL" dirty="0"/>
                        <a:t>Vraag: is er bij het vuurwerkverbod sprake van een hoge of lage representativiteit?</a:t>
                      </a:r>
                    </a:p>
                  </a:txBody>
                  <a:tcPr/>
                </a:tc>
                <a:extLst>
                  <a:ext uri="{0D108BD9-81ED-4DB2-BD59-A6C34878D82A}">
                    <a16:rowId xmlns:a16="http://schemas.microsoft.com/office/drawing/2014/main" val="3387229703"/>
                  </a:ext>
                </a:extLst>
              </a:tr>
            </a:tbl>
          </a:graphicData>
        </a:graphic>
      </p:graphicFrame>
    </p:spTree>
    <p:extLst>
      <p:ext uri="{BB962C8B-B14F-4D97-AF65-F5344CB8AC3E}">
        <p14:creationId xmlns:p14="http://schemas.microsoft.com/office/powerpoint/2010/main" val="20633710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4" name="Rechthoek 3">
            <a:extLst>
              <a:ext uri="{FF2B5EF4-FFF2-40B4-BE49-F238E27FC236}">
                <a16:creationId xmlns:a16="http://schemas.microsoft.com/office/drawing/2014/main" id="{315D37BF-F334-578F-354C-16DB891DEF6D}"/>
              </a:ext>
            </a:extLst>
          </p:cNvPr>
          <p:cNvSpPr/>
          <p:nvPr/>
        </p:nvSpPr>
        <p:spPr>
          <a:xfrm>
            <a:off x="6601326" y="2245660"/>
            <a:ext cx="3660952"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25114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5" name="Rechthoek 4">
            <a:extLst>
              <a:ext uri="{FF2B5EF4-FFF2-40B4-BE49-F238E27FC236}">
                <a16:creationId xmlns:a16="http://schemas.microsoft.com/office/drawing/2014/main" id="{D72CB48D-5334-23A6-593E-F21866A01B10}"/>
              </a:ext>
            </a:extLst>
          </p:cNvPr>
          <p:cNvSpPr/>
          <p:nvPr/>
        </p:nvSpPr>
        <p:spPr>
          <a:xfrm>
            <a:off x="8314765" y="2245660"/>
            <a:ext cx="1947513"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330553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Tree>
    <p:extLst>
      <p:ext uri="{BB962C8B-B14F-4D97-AF65-F5344CB8AC3E}">
        <p14:creationId xmlns:p14="http://schemas.microsoft.com/office/powerpoint/2010/main" val="393620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Stelling</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5" name="Tekstvak 4">
            <a:extLst>
              <a:ext uri="{FF2B5EF4-FFF2-40B4-BE49-F238E27FC236}">
                <a16:creationId xmlns:a16="http://schemas.microsoft.com/office/drawing/2014/main" id="{B082FEC2-E186-95CF-49C5-D22EEB50DEFA}"/>
              </a:ext>
            </a:extLst>
          </p:cNvPr>
          <p:cNvSpPr txBox="1"/>
          <p:nvPr/>
        </p:nvSpPr>
        <p:spPr>
          <a:xfrm>
            <a:off x="1093381" y="3429000"/>
            <a:ext cx="10005237" cy="646331"/>
          </a:xfrm>
          <a:prstGeom prst="rect">
            <a:avLst/>
          </a:prstGeom>
          <a:noFill/>
        </p:spPr>
        <p:txBody>
          <a:bodyPr wrap="square">
            <a:spAutoFit/>
          </a:bodyPr>
          <a:lstStyle/>
          <a:p>
            <a:pPr marL="0" indent="0" algn="ctr">
              <a:buNone/>
            </a:pPr>
            <a:r>
              <a:rPr lang="nl-NL" sz="3600">
                <a:latin typeface="Effra" panose="02000506080000020004" pitchFamily="2" charset="77"/>
              </a:rPr>
              <a:t>Het systeemmodel is een doorlopend model</a:t>
            </a:r>
          </a:p>
        </p:txBody>
      </p:sp>
    </p:spTree>
    <p:extLst>
      <p:ext uri="{BB962C8B-B14F-4D97-AF65-F5344CB8AC3E}">
        <p14:creationId xmlns:p14="http://schemas.microsoft.com/office/powerpoint/2010/main" val="40297762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Checkvraag</a:t>
            </a:r>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4" name="Tijdelijke aanduiding voor inhoud 6">
            <a:extLst>
              <a:ext uri="{FF2B5EF4-FFF2-40B4-BE49-F238E27FC236}">
                <a16:creationId xmlns:a16="http://schemas.microsoft.com/office/drawing/2014/main" id="{DBB1554A-E755-825C-FD9B-EFE13C12B1B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r>
              <a:rPr lang="nl-NL"/>
              <a:t>Welke fase herken je in dit voorbeeld?</a:t>
            </a:r>
          </a:p>
        </p:txBody>
      </p:sp>
      <p:sp>
        <p:nvSpPr>
          <p:cNvPr id="6" name="Tekstvak 5">
            <a:extLst>
              <a:ext uri="{FF2B5EF4-FFF2-40B4-BE49-F238E27FC236}">
                <a16:creationId xmlns:a16="http://schemas.microsoft.com/office/drawing/2014/main" id="{AB37516E-B406-990C-D094-5E6E67CC1377}"/>
              </a:ext>
            </a:extLst>
          </p:cNvPr>
          <p:cNvSpPr txBox="1"/>
          <p:nvPr/>
        </p:nvSpPr>
        <p:spPr>
          <a:xfrm>
            <a:off x="1824358" y="5602611"/>
            <a:ext cx="1528558" cy="461665"/>
          </a:xfrm>
          <a:prstGeom prst="rect">
            <a:avLst/>
          </a:prstGeom>
          <a:noFill/>
        </p:spPr>
        <p:txBody>
          <a:bodyPr wrap="square" rtlCol="0">
            <a:spAutoFit/>
          </a:bodyPr>
          <a:lstStyle/>
          <a:p>
            <a:r>
              <a:rPr lang="nl-NL" sz="2400">
                <a:latin typeface="Effra" panose="02000506080000020004" pitchFamily="2" charset="77"/>
              </a:rPr>
              <a:t>A. Invoer</a:t>
            </a:r>
          </a:p>
        </p:txBody>
      </p:sp>
      <p:sp>
        <p:nvSpPr>
          <p:cNvPr id="8" name="Tekstvak 7">
            <a:extLst>
              <a:ext uri="{FF2B5EF4-FFF2-40B4-BE49-F238E27FC236}">
                <a16:creationId xmlns:a16="http://schemas.microsoft.com/office/drawing/2014/main" id="{21B58C95-E013-E95A-578B-37B04AF38514}"/>
              </a:ext>
            </a:extLst>
          </p:cNvPr>
          <p:cNvSpPr txBox="1"/>
          <p:nvPr/>
        </p:nvSpPr>
        <p:spPr>
          <a:xfrm>
            <a:off x="3964895" y="5602611"/>
            <a:ext cx="1940531" cy="461665"/>
          </a:xfrm>
          <a:prstGeom prst="rect">
            <a:avLst/>
          </a:prstGeom>
          <a:noFill/>
        </p:spPr>
        <p:txBody>
          <a:bodyPr wrap="none" rtlCol="0">
            <a:spAutoFit/>
          </a:bodyPr>
          <a:lstStyle/>
          <a:p>
            <a:r>
              <a:rPr lang="nl-NL" sz="2400">
                <a:latin typeface="Effra" panose="02000506080000020004" pitchFamily="2" charset="77"/>
              </a:rPr>
              <a:t>B. Omzetting</a:t>
            </a:r>
          </a:p>
        </p:txBody>
      </p:sp>
      <p:sp>
        <p:nvSpPr>
          <p:cNvPr id="9" name="Tekstvak 8">
            <a:extLst>
              <a:ext uri="{FF2B5EF4-FFF2-40B4-BE49-F238E27FC236}">
                <a16:creationId xmlns:a16="http://schemas.microsoft.com/office/drawing/2014/main" id="{97F9F702-06F6-412E-08AE-DE1BE06BFBEA}"/>
              </a:ext>
            </a:extLst>
          </p:cNvPr>
          <p:cNvSpPr txBox="1"/>
          <p:nvPr/>
        </p:nvSpPr>
        <p:spPr>
          <a:xfrm>
            <a:off x="6368773" y="5602611"/>
            <a:ext cx="1515736" cy="461665"/>
          </a:xfrm>
          <a:prstGeom prst="rect">
            <a:avLst/>
          </a:prstGeom>
          <a:noFill/>
        </p:spPr>
        <p:txBody>
          <a:bodyPr wrap="none" rtlCol="0">
            <a:spAutoFit/>
          </a:bodyPr>
          <a:lstStyle/>
          <a:p>
            <a:r>
              <a:rPr lang="nl-NL" sz="2400">
                <a:latin typeface="Effra" panose="02000506080000020004" pitchFamily="2" charset="77"/>
              </a:rPr>
              <a:t>C. Uitvoer</a:t>
            </a:r>
          </a:p>
        </p:txBody>
      </p:sp>
      <p:sp>
        <p:nvSpPr>
          <p:cNvPr id="10" name="Tekstvak 9">
            <a:extLst>
              <a:ext uri="{FF2B5EF4-FFF2-40B4-BE49-F238E27FC236}">
                <a16:creationId xmlns:a16="http://schemas.microsoft.com/office/drawing/2014/main" id="{D93E1F3B-FF49-6B21-5187-C61F3924AD07}"/>
              </a:ext>
            </a:extLst>
          </p:cNvPr>
          <p:cNvSpPr txBox="1"/>
          <p:nvPr/>
        </p:nvSpPr>
        <p:spPr>
          <a:xfrm>
            <a:off x="8496488" y="5602611"/>
            <a:ext cx="1827744" cy="461665"/>
          </a:xfrm>
          <a:prstGeom prst="rect">
            <a:avLst/>
          </a:prstGeom>
          <a:noFill/>
        </p:spPr>
        <p:txBody>
          <a:bodyPr wrap="none" rtlCol="0">
            <a:spAutoFit/>
          </a:bodyPr>
          <a:lstStyle/>
          <a:p>
            <a:r>
              <a:rPr lang="nl-NL" sz="2400">
                <a:latin typeface="Effra" panose="02000506080000020004" pitchFamily="2" charset="77"/>
              </a:rPr>
              <a:t>D. Feedback</a:t>
            </a:r>
          </a:p>
        </p:txBody>
      </p:sp>
      <p:pic>
        <p:nvPicPr>
          <p:cNvPr id="11" name="Afbeelding 10" descr="Afbeelding met tekst, Lettertype, schermopname, algebra&#10;&#10;Automatisch gegenereerde beschrijving">
            <a:extLst>
              <a:ext uri="{FF2B5EF4-FFF2-40B4-BE49-F238E27FC236}">
                <a16:creationId xmlns:a16="http://schemas.microsoft.com/office/drawing/2014/main" id="{A920D52A-BDD9-6546-3CDF-05FF10D9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50" y="2206650"/>
            <a:ext cx="7632700" cy="1549400"/>
          </a:xfrm>
          <a:prstGeom prst="rect">
            <a:avLst/>
          </a:prstGeom>
        </p:spPr>
      </p:pic>
    </p:spTree>
    <p:extLst>
      <p:ext uri="{BB962C8B-B14F-4D97-AF65-F5344CB8AC3E}">
        <p14:creationId xmlns:p14="http://schemas.microsoft.com/office/powerpoint/2010/main" val="26849026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Checkvraag</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4" name="Tijdelijke aanduiding voor inhoud 6">
            <a:extLst>
              <a:ext uri="{FF2B5EF4-FFF2-40B4-BE49-F238E27FC236}">
                <a16:creationId xmlns:a16="http://schemas.microsoft.com/office/drawing/2014/main" id="{DBB1554A-E755-825C-FD9B-EFE13C12B1B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r>
              <a:rPr lang="nl-NL"/>
              <a:t>Welke </a:t>
            </a:r>
            <a:r>
              <a:rPr lang="nl-NL" err="1"/>
              <a:t>subfase</a:t>
            </a:r>
            <a:r>
              <a:rPr lang="nl-NL"/>
              <a:t> bij omzetten herken je in dit voorbeeld?</a:t>
            </a:r>
          </a:p>
        </p:txBody>
      </p:sp>
      <p:sp>
        <p:nvSpPr>
          <p:cNvPr id="6" name="Tekstvak 5">
            <a:extLst>
              <a:ext uri="{FF2B5EF4-FFF2-40B4-BE49-F238E27FC236}">
                <a16:creationId xmlns:a16="http://schemas.microsoft.com/office/drawing/2014/main" id="{AB37516E-B406-990C-D094-5E6E67CC1377}"/>
              </a:ext>
            </a:extLst>
          </p:cNvPr>
          <p:cNvSpPr txBox="1"/>
          <p:nvPr/>
        </p:nvSpPr>
        <p:spPr>
          <a:xfrm>
            <a:off x="1184943" y="5546341"/>
            <a:ext cx="2618024" cy="461665"/>
          </a:xfrm>
          <a:prstGeom prst="rect">
            <a:avLst/>
          </a:prstGeom>
          <a:noFill/>
        </p:spPr>
        <p:txBody>
          <a:bodyPr wrap="square" rtlCol="0">
            <a:spAutoFit/>
          </a:bodyPr>
          <a:lstStyle/>
          <a:p>
            <a:r>
              <a:rPr lang="nl-NL" sz="2400">
                <a:latin typeface="Effra" panose="02000506080000020004" pitchFamily="2" charset="77"/>
              </a:rPr>
              <a:t>A. Agendavorming</a:t>
            </a:r>
          </a:p>
        </p:txBody>
      </p:sp>
      <p:sp>
        <p:nvSpPr>
          <p:cNvPr id="8" name="Tekstvak 7">
            <a:extLst>
              <a:ext uri="{FF2B5EF4-FFF2-40B4-BE49-F238E27FC236}">
                <a16:creationId xmlns:a16="http://schemas.microsoft.com/office/drawing/2014/main" id="{21B58C95-E013-E95A-578B-37B04AF38514}"/>
              </a:ext>
            </a:extLst>
          </p:cNvPr>
          <p:cNvSpPr txBox="1"/>
          <p:nvPr/>
        </p:nvSpPr>
        <p:spPr>
          <a:xfrm>
            <a:off x="4660282" y="5546341"/>
            <a:ext cx="3313023" cy="461665"/>
          </a:xfrm>
          <a:prstGeom prst="rect">
            <a:avLst/>
          </a:prstGeom>
          <a:noFill/>
        </p:spPr>
        <p:txBody>
          <a:bodyPr wrap="none" rtlCol="0">
            <a:spAutoFit/>
          </a:bodyPr>
          <a:lstStyle/>
          <a:p>
            <a:r>
              <a:rPr lang="nl-NL" sz="2400">
                <a:latin typeface="Effra" panose="02000506080000020004" pitchFamily="2" charset="77"/>
              </a:rPr>
              <a:t>B. Beleidsvoorbereiding</a:t>
            </a:r>
          </a:p>
        </p:txBody>
      </p:sp>
      <p:sp>
        <p:nvSpPr>
          <p:cNvPr id="9" name="Tekstvak 8">
            <a:extLst>
              <a:ext uri="{FF2B5EF4-FFF2-40B4-BE49-F238E27FC236}">
                <a16:creationId xmlns:a16="http://schemas.microsoft.com/office/drawing/2014/main" id="{97F9F702-06F6-412E-08AE-DE1BE06BFBEA}"/>
              </a:ext>
            </a:extLst>
          </p:cNvPr>
          <p:cNvSpPr txBox="1"/>
          <p:nvPr/>
        </p:nvSpPr>
        <p:spPr>
          <a:xfrm>
            <a:off x="8735776" y="5550011"/>
            <a:ext cx="2618024" cy="461665"/>
          </a:xfrm>
          <a:prstGeom prst="rect">
            <a:avLst/>
          </a:prstGeom>
          <a:noFill/>
        </p:spPr>
        <p:txBody>
          <a:bodyPr wrap="none" rtlCol="0">
            <a:spAutoFit/>
          </a:bodyPr>
          <a:lstStyle/>
          <a:p>
            <a:r>
              <a:rPr lang="nl-NL" sz="2400">
                <a:latin typeface="Effra" panose="02000506080000020004" pitchFamily="2" charset="77"/>
              </a:rPr>
              <a:t>C. Beleidsbepaling</a:t>
            </a:r>
          </a:p>
        </p:txBody>
      </p:sp>
      <p:pic>
        <p:nvPicPr>
          <p:cNvPr id="11" name="Afbeelding 10" descr="Afbeelding met tekst, Lettertype, schermopname, algebra&#10;&#10;Automatisch gegenereerde beschrijving">
            <a:extLst>
              <a:ext uri="{FF2B5EF4-FFF2-40B4-BE49-F238E27FC236}">
                <a16:creationId xmlns:a16="http://schemas.microsoft.com/office/drawing/2014/main" id="{A920D52A-BDD9-6546-3CDF-05FF10D9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50" y="2206650"/>
            <a:ext cx="7632700" cy="1549400"/>
          </a:xfrm>
          <a:prstGeom prst="rect">
            <a:avLst/>
          </a:prstGeom>
        </p:spPr>
      </p:pic>
    </p:spTree>
    <p:extLst>
      <p:ext uri="{BB962C8B-B14F-4D97-AF65-F5344CB8AC3E}">
        <p14:creationId xmlns:p14="http://schemas.microsoft.com/office/powerpoint/2010/main" val="7501917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10" name="Tijdelijke aanduiding voor inhoud 9">
            <a:extLst>
              <a:ext uri="{FF2B5EF4-FFF2-40B4-BE49-F238E27FC236}">
                <a16:creationId xmlns:a16="http://schemas.microsoft.com/office/drawing/2014/main" id="{CC121B81-E602-9F04-F460-8A93706D05EC}"/>
              </a:ext>
            </a:extLst>
          </p:cNvPr>
          <p:cNvSpPr>
            <a:spLocks noGrp="1"/>
          </p:cNvSpPr>
          <p:nvPr>
            <p:ph idx="1"/>
          </p:nvPr>
        </p:nvSpPr>
        <p:spPr/>
        <p:txBody>
          <a:bodyPr/>
          <a:lstStyle/>
          <a:p>
            <a:endParaRPr lang="nl-NL"/>
          </a:p>
        </p:txBody>
      </p:sp>
      <p:pic>
        <p:nvPicPr>
          <p:cNvPr id="12" name="Afbeelding 11">
            <a:extLst>
              <a:ext uri="{FF2B5EF4-FFF2-40B4-BE49-F238E27FC236}">
                <a16:creationId xmlns:a16="http://schemas.microsoft.com/office/drawing/2014/main" id="{754AE62C-E7C5-A541-C278-372B23183609}"/>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13" name="Rechthoek 12">
            <a:extLst>
              <a:ext uri="{FF2B5EF4-FFF2-40B4-BE49-F238E27FC236}">
                <a16:creationId xmlns:a16="http://schemas.microsoft.com/office/drawing/2014/main" id="{F78B7473-FD91-1E1D-30CA-A61B96503975}"/>
              </a:ext>
            </a:extLst>
          </p:cNvPr>
          <p:cNvSpPr/>
          <p:nvPr/>
        </p:nvSpPr>
        <p:spPr>
          <a:xfrm>
            <a:off x="3579702" y="1304519"/>
            <a:ext cx="665122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217859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F40A8CC0-6B66-3575-9458-CBD1B7F76991}"/>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BB4026B1-6852-E39D-F161-29FB8160BD4B}"/>
              </a:ext>
            </a:extLst>
          </p:cNvPr>
          <p:cNvSpPr/>
          <p:nvPr/>
        </p:nvSpPr>
        <p:spPr>
          <a:xfrm>
            <a:off x="5117295" y="1304519"/>
            <a:ext cx="5113627"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0BCD0335-9C70-7CF5-9C0B-CFF2114CDB76}"/>
              </a:ext>
            </a:extLst>
          </p:cNvPr>
          <p:cNvPicPr>
            <a:picLocks noChangeAspect="1"/>
          </p:cNvPicPr>
          <p:nvPr/>
        </p:nvPicPr>
        <p:blipFill>
          <a:blip r:embed="rId4"/>
          <a:stretch>
            <a:fillRect/>
          </a:stretch>
        </p:blipFill>
        <p:spPr>
          <a:xfrm>
            <a:off x="1635233" y="4108691"/>
            <a:ext cx="2387385" cy="1342904"/>
          </a:xfrm>
          <a:prstGeom prst="rect">
            <a:avLst/>
          </a:prstGeom>
        </p:spPr>
      </p:pic>
    </p:spTree>
    <p:extLst>
      <p:ext uri="{BB962C8B-B14F-4D97-AF65-F5344CB8AC3E}">
        <p14:creationId xmlns:p14="http://schemas.microsoft.com/office/powerpoint/2010/main" val="40181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11" name="Tijdelijke aanduiding voor dianummer 4">
            <a:extLst>
              <a:ext uri="{FF2B5EF4-FFF2-40B4-BE49-F238E27FC236}">
                <a16:creationId xmlns:a16="http://schemas.microsoft.com/office/drawing/2014/main" id="{F0E88A14-03E5-20D0-EC8E-441319EC32FD}"/>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108</a:t>
            </a:fld>
            <a:endParaRPr lang="nl-NL"/>
          </a:p>
        </p:txBody>
      </p:sp>
      <p:pic>
        <p:nvPicPr>
          <p:cNvPr id="12" name="Afbeelding 11">
            <a:extLst>
              <a:ext uri="{FF2B5EF4-FFF2-40B4-BE49-F238E27FC236}">
                <a16:creationId xmlns:a16="http://schemas.microsoft.com/office/drawing/2014/main" id="{304FC3DF-59D1-68BC-2CEF-D3EFA0CEFF08}"/>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13" name="Rechthoek 12">
            <a:extLst>
              <a:ext uri="{FF2B5EF4-FFF2-40B4-BE49-F238E27FC236}">
                <a16:creationId xmlns:a16="http://schemas.microsoft.com/office/drawing/2014/main" id="{E0C284CB-70C4-5B73-230F-8256A7948BBD}"/>
              </a:ext>
            </a:extLst>
          </p:cNvPr>
          <p:cNvSpPr/>
          <p:nvPr/>
        </p:nvSpPr>
        <p:spPr>
          <a:xfrm>
            <a:off x="6719743" y="1304519"/>
            <a:ext cx="3511179"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11010E07-74D7-C3A0-76E0-093C4955FB48}"/>
              </a:ext>
            </a:extLst>
          </p:cNvPr>
          <p:cNvSpPr/>
          <p:nvPr/>
        </p:nvSpPr>
        <p:spPr>
          <a:xfrm>
            <a:off x="6087244" y="3214442"/>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FD6D785B-A667-74B6-EABE-28F4D9DD8EB5}"/>
              </a:ext>
            </a:extLst>
          </p:cNvPr>
          <p:cNvSpPr/>
          <p:nvPr/>
        </p:nvSpPr>
        <p:spPr>
          <a:xfrm>
            <a:off x="6096000" y="1396974"/>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497B6B13-1D99-B6E9-652A-DA07EA15CF57}"/>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17" name="Afbeelding 16">
            <a:extLst>
              <a:ext uri="{FF2B5EF4-FFF2-40B4-BE49-F238E27FC236}">
                <a16:creationId xmlns:a16="http://schemas.microsoft.com/office/drawing/2014/main" id="{DEA139FD-C7CE-C128-82D0-3CD79A4A5CB2}"/>
              </a:ext>
            </a:extLst>
          </p:cNvPr>
          <p:cNvPicPr>
            <a:picLocks noChangeAspect="1"/>
          </p:cNvPicPr>
          <p:nvPr/>
        </p:nvPicPr>
        <p:blipFill>
          <a:blip r:embed="rId5"/>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19559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4319A067-4237-C7FB-83D7-E89C65B6E645}"/>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6AF8806-5196-87D0-F506-9DF7A1F5328C}"/>
              </a:ext>
            </a:extLst>
          </p:cNvPr>
          <p:cNvSpPr/>
          <p:nvPr/>
        </p:nvSpPr>
        <p:spPr>
          <a:xfrm>
            <a:off x="7709947" y="3240699"/>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1137942-4663-E471-9CB6-E359CECB1CCE}"/>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9" name="Afbeelding 8">
            <a:extLst>
              <a:ext uri="{FF2B5EF4-FFF2-40B4-BE49-F238E27FC236}">
                <a16:creationId xmlns:a16="http://schemas.microsoft.com/office/drawing/2014/main" id="{9746E052-D693-1FF7-41D4-C47D6B2BA5DA}"/>
              </a:ext>
            </a:extLst>
          </p:cNvPr>
          <p:cNvPicPr>
            <a:picLocks noChangeAspect="1"/>
          </p:cNvPicPr>
          <p:nvPr/>
        </p:nvPicPr>
        <p:blipFill rotWithShape="1">
          <a:blip r:embed="rId5"/>
          <a:srcRect l="2123" r="4464" b="15890"/>
          <a:stretch/>
        </p:blipFill>
        <p:spPr>
          <a:xfrm>
            <a:off x="5833803" y="4227222"/>
            <a:ext cx="2079118" cy="1491127"/>
          </a:xfrm>
          <a:prstGeom prst="rect">
            <a:avLst/>
          </a:prstGeom>
        </p:spPr>
      </p:pic>
      <p:pic>
        <p:nvPicPr>
          <p:cNvPr id="10" name="Afbeelding 9">
            <a:extLst>
              <a:ext uri="{FF2B5EF4-FFF2-40B4-BE49-F238E27FC236}">
                <a16:creationId xmlns:a16="http://schemas.microsoft.com/office/drawing/2014/main" id="{77863396-8495-48FD-6E52-B97901A2314A}"/>
              </a:ext>
            </a:extLst>
          </p:cNvPr>
          <p:cNvPicPr>
            <a:picLocks noChangeAspect="1"/>
          </p:cNvPicPr>
          <p:nvPr/>
        </p:nvPicPr>
        <p:blipFill>
          <a:blip r:embed="rId6"/>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18999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0C605-A9B5-E24F-30E0-25DC02048ED0}"/>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A58DE6AC-92FE-564B-3902-E692F01873FB}"/>
              </a:ext>
            </a:extLst>
          </p:cNvPr>
          <p:cNvSpPr>
            <a:spLocks noGrp="1"/>
          </p:cNvSpPr>
          <p:nvPr>
            <p:ph idx="1"/>
          </p:nvPr>
        </p:nvSpPr>
        <p:spPr/>
        <p:txBody>
          <a:bodyPr/>
          <a:lstStyle/>
          <a:p>
            <a:r>
              <a:rPr lang="nl-NL" dirty="0">
                <a:latin typeface="Effra"/>
              </a:rPr>
              <a:t>Vraag: is er sprake van representativiteit in het geval van het vuurwerkverbod?</a:t>
            </a:r>
          </a:p>
          <a:p>
            <a:endParaRPr lang="nl-NL" dirty="0">
              <a:latin typeface="Effra"/>
            </a:endParaRPr>
          </a:p>
          <a:p>
            <a:r>
              <a:rPr lang="nl-NL" dirty="0">
                <a:latin typeface="Effra"/>
              </a:rPr>
              <a:t>Mogelijk antwoord: in het geval van het vuurwerkverbod is sprake van een hoge representativiteit, omdat het besluit van de Tweede Kamer om vuurwerk te verbieden overeenkomt met het standpunt van 74% van de kiezers. Er is dus een hoge mate van overeenkomst tussen de kiezers en de groep die hen vertegenwoordigd; de Tweede Kamer.  </a:t>
            </a:r>
            <a:endParaRPr lang="nl-NL" dirty="0"/>
          </a:p>
        </p:txBody>
      </p:sp>
    </p:spTree>
    <p:extLst>
      <p:ext uri="{BB962C8B-B14F-4D97-AF65-F5344CB8AC3E}">
        <p14:creationId xmlns:p14="http://schemas.microsoft.com/office/powerpoint/2010/main" val="1231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4319A067-4237-C7FB-83D7-E89C65B6E645}"/>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6AF8806-5196-87D0-F506-9DF7A1F5328C}"/>
              </a:ext>
            </a:extLst>
          </p:cNvPr>
          <p:cNvSpPr/>
          <p:nvPr/>
        </p:nvSpPr>
        <p:spPr>
          <a:xfrm>
            <a:off x="7709947" y="3240699"/>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1137942-4663-E471-9CB6-E359CECB1CCE}"/>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9" name="Afbeelding 8">
            <a:extLst>
              <a:ext uri="{FF2B5EF4-FFF2-40B4-BE49-F238E27FC236}">
                <a16:creationId xmlns:a16="http://schemas.microsoft.com/office/drawing/2014/main" id="{9746E052-D693-1FF7-41D4-C47D6B2BA5DA}"/>
              </a:ext>
            </a:extLst>
          </p:cNvPr>
          <p:cNvPicPr>
            <a:picLocks noChangeAspect="1"/>
          </p:cNvPicPr>
          <p:nvPr/>
        </p:nvPicPr>
        <p:blipFill rotWithShape="1">
          <a:blip r:embed="rId5"/>
          <a:srcRect l="2123" r="4464" b="15890"/>
          <a:stretch/>
        </p:blipFill>
        <p:spPr>
          <a:xfrm>
            <a:off x="5833803" y="4227222"/>
            <a:ext cx="2079118" cy="1491127"/>
          </a:xfrm>
          <a:prstGeom prst="rect">
            <a:avLst/>
          </a:prstGeom>
        </p:spPr>
      </p:pic>
      <p:pic>
        <p:nvPicPr>
          <p:cNvPr id="10" name="Afbeelding 9">
            <a:extLst>
              <a:ext uri="{FF2B5EF4-FFF2-40B4-BE49-F238E27FC236}">
                <a16:creationId xmlns:a16="http://schemas.microsoft.com/office/drawing/2014/main" id="{77863396-8495-48FD-6E52-B97901A2314A}"/>
              </a:ext>
            </a:extLst>
          </p:cNvPr>
          <p:cNvPicPr>
            <a:picLocks noChangeAspect="1"/>
          </p:cNvPicPr>
          <p:nvPr/>
        </p:nvPicPr>
        <p:blipFill>
          <a:blip r:embed="rId6"/>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9858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F564E86D-13BD-8E5F-303D-FFFF604CA22A}"/>
              </a:ext>
            </a:extLst>
          </p:cNvPr>
          <p:cNvPicPr>
            <a:picLocks noChangeAspect="1"/>
          </p:cNvPicPr>
          <p:nvPr/>
        </p:nvPicPr>
        <p:blipFill rotWithShape="1">
          <a:blip r:embed="rId3"/>
          <a:srcRect t="42570"/>
          <a:stretch/>
        </p:blipFill>
        <p:spPr>
          <a:xfrm>
            <a:off x="2535793" y="1550305"/>
            <a:ext cx="7120414" cy="3066932"/>
          </a:xfrm>
          <a:prstGeom prst="rect">
            <a:avLst/>
          </a:prstGeom>
        </p:spPr>
      </p:pic>
      <p:pic>
        <p:nvPicPr>
          <p:cNvPr id="12" name="Afbeelding 11">
            <a:extLst>
              <a:ext uri="{FF2B5EF4-FFF2-40B4-BE49-F238E27FC236}">
                <a16:creationId xmlns:a16="http://schemas.microsoft.com/office/drawing/2014/main" id="{F1070236-1FB4-B281-2FF7-0C4695E3BCD6}"/>
              </a:ext>
            </a:extLst>
          </p:cNvPr>
          <p:cNvPicPr>
            <a:picLocks noChangeAspect="1"/>
          </p:cNvPicPr>
          <p:nvPr/>
        </p:nvPicPr>
        <p:blipFill>
          <a:blip r:embed="rId4"/>
          <a:stretch>
            <a:fillRect/>
          </a:stretch>
        </p:blipFill>
        <p:spPr>
          <a:xfrm>
            <a:off x="8251058" y="4108691"/>
            <a:ext cx="2295750" cy="2237134"/>
          </a:xfrm>
          <a:prstGeom prst="rect">
            <a:avLst/>
          </a:prstGeom>
        </p:spPr>
      </p:pic>
      <p:pic>
        <p:nvPicPr>
          <p:cNvPr id="13" name="Afbeelding 12">
            <a:extLst>
              <a:ext uri="{FF2B5EF4-FFF2-40B4-BE49-F238E27FC236}">
                <a16:creationId xmlns:a16="http://schemas.microsoft.com/office/drawing/2014/main" id="{B035CE33-A303-2AC3-85AC-A263CFEE85F4}"/>
              </a:ext>
            </a:extLst>
          </p:cNvPr>
          <p:cNvPicPr>
            <a:picLocks noChangeAspect="1"/>
          </p:cNvPicPr>
          <p:nvPr/>
        </p:nvPicPr>
        <p:blipFill>
          <a:blip r:embed="rId5"/>
          <a:stretch>
            <a:fillRect/>
          </a:stretch>
        </p:blipFill>
        <p:spPr>
          <a:xfrm>
            <a:off x="1635233" y="4108691"/>
            <a:ext cx="2387385" cy="1342904"/>
          </a:xfrm>
          <a:prstGeom prst="rect">
            <a:avLst/>
          </a:prstGeom>
        </p:spPr>
      </p:pic>
      <p:pic>
        <p:nvPicPr>
          <p:cNvPr id="14" name="Afbeelding 13">
            <a:extLst>
              <a:ext uri="{FF2B5EF4-FFF2-40B4-BE49-F238E27FC236}">
                <a16:creationId xmlns:a16="http://schemas.microsoft.com/office/drawing/2014/main" id="{CCFD4F04-4FF1-F486-FBAB-4ACDC651385E}"/>
              </a:ext>
            </a:extLst>
          </p:cNvPr>
          <p:cNvPicPr>
            <a:picLocks noChangeAspect="1"/>
          </p:cNvPicPr>
          <p:nvPr/>
        </p:nvPicPr>
        <p:blipFill rotWithShape="1">
          <a:blip r:embed="rId6"/>
          <a:srcRect l="2123" r="4464" b="15890"/>
          <a:stretch/>
        </p:blipFill>
        <p:spPr>
          <a:xfrm>
            <a:off x="5833803" y="4227222"/>
            <a:ext cx="2079118" cy="1491127"/>
          </a:xfrm>
          <a:prstGeom prst="rect">
            <a:avLst/>
          </a:prstGeom>
        </p:spPr>
      </p:pic>
      <p:pic>
        <p:nvPicPr>
          <p:cNvPr id="15" name="Afbeelding 14">
            <a:extLst>
              <a:ext uri="{FF2B5EF4-FFF2-40B4-BE49-F238E27FC236}">
                <a16:creationId xmlns:a16="http://schemas.microsoft.com/office/drawing/2014/main" id="{74C95B21-26A0-9102-C59E-0F2576DAC280}"/>
              </a:ext>
            </a:extLst>
          </p:cNvPr>
          <p:cNvPicPr>
            <a:picLocks noChangeAspect="1"/>
          </p:cNvPicPr>
          <p:nvPr/>
        </p:nvPicPr>
        <p:blipFill>
          <a:blip r:embed="rId7"/>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9681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lnSpcReduction="10000"/>
          </a:bodyPr>
          <a:lstStyle/>
          <a:p>
            <a:pPr marL="0" indent="0" algn="ctr" defTabSz="353246">
              <a:spcBef>
                <a:spcPts val="1931"/>
              </a:spcBef>
              <a:buClr>
                <a:srgbClr val="747474"/>
              </a:buClr>
              <a:buNone/>
              <a:defRPr sz="1800">
                <a:solidFill>
                  <a:srgbClr val="000000"/>
                </a:solidFill>
              </a:defRPr>
            </a:pPr>
            <a:r>
              <a:rPr lang="nl-NL" sz="3800" b="1"/>
              <a:t>Realisatiemacht </a:t>
            </a:r>
            <a:r>
              <a:rPr lang="nl-NL" sz="3800"/>
              <a:t>= De macht hebben om een barrière te kunnen nemen</a:t>
            </a:r>
          </a:p>
          <a:p>
            <a:pPr marL="0" indent="0" algn="ctr" defTabSz="353246">
              <a:spcBef>
                <a:spcPts val="1931"/>
              </a:spcBef>
              <a:buClr>
                <a:srgbClr val="747474"/>
              </a:buClr>
              <a:buNone/>
              <a:defRPr sz="1800">
                <a:solidFill>
                  <a:srgbClr val="000000"/>
                </a:solidFill>
              </a:defRPr>
            </a:pPr>
            <a:endParaRPr lang="nl-NL" sz="3800" b="1"/>
          </a:p>
          <a:p>
            <a:pPr marL="0" indent="0" algn="ctr" defTabSz="353246">
              <a:spcBef>
                <a:spcPts val="1931"/>
              </a:spcBef>
              <a:buClr>
                <a:srgbClr val="747474"/>
              </a:buClr>
              <a:buNone/>
              <a:defRPr sz="1800">
                <a:solidFill>
                  <a:srgbClr val="000000"/>
                </a:solidFill>
              </a:defRPr>
            </a:pPr>
            <a:r>
              <a:rPr lang="nl-NL" sz="3800" b="1"/>
              <a:t>Of</a:t>
            </a:r>
          </a:p>
          <a:p>
            <a:pPr marL="0" indent="0" algn="ctr" defTabSz="353246">
              <a:spcBef>
                <a:spcPts val="1931"/>
              </a:spcBef>
              <a:buClr>
                <a:srgbClr val="747474"/>
              </a:buClr>
              <a:buNone/>
              <a:defRPr sz="1800">
                <a:solidFill>
                  <a:srgbClr val="000000"/>
                </a:solidFill>
              </a:defRPr>
            </a:pPr>
            <a:endParaRPr lang="nl-NL" sz="3800" b="1"/>
          </a:p>
          <a:p>
            <a:pPr marL="0" indent="0" algn="ctr" defTabSz="353246">
              <a:spcBef>
                <a:spcPts val="1931"/>
              </a:spcBef>
              <a:buClr>
                <a:srgbClr val="747474"/>
              </a:buClr>
              <a:buNone/>
              <a:defRPr sz="1800">
                <a:solidFill>
                  <a:srgbClr val="000000"/>
                </a:solidFill>
              </a:defRPr>
            </a:pPr>
            <a:r>
              <a:rPr lang="nl-NL" sz="3800" b="1"/>
              <a:t>Hindermacht </a:t>
            </a:r>
            <a:r>
              <a:rPr lang="nl-NL" sz="3800"/>
              <a:t>= De macht hebben om een ander te weerhouden een barrière te kunnen nemen</a:t>
            </a:r>
            <a:endParaRPr lang="nl-NL" sz="3800" b="1" u="sng"/>
          </a:p>
          <a:p>
            <a:pPr marL="342900" indent="-342900" defTabSz="353246">
              <a:spcBef>
                <a:spcPts val="2531"/>
              </a:spcBef>
              <a:buClr>
                <a:srgbClr val="747474"/>
              </a:buClr>
              <a:buFont typeface="+mj-lt"/>
              <a:buAutoNum type="arabicPeriod"/>
              <a:defRPr sz="1800">
                <a:solidFill>
                  <a:srgbClr val="000000"/>
                </a:solidFill>
              </a:defRPr>
            </a:pPr>
            <a:endParaRPr lang="nl-NL"/>
          </a:p>
        </p:txBody>
      </p:sp>
    </p:spTree>
    <p:extLst>
      <p:ext uri="{BB962C8B-B14F-4D97-AF65-F5344CB8AC3E}">
        <p14:creationId xmlns:p14="http://schemas.microsoft.com/office/powerpoint/2010/main" val="1774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Burgers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35104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Bedrijven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383099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Politici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25334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Onderzoek</a:t>
            </a:r>
          </a:p>
        </p:txBody>
      </p:sp>
      <p:sp>
        <p:nvSpPr>
          <p:cNvPr id="3" name="Tijdelijke aanduiding voor inhoud 2"/>
          <p:cNvSpPr>
            <a:spLocks noGrp="1"/>
          </p:cNvSpPr>
          <p:nvPr>
            <p:ph idx="1"/>
          </p:nvPr>
        </p:nvSpPr>
        <p:spPr/>
        <p:txBody>
          <a:bodyPr>
            <a:normAutofit fontScale="77500" lnSpcReduction="20000"/>
          </a:bodyPr>
          <a:lstStyle/>
          <a:p>
            <a:r>
              <a:rPr lang="nl-NL"/>
              <a:t>Onderzoeksvraag: is het culturele kapitaal van opvoeder(s) van invloed op het inkomen van het kind? </a:t>
            </a:r>
          </a:p>
          <a:p>
            <a:pPr marL="0" indent="0">
              <a:buNone/>
            </a:pPr>
            <a:endParaRPr lang="nl-NL"/>
          </a:p>
          <a:p>
            <a:r>
              <a:rPr lang="nl-NL"/>
              <a:t>Hypothese: als de hoeveelheid cultureel kapitaal van opvoeder(s) bovengemiddeld is dan zal het inkomen van het kind op 30-jarige leeftijd ook bovengemiddeld zijn. </a:t>
            </a:r>
          </a:p>
          <a:p>
            <a:pPr marL="0" indent="0">
              <a:buNone/>
            </a:pPr>
            <a:r>
              <a:rPr lang="nl-NL"/>
              <a:t>	OF</a:t>
            </a:r>
          </a:p>
          <a:p>
            <a:r>
              <a:rPr lang="nl-NL"/>
              <a:t>Hoe meer cultureel kapitaal opvoeder(s) van een kind bezitten, hoe hoger het                 inkomen van  het kind is op 30-jarige leeftijd. </a:t>
            </a:r>
          </a:p>
          <a:p>
            <a:pPr marL="0" indent="0">
              <a:buNone/>
            </a:pPr>
            <a:endParaRPr lang="nl-NL"/>
          </a:p>
          <a:p>
            <a:r>
              <a:rPr lang="nl-NL"/>
              <a:t>Conceptueel model: onafhankelijke variabele </a:t>
            </a:r>
            <a:r>
              <a:rPr lang="nl-NL">
                <a:sym typeface="Wingdings" panose="05000000000000000000" pitchFamily="2" charset="2"/>
              </a:rPr>
              <a:t> afhankelijke variabele</a:t>
            </a:r>
          </a:p>
          <a:p>
            <a:pPr marL="0" indent="0">
              <a:buNone/>
            </a:pPr>
            <a:r>
              <a:rPr lang="nl-NL" i="1">
                <a:sym typeface="Wingdings" panose="05000000000000000000" pitchFamily="2" charset="2"/>
              </a:rPr>
              <a:t>Ezelsbruggetje: </a:t>
            </a:r>
            <a:r>
              <a:rPr lang="nl-NL" b="1" i="1" u="sng">
                <a:sym typeface="Wingdings" panose="05000000000000000000" pitchFamily="2" charset="2"/>
              </a:rPr>
              <a:t>o</a:t>
            </a:r>
            <a:r>
              <a:rPr lang="nl-NL" i="1">
                <a:sym typeface="Wingdings" panose="05000000000000000000" pitchFamily="2" charset="2"/>
              </a:rPr>
              <a:t>nafhankelijk = </a:t>
            </a:r>
            <a:r>
              <a:rPr lang="nl-NL" b="1" i="1" u="sng">
                <a:sym typeface="Wingdings" panose="05000000000000000000" pitchFamily="2" charset="2"/>
              </a:rPr>
              <a:t>o</a:t>
            </a:r>
            <a:r>
              <a:rPr lang="nl-NL" i="1">
                <a:sym typeface="Wingdings" panose="05000000000000000000" pitchFamily="2" charset="2"/>
              </a:rPr>
              <a:t>orzaak</a:t>
            </a:r>
          </a:p>
          <a:p>
            <a:pPr marL="0" indent="0">
              <a:buNone/>
            </a:pPr>
            <a:r>
              <a:rPr lang="nl-NL">
                <a:sym typeface="Wingdings" panose="05000000000000000000" pitchFamily="2" charset="2"/>
              </a:rPr>
              <a:t>Cultureel kapitaal van de opvoeder(s)  jaarlijkse inkomen van het kind (op 30-jarige leeftijd)</a:t>
            </a:r>
          </a:p>
        </p:txBody>
      </p:sp>
    </p:spTree>
    <p:extLst>
      <p:ext uri="{BB962C8B-B14F-4D97-AF65-F5344CB8AC3E}">
        <p14:creationId xmlns:p14="http://schemas.microsoft.com/office/powerpoint/2010/main" val="10497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Onderzoek operationaliseren  </a:t>
            </a:r>
          </a:p>
        </p:txBody>
      </p:sp>
      <p:sp>
        <p:nvSpPr>
          <p:cNvPr id="3" name="Tijdelijke aanduiding voor inhoud 2"/>
          <p:cNvSpPr>
            <a:spLocks noGrp="1"/>
          </p:cNvSpPr>
          <p:nvPr>
            <p:ph idx="1"/>
          </p:nvPr>
        </p:nvSpPr>
        <p:spPr/>
        <p:txBody>
          <a:bodyPr>
            <a:normAutofit fontScale="92500"/>
          </a:bodyPr>
          <a:lstStyle/>
          <a:p>
            <a:pPr marL="0" indent="0">
              <a:buNone/>
            </a:pPr>
            <a:r>
              <a:rPr lang="nl-NL">
                <a:sym typeface="Wingdings" panose="05000000000000000000" pitchFamily="2" charset="2"/>
              </a:rPr>
              <a:t>Cultureel kapitaal van de opvoeder(s)  jaarlijkse inkomen van het kind</a:t>
            </a:r>
          </a:p>
          <a:p>
            <a:pPr marL="0" indent="0">
              <a:buNone/>
            </a:pPr>
            <a:endParaRPr lang="nl-NL">
              <a:sym typeface="Wingdings" panose="05000000000000000000" pitchFamily="2" charset="2"/>
            </a:endParaRPr>
          </a:p>
          <a:p>
            <a:r>
              <a:rPr lang="nl-NL">
                <a:sym typeface="Wingdings" panose="05000000000000000000" pitchFamily="2" charset="2"/>
              </a:rPr>
              <a:t>Indicator = het meetbaar maken van een variabele</a:t>
            </a:r>
          </a:p>
          <a:p>
            <a:r>
              <a:rPr lang="nl-NL">
                <a:sym typeface="Wingdings" panose="05000000000000000000" pitchFamily="2" charset="2"/>
              </a:rPr>
              <a:t>Categorie = mensen die een kenmerk delen, maar verder geen binding hebben</a:t>
            </a:r>
          </a:p>
          <a:p>
            <a:pPr marL="0" indent="0">
              <a:buNone/>
            </a:pPr>
            <a:endParaRPr lang="nl-NL">
              <a:sym typeface="Wingdings" panose="05000000000000000000" pitchFamily="2" charset="2"/>
            </a:endParaRPr>
          </a:p>
          <a:p>
            <a:pPr marL="0" indent="0">
              <a:buNone/>
            </a:pPr>
            <a:r>
              <a:rPr lang="nl-NL">
                <a:sym typeface="Wingdings" panose="05000000000000000000" pitchFamily="2" charset="2"/>
              </a:rPr>
              <a:t>Cultureel kapitaal van de opvoeder(s)       jaarlijkse inkomen van het kind</a:t>
            </a:r>
          </a:p>
          <a:p>
            <a:pPr lvl="1"/>
            <a:r>
              <a:rPr lang="nl-NL" sz="2000">
                <a:sym typeface="Wingdings" panose="05000000000000000000" pitchFamily="2" charset="2"/>
              </a:rPr>
              <a:t>Leefstijl (buitenlandse vakantie, museum)	             €0 tot €21.000</a:t>
            </a:r>
          </a:p>
          <a:p>
            <a:pPr lvl="1"/>
            <a:r>
              <a:rPr lang="nl-NL" sz="2000">
                <a:sym typeface="Wingdings" panose="05000000000000000000" pitchFamily="2" charset="2"/>
              </a:rPr>
              <a:t>Digitale vaardigheden (pc beveiligen)		             €21.000 tot €35.000 </a:t>
            </a:r>
          </a:p>
          <a:p>
            <a:pPr lvl="1"/>
            <a:r>
              <a:rPr lang="nl-NL" sz="2000">
                <a:sym typeface="Wingdings" panose="05000000000000000000" pitchFamily="2" charset="2"/>
              </a:rPr>
              <a:t>Beheersing Engels (geen/redelijk/goed)	             €35.000 of meer </a:t>
            </a:r>
          </a:p>
          <a:p>
            <a:pPr marL="0" indent="0">
              <a:buNone/>
            </a:pPr>
            <a:endParaRPr lang="nl-NL"/>
          </a:p>
        </p:txBody>
      </p:sp>
    </p:spTree>
    <p:extLst>
      <p:ext uri="{BB962C8B-B14F-4D97-AF65-F5344CB8AC3E}">
        <p14:creationId xmlns:p14="http://schemas.microsoft.com/office/powerpoint/2010/main" val="345891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Eisen aan wetenschappelijk onderzoek</a:t>
            </a:r>
          </a:p>
        </p:txBody>
      </p:sp>
      <p:sp>
        <p:nvSpPr>
          <p:cNvPr id="3" name="Tijdelijke aanduiding voor inhoud 2"/>
          <p:cNvSpPr>
            <a:spLocks noGrp="1"/>
          </p:cNvSpPr>
          <p:nvPr>
            <p:ph idx="1"/>
          </p:nvPr>
        </p:nvSpPr>
        <p:spPr/>
        <p:txBody>
          <a:bodyPr>
            <a:normAutofit fontScale="85000" lnSpcReduction="20000"/>
          </a:bodyPr>
          <a:lstStyle/>
          <a:p>
            <a:r>
              <a:rPr lang="nl-NL"/>
              <a:t>Validiteit: heb je gemeten wat je wilde meten?</a:t>
            </a:r>
          </a:p>
          <a:p>
            <a:pPr marL="0" indent="0">
              <a:buNone/>
            </a:pPr>
            <a:r>
              <a:rPr lang="nl-NL" i="1"/>
              <a:t>Kun je criminaliteitscijfers tussen landen vergelijken?</a:t>
            </a:r>
          </a:p>
          <a:p>
            <a:pPr marL="0" indent="0">
              <a:buNone/>
            </a:pPr>
            <a:endParaRPr lang="nl-NL" i="1"/>
          </a:p>
          <a:p>
            <a:r>
              <a:rPr lang="nl-NL"/>
              <a:t>Betrouwbaarheid: de mate waarin een meting onafhankelijk van toeval en vrij van willekeurige meetfouten is</a:t>
            </a:r>
          </a:p>
          <a:p>
            <a:pPr marL="0" indent="0">
              <a:buNone/>
            </a:pPr>
            <a:r>
              <a:rPr lang="nl-NL" i="1"/>
              <a:t>Hoeveel schadelijke stoffen zitten er in een sigaret?</a:t>
            </a:r>
          </a:p>
          <a:p>
            <a:pPr marL="0" indent="0">
              <a:buNone/>
            </a:pPr>
            <a:endParaRPr lang="nl-NL" i="1"/>
          </a:p>
          <a:p>
            <a:r>
              <a:rPr lang="nl-NL"/>
              <a:t>Representativiteit: de mate waarin een steekproef de beoogde populatie weerspiegelt. </a:t>
            </a:r>
          </a:p>
          <a:p>
            <a:pPr marL="0" indent="0">
              <a:buNone/>
            </a:pPr>
            <a:r>
              <a:rPr lang="nl-NL" i="1"/>
              <a:t>De link naar je PWS enquête delen via </a:t>
            </a:r>
            <a:r>
              <a:rPr lang="nl-NL" i="1" err="1"/>
              <a:t>tiktok</a:t>
            </a:r>
            <a:endParaRPr lang="nl-NL" i="1"/>
          </a:p>
          <a:p>
            <a:pPr marL="0" indent="0">
              <a:buNone/>
            </a:pPr>
            <a:endParaRPr lang="nl-NL" i="1"/>
          </a:p>
          <a:p>
            <a:pPr marL="0" indent="0">
              <a:buNone/>
            </a:pPr>
            <a:r>
              <a:rPr lang="nl-NL"/>
              <a:t>Let op! Representativiteit komt 3x in de examenstof voor!</a:t>
            </a:r>
          </a:p>
          <a:p>
            <a:pPr marL="0" indent="0">
              <a:buNone/>
            </a:pPr>
            <a:endParaRPr lang="nl-NL"/>
          </a:p>
        </p:txBody>
      </p:sp>
    </p:spTree>
    <p:extLst>
      <p:ext uri="{BB962C8B-B14F-4D97-AF65-F5344CB8AC3E}">
        <p14:creationId xmlns:p14="http://schemas.microsoft.com/office/powerpoint/2010/main" val="11135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Sociale ongelijkheid (CE 2023 TV2)</a:t>
            </a:r>
          </a:p>
        </p:txBody>
      </p:sp>
      <p:pic>
        <p:nvPicPr>
          <p:cNvPr id="4" name="Tijdelijke aanduiding voor inhoud 3"/>
          <p:cNvPicPr>
            <a:picLocks noGrp="1" noChangeAspect="1"/>
          </p:cNvPicPr>
          <p:nvPr>
            <p:ph idx="1"/>
          </p:nvPr>
        </p:nvPicPr>
        <p:blipFill>
          <a:blip r:embed="rId2"/>
          <a:stretch>
            <a:fillRect/>
          </a:stretch>
        </p:blipFill>
        <p:spPr>
          <a:xfrm>
            <a:off x="838200" y="1549458"/>
            <a:ext cx="7256369" cy="1857730"/>
          </a:xfrm>
          <a:prstGeom prst="rect">
            <a:avLst/>
          </a:prstGeom>
        </p:spPr>
      </p:pic>
      <p:pic>
        <p:nvPicPr>
          <p:cNvPr id="5" name="Afbeelding 4"/>
          <p:cNvPicPr>
            <a:picLocks noChangeAspect="1"/>
          </p:cNvPicPr>
          <p:nvPr/>
        </p:nvPicPr>
        <p:blipFill>
          <a:blip r:embed="rId3"/>
          <a:stretch>
            <a:fillRect/>
          </a:stretch>
        </p:blipFill>
        <p:spPr>
          <a:xfrm>
            <a:off x="5372828" y="3265957"/>
            <a:ext cx="5868219" cy="3134162"/>
          </a:xfrm>
          <a:prstGeom prst="rect">
            <a:avLst/>
          </a:prstGeom>
        </p:spPr>
      </p:pic>
    </p:spTree>
    <p:extLst>
      <p:ext uri="{BB962C8B-B14F-4D97-AF65-F5344CB8AC3E}">
        <p14:creationId xmlns:p14="http://schemas.microsoft.com/office/powerpoint/2010/main" val="2023124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AD997-34F2-6594-5CF0-D6F28BE302AD}"/>
              </a:ext>
            </a:extLst>
          </p:cNvPr>
          <p:cNvSpPr>
            <a:spLocks noGrp="1"/>
          </p:cNvSpPr>
          <p:nvPr>
            <p:ph type="title"/>
          </p:nvPr>
        </p:nvSpPr>
        <p:spPr/>
        <p:txBody>
          <a:bodyPr/>
          <a:lstStyle/>
          <a:p>
            <a:r>
              <a:rPr lang="nl-NL" dirty="0"/>
              <a:t>Institutionalisering</a:t>
            </a:r>
          </a:p>
        </p:txBody>
      </p:sp>
      <p:sp>
        <p:nvSpPr>
          <p:cNvPr id="3" name="Tijdelijke aanduiding voor inhoud 2">
            <a:extLst>
              <a:ext uri="{FF2B5EF4-FFF2-40B4-BE49-F238E27FC236}">
                <a16:creationId xmlns:a16="http://schemas.microsoft.com/office/drawing/2014/main" id="{065BEECB-DA6A-5DBA-9D6B-3F810891B8F3}"/>
              </a:ext>
            </a:extLst>
          </p:cNvPr>
          <p:cNvSpPr>
            <a:spLocks noGrp="1"/>
          </p:cNvSpPr>
          <p:nvPr>
            <p:ph idx="1"/>
          </p:nvPr>
        </p:nvSpPr>
        <p:spPr>
          <a:xfrm>
            <a:off x="838200" y="1825625"/>
            <a:ext cx="4235246" cy="4351338"/>
          </a:xfrm>
        </p:spPr>
        <p:txBody>
          <a:bodyPr>
            <a:normAutofit fontScale="77500" lnSpcReduction="20000"/>
          </a:bodyPr>
          <a:lstStyle/>
          <a:p>
            <a:pPr marL="0" indent="0">
              <a:buNone/>
            </a:pPr>
            <a:r>
              <a:rPr lang="nl-NL" dirty="0"/>
              <a:t>Leg met behulp van de bron uit dat er sprake is van institutionalisering in het geval van het vuurwerkverbod</a:t>
            </a:r>
          </a:p>
          <a:p>
            <a:pPr marL="0" indent="0">
              <a:buNone/>
            </a:pPr>
            <a:endParaRPr lang="nl-NL" dirty="0"/>
          </a:p>
          <a:p>
            <a:pPr marL="0" indent="0">
              <a:buNone/>
            </a:pPr>
            <a:r>
              <a:rPr lang="nl-NL" b="1" dirty="0"/>
              <a:t>Institutionalisering: </a:t>
            </a:r>
            <a:r>
              <a:rPr lang="nl-NL" dirty="0"/>
              <a:t>het proces waarbij een complex van waarden en min of meer geformaliseerde regels vastgelegd wordt in standaard gedragspatronen, die het gedrag van mensen en hun onderlinge relaties reguleren</a:t>
            </a:r>
          </a:p>
          <a:p>
            <a:pPr marL="0" indent="0">
              <a:buNone/>
            </a:pPr>
            <a:endParaRPr lang="nl-NL" dirty="0"/>
          </a:p>
          <a:p>
            <a:pPr marL="0" indent="0">
              <a:buNone/>
            </a:pPr>
            <a:r>
              <a:rPr lang="nl-NL" sz="1900" i="1" dirty="0"/>
              <a:t>Bron: de Gelderlander, 03-04-2025</a:t>
            </a:r>
          </a:p>
          <a:p>
            <a:endParaRPr lang="nl-NL" dirty="0"/>
          </a:p>
        </p:txBody>
      </p:sp>
      <p:pic>
        <p:nvPicPr>
          <p:cNvPr id="5" name="Afbeelding 4">
            <a:extLst>
              <a:ext uri="{FF2B5EF4-FFF2-40B4-BE49-F238E27FC236}">
                <a16:creationId xmlns:a16="http://schemas.microsoft.com/office/drawing/2014/main" id="{A7387D3A-D4CD-1876-618F-2BD319D558DE}"/>
              </a:ext>
            </a:extLst>
          </p:cNvPr>
          <p:cNvPicPr>
            <a:picLocks noChangeAspect="1"/>
          </p:cNvPicPr>
          <p:nvPr/>
        </p:nvPicPr>
        <p:blipFill>
          <a:blip r:embed="rId2"/>
          <a:stretch>
            <a:fillRect/>
          </a:stretch>
        </p:blipFill>
        <p:spPr>
          <a:xfrm>
            <a:off x="5073446" y="1428037"/>
            <a:ext cx="6643926" cy="4887858"/>
          </a:xfrm>
          <a:prstGeom prst="rect">
            <a:avLst/>
          </a:prstGeom>
        </p:spPr>
      </p:pic>
    </p:spTree>
    <p:extLst>
      <p:ext uri="{BB962C8B-B14F-4D97-AF65-F5344CB8AC3E}">
        <p14:creationId xmlns:p14="http://schemas.microsoft.com/office/powerpoint/2010/main" val="319666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Sociale ongelijkheid</a:t>
            </a:r>
          </a:p>
        </p:txBody>
      </p:sp>
      <p:pic>
        <p:nvPicPr>
          <p:cNvPr id="4" name="Tijdelijke aanduiding voor inhoud 3"/>
          <p:cNvPicPr>
            <a:picLocks noGrp="1" noChangeAspect="1"/>
          </p:cNvPicPr>
          <p:nvPr>
            <p:ph idx="1"/>
          </p:nvPr>
        </p:nvPicPr>
        <p:blipFill>
          <a:blip r:embed="rId2"/>
          <a:stretch>
            <a:fillRect/>
          </a:stretch>
        </p:blipFill>
        <p:spPr>
          <a:xfrm>
            <a:off x="838200" y="1388896"/>
            <a:ext cx="5802092" cy="4889073"/>
          </a:xfrm>
          <a:prstGeom prst="rect">
            <a:avLst/>
          </a:prstGeom>
        </p:spPr>
      </p:pic>
    </p:spTree>
    <p:extLst>
      <p:ext uri="{BB962C8B-B14F-4D97-AF65-F5344CB8AC3E}">
        <p14:creationId xmlns:p14="http://schemas.microsoft.com/office/powerpoint/2010/main" val="4162143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Criminaliteitstheorieën</a:t>
            </a:r>
          </a:p>
        </p:txBody>
      </p:sp>
      <p:sp>
        <p:nvSpPr>
          <p:cNvPr id="3" name="Tijdelijke aanduiding voor inhoud 2"/>
          <p:cNvSpPr>
            <a:spLocks noGrp="1"/>
          </p:cNvSpPr>
          <p:nvPr>
            <p:ph idx="1"/>
          </p:nvPr>
        </p:nvSpPr>
        <p:spPr/>
        <p:txBody>
          <a:bodyPr/>
          <a:lstStyle/>
          <a:p>
            <a:pPr fontAlgn="base"/>
            <a:r>
              <a:rPr lang="nl-NL"/>
              <a:t>Rationele keuze theorie: criminaliteit is een gevolg van een logische kosten (nadelen) en baten (voordelen) afweging</a:t>
            </a:r>
            <a:r>
              <a:rPr lang="en-US"/>
              <a:t>​</a:t>
            </a:r>
          </a:p>
          <a:p>
            <a:pPr fontAlgn="base"/>
            <a:r>
              <a:rPr lang="nl-NL"/>
              <a:t>Gelegenheidstheorie: het niveau van criminaliteit wordt bepaald door de hoeveelheid potentiële daders, de hoeveelheid geschikte doelwitten en de hoeveelheid sociale bewaking</a:t>
            </a:r>
            <a:r>
              <a:rPr lang="en-US"/>
              <a:t>​</a:t>
            </a:r>
          </a:p>
          <a:p>
            <a:pPr marL="0" indent="0" fontAlgn="base">
              <a:buNone/>
            </a:pPr>
            <a:endParaRPr lang="nl-NL"/>
          </a:p>
          <a:p>
            <a:pPr marL="0" indent="0" fontAlgn="base">
              <a:buNone/>
            </a:pPr>
            <a:r>
              <a:rPr lang="nl-NL" i="1"/>
              <a:t>Zou je overwegen te frauderen met een schoolexamen? Maakt het dan uit of je een 3 of een 8 staat? Maakt het uit of de docent in het lokaal is?</a:t>
            </a:r>
            <a:endParaRPr lang="nl-NL"/>
          </a:p>
        </p:txBody>
      </p:sp>
    </p:spTree>
    <p:extLst>
      <p:ext uri="{BB962C8B-B14F-4D97-AF65-F5344CB8AC3E}">
        <p14:creationId xmlns:p14="http://schemas.microsoft.com/office/powerpoint/2010/main" val="4544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Criminaliteitstheorieën</a:t>
            </a:r>
          </a:p>
        </p:txBody>
      </p:sp>
      <p:sp>
        <p:nvSpPr>
          <p:cNvPr id="3" name="Tijdelijke aanduiding voor inhoud 2"/>
          <p:cNvSpPr>
            <a:spLocks noGrp="1"/>
          </p:cNvSpPr>
          <p:nvPr>
            <p:ph idx="1"/>
          </p:nvPr>
        </p:nvSpPr>
        <p:spPr/>
        <p:txBody>
          <a:bodyPr>
            <a:normAutofit fontScale="77500" lnSpcReduction="20000"/>
          </a:bodyPr>
          <a:lstStyle/>
          <a:p>
            <a:pPr marL="0" indent="0" fontAlgn="base">
              <a:buNone/>
            </a:pPr>
            <a:r>
              <a:rPr lang="nl-NL"/>
              <a:t>Bindingstheorie</a:t>
            </a:r>
          </a:p>
          <a:p>
            <a:pPr fontAlgn="base"/>
            <a:r>
              <a:rPr lang="nl-NL"/>
              <a:t>Maatschappelijke bindingen remmen criminaliteit . Dus omdat we geïntegreerd zijn in groepen (op school, met collega's, in een buurt) houdt dat ons op het rechte pad.</a:t>
            </a:r>
          </a:p>
          <a:p>
            <a:pPr marL="0" indent="0" fontAlgn="base">
              <a:buNone/>
            </a:pPr>
            <a:endParaRPr lang="nl-NL"/>
          </a:p>
          <a:p>
            <a:pPr marL="0" indent="0" fontAlgn="base">
              <a:buNone/>
            </a:pPr>
            <a:r>
              <a:rPr lang="nl-NL"/>
              <a:t>Anomietheorie</a:t>
            </a:r>
          </a:p>
          <a:p>
            <a:pPr fontAlgn="base"/>
            <a:r>
              <a:rPr lang="nl-NL"/>
              <a:t>Criminaliteit is het gevolg van het niet op legitieme wijze kunnen verwerven van maatschappelijke doelen, welvaart of succes</a:t>
            </a:r>
          </a:p>
          <a:p>
            <a:pPr fontAlgn="base"/>
            <a:endParaRPr lang="nl-NL"/>
          </a:p>
          <a:p>
            <a:pPr marL="0" indent="0" fontAlgn="base">
              <a:buNone/>
            </a:pPr>
            <a:r>
              <a:rPr lang="nl-NL" err="1"/>
              <a:t>Etiketteringtheorie</a:t>
            </a:r>
            <a:endParaRPr lang="nl-NL"/>
          </a:p>
          <a:p>
            <a:pPr fontAlgn="base"/>
            <a:r>
              <a:rPr lang="nl-NL"/>
              <a:t>Ook wel </a:t>
            </a:r>
            <a:r>
              <a:rPr lang="nl-NL" err="1"/>
              <a:t>labeling</a:t>
            </a:r>
            <a:r>
              <a:rPr lang="nl-NL"/>
              <a:t>- of stigmatiseringstheorie genoemd</a:t>
            </a:r>
            <a:r>
              <a:rPr lang="en-US"/>
              <a:t>​. </a:t>
            </a:r>
            <a:r>
              <a:rPr lang="nl-NL"/>
              <a:t>Uitgangspunt: als we mensen een etiket geven dan zal dit werkelijkheid worden</a:t>
            </a:r>
            <a:r>
              <a:rPr lang="en-US"/>
              <a:t>​</a:t>
            </a:r>
          </a:p>
          <a:p>
            <a:pPr fontAlgn="base"/>
            <a:r>
              <a:rPr lang="nl-NL"/>
              <a:t>​Belangrijk begrip: selffulfilling prophecy (een zichzelf waarmakende voorspelling)</a:t>
            </a:r>
            <a:endParaRPr lang="en-US"/>
          </a:p>
          <a:p>
            <a:pPr marL="0" indent="0" fontAlgn="base">
              <a:buNone/>
            </a:pPr>
            <a:endParaRPr lang="en-US"/>
          </a:p>
          <a:p>
            <a:endParaRPr lang="nl-NL"/>
          </a:p>
        </p:txBody>
      </p:sp>
    </p:spTree>
    <p:extLst>
      <p:ext uri="{BB962C8B-B14F-4D97-AF65-F5344CB8AC3E}">
        <p14:creationId xmlns:p14="http://schemas.microsoft.com/office/powerpoint/2010/main" val="26384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Media theorieën</a:t>
            </a:r>
          </a:p>
        </p:txBody>
      </p:sp>
      <p:sp>
        <p:nvSpPr>
          <p:cNvPr id="3" name="Tijdelijke aanduiding voor inhoud 2"/>
          <p:cNvSpPr>
            <a:spLocks noGrp="1"/>
          </p:cNvSpPr>
          <p:nvPr>
            <p:ph idx="1"/>
          </p:nvPr>
        </p:nvSpPr>
        <p:spPr/>
        <p:txBody>
          <a:bodyPr>
            <a:normAutofit fontScale="77500" lnSpcReduction="20000"/>
          </a:bodyPr>
          <a:lstStyle/>
          <a:p>
            <a:r>
              <a:rPr lang="nl-NL" b="1"/>
              <a:t>De cultivatiehypothese, </a:t>
            </a:r>
            <a:r>
              <a:rPr lang="nl-NL"/>
              <a:t>stelt dat het wereldbeeld van de zware (media)kijkers meer overeenkomsten met de mediawerkelijkheid vertoont en het wereldbeeld van de lichte (media)kijkers meer met de ‘echte’ </a:t>
            </a:r>
          </a:p>
          <a:p>
            <a:r>
              <a:rPr lang="nl-NL" b="1"/>
              <a:t>De opinieleidershypothese </a:t>
            </a:r>
            <a:r>
              <a:rPr lang="nl-NL"/>
              <a:t>stelt dat de invloed van media op publiek gaat via opinieleiders of idolen. </a:t>
            </a:r>
          </a:p>
          <a:p>
            <a:r>
              <a:rPr lang="nl-NL" b="1"/>
              <a:t>De </a:t>
            </a:r>
            <a:r>
              <a:rPr lang="nl-NL" b="1" err="1"/>
              <a:t>mediaframing</a:t>
            </a:r>
            <a:r>
              <a:rPr lang="nl-NL" b="1"/>
              <a:t> hypothese </a:t>
            </a:r>
            <a:r>
              <a:rPr lang="nl-NL"/>
              <a:t>stelt dat de socialiserende invloed van media vorm krijgt via framing. Mediamakers kiezen altijd, bewust of onbewust, voor een bepaalde invalshoek. Dit heet framing, ofwel ‘inkaderen’: de manier waarop een onderwerp wordt gebracht, hoe het wordt ingekleed en uitgelegd, en waarmee het in verband wordt gebracht. </a:t>
            </a:r>
          </a:p>
          <a:p>
            <a:r>
              <a:rPr lang="nl-NL" b="1"/>
              <a:t>De selectiviteitshypothese </a:t>
            </a:r>
            <a:r>
              <a:rPr lang="nl-NL"/>
              <a:t>stelt dat de socialisatie van mensen via verschillende media bepaald wordt door de keuzes/selectie die mensen maken uit het media-aanbod. In dit selectieproces spelen verschillende selectiemechanismen een rol: selectieve blootstelling, selectieve perceptie en selectief onthouden. De selectiviteitshypothese gaat uit van beperkte invloed van de media</a:t>
            </a:r>
          </a:p>
        </p:txBody>
      </p:sp>
    </p:spTree>
    <p:extLst>
      <p:ext uri="{BB962C8B-B14F-4D97-AF65-F5344CB8AC3E}">
        <p14:creationId xmlns:p14="http://schemas.microsoft.com/office/powerpoint/2010/main" val="110138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5D30-355D-BA54-2D8B-4D825521A9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5431D-39A7-E5A2-B697-F3500F116F6B}"/>
              </a:ext>
            </a:extLst>
          </p:cNvPr>
          <p:cNvSpPr>
            <a:spLocks noGrp="1"/>
          </p:cNvSpPr>
          <p:nvPr>
            <p:ph type="title"/>
          </p:nvPr>
        </p:nvSpPr>
        <p:spPr/>
        <p:txBody>
          <a:bodyPr/>
          <a:lstStyle/>
          <a:p>
            <a:r>
              <a:rPr lang="nl-NL" dirty="0">
                <a:latin typeface="Effra"/>
              </a:rPr>
              <a:t>Dimensies van Hofstede</a:t>
            </a:r>
            <a:endParaRPr lang="nl-NL" dirty="0"/>
          </a:p>
        </p:txBody>
      </p:sp>
      <p:sp>
        <p:nvSpPr>
          <p:cNvPr id="3" name="Tijdelijke aanduiding voor inhoud 2">
            <a:extLst>
              <a:ext uri="{FF2B5EF4-FFF2-40B4-BE49-F238E27FC236}">
                <a16:creationId xmlns:a16="http://schemas.microsoft.com/office/drawing/2014/main" id="{BD4062C0-6CB3-F147-ECA9-DCB3E26AAEE0}"/>
              </a:ext>
            </a:extLst>
          </p:cNvPr>
          <p:cNvSpPr>
            <a:spLocks noGrp="1"/>
          </p:cNvSpPr>
          <p:nvPr>
            <p:ph idx="1"/>
          </p:nvPr>
        </p:nvSpPr>
        <p:spPr/>
        <p:txBody>
          <a:bodyPr vert="horz" lIns="91440" tIns="45720" rIns="91440" bIns="45720" rtlCol="0" anchor="t">
            <a:normAutofit/>
          </a:bodyPr>
          <a:lstStyle/>
          <a:p>
            <a:pPr marL="0" indent="0">
              <a:buNone/>
            </a:pPr>
            <a:endParaRPr lang="nl-NL" dirty="0">
              <a:solidFill>
                <a:schemeClr val="tx1">
                  <a:lumMod val="95000"/>
                  <a:lumOff val="5000"/>
                </a:schemeClr>
              </a:solidFill>
            </a:endParaRPr>
          </a:p>
          <a:p>
            <a:pPr marL="0" indent="0">
              <a:buNone/>
            </a:pPr>
            <a:endParaRPr lang="nl-NL" dirty="0">
              <a:solidFill>
                <a:schemeClr val="tx1">
                  <a:lumMod val="95000"/>
                  <a:lumOff val="5000"/>
                </a:schemeClr>
              </a:solidFill>
            </a:endParaRPr>
          </a:p>
          <a:p>
            <a:pPr marL="0" indent="0">
              <a:buNone/>
            </a:pPr>
            <a:endParaRPr lang="nl-NL" dirty="0">
              <a:solidFill>
                <a:schemeClr val="tx1">
                  <a:lumMod val="95000"/>
                  <a:lumOff val="5000"/>
                </a:schemeClr>
              </a:solidFill>
            </a:endParaRPr>
          </a:p>
          <a:p>
            <a:pPr marL="0" indent="0">
              <a:buNone/>
            </a:pPr>
            <a:endParaRPr lang="nl-NL" dirty="0">
              <a:solidFill>
                <a:schemeClr val="tx1">
                  <a:lumMod val="95000"/>
                  <a:lumOff val="5000"/>
                </a:schemeClr>
              </a:solidFill>
            </a:endParaRPr>
          </a:p>
          <a:p>
            <a:pPr marL="0" indent="0" algn="ctr">
              <a:buNone/>
            </a:pPr>
            <a:endParaRPr lang="nl-NL" dirty="0">
              <a:solidFill>
                <a:schemeClr val="tx1">
                  <a:lumMod val="95000"/>
                  <a:lumOff val="5000"/>
                </a:schemeClr>
              </a:solidFill>
            </a:endParaRPr>
          </a:p>
          <a:p>
            <a:pPr marL="0" indent="0" algn="ctr">
              <a:buNone/>
            </a:pPr>
            <a:r>
              <a:rPr lang="nl-NL" dirty="0">
                <a:solidFill>
                  <a:schemeClr val="tx1">
                    <a:lumMod val="95000"/>
                    <a:lumOff val="5000"/>
                  </a:schemeClr>
                </a:solidFill>
              </a:rPr>
              <a:t>Alle culturen zijn verschillend</a:t>
            </a:r>
          </a:p>
          <a:p>
            <a:pPr marL="0" indent="0">
              <a:buNone/>
            </a:pPr>
            <a:endParaRPr lang="nl-NL" dirty="0">
              <a:solidFill>
                <a:schemeClr val="tx1">
                  <a:lumMod val="95000"/>
                  <a:lumOff val="5000"/>
                </a:schemeClr>
              </a:solidFill>
            </a:endParaRPr>
          </a:p>
          <a:p>
            <a:pPr marL="0" indent="0">
              <a:buNone/>
            </a:pPr>
            <a:r>
              <a:rPr lang="nl-NL" dirty="0">
                <a:solidFill>
                  <a:schemeClr val="tx1">
                    <a:lumMod val="95000"/>
                    <a:lumOff val="5000"/>
                  </a:schemeClr>
                </a:solidFill>
              </a:rPr>
              <a:t>Makkelijk vergelijken? </a:t>
            </a:r>
            <a:r>
              <a:rPr lang="nl-NL" dirty="0">
                <a:solidFill>
                  <a:schemeClr val="tx1">
                    <a:lumMod val="95000"/>
                    <a:lumOff val="5000"/>
                  </a:schemeClr>
                </a:solidFill>
                <a:sym typeface="Wingdings" pitchFamily="2" charset="2"/>
              </a:rPr>
              <a:t> </a:t>
            </a:r>
            <a:r>
              <a:rPr lang="nl-NL" b="1" u="sng" dirty="0">
                <a:solidFill>
                  <a:schemeClr val="tx1">
                    <a:lumMod val="95000"/>
                    <a:lumOff val="5000"/>
                  </a:schemeClr>
                </a:solidFill>
                <a:latin typeface="Trebuchet MS"/>
              </a:rPr>
              <a:t>de 6 dimensies van Hofstede</a:t>
            </a:r>
          </a:p>
        </p:txBody>
      </p:sp>
      <p:pic>
        <p:nvPicPr>
          <p:cNvPr id="4" name="Afbeelding 3">
            <a:extLst>
              <a:ext uri="{FF2B5EF4-FFF2-40B4-BE49-F238E27FC236}">
                <a16:creationId xmlns:a16="http://schemas.microsoft.com/office/drawing/2014/main" id="{CF6A0346-2C61-9AA3-730D-88CB8032F11B}"/>
              </a:ext>
            </a:extLst>
          </p:cNvPr>
          <p:cNvPicPr>
            <a:picLocks noChangeAspect="1"/>
          </p:cNvPicPr>
          <p:nvPr/>
        </p:nvPicPr>
        <p:blipFill rotWithShape="1">
          <a:blip r:embed="rId3"/>
          <a:srcRect r="6191"/>
          <a:stretch/>
        </p:blipFill>
        <p:spPr>
          <a:xfrm>
            <a:off x="838200" y="1909488"/>
            <a:ext cx="3060029" cy="1834877"/>
          </a:xfrm>
          <a:prstGeom prst="rect">
            <a:avLst/>
          </a:prstGeom>
        </p:spPr>
      </p:pic>
      <p:pic>
        <p:nvPicPr>
          <p:cNvPr id="1026" name="Picture 2" descr="De meest bijzondere culturen ter wereld">
            <a:extLst>
              <a:ext uri="{FF2B5EF4-FFF2-40B4-BE49-F238E27FC236}">
                <a16:creationId xmlns:a16="http://schemas.microsoft.com/office/drawing/2014/main" id="{B0BAB60A-BC57-F4AF-8E3D-2B686668D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149" y="1833523"/>
            <a:ext cx="2550651" cy="1986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 verschillen tussen Nederland en Suriname volgens Rinne - Trajectum">
            <a:extLst>
              <a:ext uri="{FF2B5EF4-FFF2-40B4-BE49-F238E27FC236}">
                <a16:creationId xmlns:a16="http://schemas.microsoft.com/office/drawing/2014/main" id="{E8F9460B-25AD-DEDA-7AEB-6D45FF7C4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04" b="12772"/>
          <a:stretch/>
        </p:blipFill>
        <p:spPr bwMode="auto">
          <a:xfrm>
            <a:off x="5043063" y="1473933"/>
            <a:ext cx="2676584" cy="270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30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BA3B2-186C-4FFE-6969-0839C1A957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7A615F-CD27-3A68-A361-D59266888C97}"/>
              </a:ext>
            </a:extLst>
          </p:cNvPr>
          <p:cNvSpPr>
            <a:spLocks noGrp="1"/>
          </p:cNvSpPr>
          <p:nvPr>
            <p:ph type="title"/>
          </p:nvPr>
        </p:nvSpPr>
        <p:spPr/>
        <p:txBody>
          <a:bodyPr/>
          <a:lstStyle/>
          <a:p>
            <a:r>
              <a:rPr lang="nl-NL" dirty="0">
                <a:latin typeface="Effra"/>
              </a:rPr>
              <a:t>Vraag</a:t>
            </a:r>
            <a:endParaRPr lang="nl-NL" dirty="0"/>
          </a:p>
        </p:txBody>
      </p:sp>
      <p:sp>
        <p:nvSpPr>
          <p:cNvPr id="3" name="Tijdelijke aanduiding voor inhoud 2">
            <a:extLst>
              <a:ext uri="{FF2B5EF4-FFF2-40B4-BE49-F238E27FC236}">
                <a16:creationId xmlns:a16="http://schemas.microsoft.com/office/drawing/2014/main" id="{1B1D26EE-DD78-5357-6488-A9757948D3F5}"/>
              </a:ext>
            </a:extLst>
          </p:cNvPr>
          <p:cNvSpPr>
            <a:spLocks noGrp="1"/>
          </p:cNvSpPr>
          <p:nvPr>
            <p:ph idx="1"/>
          </p:nvPr>
        </p:nvSpPr>
        <p:spPr/>
        <p:txBody>
          <a:bodyPr vert="horz" lIns="91440" tIns="45720" rIns="91440" bIns="45720" rtlCol="0" anchor="t">
            <a:normAutofit/>
          </a:bodyPr>
          <a:lstStyle/>
          <a:p>
            <a:pPr marL="0" indent="0">
              <a:buNone/>
            </a:pPr>
            <a:endParaRPr lang="nl-NL" dirty="0">
              <a:solidFill>
                <a:schemeClr val="tx1">
                  <a:lumMod val="95000"/>
                  <a:lumOff val="5000"/>
                </a:schemeClr>
              </a:solidFill>
            </a:endParaRPr>
          </a:p>
          <a:p>
            <a:pPr marL="0" indent="0">
              <a:buNone/>
            </a:pPr>
            <a:endParaRPr lang="nl-NL" dirty="0">
              <a:solidFill>
                <a:schemeClr val="tx1">
                  <a:lumMod val="95000"/>
                  <a:lumOff val="5000"/>
                </a:schemeClr>
              </a:solidFill>
            </a:endParaRPr>
          </a:p>
          <a:p>
            <a:pPr marL="0" indent="0" algn="ctr">
              <a:buNone/>
            </a:pPr>
            <a:endParaRPr lang="nl-NL" dirty="0">
              <a:solidFill>
                <a:schemeClr val="tx1">
                  <a:lumMod val="95000"/>
                  <a:lumOff val="5000"/>
                </a:schemeClr>
              </a:solidFill>
            </a:endParaRPr>
          </a:p>
          <a:p>
            <a:pPr marL="0" indent="0" algn="ctr">
              <a:buNone/>
            </a:pPr>
            <a:r>
              <a:rPr lang="nl-NL" sz="3600" dirty="0">
                <a:solidFill>
                  <a:schemeClr val="tx1">
                    <a:lumMod val="95000"/>
                    <a:lumOff val="5000"/>
                  </a:schemeClr>
                </a:solidFill>
              </a:rPr>
              <a:t>Over welke dimensie wil je graag meer uitleg?</a:t>
            </a:r>
          </a:p>
          <a:p>
            <a:pPr marL="0" indent="0">
              <a:buNone/>
            </a:pPr>
            <a:endParaRPr lang="nl-NL" dirty="0">
              <a:solidFill>
                <a:schemeClr val="tx1">
                  <a:lumMod val="95000"/>
                  <a:lumOff val="5000"/>
                </a:schemeClr>
              </a:solidFill>
            </a:endParaRPr>
          </a:p>
        </p:txBody>
      </p:sp>
    </p:spTree>
    <p:extLst>
      <p:ext uri="{BB962C8B-B14F-4D97-AF65-F5344CB8AC3E}">
        <p14:creationId xmlns:p14="http://schemas.microsoft.com/office/powerpoint/2010/main" val="545888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98F30-769B-5D0C-6F5C-08E995A3CD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E1C7D8-5AAB-6225-CE32-4B92250A727B}"/>
              </a:ext>
            </a:extLst>
          </p:cNvPr>
          <p:cNvSpPr>
            <a:spLocks noGrp="1"/>
          </p:cNvSpPr>
          <p:nvPr>
            <p:ph type="title"/>
          </p:nvPr>
        </p:nvSpPr>
        <p:spPr/>
        <p:txBody>
          <a:bodyPr/>
          <a:lstStyle/>
          <a:p>
            <a:r>
              <a:rPr lang="nl-NL" dirty="0">
                <a:latin typeface="Effra"/>
              </a:rPr>
              <a:t>Machtsafstand</a:t>
            </a:r>
            <a:endParaRPr lang="nl-NL" dirty="0"/>
          </a:p>
        </p:txBody>
      </p:sp>
      <p:sp>
        <p:nvSpPr>
          <p:cNvPr id="7" name="Tijdelijke aanduiding voor inhoud 8">
            <a:extLst>
              <a:ext uri="{FF2B5EF4-FFF2-40B4-BE49-F238E27FC236}">
                <a16:creationId xmlns:a16="http://schemas.microsoft.com/office/drawing/2014/main" id="{81DDEB5A-209D-C400-9AAA-661D220E4A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tx1">
                    <a:lumMod val="95000"/>
                    <a:lumOff val="5000"/>
                  </a:schemeClr>
                </a:solidFill>
              </a:rPr>
              <a:t>De mate waarin de minder machtige leden in een land verwachten en accepteren dat de macht ongelijk verdeeld is.</a:t>
            </a:r>
          </a:p>
          <a:p>
            <a:pPr marL="0" indent="0" algn="ctr">
              <a:buFont typeface="Arial" panose="020B0604020202020204" pitchFamily="34" charset="0"/>
              <a:buNone/>
            </a:pPr>
            <a:r>
              <a:rPr lang="nl-NL" dirty="0">
                <a:solidFill>
                  <a:schemeClr val="tx1">
                    <a:lumMod val="95000"/>
                    <a:lumOff val="5000"/>
                  </a:schemeClr>
                </a:solidFill>
              </a:rPr>
              <a:t>Grote machtsafstand 	  vs.	 Kleine machtsafstand</a:t>
            </a:r>
          </a:p>
        </p:txBody>
      </p:sp>
      <p:pic>
        <p:nvPicPr>
          <p:cNvPr id="8" name="Afbeelding 7">
            <a:extLst>
              <a:ext uri="{FF2B5EF4-FFF2-40B4-BE49-F238E27FC236}">
                <a16:creationId xmlns:a16="http://schemas.microsoft.com/office/drawing/2014/main" id="{E07B66F9-E926-EC47-8E29-3FBA44C809C5}"/>
              </a:ext>
            </a:extLst>
          </p:cNvPr>
          <p:cNvPicPr>
            <a:picLocks noChangeAspect="1"/>
          </p:cNvPicPr>
          <p:nvPr/>
        </p:nvPicPr>
        <p:blipFill>
          <a:blip r:embed="rId3"/>
          <a:stretch>
            <a:fillRect/>
          </a:stretch>
        </p:blipFill>
        <p:spPr>
          <a:xfrm>
            <a:off x="2152651" y="3324631"/>
            <a:ext cx="3214301" cy="2043199"/>
          </a:xfrm>
          <a:prstGeom prst="rect">
            <a:avLst/>
          </a:prstGeom>
        </p:spPr>
      </p:pic>
      <p:pic>
        <p:nvPicPr>
          <p:cNvPr id="9" name="Afbeelding 8">
            <a:extLst>
              <a:ext uri="{FF2B5EF4-FFF2-40B4-BE49-F238E27FC236}">
                <a16:creationId xmlns:a16="http://schemas.microsoft.com/office/drawing/2014/main" id="{917F43BC-A239-EE2C-F447-888D2AA54C67}"/>
              </a:ext>
            </a:extLst>
          </p:cNvPr>
          <p:cNvPicPr>
            <a:picLocks noChangeAspect="1"/>
          </p:cNvPicPr>
          <p:nvPr/>
        </p:nvPicPr>
        <p:blipFill>
          <a:blip r:embed="rId4"/>
          <a:stretch>
            <a:fillRect/>
          </a:stretch>
        </p:blipFill>
        <p:spPr>
          <a:xfrm>
            <a:off x="6713739" y="3307465"/>
            <a:ext cx="3325512" cy="2011935"/>
          </a:xfrm>
          <a:prstGeom prst="rect">
            <a:avLst/>
          </a:prstGeom>
        </p:spPr>
      </p:pic>
      <p:sp>
        <p:nvSpPr>
          <p:cNvPr id="10" name="Tekstvak 9">
            <a:extLst>
              <a:ext uri="{FF2B5EF4-FFF2-40B4-BE49-F238E27FC236}">
                <a16:creationId xmlns:a16="http://schemas.microsoft.com/office/drawing/2014/main" id="{9BB7F842-27E9-25A6-9F8B-06EEFE6B8081}"/>
              </a:ext>
            </a:extLst>
          </p:cNvPr>
          <p:cNvSpPr txBox="1"/>
          <p:nvPr/>
        </p:nvSpPr>
        <p:spPr>
          <a:xfrm>
            <a:off x="1790603" y="5571292"/>
            <a:ext cx="8610794" cy="923330"/>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Wie spreekt/kent iemand die de ouders bij de voornaam aanspreekt?</a:t>
            </a:r>
          </a:p>
          <a:p>
            <a:pPr marL="285750" indent="-285750">
              <a:buFont typeface="Arial" panose="020B0604020202020204" pitchFamily="34" charset="0"/>
              <a:buChar char="•"/>
            </a:pPr>
            <a:r>
              <a:rPr lang="nl-NL" dirty="0">
                <a:latin typeface="Effra" panose="02000506080000020004" pitchFamily="2" charset="77"/>
              </a:rPr>
              <a:t>Is er veel ruimte voor jullie om eigen keuzes te maken of in discussie te gaan?</a:t>
            </a:r>
          </a:p>
        </p:txBody>
      </p:sp>
    </p:spTree>
    <p:extLst>
      <p:ext uri="{BB962C8B-B14F-4D97-AF65-F5344CB8AC3E}">
        <p14:creationId xmlns:p14="http://schemas.microsoft.com/office/powerpoint/2010/main" val="131803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8"/>
                                        </p:tgtEl>
                                        <p:attrNameLst>
                                          <p:attrName>style.opacity</p:attrName>
                                        </p:attrNameLst>
                                      </p:cBhvr>
                                      <p:to>
                                        <p:strVal val="0.5"/>
                                      </p:to>
                                    </p:set>
                                    <p:animEffect filter="image" prLst="opacity: 0.5">
                                      <p:cBhvr rctx="IE">
                                        <p:cTn id="21" dur="indefinite"/>
                                        <p:tgtEl>
                                          <p:spTgt spid="8"/>
                                        </p:tgtEl>
                                      </p:cBhvr>
                                    </p:animEffect>
                                  </p:childTnLst>
                                </p:cTn>
                              </p:par>
                              <p:par>
                                <p:cTn id="22" presetID="9" presetClass="emph" presetSubtype="0" nodeType="withEffect">
                                  <p:stCondLst>
                                    <p:cond delay="0"/>
                                  </p:stCondLst>
                                  <p:childTnLst>
                                    <p:set>
                                      <p:cBhvr>
                                        <p:cTn id="23" dur="indefinite"/>
                                        <p:tgtEl>
                                          <p:spTgt spid="9"/>
                                        </p:tgtEl>
                                        <p:attrNameLst>
                                          <p:attrName>style.opacity</p:attrName>
                                        </p:attrNameLst>
                                      </p:cBhvr>
                                      <p:to>
                                        <p:strVal val="0.5"/>
                                      </p:to>
                                    </p:set>
                                    <p:animEffect filter="image" prLst="opacity: 0.5">
                                      <p:cBhvr rctx="IE">
                                        <p:cTn id="24" dur="indefinite"/>
                                        <p:tgtEl>
                                          <p:spTgt spid="9"/>
                                        </p:tgtEl>
                                      </p:cBhvr>
                                    </p:animEffect>
                                  </p:childTnLst>
                                </p:cTn>
                              </p:par>
                              <p:par>
                                <p:cTn id="25" presetID="9" presetClass="emph" presetSubtype="0" grpId="0" nodeType="withEffect">
                                  <p:stCondLst>
                                    <p:cond delay="0"/>
                                  </p:stCondLst>
                                  <p:childTnLst>
                                    <p:set>
                                      <p:cBhvr>
                                        <p:cTn id="26" dur="indefinite"/>
                                        <p:tgtEl>
                                          <p:spTgt spid="7">
                                            <p:txEl>
                                              <p:pRg st="0" end="0"/>
                                            </p:txEl>
                                          </p:spTgt>
                                        </p:tgtEl>
                                        <p:attrNameLst>
                                          <p:attrName>style.opacity</p:attrName>
                                        </p:attrNameLst>
                                      </p:cBhvr>
                                      <p:to>
                                        <p:strVal val="0.5"/>
                                      </p:to>
                                    </p:set>
                                    <p:animEffect filter="image" prLst="opacity: 0.5">
                                      <p:cBhvr rctx="IE">
                                        <p:cTn id="27" dur="indefinite"/>
                                        <p:tgtEl>
                                          <p:spTgt spid="7">
                                            <p:txEl>
                                              <p:pRg st="0" end="0"/>
                                            </p:txEl>
                                          </p:spTgt>
                                        </p:tgtEl>
                                      </p:cBhvr>
                                    </p:animEffect>
                                  </p:childTnLst>
                                </p:cTn>
                              </p:par>
                              <p:par>
                                <p:cTn id="28" presetID="9" presetClass="emph" presetSubtype="0" grpId="0" nodeType="withEffect">
                                  <p:stCondLst>
                                    <p:cond delay="0"/>
                                  </p:stCondLst>
                                  <p:childTnLst>
                                    <p:set>
                                      <p:cBhvr>
                                        <p:cTn id="29" dur="indefinite"/>
                                        <p:tgtEl>
                                          <p:spTgt spid="7">
                                            <p:txEl>
                                              <p:pRg st="1" end="1"/>
                                            </p:txEl>
                                          </p:spTgt>
                                        </p:tgtEl>
                                        <p:attrNameLst>
                                          <p:attrName>style.opacity</p:attrName>
                                        </p:attrNameLst>
                                      </p:cBhvr>
                                      <p:to>
                                        <p:strVal val="0.5"/>
                                      </p:to>
                                    </p:set>
                                    <p:animEffect filter="image" prLst="opacity: 0.5">
                                      <p:cBhvr rctx="IE">
                                        <p:cTn id="30" dur="indefinite"/>
                                        <p:tgtEl>
                                          <p:spTgt spid="7">
                                            <p:txEl>
                                              <p:pRg st="1" end="1"/>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25B3-5EA8-4DB5-EE5A-F7E2002A45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16231-41B0-B147-6F6E-6840BB3CA8C0}"/>
              </a:ext>
            </a:extLst>
          </p:cNvPr>
          <p:cNvSpPr>
            <a:spLocks noGrp="1"/>
          </p:cNvSpPr>
          <p:nvPr>
            <p:ph type="title"/>
          </p:nvPr>
        </p:nvSpPr>
        <p:spPr/>
        <p:txBody>
          <a:bodyPr/>
          <a:lstStyle/>
          <a:p>
            <a:r>
              <a:rPr lang="nl-NL" dirty="0">
                <a:latin typeface="Effra"/>
              </a:rPr>
              <a:t>Machtsafstand</a:t>
            </a:r>
            <a:endParaRPr lang="nl-NL" dirty="0"/>
          </a:p>
        </p:txBody>
      </p:sp>
      <p:sp>
        <p:nvSpPr>
          <p:cNvPr id="7" name="Tijdelijke aanduiding voor inhoud 8">
            <a:extLst>
              <a:ext uri="{FF2B5EF4-FFF2-40B4-BE49-F238E27FC236}">
                <a16:creationId xmlns:a16="http://schemas.microsoft.com/office/drawing/2014/main" id="{A91F51BB-2349-A6DD-F275-E39AA57155FF}"/>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pic>
        <p:nvPicPr>
          <p:cNvPr id="3" name="Afbeelding 2">
            <a:extLst>
              <a:ext uri="{FF2B5EF4-FFF2-40B4-BE49-F238E27FC236}">
                <a16:creationId xmlns:a16="http://schemas.microsoft.com/office/drawing/2014/main" id="{EFD64651-D03A-A813-BFDE-EB5FDC11F145}"/>
              </a:ext>
            </a:extLst>
          </p:cNvPr>
          <p:cNvPicPr>
            <a:picLocks noChangeAspect="1"/>
          </p:cNvPicPr>
          <p:nvPr/>
        </p:nvPicPr>
        <p:blipFill rotWithShape="1">
          <a:blip r:embed="rId3"/>
          <a:srcRect t="12387"/>
          <a:stretch/>
        </p:blipFill>
        <p:spPr>
          <a:xfrm>
            <a:off x="1815586" y="1690689"/>
            <a:ext cx="8560828" cy="4091107"/>
          </a:xfrm>
          <a:prstGeom prst="rect">
            <a:avLst/>
          </a:prstGeom>
        </p:spPr>
      </p:pic>
      <p:sp>
        <p:nvSpPr>
          <p:cNvPr id="4" name="Rechthoek 3">
            <a:extLst>
              <a:ext uri="{FF2B5EF4-FFF2-40B4-BE49-F238E27FC236}">
                <a16:creationId xmlns:a16="http://schemas.microsoft.com/office/drawing/2014/main" id="{455C96C9-48A8-E4A0-B1FD-04F91527D290}"/>
              </a:ext>
            </a:extLst>
          </p:cNvPr>
          <p:cNvSpPr/>
          <p:nvPr/>
        </p:nvSpPr>
        <p:spPr>
          <a:xfrm>
            <a:off x="8006611" y="5916732"/>
            <a:ext cx="2369803" cy="369332"/>
          </a:xfrm>
          <a:prstGeom prst="rect">
            <a:avLst/>
          </a:prstGeom>
        </p:spPr>
        <p:txBody>
          <a:bodyPr wrap="square">
            <a:spAutoFit/>
          </a:bodyPr>
          <a:lstStyle/>
          <a:p>
            <a:r>
              <a:rPr lang="nl-NL" dirty="0">
                <a:latin typeface="Effra" panose="02000506080000020004" pitchFamily="2" charset="77"/>
                <a:hlinkClick r:id="rId4"/>
              </a:rPr>
              <a:t>Bron: Geert Hofstede</a:t>
            </a:r>
            <a:r>
              <a:rPr lang="nl-NL" dirty="0">
                <a:latin typeface="Effra" panose="02000506080000020004" pitchFamily="2" charset="77"/>
              </a:rPr>
              <a:t> </a:t>
            </a:r>
          </a:p>
        </p:txBody>
      </p:sp>
    </p:spTree>
    <p:extLst>
      <p:ext uri="{BB962C8B-B14F-4D97-AF65-F5344CB8AC3E}">
        <p14:creationId xmlns:p14="http://schemas.microsoft.com/office/powerpoint/2010/main" val="157523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16E6-BFC8-B116-C0E0-33C1A65070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5D9567-CB4F-17AB-64BB-2F2DB1DDBF98}"/>
              </a:ext>
            </a:extLst>
          </p:cNvPr>
          <p:cNvSpPr>
            <a:spLocks noGrp="1"/>
          </p:cNvSpPr>
          <p:nvPr>
            <p:ph type="title"/>
          </p:nvPr>
        </p:nvSpPr>
        <p:spPr/>
        <p:txBody>
          <a:bodyPr/>
          <a:lstStyle/>
          <a:p>
            <a:r>
              <a:rPr lang="nl-NL" sz="4400" dirty="0"/>
              <a:t>Individualistisch - collectivistisch</a:t>
            </a:r>
            <a:endParaRPr lang="nl-NL" dirty="0"/>
          </a:p>
        </p:txBody>
      </p:sp>
      <p:sp>
        <p:nvSpPr>
          <p:cNvPr id="3" name="Tijdelijke aanduiding voor inhoud 8">
            <a:extLst>
              <a:ext uri="{FF2B5EF4-FFF2-40B4-BE49-F238E27FC236}">
                <a16:creationId xmlns:a16="http://schemas.microsoft.com/office/drawing/2014/main" id="{D9537235-3303-5723-4640-E2EF3690ED30}"/>
              </a:ext>
            </a:extLst>
          </p:cNvPr>
          <p:cNvSpPr>
            <a:spLocks noGrp="1"/>
          </p:cNvSpPr>
          <p:nvPr>
            <p:ph sz="half" idx="1"/>
          </p:nvPr>
        </p:nvSpPr>
        <p:spPr>
          <a:xfrm>
            <a:off x="838200" y="1825625"/>
            <a:ext cx="10515600" cy="4351338"/>
          </a:xfrm>
        </p:spPr>
        <p:txBody>
          <a:bodyPr>
            <a:normAutofit/>
          </a:bodyPr>
          <a:lstStyle/>
          <a:p>
            <a:pPr marL="0" indent="0" algn="ctr">
              <a:buNone/>
            </a:pPr>
            <a:r>
              <a:rPr lang="nl-NL" dirty="0">
                <a:solidFill>
                  <a:schemeClr val="tx1">
                    <a:lumMod val="95000"/>
                    <a:lumOff val="5000"/>
                  </a:schemeClr>
                </a:solidFill>
              </a:rPr>
              <a:t>De mate waarin het belang van het individu of het belang van de groep belangrijk gevonden wordt.</a:t>
            </a:r>
          </a:p>
          <a:p>
            <a:pPr marL="0" indent="0" algn="ctr">
              <a:buNone/>
            </a:pPr>
            <a:r>
              <a:rPr lang="nl-NL" dirty="0">
                <a:solidFill>
                  <a:schemeClr val="tx1">
                    <a:lumMod val="95000"/>
                    <a:lumOff val="5000"/>
                  </a:schemeClr>
                </a:solidFill>
              </a:rPr>
              <a:t>Individualistisch 	vs. 	collectivistisch</a:t>
            </a:r>
          </a:p>
        </p:txBody>
      </p:sp>
      <p:pic>
        <p:nvPicPr>
          <p:cNvPr id="4" name="Afbeelding 3">
            <a:extLst>
              <a:ext uri="{FF2B5EF4-FFF2-40B4-BE49-F238E27FC236}">
                <a16:creationId xmlns:a16="http://schemas.microsoft.com/office/drawing/2014/main" id="{AC424D8E-9B9D-20D3-1238-FE076187EF89}"/>
              </a:ext>
            </a:extLst>
          </p:cNvPr>
          <p:cNvPicPr>
            <a:picLocks noChangeAspect="1"/>
          </p:cNvPicPr>
          <p:nvPr/>
        </p:nvPicPr>
        <p:blipFill rotWithShape="1">
          <a:blip r:embed="rId3"/>
          <a:srcRect r="6191"/>
          <a:stretch/>
        </p:blipFill>
        <p:spPr>
          <a:xfrm>
            <a:off x="7087714" y="3405338"/>
            <a:ext cx="3272913" cy="1962528"/>
          </a:xfrm>
          <a:prstGeom prst="rect">
            <a:avLst/>
          </a:prstGeom>
        </p:spPr>
      </p:pic>
      <p:pic>
        <p:nvPicPr>
          <p:cNvPr id="5" name="Afbeelding 4">
            <a:extLst>
              <a:ext uri="{FF2B5EF4-FFF2-40B4-BE49-F238E27FC236}">
                <a16:creationId xmlns:a16="http://schemas.microsoft.com/office/drawing/2014/main" id="{40D660A6-57FE-273A-8BD7-76F529130482}"/>
              </a:ext>
            </a:extLst>
          </p:cNvPr>
          <p:cNvPicPr>
            <a:picLocks noChangeAspect="1"/>
          </p:cNvPicPr>
          <p:nvPr/>
        </p:nvPicPr>
        <p:blipFill>
          <a:blip r:embed="rId4"/>
          <a:stretch>
            <a:fillRect/>
          </a:stretch>
        </p:blipFill>
        <p:spPr>
          <a:xfrm>
            <a:off x="1936624" y="3332801"/>
            <a:ext cx="3386836" cy="2116773"/>
          </a:xfrm>
          <a:prstGeom prst="rect">
            <a:avLst/>
          </a:prstGeom>
        </p:spPr>
      </p:pic>
      <p:sp>
        <p:nvSpPr>
          <p:cNvPr id="6" name="Tekstvak 5">
            <a:extLst>
              <a:ext uri="{FF2B5EF4-FFF2-40B4-BE49-F238E27FC236}">
                <a16:creationId xmlns:a16="http://schemas.microsoft.com/office/drawing/2014/main" id="{927B9608-6DCE-557C-69EE-0C1BB7B1523F}"/>
              </a:ext>
            </a:extLst>
          </p:cNvPr>
          <p:cNvSpPr txBox="1"/>
          <p:nvPr/>
        </p:nvSpPr>
        <p:spPr>
          <a:xfrm>
            <a:off x="1790603" y="5571292"/>
            <a:ext cx="8610794" cy="923330"/>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In hoeverre mag je je eigen gedrag bepalen? Bijv. qua uiterlijk?</a:t>
            </a:r>
          </a:p>
          <a:p>
            <a:pPr marL="285750" indent="-285750">
              <a:buFont typeface="Arial" panose="020B0604020202020204" pitchFamily="34" charset="0"/>
              <a:buChar char="•"/>
            </a:pPr>
            <a:r>
              <a:rPr lang="nl-NL" dirty="0">
                <a:latin typeface="Effra" panose="02000506080000020004" pitchFamily="2" charset="77"/>
              </a:rPr>
              <a:t>Gaan jouw grootouders naar een verzorgingstehuis als ze oud zijn?</a:t>
            </a:r>
          </a:p>
        </p:txBody>
      </p:sp>
    </p:spTree>
    <p:extLst>
      <p:ext uri="{BB962C8B-B14F-4D97-AF65-F5344CB8AC3E}">
        <p14:creationId xmlns:p14="http://schemas.microsoft.com/office/powerpoint/2010/main" val="16769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par>
                                <p:cTn id="22" presetID="9" presetClass="emph" presetSubtype="0" nodeType="withEffect">
                                  <p:stCondLst>
                                    <p:cond delay="0"/>
                                  </p:stCondLst>
                                  <p:childTnLst>
                                    <p:set>
                                      <p:cBhvr>
                                        <p:cTn id="23" dur="indefinite"/>
                                        <p:tgtEl>
                                          <p:spTgt spid="4"/>
                                        </p:tgtEl>
                                        <p:attrNameLst>
                                          <p:attrName>style.opacity</p:attrName>
                                        </p:attrNameLst>
                                      </p:cBhvr>
                                      <p:to>
                                        <p:strVal val="0.5"/>
                                      </p:to>
                                    </p:set>
                                    <p:animEffect filter="image" prLst="opacity: 0.5">
                                      <p:cBhvr rctx="IE">
                                        <p:cTn id="24" dur="indefinite"/>
                                        <p:tgtEl>
                                          <p:spTgt spid="4"/>
                                        </p:tgtEl>
                                      </p:cBhvr>
                                    </p:animEffect>
                                  </p:childTnLst>
                                </p:cTn>
                              </p:par>
                              <p:par>
                                <p:cTn id="25" presetID="9" presetClass="emph" presetSubtype="0" grpId="0" nodeType="withEffect">
                                  <p:stCondLst>
                                    <p:cond delay="0"/>
                                  </p:stCondLst>
                                  <p:childTnLst>
                                    <p:set>
                                      <p:cBhvr>
                                        <p:cTn id="26" dur="indefinite"/>
                                        <p:tgtEl>
                                          <p:spTgt spid="3">
                                            <p:txEl>
                                              <p:pRg st="0" end="0"/>
                                            </p:txEl>
                                          </p:spTgt>
                                        </p:tgtEl>
                                        <p:attrNameLst>
                                          <p:attrName>style.opacity</p:attrName>
                                        </p:attrNameLst>
                                      </p:cBhvr>
                                      <p:to>
                                        <p:strVal val="0.5"/>
                                      </p:to>
                                    </p:set>
                                    <p:animEffect filter="image" prLst="opacity: 0.5">
                                      <p:cBhvr rctx="IE">
                                        <p:cTn id="27" dur="indefinite"/>
                                        <p:tgtEl>
                                          <p:spTgt spid="3">
                                            <p:txEl>
                                              <p:pRg st="0" end="0"/>
                                            </p:txEl>
                                          </p:spTgt>
                                        </p:tgtEl>
                                      </p:cBhvr>
                                    </p:animEffect>
                                  </p:childTnLst>
                                </p:cTn>
                              </p:par>
                              <p:par>
                                <p:cTn id="28" presetID="9" presetClass="emph" presetSubtype="0" grpId="0" nodeType="withEffect">
                                  <p:stCondLst>
                                    <p:cond delay="0"/>
                                  </p:stCondLst>
                                  <p:childTnLst>
                                    <p:set>
                                      <p:cBhvr>
                                        <p:cTn id="29" dur="indefinite"/>
                                        <p:tgtEl>
                                          <p:spTgt spid="3">
                                            <p:txEl>
                                              <p:pRg st="1" end="1"/>
                                            </p:txEl>
                                          </p:spTgt>
                                        </p:tgtEl>
                                        <p:attrNameLst>
                                          <p:attrName>style.opacity</p:attrName>
                                        </p:attrNameLst>
                                      </p:cBhvr>
                                      <p:to>
                                        <p:strVal val="0.5"/>
                                      </p:to>
                                    </p:set>
                                    <p:animEffect filter="image" prLst="opacity: 0.5">
                                      <p:cBhvr rctx="IE">
                                        <p:cTn id="30" dur="indefinite"/>
                                        <p:tgtEl>
                                          <p:spTgt spid="3">
                                            <p:txEl>
                                              <p:pRg st="1" end="1"/>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C035-5322-8831-7BBF-748CA21299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01467C-1C6F-C251-AD08-5652D669C7C3}"/>
              </a:ext>
            </a:extLst>
          </p:cNvPr>
          <p:cNvSpPr>
            <a:spLocks noGrp="1"/>
          </p:cNvSpPr>
          <p:nvPr>
            <p:ph type="title"/>
          </p:nvPr>
        </p:nvSpPr>
        <p:spPr/>
        <p:txBody>
          <a:bodyPr/>
          <a:lstStyle/>
          <a:p>
            <a:r>
              <a:rPr lang="nl-NL" sz="4400" dirty="0"/>
              <a:t>Individualistisch - collectivistisch</a:t>
            </a:r>
            <a:endParaRPr lang="nl-NL" dirty="0"/>
          </a:p>
        </p:txBody>
      </p:sp>
      <p:sp>
        <p:nvSpPr>
          <p:cNvPr id="7" name="Tijdelijke aanduiding voor inhoud 8">
            <a:extLst>
              <a:ext uri="{FF2B5EF4-FFF2-40B4-BE49-F238E27FC236}">
                <a16:creationId xmlns:a16="http://schemas.microsoft.com/office/drawing/2014/main" id="{12260179-A223-C0FD-8C3F-EBEBB3B1E7B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pic>
        <p:nvPicPr>
          <p:cNvPr id="4" name="IDV-world-map-50.png" descr="IDV-world-map-50.png">
            <a:extLst>
              <a:ext uri="{FF2B5EF4-FFF2-40B4-BE49-F238E27FC236}">
                <a16:creationId xmlns:a16="http://schemas.microsoft.com/office/drawing/2014/main" id="{7A9DE919-C328-B489-0859-C1BDF8706328}"/>
              </a:ext>
            </a:extLst>
          </p:cNvPr>
          <p:cNvPicPr>
            <a:picLocks noChangeAspect="1"/>
          </p:cNvPicPr>
          <p:nvPr/>
        </p:nvPicPr>
        <p:blipFill rotWithShape="1">
          <a:blip r:embed="rId3"/>
          <a:srcRect t="12897"/>
          <a:stretch/>
        </p:blipFill>
        <p:spPr>
          <a:xfrm>
            <a:off x="1809179" y="1690689"/>
            <a:ext cx="8573643" cy="4099219"/>
          </a:xfrm>
          <a:prstGeom prst="rect">
            <a:avLst/>
          </a:prstGeom>
          <a:ln w="12700">
            <a:miter lim="400000"/>
          </a:ln>
        </p:spPr>
      </p:pic>
      <p:sp>
        <p:nvSpPr>
          <p:cNvPr id="5" name="Rechthoek 4">
            <a:extLst>
              <a:ext uri="{FF2B5EF4-FFF2-40B4-BE49-F238E27FC236}">
                <a16:creationId xmlns:a16="http://schemas.microsoft.com/office/drawing/2014/main" id="{81D725B3-6184-CF08-04BB-B9C2785360C1}"/>
              </a:ext>
            </a:extLst>
          </p:cNvPr>
          <p:cNvSpPr/>
          <p:nvPr/>
        </p:nvSpPr>
        <p:spPr>
          <a:xfrm>
            <a:off x="8006611" y="5916732"/>
            <a:ext cx="2369803" cy="369332"/>
          </a:xfrm>
          <a:prstGeom prst="rect">
            <a:avLst/>
          </a:prstGeom>
        </p:spPr>
        <p:txBody>
          <a:bodyPr wrap="square">
            <a:spAutoFit/>
          </a:bodyPr>
          <a:lstStyle/>
          <a:p>
            <a:r>
              <a:rPr lang="nl-NL" dirty="0">
                <a:latin typeface="Effra" panose="02000506080000020004" pitchFamily="2" charset="77"/>
                <a:hlinkClick r:id="rId4"/>
              </a:rPr>
              <a:t>Bron: Geert Hofstede</a:t>
            </a:r>
            <a:r>
              <a:rPr lang="nl-NL" dirty="0">
                <a:latin typeface="Effra" panose="02000506080000020004" pitchFamily="2" charset="77"/>
              </a:rPr>
              <a:t> </a:t>
            </a:r>
          </a:p>
        </p:txBody>
      </p:sp>
    </p:spTree>
    <p:extLst>
      <p:ext uri="{BB962C8B-B14F-4D97-AF65-F5344CB8AC3E}">
        <p14:creationId xmlns:p14="http://schemas.microsoft.com/office/powerpoint/2010/main" val="2275650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9667-AF12-3DDC-0BCA-C3490D7C9C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B5CEE0-C8A7-659D-49FB-D8DC2E825423}"/>
              </a:ext>
            </a:extLst>
          </p:cNvPr>
          <p:cNvSpPr>
            <a:spLocks noGrp="1"/>
          </p:cNvSpPr>
          <p:nvPr>
            <p:ph type="title"/>
          </p:nvPr>
        </p:nvSpPr>
        <p:spPr/>
        <p:txBody>
          <a:bodyPr/>
          <a:lstStyle/>
          <a:p>
            <a:r>
              <a:rPr lang="nl-NL" dirty="0"/>
              <a:t>Masculien - feminien</a:t>
            </a:r>
          </a:p>
        </p:txBody>
      </p:sp>
      <p:sp>
        <p:nvSpPr>
          <p:cNvPr id="9" name="Tijdelijke aanduiding voor inhoud 8">
            <a:extLst>
              <a:ext uri="{FF2B5EF4-FFF2-40B4-BE49-F238E27FC236}">
                <a16:creationId xmlns:a16="http://schemas.microsoft.com/office/drawing/2014/main" id="{DC61CAAE-AA64-03F6-FF78-118E71BE02E8}"/>
              </a:ext>
            </a:extLst>
          </p:cNvPr>
          <p:cNvSpPr>
            <a:spLocks noGrp="1"/>
          </p:cNvSpPr>
          <p:nvPr>
            <p:ph sz="half" idx="1"/>
          </p:nvPr>
        </p:nvSpPr>
        <p:spPr>
          <a:xfrm>
            <a:off x="838200" y="1825625"/>
            <a:ext cx="10515600" cy="4351338"/>
          </a:xfrm>
        </p:spPr>
        <p:txBody>
          <a:bodyPr>
            <a:normAutofit/>
          </a:bodyPr>
          <a:lstStyle/>
          <a:p>
            <a:pPr marL="0" indent="0" algn="ctr">
              <a:buNone/>
            </a:pPr>
            <a:r>
              <a:rPr lang="nl-NL" dirty="0">
                <a:solidFill>
                  <a:schemeClr val="tx1">
                    <a:lumMod val="95000"/>
                    <a:lumOff val="5000"/>
                  </a:schemeClr>
                </a:solidFill>
              </a:rPr>
              <a:t>De mate waarin ‘vrouwelijke’ of ‘mannelijke’ rollen in een samenleving met elkaar overlappen of juist gescheiden zijn.</a:t>
            </a:r>
          </a:p>
          <a:p>
            <a:pPr marL="0" indent="0" algn="ctr">
              <a:buNone/>
            </a:pPr>
            <a:r>
              <a:rPr lang="nl-NL" dirty="0">
                <a:solidFill>
                  <a:schemeClr val="tx1">
                    <a:lumMod val="95000"/>
                    <a:lumOff val="5000"/>
                  </a:schemeClr>
                </a:solidFill>
              </a:rPr>
              <a:t>Masculien 	vs. 	Feminien</a:t>
            </a:r>
          </a:p>
        </p:txBody>
      </p:sp>
      <p:pic>
        <p:nvPicPr>
          <p:cNvPr id="10" name="Afbeelding 9">
            <a:extLst>
              <a:ext uri="{FF2B5EF4-FFF2-40B4-BE49-F238E27FC236}">
                <a16:creationId xmlns:a16="http://schemas.microsoft.com/office/drawing/2014/main" id="{C958FD4B-8780-3962-63C5-FCF4FE38F0E2}"/>
              </a:ext>
            </a:extLst>
          </p:cNvPr>
          <p:cNvPicPr>
            <a:picLocks noChangeAspect="1"/>
          </p:cNvPicPr>
          <p:nvPr/>
        </p:nvPicPr>
        <p:blipFill>
          <a:blip r:embed="rId3"/>
          <a:stretch>
            <a:fillRect/>
          </a:stretch>
        </p:blipFill>
        <p:spPr>
          <a:xfrm>
            <a:off x="6600028" y="3373109"/>
            <a:ext cx="2883285" cy="1842155"/>
          </a:xfrm>
          <a:prstGeom prst="rect">
            <a:avLst/>
          </a:prstGeom>
        </p:spPr>
      </p:pic>
      <p:sp>
        <p:nvSpPr>
          <p:cNvPr id="12" name="Tekstvak 11">
            <a:extLst>
              <a:ext uri="{FF2B5EF4-FFF2-40B4-BE49-F238E27FC236}">
                <a16:creationId xmlns:a16="http://schemas.microsoft.com/office/drawing/2014/main" id="{43A044E5-A647-FCF8-3FC1-9899C4DAC99F}"/>
              </a:ext>
            </a:extLst>
          </p:cNvPr>
          <p:cNvSpPr txBox="1"/>
          <p:nvPr/>
        </p:nvSpPr>
        <p:spPr>
          <a:xfrm>
            <a:off x="1790603" y="5308756"/>
            <a:ext cx="8610794" cy="1200329"/>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Wie bepaalt de belangrijkste regels thuis?</a:t>
            </a:r>
          </a:p>
          <a:p>
            <a:pPr marL="285750" indent="-285750">
              <a:buFont typeface="Arial" panose="020B0604020202020204" pitchFamily="34" charset="0"/>
              <a:buChar char="•"/>
            </a:pPr>
            <a:r>
              <a:rPr lang="nl-NL" dirty="0">
                <a:latin typeface="Effra" panose="02000506080000020004" pitchFamily="2" charset="77"/>
              </a:rPr>
              <a:t>Wie doet wat in huis? </a:t>
            </a:r>
            <a:r>
              <a:rPr lang="nl-NL" i="1" dirty="0">
                <a:latin typeface="Effra" panose="02000506080000020004" pitchFamily="2" charset="77"/>
              </a:rPr>
              <a:t>Denk aan: wie zorgt voor het inkomen, wie zorgt voor de kinderen  / wie zorgt voor opa of oma en wie doet wat in het huishouden? </a:t>
            </a:r>
          </a:p>
        </p:txBody>
      </p:sp>
      <p:pic>
        <p:nvPicPr>
          <p:cNvPr id="1026" name="Picture 2" descr="Moderne vrouw kan wél koken | VTM Koken">
            <a:extLst>
              <a:ext uri="{FF2B5EF4-FFF2-40B4-BE49-F238E27FC236}">
                <a16:creationId xmlns:a16="http://schemas.microsoft.com/office/drawing/2014/main" id="{077E5B08-37C2-755F-1B3D-F3CE7E8AA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8" r="9825"/>
          <a:stretch/>
        </p:blipFill>
        <p:spPr bwMode="auto">
          <a:xfrm>
            <a:off x="292772" y="3202060"/>
            <a:ext cx="3279484" cy="2093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ysieke klachten door fysiek werk: wat kan je eraan doen?">
            <a:extLst>
              <a:ext uri="{FF2B5EF4-FFF2-40B4-BE49-F238E27FC236}">
                <a16:creationId xmlns:a16="http://schemas.microsoft.com/office/drawing/2014/main" id="{4DFCE0A6-EF1C-DC11-E79B-7B360F8D89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44"/>
          <a:stretch/>
        </p:blipFill>
        <p:spPr bwMode="auto">
          <a:xfrm>
            <a:off x="3779520" y="3282832"/>
            <a:ext cx="1812454" cy="19324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ilende mannen, nog altijd een zeldzaamheid | Het Parool">
            <a:extLst>
              <a:ext uri="{FF2B5EF4-FFF2-40B4-BE49-F238E27FC236}">
                <a16:creationId xmlns:a16="http://schemas.microsoft.com/office/drawing/2014/main" id="{E86FE9F1-2F87-9AC8-84DB-798EB58B0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0" y="3555195"/>
            <a:ext cx="2158165" cy="161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9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9" presetClass="emph" presetSubtype="0" grpId="0" nodeType="withEffect">
                                  <p:stCondLst>
                                    <p:cond delay="0"/>
                                  </p:stCondLst>
                                  <p:childTnLst>
                                    <p:set>
                                      <p:cBhvr>
                                        <p:cTn id="24" dur="indefinite"/>
                                        <p:tgtEl>
                                          <p:spTgt spid="9">
                                            <p:txEl>
                                              <p:pRg st="0" end="0"/>
                                            </p:txEl>
                                          </p:spTgt>
                                        </p:tgtEl>
                                        <p:attrNameLst>
                                          <p:attrName>style.opacity</p:attrName>
                                        </p:attrNameLst>
                                      </p:cBhvr>
                                      <p:to>
                                        <p:strVal val="0.5"/>
                                      </p:to>
                                    </p:set>
                                    <p:animEffect filter="image" prLst="opacity: 0.5">
                                      <p:cBhvr rctx="IE">
                                        <p:cTn id="25" dur="indefinite"/>
                                        <p:tgtEl>
                                          <p:spTgt spid="9">
                                            <p:txEl>
                                              <p:pRg st="0" end="0"/>
                                            </p:txEl>
                                          </p:spTgt>
                                        </p:tgtEl>
                                      </p:cBhvr>
                                    </p:animEffect>
                                  </p:childTnLst>
                                </p:cTn>
                              </p:par>
                              <p:par>
                                <p:cTn id="26" presetID="9" presetClass="emph" presetSubtype="0" grpId="0" nodeType="withEffect">
                                  <p:stCondLst>
                                    <p:cond delay="0"/>
                                  </p:stCondLst>
                                  <p:childTnLst>
                                    <p:set>
                                      <p:cBhvr>
                                        <p:cTn id="27" dur="indefinite"/>
                                        <p:tgtEl>
                                          <p:spTgt spid="9">
                                            <p:txEl>
                                              <p:pRg st="1" end="1"/>
                                            </p:txEl>
                                          </p:spTgt>
                                        </p:tgtEl>
                                        <p:attrNameLst>
                                          <p:attrName>style.opacity</p:attrName>
                                        </p:attrNameLst>
                                      </p:cBhvr>
                                      <p:to>
                                        <p:strVal val="0.5"/>
                                      </p:to>
                                    </p:set>
                                    <p:animEffect filter="image" prLst="opacity: 0.5">
                                      <p:cBhvr rctx="IE">
                                        <p:cTn id="28" dur="indefinite"/>
                                        <p:tgtEl>
                                          <p:spTgt spid="9">
                                            <p:txEl>
                                              <p:pRg st="1" end="1"/>
                                            </p:txEl>
                                          </p:spTgt>
                                        </p:tgtEl>
                                      </p:cBhvr>
                                    </p:animEffect>
                                  </p:childTnLst>
                                </p:cTn>
                              </p:par>
                              <p:par>
                                <p:cTn id="29" presetID="9" presetClass="emph" presetSubtype="0" nodeType="withEffect">
                                  <p:stCondLst>
                                    <p:cond delay="0"/>
                                  </p:stCondLst>
                                  <p:childTnLst>
                                    <p:set>
                                      <p:cBhvr>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p:cTn id="33" dur="indefinite"/>
                                        <p:tgtEl>
                                          <p:spTgt spid="1026"/>
                                        </p:tgtEl>
                                        <p:attrNameLst>
                                          <p:attrName>style.opacity</p:attrName>
                                        </p:attrNameLst>
                                      </p:cBhvr>
                                      <p:to>
                                        <p:strVal val="0.5"/>
                                      </p:to>
                                    </p:set>
                                    <p:animEffect filter="image" prLst="opacity: 0.5">
                                      <p:cBhvr rctx="IE">
                                        <p:cTn id="34" dur="indefinite"/>
                                        <p:tgtEl>
                                          <p:spTgt spid="1026"/>
                                        </p:tgtEl>
                                      </p:cBhvr>
                                    </p:animEffect>
                                  </p:childTnLst>
                                </p:cTn>
                              </p:par>
                              <p:par>
                                <p:cTn id="35" presetID="9" presetClass="emph" presetSubtype="0" nodeType="withEffect">
                                  <p:stCondLst>
                                    <p:cond delay="0"/>
                                  </p:stCondLst>
                                  <p:childTnLst>
                                    <p:set>
                                      <p:cBhvr>
                                        <p:cTn id="36" dur="indefinite"/>
                                        <p:tgtEl>
                                          <p:spTgt spid="1028"/>
                                        </p:tgtEl>
                                        <p:attrNameLst>
                                          <p:attrName>style.opacity</p:attrName>
                                        </p:attrNameLst>
                                      </p:cBhvr>
                                      <p:to>
                                        <p:strVal val="0.5"/>
                                      </p:to>
                                    </p:set>
                                    <p:animEffect filter="image" prLst="opacity: 0.5">
                                      <p:cBhvr rctx="IE">
                                        <p:cTn id="37" dur="indefinite"/>
                                        <p:tgtEl>
                                          <p:spTgt spid="1028"/>
                                        </p:tgtEl>
                                      </p:cBhvr>
                                    </p:animEffect>
                                  </p:childTnLst>
                                </p:cTn>
                              </p:par>
                              <p:par>
                                <p:cTn id="38" presetID="9" presetClass="emph" presetSubtype="0" nodeType="withEffect">
                                  <p:stCondLst>
                                    <p:cond delay="0"/>
                                  </p:stCondLst>
                                  <p:childTnLst>
                                    <p:set>
                                      <p:cBhvr>
                                        <p:cTn id="39" dur="indefinite"/>
                                        <p:tgtEl>
                                          <p:spTgt spid="1032"/>
                                        </p:tgtEl>
                                        <p:attrNameLst>
                                          <p:attrName>style.opacity</p:attrName>
                                        </p:attrNameLst>
                                      </p:cBhvr>
                                      <p:to>
                                        <p:strVal val="0.5"/>
                                      </p:to>
                                    </p:set>
                                    <p:animEffect filter="image" prLst="opacity: 0.5">
                                      <p:cBhvr rctx="IE">
                                        <p:cTn id="40" dur="indefinite"/>
                                        <p:tgtEl>
                                          <p:spTgt spid="1032"/>
                                        </p:tgtEl>
                                      </p:cBhvr>
                                    </p:animEffect>
                                  </p:childTnLst>
                                </p:cTn>
                              </p:par>
                              <p:par>
                                <p:cTn id="41" presetID="1" presetClass="entr" presetSubtype="0" fill="hold"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err="1"/>
              <a:t>Toetsmatrix</a:t>
            </a:r>
            <a:endParaRPr lang="nl-NL"/>
          </a:p>
        </p:txBody>
      </p:sp>
      <p:sp>
        <p:nvSpPr>
          <p:cNvPr id="3" name="Tijdelijke aanduiding voor inhoud 2"/>
          <p:cNvSpPr>
            <a:spLocks noGrp="1"/>
          </p:cNvSpPr>
          <p:nvPr>
            <p:ph idx="1"/>
          </p:nvPr>
        </p:nvSpPr>
        <p:spPr/>
        <p:txBody>
          <a:bodyPr vert="horz" lIns="91440" tIns="45720" rIns="91440" bIns="45720" rtlCol="0" anchor="t">
            <a:normAutofit/>
          </a:bodyPr>
          <a:lstStyle/>
          <a:p>
            <a:r>
              <a:rPr lang="nl-NL" dirty="0">
                <a:latin typeface="Effra"/>
              </a:rPr>
              <a:t>180 minuten</a:t>
            </a:r>
          </a:p>
          <a:p>
            <a:r>
              <a:rPr lang="nl-NL" dirty="0">
                <a:latin typeface="Effra"/>
              </a:rPr>
              <a:t>24 vragen</a:t>
            </a:r>
          </a:p>
          <a:p>
            <a:r>
              <a:rPr lang="nl-NL" dirty="0">
                <a:latin typeface="Effra"/>
              </a:rPr>
              <a:t>49 punten</a:t>
            </a:r>
          </a:p>
          <a:p>
            <a:r>
              <a:rPr lang="nl-NL" dirty="0">
                <a:latin typeface="Effra"/>
              </a:rPr>
              <a:t>8 vragen per uur </a:t>
            </a:r>
          </a:p>
          <a:p>
            <a:endParaRPr lang="nl-NL" dirty="0"/>
          </a:p>
          <a:p>
            <a:pPr marL="0" indent="0">
              <a:buNone/>
            </a:pPr>
            <a:r>
              <a:rPr lang="nl-NL" dirty="0">
                <a:latin typeface="Effra"/>
              </a:rPr>
              <a:t>Verdeel je tijd!</a:t>
            </a:r>
          </a:p>
          <a:p>
            <a:pPr marL="0" indent="0">
              <a:buNone/>
            </a:pPr>
            <a:endParaRPr lang="nl-NL"/>
          </a:p>
          <a:p>
            <a:pPr marL="0" indent="0">
              <a:buNone/>
            </a:pPr>
            <a:endParaRPr lang="nl-NL"/>
          </a:p>
        </p:txBody>
      </p:sp>
      <p:pic>
        <p:nvPicPr>
          <p:cNvPr id="5" name="Picture 4">
            <a:extLst>
              <a:ext uri="{FF2B5EF4-FFF2-40B4-BE49-F238E27FC236}">
                <a16:creationId xmlns:a16="http://schemas.microsoft.com/office/drawing/2014/main" id="{452BC6A3-4CFB-6563-756B-453258A5EB96}"/>
              </a:ext>
            </a:extLst>
          </p:cNvPr>
          <p:cNvPicPr>
            <a:picLocks noChangeAspect="1"/>
          </p:cNvPicPr>
          <p:nvPr/>
        </p:nvPicPr>
        <p:blipFill>
          <a:blip r:embed="rId2"/>
          <a:stretch>
            <a:fillRect/>
          </a:stretch>
        </p:blipFill>
        <p:spPr>
          <a:xfrm>
            <a:off x="4037867" y="488830"/>
            <a:ext cx="5859519" cy="5880340"/>
          </a:xfrm>
          <a:prstGeom prst="rect">
            <a:avLst/>
          </a:prstGeom>
        </p:spPr>
      </p:pic>
    </p:spTree>
    <p:extLst>
      <p:ext uri="{BB962C8B-B14F-4D97-AF65-F5344CB8AC3E}">
        <p14:creationId xmlns:p14="http://schemas.microsoft.com/office/powerpoint/2010/main" val="428603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19241-0A96-2FB3-A415-1A20DA03EC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1FE5A4-5C3A-9A7C-726B-15A380EC7B34}"/>
              </a:ext>
            </a:extLst>
          </p:cNvPr>
          <p:cNvSpPr>
            <a:spLocks noGrp="1"/>
          </p:cNvSpPr>
          <p:nvPr>
            <p:ph type="title"/>
          </p:nvPr>
        </p:nvSpPr>
        <p:spPr/>
        <p:txBody>
          <a:bodyPr/>
          <a:lstStyle/>
          <a:p>
            <a:r>
              <a:rPr lang="nl-NL" dirty="0"/>
              <a:t>Masculien - feminien</a:t>
            </a:r>
          </a:p>
        </p:txBody>
      </p:sp>
      <p:sp>
        <p:nvSpPr>
          <p:cNvPr id="9" name="Tijdelijke aanduiding voor inhoud 8">
            <a:extLst>
              <a:ext uri="{FF2B5EF4-FFF2-40B4-BE49-F238E27FC236}">
                <a16:creationId xmlns:a16="http://schemas.microsoft.com/office/drawing/2014/main" id="{93E3E0ED-7C13-4394-7FD4-37DB837D63A9}"/>
              </a:ext>
            </a:extLst>
          </p:cNvPr>
          <p:cNvSpPr>
            <a:spLocks noGrp="1"/>
          </p:cNvSpPr>
          <p:nvPr>
            <p:ph sz="half" idx="1"/>
          </p:nvPr>
        </p:nvSpPr>
        <p:spPr>
          <a:xfrm>
            <a:off x="838200" y="1825625"/>
            <a:ext cx="10515600" cy="4351338"/>
          </a:xfrm>
        </p:spPr>
        <p:txBody>
          <a:bodyPr>
            <a:normAutofit fontScale="92500" lnSpcReduction="10000"/>
          </a:bodyPr>
          <a:lstStyle/>
          <a:p>
            <a:pPr marL="0" indent="0">
              <a:buNone/>
            </a:pPr>
            <a:r>
              <a:rPr lang="nl-NL" dirty="0">
                <a:solidFill>
                  <a:schemeClr val="tx1">
                    <a:lumMod val="95000"/>
                    <a:lumOff val="5000"/>
                  </a:schemeClr>
                </a:solidFill>
              </a:rPr>
              <a:t>Welke van deze waarden worden in onze samenleving gezien als mannelijk en welke als vrouwelijk?</a:t>
            </a:r>
          </a:p>
          <a:p>
            <a:pPr>
              <a:buFontTx/>
              <a:buChar char="-"/>
            </a:pPr>
            <a:r>
              <a:rPr lang="nl-NL" dirty="0">
                <a:solidFill>
                  <a:schemeClr val="tx1">
                    <a:lumMod val="95000"/>
                    <a:lumOff val="5000"/>
                  </a:schemeClr>
                </a:solidFill>
              </a:rPr>
              <a:t>Prestatiegerichtheid</a:t>
            </a:r>
          </a:p>
          <a:p>
            <a:pPr>
              <a:buFontTx/>
              <a:buChar char="-"/>
            </a:pPr>
            <a:r>
              <a:rPr lang="nl-NL" dirty="0">
                <a:solidFill>
                  <a:schemeClr val="tx1">
                    <a:lumMod val="95000"/>
                    <a:lumOff val="5000"/>
                  </a:schemeClr>
                </a:solidFill>
              </a:rPr>
              <a:t>Zorgzaamheid</a:t>
            </a:r>
          </a:p>
          <a:p>
            <a:pPr>
              <a:buFontTx/>
              <a:buChar char="-"/>
            </a:pPr>
            <a:r>
              <a:rPr lang="nl-NL" dirty="0">
                <a:solidFill>
                  <a:schemeClr val="tx1">
                    <a:lumMod val="95000"/>
                    <a:lumOff val="5000"/>
                  </a:schemeClr>
                </a:solidFill>
              </a:rPr>
              <a:t>Emotionele betrokkenheid</a:t>
            </a:r>
          </a:p>
          <a:p>
            <a:pPr>
              <a:buFontTx/>
              <a:buChar char="-"/>
            </a:pPr>
            <a:r>
              <a:rPr lang="nl-NL" dirty="0">
                <a:solidFill>
                  <a:schemeClr val="tx1">
                    <a:lumMod val="95000"/>
                    <a:lumOff val="5000"/>
                  </a:schemeClr>
                </a:solidFill>
              </a:rPr>
              <a:t>Leiderschap / dominantie </a:t>
            </a:r>
          </a:p>
          <a:p>
            <a:pPr marL="0" indent="0">
              <a:buNone/>
            </a:pPr>
            <a:endParaRPr lang="nl-NL" dirty="0">
              <a:solidFill>
                <a:schemeClr val="tx1">
                  <a:lumMod val="95000"/>
                  <a:lumOff val="5000"/>
                </a:schemeClr>
              </a:solidFill>
            </a:endParaRPr>
          </a:p>
          <a:p>
            <a:pPr marL="0" indent="0">
              <a:buNone/>
            </a:pPr>
            <a:r>
              <a:rPr lang="nl-NL" dirty="0"/>
              <a:t>Dus… Een samenleving → masculien of feminien</a:t>
            </a:r>
          </a:p>
          <a:p>
            <a:r>
              <a:rPr lang="nl-NL" dirty="0"/>
              <a:t>Masculien/feminien → bepaalt welk gedrag van mannen en vrouwen wordt verwacht</a:t>
            </a:r>
          </a:p>
          <a:p>
            <a:pPr marL="0" indent="0" algn="ctr">
              <a:buNone/>
            </a:pPr>
            <a:endParaRPr lang="nl-NL" dirty="0">
              <a:solidFill>
                <a:schemeClr val="tx1">
                  <a:lumMod val="95000"/>
                  <a:lumOff val="5000"/>
                </a:schemeClr>
              </a:solidFill>
            </a:endParaRPr>
          </a:p>
        </p:txBody>
      </p:sp>
    </p:spTree>
    <p:extLst>
      <p:ext uri="{BB962C8B-B14F-4D97-AF65-F5344CB8AC3E}">
        <p14:creationId xmlns:p14="http://schemas.microsoft.com/office/powerpoint/2010/main" val="17874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D64D3-01AE-1E1E-1DE5-5879464210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6BE41B-00DB-9A01-E219-44E92F6444E9}"/>
              </a:ext>
            </a:extLst>
          </p:cNvPr>
          <p:cNvSpPr>
            <a:spLocks noGrp="1"/>
          </p:cNvSpPr>
          <p:nvPr>
            <p:ph type="title"/>
          </p:nvPr>
        </p:nvSpPr>
        <p:spPr/>
        <p:txBody>
          <a:bodyPr/>
          <a:lstStyle/>
          <a:p>
            <a:r>
              <a:rPr lang="nl-NL" sz="4400" dirty="0"/>
              <a:t>Masculien - feminien</a:t>
            </a:r>
            <a:endParaRPr lang="nl-NL" dirty="0"/>
          </a:p>
        </p:txBody>
      </p:sp>
      <p:sp>
        <p:nvSpPr>
          <p:cNvPr id="7" name="Tijdelijke aanduiding voor inhoud 8">
            <a:extLst>
              <a:ext uri="{FF2B5EF4-FFF2-40B4-BE49-F238E27FC236}">
                <a16:creationId xmlns:a16="http://schemas.microsoft.com/office/drawing/2014/main" id="{F9FA8723-D6A2-D4E1-F3A1-BA7CB1A33FE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pic>
        <p:nvPicPr>
          <p:cNvPr id="3" name="Afbeelding 2">
            <a:extLst>
              <a:ext uri="{FF2B5EF4-FFF2-40B4-BE49-F238E27FC236}">
                <a16:creationId xmlns:a16="http://schemas.microsoft.com/office/drawing/2014/main" id="{0FDC03B6-EDB8-F1D1-FDE8-8E5533741644}"/>
              </a:ext>
            </a:extLst>
          </p:cNvPr>
          <p:cNvPicPr>
            <a:picLocks noChangeAspect="1"/>
          </p:cNvPicPr>
          <p:nvPr/>
        </p:nvPicPr>
        <p:blipFill rotWithShape="1">
          <a:blip r:embed="rId3"/>
          <a:srcRect t="9015"/>
          <a:stretch/>
        </p:blipFill>
        <p:spPr>
          <a:xfrm>
            <a:off x="1855549" y="1690688"/>
            <a:ext cx="8480903" cy="4081830"/>
          </a:xfrm>
          <a:prstGeom prst="rect">
            <a:avLst/>
          </a:prstGeom>
        </p:spPr>
      </p:pic>
      <p:sp>
        <p:nvSpPr>
          <p:cNvPr id="5" name="Rechthoek 4">
            <a:extLst>
              <a:ext uri="{FF2B5EF4-FFF2-40B4-BE49-F238E27FC236}">
                <a16:creationId xmlns:a16="http://schemas.microsoft.com/office/drawing/2014/main" id="{9D19D806-91F9-4F5F-7A2E-9DF4401E9FB9}"/>
              </a:ext>
            </a:extLst>
          </p:cNvPr>
          <p:cNvSpPr/>
          <p:nvPr/>
        </p:nvSpPr>
        <p:spPr>
          <a:xfrm>
            <a:off x="8006611" y="5916732"/>
            <a:ext cx="2369803" cy="369332"/>
          </a:xfrm>
          <a:prstGeom prst="rect">
            <a:avLst/>
          </a:prstGeom>
        </p:spPr>
        <p:txBody>
          <a:bodyPr wrap="square">
            <a:spAutoFit/>
          </a:bodyPr>
          <a:lstStyle/>
          <a:p>
            <a:r>
              <a:rPr lang="nl-NL" dirty="0">
                <a:latin typeface="Effra" panose="02000506080000020004" pitchFamily="2" charset="77"/>
                <a:hlinkClick r:id="rId4"/>
              </a:rPr>
              <a:t>Bron: Geert Hofstede</a:t>
            </a:r>
            <a:r>
              <a:rPr lang="nl-NL" dirty="0">
                <a:latin typeface="Effra" panose="02000506080000020004" pitchFamily="2" charset="77"/>
              </a:rPr>
              <a:t> </a:t>
            </a:r>
          </a:p>
        </p:txBody>
      </p:sp>
    </p:spTree>
    <p:extLst>
      <p:ext uri="{BB962C8B-B14F-4D97-AF65-F5344CB8AC3E}">
        <p14:creationId xmlns:p14="http://schemas.microsoft.com/office/powerpoint/2010/main" val="1453666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5EBE-4D16-46E0-4A06-2B4B79B46A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9E21FD-6987-A5D9-B453-D645DBDCD7BC}"/>
              </a:ext>
            </a:extLst>
          </p:cNvPr>
          <p:cNvSpPr>
            <a:spLocks noGrp="1"/>
          </p:cNvSpPr>
          <p:nvPr>
            <p:ph type="title"/>
          </p:nvPr>
        </p:nvSpPr>
        <p:spPr/>
        <p:txBody>
          <a:bodyPr/>
          <a:lstStyle/>
          <a:p>
            <a:r>
              <a:rPr lang="nl-NL" dirty="0">
                <a:latin typeface="Effra"/>
              </a:rPr>
              <a:t>Onzekerheidsvermijding</a:t>
            </a:r>
            <a:endParaRPr lang="nl-NL" dirty="0"/>
          </a:p>
        </p:txBody>
      </p:sp>
      <p:sp>
        <p:nvSpPr>
          <p:cNvPr id="5" name="Tijdelijke aanduiding voor inhoud 8">
            <a:extLst>
              <a:ext uri="{FF2B5EF4-FFF2-40B4-BE49-F238E27FC236}">
                <a16:creationId xmlns:a16="http://schemas.microsoft.com/office/drawing/2014/main" id="{4C04873B-9D0E-D68F-EBD7-72F47094A1B3}"/>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dirty="0">
                <a:solidFill>
                  <a:schemeClr val="tx1">
                    <a:lumMod val="95000"/>
                    <a:lumOff val="5000"/>
                  </a:schemeClr>
                </a:solidFill>
              </a:rPr>
              <a:t>De mate waarin mensen zich bedreigd voelen in onzekere of onbekende situaties en bereid zijn risico’s te nemen.</a:t>
            </a:r>
          </a:p>
          <a:p>
            <a:pPr marL="0" indent="0">
              <a:buNone/>
            </a:pPr>
            <a:r>
              <a:rPr lang="nl-NL" dirty="0">
                <a:solidFill>
                  <a:schemeClr val="tx1">
                    <a:lumMod val="95000"/>
                    <a:lumOff val="5000"/>
                  </a:schemeClr>
                </a:solidFill>
                <a:latin typeface="Effra"/>
              </a:rPr>
              <a:t>Lage onzekerheidsvermijding vs. hoge onzekerheidsvermijding</a:t>
            </a:r>
          </a:p>
          <a:p>
            <a:pPr marL="0" indent="0">
              <a:buFont typeface="Arial" panose="020B0604020202020204" pitchFamily="34" charset="0"/>
              <a:buNone/>
            </a:pPr>
            <a:endParaRPr lang="nl-NL" dirty="0">
              <a:solidFill>
                <a:schemeClr val="tx1">
                  <a:lumMod val="95000"/>
                  <a:lumOff val="5000"/>
                </a:schemeClr>
              </a:solidFill>
            </a:endParaRPr>
          </a:p>
        </p:txBody>
      </p:sp>
      <p:sp>
        <p:nvSpPr>
          <p:cNvPr id="6" name="Tijdelijke aanduiding voor dianummer 3">
            <a:extLst>
              <a:ext uri="{FF2B5EF4-FFF2-40B4-BE49-F238E27FC236}">
                <a16:creationId xmlns:a16="http://schemas.microsoft.com/office/drawing/2014/main" id="{3F93E1BA-2FCB-CD39-A7BB-A67A7EEC5B68}"/>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22</a:t>
            </a:fld>
            <a:endParaRPr lang="nl-NL"/>
          </a:p>
        </p:txBody>
      </p:sp>
      <p:pic>
        <p:nvPicPr>
          <p:cNvPr id="7" name="Afbeelding 6">
            <a:extLst>
              <a:ext uri="{FF2B5EF4-FFF2-40B4-BE49-F238E27FC236}">
                <a16:creationId xmlns:a16="http://schemas.microsoft.com/office/drawing/2014/main" id="{D4BC1B70-2A4B-EE9A-DBDD-C60373E7C69C}"/>
              </a:ext>
            </a:extLst>
          </p:cNvPr>
          <p:cNvPicPr>
            <a:picLocks noChangeAspect="1"/>
          </p:cNvPicPr>
          <p:nvPr/>
        </p:nvPicPr>
        <p:blipFill>
          <a:blip r:embed="rId3"/>
          <a:stretch>
            <a:fillRect/>
          </a:stretch>
        </p:blipFill>
        <p:spPr>
          <a:xfrm>
            <a:off x="6699078" y="3341937"/>
            <a:ext cx="2634392" cy="1757858"/>
          </a:xfrm>
          <a:prstGeom prst="rect">
            <a:avLst/>
          </a:prstGeom>
        </p:spPr>
      </p:pic>
      <p:pic>
        <p:nvPicPr>
          <p:cNvPr id="8" name="Afbeelding 7">
            <a:extLst>
              <a:ext uri="{FF2B5EF4-FFF2-40B4-BE49-F238E27FC236}">
                <a16:creationId xmlns:a16="http://schemas.microsoft.com/office/drawing/2014/main" id="{66EEF25C-C67D-EF8C-D2DB-8C1E300399A8}"/>
              </a:ext>
            </a:extLst>
          </p:cNvPr>
          <p:cNvPicPr>
            <a:picLocks noChangeAspect="1"/>
          </p:cNvPicPr>
          <p:nvPr/>
        </p:nvPicPr>
        <p:blipFill>
          <a:blip r:embed="rId4"/>
          <a:stretch>
            <a:fillRect/>
          </a:stretch>
        </p:blipFill>
        <p:spPr>
          <a:xfrm>
            <a:off x="2432604" y="3284221"/>
            <a:ext cx="2723634" cy="1814477"/>
          </a:xfrm>
          <a:prstGeom prst="rect">
            <a:avLst/>
          </a:prstGeom>
        </p:spPr>
      </p:pic>
      <p:sp>
        <p:nvSpPr>
          <p:cNvPr id="13" name="Tekstvak 12">
            <a:extLst>
              <a:ext uri="{FF2B5EF4-FFF2-40B4-BE49-F238E27FC236}">
                <a16:creationId xmlns:a16="http://schemas.microsoft.com/office/drawing/2014/main" id="{4ED36435-187D-3962-06B6-8588B9324B01}"/>
              </a:ext>
            </a:extLst>
          </p:cNvPr>
          <p:cNvSpPr txBox="1"/>
          <p:nvPr/>
        </p:nvSpPr>
        <p:spPr>
          <a:xfrm>
            <a:off x="1790603" y="5137681"/>
            <a:ext cx="8610794" cy="1200329"/>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Mag jij van je ouders makkelijk alleen weg/ op vakantie? </a:t>
            </a:r>
          </a:p>
          <a:p>
            <a:pPr marL="285750" indent="-285750">
              <a:buFont typeface="Arial" panose="020B0604020202020204" pitchFamily="34" charset="0"/>
              <a:buChar char="•"/>
            </a:pPr>
            <a:r>
              <a:rPr lang="nl-NL" dirty="0">
                <a:latin typeface="Effra" panose="02000506080000020004" pitchFamily="2" charset="77"/>
              </a:rPr>
              <a:t>Waren / zijn je opvoeders erg voorzichtig met jou of juist niet? </a:t>
            </a:r>
            <a:r>
              <a:rPr lang="nl-NL" i="1" dirty="0">
                <a:latin typeface="Effra" panose="02000506080000020004" pitchFamily="2" charset="77"/>
              </a:rPr>
              <a:t>Mocht je vroeger in bomen klimmen, met aanstekers en deo spelen of andere risico’s nemen? </a:t>
            </a:r>
          </a:p>
        </p:txBody>
      </p:sp>
      <p:sp>
        <p:nvSpPr>
          <p:cNvPr id="3" name="Tekstvak 2">
            <a:extLst>
              <a:ext uri="{FF2B5EF4-FFF2-40B4-BE49-F238E27FC236}">
                <a16:creationId xmlns:a16="http://schemas.microsoft.com/office/drawing/2014/main" id="{1F5F596C-3118-DAAD-060F-F02CDB660B88}"/>
              </a:ext>
            </a:extLst>
          </p:cNvPr>
          <p:cNvSpPr txBox="1"/>
          <p:nvPr/>
        </p:nvSpPr>
        <p:spPr>
          <a:xfrm>
            <a:off x="9806288" y="3937572"/>
            <a:ext cx="1349280" cy="369332"/>
          </a:xfrm>
          <a:prstGeom prst="rect">
            <a:avLst/>
          </a:prstGeom>
          <a:noFill/>
        </p:spPr>
        <p:txBody>
          <a:bodyPr wrap="none" rtlCol="0">
            <a:spAutoFit/>
          </a:bodyPr>
          <a:lstStyle/>
          <a:p>
            <a:r>
              <a:rPr lang="nl-NL" dirty="0"/>
              <a:t>= veel regels</a:t>
            </a:r>
          </a:p>
        </p:txBody>
      </p:sp>
      <p:sp>
        <p:nvSpPr>
          <p:cNvPr id="4" name="Tekstvak 3">
            <a:extLst>
              <a:ext uri="{FF2B5EF4-FFF2-40B4-BE49-F238E27FC236}">
                <a16:creationId xmlns:a16="http://schemas.microsoft.com/office/drawing/2014/main" id="{DB30A1EF-CBCF-C26A-AD0F-E1DAF2A6FF0C}"/>
              </a:ext>
            </a:extLst>
          </p:cNvPr>
          <p:cNvSpPr txBox="1"/>
          <p:nvPr/>
        </p:nvSpPr>
        <p:spPr>
          <a:xfrm>
            <a:off x="517523" y="3857855"/>
            <a:ext cx="1578702" cy="369332"/>
          </a:xfrm>
          <a:prstGeom prst="rect">
            <a:avLst/>
          </a:prstGeom>
          <a:noFill/>
        </p:spPr>
        <p:txBody>
          <a:bodyPr wrap="none" rtlCol="0">
            <a:spAutoFit/>
          </a:bodyPr>
          <a:lstStyle/>
          <a:p>
            <a:r>
              <a:rPr lang="nl-NL" dirty="0"/>
              <a:t>= weinig regels</a:t>
            </a:r>
          </a:p>
        </p:txBody>
      </p:sp>
    </p:spTree>
    <p:extLst>
      <p:ext uri="{BB962C8B-B14F-4D97-AF65-F5344CB8AC3E}">
        <p14:creationId xmlns:p14="http://schemas.microsoft.com/office/powerpoint/2010/main" val="28711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p:cTn id="18" dur="indefinite"/>
                                        <p:tgtEl>
                                          <p:spTgt spid="5">
                                            <p:txEl>
                                              <p:pRg st="0" end="0"/>
                                            </p:txEl>
                                          </p:spTgt>
                                        </p:tgtEl>
                                        <p:attrNameLst>
                                          <p:attrName>style.opacity</p:attrName>
                                        </p:attrNameLst>
                                      </p:cBhvr>
                                      <p:to>
                                        <p:strVal val="0.5"/>
                                      </p:to>
                                    </p:set>
                                    <p:animEffect filter="image" prLst="opacity: 0.5">
                                      <p:cBhvr rctx="IE">
                                        <p:cTn id="19" dur="indefinite"/>
                                        <p:tgtEl>
                                          <p:spTgt spid="5">
                                            <p:txEl>
                                              <p:pRg st="0" end="0"/>
                                            </p:txEl>
                                          </p:spTgt>
                                        </p:tgtEl>
                                      </p:cBhvr>
                                    </p:animEffect>
                                  </p:childTnLst>
                                </p:cTn>
                              </p:par>
                              <p:par>
                                <p:cTn id="20" presetID="9" presetClass="emph" presetSubtype="0" grpId="0" nodeType="withEffect">
                                  <p:stCondLst>
                                    <p:cond delay="0"/>
                                  </p:stCondLst>
                                  <p:childTnLst>
                                    <p:set>
                                      <p:cBhvr>
                                        <p:cTn id="21" dur="indefinite"/>
                                        <p:tgtEl>
                                          <p:spTgt spid="5">
                                            <p:txEl>
                                              <p:pRg st="1" end="1"/>
                                            </p:txEl>
                                          </p:spTgt>
                                        </p:tgtEl>
                                        <p:attrNameLst>
                                          <p:attrName>style.opacity</p:attrName>
                                        </p:attrNameLst>
                                      </p:cBhvr>
                                      <p:to>
                                        <p:strVal val="0.5"/>
                                      </p:to>
                                    </p:set>
                                    <p:animEffect filter="image" prLst="opacity: 0.5">
                                      <p:cBhvr rctx="IE">
                                        <p:cTn id="22" dur="indefinite"/>
                                        <p:tgtEl>
                                          <p:spTgt spid="5">
                                            <p:txEl>
                                              <p:pRg st="1" end="1"/>
                                            </p:txEl>
                                          </p:spTgt>
                                        </p:tgtEl>
                                      </p:cBhvr>
                                    </p:animEffect>
                                  </p:childTnLst>
                                </p:cTn>
                              </p:par>
                              <p:par>
                                <p:cTn id="23" presetID="9" presetClass="emph" presetSubtype="0" nodeType="withEffect">
                                  <p:stCondLst>
                                    <p:cond delay="0"/>
                                  </p:stCondLst>
                                  <p:childTnLst>
                                    <p:set>
                                      <p:cBhvr>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p:cTn id="27" dur="indefinite"/>
                                        <p:tgtEl>
                                          <p:spTgt spid="7"/>
                                        </p:tgtEl>
                                        <p:attrNameLst>
                                          <p:attrName>style.opacity</p:attrName>
                                        </p:attrNameLst>
                                      </p:cBhvr>
                                      <p:to>
                                        <p:strVal val="0.5"/>
                                      </p:to>
                                    </p:set>
                                    <p:animEffect filter="image" prLst="opacity: 0.5">
                                      <p:cBhvr rctx="IE">
                                        <p:cTn id="28" dur="indefinite"/>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7B5E-1359-5AFE-745A-D862542B4C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6AF4AC-14C4-6D04-89F6-6D568ECB253F}"/>
              </a:ext>
            </a:extLst>
          </p:cNvPr>
          <p:cNvSpPr>
            <a:spLocks noGrp="1"/>
          </p:cNvSpPr>
          <p:nvPr>
            <p:ph type="title"/>
          </p:nvPr>
        </p:nvSpPr>
        <p:spPr/>
        <p:txBody>
          <a:bodyPr/>
          <a:lstStyle/>
          <a:p>
            <a:r>
              <a:rPr lang="nl-NL" dirty="0">
                <a:latin typeface="Effra"/>
              </a:rPr>
              <a:t>Onzekerheidsvermijding</a:t>
            </a:r>
            <a:endParaRPr lang="nl-NL" dirty="0"/>
          </a:p>
        </p:txBody>
      </p:sp>
      <p:sp>
        <p:nvSpPr>
          <p:cNvPr id="7" name="Tijdelijke aanduiding voor inhoud 8">
            <a:extLst>
              <a:ext uri="{FF2B5EF4-FFF2-40B4-BE49-F238E27FC236}">
                <a16:creationId xmlns:a16="http://schemas.microsoft.com/office/drawing/2014/main" id="{9D96106D-761E-9D02-2A25-4A3AA1F3FF9B}"/>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sp>
        <p:nvSpPr>
          <p:cNvPr id="5" name="Rechthoek 4">
            <a:extLst>
              <a:ext uri="{FF2B5EF4-FFF2-40B4-BE49-F238E27FC236}">
                <a16:creationId xmlns:a16="http://schemas.microsoft.com/office/drawing/2014/main" id="{37165D71-ADBD-F16E-2DAE-5E066CA0B840}"/>
              </a:ext>
            </a:extLst>
          </p:cNvPr>
          <p:cNvSpPr/>
          <p:nvPr/>
        </p:nvSpPr>
        <p:spPr>
          <a:xfrm>
            <a:off x="8006611" y="5916732"/>
            <a:ext cx="2369803" cy="369332"/>
          </a:xfrm>
          <a:prstGeom prst="rect">
            <a:avLst/>
          </a:prstGeom>
        </p:spPr>
        <p:txBody>
          <a:bodyPr wrap="square">
            <a:spAutoFit/>
          </a:bodyPr>
          <a:lstStyle/>
          <a:p>
            <a:r>
              <a:rPr lang="nl-NL" dirty="0">
                <a:latin typeface="Effra" panose="02000506080000020004" pitchFamily="2" charset="77"/>
                <a:hlinkClick r:id="rId3"/>
              </a:rPr>
              <a:t>Bron: Geert Hofstede</a:t>
            </a:r>
            <a:r>
              <a:rPr lang="nl-NL" dirty="0">
                <a:latin typeface="Effra" panose="02000506080000020004" pitchFamily="2" charset="77"/>
              </a:rPr>
              <a:t> </a:t>
            </a:r>
          </a:p>
        </p:txBody>
      </p:sp>
      <p:pic>
        <p:nvPicPr>
          <p:cNvPr id="6" name="Afbeelding 5">
            <a:extLst>
              <a:ext uri="{FF2B5EF4-FFF2-40B4-BE49-F238E27FC236}">
                <a16:creationId xmlns:a16="http://schemas.microsoft.com/office/drawing/2014/main" id="{9F607BA9-E157-7387-F70F-BF3C67D375FC}"/>
              </a:ext>
            </a:extLst>
          </p:cNvPr>
          <p:cNvPicPr>
            <a:picLocks noChangeAspect="1"/>
          </p:cNvPicPr>
          <p:nvPr/>
        </p:nvPicPr>
        <p:blipFill rotWithShape="1">
          <a:blip r:embed="rId4"/>
          <a:srcRect t="9914" b="-9914"/>
          <a:stretch/>
        </p:blipFill>
        <p:spPr>
          <a:xfrm>
            <a:off x="2077120" y="1499233"/>
            <a:ext cx="8227541" cy="4441680"/>
          </a:xfrm>
          <a:prstGeom prst="rect">
            <a:avLst/>
          </a:prstGeom>
        </p:spPr>
      </p:pic>
    </p:spTree>
    <p:extLst>
      <p:ext uri="{BB962C8B-B14F-4D97-AF65-F5344CB8AC3E}">
        <p14:creationId xmlns:p14="http://schemas.microsoft.com/office/powerpoint/2010/main" val="1243045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524B-D755-39D6-9FEB-81F875250E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99E44A-44ED-E18A-AC52-F23E40C8E362}"/>
              </a:ext>
            </a:extLst>
          </p:cNvPr>
          <p:cNvSpPr>
            <a:spLocks noGrp="1"/>
          </p:cNvSpPr>
          <p:nvPr>
            <p:ph type="title"/>
          </p:nvPr>
        </p:nvSpPr>
        <p:spPr/>
        <p:txBody>
          <a:bodyPr/>
          <a:lstStyle/>
          <a:p>
            <a:r>
              <a:rPr lang="nl-NL" dirty="0"/>
              <a:t>Termijngerichtheid</a:t>
            </a:r>
          </a:p>
        </p:txBody>
      </p:sp>
      <p:sp>
        <p:nvSpPr>
          <p:cNvPr id="3" name="Tijdelijke aanduiding voor inhoud 8">
            <a:extLst>
              <a:ext uri="{FF2B5EF4-FFF2-40B4-BE49-F238E27FC236}">
                <a16:creationId xmlns:a16="http://schemas.microsoft.com/office/drawing/2014/main" id="{4CF78B75-89CC-EBCC-3C92-8D0EBF611A0B}"/>
              </a:ext>
            </a:extLst>
          </p:cNvPr>
          <p:cNvSpPr>
            <a:spLocks noGrp="1"/>
          </p:cNvSpPr>
          <p:nvPr>
            <p:ph sz="half" idx="1"/>
          </p:nvPr>
        </p:nvSpPr>
        <p:spPr>
          <a:xfrm>
            <a:off x="838200" y="1825625"/>
            <a:ext cx="10515600" cy="4351338"/>
          </a:xfrm>
        </p:spPr>
        <p:txBody>
          <a:bodyPr vert="horz" lIns="91440" tIns="45720" rIns="91440" bIns="45720" rtlCol="0" anchor="t">
            <a:normAutofit/>
          </a:bodyPr>
          <a:lstStyle/>
          <a:p>
            <a:pPr marL="0" indent="0" algn="ctr">
              <a:buNone/>
            </a:pPr>
            <a:r>
              <a:rPr lang="nl-NL" dirty="0">
                <a:solidFill>
                  <a:schemeClr val="tx1">
                    <a:lumMod val="95000"/>
                    <a:lumOff val="5000"/>
                  </a:schemeClr>
                </a:solidFill>
              </a:rPr>
              <a:t>De mate waarin mensen hun keuzes afstemmen op het belang op de korte termijn of het belang op de lange termijn </a:t>
            </a:r>
          </a:p>
          <a:p>
            <a:pPr marL="0" indent="0" algn="ctr">
              <a:buNone/>
            </a:pPr>
            <a:r>
              <a:rPr lang="nl-NL" dirty="0">
                <a:solidFill>
                  <a:schemeClr val="tx1">
                    <a:lumMod val="95000"/>
                    <a:lumOff val="5000"/>
                  </a:schemeClr>
                </a:solidFill>
                <a:latin typeface="Effra"/>
              </a:rPr>
              <a:t>Lange termijngerichtheid 	 vs. 	Korte termijngerichtheid</a:t>
            </a:r>
          </a:p>
          <a:p>
            <a:pPr marL="0" indent="0">
              <a:buNone/>
            </a:pPr>
            <a:endParaRPr lang="nl-NL" dirty="0">
              <a:solidFill>
                <a:schemeClr val="tx1">
                  <a:lumMod val="95000"/>
                  <a:lumOff val="5000"/>
                </a:schemeClr>
              </a:solidFill>
            </a:endParaRPr>
          </a:p>
        </p:txBody>
      </p:sp>
      <p:pic>
        <p:nvPicPr>
          <p:cNvPr id="4" name="Afbeelding 3">
            <a:extLst>
              <a:ext uri="{FF2B5EF4-FFF2-40B4-BE49-F238E27FC236}">
                <a16:creationId xmlns:a16="http://schemas.microsoft.com/office/drawing/2014/main" id="{759B0BB1-03ED-1CEA-C1D8-7AF125F56447}"/>
              </a:ext>
            </a:extLst>
          </p:cNvPr>
          <p:cNvPicPr>
            <a:picLocks noChangeAspect="1"/>
          </p:cNvPicPr>
          <p:nvPr/>
        </p:nvPicPr>
        <p:blipFill>
          <a:blip r:embed="rId3"/>
          <a:stretch>
            <a:fillRect/>
          </a:stretch>
        </p:blipFill>
        <p:spPr>
          <a:xfrm>
            <a:off x="2433480" y="3314137"/>
            <a:ext cx="2695270" cy="1994619"/>
          </a:xfrm>
          <a:prstGeom prst="rect">
            <a:avLst/>
          </a:prstGeom>
        </p:spPr>
      </p:pic>
      <p:pic>
        <p:nvPicPr>
          <p:cNvPr id="9" name="Afbeelding 8">
            <a:extLst>
              <a:ext uri="{FF2B5EF4-FFF2-40B4-BE49-F238E27FC236}">
                <a16:creationId xmlns:a16="http://schemas.microsoft.com/office/drawing/2014/main" id="{F65BE85E-4387-050B-5F0A-79000005C6AB}"/>
              </a:ext>
            </a:extLst>
          </p:cNvPr>
          <p:cNvPicPr>
            <a:picLocks noChangeAspect="1"/>
          </p:cNvPicPr>
          <p:nvPr/>
        </p:nvPicPr>
        <p:blipFill>
          <a:blip r:embed="rId4"/>
          <a:stretch>
            <a:fillRect/>
          </a:stretch>
        </p:blipFill>
        <p:spPr>
          <a:xfrm>
            <a:off x="6791146" y="3309578"/>
            <a:ext cx="3028374" cy="2271280"/>
          </a:xfrm>
          <a:prstGeom prst="rect">
            <a:avLst/>
          </a:prstGeom>
        </p:spPr>
      </p:pic>
      <p:sp>
        <p:nvSpPr>
          <p:cNvPr id="10" name="Tekstvak 9">
            <a:extLst>
              <a:ext uri="{FF2B5EF4-FFF2-40B4-BE49-F238E27FC236}">
                <a16:creationId xmlns:a16="http://schemas.microsoft.com/office/drawing/2014/main" id="{996A4B23-0C79-6203-2557-5669364D3258}"/>
              </a:ext>
            </a:extLst>
          </p:cNvPr>
          <p:cNvSpPr txBox="1"/>
          <p:nvPr/>
        </p:nvSpPr>
        <p:spPr>
          <a:xfrm>
            <a:off x="1512277" y="5308756"/>
            <a:ext cx="8686800" cy="1200329"/>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Word jou van jongs af aan geleerd/verplicht te sparen? </a:t>
            </a:r>
          </a:p>
          <a:p>
            <a:pPr marL="285750" indent="-285750">
              <a:buFont typeface="Arial" panose="020B0604020202020204" pitchFamily="34" charset="0"/>
              <a:buChar char="•"/>
            </a:pPr>
            <a:r>
              <a:rPr lang="nl-NL" dirty="0">
                <a:latin typeface="Effra" panose="02000506080000020004" pitchFamily="2" charset="77"/>
              </a:rPr>
              <a:t>Wanneer krijg/ kreeg je als kind cadeautjes? Hoe belangrijk vonden je opvoeders het dat je een hoog schooladvies zou krijgen? </a:t>
            </a:r>
          </a:p>
        </p:txBody>
      </p:sp>
    </p:spTree>
    <p:extLst>
      <p:ext uri="{BB962C8B-B14F-4D97-AF65-F5344CB8AC3E}">
        <p14:creationId xmlns:p14="http://schemas.microsoft.com/office/powerpoint/2010/main" val="1770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3">
                                            <p:txEl>
                                              <p:pRg st="0" end="0"/>
                                            </p:txEl>
                                          </p:spTgt>
                                        </p:tgtEl>
                                        <p:attrNameLst>
                                          <p:attrName>style.opacity</p:attrName>
                                        </p:attrNameLst>
                                      </p:cBhvr>
                                      <p:to>
                                        <p:strVal val="0.5"/>
                                      </p:to>
                                    </p:set>
                                    <p:animEffect filter="image" prLst="opacity: 0.5">
                                      <p:cBhvr rctx="IE">
                                        <p:cTn id="21" dur="indefinite"/>
                                        <p:tgtEl>
                                          <p:spTgt spid="3">
                                            <p:txEl>
                                              <p:pRg st="0" end="0"/>
                                            </p:txEl>
                                          </p:spTgt>
                                        </p:tgtEl>
                                      </p:cBhvr>
                                    </p:animEffect>
                                  </p:childTnLst>
                                </p:cTn>
                              </p:par>
                              <p:par>
                                <p:cTn id="22" presetID="9" presetClass="emph" presetSubtype="0" grpId="0" nodeType="withEffect">
                                  <p:stCondLst>
                                    <p:cond delay="0"/>
                                  </p:stCondLst>
                                  <p:childTnLst>
                                    <p:set>
                                      <p:cBhvr>
                                        <p:cTn id="23" dur="indefinite"/>
                                        <p:tgtEl>
                                          <p:spTgt spid="3">
                                            <p:txEl>
                                              <p:pRg st="1" end="1"/>
                                            </p:txEl>
                                          </p:spTgt>
                                        </p:tgtEl>
                                        <p:attrNameLst>
                                          <p:attrName>style.opacity</p:attrName>
                                        </p:attrNameLst>
                                      </p:cBhvr>
                                      <p:to>
                                        <p:strVal val="0.5"/>
                                      </p:to>
                                    </p:set>
                                    <p:animEffect filter="image" prLst="opacity: 0.5">
                                      <p:cBhvr rctx="IE">
                                        <p:cTn id="24" dur="indefinite"/>
                                        <p:tgtEl>
                                          <p:spTgt spid="3">
                                            <p:txEl>
                                              <p:pRg st="1" end="1"/>
                                            </p:txEl>
                                          </p:spTgt>
                                        </p:tgtEl>
                                      </p:cBhvr>
                                    </p:animEffect>
                                  </p:childTnLst>
                                </p:cTn>
                              </p:par>
                              <p:par>
                                <p:cTn id="25" presetID="9" presetClass="emph" presetSubtype="0"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9" presetClass="emph" presetSubtype="0" nodeType="withEffect">
                                  <p:stCondLst>
                                    <p:cond delay="0"/>
                                  </p:stCondLst>
                                  <p:childTnLst>
                                    <p:set>
                                      <p:cBhvr>
                                        <p:cTn id="29" dur="indefinite"/>
                                        <p:tgtEl>
                                          <p:spTgt spid="9"/>
                                        </p:tgtEl>
                                        <p:attrNameLst>
                                          <p:attrName>style.opacity</p:attrName>
                                        </p:attrNameLst>
                                      </p:cBhvr>
                                      <p:to>
                                        <p:strVal val="0.5"/>
                                      </p:to>
                                    </p:set>
                                    <p:animEffect filter="image" prLst="opacity: 0.5">
                                      <p:cBhvr rctx="IE">
                                        <p:cTn id="30" dur="indefinite"/>
                                        <p:tgtEl>
                                          <p:spTgt spid="9"/>
                                        </p:tgtEl>
                                      </p:cBhvr>
                                    </p:animEffect>
                                  </p:childTnLst>
                                </p:cTn>
                              </p:par>
                              <p:par>
                                <p:cTn id="31" presetID="1" presetClass="entr" presetSubtype="0" fill="hold"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25869-76F3-5724-AD3D-5864AA731F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61CC30-770F-7B97-4E1C-8CFAC23BCF0D}"/>
              </a:ext>
            </a:extLst>
          </p:cNvPr>
          <p:cNvSpPr>
            <a:spLocks noGrp="1"/>
          </p:cNvSpPr>
          <p:nvPr>
            <p:ph type="title"/>
          </p:nvPr>
        </p:nvSpPr>
        <p:spPr/>
        <p:txBody>
          <a:bodyPr/>
          <a:lstStyle/>
          <a:p>
            <a:r>
              <a:rPr lang="nl-NL" dirty="0"/>
              <a:t>Termijngerichtheid</a:t>
            </a:r>
          </a:p>
        </p:txBody>
      </p:sp>
      <p:sp>
        <p:nvSpPr>
          <p:cNvPr id="7" name="Tijdelijke aanduiding voor inhoud 8">
            <a:extLst>
              <a:ext uri="{FF2B5EF4-FFF2-40B4-BE49-F238E27FC236}">
                <a16:creationId xmlns:a16="http://schemas.microsoft.com/office/drawing/2014/main" id="{40704019-7320-2918-F956-3B4B130F31B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sp>
        <p:nvSpPr>
          <p:cNvPr id="5" name="Rechthoek 4">
            <a:extLst>
              <a:ext uri="{FF2B5EF4-FFF2-40B4-BE49-F238E27FC236}">
                <a16:creationId xmlns:a16="http://schemas.microsoft.com/office/drawing/2014/main" id="{A16453B9-9E3A-B441-0E0F-4F65C65010B3}"/>
              </a:ext>
            </a:extLst>
          </p:cNvPr>
          <p:cNvSpPr/>
          <p:nvPr/>
        </p:nvSpPr>
        <p:spPr>
          <a:xfrm>
            <a:off x="8006611" y="5916732"/>
            <a:ext cx="2369803" cy="369332"/>
          </a:xfrm>
          <a:prstGeom prst="rect">
            <a:avLst/>
          </a:prstGeom>
        </p:spPr>
        <p:txBody>
          <a:bodyPr wrap="square">
            <a:spAutoFit/>
          </a:bodyPr>
          <a:lstStyle/>
          <a:p>
            <a:r>
              <a:rPr lang="nl-NL" dirty="0">
                <a:latin typeface="Effra" panose="02000506080000020004" pitchFamily="2" charset="77"/>
                <a:hlinkClick r:id="rId3"/>
              </a:rPr>
              <a:t>Bron: Geert Hofstede</a:t>
            </a:r>
            <a:r>
              <a:rPr lang="nl-NL" dirty="0">
                <a:latin typeface="Effra" panose="02000506080000020004" pitchFamily="2" charset="77"/>
              </a:rPr>
              <a:t> </a:t>
            </a:r>
          </a:p>
        </p:txBody>
      </p:sp>
      <p:pic>
        <p:nvPicPr>
          <p:cNvPr id="3" name="Afbeelding 2">
            <a:extLst>
              <a:ext uri="{FF2B5EF4-FFF2-40B4-BE49-F238E27FC236}">
                <a16:creationId xmlns:a16="http://schemas.microsoft.com/office/drawing/2014/main" id="{258D8B0B-6E7E-ED15-B2E7-290A87441C5F}"/>
              </a:ext>
            </a:extLst>
          </p:cNvPr>
          <p:cNvPicPr>
            <a:picLocks noChangeAspect="1"/>
          </p:cNvPicPr>
          <p:nvPr/>
        </p:nvPicPr>
        <p:blipFill rotWithShape="1">
          <a:blip r:embed="rId4"/>
          <a:srcRect t="15782"/>
          <a:stretch/>
        </p:blipFill>
        <p:spPr>
          <a:xfrm>
            <a:off x="1746724" y="1706877"/>
            <a:ext cx="8715804" cy="4001363"/>
          </a:xfrm>
          <a:prstGeom prst="rect">
            <a:avLst/>
          </a:prstGeom>
        </p:spPr>
      </p:pic>
    </p:spTree>
    <p:extLst>
      <p:ext uri="{BB962C8B-B14F-4D97-AF65-F5344CB8AC3E}">
        <p14:creationId xmlns:p14="http://schemas.microsoft.com/office/powerpoint/2010/main" val="297942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8B49-FF8E-6A33-AADA-E281244817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62E388-95FC-2EF2-0D0E-E62EF0C8A1EB}"/>
              </a:ext>
            </a:extLst>
          </p:cNvPr>
          <p:cNvSpPr>
            <a:spLocks noGrp="1"/>
          </p:cNvSpPr>
          <p:nvPr>
            <p:ph type="title"/>
          </p:nvPr>
        </p:nvSpPr>
        <p:spPr/>
        <p:txBody>
          <a:bodyPr/>
          <a:lstStyle/>
          <a:p>
            <a:r>
              <a:rPr lang="nl-NL" dirty="0">
                <a:latin typeface="Effra" panose="02000506080000020004" pitchFamily="2" charset="77"/>
                <a:cs typeface="Dubai Medium"/>
              </a:rPr>
              <a:t>Hedonisme - soberheid</a:t>
            </a:r>
            <a:endParaRPr lang="nl-NL" dirty="0">
              <a:latin typeface="Effra" panose="02000506080000020004" pitchFamily="2" charset="77"/>
            </a:endParaRPr>
          </a:p>
        </p:txBody>
      </p:sp>
      <p:sp>
        <p:nvSpPr>
          <p:cNvPr id="5" name="Tijdelijke aanduiding voor inhoud 8">
            <a:extLst>
              <a:ext uri="{FF2B5EF4-FFF2-40B4-BE49-F238E27FC236}">
                <a16:creationId xmlns:a16="http://schemas.microsoft.com/office/drawing/2014/main" id="{0011207E-CFDB-D78E-EA03-28721FC4D27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600" dirty="0"/>
              <a:t>De mate waarin behoeftebevrediging wordt nagestreefd door genieten en plezier maken, of juist gereguleerd wordt door strikte sociale normen.</a:t>
            </a:r>
          </a:p>
          <a:p>
            <a:pPr marL="0" indent="0" algn="ctr">
              <a:buFont typeface="Arial" panose="020B0604020202020204" pitchFamily="34" charset="0"/>
              <a:buNone/>
            </a:pPr>
            <a:r>
              <a:rPr lang="nl-NL" dirty="0">
                <a:solidFill>
                  <a:schemeClr val="tx1">
                    <a:lumMod val="95000"/>
                    <a:lumOff val="5000"/>
                  </a:schemeClr>
                </a:solidFill>
              </a:rPr>
              <a:t>Hedonisme vs. Soberheid</a:t>
            </a:r>
          </a:p>
          <a:p>
            <a:pPr marL="0" indent="0">
              <a:buFont typeface="Arial" panose="020B0604020202020204" pitchFamily="34" charset="0"/>
              <a:buNone/>
            </a:pPr>
            <a:endParaRPr lang="nl-NL" dirty="0">
              <a:solidFill>
                <a:schemeClr val="tx1">
                  <a:lumMod val="95000"/>
                  <a:lumOff val="5000"/>
                </a:schemeClr>
              </a:solidFill>
            </a:endParaRPr>
          </a:p>
        </p:txBody>
      </p:sp>
      <p:sp>
        <p:nvSpPr>
          <p:cNvPr id="6" name="Tijdelijke aanduiding voor dianummer 3">
            <a:extLst>
              <a:ext uri="{FF2B5EF4-FFF2-40B4-BE49-F238E27FC236}">
                <a16:creationId xmlns:a16="http://schemas.microsoft.com/office/drawing/2014/main" id="{A57C1448-11B4-196A-C305-E622993913FE}"/>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26</a:t>
            </a:fld>
            <a:endParaRPr lang="nl-NL"/>
          </a:p>
        </p:txBody>
      </p:sp>
      <p:sp>
        <p:nvSpPr>
          <p:cNvPr id="13" name="Tekstvak 12">
            <a:extLst>
              <a:ext uri="{FF2B5EF4-FFF2-40B4-BE49-F238E27FC236}">
                <a16:creationId xmlns:a16="http://schemas.microsoft.com/office/drawing/2014/main" id="{C2BE8EB1-45C2-E7F1-EF45-64FE46693A78}"/>
              </a:ext>
            </a:extLst>
          </p:cNvPr>
          <p:cNvSpPr txBox="1"/>
          <p:nvPr/>
        </p:nvSpPr>
        <p:spPr>
          <a:xfrm>
            <a:off x="1790603" y="5137681"/>
            <a:ext cx="8610794" cy="1200329"/>
          </a:xfrm>
          <a:prstGeom prst="rect">
            <a:avLst/>
          </a:prstGeom>
          <a:noFill/>
        </p:spPr>
        <p:txBody>
          <a:bodyPr wrap="square" rtlCol="0">
            <a:spAutoFit/>
          </a:bodyPr>
          <a:lstStyle/>
          <a:p>
            <a:r>
              <a:rPr lang="nl-NL" b="1" dirty="0">
                <a:latin typeface="Effra" panose="02000506080000020004" pitchFamily="2" charset="77"/>
              </a:rPr>
              <a:t>Voorbeelden</a:t>
            </a:r>
          </a:p>
          <a:p>
            <a:pPr marL="285750" indent="-285750">
              <a:buFont typeface="Arial" panose="020B0604020202020204" pitchFamily="34" charset="0"/>
              <a:buChar char="•"/>
            </a:pPr>
            <a:r>
              <a:rPr lang="nl-NL" dirty="0">
                <a:latin typeface="Effra" panose="02000506080000020004" pitchFamily="2" charset="77"/>
              </a:rPr>
              <a:t>Werd plezier maken (zoals gamen, uitgaan of chillen) gestimuleerd of juist beperkt?</a:t>
            </a:r>
          </a:p>
          <a:p>
            <a:pPr marL="285750" indent="-285750">
              <a:buFont typeface="Arial" panose="020B0604020202020204" pitchFamily="34" charset="0"/>
              <a:buChar char="•"/>
            </a:pPr>
            <a:r>
              <a:rPr lang="nl-NL" dirty="0">
                <a:latin typeface="Effra" panose="02000506080000020004" pitchFamily="2" charset="77"/>
              </a:rPr>
              <a:t>Was er ruimte voor spontaniteit, zoals spontaan iets leuks doen of uit eten gaan, of moest alles gepland en verantwoord zijn?</a:t>
            </a:r>
          </a:p>
        </p:txBody>
      </p:sp>
      <p:pic>
        <p:nvPicPr>
          <p:cNvPr id="3" name="Picture 2" descr="Leven alsof elke dag de laatste is, met genot als hoogste levensdoel: wat  brengt dat? ﻿">
            <a:extLst>
              <a:ext uri="{FF2B5EF4-FFF2-40B4-BE49-F238E27FC236}">
                <a16:creationId xmlns:a16="http://schemas.microsoft.com/office/drawing/2014/main" id="{906D061C-3D49-98DB-CFBF-BD26F3F53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883" y="329633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asten, een kuur in soberheid | Groen geloven">
            <a:extLst>
              <a:ext uri="{FF2B5EF4-FFF2-40B4-BE49-F238E27FC236}">
                <a16:creationId xmlns:a16="http://schemas.microsoft.com/office/drawing/2014/main" id="{889DA2C7-AE8E-93E0-8FEE-FAB344BBA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978" y="3296332"/>
            <a:ext cx="2115392" cy="21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2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6AE1F-E7FA-2166-E6AD-DBFA63D743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D45D2D-E5D6-8FC5-BC26-FAAEFC4A8746}"/>
              </a:ext>
            </a:extLst>
          </p:cNvPr>
          <p:cNvSpPr>
            <a:spLocks noGrp="1"/>
          </p:cNvSpPr>
          <p:nvPr>
            <p:ph type="title"/>
          </p:nvPr>
        </p:nvSpPr>
        <p:spPr/>
        <p:txBody>
          <a:bodyPr/>
          <a:lstStyle/>
          <a:p>
            <a:r>
              <a:rPr lang="nl-NL" dirty="0">
                <a:latin typeface="Effra" panose="02000506080000020004" pitchFamily="2" charset="77"/>
                <a:cs typeface="Dubai Medium"/>
              </a:rPr>
              <a:t>Hedonisme - soberheid</a:t>
            </a:r>
            <a:endParaRPr lang="nl-NL" dirty="0"/>
          </a:p>
        </p:txBody>
      </p:sp>
      <p:sp>
        <p:nvSpPr>
          <p:cNvPr id="7" name="Tijdelijke aanduiding voor inhoud 8">
            <a:extLst>
              <a:ext uri="{FF2B5EF4-FFF2-40B4-BE49-F238E27FC236}">
                <a16:creationId xmlns:a16="http://schemas.microsoft.com/office/drawing/2014/main" id="{1C5596A9-3735-4C57-C241-2D60D7680CF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solidFill>
                <a:schemeClr val="tx1">
                  <a:lumMod val="95000"/>
                  <a:lumOff val="5000"/>
                </a:schemeClr>
              </a:solidFill>
            </a:endParaRPr>
          </a:p>
        </p:txBody>
      </p:sp>
      <p:pic>
        <p:nvPicPr>
          <p:cNvPr id="11266" name="Picture 2" descr="IvR world map 50">
            <a:extLst>
              <a:ext uri="{FF2B5EF4-FFF2-40B4-BE49-F238E27FC236}">
                <a16:creationId xmlns:a16="http://schemas.microsoft.com/office/drawing/2014/main" id="{0B76C29C-88BB-B399-1400-EEDB0FD70E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91"/>
          <a:stretch/>
        </p:blipFill>
        <p:spPr bwMode="auto">
          <a:xfrm>
            <a:off x="2094877" y="2057400"/>
            <a:ext cx="8002245" cy="375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4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34B2F-A984-A4D6-CD6E-0D2D35C6B990}"/>
              </a:ext>
            </a:extLst>
          </p:cNvPr>
          <p:cNvSpPr>
            <a:spLocks noGrp="1"/>
          </p:cNvSpPr>
          <p:nvPr>
            <p:ph type="title"/>
          </p:nvPr>
        </p:nvSpPr>
        <p:spPr/>
        <p:txBody>
          <a:bodyPr/>
          <a:lstStyle/>
          <a:p>
            <a:r>
              <a:rPr lang="nl-NL" b="1" dirty="0">
                <a:latin typeface="Effra"/>
              </a:rPr>
              <a:t>Dilemma van de rechtstaat</a:t>
            </a:r>
          </a:p>
        </p:txBody>
      </p:sp>
      <p:sp>
        <p:nvSpPr>
          <p:cNvPr id="3" name="Tijdelijke aanduiding voor inhoud 2">
            <a:extLst>
              <a:ext uri="{FF2B5EF4-FFF2-40B4-BE49-F238E27FC236}">
                <a16:creationId xmlns:a16="http://schemas.microsoft.com/office/drawing/2014/main" id="{8E1F5A5C-BA6B-43F2-DEBE-B1058981BD29}"/>
              </a:ext>
            </a:extLst>
          </p:cNvPr>
          <p:cNvSpPr>
            <a:spLocks noGrp="1"/>
          </p:cNvSpPr>
          <p:nvPr>
            <p:ph idx="1"/>
          </p:nvPr>
        </p:nvSpPr>
        <p:spPr/>
        <p:txBody>
          <a:bodyPr>
            <a:normAutofit fontScale="85000" lnSpcReduction="20000"/>
          </a:bodyPr>
          <a:lstStyle/>
          <a:p>
            <a:endParaRPr lang="nl-NL" dirty="0"/>
          </a:p>
          <a:p>
            <a:pPr marL="0" indent="0">
              <a:buNone/>
            </a:pPr>
            <a:endParaRPr lang="nl-NL" sz="3400" b="1" dirty="0"/>
          </a:p>
          <a:p>
            <a:pPr marL="0" indent="0">
              <a:buNone/>
            </a:pPr>
            <a:endParaRPr lang="nl-NL" sz="3400" b="1" dirty="0"/>
          </a:p>
          <a:p>
            <a:pPr marL="0" indent="0">
              <a:buNone/>
            </a:pPr>
            <a:r>
              <a:rPr lang="nl-NL" sz="3400" b="1" dirty="0"/>
              <a:t>Rechtshandhaving    				Rechtsbescherming</a:t>
            </a:r>
          </a:p>
          <a:p>
            <a:pPr marL="0" indent="0">
              <a:buNone/>
            </a:pPr>
            <a:r>
              <a:rPr lang="nl-NL" dirty="0"/>
              <a:t>Beschermen van burgers tegen 			Het respect dat de overheid 	 onveiligheid 				                           moet hebben voor de vrijheid 							van burgers</a:t>
            </a:r>
          </a:p>
          <a:p>
            <a:pPr marL="0" indent="0">
              <a:buNone/>
            </a:pPr>
            <a:endParaRPr lang="nl-NL" dirty="0"/>
          </a:p>
          <a:p>
            <a:pPr marL="0" indent="0">
              <a:buNone/>
            </a:pPr>
            <a:r>
              <a:rPr lang="nl-NL" dirty="0"/>
              <a:t>In het dilemma van de rechtsstaat leggen de socialistische/sociaaldemocratische stroming en progressiefliberalen meer nadruk op rechtsbescherming, terwijl de confessionele stroming en conservatief-liberalen meer nadruk leggen op rechtshandhaving.</a:t>
            </a:r>
          </a:p>
        </p:txBody>
      </p:sp>
      <p:pic>
        <p:nvPicPr>
          <p:cNvPr id="5" name="Afbeelding 4">
            <a:extLst>
              <a:ext uri="{FF2B5EF4-FFF2-40B4-BE49-F238E27FC236}">
                <a16:creationId xmlns:a16="http://schemas.microsoft.com/office/drawing/2014/main" id="{E19DF7F7-ADA8-910F-A024-C6923CA8D6AE}"/>
              </a:ext>
            </a:extLst>
          </p:cNvPr>
          <p:cNvPicPr>
            <a:picLocks noChangeAspect="1"/>
          </p:cNvPicPr>
          <p:nvPr/>
        </p:nvPicPr>
        <p:blipFill>
          <a:blip r:embed="rId2"/>
          <a:stretch>
            <a:fillRect/>
          </a:stretch>
        </p:blipFill>
        <p:spPr>
          <a:xfrm>
            <a:off x="2424775" y="1504335"/>
            <a:ext cx="6318757" cy="1145147"/>
          </a:xfrm>
          <a:prstGeom prst="rect">
            <a:avLst/>
          </a:prstGeom>
        </p:spPr>
      </p:pic>
    </p:spTree>
    <p:extLst>
      <p:ext uri="{BB962C8B-B14F-4D97-AF65-F5344CB8AC3E}">
        <p14:creationId xmlns:p14="http://schemas.microsoft.com/office/powerpoint/2010/main" val="16388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2562F-4207-4C30-DCF2-545097BE62C8}"/>
              </a:ext>
            </a:extLst>
          </p:cNvPr>
          <p:cNvSpPr>
            <a:spLocks noGrp="1"/>
          </p:cNvSpPr>
          <p:nvPr>
            <p:ph type="title"/>
          </p:nvPr>
        </p:nvSpPr>
        <p:spPr/>
        <p:txBody>
          <a:bodyPr/>
          <a:lstStyle/>
          <a:p>
            <a:r>
              <a:rPr lang="nl-NL" b="1" dirty="0">
                <a:latin typeface="Effra"/>
              </a:rPr>
              <a:t>Modellen voor onderhandelen</a:t>
            </a:r>
          </a:p>
        </p:txBody>
      </p:sp>
      <p:sp>
        <p:nvSpPr>
          <p:cNvPr id="3" name="Tijdelijke aanduiding voor inhoud 2">
            <a:extLst>
              <a:ext uri="{FF2B5EF4-FFF2-40B4-BE49-F238E27FC236}">
                <a16:creationId xmlns:a16="http://schemas.microsoft.com/office/drawing/2014/main" id="{790A9645-B524-0A36-4440-CDEC51E82633}"/>
              </a:ext>
            </a:extLst>
          </p:cNvPr>
          <p:cNvSpPr>
            <a:spLocks noGrp="1"/>
          </p:cNvSpPr>
          <p:nvPr>
            <p:ph idx="1"/>
          </p:nvPr>
        </p:nvSpPr>
        <p:spPr/>
        <p:txBody>
          <a:bodyPr vert="horz" lIns="91440" tIns="45720" rIns="91440" bIns="45720" rtlCol="0" anchor="t">
            <a:normAutofit fontScale="85000" lnSpcReduction="20000"/>
          </a:bodyPr>
          <a:lstStyle/>
          <a:p>
            <a:r>
              <a:rPr lang="nl-NL" dirty="0">
                <a:latin typeface="Effra"/>
              </a:rPr>
              <a:t>Twee modellen voor omgaan met conflict:  </a:t>
            </a:r>
            <a:r>
              <a:rPr lang="nl-NL" b="1" dirty="0">
                <a:latin typeface="Effra"/>
              </a:rPr>
              <a:t>harmoniemodel en conflictmodel. </a:t>
            </a:r>
          </a:p>
          <a:p>
            <a:r>
              <a:rPr lang="nl-NL" dirty="0">
                <a:latin typeface="Effra"/>
              </a:rPr>
              <a:t>De Nederlandse versie van het harmoniemodel</a:t>
            </a:r>
            <a:r>
              <a:rPr lang="nl-NL" b="1" dirty="0">
                <a:latin typeface="Effra"/>
              </a:rPr>
              <a:t> </a:t>
            </a:r>
            <a:r>
              <a:rPr lang="nl-NL" dirty="0">
                <a:latin typeface="Effra"/>
              </a:rPr>
              <a:t>wordt </a:t>
            </a:r>
            <a:r>
              <a:rPr lang="nl-NL" b="1" dirty="0">
                <a:latin typeface="Effra"/>
              </a:rPr>
              <a:t>poldermodel </a:t>
            </a:r>
            <a:r>
              <a:rPr lang="nl-NL" dirty="0">
                <a:latin typeface="Effra"/>
              </a:rPr>
              <a:t>genoemd. </a:t>
            </a:r>
          </a:p>
          <a:p>
            <a:endParaRPr lang="nl-NL" dirty="0">
              <a:latin typeface="Effra"/>
            </a:endParaRPr>
          </a:p>
          <a:p>
            <a:r>
              <a:rPr lang="nl-NL" dirty="0">
                <a:latin typeface="Effra"/>
              </a:rPr>
              <a:t>Harmoniemodel: nadruk op overlegcultuur en </a:t>
            </a:r>
            <a:r>
              <a:rPr lang="nl-NL" b="1" dirty="0">
                <a:latin typeface="Effra"/>
              </a:rPr>
              <a:t>consensus</a:t>
            </a:r>
            <a:r>
              <a:rPr lang="nl-NL" dirty="0">
                <a:latin typeface="Effra"/>
              </a:rPr>
              <a:t>. Er is sprake van consensus als deelnemende personen of partijen een breed gedragen overeenstemming bereikt hebben. </a:t>
            </a:r>
          </a:p>
          <a:p>
            <a:pPr marL="0" indent="0">
              <a:buNone/>
            </a:pPr>
            <a:endParaRPr lang="nl-NL" dirty="0"/>
          </a:p>
          <a:p>
            <a:r>
              <a:rPr lang="nl-NL" dirty="0">
                <a:latin typeface="Effra"/>
              </a:rPr>
              <a:t>Conflictmodel: eigen doelen en belangen in de strijd gooien en doelen bereiken door inzet </a:t>
            </a:r>
            <a:r>
              <a:rPr lang="nl-NL" b="1" dirty="0">
                <a:latin typeface="Effra"/>
              </a:rPr>
              <a:t>strijdmiddelen, </a:t>
            </a:r>
            <a:r>
              <a:rPr lang="nl-NL" dirty="0">
                <a:latin typeface="Effra"/>
              </a:rPr>
              <a:t>waaronder het beïnvloeden van de politiek en de bevolking via de media. Lukt dit niet, dan kunnen ze zwaardere middelen inzetten (stakingen, burgerlijke ongehoorzaamheid et cetera). </a:t>
            </a:r>
          </a:p>
        </p:txBody>
      </p:sp>
    </p:spTree>
    <p:extLst>
      <p:ext uri="{BB962C8B-B14F-4D97-AF65-F5344CB8AC3E}">
        <p14:creationId xmlns:p14="http://schemas.microsoft.com/office/powerpoint/2010/main" val="1073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Algemene tips</a:t>
            </a:r>
          </a:p>
        </p:txBody>
      </p:sp>
      <p:sp>
        <p:nvSpPr>
          <p:cNvPr id="3" name="Tijdelijke aanduiding voor inhoud 2"/>
          <p:cNvSpPr>
            <a:spLocks noGrp="1"/>
          </p:cNvSpPr>
          <p:nvPr>
            <p:ph idx="1"/>
          </p:nvPr>
        </p:nvSpPr>
        <p:spPr>
          <a:xfrm>
            <a:off x="838200" y="1825625"/>
            <a:ext cx="5587314" cy="4351338"/>
          </a:xfrm>
        </p:spPr>
        <p:txBody>
          <a:bodyPr/>
          <a:lstStyle/>
          <a:p>
            <a:r>
              <a:rPr lang="nl-NL"/>
              <a:t>Woordenboek</a:t>
            </a:r>
          </a:p>
          <a:p>
            <a:r>
              <a:rPr lang="nl-NL"/>
              <a:t>Laat een vraag niet leeg</a:t>
            </a:r>
          </a:p>
          <a:p>
            <a:r>
              <a:rPr lang="nl-NL"/>
              <a:t>Domeinen door elkaar heen</a:t>
            </a:r>
          </a:p>
          <a:p>
            <a:r>
              <a:rPr lang="nl-NL"/>
              <a:t>Type vragen: </a:t>
            </a:r>
          </a:p>
          <a:p>
            <a:pPr lvl="1"/>
            <a:r>
              <a:rPr lang="nl-NL"/>
              <a:t>Kernconcepten</a:t>
            </a:r>
          </a:p>
          <a:p>
            <a:pPr lvl="1"/>
            <a:r>
              <a:rPr lang="nl-NL"/>
              <a:t>Begrippen</a:t>
            </a:r>
          </a:p>
          <a:p>
            <a:pPr lvl="1"/>
            <a:r>
              <a:rPr lang="nl-NL"/>
              <a:t>Onderzoeksvragen</a:t>
            </a:r>
          </a:p>
          <a:p>
            <a:pPr lvl="1"/>
            <a:r>
              <a:rPr lang="nl-NL"/>
              <a:t>Politieke modellen</a:t>
            </a:r>
          </a:p>
          <a:p>
            <a:r>
              <a:rPr lang="nl-NL"/>
              <a:t>Filmpjes Seneca </a:t>
            </a:r>
            <a:r>
              <a:rPr lang="nl-NL">
                <a:sym typeface="Wingdings" panose="05000000000000000000" pitchFamily="2" charset="2"/>
              </a:rPr>
              <a:t> </a:t>
            </a:r>
            <a:endParaRPr lang="nl-NL"/>
          </a:p>
        </p:txBody>
      </p:sp>
      <p:pic>
        <p:nvPicPr>
          <p:cNvPr id="4" name="Afbeelding 3"/>
          <p:cNvPicPr>
            <a:picLocks noChangeAspect="1"/>
          </p:cNvPicPr>
          <p:nvPr/>
        </p:nvPicPr>
        <p:blipFill>
          <a:blip r:embed="rId3"/>
          <a:stretch>
            <a:fillRect/>
          </a:stretch>
        </p:blipFill>
        <p:spPr>
          <a:xfrm>
            <a:off x="6096000" y="3530212"/>
            <a:ext cx="4934639" cy="2781688"/>
          </a:xfrm>
          <a:prstGeom prst="rect">
            <a:avLst/>
          </a:prstGeom>
        </p:spPr>
      </p:pic>
    </p:spTree>
    <p:extLst>
      <p:ext uri="{BB962C8B-B14F-4D97-AF65-F5344CB8AC3E}">
        <p14:creationId xmlns:p14="http://schemas.microsoft.com/office/powerpoint/2010/main" val="1466880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F0236-990E-0D10-2D53-C4316C79877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C6593B0-3BE5-8475-D06B-C365C7E21B42}"/>
              </a:ext>
            </a:extLst>
          </p:cNvPr>
          <p:cNvSpPr>
            <a:spLocks noGrp="1"/>
          </p:cNvSpPr>
          <p:nvPr>
            <p:ph idx="1"/>
          </p:nvPr>
        </p:nvSpPr>
        <p:spPr/>
        <p:txBody>
          <a:bodyPr vert="horz" lIns="91440" tIns="45720" rIns="91440" bIns="45720" rtlCol="0" anchor="t">
            <a:normAutofit/>
          </a:bodyPr>
          <a:lstStyle/>
          <a:p>
            <a:pPr marL="0" indent="0">
              <a:buNone/>
            </a:pPr>
            <a:endParaRPr lang="nl-NL" dirty="0">
              <a:solidFill>
                <a:schemeClr val="tx1">
                  <a:lumMod val="95000"/>
                  <a:lumOff val="5000"/>
                </a:schemeClr>
              </a:solidFill>
            </a:endParaRPr>
          </a:p>
          <a:p>
            <a:pPr marL="0" indent="0" algn="ctr">
              <a:buNone/>
            </a:pPr>
            <a:endParaRPr lang="nl-NL" dirty="0">
              <a:solidFill>
                <a:schemeClr val="tx1">
                  <a:lumMod val="95000"/>
                  <a:lumOff val="5000"/>
                </a:schemeClr>
              </a:solidFill>
            </a:endParaRPr>
          </a:p>
          <a:p>
            <a:pPr marL="0" indent="0" algn="ctr">
              <a:buNone/>
            </a:pPr>
            <a:r>
              <a:rPr lang="nl-NL" sz="8000" dirty="0"/>
              <a:t>Mediatheorieën</a:t>
            </a:r>
            <a:endParaRPr lang="nl-NL" dirty="0">
              <a:solidFill>
                <a:schemeClr val="tx1">
                  <a:lumMod val="95000"/>
                  <a:lumOff val="5000"/>
                </a:schemeClr>
              </a:solidFill>
            </a:endParaRPr>
          </a:p>
        </p:txBody>
      </p:sp>
    </p:spTree>
    <p:extLst>
      <p:ext uri="{BB962C8B-B14F-4D97-AF65-F5344CB8AC3E}">
        <p14:creationId xmlns:p14="http://schemas.microsoft.com/office/powerpoint/2010/main" val="3669220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2EEE-38A5-2409-8827-D1E3FCC0DA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A9383A-4E00-5801-C664-B02BF4B3A555}"/>
              </a:ext>
            </a:extLst>
          </p:cNvPr>
          <p:cNvSpPr>
            <a:spLocks noGrp="1"/>
          </p:cNvSpPr>
          <p:nvPr>
            <p:ph type="title"/>
          </p:nvPr>
        </p:nvSpPr>
        <p:spPr/>
        <p:txBody>
          <a:bodyPr/>
          <a:lstStyle/>
          <a:p>
            <a:r>
              <a:rPr lang="nl-NL" b="1" dirty="0"/>
              <a:t>De cultivatiehypothese</a:t>
            </a:r>
            <a:endParaRPr lang="nl-NL" dirty="0"/>
          </a:p>
        </p:txBody>
      </p:sp>
      <p:sp>
        <p:nvSpPr>
          <p:cNvPr id="3" name="Tijdelijke aanduiding voor inhoud 2">
            <a:extLst>
              <a:ext uri="{FF2B5EF4-FFF2-40B4-BE49-F238E27FC236}">
                <a16:creationId xmlns:a16="http://schemas.microsoft.com/office/drawing/2014/main" id="{61FD622C-0852-87C1-34B7-BA0A45EFD0C0}"/>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nl-NL" dirty="0"/>
              <a:t>Mensen die veel media consumeren (vooral tv) gaan de mediawerkelijkheid als de echte werkelijkheid zien.</a:t>
            </a:r>
          </a:p>
          <a:p>
            <a:pPr marL="0" indent="0">
              <a:buNone/>
            </a:pPr>
            <a:r>
              <a:rPr lang="nl-NL" dirty="0"/>
              <a:t>Zware kijkers → wereldbeeld meer beïnvloed door media</a:t>
            </a:r>
          </a:p>
          <a:p>
            <a:pPr marL="0" indent="0">
              <a:buNone/>
            </a:pPr>
            <a:r>
              <a:rPr lang="nl-NL" dirty="0"/>
              <a:t>Lichte kijkers → wereldbeeld meer gebaseerd op eigen ervaring</a:t>
            </a:r>
          </a:p>
          <a:p>
            <a:pPr>
              <a:buNone/>
            </a:pPr>
            <a:br>
              <a:rPr lang="nl-NL" dirty="0"/>
            </a:br>
            <a:endParaRPr lang="nl-NL" dirty="0"/>
          </a:p>
          <a:p>
            <a:pPr>
              <a:buNone/>
            </a:pPr>
            <a:r>
              <a:rPr lang="nl-NL" b="1" dirty="0"/>
              <a:t>Voorbeelden</a:t>
            </a:r>
            <a:endParaRPr lang="nl-NL" dirty="0"/>
          </a:p>
          <a:p>
            <a:pPr>
              <a:buFont typeface="Arial" panose="020B0604020202020204" pitchFamily="34" charset="0"/>
              <a:buChar char="•"/>
            </a:pPr>
            <a:r>
              <a:rPr lang="nl-NL" dirty="0"/>
              <a:t>Iemand die veel misdaadseries kijkt, denkt dat er in het echte leven meer geweld is dan er werkelijk is.</a:t>
            </a:r>
          </a:p>
          <a:p>
            <a:pPr>
              <a:buFont typeface="Arial" panose="020B0604020202020204" pitchFamily="34" charset="0"/>
              <a:buChar char="•"/>
            </a:pPr>
            <a:r>
              <a:rPr lang="nl-NL" dirty="0"/>
              <a:t>Kijkers van reality-tv kunnen denken dat luxe of drama normaal is.</a:t>
            </a:r>
          </a:p>
          <a:p>
            <a:pPr>
              <a:buFont typeface="Arial" panose="020B0604020202020204" pitchFamily="34" charset="0"/>
              <a:buChar char="•"/>
            </a:pPr>
            <a:r>
              <a:rPr lang="nl-NL" dirty="0"/>
              <a:t>Mensen die vaak nieuws over terreur zien, schatten de kans op een aanslag hoger in.</a:t>
            </a:r>
          </a:p>
        </p:txBody>
      </p:sp>
    </p:spTree>
    <p:extLst>
      <p:ext uri="{BB962C8B-B14F-4D97-AF65-F5344CB8AC3E}">
        <p14:creationId xmlns:p14="http://schemas.microsoft.com/office/powerpoint/2010/main" val="301801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7222A-5486-6876-22FE-487F3BB245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41567F-A217-1B03-47BA-7D068F91A880}"/>
              </a:ext>
            </a:extLst>
          </p:cNvPr>
          <p:cNvSpPr>
            <a:spLocks noGrp="1"/>
          </p:cNvSpPr>
          <p:nvPr>
            <p:ph type="title"/>
          </p:nvPr>
        </p:nvSpPr>
        <p:spPr/>
        <p:txBody>
          <a:bodyPr/>
          <a:lstStyle/>
          <a:p>
            <a:pPr marL="0" indent="0">
              <a:buNone/>
            </a:pPr>
            <a:r>
              <a:rPr lang="nl-NL" sz="4400" b="1" dirty="0"/>
              <a:t>De opinieleidershypothese</a:t>
            </a:r>
            <a:endParaRPr lang="nl-NL" sz="4400" dirty="0"/>
          </a:p>
        </p:txBody>
      </p:sp>
      <p:sp>
        <p:nvSpPr>
          <p:cNvPr id="3" name="Tijdelijke aanduiding voor inhoud 2">
            <a:extLst>
              <a:ext uri="{FF2B5EF4-FFF2-40B4-BE49-F238E27FC236}">
                <a16:creationId xmlns:a16="http://schemas.microsoft.com/office/drawing/2014/main" id="{EF8F594F-2498-6A7F-DA63-1F70DA12EFF4}"/>
              </a:ext>
            </a:extLst>
          </p:cNvPr>
          <p:cNvSpPr>
            <a:spLocks noGrp="1"/>
          </p:cNvSpPr>
          <p:nvPr>
            <p:ph idx="1"/>
          </p:nvPr>
        </p:nvSpPr>
        <p:spPr/>
        <p:txBody>
          <a:bodyPr>
            <a:normAutofit fontScale="85000" lnSpcReduction="20000"/>
          </a:bodyPr>
          <a:lstStyle/>
          <a:p>
            <a:pPr marL="0" indent="0">
              <a:buNone/>
            </a:pPr>
            <a:r>
              <a:rPr lang="nl-NL" dirty="0"/>
              <a:t>Media beïnvloeden mensen via opinieleiders: personen die invloedrijk zijn in een groep.</a:t>
            </a:r>
          </a:p>
          <a:p>
            <a:pPr marL="0" indent="0">
              <a:buNone/>
            </a:pPr>
            <a:r>
              <a:rPr lang="nl-NL" dirty="0">
                <a:sym typeface="Wingdings" pitchFamily="2" charset="2"/>
              </a:rPr>
              <a:t> </a:t>
            </a:r>
            <a:r>
              <a:rPr lang="nl-NL" dirty="0"/>
              <a:t>Deze personen vormen de brug tussen media en publiek.</a:t>
            </a:r>
          </a:p>
          <a:p>
            <a:pPr marL="0" indent="0">
              <a:buNone/>
            </a:pPr>
            <a:r>
              <a:rPr lang="nl-NL" dirty="0">
                <a:sym typeface="Wingdings" pitchFamily="2" charset="2"/>
              </a:rPr>
              <a:t> </a:t>
            </a:r>
            <a:r>
              <a:rPr lang="nl-NL" dirty="0"/>
              <a:t>Opinieleiders zijn vaak bekende mensen, experts of </a:t>
            </a:r>
            <a:r>
              <a:rPr lang="nl-NL" dirty="0" err="1"/>
              <a:t>influencers</a:t>
            </a:r>
            <a:r>
              <a:rPr lang="nl-NL" dirty="0"/>
              <a:t>.</a:t>
            </a:r>
          </a:p>
          <a:p>
            <a:pPr marL="0" indent="0">
              <a:buNone/>
            </a:pPr>
            <a:br>
              <a:rPr lang="nl-NL" dirty="0"/>
            </a:br>
            <a:endParaRPr lang="nl-NL" dirty="0"/>
          </a:p>
          <a:p>
            <a:pPr marL="0" indent="0">
              <a:buNone/>
            </a:pPr>
            <a:r>
              <a:rPr lang="nl-NL" b="1" dirty="0"/>
              <a:t>Voorbeelden</a:t>
            </a:r>
            <a:endParaRPr lang="nl-NL" dirty="0"/>
          </a:p>
          <a:p>
            <a:r>
              <a:rPr lang="nl-NL" dirty="0"/>
              <a:t>Een </a:t>
            </a:r>
            <a:r>
              <a:rPr lang="nl-NL" dirty="0" err="1"/>
              <a:t>influencer</a:t>
            </a:r>
            <a:r>
              <a:rPr lang="nl-NL" dirty="0"/>
              <a:t> die een bepaald product promoot, beïnvloedt volgers meer dan een tv-reclame.</a:t>
            </a:r>
          </a:p>
          <a:p>
            <a:r>
              <a:rPr lang="nl-NL" dirty="0"/>
              <a:t>Je verandert van mening over klimaatverandering doordat een beroemdheid erover spreekt.</a:t>
            </a:r>
          </a:p>
          <a:p>
            <a:r>
              <a:rPr lang="nl-NL" dirty="0"/>
              <a:t>Jongeren volgen politieke opvattingen van hun favoriete </a:t>
            </a:r>
            <a:r>
              <a:rPr lang="nl-NL" dirty="0" err="1"/>
              <a:t>YouTuber</a:t>
            </a:r>
            <a:r>
              <a:rPr lang="nl-NL" dirty="0"/>
              <a:t> of artiest.</a:t>
            </a:r>
          </a:p>
        </p:txBody>
      </p:sp>
    </p:spTree>
    <p:extLst>
      <p:ext uri="{BB962C8B-B14F-4D97-AF65-F5344CB8AC3E}">
        <p14:creationId xmlns:p14="http://schemas.microsoft.com/office/powerpoint/2010/main" val="22608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6549-D7A6-BF7D-5908-F8AC8A5948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9D4570-98F5-7F68-D2E7-BFDE90AFCB7A}"/>
              </a:ext>
            </a:extLst>
          </p:cNvPr>
          <p:cNvSpPr>
            <a:spLocks noGrp="1"/>
          </p:cNvSpPr>
          <p:nvPr>
            <p:ph type="title"/>
          </p:nvPr>
        </p:nvSpPr>
        <p:spPr/>
        <p:txBody>
          <a:bodyPr/>
          <a:lstStyle/>
          <a:p>
            <a:r>
              <a:rPr lang="nl-NL" b="1" dirty="0" err="1">
                <a:latin typeface="Effra"/>
              </a:rPr>
              <a:t>Mediaframing</a:t>
            </a:r>
            <a:r>
              <a:rPr lang="nl-NL" b="1" dirty="0">
                <a:latin typeface="Effra"/>
              </a:rPr>
              <a:t> hypothese</a:t>
            </a:r>
            <a:endParaRPr lang="nl-NL" b="1" dirty="0"/>
          </a:p>
        </p:txBody>
      </p:sp>
      <p:sp>
        <p:nvSpPr>
          <p:cNvPr id="3" name="Tijdelijke aanduiding voor inhoud 2">
            <a:extLst>
              <a:ext uri="{FF2B5EF4-FFF2-40B4-BE49-F238E27FC236}">
                <a16:creationId xmlns:a16="http://schemas.microsoft.com/office/drawing/2014/main" id="{294CC527-C779-53AA-037C-135B4A3780DF}"/>
              </a:ext>
            </a:extLst>
          </p:cNvPr>
          <p:cNvSpPr>
            <a:spLocks noGrp="1"/>
          </p:cNvSpPr>
          <p:nvPr>
            <p:ph idx="1"/>
          </p:nvPr>
        </p:nvSpPr>
        <p:spPr/>
        <p:txBody>
          <a:bodyPr>
            <a:normAutofit fontScale="92500" lnSpcReduction="10000"/>
          </a:bodyPr>
          <a:lstStyle/>
          <a:p>
            <a:pPr marL="0" indent="0">
              <a:buNone/>
            </a:pPr>
            <a:r>
              <a:rPr lang="nl-NL" dirty="0"/>
              <a:t>Media beïnvloeden ons wereldbeeld via </a:t>
            </a:r>
            <a:r>
              <a:rPr lang="nl-NL" dirty="0" err="1"/>
              <a:t>framing</a:t>
            </a:r>
            <a:r>
              <a:rPr lang="nl-NL" dirty="0"/>
              <a:t>: de manier waarop informatie wordt gepresenteerd.</a:t>
            </a:r>
          </a:p>
          <a:p>
            <a:pPr marL="0" indent="0">
              <a:buNone/>
            </a:pPr>
            <a:r>
              <a:rPr lang="nl-NL" dirty="0">
                <a:sym typeface="Wingdings" pitchFamily="2" charset="2"/>
              </a:rPr>
              <a:t> </a:t>
            </a:r>
            <a:r>
              <a:rPr lang="nl-NL" dirty="0" err="1"/>
              <a:t>Framing</a:t>
            </a:r>
            <a:r>
              <a:rPr lang="nl-NL" dirty="0"/>
              <a:t> bepaalt hoe we een onderwerp begrijpen of beoordelen.</a:t>
            </a:r>
          </a:p>
          <a:p>
            <a:pPr marL="0" indent="0">
              <a:buNone/>
            </a:pPr>
            <a:br>
              <a:rPr lang="nl-NL" dirty="0"/>
            </a:br>
            <a:endParaRPr lang="nl-NL" dirty="0"/>
          </a:p>
          <a:p>
            <a:pPr marL="0" indent="0">
              <a:buNone/>
            </a:pPr>
            <a:r>
              <a:rPr lang="nl-NL" b="1" dirty="0"/>
              <a:t>Voorbeelden</a:t>
            </a:r>
            <a:endParaRPr lang="nl-NL" dirty="0"/>
          </a:p>
          <a:p>
            <a:r>
              <a:rPr lang="nl-NL" dirty="0"/>
              <a:t>Een krantenartikel noemt een groep “vluchtelingen” of “illegalen” → beïnvloedt jouw kijk op de situatie.</a:t>
            </a:r>
          </a:p>
          <a:p>
            <a:r>
              <a:rPr lang="nl-NL" dirty="0"/>
              <a:t>Nieuws over een protest: “geweld bij protest” vs. “betogers eisen rechtvaardigheid”.</a:t>
            </a:r>
          </a:p>
          <a:p>
            <a:r>
              <a:rPr lang="nl-NL" dirty="0"/>
              <a:t>Klimaatverandering als “crisis” vs. “uitdaging voor innovatie”.</a:t>
            </a:r>
          </a:p>
        </p:txBody>
      </p:sp>
    </p:spTree>
    <p:extLst>
      <p:ext uri="{BB962C8B-B14F-4D97-AF65-F5344CB8AC3E}">
        <p14:creationId xmlns:p14="http://schemas.microsoft.com/office/powerpoint/2010/main" val="226466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38F3-D86D-A438-0609-B74FE8ED0C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AB0E72-05CC-A805-F8A7-A6218B06E8EC}"/>
              </a:ext>
            </a:extLst>
          </p:cNvPr>
          <p:cNvSpPr>
            <a:spLocks noGrp="1"/>
          </p:cNvSpPr>
          <p:nvPr>
            <p:ph type="title"/>
          </p:nvPr>
        </p:nvSpPr>
        <p:spPr/>
        <p:txBody>
          <a:bodyPr/>
          <a:lstStyle/>
          <a:p>
            <a:r>
              <a:rPr lang="nl-NL" b="1" dirty="0">
                <a:latin typeface="Effra"/>
              </a:rPr>
              <a:t>Selectiviteitshypothese</a:t>
            </a:r>
            <a:endParaRPr lang="nl-NL" b="1" dirty="0"/>
          </a:p>
        </p:txBody>
      </p:sp>
      <p:sp>
        <p:nvSpPr>
          <p:cNvPr id="3" name="Tijdelijke aanduiding voor inhoud 2">
            <a:extLst>
              <a:ext uri="{FF2B5EF4-FFF2-40B4-BE49-F238E27FC236}">
                <a16:creationId xmlns:a16="http://schemas.microsoft.com/office/drawing/2014/main" id="{FDD1FD41-D10C-777B-347F-D13DD5B9B119}"/>
              </a:ext>
            </a:extLst>
          </p:cNvPr>
          <p:cNvSpPr>
            <a:spLocks noGrp="1"/>
          </p:cNvSpPr>
          <p:nvPr>
            <p:ph idx="1"/>
          </p:nvPr>
        </p:nvSpPr>
        <p:spPr/>
        <p:txBody>
          <a:bodyPr>
            <a:normAutofit/>
          </a:bodyPr>
          <a:lstStyle/>
          <a:p>
            <a:r>
              <a:rPr lang="nl-NL" dirty="0"/>
              <a:t>Mensen bepalen zelf welke media ze gebruiken (</a:t>
            </a:r>
            <a:r>
              <a:rPr lang="nl-NL" u="sng" dirty="0"/>
              <a:t>selectieve blootstelling</a:t>
            </a:r>
            <a:r>
              <a:rPr lang="nl-NL" dirty="0"/>
              <a:t>), hoe ze informatie interpreteren (</a:t>
            </a:r>
            <a:r>
              <a:rPr lang="nl-NL" u="sng" dirty="0"/>
              <a:t>selectieve perceptie</a:t>
            </a:r>
            <a:r>
              <a:rPr lang="nl-NL" dirty="0"/>
              <a:t>), en wat ze onthouden (</a:t>
            </a:r>
            <a:r>
              <a:rPr lang="nl-NL" u="sng" dirty="0"/>
              <a:t>selectief onthouden</a:t>
            </a:r>
            <a:r>
              <a:rPr lang="nl-NL" dirty="0"/>
              <a:t>). Media hebben daarom beperkte invloed.</a:t>
            </a:r>
          </a:p>
          <a:p>
            <a:pPr marL="0" indent="0">
              <a:buNone/>
            </a:pPr>
            <a:br>
              <a:rPr lang="nl-NL" dirty="0"/>
            </a:br>
            <a:r>
              <a:rPr lang="nl-NL" b="1" dirty="0"/>
              <a:t>Voorbeelden</a:t>
            </a:r>
            <a:endParaRPr lang="nl-NL" dirty="0"/>
          </a:p>
          <a:p>
            <a:r>
              <a:rPr lang="nl-NL" dirty="0"/>
              <a:t>Iemand met linkse politieke voorkeur leest alleen progressieve nieuwswebsites.</a:t>
            </a:r>
          </a:p>
          <a:p>
            <a:r>
              <a:rPr lang="nl-NL" dirty="0"/>
              <a:t>Een fan van een voetbalclub vergeet snel slecht nieuws over zijn club.</a:t>
            </a:r>
          </a:p>
        </p:txBody>
      </p:sp>
    </p:spTree>
    <p:extLst>
      <p:ext uri="{BB962C8B-B14F-4D97-AF65-F5344CB8AC3E}">
        <p14:creationId xmlns:p14="http://schemas.microsoft.com/office/powerpoint/2010/main" val="29689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E66C-EAA5-3CE8-E118-831DD12582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7B8C42-93E7-9406-C142-BC8FEC1D3566}"/>
              </a:ext>
            </a:extLst>
          </p:cNvPr>
          <p:cNvSpPr>
            <a:spLocks noGrp="1"/>
          </p:cNvSpPr>
          <p:nvPr>
            <p:ph type="title"/>
          </p:nvPr>
        </p:nvSpPr>
        <p:spPr>
          <a:xfrm>
            <a:off x="838200" y="1103678"/>
            <a:ext cx="10515600" cy="1325563"/>
          </a:xfrm>
        </p:spPr>
        <p:txBody>
          <a:bodyPr/>
          <a:lstStyle/>
          <a:p>
            <a:r>
              <a:rPr lang="nl-NL" dirty="0"/>
              <a:t>Welke theorieën gaan uit van grote invloed van de media op mensen?</a:t>
            </a:r>
          </a:p>
        </p:txBody>
      </p:sp>
      <p:sp>
        <p:nvSpPr>
          <p:cNvPr id="3" name="Tijdelijke aanduiding voor inhoud 2">
            <a:extLst>
              <a:ext uri="{FF2B5EF4-FFF2-40B4-BE49-F238E27FC236}">
                <a16:creationId xmlns:a16="http://schemas.microsoft.com/office/drawing/2014/main" id="{78485405-5538-E9A3-0212-4CCE3A554451}"/>
              </a:ext>
            </a:extLst>
          </p:cNvPr>
          <p:cNvSpPr>
            <a:spLocks noGrp="1"/>
          </p:cNvSpPr>
          <p:nvPr>
            <p:ph idx="1"/>
          </p:nvPr>
        </p:nvSpPr>
        <p:spPr>
          <a:xfrm>
            <a:off x="838200" y="2655277"/>
            <a:ext cx="10515600" cy="3521686"/>
          </a:xfrm>
        </p:spPr>
        <p:txBody>
          <a:bodyPr>
            <a:normAutofit/>
          </a:bodyPr>
          <a:lstStyle/>
          <a:p>
            <a:pPr marL="514350" indent="-514350">
              <a:buFont typeface="+mj-lt"/>
              <a:buAutoNum type="arabicPeriod"/>
            </a:pPr>
            <a:r>
              <a:rPr lang="nl-NL" dirty="0"/>
              <a:t>De cultivatiehypothese</a:t>
            </a:r>
          </a:p>
          <a:p>
            <a:pPr marL="514350" indent="-514350">
              <a:buFont typeface="+mj-lt"/>
              <a:buAutoNum type="arabicPeriod"/>
            </a:pPr>
            <a:r>
              <a:rPr lang="nl-NL" dirty="0"/>
              <a:t>De opinieleidershypothese </a:t>
            </a:r>
          </a:p>
          <a:p>
            <a:pPr marL="514350" indent="-514350">
              <a:buFont typeface="+mj-lt"/>
              <a:buAutoNum type="arabicPeriod"/>
            </a:pPr>
            <a:r>
              <a:rPr lang="nl-NL" dirty="0"/>
              <a:t>De </a:t>
            </a:r>
            <a:r>
              <a:rPr lang="nl-NL" dirty="0" err="1"/>
              <a:t>mediaframing</a:t>
            </a:r>
            <a:r>
              <a:rPr lang="nl-NL" dirty="0"/>
              <a:t> hypothese </a:t>
            </a:r>
          </a:p>
          <a:p>
            <a:pPr marL="514350" indent="-514350">
              <a:buFont typeface="+mj-lt"/>
              <a:buAutoNum type="arabicPeriod"/>
            </a:pPr>
            <a:r>
              <a:rPr lang="nl-NL" dirty="0"/>
              <a:t>De selectiviteitshypothese</a:t>
            </a:r>
          </a:p>
        </p:txBody>
      </p:sp>
    </p:spTree>
    <p:extLst>
      <p:ext uri="{BB962C8B-B14F-4D97-AF65-F5344CB8AC3E}">
        <p14:creationId xmlns:p14="http://schemas.microsoft.com/office/powerpoint/2010/main" val="3432101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4D72-B40D-8163-0480-4FD31D3143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E8A2F0-4922-7851-A6A1-F4E1EF1EB557}"/>
              </a:ext>
            </a:extLst>
          </p:cNvPr>
          <p:cNvSpPr>
            <a:spLocks noGrp="1"/>
          </p:cNvSpPr>
          <p:nvPr>
            <p:ph type="title"/>
          </p:nvPr>
        </p:nvSpPr>
        <p:spPr>
          <a:xfrm>
            <a:off x="838200" y="1103678"/>
            <a:ext cx="10515600" cy="1325563"/>
          </a:xfrm>
        </p:spPr>
        <p:txBody>
          <a:bodyPr/>
          <a:lstStyle/>
          <a:p>
            <a:r>
              <a:rPr lang="nl-NL" dirty="0"/>
              <a:t>Welke theorieën gaan uit van grote invloed van de media op mensen?</a:t>
            </a:r>
          </a:p>
        </p:txBody>
      </p:sp>
      <p:sp>
        <p:nvSpPr>
          <p:cNvPr id="3" name="Tijdelijke aanduiding voor inhoud 2">
            <a:extLst>
              <a:ext uri="{FF2B5EF4-FFF2-40B4-BE49-F238E27FC236}">
                <a16:creationId xmlns:a16="http://schemas.microsoft.com/office/drawing/2014/main" id="{71240414-8BAE-3BF1-0590-B9F47415DFB7}"/>
              </a:ext>
            </a:extLst>
          </p:cNvPr>
          <p:cNvSpPr>
            <a:spLocks noGrp="1"/>
          </p:cNvSpPr>
          <p:nvPr>
            <p:ph idx="1"/>
          </p:nvPr>
        </p:nvSpPr>
        <p:spPr>
          <a:xfrm>
            <a:off x="838200" y="2655277"/>
            <a:ext cx="10515600" cy="3521686"/>
          </a:xfrm>
        </p:spPr>
        <p:txBody>
          <a:bodyPr vert="horz" lIns="91440" tIns="45720" rIns="91440" bIns="45720" rtlCol="0" anchor="t">
            <a:normAutofit/>
          </a:bodyPr>
          <a:lstStyle/>
          <a:p>
            <a:pPr marL="514350" indent="-514350">
              <a:buFont typeface="+mj-lt"/>
              <a:buAutoNum type="arabicPeriod"/>
            </a:pPr>
            <a:r>
              <a:rPr lang="nl-NL" dirty="0">
                <a:solidFill>
                  <a:srgbClr val="00B050"/>
                </a:solidFill>
                <a:latin typeface="Effra"/>
              </a:rPr>
              <a:t>De cultivatiehypothese</a:t>
            </a:r>
          </a:p>
          <a:p>
            <a:pPr marL="514350" indent="-514350">
              <a:buFont typeface="+mj-lt"/>
              <a:buAutoNum type="arabicPeriod"/>
            </a:pPr>
            <a:r>
              <a:rPr lang="nl-NL" dirty="0">
                <a:solidFill>
                  <a:srgbClr val="00B050"/>
                </a:solidFill>
                <a:latin typeface="Effra"/>
              </a:rPr>
              <a:t>De opinieleidershypothese </a:t>
            </a:r>
          </a:p>
          <a:p>
            <a:pPr marL="514350" indent="-514350">
              <a:buFont typeface="+mj-lt"/>
              <a:buAutoNum type="arabicPeriod"/>
            </a:pPr>
            <a:r>
              <a:rPr lang="nl-NL" dirty="0">
                <a:solidFill>
                  <a:srgbClr val="00B050"/>
                </a:solidFill>
                <a:latin typeface="Effra"/>
              </a:rPr>
              <a:t>De </a:t>
            </a:r>
            <a:r>
              <a:rPr lang="nl-NL" dirty="0" err="1">
                <a:solidFill>
                  <a:srgbClr val="00B050"/>
                </a:solidFill>
                <a:latin typeface="Effra"/>
              </a:rPr>
              <a:t>mediaframing</a:t>
            </a:r>
            <a:r>
              <a:rPr lang="nl-NL" dirty="0">
                <a:solidFill>
                  <a:srgbClr val="00B050"/>
                </a:solidFill>
                <a:latin typeface="Effra"/>
              </a:rPr>
              <a:t> hypothese </a:t>
            </a:r>
          </a:p>
          <a:p>
            <a:pPr marL="514350" indent="-514350">
              <a:buFont typeface="+mj-lt"/>
              <a:buAutoNum type="arabicPeriod"/>
            </a:pPr>
            <a:r>
              <a:rPr lang="nl-NL" dirty="0">
                <a:solidFill>
                  <a:schemeClr val="accent2"/>
                </a:solidFill>
                <a:latin typeface="Effra"/>
              </a:rPr>
              <a:t>De selectiviteitshypothese</a:t>
            </a:r>
          </a:p>
        </p:txBody>
      </p:sp>
    </p:spTree>
    <p:extLst>
      <p:ext uri="{BB962C8B-B14F-4D97-AF65-F5344CB8AC3E}">
        <p14:creationId xmlns:p14="http://schemas.microsoft.com/office/powerpoint/2010/main" val="1226163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CD3B443-B72D-91F4-3182-5B755A0F9272}"/>
              </a:ext>
            </a:extLst>
          </p:cNvPr>
          <p:cNvPicPr>
            <a:picLocks noChangeAspect="1"/>
          </p:cNvPicPr>
          <p:nvPr/>
        </p:nvPicPr>
        <p:blipFill>
          <a:blip r:embed="rId3"/>
          <a:stretch>
            <a:fillRect/>
          </a:stretch>
        </p:blipFill>
        <p:spPr>
          <a:xfrm>
            <a:off x="7522866" y="2487837"/>
            <a:ext cx="4505954" cy="600159"/>
          </a:xfrm>
          <a:prstGeom prst="rect">
            <a:avLst/>
          </a:prstGeom>
        </p:spPr>
      </p:pic>
      <p:sp>
        <p:nvSpPr>
          <p:cNvPr id="2" name="Titel 1"/>
          <p:cNvSpPr>
            <a:spLocks noGrp="1"/>
          </p:cNvSpPr>
          <p:nvPr>
            <p:ph type="title"/>
          </p:nvPr>
        </p:nvSpPr>
        <p:spPr/>
        <p:txBody>
          <a:bodyPr/>
          <a:lstStyle/>
          <a:p>
            <a:r>
              <a:rPr lang="nl-NL" dirty="0"/>
              <a:t>Componenten van sociale uitsluiting</a:t>
            </a:r>
          </a:p>
        </p:txBody>
      </p:sp>
      <p:sp>
        <p:nvSpPr>
          <p:cNvPr id="3" name="Tijdelijke aanduiding voor inhoud 2"/>
          <p:cNvSpPr>
            <a:spLocks noGrp="1"/>
          </p:cNvSpPr>
          <p:nvPr>
            <p:ph idx="1"/>
          </p:nvPr>
        </p:nvSpPr>
        <p:spPr/>
        <p:txBody>
          <a:bodyPr vert="horz" lIns="91440" tIns="45720" rIns="91440" bIns="45720" rtlCol="0" anchor="t">
            <a:normAutofit fontScale="92500" lnSpcReduction="10000"/>
          </a:bodyPr>
          <a:lstStyle/>
          <a:p>
            <a:pPr marL="0" indent="0">
              <a:buNone/>
            </a:pPr>
            <a:r>
              <a:rPr lang="nl-NL" dirty="0"/>
              <a:t>Bij ongeveer 10% van de Nederlandse bevolking is sprake van </a:t>
            </a:r>
            <a:r>
              <a:rPr lang="nl-NL" b="1" dirty="0"/>
              <a:t>sociale uitsluiting</a:t>
            </a:r>
            <a:r>
              <a:rPr lang="nl-NL" dirty="0"/>
              <a:t>, te herkennen aan vier componenten: </a:t>
            </a:r>
          </a:p>
          <a:p>
            <a:pPr marL="0" indent="0">
              <a:buNone/>
            </a:pPr>
            <a:endParaRPr lang="nl-NL" sz="2400" dirty="0"/>
          </a:p>
          <a:p>
            <a:pPr marL="514350" indent="-514350">
              <a:buAutoNum type="arabicPeriod"/>
            </a:pPr>
            <a:r>
              <a:rPr lang="nl-NL" sz="2800" dirty="0"/>
              <a:t>Beperkte sociale en politieke participatie</a:t>
            </a:r>
          </a:p>
          <a:p>
            <a:pPr lvl="1">
              <a:buFont typeface="Courier New" panose="02070309020205020404" pitchFamily="49" charset="0"/>
              <a:buChar char="o"/>
            </a:pPr>
            <a:r>
              <a:rPr lang="nl-NL" dirty="0">
                <a:latin typeface="Effra"/>
              </a:rPr>
              <a:t>In mindere mate ‘meedoen’ in de samenleving</a:t>
            </a:r>
          </a:p>
          <a:p>
            <a:pPr marL="514350" indent="-514350">
              <a:buAutoNum type="arabicPeriod" startAt="2"/>
            </a:pPr>
            <a:r>
              <a:rPr lang="nl-NL" sz="2800" dirty="0"/>
              <a:t>Beperkte normatieve integratie</a:t>
            </a:r>
          </a:p>
          <a:p>
            <a:pPr lvl="1">
              <a:buFont typeface="Courier New" panose="02070309020205020404" pitchFamily="49" charset="0"/>
              <a:buChar char="o"/>
            </a:pPr>
            <a:r>
              <a:rPr lang="nl-NL" dirty="0"/>
              <a:t>Andere waarden en normen dan gebruikelijk</a:t>
            </a:r>
          </a:p>
          <a:p>
            <a:pPr marL="514350" indent="-514350">
              <a:buAutoNum type="arabicPeriod" startAt="3"/>
            </a:pPr>
            <a:r>
              <a:rPr lang="nl-NL" sz="2800" dirty="0"/>
              <a:t>Niet goed kunnen voorzien in elementaire levensbehoeften &amp; een tekort aan materiële goederen</a:t>
            </a:r>
            <a:endParaRPr lang="nl-NL" dirty="0"/>
          </a:p>
          <a:p>
            <a:pPr marL="514350" indent="-514350">
              <a:buAutoNum type="arabicPeriod" startAt="4"/>
            </a:pPr>
            <a:r>
              <a:rPr lang="nl-NL" sz="2800" dirty="0"/>
              <a:t>Geringe toegang tot sociale grondrechten</a:t>
            </a:r>
          </a:p>
          <a:p>
            <a:pPr lvl="1">
              <a:buFont typeface="Courier New" panose="02070309020205020404" pitchFamily="49" charset="0"/>
              <a:buChar char="o"/>
            </a:pPr>
            <a:r>
              <a:rPr lang="nl-NL" dirty="0"/>
              <a:t>Zoals onderwijs, huisvesting, gezondheidszorg en veiligheid</a:t>
            </a:r>
          </a:p>
          <a:p>
            <a:pPr marL="514350" indent="-514350">
              <a:buFont typeface="Arial" panose="020B0604020202020204" pitchFamily="34" charset="0"/>
              <a:buAutoNum type="arabicPeriod"/>
            </a:pPr>
            <a:endParaRPr lang="nl-NL" sz="2800" i="1" dirty="0"/>
          </a:p>
          <a:p>
            <a:pPr marL="514350" indent="-514350">
              <a:buAutoNum type="arabicPeriod"/>
            </a:pPr>
            <a:endParaRPr lang="nl-NL" sz="2800" i="1" dirty="0"/>
          </a:p>
          <a:p>
            <a:pPr marL="514350" indent="-514350">
              <a:buAutoNum type="arabicPeriod"/>
            </a:pPr>
            <a:endParaRPr lang="nl-NL" sz="2800" i="1" dirty="0"/>
          </a:p>
        </p:txBody>
      </p:sp>
      <p:pic>
        <p:nvPicPr>
          <p:cNvPr id="11" name="Afbeelding 10">
            <a:extLst>
              <a:ext uri="{FF2B5EF4-FFF2-40B4-BE49-F238E27FC236}">
                <a16:creationId xmlns:a16="http://schemas.microsoft.com/office/drawing/2014/main" id="{1799597E-9B1A-C015-EF21-EFDF95464743}"/>
              </a:ext>
            </a:extLst>
          </p:cNvPr>
          <p:cNvPicPr>
            <a:picLocks noChangeAspect="1"/>
          </p:cNvPicPr>
          <p:nvPr/>
        </p:nvPicPr>
        <p:blipFill>
          <a:blip r:embed="rId4"/>
          <a:stretch>
            <a:fillRect/>
          </a:stretch>
        </p:blipFill>
        <p:spPr>
          <a:xfrm>
            <a:off x="7603840" y="3070411"/>
            <a:ext cx="2172003" cy="457264"/>
          </a:xfrm>
          <a:prstGeom prst="rect">
            <a:avLst/>
          </a:prstGeom>
        </p:spPr>
      </p:pic>
    </p:spTree>
    <p:extLst>
      <p:ext uri="{BB962C8B-B14F-4D97-AF65-F5344CB8AC3E}">
        <p14:creationId xmlns:p14="http://schemas.microsoft.com/office/powerpoint/2010/main" val="60313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70009-6EFF-734E-19B7-1F4C5B534A86}"/>
              </a:ext>
            </a:extLst>
          </p:cNvPr>
          <p:cNvSpPr>
            <a:spLocks noGrp="1"/>
          </p:cNvSpPr>
          <p:nvPr>
            <p:ph type="title"/>
          </p:nvPr>
        </p:nvSpPr>
        <p:spPr/>
        <p:txBody>
          <a:bodyPr>
            <a:normAutofit/>
          </a:bodyPr>
          <a:lstStyle/>
          <a:p>
            <a:r>
              <a:rPr lang="nl-NL" sz="4000" dirty="0"/>
              <a:t>Welke vormen van sociale uitsluiting herken je?</a:t>
            </a:r>
          </a:p>
        </p:txBody>
      </p:sp>
      <p:sp>
        <p:nvSpPr>
          <p:cNvPr id="3" name="Tijdelijke aanduiding voor inhoud 2">
            <a:extLst>
              <a:ext uri="{FF2B5EF4-FFF2-40B4-BE49-F238E27FC236}">
                <a16:creationId xmlns:a16="http://schemas.microsoft.com/office/drawing/2014/main" id="{C07D99F0-6EEE-9E55-8D97-D8F902AD4272}"/>
              </a:ext>
            </a:extLst>
          </p:cNvPr>
          <p:cNvSpPr>
            <a:spLocks noGrp="1"/>
          </p:cNvSpPr>
          <p:nvPr>
            <p:ph idx="1"/>
          </p:nvPr>
        </p:nvSpPr>
        <p:spPr>
          <a:xfrm>
            <a:off x="838200" y="1825625"/>
            <a:ext cx="10515600" cy="4667250"/>
          </a:xfrm>
        </p:spPr>
        <p:txBody>
          <a:bodyPr>
            <a:normAutofit lnSpcReduction="10000"/>
          </a:bodyPr>
          <a:lstStyle/>
          <a:p>
            <a:pPr marL="514350" indent="-514350">
              <a:buAutoNum type="arabicPeriod"/>
            </a:pPr>
            <a:endParaRPr lang="nl-NL" sz="2000" dirty="0"/>
          </a:p>
          <a:p>
            <a:pPr marL="514350" indent="-514350">
              <a:buAutoNum type="arabicPeriod"/>
            </a:pPr>
            <a:r>
              <a:rPr lang="nl-NL" sz="2000" dirty="0"/>
              <a:t>Beperkte sociale of politieke participatie</a:t>
            </a:r>
          </a:p>
          <a:p>
            <a:pPr marL="514350" indent="-514350">
              <a:buAutoNum type="arabicPeriod"/>
            </a:pPr>
            <a:r>
              <a:rPr lang="nl-NL" sz="2000" dirty="0"/>
              <a:t>Beperkte normatieve integratie</a:t>
            </a:r>
          </a:p>
          <a:p>
            <a:pPr marL="514350" indent="-514350">
              <a:buAutoNum type="arabicPeriod"/>
            </a:pPr>
            <a:r>
              <a:rPr lang="nl-NL" sz="2000" dirty="0"/>
              <a:t>Niet kunnen voorzien in elementaire levensbehoeften</a:t>
            </a:r>
          </a:p>
          <a:p>
            <a:pPr marL="514350" indent="-514350">
              <a:buAutoNum type="arabicPeriod"/>
            </a:pPr>
            <a:r>
              <a:rPr lang="nl-NL" sz="2000" dirty="0"/>
              <a:t>Geringe toegang tot sociale grondrechten</a:t>
            </a:r>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0" indent="0">
              <a:buNone/>
            </a:pPr>
            <a:r>
              <a:rPr lang="nl-NL" sz="2000" dirty="0"/>
              <a:t>								</a:t>
            </a:r>
            <a:r>
              <a:rPr lang="nl-NL" sz="1800" i="1" dirty="0"/>
              <a:t>Bron: Trouw, 21 december 2024</a:t>
            </a:r>
            <a:endParaRPr lang="nl-NL" sz="2000" i="1"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p:txBody>
      </p:sp>
      <p:pic>
        <p:nvPicPr>
          <p:cNvPr id="5" name="Afbeelding 4">
            <a:extLst>
              <a:ext uri="{FF2B5EF4-FFF2-40B4-BE49-F238E27FC236}">
                <a16:creationId xmlns:a16="http://schemas.microsoft.com/office/drawing/2014/main" id="{BDD522A1-19B5-6A9C-F494-D7BF1A819747}"/>
              </a:ext>
            </a:extLst>
          </p:cNvPr>
          <p:cNvPicPr>
            <a:picLocks noChangeAspect="1"/>
          </p:cNvPicPr>
          <p:nvPr/>
        </p:nvPicPr>
        <p:blipFill>
          <a:blip r:embed="rId2"/>
          <a:stretch>
            <a:fillRect/>
          </a:stretch>
        </p:blipFill>
        <p:spPr>
          <a:xfrm>
            <a:off x="730046" y="3831603"/>
            <a:ext cx="7392432" cy="2505425"/>
          </a:xfrm>
          <a:prstGeom prst="rect">
            <a:avLst/>
          </a:prstGeom>
        </p:spPr>
      </p:pic>
      <p:pic>
        <p:nvPicPr>
          <p:cNvPr id="6" name="Afbeelding 5">
            <a:extLst>
              <a:ext uri="{FF2B5EF4-FFF2-40B4-BE49-F238E27FC236}">
                <a16:creationId xmlns:a16="http://schemas.microsoft.com/office/drawing/2014/main" id="{5A46A762-09B1-8852-5208-6684D2EB1A26}"/>
              </a:ext>
            </a:extLst>
          </p:cNvPr>
          <p:cNvPicPr>
            <a:picLocks noChangeAspect="1"/>
          </p:cNvPicPr>
          <p:nvPr/>
        </p:nvPicPr>
        <p:blipFill>
          <a:blip r:embed="rId3"/>
          <a:stretch>
            <a:fillRect/>
          </a:stretch>
        </p:blipFill>
        <p:spPr>
          <a:xfrm>
            <a:off x="8615031" y="5084316"/>
            <a:ext cx="2048161" cy="523948"/>
          </a:xfrm>
          <a:prstGeom prst="rect">
            <a:avLst/>
          </a:prstGeom>
        </p:spPr>
      </p:pic>
      <p:pic>
        <p:nvPicPr>
          <p:cNvPr id="8" name="Afbeelding 7">
            <a:extLst>
              <a:ext uri="{FF2B5EF4-FFF2-40B4-BE49-F238E27FC236}">
                <a16:creationId xmlns:a16="http://schemas.microsoft.com/office/drawing/2014/main" id="{419BA59C-150C-19B3-7795-F49F03680FF8}"/>
              </a:ext>
            </a:extLst>
          </p:cNvPr>
          <p:cNvPicPr>
            <a:picLocks noChangeAspect="1"/>
          </p:cNvPicPr>
          <p:nvPr/>
        </p:nvPicPr>
        <p:blipFill>
          <a:blip r:embed="rId4"/>
          <a:stretch>
            <a:fillRect/>
          </a:stretch>
        </p:blipFill>
        <p:spPr>
          <a:xfrm>
            <a:off x="8230632" y="2205216"/>
            <a:ext cx="3451603" cy="1874421"/>
          </a:xfrm>
          <a:prstGeom prst="rect">
            <a:avLst/>
          </a:prstGeom>
        </p:spPr>
      </p:pic>
    </p:spTree>
    <p:extLst>
      <p:ext uri="{BB962C8B-B14F-4D97-AF65-F5344CB8AC3E}">
        <p14:creationId xmlns:p14="http://schemas.microsoft.com/office/powerpoint/2010/main" val="4225392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84684-E18B-5C44-0837-29E9878E93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A85874-4352-E084-F4E6-47D9A70B845C}"/>
              </a:ext>
            </a:extLst>
          </p:cNvPr>
          <p:cNvSpPr>
            <a:spLocks noGrp="1"/>
          </p:cNvSpPr>
          <p:nvPr>
            <p:ph type="title"/>
          </p:nvPr>
        </p:nvSpPr>
        <p:spPr/>
        <p:txBody>
          <a:bodyPr>
            <a:normAutofit/>
          </a:bodyPr>
          <a:lstStyle/>
          <a:p>
            <a:r>
              <a:rPr lang="nl-NL" sz="4000" dirty="0"/>
              <a:t>Welke vormen van sociale uitsluiting herken je?</a:t>
            </a:r>
          </a:p>
        </p:txBody>
      </p:sp>
      <p:sp>
        <p:nvSpPr>
          <p:cNvPr id="3" name="Tijdelijke aanduiding voor inhoud 2">
            <a:extLst>
              <a:ext uri="{FF2B5EF4-FFF2-40B4-BE49-F238E27FC236}">
                <a16:creationId xmlns:a16="http://schemas.microsoft.com/office/drawing/2014/main" id="{7E0EA0BA-5831-997E-D501-F73E90B83494}"/>
              </a:ext>
            </a:extLst>
          </p:cNvPr>
          <p:cNvSpPr>
            <a:spLocks noGrp="1"/>
          </p:cNvSpPr>
          <p:nvPr>
            <p:ph idx="1"/>
          </p:nvPr>
        </p:nvSpPr>
        <p:spPr>
          <a:xfrm>
            <a:off x="838200" y="1825625"/>
            <a:ext cx="10515600" cy="4667250"/>
          </a:xfrm>
        </p:spPr>
        <p:txBody>
          <a:bodyPr vert="horz" lIns="91440" tIns="45720" rIns="91440" bIns="45720" rtlCol="0" anchor="t">
            <a:normAutofit lnSpcReduction="10000"/>
          </a:bodyPr>
          <a:lstStyle/>
          <a:p>
            <a:pPr marL="514350" indent="-514350">
              <a:buAutoNum type="arabicPeriod"/>
            </a:pPr>
            <a:endParaRPr lang="nl-NL" sz="2000" dirty="0"/>
          </a:p>
          <a:p>
            <a:pPr marL="514350" indent="-514350">
              <a:buAutoNum type="arabicPeriod"/>
            </a:pPr>
            <a:r>
              <a:rPr lang="nl-NL" sz="2000" dirty="0">
                <a:solidFill>
                  <a:schemeClr val="accent6"/>
                </a:solidFill>
                <a:latin typeface="Effra"/>
              </a:rPr>
              <a:t>Beperkte sociale of politieke participatie</a:t>
            </a:r>
          </a:p>
          <a:p>
            <a:pPr marL="514350" indent="-514350">
              <a:buAutoNum type="arabicPeriod"/>
            </a:pPr>
            <a:r>
              <a:rPr lang="nl-NL" sz="2000" dirty="0"/>
              <a:t>Beperkte normatieve integratie</a:t>
            </a:r>
          </a:p>
          <a:p>
            <a:pPr marL="514350" indent="-514350">
              <a:buAutoNum type="arabicPeriod"/>
            </a:pPr>
            <a:r>
              <a:rPr lang="nl-NL" sz="2000" dirty="0">
                <a:solidFill>
                  <a:schemeClr val="accent6"/>
                </a:solidFill>
                <a:latin typeface="Effra"/>
              </a:rPr>
              <a:t>Niet kunnen voorzien in elementaire levensbehoeften</a:t>
            </a:r>
          </a:p>
          <a:p>
            <a:pPr marL="514350" indent="-514350">
              <a:buAutoNum type="arabicPeriod"/>
            </a:pPr>
            <a:r>
              <a:rPr lang="nl-NL" sz="2000" dirty="0">
                <a:solidFill>
                  <a:schemeClr val="accent6"/>
                </a:solidFill>
                <a:latin typeface="Effra"/>
              </a:rPr>
              <a:t>Geringe toegang tot sociale grondrechten</a:t>
            </a:r>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514350" indent="-514350">
              <a:buAutoNum type="arabicPeriod"/>
            </a:pPr>
            <a:endParaRPr lang="nl-NL" sz="2000" dirty="0"/>
          </a:p>
          <a:p>
            <a:pPr marL="0" indent="0">
              <a:buNone/>
            </a:pPr>
            <a:r>
              <a:rPr lang="nl-NL" sz="2000" dirty="0"/>
              <a:t>								</a:t>
            </a:r>
            <a:r>
              <a:rPr lang="nl-NL" sz="1800" i="1" dirty="0"/>
              <a:t>Bron: Trouw, 21 december 2024</a:t>
            </a:r>
            <a:endParaRPr lang="nl-NL" sz="2000" i="1"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a:p>
            <a:pPr marL="514350" indent="-514350">
              <a:buAutoNum type="arabicPeriod"/>
            </a:pPr>
            <a:endParaRPr lang="nl-NL" dirty="0"/>
          </a:p>
        </p:txBody>
      </p:sp>
      <p:pic>
        <p:nvPicPr>
          <p:cNvPr id="5" name="Afbeelding 4">
            <a:extLst>
              <a:ext uri="{FF2B5EF4-FFF2-40B4-BE49-F238E27FC236}">
                <a16:creationId xmlns:a16="http://schemas.microsoft.com/office/drawing/2014/main" id="{B779FD57-7D55-EADA-0622-B6154285330A}"/>
              </a:ext>
            </a:extLst>
          </p:cNvPr>
          <p:cNvPicPr>
            <a:picLocks noChangeAspect="1"/>
          </p:cNvPicPr>
          <p:nvPr/>
        </p:nvPicPr>
        <p:blipFill>
          <a:blip r:embed="rId2"/>
          <a:stretch>
            <a:fillRect/>
          </a:stretch>
        </p:blipFill>
        <p:spPr>
          <a:xfrm>
            <a:off x="730046" y="3831603"/>
            <a:ext cx="7392432" cy="2505425"/>
          </a:xfrm>
          <a:prstGeom prst="rect">
            <a:avLst/>
          </a:prstGeom>
        </p:spPr>
      </p:pic>
      <p:pic>
        <p:nvPicPr>
          <p:cNvPr id="6" name="Afbeelding 5">
            <a:extLst>
              <a:ext uri="{FF2B5EF4-FFF2-40B4-BE49-F238E27FC236}">
                <a16:creationId xmlns:a16="http://schemas.microsoft.com/office/drawing/2014/main" id="{B33F1D88-8EF5-3D75-52DF-5921C1F38DA9}"/>
              </a:ext>
            </a:extLst>
          </p:cNvPr>
          <p:cNvPicPr>
            <a:picLocks noChangeAspect="1"/>
          </p:cNvPicPr>
          <p:nvPr/>
        </p:nvPicPr>
        <p:blipFill>
          <a:blip r:embed="rId3"/>
          <a:stretch>
            <a:fillRect/>
          </a:stretch>
        </p:blipFill>
        <p:spPr>
          <a:xfrm>
            <a:off x="8615031" y="5084316"/>
            <a:ext cx="2048161" cy="523948"/>
          </a:xfrm>
          <a:prstGeom prst="rect">
            <a:avLst/>
          </a:prstGeom>
        </p:spPr>
      </p:pic>
      <p:pic>
        <p:nvPicPr>
          <p:cNvPr id="8" name="Afbeelding 7">
            <a:extLst>
              <a:ext uri="{FF2B5EF4-FFF2-40B4-BE49-F238E27FC236}">
                <a16:creationId xmlns:a16="http://schemas.microsoft.com/office/drawing/2014/main" id="{86BEE45A-0577-ED3D-6BD2-6ECB1F8627B7}"/>
              </a:ext>
            </a:extLst>
          </p:cNvPr>
          <p:cNvPicPr>
            <a:picLocks noChangeAspect="1"/>
          </p:cNvPicPr>
          <p:nvPr/>
        </p:nvPicPr>
        <p:blipFill>
          <a:blip r:embed="rId4"/>
          <a:stretch>
            <a:fillRect/>
          </a:stretch>
        </p:blipFill>
        <p:spPr>
          <a:xfrm>
            <a:off x="8230632" y="2205216"/>
            <a:ext cx="3451603" cy="1874421"/>
          </a:xfrm>
          <a:prstGeom prst="rect">
            <a:avLst/>
          </a:prstGeom>
        </p:spPr>
      </p:pic>
    </p:spTree>
    <p:extLst>
      <p:ext uri="{BB962C8B-B14F-4D97-AF65-F5344CB8AC3E}">
        <p14:creationId xmlns:p14="http://schemas.microsoft.com/office/powerpoint/2010/main" val="2779715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6E43-0430-45BE-62B2-52704E38D0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452C70-B8B5-D06C-3468-F7E55BAF026E}"/>
              </a:ext>
            </a:extLst>
          </p:cNvPr>
          <p:cNvSpPr>
            <a:spLocks noGrp="1"/>
          </p:cNvSpPr>
          <p:nvPr>
            <p:ph type="title"/>
          </p:nvPr>
        </p:nvSpPr>
        <p:spPr/>
        <p:txBody>
          <a:bodyPr/>
          <a:lstStyle/>
          <a:p>
            <a:r>
              <a:rPr lang="nl-NL"/>
              <a:t>Algemene tips</a:t>
            </a:r>
          </a:p>
        </p:txBody>
      </p:sp>
      <p:sp>
        <p:nvSpPr>
          <p:cNvPr id="3" name="Tijdelijke aanduiding voor inhoud 2">
            <a:extLst>
              <a:ext uri="{FF2B5EF4-FFF2-40B4-BE49-F238E27FC236}">
                <a16:creationId xmlns:a16="http://schemas.microsoft.com/office/drawing/2014/main" id="{5CE0A321-D65F-9616-736D-5EF2C75AF67D}"/>
              </a:ext>
            </a:extLst>
          </p:cNvPr>
          <p:cNvSpPr>
            <a:spLocks noGrp="1"/>
          </p:cNvSpPr>
          <p:nvPr>
            <p:ph idx="1"/>
          </p:nvPr>
        </p:nvSpPr>
        <p:spPr>
          <a:xfrm>
            <a:off x="838200" y="1825625"/>
            <a:ext cx="5587314" cy="4351338"/>
          </a:xfrm>
        </p:spPr>
        <p:txBody>
          <a:bodyPr vert="horz" lIns="91440" tIns="45720" rIns="91440" bIns="45720" rtlCol="0" anchor="t">
            <a:normAutofit/>
          </a:bodyPr>
          <a:lstStyle/>
          <a:p>
            <a:r>
              <a:rPr lang="nl-NL">
                <a:latin typeface="Effra"/>
              </a:rPr>
              <a:t>Gebruik </a:t>
            </a:r>
            <a:r>
              <a:rPr lang="nl-NL" err="1">
                <a:latin typeface="Effra"/>
              </a:rPr>
              <a:t>ChatGPT</a:t>
            </a:r>
            <a:r>
              <a:rPr lang="nl-NL">
                <a:latin typeface="Effra"/>
              </a:rPr>
              <a:t> voor vragen &amp; voorbeelden</a:t>
            </a:r>
            <a:endParaRPr lang="nl-NL" err="1"/>
          </a:p>
        </p:txBody>
      </p:sp>
    </p:spTree>
    <p:extLst>
      <p:ext uri="{BB962C8B-B14F-4D97-AF65-F5344CB8AC3E}">
        <p14:creationId xmlns:p14="http://schemas.microsoft.com/office/powerpoint/2010/main" val="31342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FE41A-98AC-B446-CA98-A67A601BF1A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CA4918-1F43-4206-3FE7-9CD71B8635EB}"/>
              </a:ext>
            </a:extLst>
          </p:cNvPr>
          <p:cNvSpPr>
            <a:spLocks noGrp="1"/>
          </p:cNvSpPr>
          <p:nvPr>
            <p:ph idx="1"/>
          </p:nvPr>
        </p:nvSpPr>
        <p:spPr/>
        <p:txBody>
          <a:bodyPr vert="horz" lIns="91440" tIns="45720" rIns="91440" bIns="45720" rtlCol="0" anchor="t">
            <a:normAutofit/>
          </a:bodyPr>
          <a:lstStyle/>
          <a:p>
            <a:pPr marL="0" indent="0">
              <a:buNone/>
            </a:pPr>
            <a:endParaRPr lang="nl-NL" sz="2400" dirty="0">
              <a:solidFill>
                <a:schemeClr val="tx1">
                  <a:lumMod val="95000"/>
                  <a:lumOff val="5000"/>
                </a:schemeClr>
              </a:solidFill>
            </a:endParaRPr>
          </a:p>
          <a:p>
            <a:pPr marL="0" indent="0" algn="ctr">
              <a:buNone/>
            </a:pPr>
            <a:endParaRPr lang="nl-NL" sz="2400" dirty="0">
              <a:solidFill>
                <a:schemeClr val="tx1">
                  <a:lumMod val="95000"/>
                  <a:lumOff val="5000"/>
                </a:schemeClr>
              </a:solidFill>
            </a:endParaRPr>
          </a:p>
          <a:p>
            <a:pPr marL="0" indent="0" algn="ctr">
              <a:buNone/>
            </a:pPr>
            <a:r>
              <a:rPr lang="nl-NL" sz="7200" dirty="0" err="1"/>
              <a:t>Onderzoeksvaardigheden</a:t>
            </a:r>
            <a:endParaRPr lang="nl-NL" sz="2400" dirty="0">
              <a:solidFill>
                <a:schemeClr val="tx1">
                  <a:lumMod val="95000"/>
                  <a:lumOff val="5000"/>
                </a:schemeClr>
              </a:solidFill>
            </a:endParaRPr>
          </a:p>
        </p:txBody>
      </p:sp>
    </p:spTree>
    <p:extLst>
      <p:ext uri="{BB962C8B-B14F-4D97-AF65-F5344CB8AC3E}">
        <p14:creationId xmlns:p14="http://schemas.microsoft.com/office/powerpoint/2010/main" val="2969000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B586-4B9A-D8DD-9015-941B6C037F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F23874-4FB2-0176-99CD-6420E13741F7}"/>
              </a:ext>
            </a:extLst>
          </p:cNvPr>
          <p:cNvSpPr>
            <a:spLocks noGrp="1"/>
          </p:cNvSpPr>
          <p:nvPr>
            <p:ph type="title"/>
          </p:nvPr>
        </p:nvSpPr>
        <p:spPr>
          <a:xfrm>
            <a:off x="838200" y="681037"/>
            <a:ext cx="9272954" cy="1325563"/>
          </a:xfrm>
        </p:spPr>
        <p:txBody>
          <a:bodyPr>
            <a:noAutofit/>
          </a:bodyPr>
          <a:lstStyle/>
          <a:p>
            <a:r>
              <a:rPr lang="nl-NL" sz="3600" b="1" dirty="0"/>
              <a:t>Casus: Geslacht en houding ten opzichte van feminisme onder scholieren</a:t>
            </a:r>
          </a:p>
        </p:txBody>
      </p:sp>
      <p:sp>
        <p:nvSpPr>
          <p:cNvPr id="3" name="Tijdelijke aanduiding voor inhoud 2">
            <a:extLst>
              <a:ext uri="{FF2B5EF4-FFF2-40B4-BE49-F238E27FC236}">
                <a16:creationId xmlns:a16="http://schemas.microsoft.com/office/drawing/2014/main" id="{518C133D-3F83-3E8A-6D29-2180D30784AB}"/>
              </a:ext>
            </a:extLst>
          </p:cNvPr>
          <p:cNvSpPr>
            <a:spLocks noGrp="1"/>
          </p:cNvSpPr>
          <p:nvPr>
            <p:ph idx="1"/>
          </p:nvPr>
        </p:nvSpPr>
        <p:spPr>
          <a:xfrm>
            <a:off x="838200" y="2006598"/>
            <a:ext cx="10515600" cy="4552463"/>
          </a:xfrm>
        </p:spPr>
        <p:txBody>
          <a:bodyPr>
            <a:normAutofit fontScale="77500" lnSpcReduction="20000"/>
          </a:bodyPr>
          <a:lstStyle/>
          <a:p>
            <a:r>
              <a:rPr lang="nl-NL" dirty="0"/>
              <a:t>Er wordt aangenomen dat meisjes op de middelbare school een positievere houding hebben tegenover feminisme dan jongens. Deze houding kan beïnvloed worden door socialisatie, groepsdruk, en identificatie met feministische rolmodellen of ideeën.</a:t>
            </a:r>
            <a:br>
              <a:rPr lang="nl-NL" dirty="0"/>
            </a:br>
            <a:endParaRPr lang="nl-NL" dirty="0"/>
          </a:p>
          <a:p>
            <a:pPr marL="0" indent="0">
              <a:buNone/>
            </a:pPr>
            <a:r>
              <a:rPr lang="nl-NL" b="1" dirty="0"/>
              <a:t>Onderzoeksvraag</a:t>
            </a:r>
            <a:endParaRPr lang="nl-NL" dirty="0"/>
          </a:p>
          <a:p>
            <a:r>
              <a:rPr lang="nl-NL" dirty="0"/>
              <a:t>In hoeverre verschilt de houding tegenover feminisme tussen mannelijke en vrouwelijke scholieren?</a:t>
            </a:r>
            <a:br>
              <a:rPr lang="nl-NL" dirty="0"/>
            </a:br>
            <a:endParaRPr lang="nl-NL" dirty="0"/>
          </a:p>
          <a:p>
            <a:pPr marL="0" indent="0">
              <a:buNone/>
            </a:pPr>
            <a:r>
              <a:rPr lang="nl-NL" b="1" dirty="0"/>
              <a:t>Hypothese</a:t>
            </a:r>
            <a:endParaRPr lang="nl-NL" dirty="0"/>
          </a:p>
          <a:p>
            <a:r>
              <a:rPr lang="nl-NL" dirty="0"/>
              <a:t>Als scholieren vrouwelijk zijn, dan hebben zij een positievere houding ten opzichte van feminisme dan mannelijke scholieren </a:t>
            </a:r>
            <a:r>
              <a:rPr lang="nl-NL" b="1" dirty="0"/>
              <a:t>(</a:t>
            </a:r>
            <a:r>
              <a:rPr lang="nl-NL" b="1" dirty="0" err="1"/>
              <a:t>als-dan</a:t>
            </a:r>
            <a:r>
              <a:rPr lang="nl-NL" b="1" dirty="0"/>
              <a:t>).</a:t>
            </a:r>
          </a:p>
          <a:p>
            <a:pPr marL="0" indent="0">
              <a:buNone/>
            </a:pPr>
            <a:r>
              <a:rPr lang="nl-NL" dirty="0"/>
              <a:t>OF</a:t>
            </a:r>
          </a:p>
          <a:p>
            <a:r>
              <a:rPr lang="nl-NL" dirty="0"/>
              <a:t>Hoe vrouwelijker de identiteit die scholieren aan zichzelf toeschrijven, hoe positiever hun houding tegenover feminisme </a:t>
            </a:r>
            <a:r>
              <a:rPr lang="nl-NL" b="1" dirty="0"/>
              <a:t>(hoe-hoe).</a:t>
            </a:r>
            <a:endParaRPr lang="nl-NL" dirty="0"/>
          </a:p>
          <a:p>
            <a:endParaRPr lang="nl-NL" dirty="0"/>
          </a:p>
        </p:txBody>
      </p:sp>
    </p:spTree>
    <p:extLst>
      <p:ext uri="{BB962C8B-B14F-4D97-AF65-F5344CB8AC3E}">
        <p14:creationId xmlns:p14="http://schemas.microsoft.com/office/powerpoint/2010/main" val="17958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6092-AC44-1F01-A6D2-61D901F724CB}"/>
            </a:ext>
          </a:extLst>
        </p:cNvPr>
        <p:cNvGrpSpPr/>
        <p:nvPr/>
      </p:nvGrpSpPr>
      <p:grpSpPr>
        <a:xfrm>
          <a:off x="0" y="0"/>
          <a:ext cx="0" cy="0"/>
          <a:chOff x="0" y="0"/>
          <a:chExt cx="0" cy="0"/>
        </a:xfrm>
      </p:grpSpPr>
      <p:pic>
        <p:nvPicPr>
          <p:cNvPr id="6" name="Tijdelijke aanduiding voor inhoud 5" descr="Afbeelding met tekst, schermopname, Lettertype, algebra&#10;&#10;Door AI gegenereerde inhoud is mogelijk onjuist.">
            <a:extLst>
              <a:ext uri="{FF2B5EF4-FFF2-40B4-BE49-F238E27FC236}">
                <a16:creationId xmlns:a16="http://schemas.microsoft.com/office/drawing/2014/main" id="{665248B2-5EB3-FFD7-5189-D4025B8ACD0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2694" y="986203"/>
            <a:ext cx="11126612" cy="3162300"/>
          </a:xfrm>
          <a:prstGeom prst="rect">
            <a:avLst/>
          </a:prstGeom>
        </p:spPr>
      </p:pic>
      <p:sp>
        <p:nvSpPr>
          <p:cNvPr id="7" name="Tekstvak 6">
            <a:extLst>
              <a:ext uri="{FF2B5EF4-FFF2-40B4-BE49-F238E27FC236}">
                <a16:creationId xmlns:a16="http://schemas.microsoft.com/office/drawing/2014/main" id="{2165A304-E184-08FC-F6E2-2C699C484E44}"/>
              </a:ext>
            </a:extLst>
          </p:cNvPr>
          <p:cNvSpPr txBox="1"/>
          <p:nvPr/>
        </p:nvSpPr>
        <p:spPr>
          <a:xfrm>
            <a:off x="532694" y="4349435"/>
            <a:ext cx="10515600" cy="2215991"/>
          </a:xfrm>
          <a:prstGeom prst="rect">
            <a:avLst/>
          </a:prstGeom>
          <a:noFill/>
        </p:spPr>
        <p:txBody>
          <a:bodyPr wrap="square">
            <a:spAutoFit/>
          </a:bodyPr>
          <a:lstStyle/>
          <a:p>
            <a:pPr marL="0" indent="0">
              <a:buNone/>
            </a:pPr>
            <a:r>
              <a:rPr lang="nl-NL" sz="2400" b="1" dirty="0">
                <a:latin typeface="Effra" panose="02000506080000020004" pitchFamily="2" charset="77"/>
              </a:rPr>
              <a:t>Onderzoeksvraag</a:t>
            </a:r>
          </a:p>
          <a:p>
            <a:pPr marL="0" indent="0">
              <a:buNone/>
            </a:pPr>
            <a:r>
              <a:rPr lang="nl-NL" dirty="0">
                <a:latin typeface="Effra" panose="02000506080000020004" pitchFamily="2" charset="77"/>
              </a:rPr>
              <a:t>Wat is de invloed van sociale mediagebruik op het slaappatroon van jongeren in Nederland?</a:t>
            </a:r>
          </a:p>
          <a:p>
            <a:pPr marL="0" indent="0">
              <a:buNone/>
            </a:pPr>
            <a:endParaRPr lang="nl-NL" dirty="0">
              <a:latin typeface="Effra" panose="02000506080000020004" pitchFamily="2" charset="77"/>
            </a:endParaRPr>
          </a:p>
          <a:p>
            <a:pPr marL="0" indent="0">
              <a:buNone/>
            </a:pPr>
            <a:r>
              <a:rPr lang="nl-NL" sz="2400" b="1" dirty="0">
                <a:latin typeface="Effra" panose="02000506080000020004" pitchFamily="2" charset="77"/>
              </a:rPr>
              <a:t>Hypothese</a:t>
            </a:r>
          </a:p>
          <a:p>
            <a:pPr marL="0" indent="0">
              <a:buNone/>
            </a:pPr>
            <a:r>
              <a:rPr lang="nl-NL" dirty="0">
                <a:latin typeface="Effra" panose="02000506080000020004" pitchFamily="2" charset="77"/>
              </a:rPr>
              <a:t>Hoe meer tijd jongeren ’s avonds doorbrengen op sociale media, des te slechter is hun slaapkwaliteit.</a:t>
            </a:r>
          </a:p>
          <a:p>
            <a:pPr marL="0" indent="0">
              <a:buNone/>
            </a:pPr>
            <a:r>
              <a:rPr lang="nl-NL" dirty="0">
                <a:latin typeface="Effra" panose="02000506080000020004" pitchFamily="2" charset="77"/>
                <a:ea typeface="Source Sans Pro" panose="020B0503030403020204" pitchFamily="34" charset="0"/>
              </a:rPr>
              <a:t>OF</a:t>
            </a:r>
          </a:p>
          <a:p>
            <a:pPr marL="0" indent="0">
              <a:buNone/>
            </a:pPr>
            <a:r>
              <a:rPr lang="nl-NL" b="1" dirty="0">
                <a:latin typeface="Effra" panose="02000506080000020004" pitchFamily="2" charset="77"/>
              </a:rPr>
              <a:t>Als</a:t>
            </a:r>
            <a:r>
              <a:rPr lang="nl-NL" dirty="0">
                <a:latin typeface="Effra" panose="02000506080000020004" pitchFamily="2" charset="77"/>
              </a:rPr>
              <a:t> jongeren ’s avonds meer tijd besteden aan sociale media, </a:t>
            </a:r>
            <a:r>
              <a:rPr lang="nl-NL" b="1" dirty="0">
                <a:latin typeface="Effra" panose="02000506080000020004" pitchFamily="2" charset="77"/>
              </a:rPr>
              <a:t>dan</a:t>
            </a:r>
            <a:r>
              <a:rPr lang="nl-NL" dirty="0">
                <a:latin typeface="Effra" panose="02000506080000020004" pitchFamily="2" charset="77"/>
              </a:rPr>
              <a:t> neemt hun slaapkwaliteit af.</a:t>
            </a:r>
            <a:endParaRPr lang="nl-NL" dirty="0">
              <a:effectLst/>
              <a:latin typeface="Effra" panose="02000506080000020004" pitchFamily="2" charset="77"/>
              <a:ea typeface="Source Sans Pro" panose="020B0503030403020204" pitchFamily="34" charset="0"/>
            </a:endParaRPr>
          </a:p>
        </p:txBody>
      </p:sp>
    </p:spTree>
    <p:extLst>
      <p:ext uri="{BB962C8B-B14F-4D97-AF65-F5344CB8AC3E}">
        <p14:creationId xmlns:p14="http://schemas.microsoft.com/office/powerpoint/2010/main" val="218306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D2AA-65DE-5261-60A8-2D4F6191EF95}"/>
            </a:ext>
          </a:extLst>
        </p:cNvPr>
        <p:cNvGrpSpPr/>
        <p:nvPr/>
      </p:nvGrpSpPr>
      <p:grpSpPr>
        <a:xfrm>
          <a:off x="0" y="0"/>
          <a:ext cx="0" cy="0"/>
          <a:chOff x="0" y="0"/>
          <a:chExt cx="0" cy="0"/>
        </a:xfrm>
      </p:grpSpPr>
      <p:pic>
        <p:nvPicPr>
          <p:cNvPr id="6" name="Tijdelijke aanduiding voor inhoud 5" descr="Afbeelding met tekst, schermopname, Lettertype, algebra&#10;&#10;Door AI gegenereerde inhoud is mogelijk onjuist.">
            <a:extLst>
              <a:ext uri="{FF2B5EF4-FFF2-40B4-BE49-F238E27FC236}">
                <a16:creationId xmlns:a16="http://schemas.microsoft.com/office/drawing/2014/main" id="{1B97CF42-E8F1-B287-FED3-002EE798A8B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2694" y="986203"/>
            <a:ext cx="11126612" cy="3162300"/>
          </a:xfrm>
          <a:prstGeom prst="rect">
            <a:avLst/>
          </a:prstGeom>
        </p:spPr>
      </p:pic>
      <p:sp>
        <p:nvSpPr>
          <p:cNvPr id="7" name="Tekstvak 6">
            <a:extLst>
              <a:ext uri="{FF2B5EF4-FFF2-40B4-BE49-F238E27FC236}">
                <a16:creationId xmlns:a16="http://schemas.microsoft.com/office/drawing/2014/main" id="{6A257328-F381-F30B-040F-114D840AC645}"/>
              </a:ext>
            </a:extLst>
          </p:cNvPr>
          <p:cNvSpPr txBox="1"/>
          <p:nvPr/>
        </p:nvSpPr>
        <p:spPr>
          <a:xfrm>
            <a:off x="532694" y="4148503"/>
            <a:ext cx="10515600" cy="2492990"/>
          </a:xfrm>
          <a:prstGeom prst="rect">
            <a:avLst/>
          </a:prstGeom>
          <a:noFill/>
        </p:spPr>
        <p:txBody>
          <a:bodyPr wrap="square">
            <a:spAutoFit/>
          </a:bodyPr>
          <a:lstStyle/>
          <a:p>
            <a:pPr marL="0" indent="0">
              <a:buNone/>
            </a:pPr>
            <a:r>
              <a:rPr lang="nl-NL" sz="2400" b="1" dirty="0">
                <a:latin typeface="Effra" panose="02000506080000020004" pitchFamily="2" charset="77"/>
              </a:rPr>
              <a:t>Variabelen</a:t>
            </a:r>
          </a:p>
          <a:p>
            <a:r>
              <a:rPr lang="nl-NL" b="1" dirty="0">
                <a:latin typeface="Effra" panose="02000506080000020004" pitchFamily="2" charset="77"/>
              </a:rPr>
              <a:t>Afhankelijke variabele:</a:t>
            </a:r>
            <a:r>
              <a:rPr lang="nl-NL" dirty="0">
                <a:latin typeface="Effra" panose="02000506080000020004" pitchFamily="2" charset="77"/>
              </a:rPr>
              <a:t> Slaapkwaliteit van jongeren</a:t>
            </a:r>
          </a:p>
          <a:p>
            <a:r>
              <a:rPr lang="nl-NL" b="1" dirty="0">
                <a:latin typeface="Effra" panose="02000506080000020004" pitchFamily="2" charset="77"/>
              </a:rPr>
              <a:t>Onafhankelijke variabele:</a:t>
            </a:r>
            <a:r>
              <a:rPr lang="nl-NL" dirty="0">
                <a:latin typeface="Effra" panose="02000506080000020004" pitchFamily="2" charset="77"/>
              </a:rPr>
              <a:t> Tijd die jongeren ’s avonds besteden aan sociale media</a:t>
            </a:r>
          </a:p>
          <a:p>
            <a:endParaRPr lang="nl-NL" dirty="0">
              <a:latin typeface="Effra" panose="02000506080000020004" pitchFamily="2" charset="77"/>
            </a:endParaRPr>
          </a:p>
          <a:p>
            <a:pPr>
              <a:buNone/>
            </a:pPr>
            <a:r>
              <a:rPr lang="nl-NL" sz="2400" b="1" dirty="0">
                <a:latin typeface="Effra" panose="02000506080000020004" pitchFamily="2" charset="77"/>
              </a:rPr>
              <a:t>Operationaliseren</a:t>
            </a:r>
          </a:p>
          <a:p>
            <a:r>
              <a:rPr lang="nl-NL" b="1" dirty="0">
                <a:latin typeface="Effra" panose="02000506080000020004" pitchFamily="2" charset="77"/>
              </a:rPr>
              <a:t>Indicator afhankelijke variabele:</a:t>
            </a:r>
            <a:r>
              <a:rPr lang="nl-NL" dirty="0">
                <a:latin typeface="Effra" panose="02000506080000020004" pitchFamily="2" charset="77"/>
              </a:rPr>
              <a:t> Aantal uur slaap per nacht, moeite met inslapen (zelfrapportage of slaapdagboek)</a:t>
            </a:r>
          </a:p>
          <a:p>
            <a:r>
              <a:rPr lang="nl-NL" b="1" dirty="0">
                <a:latin typeface="Effra" panose="02000506080000020004" pitchFamily="2" charset="77"/>
              </a:rPr>
              <a:t>Indicator onafhankelijke variabele:</a:t>
            </a:r>
            <a:r>
              <a:rPr lang="nl-NL" dirty="0">
                <a:latin typeface="Effra" panose="02000506080000020004" pitchFamily="2" charset="77"/>
              </a:rPr>
              <a:t> Aantal minuten/uren actief op sociale media na 21.00 uur</a:t>
            </a:r>
          </a:p>
        </p:txBody>
      </p:sp>
    </p:spTree>
    <p:extLst>
      <p:ext uri="{BB962C8B-B14F-4D97-AF65-F5344CB8AC3E}">
        <p14:creationId xmlns:p14="http://schemas.microsoft.com/office/powerpoint/2010/main" val="27131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4155-2C15-DBAD-0CA8-47EF8F3039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1D2EEF-1CDE-92BE-A168-20BD8F53CEB2}"/>
              </a:ext>
            </a:extLst>
          </p:cNvPr>
          <p:cNvSpPr>
            <a:spLocks noGrp="1"/>
          </p:cNvSpPr>
          <p:nvPr>
            <p:ph type="title"/>
          </p:nvPr>
        </p:nvSpPr>
        <p:spPr/>
        <p:txBody>
          <a:bodyPr/>
          <a:lstStyle/>
          <a:p>
            <a:r>
              <a:rPr lang="nl-NL" b="1" dirty="0"/>
              <a:t>Causaliteit of correlatie</a:t>
            </a:r>
          </a:p>
        </p:txBody>
      </p:sp>
      <p:sp>
        <p:nvSpPr>
          <p:cNvPr id="3" name="Tijdelijke aanduiding voor inhoud 2">
            <a:extLst>
              <a:ext uri="{FF2B5EF4-FFF2-40B4-BE49-F238E27FC236}">
                <a16:creationId xmlns:a16="http://schemas.microsoft.com/office/drawing/2014/main" id="{A6A992B9-915F-5738-A752-D2368F46027A}"/>
              </a:ext>
            </a:extLst>
          </p:cNvPr>
          <p:cNvSpPr>
            <a:spLocks noGrp="1"/>
          </p:cNvSpPr>
          <p:nvPr>
            <p:ph idx="1"/>
          </p:nvPr>
        </p:nvSpPr>
        <p:spPr>
          <a:xfrm>
            <a:off x="838200" y="1690688"/>
            <a:ext cx="10515600" cy="4802187"/>
          </a:xfrm>
        </p:spPr>
        <p:txBody>
          <a:bodyPr vert="horz" lIns="91440" tIns="45720" rIns="91440" bIns="45720" rtlCol="0" anchor="t">
            <a:normAutofit/>
          </a:bodyPr>
          <a:lstStyle/>
          <a:p>
            <a:pPr marL="0" indent="0">
              <a:buNone/>
            </a:pPr>
            <a:r>
              <a:rPr lang="nl-NL" b="1" dirty="0">
                <a:latin typeface="Effra"/>
              </a:rPr>
              <a:t>Causaliteit = oorzakelijk verband</a:t>
            </a:r>
            <a:endParaRPr lang="nl-NL" dirty="0"/>
          </a:p>
          <a:p>
            <a:pPr marL="0" indent="0">
              <a:buNone/>
            </a:pPr>
            <a:r>
              <a:rPr lang="nl-NL" dirty="0"/>
              <a:t>Het ene veroorzaakt echt het andere.</a:t>
            </a:r>
          </a:p>
          <a:p>
            <a:r>
              <a:rPr lang="nl-NL" i="1" dirty="0"/>
              <a:t>Bijv.</a:t>
            </a:r>
            <a:r>
              <a:rPr lang="nl-NL" dirty="0"/>
              <a:t>: Te weinig slaap </a:t>
            </a:r>
            <a:r>
              <a:rPr lang="nl-NL" b="1" dirty="0"/>
              <a:t>veroorzaakt</a:t>
            </a:r>
            <a:r>
              <a:rPr lang="nl-NL" dirty="0"/>
              <a:t> concentratieproblemen.</a:t>
            </a:r>
          </a:p>
          <a:p>
            <a:pPr marL="0" indent="0">
              <a:buNone/>
            </a:pPr>
            <a:endParaRPr lang="nl-NL" b="1" dirty="0"/>
          </a:p>
          <a:p>
            <a:pPr marL="0" indent="0">
              <a:buNone/>
            </a:pPr>
            <a:r>
              <a:rPr lang="nl-NL" b="1" dirty="0">
                <a:latin typeface="Effra"/>
              </a:rPr>
              <a:t>Correlatie = samenhang</a:t>
            </a:r>
            <a:endParaRPr lang="nl-NL" dirty="0"/>
          </a:p>
          <a:p>
            <a:pPr marL="0" indent="0">
              <a:buNone/>
            </a:pPr>
            <a:r>
              <a:rPr lang="nl-NL" dirty="0">
                <a:latin typeface="Effra"/>
              </a:rPr>
              <a:t>Twee dingen komen samen voor, maar het één hoeft niet de oorzaak van het ander te zijn.</a:t>
            </a:r>
          </a:p>
          <a:p>
            <a:r>
              <a:rPr lang="nl-NL" i="1" dirty="0"/>
              <a:t>Bijv.</a:t>
            </a:r>
            <a:r>
              <a:rPr lang="nl-NL" dirty="0"/>
              <a:t>: Hoe meer mensen zwemkleding kopen, hoe meer zonnebrand wordt verkocht.</a:t>
            </a:r>
          </a:p>
        </p:txBody>
      </p:sp>
    </p:spTree>
    <p:extLst>
      <p:ext uri="{BB962C8B-B14F-4D97-AF65-F5344CB8AC3E}">
        <p14:creationId xmlns:p14="http://schemas.microsoft.com/office/powerpoint/2010/main" val="27180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B7D6-4B86-4700-24DA-8F0B084DB8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14FB46-2014-3DA9-E738-0B5128B448E0}"/>
              </a:ext>
            </a:extLst>
          </p:cNvPr>
          <p:cNvSpPr>
            <a:spLocks noGrp="1"/>
          </p:cNvSpPr>
          <p:nvPr>
            <p:ph type="title"/>
          </p:nvPr>
        </p:nvSpPr>
        <p:spPr/>
        <p:txBody>
          <a:bodyPr/>
          <a:lstStyle/>
          <a:p>
            <a:r>
              <a:rPr lang="nl-NL" b="1" dirty="0"/>
              <a:t>Causaliteit of correlatie</a:t>
            </a:r>
          </a:p>
        </p:txBody>
      </p:sp>
      <p:sp>
        <p:nvSpPr>
          <p:cNvPr id="3" name="Tijdelijke aanduiding voor inhoud 2">
            <a:extLst>
              <a:ext uri="{FF2B5EF4-FFF2-40B4-BE49-F238E27FC236}">
                <a16:creationId xmlns:a16="http://schemas.microsoft.com/office/drawing/2014/main" id="{F096CCBC-1480-9E75-1431-1C498877C751}"/>
              </a:ext>
            </a:extLst>
          </p:cNvPr>
          <p:cNvSpPr>
            <a:spLocks noGrp="1"/>
          </p:cNvSpPr>
          <p:nvPr>
            <p:ph idx="1"/>
          </p:nvPr>
        </p:nvSpPr>
        <p:spPr>
          <a:xfrm>
            <a:off x="838200" y="1690688"/>
            <a:ext cx="10515600" cy="4802187"/>
          </a:xfrm>
        </p:spPr>
        <p:txBody>
          <a:bodyPr>
            <a:normAutofit/>
          </a:bodyPr>
          <a:lstStyle/>
          <a:p>
            <a:pPr marL="0" indent="0">
              <a:buNone/>
            </a:pPr>
            <a:r>
              <a:rPr lang="nl-NL" b="1" dirty="0"/>
              <a:t>Correlatie</a:t>
            </a:r>
            <a:endParaRPr lang="nl-NL" dirty="0"/>
          </a:p>
          <a:p>
            <a:pPr marL="0" indent="0">
              <a:buNone/>
            </a:pPr>
            <a:r>
              <a:rPr lang="nl-NL" dirty="0"/>
              <a:t>Twee dingen gebeuren tegelijk, maar het één hoeft niet de oorzaak van het ander te zijn.</a:t>
            </a:r>
          </a:p>
          <a:p>
            <a:r>
              <a:rPr lang="nl-NL" i="1" dirty="0"/>
              <a:t>Bijv.</a:t>
            </a:r>
            <a:r>
              <a:rPr lang="nl-NL" dirty="0"/>
              <a:t>: Hoe meer mensen zwemkleding kopen, hoe meer zonnebrand wordt verkocht.</a:t>
            </a:r>
          </a:p>
        </p:txBody>
      </p:sp>
      <p:sp>
        <p:nvSpPr>
          <p:cNvPr id="5" name="Tekstvak 4">
            <a:extLst>
              <a:ext uri="{FF2B5EF4-FFF2-40B4-BE49-F238E27FC236}">
                <a16:creationId xmlns:a16="http://schemas.microsoft.com/office/drawing/2014/main" id="{32654249-F168-5959-EE6D-E041FC7A91A4}"/>
              </a:ext>
            </a:extLst>
          </p:cNvPr>
          <p:cNvSpPr txBox="1"/>
          <p:nvPr/>
        </p:nvSpPr>
        <p:spPr>
          <a:xfrm>
            <a:off x="838200" y="4905702"/>
            <a:ext cx="3159904" cy="523220"/>
          </a:xfrm>
          <a:prstGeom prst="rect">
            <a:avLst/>
          </a:prstGeom>
          <a:noFill/>
        </p:spPr>
        <p:txBody>
          <a:bodyPr wrap="none" rtlCol="0">
            <a:spAutoFit/>
          </a:bodyPr>
          <a:lstStyle/>
          <a:p>
            <a:r>
              <a:rPr lang="nl-NL" sz="2800" dirty="0">
                <a:latin typeface="Effra" panose="02000506080000020004" pitchFamily="2" charset="77"/>
              </a:rPr>
              <a:t>Positieve correlatie</a:t>
            </a:r>
          </a:p>
        </p:txBody>
      </p:sp>
      <p:sp>
        <p:nvSpPr>
          <p:cNvPr id="6" name="Pijl links 5">
            <a:extLst>
              <a:ext uri="{FF2B5EF4-FFF2-40B4-BE49-F238E27FC236}">
                <a16:creationId xmlns:a16="http://schemas.microsoft.com/office/drawing/2014/main" id="{11188AF1-0A5A-5000-51DD-CBE6C534E7BD}"/>
              </a:ext>
            </a:extLst>
          </p:cNvPr>
          <p:cNvSpPr/>
          <p:nvPr/>
        </p:nvSpPr>
        <p:spPr>
          <a:xfrm rot="18975074">
            <a:off x="3982252" y="4984740"/>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p>
        </p:txBody>
      </p:sp>
      <p:sp>
        <p:nvSpPr>
          <p:cNvPr id="7" name="Pijl links 6">
            <a:extLst>
              <a:ext uri="{FF2B5EF4-FFF2-40B4-BE49-F238E27FC236}">
                <a16:creationId xmlns:a16="http://schemas.microsoft.com/office/drawing/2014/main" id="{16136829-1763-CBA2-D494-DE9A476602E3}"/>
              </a:ext>
            </a:extLst>
          </p:cNvPr>
          <p:cNvSpPr/>
          <p:nvPr/>
        </p:nvSpPr>
        <p:spPr>
          <a:xfrm rot="18975074">
            <a:off x="4714949" y="5014045"/>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419342B1-9370-C3C9-5ED2-E478DC8AEFCA}"/>
              </a:ext>
            </a:extLst>
          </p:cNvPr>
          <p:cNvSpPr txBox="1"/>
          <p:nvPr/>
        </p:nvSpPr>
        <p:spPr>
          <a:xfrm>
            <a:off x="6096000" y="4905702"/>
            <a:ext cx="3341364" cy="523220"/>
          </a:xfrm>
          <a:prstGeom prst="rect">
            <a:avLst/>
          </a:prstGeom>
          <a:noFill/>
        </p:spPr>
        <p:txBody>
          <a:bodyPr wrap="none" rtlCol="0">
            <a:spAutoFit/>
          </a:bodyPr>
          <a:lstStyle/>
          <a:p>
            <a:r>
              <a:rPr lang="nl-NL" sz="2800" dirty="0">
                <a:latin typeface="Effra" panose="02000506080000020004" pitchFamily="2" charset="77"/>
              </a:rPr>
              <a:t>Negatieve correlatie</a:t>
            </a:r>
          </a:p>
        </p:txBody>
      </p:sp>
      <p:sp>
        <p:nvSpPr>
          <p:cNvPr id="9" name="Pijl links 8">
            <a:extLst>
              <a:ext uri="{FF2B5EF4-FFF2-40B4-BE49-F238E27FC236}">
                <a16:creationId xmlns:a16="http://schemas.microsoft.com/office/drawing/2014/main" id="{4BAC4255-EB1B-D1BD-7BB8-9D42A429BB66}"/>
              </a:ext>
            </a:extLst>
          </p:cNvPr>
          <p:cNvSpPr/>
          <p:nvPr/>
        </p:nvSpPr>
        <p:spPr>
          <a:xfrm rot="18975074">
            <a:off x="9240052" y="4984740"/>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p>
        </p:txBody>
      </p:sp>
      <p:sp>
        <p:nvSpPr>
          <p:cNvPr id="10" name="Pijl links 9">
            <a:extLst>
              <a:ext uri="{FF2B5EF4-FFF2-40B4-BE49-F238E27FC236}">
                <a16:creationId xmlns:a16="http://schemas.microsoft.com/office/drawing/2014/main" id="{A45AEFB9-2867-DE36-D59B-8750FDA37EFA}"/>
              </a:ext>
            </a:extLst>
          </p:cNvPr>
          <p:cNvSpPr/>
          <p:nvPr/>
        </p:nvSpPr>
        <p:spPr>
          <a:xfrm rot="8030109">
            <a:off x="9972749" y="5014045"/>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68259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6321D-33A7-08A5-D5B8-3DF2765106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0A1A24-C537-D1B0-E382-48A5D4FF01F2}"/>
              </a:ext>
            </a:extLst>
          </p:cNvPr>
          <p:cNvSpPr>
            <a:spLocks noGrp="1"/>
          </p:cNvSpPr>
          <p:nvPr>
            <p:ph type="title"/>
          </p:nvPr>
        </p:nvSpPr>
        <p:spPr/>
        <p:txBody>
          <a:bodyPr/>
          <a:lstStyle/>
          <a:p>
            <a:r>
              <a:rPr lang="nl-NL" b="1" dirty="0"/>
              <a:t>Correlatie of causaliteit</a:t>
            </a:r>
          </a:p>
        </p:txBody>
      </p:sp>
      <p:sp>
        <p:nvSpPr>
          <p:cNvPr id="3" name="Tijdelijke aanduiding voor inhoud 2">
            <a:extLst>
              <a:ext uri="{FF2B5EF4-FFF2-40B4-BE49-F238E27FC236}">
                <a16:creationId xmlns:a16="http://schemas.microsoft.com/office/drawing/2014/main" id="{B4174DFB-993A-557D-5E99-CE440C1B5A8C}"/>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dirty="0">
                <a:latin typeface="Effra"/>
              </a:rPr>
              <a:t>Quiz vraag 1</a:t>
            </a:r>
            <a:endParaRPr lang="nl-NL" b="1" dirty="0"/>
          </a:p>
          <a:p>
            <a:pPr marL="0" indent="0">
              <a:buNone/>
            </a:pPr>
            <a:r>
              <a:rPr lang="nl-NL" dirty="0">
                <a:latin typeface="Effra"/>
              </a:rPr>
              <a:t>Beredeneer op basis van je kennis; is hier een correlatie of causaliteit?</a:t>
            </a:r>
          </a:p>
          <a:p>
            <a:pPr marL="0" indent="0">
              <a:buNone/>
            </a:pP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93F34C0A-F0C4-B59A-0AFA-0ECED5E8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3718315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1D37-614E-4FD4-F617-D0DA30BEF3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2BD5C0-D7AB-96CB-A6DB-6612EB08F3FF}"/>
              </a:ext>
            </a:extLst>
          </p:cNvPr>
          <p:cNvSpPr>
            <a:spLocks noGrp="1"/>
          </p:cNvSpPr>
          <p:nvPr>
            <p:ph type="title"/>
          </p:nvPr>
        </p:nvSpPr>
        <p:spPr/>
        <p:txBody>
          <a:bodyPr/>
          <a:lstStyle/>
          <a:p>
            <a:r>
              <a:rPr lang="nl-NL" b="1" dirty="0"/>
              <a:t>Correlatie of causaliteit</a:t>
            </a:r>
          </a:p>
        </p:txBody>
      </p:sp>
      <p:sp>
        <p:nvSpPr>
          <p:cNvPr id="3" name="Tijdelijke aanduiding voor inhoud 2">
            <a:extLst>
              <a:ext uri="{FF2B5EF4-FFF2-40B4-BE49-F238E27FC236}">
                <a16:creationId xmlns:a16="http://schemas.microsoft.com/office/drawing/2014/main" id="{D8DF70C0-4E6E-0D2D-B05B-97227034C20A}"/>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dirty="0">
                <a:latin typeface="Effra"/>
              </a:rPr>
              <a:t>Quiz vraag 1</a:t>
            </a:r>
            <a:endParaRPr lang="nl-NL" b="1" dirty="0"/>
          </a:p>
          <a:p>
            <a:pPr marL="0" indent="0">
              <a:buNone/>
            </a:pPr>
            <a:r>
              <a:rPr lang="nl-NL" dirty="0">
                <a:latin typeface="Effra"/>
              </a:rPr>
              <a:t>Correlatie; de twee variabelen komen wel samen voor, er is dus een samenhang. Maar; er is waarschijnlijk geen oorzakelijk verband, want andere variabelen spelen ook een rol. (bijvoorbeeld hoe vaak je sport)</a:t>
            </a:r>
            <a:endParaRPr lang="nl-NL" dirty="0"/>
          </a:p>
          <a:p>
            <a:pPr marL="0" indent="0">
              <a:buNone/>
            </a:pP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EAB5D8F6-B520-33BD-886F-941B69782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202596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E9B8D-9C47-5EFD-4AD1-172843AB20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BA8DC5-A1D3-69C2-9D45-497C0C44FAEA}"/>
              </a:ext>
            </a:extLst>
          </p:cNvPr>
          <p:cNvSpPr>
            <a:spLocks noGrp="1"/>
          </p:cNvSpPr>
          <p:nvPr>
            <p:ph type="title"/>
          </p:nvPr>
        </p:nvSpPr>
        <p:spPr/>
        <p:txBody>
          <a:bodyPr/>
          <a:lstStyle/>
          <a:p>
            <a:r>
              <a:rPr lang="nl-NL" b="1" dirty="0"/>
              <a:t>Correlatie of causaliteit</a:t>
            </a:r>
          </a:p>
        </p:txBody>
      </p:sp>
      <p:sp>
        <p:nvSpPr>
          <p:cNvPr id="3" name="Tijdelijke aanduiding voor inhoud 2">
            <a:extLst>
              <a:ext uri="{FF2B5EF4-FFF2-40B4-BE49-F238E27FC236}">
                <a16:creationId xmlns:a16="http://schemas.microsoft.com/office/drawing/2014/main" id="{AF6E5AB2-CE43-80CF-C242-8B3B3931B0C6}"/>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dirty="0">
                <a:latin typeface="Effra"/>
              </a:rPr>
              <a:t>Quiz vraag 2</a:t>
            </a:r>
            <a:endParaRPr lang="nl-NL" b="1" dirty="0"/>
          </a:p>
          <a:p>
            <a:pPr marL="0" indent="0">
              <a:buNone/>
            </a:pPr>
            <a:endParaRPr lang="nl-NL" dirty="0"/>
          </a:p>
          <a:p>
            <a:pPr marL="0" indent="0">
              <a:buNone/>
            </a:pPr>
            <a:r>
              <a:rPr lang="nl-NL" dirty="0"/>
              <a:t>Positieve of negatieve correlatie?</a:t>
            </a:r>
          </a:p>
          <a:p>
            <a:endParaRPr lang="nl-NL" dirty="0"/>
          </a:p>
        </p:txBody>
      </p:sp>
      <p:pic>
        <p:nvPicPr>
          <p:cNvPr id="4" name="Afbeelding 3">
            <a:extLst>
              <a:ext uri="{FF2B5EF4-FFF2-40B4-BE49-F238E27FC236}">
                <a16:creationId xmlns:a16="http://schemas.microsoft.com/office/drawing/2014/main" id="{6663B184-3E48-E477-4253-FA917B472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2505497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27B1-B540-5257-430C-AD770CD004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DD7785-90B3-F24B-887F-06CF43C1BE6E}"/>
              </a:ext>
            </a:extLst>
          </p:cNvPr>
          <p:cNvSpPr>
            <a:spLocks noGrp="1"/>
          </p:cNvSpPr>
          <p:nvPr>
            <p:ph type="title"/>
          </p:nvPr>
        </p:nvSpPr>
        <p:spPr/>
        <p:txBody>
          <a:bodyPr/>
          <a:lstStyle/>
          <a:p>
            <a:r>
              <a:rPr lang="nl-NL" b="1" dirty="0"/>
              <a:t>Correlatie of causaliteit</a:t>
            </a:r>
          </a:p>
        </p:txBody>
      </p:sp>
      <p:sp>
        <p:nvSpPr>
          <p:cNvPr id="3" name="Tijdelijke aanduiding voor inhoud 2">
            <a:extLst>
              <a:ext uri="{FF2B5EF4-FFF2-40B4-BE49-F238E27FC236}">
                <a16:creationId xmlns:a16="http://schemas.microsoft.com/office/drawing/2014/main" id="{43910C2B-0B74-8460-183D-759D11367A5C}"/>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dirty="0">
                <a:latin typeface="Effra"/>
              </a:rPr>
              <a:t>Quiz vraag 2</a:t>
            </a:r>
            <a:endParaRPr lang="nl-NL" b="1" dirty="0"/>
          </a:p>
          <a:p>
            <a:pPr marL="0" indent="0">
              <a:buNone/>
            </a:pPr>
            <a:endParaRPr lang="nl-NL" dirty="0"/>
          </a:p>
          <a:p>
            <a:pPr marL="0" indent="0">
              <a:buNone/>
            </a:pPr>
            <a:r>
              <a:rPr lang="nl-NL" dirty="0">
                <a:latin typeface="Effra"/>
              </a:rPr>
              <a:t>Het is een positieve correlatie, want de variabelen bewegen dezelfde kant op (drankjes     = sportprestaties    )</a:t>
            </a:r>
            <a:endParaRPr lang="nl-NL" dirty="0"/>
          </a:p>
        </p:txBody>
      </p:sp>
      <p:pic>
        <p:nvPicPr>
          <p:cNvPr id="4" name="Afbeelding 3">
            <a:extLst>
              <a:ext uri="{FF2B5EF4-FFF2-40B4-BE49-F238E27FC236}">
                <a16:creationId xmlns:a16="http://schemas.microsoft.com/office/drawing/2014/main" id="{667BB650-FC54-DB0C-248A-27DB6DDE1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
        <p:nvSpPr>
          <p:cNvPr id="5" name="Arrow: Up 4">
            <a:extLst>
              <a:ext uri="{FF2B5EF4-FFF2-40B4-BE49-F238E27FC236}">
                <a16:creationId xmlns:a16="http://schemas.microsoft.com/office/drawing/2014/main" id="{C59818B8-711E-FC62-E364-5117F2FB4E41}"/>
              </a:ext>
            </a:extLst>
          </p:cNvPr>
          <p:cNvSpPr/>
          <p:nvPr/>
        </p:nvSpPr>
        <p:spPr>
          <a:xfrm>
            <a:off x="5003236" y="4717638"/>
            <a:ext cx="188931" cy="341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AD92FC19-A4A5-7A76-5B37-3EC57E6885E2}"/>
              </a:ext>
            </a:extLst>
          </p:cNvPr>
          <p:cNvSpPr/>
          <p:nvPr/>
        </p:nvSpPr>
        <p:spPr>
          <a:xfrm>
            <a:off x="7989587" y="4729233"/>
            <a:ext cx="188931" cy="341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57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atin typeface="Effra"/>
              </a:rPr>
              <a:t>Vorig jaar</a:t>
            </a:r>
            <a:endParaRPr lang="nl-NL"/>
          </a:p>
        </p:txBody>
      </p:sp>
      <p:sp>
        <p:nvSpPr>
          <p:cNvPr id="3" name="Tijdelijke aanduiding voor inhoud 2"/>
          <p:cNvSpPr>
            <a:spLocks noGrp="1"/>
          </p:cNvSpPr>
          <p:nvPr>
            <p:ph idx="1"/>
          </p:nvPr>
        </p:nvSpPr>
        <p:spPr/>
        <p:txBody>
          <a:bodyPr vert="horz" lIns="91440" tIns="45720" rIns="91440" bIns="45720" rtlCol="0" anchor="t">
            <a:normAutofit lnSpcReduction="10000"/>
          </a:bodyPr>
          <a:lstStyle/>
          <a:p>
            <a:pPr marL="457200" indent="-457200"/>
            <a:r>
              <a:rPr lang="nl-NL">
                <a:latin typeface="Effra"/>
              </a:rPr>
              <a:t>Belangrijke begrippenrijen</a:t>
            </a:r>
            <a:endParaRPr lang="nl-NL"/>
          </a:p>
          <a:p>
            <a:pPr lvl="1"/>
            <a:r>
              <a:rPr lang="nl-NL">
                <a:latin typeface="Arial"/>
                <a:cs typeface="Arial"/>
              </a:rPr>
              <a:t>Type bindingen</a:t>
            </a:r>
            <a:endParaRPr lang="en-US">
              <a:latin typeface="Arial"/>
              <a:cs typeface="Arial"/>
            </a:endParaRPr>
          </a:p>
          <a:p>
            <a:pPr lvl="1"/>
            <a:r>
              <a:rPr lang="nl-NL">
                <a:latin typeface="Arial"/>
                <a:cs typeface="Arial"/>
              </a:rPr>
              <a:t>Type machtsbronnen</a:t>
            </a:r>
            <a:endParaRPr lang="en-US">
              <a:latin typeface="Arial"/>
              <a:cs typeface="Arial"/>
            </a:endParaRPr>
          </a:p>
          <a:p>
            <a:pPr lvl="1"/>
            <a:r>
              <a:rPr lang="nl-NL">
                <a:latin typeface="Arial"/>
                <a:cs typeface="Arial"/>
              </a:rPr>
              <a:t>Soorten sociale ongelijkheid </a:t>
            </a:r>
            <a:endParaRPr lang="en-US">
              <a:latin typeface="Arial"/>
              <a:cs typeface="Arial"/>
            </a:endParaRPr>
          </a:p>
          <a:p>
            <a:pPr lvl="1"/>
            <a:r>
              <a:rPr lang="nl-NL">
                <a:latin typeface="Arial"/>
                <a:cs typeface="Arial"/>
              </a:rPr>
              <a:t>Soorten kapitaal</a:t>
            </a:r>
            <a:endParaRPr lang="nl-NL"/>
          </a:p>
          <a:p>
            <a:r>
              <a:rPr lang="nl-NL">
                <a:latin typeface="Effra"/>
              </a:rPr>
              <a:t>  Politiek: stromingen en besluitvormingsmodellen</a:t>
            </a:r>
            <a:endParaRPr lang="nl-NL"/>
          </a:p>
          <a:p>
            <a:r>
              <a:rPr lang="nl-NL">
                <a:latin typeface="Effra"/>
              </a:rPr>
              <a:t>  Criminaliteitstheorieën </a:t>
            </a:r>
            <a:endParaRPr lang="nl-NL"/>
          </a:p>
          <a:p>
            <a:r>
              <a:rPr lang="nl-NL">
                <a:latin typeface="Effra"/>
              </a:rPr>
              <a:t>  Sociale ongelijkheid</a:t>
            </a:r>
          </a:p>
          <a:p>
            <a:r>
              <a:rPr lang="nl-NL">
                <a:latin typeface="Effra"/>
              </a:rPr>
              <a:t>  </a:t>
            </a:r>
            <a:r>
              <a:rPr lang="nl-NL" err="1">
                <a:latin typeface="Effra"/>
              </a:rPr>
              <a:t>Onderzoeksvaardigheden</a:t>
            </a:r>
            <a:endParaRPr lang="nl-NL">
              <a:latin typeface="Effra"/>
            </a:endParaRPr>
          </a:p>
          <a:p>
            <a:pPr lvl="1"/>
            <a:r>
              <a:rPr lang="nl-NL">
                <a:latin typeface="Effra"/>
              </a:rPr>
              <a:t>Eisen aan wetenschappelijk onderzoek</a:t>
            </a:r>
            <a:endParaRPr lang="nl-NL"/>
          </a:p>
          <a:p>
            <a:endParaRPr lang="nl-NL"/>
          </a:p>
        </p:txBody>
      </p:sp>
    </p:spTree>
    <p:extLst>
      <p:ext uri="{BB962C8B-B14F-4D97-AF65-F5344CB8AC3E}">
        <p14:creationId xmlns:p14="http://schemas.microsoft.com/office/powerpoint/2010/main" val="2844251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Identiteit</a:t>
            </a:r>
          </a:p>
        </p:txBody>
      </p:sp>
      <p:sp>
        <p:nvSpPr>
          <p:cNvPr id="4" name="Rechthoek 3"/>
          <p:cNvSpPr/>
          <p:nvPr/>
        </p:nvSpPr>
        <p:spPr>
          <a:xfrm>
            <a:off x="1242391" y="2711057"/>
            <a:ext cx="9707217" cy="3046988"/>
          </a:xfrm>
          <a:prstGeom prst="rect">
            <a:avLst/>
          </a:prstGeom>
          <a:ln>
            <a:solidFill>
              <a:schemeClr val="tx1"/>
            </a:solidFill>
          </a:ln>
        </p:spPr>
        <p:txBody>
          <a:bodyPr wrap="square">
            <a:spAutoFit/>
          </a:bodyPr>
          <a:lstStyle/>
          <a:p>
            <a:pPr algn="ctr"/>
            <a:r>
              <a:rPr lang="nl-NL" sz="3200" b="0" i="0" u="none" strike="noStrike">
                <a:effectLst/>
                <a:highlight>
                  <a:srgbClr val="FFFFFF"/>
                </a:highlight>
                <a:latin typeface="Effra" panose="02000506080000020004" pitchFamily="2" charset="77"/>
              </a:rPr>
              <a:t>Het beeld dat iemand van zichzelf heeft, dat hij uitdraagt en anderen voorhoudt en dat hij als kenmerkend en blijvend beschouwt voor zijn eigen persoon en dat is afgeleid van zijn perceptie over de groep(en) waar hij wel of juist ook niet deel van uitmaakt.</a:t>
            </a:r>
            <a:endParaRPr lang="nl-NL" sz="3200" i="1">
              <a:latin typeface="Effra" panose="02000506080000020004" pitchFamily="2" charset="77"/>
            </a:endParaRPr>
          </a:p>
        </p:txBody>
      </p:sp>
    </p:spTree>
    <p:extLst>
      <p:ext uri="{BB962C8B-B14F-4D97-AF65-F5344CB8AC3E}">
        <p14:creationId xmlns:p14="http://schemas.microsoft.com/office/powerpoint/2010/main" val="1185809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Cultuur</a:t>
            </a:r>
          </a:p>
        </p:txBody>
      </p:sp>
      <p:sp>
        <p:nvSpPr>
          <p:cNvPr id="4" name="Rechthoek 3"/>
          <p:cNvSpPr/>
          <p:nvPr/>
        </p:nvSpPr>
        <p:spPr>
          <a:xfrm>
            <a:off x="1242391" y="3062750"/>
            <a:ext cx="9707217" cy="1569660"/>
          </a:xfrm>
          <a:prstGeom prst="rect">
            <a:avLst/>
          </a:prstGeom>
          <a:ln>
            <a:solidFill>
              <a:schemeClr val="tx1"/>
            </a:solidFill>
          </a:ln>
        </p:spPr>
        <p:txBody>
          <a:bodyPr wrap="square">
            <a:spAutoFit/>
          </a:bodyPr>
          <a:lstStyle/>
          <a:p>
            <a:pPr algn="ctr"/>
            <a:r>
              <a:rPr lang="nl-NL" sz="3200" i="1">
                <a:latin typeface="Effra" panose="02000506080000020004" pitchFamily="2" charset="0"/>
              </a:rPr>
              <a:t>Cultuur is het geheel van voorstellingen, opvattingen, uitdrukkingsvormen, waarden en normen die mensen als lid van een groep of samenleving hebben verworven</a:t>
            </a:r>
          </a:p>
        </p:txBody>
      </p:sp>
    </p:spTree>
    <p:extLst>
      <p:ext uri="{BB962C8B-B14F-4D97-AF65-F5344CB8AC3E}">
        <p14:creationId xmlns:p14="http://schemas.microsoft.com/office/powerpoint/2010/main" val="378916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Socialisatie</a:t>
            </a:r>
          </a:p>
        </p:txBody>
      </p:sp>
      <p:sp>
        <p:nvSpPr>
          <p:cNvPr id="4" name="Rechthoek 3"/>
          <p:cNvSpPr/>
          <p:nvPr/>
        </p:nvSpPr>
        <p:spPr>
          <a:xfrm>
            <a:off x="1242391" y="2711057"/>
            <a:ext cx="9707217" cy="2554545"/>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overdracht en verwerving van de cultuur van de groep(en) en de samenleving waar mensen toe behoren. Het proces bestaat uit opvoeding, opleiding en andere vormen van omgang met anderen.</a:t>
            </a:r>
            <a:endParaRPr lang="nl-NL" sz="3200" i="1">
              <a:latin typeface="Effra" panose="02000506080000020004" pitchFamily="2" charset="77"/>
            </a:endParaRPr>
          </a:p>
        </p:txBody>
      </p:sp>
    </p:spTree>
    <p:extLst>
      <p:ext uri="{BB962C8B-B14F-4D97-AF65-F5344CB8AC3E}">
        <p14:creationId xmlns:p14="http://schemas.microsoft.com/office/powerpoint/2010/main" val="3372354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Acculturatie</a:t>
            </a:r>
          </a:p>
        </p:txBody>
      </p:sp>
      <p:sp>
        <p:nvSpPr>
          <p:cNvPr id="4" name="Rechthoek 3"/>
          <p:cNvSpPr/>
          <p:nvPr/>
        </p:nvSpPr>
        <p:spPr>
          <a:xfrm>
            <a:off x="1242391" y="2711057"/>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aanleren en verwerven van een andere cultuur of elementen daaruit, dan die waarin iemand is opgegroeid.</a:t>
            </a:r>
            <a:endParaRPr lang="nl-NL" sz="3600" i="1">
              <a:latin typeface="Effra" panose="02000506080000020004" pitchFamily="2" charset="77"/>
            </a:endParaRPr>
          </a:p>
        </p:txBody>
      </p:sp>
    </p:spTree>
    <p:extLst>
      <p:ext uri="{BB962C8B-B14F-4D97-AF65-F5344CB8AC3E}">
        <p14:creationId xmlns:p14="http://schemas.microsoft.com/office/powerpoint/2010/main" val="1866969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(Politieke) socialisatie</a:t>
            </a:r>
          </a:p>
        </p:txBody>
      </p:sp>
      <p:sp>
        <p:nvSpPr>
          <p:cNvPr id="4" name="Rechthoek 3"/>
          <p:cNvSpPr/>
          <p:nvPr/>
        </p:nvSpPr>
        <p:spPr>
          <a:xfrm>
            <a:off x="1242391" y="2711057"/>
            <a:ext cx="9707217" cy="2862322"/>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van overdracht en verwerving van de (politieke) cultuur van de groep(en) en samenleving waar mensen toe behoren. Het proces bestaat uit opvoeding, opleiding en andere vormen van omgang met anderen.</a:t>
            </a:r>
            <a:endParaRPr lang="nl-NL" sz="3600" i="1">
              <a:latin typeface="Effra" panose="02000506080000020004" pitchFamily="2" charset="77"/>
            </a:endParaRPr>
          </a:p>
        </p:txBody>
      </p:sp>
    </p:spTree>
    <p:extLst>
      <p:ext uri="{BB962C8B-B14F-4D97-AF65-F5344CB8AC3E}">
        <p14:creationId xmlns:p14="http://schemas.microsoft.com/office/powerpoint/2010/main" val="1270570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cohesie</a:t>
            </a:r>
          </a:p>
        </p:txBody>
      </p:sp>
      <p:sp>
        <p:nvSpPr>
          <p:cNvPr id="4" name="Rechthoek 3"/>
          <p:cNvSpPr/>
          <p:nvPr/>
        </p:nvSpPr>
        <p:spPr>
          <a:xfrm>
            <a:off x="1242391" y="2711057"/>
            <a:ext cx="9707217" cy="2246769"/>
          </a:xfrm>
          <a:prstGeom prst="rect">
            <a:avLst/>
          </a:prstGeom>
          <a:ln>
            <a:solidFill>
              <a:schemeClr val="tx1"/>
            </a:solidFill>
          </a:ln>
        </p:spPr>
        <p:txBody>
          <a:bodyPr wrap="square">
            <a:spAutoFit/>
          </a:bodyPr>
          <a:lstStyle/>
          <a:p>
            <a:pPr algn="ctr"/>
            <a:r>
              <a:rPr lang="nl-NL" sz="2800" i="1">
                <a:latin typeface="Effra" panose="02000506080000020004" pitchFamily="2" charset="0"/>
              </a:rPr>
              <a:t>Sociale cohesie is het aantal en de kwaliteit van de bindingen die mensen in een ruimer sociaal kader met elkaar hebben, het gevoel een groep te zijn, lid te zijn van een gemeenschap, de mate van verantwoordelijkheid voor elkaars welzijn en de mate waarin anderen daar ook een beroep op kunnen doen. </a:t>
            </a:r>
          </a:p>
        </p:txBody>
      </p:sp>
    </p:spTree>
    <p:extLst>
      <p:ext uri="{BB962C8B-B14F-4D97-AF65-F5344CB8AC3E}">
        <p14:creationId xmlns:p14="http://schemas.microsoft.com/office/powerpoint/2010/main" val="2340493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Ideologie</a:t>
            </a:r>
          </a:p>
        </p:txBody>
      </p:sp>
      <p:sp>
        <p:nvSpPr>
          <p:cNvPr id="4" name="Rechthoek 3"/>
          <p:cNvSpPr/>
          <p:nvPr/>
        </p:nvSpPr>
        <p:spPr>
          <a:xfrm>
            <a:off x="1242391" y="2711057"/>
            <a:ext cx="9707217" cy="2308324"/>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Een samenhangend geheel van beginselen en denkbeelden, meestal uitmondend in ideeën over de meest wenselijke maatschappelijke en politieke verhoudingen.</a:t>
            </a:r>
            <a:endParaRPr lang="nl-NL" sz="3600" i="1">
              <a:latin typeface="Effra" panose="02000506080000020004" pitchFamily="2" charset="77"/>
            </a:endParaRPr>
          </a:p>
        </p:txBody>
      </p:sp>
    </p:spTree>
    <p:extLst>
      <p:ext uri="{BB962C8B-B14F-4D97-AF65-F5344CB8AC3E}">
        <p14:creationId xmlns:p14="http://schemas.microsoft.com/office/powerpoint/2010/main" val="2639728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ongelijkheid</a:t>
            </a:r>
          </a:p>
        </p:txBody>
      </p:sp>
      <p:sp>
        <p:nvSpPr>
          <p:cNvPr id="4" name="Rechthoek 3"/>
          <p:cNvSpPr/>
          <p:nvPr/>
        </p:nvSpPr>
        <p:spPr>
          <a:xfrm>
            <a:off x="1242391" y="2711057"/>
            <a:ext cx="9707217" cy="3046988"/>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Een situatie waarin verschillen tussen mensen in al dan niet aangeboren kenmerken, consequenties hebben voor hun maatschappelijke positie en leiden tot een ongelijke verdeling van schaarse en hooggewaardeerde zaken, van waardering en behandeling.</a:t>
            </a:r>
            <a:endParaRPr lang="nl-NL" sz="3200" i="1">
              <a:latin typeface="Effra" panose="02000506080000020004" pitchFamily="2" charset="77"/>
            </a:endParaRPr>
          </a:p>
        </p:txBody>
      </p:sp>
    </p:spTree>
    <p:extLst>
      <p:ext uri="{BB962C8B-B14F-4D97-AF65-F5344CB8AC3E}">
        <p14:creationId xmlns:p14="http://schemas.microsoft.com/office/powerpoint/2010/main" val="1279092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Macht</a:t>
            </a:r>
          </a:p>
        </p:txBody>
      </p:sp>
      <p:sp>
        <p:nvSpPr>
          <p:cNvPr id="4" name="Rechthoek 3"/>
          <p:cNvSpPr/>
          <p:nvPr/>
        </p:nvSpPr>
        <p:spPr>
          <a:xfrm>
            <a:off x="1242391" y="2711057"/>
            <a:ext cx="9707217" cy="2062103"/>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vermogen om hulpbronnen in te zetten om bepaalde doelstellingen te bereiken en de handelingsmogelijkheden van anderen te beperken of te vergroten.</a:t>
            </a:r>
            <a:endParaRPr lang="nl-NL" sz="3200" i="1">
              <a:latin typeface="Effra" panose="02000506080000020004" pitchFamily="2" charset="77"/>
            </a:endParaRPr>
          </a:p>
        </p:txBody>
      </p:sp>
    </p:spTree>
    <p:extLst>
      <p:ext uri="{BB962C8B-B14F-4D97-AF65-F5344CB8AC3E}">
        <p14:creationId xmlns:p14="http://schemas.microsoft.com/office/powerpoint/2010/main" val="2545321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Gezag</a:t>
            </a:r>
          </a:p>
        </p:txBody>
      </p:sp>
      <p:sp>
        <p:nvSpPr>
          <p:cNvPr id="4" name="Rechthoek 3"/>
          <p:cNvSpPr/>
          <p:nvPr/>
        </p:nvSpPr>
        <p:spPr>
          <a:xfrm>
            <a:off x="1242391" y="3429000"/>
            <a:ext cx="9707217" cy="646331"/>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Macht die als legitiem beschouwd wordt.</a:t>
            </a:r>
            <a:endParaRPr lang="nl-NL" sz="3600" i="1">
              <a:latin typeface="Effra" panose="02000506080000020004" pitchFamily="2" charset="77"/>
            </a:endParaRPr>
          </a:p>
        </p:txBody>
      </p:sp>
    </p:spTree>
    <p:extLst>
      <p:ext uri="{BB962C8B-B14F-4D97-AF65-F5344CB8AC3E}">
        <p14:creationId xmlns:p14="http://schemas.microsoft.com/office/powerpoint/2010/main" val="296856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48EC-D47F-E235-F715-027ECDF4B8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9E29C4-5E9A-9F37-7FFE-07DB98BFBC38}"/>
              </a:ext>
            </a:extLst>
          </p:cNvPr>
          <p:cNvSpPr>
            <a:spLocks noGrp="1"/>
          </p:cNvSpPr>
          <p:nvPr>
            <p:ph type="title"/>
          </p:nvPr>
        </p:nvSpPr>
        <p:spPr/>
        <p:txBody>
          <a:bodyPr/>
          <a:lstStyle/>
          <a:p>
            <a:r>
              <a:rPr lang="nl-NL"/>
              <a:t>Inhoud</a:t>
            </a:r>
          </a:p>
        </p:txBody>
      </p:sp>
      <p:sp>
        <p:nvSpPr>
          <p:cNvPr id="3" name="Tijdelijke aanduiding voor inhoud 2">
            <a:extLst>
              <a:ext uri="{FF2B5EF4-FFF2-40B4-BE49-F238E27FC236}">
                <a16:creationId xmlns:a16="http://schemas.microsoft.com/office/drawing/2014/main" id="{124D086B-CCC1-BE4A-0F1C-EFBD46EF2014}"/>
              </a:ext>
            </a:extLst>
          </p:cNvPr>
          <p:cNvSpPr>
            <a:spLocks noGrp="1"/>
          </p:cNvSpPr>
          <p:nvPr>
            <p:ph idx="1"/>
          </p:nvPr>
        </p:nvSpPr>
        <p:spPr/>
        <p:txBody>
          <a:bodyPr vert="horz" lIns="91440" tIns="45720" rIns="91440" bIns="45720" rtlCol="0" anchor="t">
            <a:normAutofit fontScale="92500" lnSpcReduction="20000"/>
          </a:bodyPr>
          <a:lstStyle/>
          <a:p>
            <a:r>
              <a:rPr lang="nl-NL" dirty="0">
                <a:latin typeface="Effra"/>
              </a:rPr>
              <a:t> Kernconcepten	</a:t>
            </a:r>
          </a:p>
          <a:p>
            <a:pPr lvl="1"/>
            <a:r>
              <a:rPr lang="nl-NL" dirty="0">
                <a:latin typeface="Effra"/>
              </a:rPr>
              <a:t>Toepassing</a:t>
            </a:r>
          </a:p>
          <a:p>
            <a:pPr lvl="1"/>
            <a:r>
              <a:rPr lang="nl-NL" dirty="0">
                <a:latin typeface="Effra"/>
              </a:rPr>
              <a:t>Voorbeeld representativiteit &amp; institutionalisering</a:t>
            </a:r>
            <a:endParaRPr lang="nl-NL" dirty="0"/>
          </a:p>
          <a:p>
            <a:r>
              <a:rPr lang="nl-NL" dirty="0">
                <a:latin typeface="Effra"/>
              </a:rPr>
              <a:t> Dimensies van Hofstede</a:t>
            </a:r>
            <a:endParaRPr lang="nl-NL" dirty="0"/>
          </a:p>
          <a:p>
            <a:r>
              <a:rPr lang="nl-NL" dirty="0">
                <a:latin typeface="Effra"/>
              </a:rPr>
              <a:t> Dilemma van de rechtsstaat &amp; maatschappelijke modellen voor onderhandelen</a:t>
            </a:r>
          </a:p>
          <a:p>
            <a:r>
              <a:rPr lang="nl-NL" dirty="0">
                <a:latin typeface="Effra"/>
              </a:rPr>
              <a:t> Mediatheorieën </a:t>
            </a:r>
          </a:p>
          <a:p>
            <a:r>
              <a:rPr lang="nl-NL" dirty="0">
                <a:latin typeface="Effra"/>
              </a:rPr>
              <a:t> Componenten van sociale uitsluiting</a:t>
            </a:r>
            <a:endParaRPr lang="nl-NL" dirty="0"/>
          </a:p>
          <a:p>
            <a:r>
              <a:rPr lang="nl-NL" dirty="0">
                <a:latin typeface="Effra"/>
              </a:rPr>
              <a:t> </a:t>
            </a:r>
            <a:r>
              <a:rPr lang="nl-NL" dirty="0" err="1">
                <a:latin typeface="Effra"/>
              </a:rPr>
              <a:t>Onderzoeksvaardigheden</a:t>
            </a:r>
            <a:endParaRPr lang="nl-NL" dirty="0">
              <a:latin typeface="Effra"/>
            </a:endParaRPr>
          </a:p>
          <a:p>
            <a:pPr lvl="1"/>
            <a:r>
              <a:rPr lang="nl-NL" dirty="0">
                <a:latin typeface="Effra"/>
              </a:rPr>
              <a:t>Hypothese formuleren</a:t>
            </a:r>
            <a:endParaRPr lang="nl-NL" dirty="0"/>
          </a:p>
          <a:p>
            <a:pPr lvl="1"/>
            <a:r>
              <a:rPr lang="nl-NL" dirty="0">
                <a:latin typeface="Effra"/>
              </a:rPr>
              <a:t>Grafiek aflezen</a:t>
            </a:r>
            <a:endParaRPr lang="nl-NL" dirty="0"/>
          </a:p>
          <a:p>
            <a:pPr lvl="1"/>
            <a:r>
              <a:rPr lang="nl-NL" dirty="0">
                <a:latin typeface="Effra"/>
              </a:rPr>
              <a:t>Correlatie – causaliteit</a:t>
            </a:r>
            <a:endParaRPr lang="nl-NL" dirty="0"/>
          </a:p>
          <a:p>
            <a:endParaRPr lang="nl-NL" dirty="0"/>
          </a:p>
        </p:txBody>
      </p:sp>
    </p:spTree>
    <p:extLst>
      <p:ext uri="{BB962C8B-B14F-4D97-AF65-F5344CB8AC3E}">
        <p14:creationId xmlns:p14="http://schemas.microsoft.com/office/powerpoint/2010/main" val="2774410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Conflict</a:t>
            </a:r>
          </a:p>
        </p:txBody>
      </p:sp>
      <p:sp>
        <p:nvSpPr>
          <p:cNvPr id="4" name="Rechthoek 3"/>
          <p:cNvSpPr/>
          <p:nvPr/>
        </p:nvSpPr>
        <p:spPr>
          <a:xfrm>
            <a:off x="1242391" y="3021036"/>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Een situatie waarin individuen, groepen en/of staten elkaar tegenwerken om de eigen doelen te bereiken.</a:t>
            </a:r>
            <a:endParaRPr lang="nl-NL" sz="3600" i="1">
              <a:latin typeface="Effra" panose="02000506080000020004" pitchFamily="2" charset="77"/>
            </a:endParaRPr>
          </a:p>
        </p:txBody>
      </p:sp>
    </p:spTree>
    <p:extLst>
      <p:ext uri="{BB962C8B-B14F-4D97-AF65-F5344CB8AC3E}">
        <p14:creationId xmlns:p14="http://schemas.microsoft.com/office/powerpoint/2010/main" val="761273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Samenwerking</a:t>
            </a:r>
          </a:p>
        </p:txBody>
      </p:sp>
      <p:sp>
        <p:nvSpPr>
          <p:cNvPr id="4" name="Rechthoek 3"/>
          <p:cNvSpPr/>
          <p:nvPr/>
        </p:nvSpPr>
        <p:spPr>
          <a:xfrm>
            <a:off x="1242391" y="3021036"/>
            <a:ext cx="9707217" cy="2308324"/>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waarin individuen, groepen en/of staten relaties vormen om hun handelen op elkaar af te stemmen voor een gemeenschappelijk doel.</a:t>
            </a:r>
            <a:endParaRPr lang="nl-NL" sz="3600" i="1">
              <a:latin typeface="Effra" panose="02000506080000020004" pitchFamily="2" charset="77"/>
            </a:endParaRPr>
          </a:p>
        </p:txBody>
      </p:sp>
    </p:spTree>
    <p:extLst>
      <p:ext uri="{BB962C8B-B14F-4D97-AF65-F5344CB8AC3E}">
        <p14:creationId xmlns:p14="http://schemas.microsoft.com/office/powerpoint/2010/main" val="3363242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cohesie</a:t>
            </a:r>
          </a:p>
        </p:txBody>
      </p:sp>
      <p:sp>
        <p:nvSpPr>
          <p:cNvPr id="4" name="Rechthoek 3"/>
          <p:cNvSpPr/>
          <p:nvPr/>
        </p:nvSpPr>
        <p:spPr>
          <a:xfrm>
            <a:off x="1242391" y="2416126"/>
            <a:ext cx="9707217" cy="3046988"/>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aantal en de kwaliteit van de bindingen die mensen in een ruimer sociaal kader met elkaar hebben, het gevoel een groep te zijn, lid te zijn van een gemeenschap, de mate van verantwoordelijkheid voor elkaars welzijn, en de mate waarin anderen daar ook een beroep op kunnen doen.</a:t>
            </a:r>
            <a:endParaRPr lang="nl-NL" sz="3200" i="1">
              <a:latin typeface="Effra" panose="02000506080000020004" pitchFamily="2" charset="77"/>
            </a:endParaRPr>
          </a:p>
        </p:txBody>
      </p:sp>
    </p:spTree>
    <p:extLst>
      <p:ext uri="{BB962C8B-B14F-4D97-AF65-F5344CB8AC3E}">
        <p14:creationId xmlns:p14="http://schemas.microsoft.com/office/powerpoint/2010/main" val="1170130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institutie</a:t>
            </a:r>
          </a:p>
        </p:txBody>
      </p:sp>
      <p:sp>
        <p:nvSpPr>
          <p:cNvPr id="4" name="Rechthoek 3"/>
          <p:cNvSpPr/>
          <p:nvPr/>
        </p:nvSpPr>
        <p:spPr>
          <a:xfrm>
            <a:off x="1242391" y="3147646"/>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Complex van min of meer geformaliseerde regels die het gedrag van mensen en hun onderlinge relaties reguleren.</a:t>
            </a:r>
            <a:endParaRPr lang="nl-NL" sz="3200" i="1">
              <a:latin typeface="Effra" panose="02000506080000020004" pitchFamily="2" charset="77"/>
            </a:endParaRPr>
          </a:p>
        </p:txBody>
      </p:sp>
    </p:spTree>
    <p:extLst>
      <p:ext uri="{BB962C8B-B14F-4D97-AF65-F5344CB8AC3E}">
        <p14:creationId xmlns:p14="http://schemas.microsoft.com/office/powerpoint/2010/main" val="2498193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Groepsvorming</a:t>
            </a:r>
          </a:p>
        </p:txBody>
      </p:sp>
      <p:sp>
        <p:nvSpPr>
          <p:cNvPr id="4" name="Rechthoek 3"/>
          <p:cNvSpPr/>
          <p:nvPr/>
        </p:nvSpPr>
        <p:spPr>
          <a:xfrm>
            <a:off x="1242391" y="3147646"/>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latin typeface="Effra" panose="02000506080000020004" pitchFamily="2" charset="77"/>
              </a:rPr>
              <a:t>Het tot stand komen van bindingen tussen meer dan twee mensen, doordat ze elkaar beïnvloeden en gemeenschappelijke waarden en normen ontwikkelen.</a:t>
            </a:r>
            <a:endParaRPr lang="nl-NL" sz="3200" i="1">
              <a:latin typeface="Effra" panose="02000506080000020004" pitchFamily="2" charset="77"/>
            </a:endParaRPr>
          </a:p>
        </p:txBody>
      </p:sp>
    </p:spTree>
    <p:extLst>
      <p:ext uri="{BB962C8B-B14F-4D97-AF65-F5344CB8AC3E}">
        <p14:creationId xmlns:p14="http://schemas.microsoft.com/office/powerpoint/2010/main" val="314326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Politieke institutie</a:t>
            </a:r>
          </a:p>
        </p:txBody>
      </p:sp>
      <p:sp>
        <p:nvSpPr>
          <p:cNvPr id="4" name="Rechthoek 3"/>
          <p:cNvSpPr/>
          <p:nvPr/>
        </p:nvSpPr>
        <p:spPr>
          <a:xfrm>
            <a:off x="1242391" y="2866292"/>
            <a:ext cx="9707217" cy="2062103"/>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Complex van min of meer geformaliseerde regels die het gedrag van mensen en hun onderlinge relaties rond politieke machtsuitoefening en politieke besluitvorming reguleren.</a:t>
            </a:r>
            <a:endParaRPr lang="nl-NL" sz="3200" i="1">
              <a:latin typeface="Effra" panose="02000506080000020004" pitchFamily="2" charset="77"/>
            </a:endParaRPr>
          </a:p>
        </p:txBody>
      </p:sp>
    </p:spTree>
    <p:extLst>
      <p:ext uri="{BB962C8B-B14F-4D97-AF65-F5344CB8AC3E}">
        <p14:creationId xmlns:p14="http://schemas.microsoft.com/office/powerpoint/2010/main" val="2529224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Representatie</a:t>
            </a:r>
          </a:p>
        </p:txBody>
      </p:sp>
      <p:sp>
        <p:nvSpPr>
          <p:cNvPr id="4" name="Rechthoek 3"/>
          <p:cNvSpPr/>
          <p:nvPr/>
        </p:nvSpPr>
        <p:spPr>
          <a:xfrm>
            <a:off x="1242391" y="3161714"/>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De vertegenwoordiging van een groep in (politieke) organisaties door één of enkele betrokkenen die namens de groep optreden.</a:t>
            </a:r>
            <a:endParaRPr lang="nl-NL" sz="3200" i="1">
              <a:latin typeface="Effra" panose="02000506080000020004" pitchFamily="2" charset="77"/>
            </a:endParaRPr>
          </a:p>
        </p:txBody>
      </p:sp>
    </p:spTree>
    <p:extLst>
      <p:ext uri="{BB962C8B-B14F-4D97-AF65-F5344CB8AC3E}">
        <p14:creationId xmlns:p14="http://schemas.microsoft.com/office/powerpoint/2010/main" val="3000541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Representativiteit</a:t>
            </a:r>
          </a:p>
        </p:txBody>
      </p:sp>
      <p:sp>
        <p:nvSpPr>
          <p:cNvPr id="4" name="Rechthoek 3"/>
          <p:cNvSpPr/>
          <p:nvPr/>
        </p:nvSpPr>
        <p:spPr>
          <a:xfrm>
            <a:off x="1242391" y="2711057"/>
            <a:ext cx="9707217" cy="2062103"/>
          </a:xfrm>
          <a:prstGeom prst="rect">
            <a:avLst/>
          </a:prstGeom>
          <a:ln>
            <a:solidFill>
              <a:schemeClr val="tx1"/>
            </a:solidFill>
          </a:ln>
        </p:spPr>
        <p:txBody>
          <a:bodyPr wrap="square">
            <a:spAutoFit/>
          </a:bodyPr>
          <a:lstStyle/>
          <a:p>
            <a:pPr algn="ctr"/>
            <a:r>
              <a:rPr lang="nl-NL" sz="3200" i="0" u="none" strike="noStrike">
                <a:effectLst/>
                <a:highlight>
                  <a:srgbClr val="FFFFFF"/>
                </a:highlight>
                <a:latin typeface="Effra" panose="02000506080000020004" pitchFamily="2" charset="77"/>
              </a:rPr>
              <a:t>De mate waarin de (politieke) besluiten, de standpunten of achtergrondkenmerken van vertegenwoordigers overeenkomen met die van de groep die vertegenwoordigd wordt.</a:t>
            </a:r>
            <a:endParaRPr lang="nl-NL" sz="3200" i="1">
              <a:latin typeface="Effra" panose="02000506080000020004" pitchFamily="2" charset="77"/>
            </a:endParaRPr>
          </a:p>
        </p:txBody>
      </p:sp>
    </p:spTree>
    <p:extLst>
      <p:ext uri="{BB962C8B-B14F-4D97-AF65-F5344CB8AC3E}">
        <p14:creationId xmlns:p14="http://schemas.microsoft.com/office/powerpoint/2010/main" val="3724965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Rationalisering</a:t>
            </a:r>
          </a:p>
        </p:txBody>
      </p:sp>
      <p:sp>
        <p:nvSpPr>
          <p:cNvPr id="4" name="Rechthoek 3"/>
          <p:cNvSpPr/>
          <p:nvPr/>
        </p:nvSpPr>
        <p:spPr>
          <a:xfrm>
            <a:off x="1242391" y="2711057"/>
            <a:ext cx="9707217" cy="2554545"/>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het ordenen en systematiseren van de werkelijkheid met de bedoeling haar voorspelbaar en beheersbaar te maken en van het doelgericht inzetten van middelen om zo efficiënt en effectief mogelijke resultaten te bereiken.</a:t>
            </a:r>
            <a:endParaRPr lang="nl-NL" sz="3200" i="1">
              <a:latin typeface="Effra" panose="02000506080000020004" pitchFamily="2" charset="77"/>
            </a:endParaRPr>
          </a:p>
        </p:txBody>
      </p:sp>
    </p:spTree>
    <p:extLst>
      <p:ext uri="{BB962C8B-B14F-4D97-AF65-F5344CB8AC3E}">
        <p14:creationId xmlns:p14="http://schemas.microsoft.com/office/powerpoint/2010/main" val="1826948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Individualisering</a:t>
            </a:r>
          </a:p>
        </p:txBody>
      </p:sp>
      <p:sp>
        <p:nvSpPr>
          <p:cNvPr id="4" name="Rechthoek 3"/>
          <p:cNvSpPr/>
          <p:nvPr/>
        </p:nvSpPr>
        <p:spPr>
          <a:xfrm>
            <a:off x="1242391" y="2753261"/>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waarbij individuen in toenemende mate hun zelfstandigheid op verschillende gebieden kunnen vergroten.</a:t>
            </a:r>
            <a:endParaRPr lang="nl-NL" sz="3600" i="1">
              <a:latin typeface="Effra" panose="02000506080000020004" pitchFamily="2" charset="77"/>
            </a:endParaRPr>
          </a:p>
        </p:txBody>
      </p:sp>
    </p:spTree>
    <p:extLst>
      <p:ext uri="{BB962C8B-B14F-4D97-AF65-F5344CB8AC3E}">
        <p14:creationId xmlns:p14="http://schemas.microsoft.com/office/powerpoint/2010/main" val="119073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4BC41C-80C8-21B5-F608-690714240F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A83E86-2E56-1303-890D-F7B87B3E98B6}"/>
              </a:ext>
            </a:extLst>
          </p:cNvPr>
          <p:cNvSpPr>
            <a:spLocks noGrp="1"/>
          </p:cNvSpPr>
          <p:nvPr>
            <p:ph type="title"/>
          </p:nvPr>
        </p:nvSpPr>
        <p:spPr/>
        <p:txBody>
          <a:bodyPr/>
          <a:lstStyle/>
          <a:p>
            <a:r>
              <a:rPr lang="nl-NL"/>
              <a:t>Inhoud</a:t>
            </a:r>
          </a:p>
        </p:txBody>
      </p:sp>
      <p:sp>
        <p:nvSpPr>
          <p:cNvPr id="3" name="Tijdelijke aanduiding voor inhoud 2">
            <a:extLst>
              <a:ext uri="{FF2B5EF4-FFF2-40B4-BE49-F238E27FC236}">
                <a16:creationId xmlns:a16="http://schemas.microsoft.com/office/drawing/2014/main" id="{731AA3CD-06C1-FA57-EB95-FC7BF1F5888D}"/>
              </a:ext>
            </a:extLst>
          </p:cNvPr>
          <p:cNvSpPr>
            <a:spLocks noGrp="1"/>
          </p:cNvSpPr>
          <p:nvPr>
            <p:ph idx="1"/>
          </p:nvPr>
        </p:nvSpPr>
        <p:spPr/>
        <p:txBody>
          <a:bodyPr vert="horz" lIns="91440" tIns="45720" rIns="91440" bIns="45720" rtlCol="0" anchor="t">
            <a:normAutofit fontScale="92500" lnSpcReduction="20000"/>
          </a:bodyPr>
          <a:lstStyle/>
          <a:p>
            <a:r>
              <a:rPr lang="nl-NL" dirty="0">
                <a:solidFill>
                  <a:schemeClr val="accent2"/>
                </a:solidFill>
                <a:latin typeface="Effra"/>
              </a:rPr>
              <a:t> Kernconcepten	</a:t>
            </a:r>
          </a:p>
          <a:p>
            <a:pPr lvl="1"/>
            <a:r>
              <a:rPr lang="nl-NL" dirty="0">
                <a:solidFill>
                  <a:schemeClr val="accent2"/>
                </a:solidFill>
                <a:latin typeface="Effra"/>
              </a:rPr>
              <a:t>Toepassing</a:t>
            </a:r>
          </a:p>
          <a:p>
            <a:pPr lvl="1"/>
            <a:r>
              <a:rPr lang="nl-NL" dirty="0">
                <a:solidFill>
                  <a:schemeClr val="accent2"/>
                </a:solidFill>
                <a:latin typeface="Effra"/>
              </a:rPr>
              <a:t>Voorbeeld representativiteit &amp; institutionalisering</a:t>
            </a:r>
            <a:endParaRPr lang="nl-NL" dirty="0">
              <a:solidFill>
                <a:schemeClr val="accent2"/>
              </a:solidFill>
            </a:endParaRPr>
          </a:p>
          <a:p>
            <a:r>
              <a:rPr lang="nl-NL" dirty="0">
                <a:solidFill>
                  <a:schemeClr val="accent6"/>
                </a:solidFill>
                <a:latin typeface="Effra"/>
              </a:rPr>
              <a:t> Dimensies van Hofstede</a:t>
            </a:r>
            <a:endParaRPr lang="nl-NL" dirty="0">
              <a:solidFill>
                <a:schemeClr val="accent6"/>
              </a:solidFill>
            </a:endParaRPr>
          </a:p>
          <a:p>
            <a:r>
              <a:rPr lang="nl-NL" dirty="0">
                <a:solidFill>
                  <a:schemeClr val="accent2"/>
                </a:solidFill>
                <a:latin typeface="Effra"/>
              </a:rPr>
              <a:t> Dilemma van de rechtsstaat &amp; maatschappelijke modellen voor onderhandelen</a:t>
            </a:r>
          </a:p>
          <a:p>
            <a:r>
              <a:rPr lang="nl-NL" dirty="0">
                <a:solidFill>
                  <a:schemeClr val="accent6"/>
                </a:solidFill>
                <a:latin typeface="Effra"/>
              </a:rPr>
              <a:t> Mediatheorieën </a:t>
            </a:r>
          </a:p>
          <a:p>
            <a:r>
              <a:rPr lang="nl-NL" dirty="0">
                <a:solidFill>
                  <a:schemeClr val="accent2"/>
                </a:solidFill>
                <a:latin typeface="Effra"/>
              </a:rPr>
              <a:t> Componenten van sociale uitsluiting</a:t>
            </a:r>
            <a:endParaRPr lang="nl-NL" dirty="0">
              <a:solidFill>
                <a:schemeClr val="accent2"/>
              </a:solidFill>
            </a:endParaRPr>
          </a:p>
          <a:p>
            <a:r>
              <a:rPr lang="nl-NL" dirty="0">
                <a:latin typeface="Effra"/>
              </a:rPr>
              <a:t> </a:t>
            </a:r>
            <a:r>
              <a:rPr lang="nl-NL" dirty="0" err="1">
                <a:solidFill>
                  <a:schemeClr val="accent6"/>
                </a:solidFill>
                <a:latin typeface="Effra"/>
              </a:rPr>
              <a:t>Onderzoeksvaardigheden</a:t>
            </a:r>
            <a:endParaRPr lang="nl-NL" dirty="0">
              <a:solidFill>
                <a:schemeClr val="accent6"/>
              </a:solidFill>
              <a:latin typeface="Effra"/>
            </a:endParaRPr>
          </a:p>
          <a:p>
            <a:pPr lvl="1"/>
            <a:r>
              <a:rPr lang="nl-NL" dirty="0">
                <a:solidFill>
                  <a:schemeClr val="accent6"/>
                </a:solidFill>
                <a:latin typeface="Effra"/>
              </a:rPr>
              <a:t>Hypothese formuleren</a:t>
            </a:r>
            <a:endParaRPr lang="nl-NL" dirty="0">
              <a:solidFill>
                <a:schemeClr val="accent6"/>
              </a:solidFill>
            </a:endParaRPr>
          </a:p>
          <a:p>
            <a:pPr lvl="1"/>
            <a:r>
              <a:rPr lang="nl-NL" dirty="0">
                <a:solidFill>
                  <a:schemeClr val="accent6"/>
                </a:solidFill>
                <a:latin typeface="Effra"/>
              </a:rPr>
              <a:t>Grafiek aflezen</a:t>
            </a:r>
            <a:endParaRPr lang="nl-NL" dirty="0">
              <a:solidFill>
                <a:schemeClr val="accent6"/>
              </a:solidFill>
            </a:endParaRPr>
          </a:p>
          <a:p>
            <a:pPr lvl="1"/>
            <a:r>
              <a:rPr lang="nl-NL" dirty="0">
                <a:solidFill>
                  <a:schemeClr val="accent6"/>
                </a:solidFill>
                <a:latin typeface="Effra"/>
              </a:rPr>
              <a:t>Correlatie – causaliteit</a:t>
            </a:r>
            <a:endParaRPr lang="nl-NL" dirty="0">
              <a:solidFill>
                <a:schemeClr val="accent6"/>
              </a:solidFill>
            </a:endParaRPr>
          </a:p>
          <a:p>
            <a:endParaRPr lang="nl-NL" dirty="0"/>
          </a:p>
        </p:txBody>
      </p:sp>
    </p:spTree>
    <p:extLst>
      <p:ext uri="{BB962C8B-B14F-4D97-AF65-F5344CB8AC3E}">
        <p14:creationId xmlns:p14="http://schemas.microsoft.com/office/powerpoint/2010/main" val="3806817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Institutionalisering</a:t>
            </a:r>
          </a:p>
        </p:txBody>
      </p:sp>
      <p:sp>
        <p:nvSpPr>
          <p:cNvPr id="4" name="Rechthoek 3"/>
          <p:cNvSpPr/>
          <p:nvPr/>
        </p:nvSpPr>
        <p:spPr>
          <a:xfrm>
            <a:off x="1242391" y="2753261"/>
            <a:ext cx="9707217" cy="2862322"/>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waarbij een complex van waarden en min of meer geformaliseerde regels vastgelegd wordt in standaard gedragspatronen, die het gedrag van mensen en hun onderlinge relaties reguleren.</a:t>
            </a:r>
            <a:endParaRPr lang="nl-NL" sz="3600" i="1">
              <a:latin typeface="Effra" panose="02000506080000020004" pitchFamily="2" charset="77"/>
            </a:endParaRPr>
          </a:p>
        </p:txBody>
      </p:sp>
    </p:spTree>
    <p:extLst>
      <p:ext uri="{BB962C8B-B14F-4D97-AF65-F5344CB8AC3E}">
        <p14:creationId xmlns:p14="http://schemas.microsoft.com/office/powerpoint/2010/main" val="4030255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Democratisering</a:t>
            </a:r>
          </a:p>
        </p:txBody>
      </p:sp>
      <p:sp>
        <p:nvSpPr>
          <p:cNvPr id="4" name="Rechthoek 3"/>
          <p:cNvSpPr/>
          <p:nvPr/>
        </p:nvSpPr>
        <p:spPr>
          <a:xfrm>
            <a:off x="1242391" y="3048682"/>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verandering van de machts- en gezagsverhoudingen door een grotere inspraak en medezeggenschap van degenen met minder macht.</a:t>
            </a:r>
            <a:endParaRPr lang="nl-NL" sz="3200" i="1">
              <a:latin typeface="Effra" panose="02000506080000020004" pitchFamily="2" charset="77"/>
            </a:endParaRPr>
          </a:p>
        </p:txBody>
      </p:sp>
    </p:spTree>
    <p:extLst>
      <p:ext uri="{BB962C8B-B14F-4D97-AF65-F5344CB8AC3E}">
        <p14:creationId xmlns:p14="http://schemas.microsoft.com/office/powerpoint/2010/main" val="1135559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Staatsvorming</a:t>
            </a:r>
          </a:p>
        </p:txBody>
      </p:sp>
      <p:sp>
        <p:nvSpPr>
          <p:cNvPr id="4" name="Rechthoek 3"/>
          <p:cNvSpPr/>
          <p:nvPr/>
        </p:nvSpPr>
        <p:spPr>
          <a:xfrm>
            <a:off x="928340" y="3429000"/>
            <a:ext cx="10335320" cy="1200329"/>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De institutionalisering van politieke macht tot een staat.</a:t>
            </a:r>
            <a:endParaRPr lang="nl-NL" sz="3600" i="1">
              <a:latin typeface="Effra" panose="02000506080000020004" pitchFamily="2" charset="77"/>
            </a:endParaRPr>
          </a:p>
        </p:txBody>
      </p:sp>
    </p:spTree>
    <p:extLst>
      <p:ext uri="{BB962C8B-B14F-4D97-AF65-F5344CB8AC3E}">
        <p14:creationId xmlns:p14="http://schemas.microsoft.com/office/powerpoint/2010/main" val="390173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Globalisering</a:t>
            </a:r>
          </a:p>
        </p:txBody>
      </p:sp>
      <p:sp>
        <p:nvSpPr>
          <p:cNvPr id="4" name="Rechthoek 3"/>
          <p:cNvSpPr/>
          <p:nvPr/>
        </p:nvSpPr>
        <p:spPr>
          <a:xfrm>
            <a:off x="928340" y="2964766"/>
            <a:ext cx="10335320"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van uitbreiding en intensivering van contacten en afhankelijkheden over zeer grote afstanden en over landsgrenzen heen.</a:t>
            </a:r>
            <a:endParaRPr lang="nl-NL" sz="3600" i="1">
              <a:latin typeface="Effra" panose="02000506080000020004" pitchFamily="2" charset="77"/>
            </a:endParaRPr>
          </a:p>
        </p:txBody>
      </p:sp>
    </p:spTree>
    <p:extLst>
      <p:ext uri="{BB962C8B-B14F-4D97-AF65-F5344CB8AC3E}">
        <p14:creationId xmlns:p14="http://schemas.microsoft.com/office/powerpoint/2010/main" val="3916475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3F8F-4D9E-7629-8919-9E9FCCFBB7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F7939B-6704-144E-C745-7B675EB53561}"/>
              </a:ext>
            </a:extLst>
          </p:cNvPr>
          <p:cNvSpPr>
            <a:spLocks noGrp="1"/>
          </p:cNvSpPr>
          <p:nvPr>
            <p:ph idx="1"/>
          </p:nvPr>
        </p:nvSpPr>
        <p:spPr/>
        <p:txBody>
          <a:bodyPr vert="horz" lIns="91440" tIns="45720" rIns="91440" bIns="45720" rtlCol="0" anchor="t">
            <a:normAutofit/>
          </a:bodyPr>
          <a:lstStyle/>
          <a:p>
            <a:pPr marL="0" indent="0">
              <a:buNone/>
            </a:pPr>
            <a:r>
              <a:rPr lang="en-US" sz="5400" dirty="0">
                <a:latin typeface="Effra"/>
              </a:rPr>
              <a:t> </a:t>
            </a:r>
            <a:endParaRPr lang="en-US" sz="5400" dirty="0" err="1"/>
          </a:p>
          <a:p>
            <a:pPr marL="0" indent="0">
              <a:buNone/>
            </a:pPr>
            <a:r>
              <a:rPr lang="en-US" sz="5400" dirty="0">
                <a:latin typeface="Effra"/>
              </a:rPr>
              <a:t>  </a:t>
            </a:r>
            <a:r>
              <a:rPr lang="en-US" sz="5400" dirty="0" err="1">
                <a:latin typeface="Effra"/>
              </a:rPr>
              <a:t>Functies</a:t>
            </a:r>
            <a:r>
              <a:rPr lang="en-US" sz="5400" dirty="0">
                <a:latin typeface="Effra"/>
              </a:rPr>
              <a:t> van </a:t>
            </a:r>
            <a:r>
              <a:rPr lang="en-US" sz="5400" dirty="0" err="1">
                <a:latin typeface="Effra"/>
              </a:rPr>
              <a:t>socialisatie</a:t>
            </a:r>
            <a:endParaRPr lang="en-US" sz="5400" dirty="0"/>
          </a:p>
        </p:txBody>
      </p:sp>
    </p:spTree>
    <p:extLst>
      <p:ext uri="{BB962C8B-B14F-4D97-AF65-F5344CB8AC3E}">
        <p14:creationId xmlns:p14="http://schemas.microsoft.com/office/powerpoint/2010/main" val="1014670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8C925-4A7C-FB3C-D47F-567926A2E3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4C058B-7A5B-C5C1-0F91-9C2B867CEBF6}"/>
              </a:ext>
            </a:extLst>
          </p:cNvPr>
          <p:cNvSpPr>
            <a:spLocks noGrp="1"/>
          </p:cNvSpPr>
          <p:nvPr>
            <p:ph type="title"/>
          </p:nvPr>
        </p:nvSpPr>
        <p:spPr/>
        <p:txBody>
          <a:bodyPr/>
          <a:lstStyle/>
          <a:p>
            <a:r>
              <a:rPr lang="nl-NL" b="1" dirty="0" err="1">
                <a:latin typeface="Effra"/>
              </a:rPr>
              <a:t>Indentificatie</a:t>
            </a:r>
            <a:r>
              <a:rPr lang="nl-NL" b="1" dirty="0">
                <a:latin typeface="Effra"/>
              </a:rPr>
              <a:t> functie</a:t>
            </a:r>
          </a:p>
        </p:txBody>
      </p:sp>
      <p:sp>
        <p:nvSpPr>
          <p:cNvPr id="5" name="Tijdelijke aanduiding voor inhoud 2">
            <a:extLst>
              <a:ext uri="{FF2B5EF4-FFF2-40B4-BE49-F238E27FC236}">
                <a16:creationId xmlns:a16="http://schemas.microsoft.com/office/drawing/2014/main" id="{73C64239-F000-2F1E-A656-C22E2706A0FA}"/>
              </a:ext>
            </a:extLst>
          </p:cNvPr>
          <p:cNvSpPr>
            <a:spLocks noGrp="1"/>
          </p:cNvSpPr>
          <p:nvPr>
            <p:ph idx="1"/>
          </p:nvPr>
        </p:nvSpPr>
        <p:spPr>
          <a:xfrm>
            <a:off x="838200" y="1828802"/>
            <a:ext cx="10292862" cy="4665821"/>
          </a:xfrm>
        </p:spPr>
        <p:txBody>
          <a:bodyPr vert="horz" lIns="91440" tIns="45720" rIns="91440" bIns="45720" rtlCol="0" anchor="t">
            <a:normAutofit/>
          </a:bodyPr>
          <a:lstStyle/>
          <a:p>
            <a:r>
              <a:rPr lang="nl-NL" dirty="0">
                <a:latin typeface="Effra"/>
              </a:rPr>
              <a:t>Identificeren met anderen; verbonden voelen met de groep</a:t>
            </a:r>
          </a:p>
          <a:p>
            <a:r>
              <a:rPr lang="nl-NL" dirty="0"/>
              <a:t>Rituelen, spreekwoorden, manieren van praten, lopen etc.</a:t>
            </a:r>
          </a:p>
          <a:p>
            <a:endParaRPr lang="nl-NL" dirty="0"/>
          </a:p>
          <a:p>
            <a:endParaRPr lang="nl-NL" dirty="0"/>
          </a:p>
          <a:p>
            <a:endParaRPr lang="nl-NL" dirty="0"/>
          </a:p>
          <a:p>
            <a:endParaRPr lang="nl-NL" dirty="0"/>
          </a:p>
          <a:p>
            <a:pPr marL="0" indent="0">
              <a:buNone/>
            </a:pPr>
            <a:endParaRPr lang="nl-NL" dirty="0"/>
          </a:p>
        </p:txBody>
      </p:sp>
      <p:pic>
        <p:nvPicPr>
          <p:cNvPr id="6" name="Picture 4" descr="zó belangrijk is het voor je gezondheid om samen te eten">
            <a:extLst>
              <a:ext uri="{FF2B5EF4-FFF2-40B4-BE49-F238E27FC236}">
                <a16:creationId xmlns:a16="http://schemas.microsoft.com/office/drawing/2014/main" id="{C124D738-43AE-CE0E-9D6A-B8D22A33C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29" y="3593125"/>
            <a:ext cx="3578465" cy="2385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lederdracht uit Volendam | Holland in Pixels">
            <a:extLst>
              <a:ext uri="{FF2B5EF4-FFF2-40B4-BE49-F238E27FC236}">
                <a16:creationId xmlns:a16="http://schemas.microsoft.com/office/drawing/2014/main" id="{DF4F1996-7C51-4198-803C-94CC8E579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529" y="3593125"/>
            <a:ext cx="3642204" cy="2385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ituelen maken - Stefanie Hoogland boeken">
            <a:extLst>
              <a:ext uri="{FF2B5EF4-FFF2-40B4-BE49-F238E27FC236}">
                <a16:creationId xmlns:a16="http://schemas.microsoft.com/office/drawing/2014/main" id="{7BCE59BA-C7A4-3418-77D2-D6DAEF64E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828" y="3593125"/>
            <a:ext cx="3578464" cy="23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AC1C-91C1-18A7-F0DB-44AD97B8E0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2FCBDD-A62D-9CE3-D5C4-3A9C1C5C0FEB}"/>
              </a:ext>
            </a:extLst>
          </p:cNvPr>
          <p:cNvSpPr>
            <a:spLocks noGrp="1"/>
          </p:cNvSpPr>
          <p:nvPr>
            <p:ph type="title"/>
          </p:nvPr>
        </p:nvSpPr>
        <p:spPr/>
        <p:txBody>
          <a:bodyPr/>
          <a:lstStyle/>
          <a:p>
            <a:pPr marL="0" indent="0">
              <a:buNone/>
            </a:pPr>
            <a:r>
              <a:rPr lang="nl-NL" b="1" dirty="0">
                <a:latin typeface="Effra"/>
              </a:rPr>
              <a:t>Identiteitsontwikkeling</a:t>
            </a:r>
            <a:endParaRPr lang="nl-NL" dirty="0"/>
          </a:p>
        </p:txBody>
      </p:sp>
      <p:sp>
        <p:nvSpPr>
          <p:cNvPr id="5" name="Tijdelijke aanduiding voor inhoud 2">
            <a:extLst>
              <a:ext uri="{FF2B5EF4-FFF2-40B4-BE49-F238E27FC236}">
                <a16:creationId xmlns:a16="http://schemas.microsoft.com/office/drawing/2014/main" id="{50EB23C7-EFC6-26C8-162E-A6C04A836323}"/>
              </a:ext>
            </a:extLst>
          </p:cNvPr>
          <p:cNvSpPr>
            <a:spLocks noGrp="1"/>
          </p:cNvSpPr>
          <p:nvPr>
            <p:ph idx="1"/>
          </p:nvPr>
        </p:nvSpPr>
        <p:spPr>
          <a:xfrm>
            <a:off x="838200" y="1828802"/>
            <a:ext cx="10292862" cy="4665821"/>
          </a:xfrm>
        </p:spPr>
        <p:txBody>
          <a:bodyPr>
            <a:normAutofit/>
          </a:bodyPr>
          <a:lstStyle/>
          <a:p>
            <a:r>
              <a:rPr lang="nl-NL" dirty="0"/>
              <a:t>Omgeving en mensen bepalen deels je identiteit</a:t>
            </a:r>
          </a:p>
          <a:p>
            <a:r>
              <a:rPr lang="nl-NL" dirty="0"/>
              <a:t>Je ontwikkelt je eigen identiteit</a:t>
            </a:r>
          </a:p>
          <a:p>
            <a:endParaRPr lang="nl-NL" dirty="0"/>
          </a:p>
          <a:p>
            <a:endParaRPr lang="nl-NL" dirty="0"/>
          </a:p>
          <a:p>
            <a:endParaRPr lang="nl-NL" dirty="0"/>
          </a:p>
          <a:p>
            <a:pPr marL="0" indent="0">
              <a:buNone/>
            </a:pPr>
            <a:endParaRPr lang="nl-NL" dirty="0"/>
          </a:p>
        </p:txBody>
      </p:sp>
      <p:pic>
        <p:nvPicPr>
          <p:cNvPr id="3" name="Picture 2" descr="Werken bij Albert Heijn">
            <a:extLst>
              <a:ext uri="{FF2B5EF4-FFF2-40B4-BE49-F238E27FC236}">
                <a16:creationId xmlns:a16="http://schemas.microsoft.com/office/drawing/2014/main" id="{BE9AEDD0-850D-E897-FEA2-6FC87B317E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33"/>
          <a:stretch/>
        </p:blipFill>
        <p:spPr bwMode="auto">
          <a:xfrm>
            <a:off x="8254385" y="3361491"/>
            <a:ext cx="3512124" cy="2312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erdiepingsmodule: Voor jou en je kind! | Stichting Lezen en Schrijven">
            <a:extLst>
              <a:ext uri="{FF2B5EF4-FFF2-40B4-BE49-F238E27FC236}">
                <a16:creationId xmlns:a16="http://schemas.microsoft.com/office/drawing/2014/main" id="{76B1F080-67FE-24AD-DD20-B6DED88CCB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94" r="12921"/>
          <a:stretch/>
        </p:blipFill>
        <p:spPr bwMode="auto">
          <a:xfrm>
            <a:off x="4171869" y="3224878"/>
            <a:ext cx="3625524" cy="2541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choolprojecten – Saïd&amp;Lody">
            <a:extLst>
              <a:ext uri="{FF2B5EF4-FFF2-40B4-BE49-F238E27FC236}">
                <a16:creationId xmlns:a16="http://schemas.microsoft.com/office/drawing/2014/main" id="{A66DAE02-3626-1206-0B84-4ED530BE1F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91" y="3312801"/>
            <a:ext cx="3213766" cy="24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73DC-4330-87E4-0B8A-C46511C5EE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DCCDD1-E931-CF07-4725-84630989A99B}"/>
              </a:ext>
            </a:extLst>
          </p:cNvPr>
          <p:cNvSpPr>
            <a:spLocks noGrp="1"/>
          </p:cNvSpPr>
          <p:nvPr>
            <p:ph type="title"/>
          </p:nvPr>
        </p:nvSpPr>
        <p:spPr/>
        <p:txBody>
          <a:bodyPr/>
          <a:lstStyle/>
          <a:p>
            <a:pPr marL="0" indent="0">
              <a:buNone/>
            </a:pPr>
            <a:r>
              <a:rPr lang="nl-NL" b="1" dirty="0"/>
              <a:t>Continuerende functie</a:t>
            </a:r>
          </a:p>
        </p:txBody>
      </p:sp>
      <p:sp>
        <p:nvSpPr>
          <p:cNvPr id="5" name="Tijdelijke aanduiding voor inhoud 2">
            <a:extLst>
              <a:ext uri="{FF2B5EF4-FFF2-40B4-BE49-F238E27FC236}">
                <a16:creationId xmlns:a16="http://schemas.microsoft.com/office/drawing/2014/main" id="{19637927-237B-1069-7C10-F0CA1FF6397E}"/>
              </a:ext>
            </a:extLst>
          </p:cNvPr>
          <p:cNvSpPr>
            <a:spLocks noGrp="1"/>
          </p:cNvSpPr>
          <p:nvPr>
            <p:ph idx="1"/>
          </p:nvPr>
        </p:nvSpPr>
        <p:spPr>
          <a:xfrm>
            <a:off x="838200" y="1828802"/>
            <a:ext cx="10292862" cy="4665821"/>
          </a:xfrm>
        </p:spPr>
        <p:txBody>
          <a:bodyPr>
            <a:normAutofit/>
          </a:bodyPr>
          <a:lstStyle/>
          <a:p>
            <a:r>
              <a:rPr lang="nl-NL" dirty="0"/>
              <a:t>Opvattingen, normen en waarden overdragen</a:t>
            </a:r>
          </a:p>
          <a:p>
            <a:r>
              <a:rPr lang="nl-NL" dirty="0"/>
              <a:t>Cultuur kenmerken blijven behouden</a:t>
            </a:r>
          </a:p>
          <a:p>
            <a:endParaRPr lang="nl-NL" dirty="0"/>
          </a:p>
          <a:p>
            <a:endParaRPr lang="nl-NL" dirty="0"/>
          </a:p>
          <a:p>
            <a:endParaRPr lang="nl-NL" dirty="0"/>
          </a:p>
          <a:p>
            <a:pPr marL="0" indent="0">
              <a:buNone/>
            </a:pPr>
            <a:endParaRPr lang="nl-NL" dirty="0"/>
          </a:p>
        </p:txBody>
      </p:sp>
      <p:pic>
        <p:nvPicPr>
          <p:cNvPr id="6" name="Afbeelding 5">
            <a:extLst>
              <a:ext uri="{FF2B5EF4-FFF2-40B4-BE49-F238E27FC236}">
                <a16:creationId xmlns:a16="http://schemas.microsoft.com/office/drawing/2014/main" id="{1BA72BE8-F068-FB8C-FF9F-EF7520D1DB04}"/>
              </a:ext>
            </a:extLst>
          </p:cNvPr>
          <p:cNvPicPr>
            <a:picLocks noChangeAspect="1"/>
          </p:cNvPicPr>
          <p:nvPr/>
        </p:nvPicPr>
        <p:blipFill rotWithShape="1">
          <a:blip r:embed="rId3"/>
          <a:srcRect l="49855" t="52081"/>
          <a:stretch/>
        </p:blipFill>
        <p:spPr>
          <a:xfrm>
            <a:off x="3495149" y="3114708"/>
            <a:ext cx="4978963" cy="3378167"/>
          </a:xfrm>
          <a:prstGeom prst="rect">
            <a:avLst/>
          </a:prstGeom>
        </p:spPr>
      </p:pic>
    </p:spTree>
    <p:extLst>
      <p:ext uri="{BB962C8B-B14F-4D97-AF65-F5344CB8AC3E}">
        <p14:creationId xmlns:p14="http://schemas.microsoft.com/office/powerpoint/2010/main" val="18075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DF67-8417-6DD1-3241-4CBAD7B085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59D771-6485-AEED-78B6-2449353C5A3C}"/>
              </a:ext>
            </a:extLst>
          </p:cNvPr>
          <p:cNvSpPr>
            <a:spLocks noGrp="1"/>
          </p:cNvSpPr>
          <p:nvPr>
            <p:ph type="title"/>
          </p:nvPr>
        </p:nvSpPr>
        <p:spPr/>
        <p:txBody>
          <a:bodyPr/>
          <a:lstStyle/>
          <a:p>
            <a:r>
              <a:rPr lang="nl-NL" b="1" dirty="0"/>
              <a:t>Veranderende functie</a:t>
            </a:r>
          </a:p>
        </p:txBody>
      </p:sp>
      <p:sp>
        <p:nvSpPr>
          <p:cNvPr id="5" name="Tijdelijke aanduiding voor inhoud 2">
            <a:extLst>
              <a:ext uri="{FF2B5EF4-FFF2-40B4-BE49-F238E27FC236}">
                <a16:creationId xmlns:a16="http://schemas.microsoft.com/office/drawing/2014/main" id="{D0645A18-E651-9BC7-D6AA-3FF4A7A4F90C}"/>
              </a:ext>
            </a:extLst>
          </p:cNvPr>
          <p:cNvSpPr>
            <a:spLocks noGrp="1"/>
          </p:cNvSpPr>
          <p:nvPr>
            <p:ph idx="1"/>
          </p:nvPr>
        </p:nvSpPr>
        <p:spPr>
          <a:xfrm>
            <a:off x="838200" y="1828802"/>
            <a:ext cx="10292862" cy="4665821"/>
          </a:xfrm>
        </p:spPr>
        <p:txBody>
          <a:bodyPr>
            <a:normAutofit/>
          </a:bodyPr>
          <a:lstStyle/>
          <a:p>
            <a:r>
              <a:rPr lang="nl-NL" dirty="0"/>
              <a:t>Cultuur is relatief</a:t>
            </a:r>
          </a:p>
          <a:p>
            <a:r>
              <a:rPr lang="nl-NL" dirty="0"/>
              <a:t>Verandering door bijv. acculturatie</a:t>
            </a:r>
          </a:p>
          <a:p>
            <a:r>
              <a:rPr lang="nl-NL" dirty="0"/>
              <a:t>Omgaan met nieuwe ontwikkelingen</a:t>
            </a:r>
          </a:p>
          <a:p>
            <a:endParaRPr lang="nl-NL" dirty="0"/>
          </a:p>
          <a:p>
            <a:endParaRPr lang="nl-NL" dirty="0"/>
          </a:p>
          <a:p>
            <a:endParaRPr lang="nl-NL" dirty="0"/>
          </a:p>
          <a:p>
            <a:pPr marL="0" indent="0">
              <a:buNone/>
            </a:pPr>
            <a:endParaRPr lang="nl-NL" dirty="0"/>
          </a:p>
        </p:txBody>
      </p:sp>
      <p:pic>
        <p:nvPicPr>
          <p:cNvPr id="4" name="Picture 2" descr="Afbeeldingsresultaat voor mensen met smartphone">
            <a:extLst>
              <a:ext uri="{FF2B5EF4-FFF2-40B4-BE49-F238E27FC236}">
                <a16:creationId xmlns:a16="http://schemas.microsoft.com/office/drawing/2014/main" id="{983F2E1C-202B-82CF-2F4D-4208A822E2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772" y="3429000"/>
            <a:ext cx="5106456"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A5D9C-0E92-CC8D-1B26-31F87E0149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46C5AD-A785-E1EE-61B7-4A3D42126F3C}"/>
              </a:ext>
            </a:extLst>
          </p:cNvPr>
          <p:cNvSpPr>
            <a:spLocks noGrp="1"/>
          </p:cNvSpPr>
          <p:nvPr>
            <p:ph type="title"/>
          </p:nvPr>
        </p:nvSpPr>
        <p:spPr/>
        <p:txBody>
          <a:bodyPr/>
          <a:lstStyle/>
          <a:p>
            <a:pPr marL="0" indent="0">
              <a:buNone/>
            </a:pPr>
            <a:r>
              <a:rPr lang="nl-NL" b="1" dirty="0">
                <a:latin typeface="Effra"/>
              </a:rPr>
              <a:t>Gedragsregulatie</a:t>
            </a:r>
            <a:endParaRPr lang="nl-NL" b="1" dirty="0"/>
          </a:p>
        </p:txBody>
      </p:sp>
      <p:sp>
        <p:nvSpPr>
          <p:cNvPr id="5" name="Tijdelijke aanduiding voor inhoud 2">
            <a:extLst>
              <a:ext uri="{FF2B5EF4-FFF2-40B4-BE49-F238E27FC236}">
                <a16:creationId xmlns:a16="http://schemas.microsoft.com/office/drawing/2014/main" id="{5DCFF5A6-BD9E-D4D4-D1E8-E39BC1DD77B3}"/>
              </a:ext>
            </a:extLst>
          </p:cNvPr>
          <p:cNvSpPr>
            <a:spLocks noGrp="1"/>
          </p:cNvSpPr>
          <p:nvPr>
            <p:ph idx="1"/>
          </p:nvPr>
        </p:nvSpPr>
        <p:spPr>
          <a:xfrm>
            <a:off x="838200" y="1828802"/>
            <a:ext cx="10292862" cy="4665821"/>
          </a:xfrm>
        </p:spPr>
        <p:txBody>
          <a:bodyPr>
            <a:normAutofit/>
          </a:bodyPr>
          <a:lstStyle/>
          <a:p>
            <a:r>
              <a:rPr lang="nl-NL" dirty="0"/>
              <a:t>Verwachtingen hoe mensen zich gedragen</a:t>
            </a:r>
          </a:p>
          <a:p>
            <a:endParaRPr lang="nl-NL" dirty="0"/>
          </a:p>
          <a:p>
            <a:endParaRPr lang="nl-NL" dirty="0"/>
          </a:p>
          <a:p>
            <a:pPr marL="0" indent="0">
              <a:buNone/>
            </a:pPr>
            <a:endParaRPr lang="nl-NL" dirty="0"/>
          </a:p>
        </p:txBody>
      </p:sp>
      <p:pic>
        <p:nvPicPr>
          <p:cNvPr id="3" name="Picture 2" descr="Afbeeldingsresultaat voor gedragsverwachtingen">
            <a:extLst>
              <a:ext uri="{FF2B5EF4-FFF2-40B4-BE49-F238E27FC236}">
                <a16:creationId xmlns:a16="http://schemas.microsoft.com/office/drawing/2014/main" id="{C00C59E8-6805-8F0E-4378-5A223984E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605" y="2838948"/>
            <a:ext cx="3793033" cy="28447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e werkt een stoplicht?">
            <a:extLst>
              <a:ext uri="{FF2B5EF4-FFF2-40B4-BE49-F238E27FC236}">
                <a16:creationId xmlns:a16="http://schemas.microsoft.com/office/drawing/2014/main" id="{E07D24FB-F31C-3D96-3CC4-2079229C8F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0"/>
          <a:stretch/>
        </p:blipFill>
        <p:spPr bwMode="auto">
          <a:xfrm>
            <a:off x="254362" y="2838949"/>
            <a:ext cx="3658527" cy="2844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nden schudden bij de vredewens | Lievevrouweparochie">
            <a:extLst>
              <a:ext uri="{FF2B5EF4-FFF2-40B4-BE49-F238E27FC236}">
                <a16:creationId xmlns:a16="http://schemas.microsoft.com/office/drawing/2014/main" id="{1446652E-3D8A-BA3F-1412-829666E55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621" y="3232373"/>
            <a:ext cx="3658527" cy="205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88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Kernconcepten - Algemeen</a:t>
            </a:r>
          </a:p>
        </p:txBody>
      </p:sp>
      <p:sp>
        <p:nvSpPr>
          <p:cNvPr id="3" name="Tijdelijke aanduiding voor inhoud 2"/>
          <p:cNvSpPr>
            <a:spLocks noGrp="1"/>
          </p:cNvSpPr>
          <p:nvPr>
            <p:ph idx="1"/>
          </p:nvPr>
        </p:nvSpPr>
        <p:spPr/>
        <p:txBody>
          <a:bodyPr/>
          <a:lstStyle/>
          <a:p>
            <a:r>
              <a:rPr lang="nl-NL"/>
              <a:t>Ongeacht de vraagstelling: gebruiken / uitleggen = toepassen!</a:t>
            </a:r>
          </a:p>
          <a:p>
            <a:pPr marL="0" indent="0">
              <a:buNone/>
            </a:pPr>
            <a:endParaRPr lang="nl-NL"/>
          </a:p>
          <a:p>
            <a:pPr marL="0" indent="0">
              <a:buNone/>
            </a:pPr>
            <a:r>
              <a:rPr lang="nl-NL" b="1"/>
              <a:t>Wat zit er in een antwoord?</a:t>
            </a:r>
          </a:p>
          <a:p>
            <a:r>
              <a:rPr lang="nl-NL"/>
              <a:t>Informatie uit de bron of inleiding, liefst citeren  “…..” (r.5-7)</a:t>
            </a:r>
          </a:p>
          <a:p>
            <a:r>
              <a:rPr lang="nl-NL"/>
              <a:t>Letterlijke woorden uit het kernconcept</a:t>
            </a:r>
          </a:p>
          <a:p>
            <a:r>
              <a:rPr lang="nl-NL"/>
              <a:t>Een koppeling van informatie met het kernconcept</a:t>
            </a:r>
          </a:p>
        </p:txBody>
      </p:sp>
    </p:spTree>
    <p:extLst>
      <p:ext uri="{BB962C8B-B14F-4D97-AF65-F5344CB8AC3E}">
        <p14:creationId xmlns:p14="http://schemas.microsoft.com/office/powerpoint/2010/main" val="3889304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6D6B-BF09-C0B9-43C7-563D3AA8CB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222A28-EC36-48F0-0C8D-16372FB6FD5B}"/>
              </a:ext>
            </a:extLst>
          </p:cNvPr>
          <p:cNvSpPr>
            <a:spLocks noGrp="1"/>
          </p:cNvSpPr>
          <p:nvPr>
            <p:ph type="title"/>
          </p:nvPr>
        </p:nvSpPr>
        <p:spPr>
          <a:xfrm>
            <a:off x="838200" y="540975"/>
            <a:ext cx="10515600" cy="1325563"/>
          </a:xfrm>
        </p:spPr>
        <p:txBody>
          <a:bodyPr>
            <a:normAutofit/>
          </a:bodyPr>
          <a:lstStyle/>
          <a:p>
            <a:pPr marL="0" indent="0">
              <a:buNone/>
            </a:pPr>
            <a:r>
              <a:rPr lang="nl-NL" sz="3600" b="1" dirty="0"/>
              <a:t>Waardoor ontstaan conflicten in de samenleving?</a:t>
            </a:r>
          </a:p>
        </p:txBody>
      </p:sp>
      <p:sp>
        <p:nvSpPr>
          <p:cNvPr id="8" name="Tijdelijke aanduiding voor inhoud 1">
            <a:extLst>
              <a:ext uri="{FF2B5EF4-FFF2-40B4-BE49-F238E27FC236}">
                <a16:creationId xmlns:a16="http://schemas.microsoft.com/office/drawing/2014/main" id="{8B8E028A-1674-9401-6406-2A36BBDB6D8D}"/>
              </a:ext>
            </a:extLst>
          </p:cNvPr>
          <p:cNvSpPr>
            <a:spLocks noGrp="1"/>
          </p:cNvSpPr>
          <p:nvPr>
            <p:ph sz="half" idx="1"/>
          </p:nvPr>
        </p:nvSpPr>
        <p:spPr>
          <a:xfrm>
            <a:off x="838200" y="1825625"/>
            <a:ext cx="10515600" cy="4351338"/>
          </a:xfrm>
        </p:spPr>
        <p:txBody>
          <a:bodyPr vert="horz" lIns="91440" tIns="45720" rIns="91440" bIns="45720" rtlCol="0" anchor="t">
            <a:normAutofit/>
          </a:bodyPr>
          <a:lstStyle/>
          <a:p>
            <a:pPr marL="0" indent="0">
              <a:buNone/>
            </a:pPr>
            <a:r>
              <a:rPr lang="nl-NL" dirty="0">
                <a:latin typeface="Effra"/>
              </a:rPr>
              <a:t>Twee benaderingen over ontstaan conflicten in de samenleving</a:t>
            </a:r>
          </a:p>
        </p:txBody>
      </p:sp>
      <p:pic>
        <p:nvPicPr>
          <p:cNvPr id="9" name="Afbeelding 8">
            <a:extLst>
              <a:ext uri="{FF2B5EF4-FFF2-40B4-BE49-F238E27FC236}">
                <a16:creationId xmlns:a16="http://schemas.microsoft.com/office/drawing/2014/main" id="{11DC45EF-4623-756B-7736-066D1C7DC17C}"/>
              </a:ext>
            </a:extLst>
          </p:cNvPr>
          <p:cNvPicPr>
            <a:picLocks noChangeAspect="1"/>
          </p:cNvPicPr>
          <p:nvPr/>
        </p:nvPicPr>
        <p:blipFill>
          <a:blip r:embed="rId3"/>
          <a:stretch>
            <a:fillRect/>
          </a:stretch>
        </p:blipFill>
        <p:spPr>
          <a:xfrm>
            <a:off x="2539822" y="2553083"/>
            <a:ext cx="2357227" cy="2977550"/>
          </a:xfrm>
          <a:prstGeom prst="rect">
            <a:avLst/>
          </a:prstGeom>
        </p:spPr>
      </p:pic>
      <p:sp>
        <p:nvSpPr>
          <p:cNvPr id="10" name="Tekstvak 9">
            <a:extLst>
              <a:ext uri="{FF2B5EF4-FFF2-40B4-BE49-F238E27FC236}">
                <a16:creationId xmlns:a16="http://schemas.microsoft.com/office/drawing/2014/main" id="{89FF4EB5-D43D-6A9E-C7F0-B375DF4727BC}"/>
              </a:ext>
            </a:extLst>
          </p:cNvPr>
          <p:cNvSpPr txBox="1"/>
          <p:nvPr/>
        </p:nvSpPr>
        <p:spPr>
          <a:xfrm>
            <a:off x="2735409" y="5585754"/>
            <a:ext cx="1982594" cy="923330"/>
          </a:xfrm>
          <a:prstGeom prst="rect">
            <a:avLst/>
          </a:prstGeom>
          <a:noFill/>
        </p:spPr>
        <p:txBody>
          <a:bodyPr wrap="none" lIns="91440" tIns="45720" rIns="91440" bIns="45720" rtlCol="0" anchor="t">
            <a:spAutoFit/>
          </a:bodyPr>
          <a:lstStyle/>
          <a:p>
            <a:pPr algn="ctr"/>
            <a:r>
              <a:rPr lang="nl-NL" dirty="0">
                <a:latin typeface="Effra"/>
              </a:rPr>
              <a:t>Karl Marx / filosoof</a:t>
            </a:r>
          </a:p>
          <a:p>
            <a:pPr algn="ctr"/>
            <a:r>
              <a:rPr lang="nl-NL" dirty="0">
                <a:latin typeface="Effra" panose="02000506080000020004" pitchFamily="2" charset="77"/>
              </a:rPr>
              <a:t>1818 – 1883</a:t>
            </a:r>
          </a:p>
          <a:p>
            <a:pPr algn="ctr"/>
            <a:endParaRPr lang="nl-NL" dirty="0">
              <a:latin typeface="Effra" panose="02000506080000020004" pitchFamily="2" charset="77"/>
            </a:endParaRPr>
          </a:p>
        </p:txBody>
      </p:sp>
      <p:sp>
        <p:nvSpPr>
          <p:cNvPr id="11" name="Tekstvak 10">
            <a:extLst>
              <a:ext uri="{FF2B5EF4-FFF2-40B4-BE49-F238E27FC236}">
                <a16:creationId xmlns:a16="http://schemas.microsoft.com/office/drawing/2014/main" id="{2BF477DF-C3C1-235D-3F23-BDDA25C4C05E}"/>
              </a:ext>
            </a:extLst>
          </p:cNvPr>
          <p:cNvSpPr txBox="1"/>
          <p:nvPr/>
        </p:nvSpPr>
        <p:spPr>
          <a:xfrm>
            <a:off x="6344854" y="5585755"/>
            <a:ext cx="4202742" cy="646331"/>
          </a:xfrm>
          <a:prstGeom prst="rect">
            <a:avLst/>
          </a:prstGeom>
          <a:noFill/>
        </p:spPr>
        <p:txBody>
          <a:bodyPr wrap="square" lIns="91440" tIns="45720" rIns="91440" bIns="45720" rtlCol="0" anchor="t">
            <a:spAutoFit/>
          </a:bodyPr>
          <a:lstStyle/>
          <a:p>
            <a:pPr algn="ctr"/>
            <a:r>
              <a:rPr lang="nl-NL" dirty="0">
                <a:latin typeface="Effra"/>
              </a:rPr>
              <a:t>Samuel P. Huntington / wetenschapper</a:t>
            </a:r>
          </a:p>
          <a:p>
            <a:pPr algn="ctr"/>
            <a:r>
              <a:rPr lang="nl-NL" dirty="0">
                <a:latin typeface="Effra" panose="02000506080000020004" pitchFamily="2" charset="77"/>
              </a:rPr>
              <a:t>1927 - 2008</a:t>
            </a:r>
          </a:p>
        </p:txBody>
      </p:sp>
      <p:pic>
        <p:nvPicPr>
          <p:cNvPr id="12" name="Afbeelding 11">
            <a:extLst>
              <a:ext uri="{FF2B5EF4-FFF2-40B4-BE49-F238E27FC236}">
                <a16:creationId xmlns:a16="http://schemas.microsoft.com/office/drawing/2014/main" id="{77697198-BFF6-06E9-3A42-6633E1669FE0}"/>
              </a:ext>
            </a:extLst>
          </p:cNvPr>
          <p:cNvPicPr>
            <a:picLocks noChangeAspect="1"/>
          </p:cNvPicPr>
          <p:nvPr/>
        </p:nvPicPr>
        <p:blipFill>
          <a:blip r:embed="rId4"/>
          <a:stretch>
            <a:fillRect/>
          </a:stretch>
        </p:blipFill>
        <p:spPr>
          <a:xfrm>
            <a:off x="6422596" y="2615942"/>
            <a:ext cx="4036784" cy="2842569"/>
          </a:xfrm>
          <a:prstGeom prst="rect">
            <a:avLst/>
          </a:prstGeom>
        </p:spPr>
      </p:pic>
    </p:spTree>
    <p:extLst>
      <p:ext uri="{BB962C8B-B14F-4D97-AF65-F5344CB8AC3E}">
        <p14:creationId xmlns:p14="http://schemas.microsoft.com/office/powerpoint/2010/main" val="7532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7831-3D1B-EA1B-E1A6-D440B1C857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931D12-063E-CF8B-7A5F-F8615CB1C462}"/>
              </a:ext>
            </a:extLst>
          </p:cNvPr>
          <p:cNvSpPr>
            <a:spLocks noGrp="1"/>
          </p:cNvSpPr>
          <p:nvPr>
            <p:ph type="title"/>
          </p:nvPr>
        </p:nvSpPr>
        <p:spPr>
          <a:xfrm>
            <a:off x="838200" y="540975"/>
            <a:ext cx="10515600" cy="1325563"/>
          </a:xfrm>
        </p:spPr>
        <p:txBody>
          <a:bodyPr>
            <a:normAutofit/>
          </a:bodyPr>
          <a:lstStyle/>
          <a:p>
            <a:pPr marL="0" indent="0">
              <a:buNone/>
            </a:pPr>
            <a:r>
              <a:rPr lang="nl-NL" b="1" dirty="0">
                <a:latin typeface="Effra"/>
              </a:rPr>
              <a:t>Karl Marx</a:t>
            </a:r>
          </a:p>
        </p:txBody>
      </p:sp>
      <p:sp>
        <p:nvSpPr>
          <p:cNvPr id="8" name="Tijdelijke aanduiding voor inhoud 1">
            <a:extLst>
              <a:ext uri="{FF2B5EF4-FFF2-40B4-BE49-F238E27FC236}">
                <a16:creationId xmlns:a16="http://schemas.microsoft.com/office/drawing/2014/main" id="{5E26E8AC-4DD8-DF0E-8963-32C74C3EA8E8}"/>
              </a:ext>
            </a:extLst>
          </p:cNvPr>
          <p:cNvSpPr>
            <a:spLocks noGrp="1"/>
          </p:cNvSpPr>
          <p:nvPr>
            <p:ph sz="half" idx="1"/>
          </p:nvPr>
        </p:nvSpPr>
        <p:spPr>
          <a:xfrm>
            <a:off x="838200" y="1825625"/>
            <a:ext cx="10515600" cy="4351338"/>
          </a:xfrm>
        </p:spPr>
        <p:txBody>
          <a:bodyPr>
            <a:normAutofit/>
          </a:bodyPr>
          <a:lstStyle/>
          <a:p>
            <a:pPr marL="0" indent="0">
              <a:buNone/>
            </a:pPr>
            <a:r>
              <a:rPr lang="nl-NL" dirty="0"/>
              <a:t>In de conflictbenadering (Marx) staan de ongelijke materiële verschillen tussen de bezittende en de bezitloze klasse centraal. </a:t>
            </a:r>
          </a:p>
          <a:p>
            <a:pPr marL="0" indent="0">
              <a:buNone/>
            </a:pPr>
            <a:endParaRPr lang="nl-NL" dirty="0"/>
          </a:p>
        </p:txBody>
      </p:sp>
      <p:sp>
        <p:nvSpPr>
          <p:cNvPr id="3" name="Rechthoek: afgeronde hoeken 3">
            <a:extLst>
              <a:ext uri="{FF2B5EF4-FFF2-40B4-BE49-F238E27FC236}">
                <a16:creationId xmlns:a16="http://schemas.microsoft.com/office/drawing/2014/main" id="{5C62C28E-9F3A-C800-8763-6C8392EC784A}"/>
              </a:ext>
            </a:extLst>
          </p:cNvPr>
          <p:cNvSpPr/>
          <p:nvPr/>
        </p:nvSpPr>
        <p:spPr>
          <a:xfrm>
            <a:off x="527028" y="4163579"/>
            <a:ext cx="2935626" cy="101694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4" name="Tekstvak 3">
            <a:extLst>
              <a:ext uri="{FF2B5EF4-FFF2-40B4-BE49-F238E27FC236}">
                <a16:creationId xmlns:a16="http://schemas.microsoft.com/office/drawing/2014/main" id="{4292A222-D475-E516-D6B3-7B525B404542}"/>
              </a:ext>
            </a:extLst>
          </p:cNvPr>
          <p:cNvSpPr txBox="1"/>
          <p:nvPr/>
        </p:nvSpPr>
        <p:spPr>
          <a:xfrm>
            <a:off x="712269" y="4238923"/>
            <a:ext cx="2592941" cy="830997"/>
          </a:xfrm>
          <a:prstGeom prst="rect">
            <a:avLst/>
          </a:prstGeom>
          <a:noFill/>
        </p:spPr>
        <p:txBody>
          <a:bodyPr wrap="square" rtlCol="0">
            <a:spAutoFit/>
          </a:bodyPr>
          <a:lstStyle/>
          <a:p>
            <a:pPr algn="ctr"/>
            <a:r>
              <a:rPr lang="nl-NL" sz="2400">
                <a:latin typeface="Trebuchet MS" panose="020B0703020202090204" pitchFamily="34" charset="0"/>
              </a:rPr>
              <a:t>Wel of geen bezit hebben</a:t>
            </a:r>
          </a:p>
        </p:txBody>
      </p:sp>
      <p:sp>
        <p:nvSpPr>
          <p:cNvPr id="5" name="Rechthoek: afgeronde hoeken 5">
            <a:extLst>
              <a:ext uri="{FF2B5EF4-FFF2-40B4-BE49-F238E27FC236}">
                <a16:creationId xmlns:a16="http://schemas.microsoft.com/office/drawing/2014/main" id="{8F40B3C2-6AAD-86AD-5822-6392961A0DD1}"/>
              </a:ext>
            </a:extLst>
          </p:cNvPr>
          <p:cNvSpPr/>
          <p:nvPr/>
        </p:nvSpPr>
        <p:spPr>
          <a:xfrm>
            <a:off x="4116285" y="4145493"/>
            <a:ext cx="2592941" cy="101694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6" name="Tekstvak 5">
            <a:extLst>
              <a:ext uri="{FF2B5EF4-FFF2-40B4-BE49-F238E27FC236}">
                <a16:creationId xmlns:a16="http://schemas.microsoft.com/office/drawing/2014/main" id="{DF2FEF40-0A0D-7945-13F9-7E012DAE8E72}"/>
              </a:ext>
            </a:extLst>
          </p:cNvPr>
          <p:cNvSpPr txBox="1"/>
          <p:nvPr/>
        </p:nvSpPr>
        <p:spPr>
          <a:xfrm>
            <a:off x="4158131" y="4242228"/>
            <a:ext cx="2551096" cy="830997"/>
          </a:xfrm>
          <a:prstGeom prst="rect">
            <a:avLst/>
          </a:prstGeom>
          <a:noFill/>
        </p:spPr>
        <p:txBody>
          <a:bodyPr wrap="square" rtlCol="0">
            <a:spAutoFit/>
          </a:bodyPr>
          <a:lstStyle/>
          <a:p>
            <a:pPr algn="ctr"/>
            <a:r>
              <a:rPr lang="nl-NL" sz="2400" dirty="0">
                <a:latin typeface="Trebuchet MS" panose="020B0703020202090204" pitchFamily="34" charset="0"/>
              </a:rPr>
              <a:t>Conflicten in de samenleving</a:t>
            </a:r>
          </a:p>
        </p:txBody>
      </p:sp>
      <p:sp>
        <p:nvSpPr>
          <p:cNvPr id="7" name="Rechthoek: afgeronde hoeken 7">
            <a:extLst>
              <a:ext uri="{FF2B5EF4-FFF2-40B4-BE49-F238E27FC236}">
                <a16:creationId xmlns:a16="http://schemas.microsoft.com/office/drawing/2014/main" id="{663FDC3F-3764-B69F-DD8B-0437868526A3}"/>
              </a:ext>
            </a:extLst>
          </p:cNvPr>
          <p:cNvSpPr/>
          <p:nvPr/>
        </p:nvSpPr>
        <p:spPr>
          <a:xfrm>
            <a:off x="7266640" y="3877590"/>
            <a:ext cx="4338963" cy="156966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rebuchet MS" panose="020B0703020202090204" pitchFamily="34" charset="0"/>
              </a:rPr>
              <a:t>Pogingen om het oneerlijke economische en politieke systeem omver te werpen</a:t>
            </a:r>
          </a:p>
        </p:txBody>
      </p:sp>
      <p:sp>
        <p:nvSpPr>
          <p:cNvPr id="13" name="Pijl: rechts 9">
            <a:extLst>
              <a:ext uri="{FF2B5EF4-FFF2-40B4-BE49-F238E27FC236}">
                <a16:creationId xmlns:a16="http://schemas.microsoft.com/office/drawing/2014/main" id="{C664575F-26D9-BBB9-8719-073098FC4C4F}"/>
              </a:ext>
            </a:extLst>
          </p:cNvPr>
          <p:cNvSpPr/>
          <p:nvPr/>
        </p:nvSpPr>
        <p:spPr>
          <a:xfrm>
            <a:off x="3598859" y="4548911"/>
            <a:ext cx="331642"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14" name="Pijl: rechts 10">
            <a:extLst>
              <a:ext uri="{FF2B5EF4-FFF2-40B4-BE49-F238E27FC236}">
                <a16:creationId xmlns:a16="http://schemas.microsoft.com/office/drawing/2014/main" id="{C813B7C2-1BDC-0EEE-1734-ADE12CF5C2ED}"/>
              </a:ext>
            </a:extLst>
          </p:cNvPr>
          <p:cNvSpPr/>
          <p:nvPr/>
        </p:nvSpPr>
        <p:spPr>
          <a:xfrm>
            <a:off x="6866670" y="4548912"/>
            <a:ext cx="296334"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15" name="Tekstvak 14">
            <a:extLst>
              <a:ext uri="{FF2B5EF4-FFF2-40B4-BE49-F238E27FC236}">
                <a16:creationId xmlns:a16="http://schemas.microsoft.com/office/drawing/2014/main" id="{299CFBFE-FB95-ADC5-770B-F9104B4AB273}"/>
              </a:ext>
            </a:extLst>
          </p:cNvPr>
          <p:cNvSpPr txBox="1"/>
          <p:nvPr/>
        </p:nvSpPr>
        <p:spPr>
          <a:xfrm>
            <a:off x="527538" y="3024554"/>
            <a:ext cx="184731" cy="523220"/>
          </a:xfrm>
          <a:prstGeom prst="rect">
            <a:avLst/>
          </a:prstGeom>
          <a:noFill/>
        </p:spPr>
        <p:txBody>
          <a:bodyPr wrap="none" rtlCol="0">
            <a:spAutoFit/>
          </a:bodyPr>
          <a:lstStyle/>
          <a:p>
            <a:endParaRPr lang="nl-NL" sz="2800" dirty="0"/>
          </a:p>
        </p:txBody>
      </p:sp>
    </p:spTree>
    <p:extLst>
      <p:ext uri="{BB962C8B-B14F-4D97-AF65-F5344CB8AC3E}">
        <p14:creationId xmlns:p14="http://schemas.microsoft.com/office/powerpoint/2010/main" val="20251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F2734-877C-F6B2-A965-EB8080C895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C6F21D-FE5F-908D-4A3E-24E65F05D6A6}"/>
              </a:ext>
            </a:extLst>
          </p:cNvPr>
          <p:cNvSpPr>
            <a:spLocks noGrp="1"/>
          </p:cNvSpPr>
          <p:nvPr>
            <p:ph type="title"/>
          </p:nvPr>
        </p:nvSpPr>
        <p:spPr>
          <a:xfrm>
            <a:off x="838200" y="540975"/>
            <a:ext cx="10515600" cy="1325563"/>
          </a:xfrm>
        </p:spPr>
        <p:txBody>
          <a:bodyPr>
            <a:normAutofit/>
          </a:bodyPr>
          <a:lstStyle/>
          <a:p>
            <a:pPr marL="0" indent="0">
              <a:buNone/>
            </a:pPr>
            <a:r>
              <a:rPr lang="nl-NL" sz="4400" b="1" dirty="0"/>
              <a:t>Huntington</a:t>
            </a:r>
          </a:p>
        </p:txBody>
      </p:sp>
      <p:sp>
        <p:nvSpPr>
          <p:cNvPr id="8" name="Tijdelijke aanduiding voor inhoud 1">
            <a:extLst>
              <a:ext uri="{FF2B5EF4-FFF2-40B4-BE49-F238E27FC236}">
                <a16:creationId xmlns:a16="http://schemas.microsoft.com/office/drawing/2014/main" id="{A4B79695-DF6C-E6FA-2E14-70308253C64B}"/>
              </a:ext>
            </a:extLst>
          </p:cNvPr>
          <p:cNvSpPr>
            <a:spLocks noGrp="1"/>
          </p:cNvSpPr>
          <p:nvPr>
            <p:ph sz="half" idx="1"/>
          </p:nvPr>
        </p:nvSpPr>
        <p:spPr>
          <a:xfrm>
            <a:off x="838200" y="1825625"/>
            <a:ext cx="10515600" cy="4351338"/>
          </a:xfrm>
        </p:spPr>
        <p:txBody>
          <a:bodyPr>
            <a:normAutofit/>
          </a:bodyPr>
          <a:lstStyle/>
          <a:p>
            <a:pPr marL="0" indent="0">
              <a:buNone/>
            </a:pPr>
            <a:r>
              <a:rPr lang="nl-NL" dirty="0"/>
              <a:t>In de conflictbenadering (Huntington) staat centraal dat maatschappelijke conflicten hun oorsprong ook kunnen hebben in uiteenlopende sociale en culturele verschillen. </a:t>
            </a:r>
          </a:p>
        </p:txBody>
      </p:sp>
      <p:sp>
        <p:nvSpPr>
          <p:cNvPr id="15" name="Tekstvak 14">
            <a:extLst>
              <a:ext uri="{FF2B5EF4-FFF2-40B4-BE49-F238E27FC236}">
                <a16:creationId xmlns:a16="http://schemas.microsoft.com/office/drawing/2014/main" id="{4A044FF3-2563-18B3-AE52-5A7B21B5DD24}"/>
              </a:ext>
            </a:extLst>
          </p:cNvPr>
          <p:cNvSpPr txBox="1"/>
          <p:nvPr/>
        </p:nvSpPr>
        <p:spPr>
          <a:xfrm>
            <a:off x="527538" y="3024554"/>
            <a:ext cx="184731" cy="523220"/>
          </a:xfrm>
          <a:prstGeom prst="rect">
            <a:avLst/>
          </a:prstGeom>
          <a:noFill/>
        </p:spPr>
        <p:txBody>
          <a:bodyPr wrap="none" rtlCol="0">
            <a:spAutoFit/>
          </a:bodyPr>
          <a:lstStyle/>
          <a:p>
            <a:endParaRPr lang="nl-NL" sz="2800" dirty="0"/>
          </a:p>
        </p:txBody>
      </p:sp>
      <p:pic>
        <p:nvPicPr>
          <p:cNvPr id="16" name="Picture 4" descr="Vrouwelijke Portretten Van Verschillende Nationaliteiten Etniciteit.  Meisjes Gezichten Vatars Vectorcollectie. Begrip Culturele Ve Vector  Illustratie - Illustration of internationaal, etniciteit: 213956992">
            <a:extLst>
              <a:ext uri="{FF2B5EF4-FFF2-40B4-BE49-F238E27FC236}">
                <a16:creationId xmlns:a16="http://schemas.microsoft.com/office/drawing/2014/main" id="{8AFBAA1C-799F-178A-249D-490A32427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136" y="3391018"/>
            <a:ext cx="1464861" cy="1497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ligie - Wikipedia">
            <a:extLst>
              <a:ext uri="{FF2B5EF4-FFF2-40B4-BE49-F238E27FC236}">
                <a16:creationId xmlns:a16="http://schemas.microsoft.com/office/drawing/2014/main" id="{F06722E0-4019-7507-8F03-3EDDAB6AE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928" y="3349600"/>
            <a:ext cx="1276350" cy="15844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onflict Tussen Oekraïne En Rusland, Mannelijke Vuisten - Regeringen  Conflicten Concept Royalty-Vrije Foto, Plaatjes, Beelden En Stock  Fotografie. Image 88053762.">
            <a:extLst>
              <a:ext uri="{FF2B5EF4-FFF2-40B4-BE49-F238E27FC236}">
                <a16:creationId xmlns:a16="http://schemas.microsoft.com/office/drawing/2014/main" id="{BA5D6722-9297-F0DF-914A-25E01AC9C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853" y="3349601"/>
            <a:ext cx="2436812" cy="1527069"/>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afgeronde hoeken 3">
            <a:extLst>
              <a:ext uri="{FF2B5EF4-FFF2-40B4-BE49-F238E27FC236}">
                <a16:creationId xmlns:a16="http://schemas.microsoft.com/office/drawing/2014/main" id="{A9F093AC-1119-4B68-9323-433FEFA1F8F0}"/>
              </a:ext>
            </a:extLst>
          </p:cNvPr>
          <p:cNvSpPr/>
          <p:nvPr/>
        </p:nvSpPr>
        <p:spPr>
          <a:xfrm>
            <a:off x="1819629" y="5337547"/>
            <a:ext cx="2040645"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E4FAE502-0768-AF86-61CD-57EF6FEEE6FB}"/>
              </a:ext>
            </a:extLst>
          </p:cNvPr>
          <p:cNvSpPr txBox="1"/>
          <p:nvPr/>
        </p:nvSpPr>
        <p:spPr>
          <a:xfrm>
            <a:off x="1819629" y="5413238"/>
            <a:ext cx="2082492" cy="584775"/>
          </a:xfrm>
          <a:prstGeom prst="rect">
            <a:avLst/>
          </a:prstGeom>
          <a:noFill/>
        </p:spPr>
        <p:txBody>
          <a:bodyPr wrap="square" rtlCol="0">
            <a:spAutoFit/>
          </a:bodyPr>
          <a:lstStyle/>
          <a:p>
            <a:pPr algn="ctr"/>
            <a:r>
              <a:rPr lang="nl-NL" sz="1600" dirty="0">
                <a:latin typeface="Trebuchet MS" panose="020B0703020202090204" pitchFamily="34" charset="0"/>
              </a:rPr>
              <a:t>Sociale en culturele verschillen</a:t>
            </a:r>
          </a:p>
        </p:txBody>
      </p:sp>
      <p:sp>
        <p:nvSpPr>
          <p:cNvPr id="21" name="Rechthoek: afgeronde hoeken 5">
            <a:extLst>
              <a:ext uri="{FF2B5EF4-FFF2-40B4-BE49-F238E27FC236}">
                <a16:creationId xmlns:a16="http://schemas.microsoft.com/office/drawing/2014/main" id="{DDE2B39A-F95E-2D83-6C68-90AFB681FD41}"/>
              </a:ext>
            </a:extLst>
          </p:cNvPr>
          <p:cNvSpPr/>
          <p:nvPr/>
        </p:nvSpPr>
        <p:spPr>
          <a:xfrm>
            <a:off x="4298779" y="5337548"/>
            <a:ext cx="3965374"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7CD08F00-6993-264E-7BA2-614F387024BE}"/>
              </a:ext>
            </a:extLst>
          </p:cNvPr>
          <p:cNvSpPr txBox="1"/>
          <p:nvPr/>
        </p:nvSpPr>
        <p:spPr>
          <a:xfrm>
            <a:off x="4340625" y="5434283"/>
            <a:ext cx="3911524" cy="584775"/>
          </a:xfrm>
          <a:prstGeom prst="rect">
            <a:avLst/>
          </a:prstGeom>
          <a:noFill/>
        </p:spPr>
        <p:txBody>
          <a:bodyPr wrap="square" rtlCol="0">
            <a:spAutoFit/>
          </a:bodyPr>
          <a:lstStyle/>
          <a:p>
            <a:pPr algn="ctr"/>
            <a:r>
              <a:rPr lang="nl-NL" sz="1600">
                <a:latin typeface="Trebuchet MS" panose="020B0703020202090204" pitchFamily="34" charset="0"/>
              </a:rPr>
              <a:t>Belangentegenstellingen tussen groepen in de samenleving (bijv. generaties)</a:t>
            </a:r>
          </a:p>
        </p:txBody>
      </p:sp>
      <p:sp>
        <p:nvSpPr>
          <p:cNvPr id="23" name="Rechthoek: afgeronde hoeken 7">
            <a:extLst>
              <a:ext uri="{FF2B5EF4-FFF2-40B4-BE49-F238E27FC236}">
                <a16:creationId xmlns:a16="http://schemas.microsoft.com/office/drawing/2014/main" id="{E370AF25-63D5-8FB8-C023-F33ED01956BC}"/>
              </a:ext>
            </a:extLst>
          </p:cNvPr>
          <p:cNvSpPr/>
          <p:nvPr/>
        </p:nvSpPr>
        <p:spPr>
          <a:xfrm>
            <a:off x="8629853" y="5337547"/>
            <a:ext cx="1712518"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latin typeface="Trebuchet MS" panose="020B0703020202090204" pitchFamily="34" charset="0"/>
              </a:rPr>
              <a:t>Conflicten in de samenleving</a:t>
            </a:r>
          </a:p>
        </p:txBody>
      </p:sp>
      <p:sp>
        <p:nvSpPr>
          <p:cNvPr id="24" name="Pijl: rechts 9">
            <a:extLst>
              <a:ext uri="{FF2B5EF4-FFF2-40B4-BE49-F238E27FC236}">
                <a16:creationId xmlns:a16="http://schemas.microsoft.com/office/drawing/2014/main" id="{BD4000E5-08FA-6DF5-E88A-A5ECB92FA9EA}"/>
              </a:ext>
            </a:extLst>
          </p:cNvPr>
          <p:cNvSpPr/>
          <p:nvPr/>
        </p:nvSpPr>
        <p:spPr>
          <a:xfrm>
            <a:off x="3918804" y="5595247"/>
            <a:ext cx="331642"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 rechts 10">
            <a:extLst>
              <a:ext uri="{FF2B5EF4-FFF2-40B4-BE49-F238E27FC236}">
                <a16:creationId xmlns:a16="http://schemas.microsoft.com/office/drawing/2014/main" id="{89AFE3C0-D9BC-EF6C-AB08-60F2E62BAF4F}"/>
              </a:ext>
            </a:extLst>
          </p:cNvPr>
          <p:cNvSpPr/>
          <p:nvPr/>
        </p:nvSpPr>
        <p:spPr>
          <a:xfrm>
            <a:off x="8298836" y="5628696"/>
            <a:ext cx="296334"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098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animBg="1"/>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3976D-E69D-C0F3-474F-37D914C7B7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C4BB7-AA5B-486D-7A57-F67E9E203A09}"/>
              </a:ext>
            </a:extLst>
          </p:cNvPr>
          <p:cNvSpPr>
            <a:spLocks noGrp="1"/>
          </p:cNvSpPr>
          <p:nvPr>
            <p:ph type="title"/>
          </p:nvPr>
        </p:nvSpPr>
        <p:spPr>
          <a:xfrm>
            <a:off x="838200" y="540975"/>
            <a:ext cx="10515600" cy="1325563"/>
          </a:xfrm>
        </p:spPr>
        <p:txBody>
          <a:bodyPr>
            <a:normAutofit/>
          </a:bodyPr>
          <a:lstStyle/>
          <a:p>
            <a:pPr marL="0" indent="0">
              <a:buNone/>
            </a:pPr>
            <a:r>
              <a:rPr lang="nl-NL" b="1" dirty="0"/>
              <a:t>Marx of Huntington?</a:t>
            </a:r>
          </a:p>
        </p:txBody>
      </p:sp>
      <p:sp>
        <p:nvSpPr>
          <p:cNvPr id="8" name="Tijdelijke aanduiding voor inhoud 1">
            <a:extLst>
              <a:ext uri="{FF2B5EF4-FFF2-40B4-BE49-F238E27FC236}">
                <a16:creationId xmlns:a16="http://schemas.microsoft.com/office/drawing/2014/main" id="{1CB97E74-F7D5-ACBC-20E9-D5580C2BD426}"/>
              </a:ext>
            </a:extLst>
          </p:cNvPr>
          <p:cNvSpPr>
            <a:spLocks noGrp="1"/>
          </p:cNvSpPr>
          <p:nvPr>
            <p:ph sz="half" idx="1"/>
          </p:nvPr>
        </p:nvSpPr>
        <p:spPr>
          <a:xfrm>
            <a:off x="838200" y="1825625"/>
            <a:ext cx="10515600" cy="4351338"/>
          </a:xfrm>
        </p:spPr>
        <p:txBody>
          <a:bodyPr vert="horz" lIns="91440" tIns="45720" rIns="91440" bIns="45720" rtlCol="0" anchor="t">
            <a:normAutofit lnSpcReduction="10000"/>
          </a:bodyPr>
          <a:lstStyle/>
          <a:p>
            <a:pPr marL="0" indent="0">
              <a:buNone/>
            </a:pPr>
            <a:r>
              <a:rPr lang="nl-NL" dirty="0">
                <a:latin typeface="Effra"/>
              </a:rPr>
              <a:t>In Den Haag is een nieuw winkelcentrum geopend. </a:t>
            </a:r>
            <a:endParaRPr lang="en-US" dirty="0"/>
          </a:p>
          <a:p>
            <a:pPr marL="514350" indent="-514350">
              <a:buAutoNum type="arabicPeriod"/>
            </a:pPr>
            <a:r>
              <a:rPr lang="nl-NL" dirty="0">
                <a:latin typeface="Effra"/>
              </a:rPr>
              <a:t>Al snel ontstond er discussie omdat jongeren met een migratieachtergrond vaker gecontroleerd worden door beveiligers dan andere bezoekers. Sommige jongeren zeggen dat ze zich niet welkom voelen. </a:t>
            </a:r>
            <a:endParaRPr lang="en-US"/>
          </a:p>
          <a:p>
            <a:pPr marL="514350" indent="-514350">
              <a:buAutoNum type="arabicPeriod"/>
            </a:pPr>
            <a:r>
              <a:rPr lang="nl-NL" dirty="0">
                <a:latin typeface="Effra"/>
              </a:rPr>
              <a:t>Tegelijkertijd werken veel jongeren in het winkelcentrum in tijdelijke baantjes, terwijl de leidinggevenden bijna allemaal hoger opgeleid zijn en een andere achtergrond hebben. Volgens een jongerenorganisatie speelt er meer dan alleen discriminatie: ze wijzen op het gebrek aan economische kansen voor jongeren uit deze wijk. </a:t>
            </a:r>
            <a:endParaRPr lang="en-US"/>
          </a:p>
          <a:p>
            <a:pPr marL="0" indent="0">
              <a:buNone/>
            </a:pPr>
            <a:endParaRPr lang="nl-NL" dirty="0"/>
          </a:p>
        </p:txBody>
      </p:sp>
      <p:sp>
        <p:nvSpPr>
          <p:cNvPr id="15" name="Tekstvak 14">
            <a:extLst>
              <a:ext uri="{FF2B5EF4-FFF2-40B4-BE49-F238E27FC236}">
                <a16:creationId xmlns:a16="http://schemas.microsoft.com/office/drawing/2014/main" id="{1FE066BE-11DB-258D-8BC6-CEE563E9A621}"/>
              </a:ext>
            </a:extLst>
          </p:cNvPr>
          <p:cNvSpPr txBox="1"/>
          <p:nvPr/>
        </p:nvSpPr>
        <p:spPr>
          <a:xfrm>
            <a:off x="527538" y="3024554"/>
            <a:ext cx="184731" cy="523220"/>
          </a:xfrm>
          <a:prstGeom prst="rect">
            <a:avLst/>
          </a:prstGeom>
          <a:noFill/>
        </p:spPr>
        <p:txBody>
          <a:bodyPr wrap="none" rtlCol="0">
            <a:spAutoFit/>
          </a:bodyPr>
          <a:lstStyle/>
          <a:p>
            <a:endParaRPr lang="nl-NL" sz="2800" dirty="0"/>
          </a:p>
        </p:txBody>
      </p:sp>
    </p:spTree>
    <p:extLst>
      <p:ext uri="{BB962C8B-B14F-4D97-AF65-F5344CB8AC3E}">
        <p14:creationId xmlns:p14="http://schemas.microsoft.com/office/powerpoint/2010/main" val="339571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4CC8-BA4F-43AA-38F3-099266A2B7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AC2D6B-7B47-81BB-D253-09B1A9EFDBC0}"/>
              </a:ext>
            </a:extLst>
          </p:cNvPr>
          <p:cNvSpPr>
            <a:spLocks noGrp="1"/>
          </p:cNvSpPr>
          <p:nvPr>
            <p:ph type="title"/>
          </p:nvPr>
        </p:nvSpPr>
        <p:spPr>
          <a:xfrm>
            <a:off x="838200" y="540975"/>
            <a:ext cx="10515600" cy="1325563"/>
          </a:xfrm>
        </p:spPr>
        <p:txBody>
          <a:bodyPr>
            <a:normAutofit/>
          </a:bodyPr>
          <a:lstStyle/>
          <a:p>
            <a:pPr marL="0" indent="0">
              <a:buNone/>
            </a:pPr>
            <a:r>
              <a:rPr lang="nl-NL" sz="4400" b="1" dirty="0"/>
              <a:t>5 functies van politieke partijen</a:t>
            </a:r>
          </a:p>
        </p:txBody>
      </p:sp>
      <p:pic>
        <p:nvPicPr>
          <p:cNvPr id="4" name="Afbeelding 9" descr="Afbeelding met schermafbeelding&#10;&#10;Beschrijving is gegenereerd met zeer hoge betrouwbaarheid">
            <a:extLst>
              <a:ext uri="{FF2B5EF4-FFF2-40B4-BE49-F238E27FC236}">
                <a16:creationId xmlns:a16="http://schemas.microsoft.com/office/drawing/2014/main" id="{7C0A7B26-588C-45DE-6803-DE3B5F15E79F}"/>
              </a:ext>
            </a:extLst>
          </p:cNvPr>
          <p:cNvPicPr>
            <a:picLocks noChangeAspect="1"/>
          </p:cNvPicPr>
          <p:nvPr/>
        </p:nvPicPr>
        <p:blipFill>
          <a:blip r:embed="rId3"/>
          <a:stretch>
            <a:fillRect/>
          </a:stretch>
        </p:blipFill>
        <p:spPr>
          <a:xfrm>
            <a:off x="1428839" y="1714858"/>
            <a:ext cx="1559859" cy="2202349"/>
          </a:xfrm>
          <a:prstGeom prst="rect">
            <a:avLst/>
          </a:prstGeom>
        </p:spPr>
      </p:pic>
      <p:sp>
        <p:nvSpPr>
          <p:cNvPr id="5" name="Tekstvak 4">
            <a:extLst>
              <a:ext uri="{FF2B5EF4-FFF2-40B4-BE49-F238E27FC236}">
                <a16:creationId xmlns:a16="http://schemas.microsoft.com/office/drawing/2014/main" id="{BA4DC5A4-1296-1F35-B275-8C67CB74E1F7}"/>
              </a:ext>
            </a:extLst>
          </p:cNvPr>
          <p:cNvSpPr txBox="1"/>
          <p:nvPr/>
        </p:nvSpPr>
        <p:spPr>
          <a:xfrm>
            <a:off x="545123" y="5019248"/>
            <a:ext cx="40655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latin typeface="Effra" panose="02000506080000020004" pitchFamily="2" charset="77"/>
              </a:rPr>
              <a:t>Articulatiefunctie</a:t>
            </a:r>
            <a:br>
              <a:rPr lang="nl-NL" b="1" dirty="0">
                <a:latin typeface="Effra" panose="02000506080000020004" pitchFamily="2" charset="77"/>
              </a:rPr>
            </a:br>
            <a:r>
              <a:rPr lang="nl-NL" dirty="0">
                <a:latin typeface="Effra" panose="02000506080000020004" pitchFamily="2" charset="77"/>
              </a:rPr>
              <a:t>Het op de politiek agenda plaatsen van maatschappelijke eisen en wensen</a:t>
            </a:r>
            <a:endParaRPr lang="nl-NL" dirty="0">
              <a:latin typeface="Effra" panose="02000506080000020004" pitchFamily="2" charset="77"/>
              <a:cs typeface="Calibri" panose="020F0502020204030204"/>
            </a:endParaRPr>
          </a:p>
        </p:txBody>
      </p:sp>
      <p:sp>
        <p:nvSpPr>
          <p:cNvPr id="6" name="Pijl: omhoog 11">
            <a:extLst>
              <a:ext uri="{FF2B5EF4-FFF2-40B4-BE49-F238E27FC236}">
                <a16:creationId xmlns:a16="http://schemas.microsoft.com/office/drawing/2014/main" id="{57BD8A9D-77FB-39A8-FBD8-B93492BD2B9F}"/>
              </a:ext>
            </a:extLst>
          </p:cNvPr>
          <p:cNvSpPr/>
          <p:nvPr/>
        </p:nvSpPr>
        <p:spPr>
          <a:xfrm rot="10740000">
            <a:off x="5867584" y="2879110"/>
            <a:ext cx="505171" cy="744076"/>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pic>
        <p:nvPicPr>
          <p:cNvPr id="7" name="Afbeelding 13" descr="Afbeelding met klok&#10;&#10;Beschrijving is gegenereerd met zeer hoge betrouwbaarheid">
            <a:extLst>
              <a:ext uri="{FF2B5EF4-FFF2-40B4-BE49-F238E27FC236}">
                <a16:creationId xmlns:a16="http://schemas.microsoft.com/office/drawing/2014/main" id="{9C3AC86F-6241-34DE-2004-980FC8805F66}"/>
              </a:ext>
            </a:extLst>
          </p:cNvPr>
          <p:cNvPicPr>
            <a:picLocks noChangeAspect="1"/>
          </p:cNvPicPr>
          <p:nvPr/>
        </p:nvPicPr>
        <p:blipFill rotWithShape="1">
          <a:blip r:embed="rId4"/>
          <a:srcRect r="-448" b="7469"/>
          <a:stretch/>
        </p:blipFill>
        <p:spPr>
          <a:xfrm>
            <a:off x="4920382" y="3876808"/>
            <a:ext cx="2400365" cy="2334650"/>
          </a:xfrm>
          <a:prstGeom prst="rect">
            <a:avLst/>
          </a:prstGeom>
        </p:spPr>
      </p:pic>
      <p:sp>
        <p:nvSpPr>
          <p:cNvPr id="9" name="Tekstvak 8">
            <a:extLst>
              <a:ext uri="{FF2B5EF4-FFF2-40B4-BE49-F238E27FC236}">
                <a16:creationId xmlns:a16="http://schemas.microsoft.com/office/drawing/2014/main" id="{BE0D152A-EDB9-BC2E-EC11-AF74AFFDC477}"/>
              </a:ext>
            </a:extLst>
          </p:cNvPr>
          <p:cNvSpPr txBox="1"/>
          <p:nvPr/>
        </p:nvSpPr>
        <p:spPr>
          <a:xfrm>
            <a:off x="3710432" y="1783189"/>
            <a:ext cx="47917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latin typeface="Effra" panose="02000506080000020004" pitchFamily="2" charset="77"/>
              </a:rPr>
              <a:t>Aggregatiefunctie</a:t>
            </a:r>
            <a:br>
              <a:rPr lang="nl-NL" b="1" dirty="0">
                <a:latin typeface="Effra" panose="02000506080000020004" pitchFamily="2" charset="77"/>
              </a:rPr>
            </a:br>
            <a:r>
              <a:rPr lang="nl-NL" dirty="0">
                <a:latin typeface="Effra" panose="02000506080000020004" pitchFamily="2" charset="77"/>
              </a:rPr>
              <a:t>Het tegen elkaar afwegen en bij elkaar brengen van wensen, eisen en belangen</a:t>
            </a:r>
          </a:p>
        </p:txBody>
      </p:sp>
      <p:sp>
        <p:nvSpPr>
          <p:cNvPr id="10" name="Pijl: omlaag 15">
            <a:extLst>
              <a:ext uri="{FF2B5EF4-FFF2-40B4-BE49-F238E27FC236}">
                <a16:creationId xmlns:a16="http://schemas.microsoft.com/office/drawing/2014/main" id="{48C24918-068E-60AF-7CD9-03A65ABE2182}"/>
              </a:ext>
            </a:extLst>
          </p:cNvPr>
          <p:cNvSpPr/>
          <p:nvPr/>
        </p:nvSpPr>
        <p:spPr>
          <a:xfrm rot="10800000">
            <a:off x="1920922" y="4051235"/>
            <a:ext cx="575051" cy="756728"/>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sp>
        <p:nvSpPr>
          <p:cNvPr id="11" name="Tekstvak 10">
            <a:extLst>
              <a:ext uri="{FF2B5EF4-FFF2-40B4-BE49-F238E27FC236}">
                <a16:creationId xmlns:a16="http://schemas.microsoft.com/office/drawing/2014/main" id="{99B01B46-D485-B1DE-4CDB-D665379990DF}"/>
              </a:ext>
            </a:extLst>
          </p:cNvPr>
          <p:cNvSpPr txBox="1"/>
          <p:nvPr/>
        </p:nvSpPr>
        <p:spPr>
          <a:xfrm>
            <a:off x="6693705" y="5022376"/>
            <a:ext cx="5410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000" dirty="0">
                <a:latin typeface="Effra" panose="02000506080000020004" pitchFamily="2" charset="77"/>
              </a:rPr>
              <a:t>Eis</a:t>
            </a:r>
            <a:endParaRPr lang="nl-NL" sz="2000" dirty="0">
              <a:latin typeface="Effra" panose="02000506080000020004" pitchFamily="2" charset="77"/>
              <a:cs typeface="Calibri"/>
            </a:endParaRPr>
          </a:p>
        </p:txBody>
      </p:sp>
      <p:sp>
        <p:nvSpPr>
          <p:cNvPr id="12" name="Tekstvak 11">
            <a:extLst>
              <a:ext uri="{FF2B5EF4-FFF2-40B4-BE49-F238E27FC236}">
                <a16:creationId xmlns:a16="http://schemas.microsoft.com/office/drawing/2014/main" id="{2589D14E-7B96-CE18-8335-FB307F171842}"/>
              </a:ext>
            </a:extLst>
          </p:cNvPr>
          <p:cNvSpPr txBox="1"/>
          <p:nvPr/>
        </p:nvSpPr>
        <p:spPr>
          <a:xfrm>
            <a:off x="4920382" y="5017305"/>
            <a:ext cx="922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000" dirty="0">
                <a:latin typeface="Effra" panose="02000506080000020004" pitchFamily="2" charset="77"/>
              </a:rPr>
              <a:t>Wens</a:t>
            </a:r>
            <a:endParaRPr lang="nl-NL" sz="2000" dirty="0">
              <a:latin typeface="Effra" panose="02000506080000020004" pitchFamily="2" charset="77"/>
              <a:cs typeface="Calibri"/>
            </a:endParaRPr>
          </a:p>
        </p:txBody>
      </p:sp>
      <p:sp>
        <p:nvSpPr>
          <p:cNvPr id="13" name="Tekstvak 12">
            <a:extLst>
              <a:ext uri="{FF2B5EF4-FFF2-40B4-BE49-F238E27FC236}">
                <a16:creationId xmlns:a16="http://schemas.microsoft.com/office/drawing/2014/main" id="{3868C305-6CB9-5E70-660C-7AD99CE2EFD6}"/>
              </a:ext>
            </a:extLst>
          </p:cNvPr>
          <p:cNvSpPr txBox="1"/>
          <p:nvPr/>
        </p:nvSpPr>
        <p:spPr>
          <a:xfrm>
            <a:off x="5419824" y="6188721"/>
            <a:ext cx="1583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dirty="0">
                <a:latin typeface="Effra" panose="02000506080000020004" pitchFamily="2" charset="77"/>
              </a:rPr>
              <a:t>Belangen</a:t>
            </a:r>
            <a:endParaRPr lang="nl-NL" sz="2400" dirty="0">
              <a:latin typeface="Effra" panose="02000506080000020004" pitchFamily="2" charset="77"/>
              <a:cs typeface="Calibri"/>
            </a:endParaRPr>
          </a:p>
        </p:txBody>
      </p:sp>
      <p:pic>
        <p:nvPicPr>
          <p:cNvPr id="14" name="Afbeelding 20" descr="Afbeelding met tekening&#10;&#10;Beschrijving is gegenereerd met zeer hoge betrouwbaarheid">
            <a:extLst>
              <a:ext uri="{FF2B5EF4-FFF2-40B4-BE49-F238E27FC236}">
                <a16:creationId xmlns:a16="http://schemas.microsoft.com/office/drawing/2014/main" id="{E5B7D126-D529-14A0-4D4F-2E33CC888A6F}"/>
              </a:ext>
            </a:extLst>
          </p:cNvPr>
          <p:cNvPicPr>
            <a:picLocks noChangeAspect="1"/>
          </p:cNvPicPr>
          <p:nvPr/>
        </p:nvPicPr>
        <p:blipFill>
          <a:blip r:embed="rId5"/>
          <a:stretch>
            <a:fillRect/>
          </a:stretch>
        </p:blipFill>
        <p:spPr>
          <a:xfrm>
            <a:off x="9309609" y="1737110"/>
            <a:ext cx="1701539" cy="2123485"/>
          </a:xfrm>
          <a:prstGeom prst="rect">
            <a:avLst/>
          </a:prstGeom>
        </p:spPr>
      </p:pic>
      <p:sp>
        <p:nvSpPr>
          <p:cNvPr id="26" name="Tekstvak 25">
            <a:extLst>
              <a:ext uri="{FF2B5EF4-FFF2-40B4-BE49-F238E27FC236}">
                <a16:creationId xmlns:a16="http://schemas.microsoft.com/office/drawing/2014/main" id="{F99E2F66-0EB8-7580-ED6B-539078EA4B51}"/>
              </a:ext>
            </a:extLst>
          </p:cNvPr>
          <p:cNvSpPr txBox="1"/>
          <p:nvPr/>
        </p:nvSpPr>
        <p:spPr>
          <a:xfrm>
            <a:off x="8171954" y="5044133"/>
            <a:ext cx="34050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sz="2400" b="1" dirty="0">
                <a:latin typeface="Effra" panose="02000506080000020004" pitchFamily="2" charset="77"/>
              </a:rPr>
              <a:t>Participatiefunctie</a:t>
            </a:r>
            <a:br>
              <a:rPr lang="nl-NL" b="1" dirty="0">
                <a:latin typeface="Effra" panose="02000506080000020004" pitchFamily="2" charset="77"/>
              </a:rPr>
            </a:br>
            <a:r>
              <a:rPr lang="nl-NL" dirty="0">
                <a:latin typeface="Effra" panose="02000506080000020004" pitchFamily="2" charset="77"/>
              </a:rPr>
              <a:t>Burgers stimuleren om actief deel te nemen aan politiek.</a:t>
            </a:r>
            <a:endParaRPr lang="nl-NL" dirty="0">
              <a:latin typeface="Effra" panose="02000506080000020004" pitchFamily="2" charset="77"/>
              <a:cs typeface="Calibri"/>
            </a:endParaRPr>
          </a:p>
        </p:txBody>
      </p:sp>
      <p:sp>
        <p:nvSpPr>
          <p:cNvPr id="27" name="Pijl: omhoog 22">
            <a:extLst>
              <a:ext uri="{FF2B5EF4-FFF2-40B4-BE49-F238E27FC236}">
                <a16:creationId xmlns:a16="http://schemas.microsoft.com/office/drawing/2014/main" id="{0557696A-FC03-0206-EE94-5796EDD82A8B}"/>
              </a:ext>
            </a:extLst>
          </p:cNvPr>
          <p:cNvSpPr/>
          <p:nvPr/>
        </p:nvSpPr>
        <p:spPr>
          <a:xfrm>
            <a:off x="9887801" y="4071614"/>
            <a:ext cx="541014" cy="744628"/>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spTree>
    <p:extLst>
      <p:ext uri="{BB962C8B-B14F-4D97-AF65-F5344CB8AC3E}">
        <p14:creationId xmlns:p14="http://schemas.microsoft.com/office/powerpoint/2010/main" val="39890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animBg="1"/>
      <p:bldP spid="11" grpId="0"/>
      <p:bldP spid="12" grpId="0"/>
      <p:bldP spid="13" grpId="0"/>
      <p:bldP spid="26" grpId="0"/>
      <p:bldP spid="2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5647-7E22-CA5D-3560-1892172418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E1BBF1-4F0E-2526-3FCA-B64121CFE27A}"/>
              </a:ext>
            </a:extLst>
          </p:cNvPr>
          <p:cNvSpPr>
            <a:spLocks noGrp="1"/>
          </p:cNvSpPr>
          <p:nvPr>
            <p:ph type="title"/>
          </p:nvPr>
        </p:nvSpPr>
        <p:spPr>
          <a:xfrm>
            <a:off x="838200" y="540975"/>
            <a:ext cx="10515600" cy="1325563"/>
          </a:xfrm>
        </p:spPr>
        <p:txBody>
          <a:bodyPr>
            <a:normAutofit/>
          </a:bodyPr>
          <a:lstStyle/>
          <a:p>
            <a:pPr marL="0" indent="0">
              <a:buNone/>
            </a:pPr>
            <a:r>
              <a:rPr lang="nl-NL" sz="4400" b="1" dirty="0"/>
              <a:t>5 functies van politieke partijen</a:t>
            </a:r>
          </a:p>
        </p:txBody>
      </p:sp>
      <p:pic>
        <p:nvPicPr>
          <p:cNvPr id="17" name="Afbeelding 6">
            <a:extLst>
              <a:ext uri="{FF2B5EF4-FFF2-40B4-BE49-F238E27FC236}">
                <a16:creationId xmlns:a16="http://schemas.microsoft.com/office/drawing/2014/main" id="{23F03FE1-A259-5AAB-969E-CB8CCF5E4C78}"/>
              </a:ext>
            </a:extLst>
          </p:cNvPr>
          <p:cNvPicPr>
            <a:picLocks noChangeAspect="1"/>
          </p:cNvPicPr>
          <p:nvPr/>
        </p:nvPicPr>
        <p:blipFill>
          <a:blip r:embed="rId3"/>
          <a:stretch>
            <a:fillRect/>
          </a:stretch>
        </p:blipFill>
        <p:spPr>
          <a:xfrm>
            <a:off x="2146925" y="3784874"/>
            <a:ext cx="2705878" cy="2531658"/>
          </a:xfrm>
          <a:prstGeom prst="rect">
            <a:avLst/>
          </a:prstGeom>
        </p:spPr>
      </p:pic>
      <p:sp>
        <p:nvSpPr>
          <p:cNvPr id="18" name="Tekstvak 17">
            <a:extLst>
              <a:ext uri="{FF2B5EF4-FFF2-40B4-BE49-F238E27FC236}">
                <a16:creationId xmlns:a16="http://schemas.microsoft.com/office/drawing/2014/main" id="{A2BCDF59-6354-83DA-0561-2349DAE38E5C}"/>
              </a:ext>
            </a:extLst>
          </p:cNvPr>
          <p:cNvSpPr txBox="1"/>
          <p:nvPr/>
        </p:nvSpPr>
        <p:spPr>
          <a:xfrm>
            <a:off x="1301262" y="1813162"/>
            <a:ext cx="499403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latin typeface="Effra" panose="02000506080000020004" pitchFamily="2" charset="77"/>
              </a:rPr>
              <a:t>Communicatiefunctie</a:t>
            </a:r>
            <a:r>
              <a:rPr lang="nl-NL" sz="2400" dirty="0">
                <a:latin typeface="Effra" panose="02000506080000020004" pitchFamily="2" charset="77"/>
              </a:rPr>
              <a:t> </a:t>
            </a:r>
            <a:endParaRPr lang="nl-NL" sz="2400" dirty="0">
              <a:latin typeface="Effra" panose="02000506080000020004" pitchFamily="2" charset="77"/>
              <a:cs typeface="Calibri" panose="020F0502020204030204"/>
            </a:endParaRPr>
          </a:p>
          <a:p>
            <a:r>
              <a:rPr lang="nl-NL" sz="2000" dirty="0">
                <a:latin typeface="Effra" panose="02000506080000020004" pitchFamily="2" charset="77"/>
              </a:rPr>
              <a:t>Als tussenpersoon tussen over overheid en burger; tussen kiezers en gekozenen</a:t>
            </a:r>
            <a:br>
              <a:rPr lang="nl-NL" dirty="0">
                <a:latin typeface="Effra" panose="02000506080000020004" pitchFamily="2" charset="77"/>
              </a:rPr>
            </a:br>
            <a:endParaRPr lang="nl-NL" dirty="0">
              <a:latin typeface="Effra" panose="02000506080000020004" pitchFamily="2" charset="77"/>
              <a:ea typeface="+mn-lt"/>
              <a:cs typeface="+mn-lt"/>
            </a:endParaRPr>
          </a:p>
        </p:txBody>
      </p:sp>
      <p:sp>
        <p:nvSpPr>
          <p:cNvPr id="19" name="Pijl: omhoog 9">
            <a:extLst>
              <a:ext uri="{FF2B5EF4-FFF2-40B4-BE49-F238E27FC236}">
                <a16:creationId xmlns:a16="http://schemas.microsoft.com/office/drawing/2014/main" id="{AF6E04E4-B703-EFEC-6D1A-C9A83A603ECB}"/>
              </a:ext>
            </a:extLst>
          </p:cNvPr>
          <p:cNvSpPr/>
          <p:nvPr/>
        </p:nvSpPr>
        <p:spPr>
          <a:xfrm rot="10740000">
            <a:off x="3258540" y="2953688"/>
            <a:ext cx="485191" cy="699796"/>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2B2768D3-F0C8-C1D6-6783-E2FD4A316BF7}"/>
              </a:ext>
            </a:extLst>
          </p:cNvPr>
          <p:cNvSpPr txBox="1"/>
          <p:nvPr/>
        </p:nvSpPr>
        <p:spPr>
          <a:xfrm>
            <a:off x="6596960" y="5452258"/>
            <a:ext cx="44461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sz="2400" b="1" dirty="0">
                <a:latin typeface="Effra" panose="02000506080000020004" pitchFamily="2" charset="77"/>
              </a:rPr>
              <a:t>Rekrutering en selectiefunctie</a:t>
            </a:r>
            <a:r>
              <a:rPr lang="nl-NL" sz="2400" dirty="0">
                <a:latin typeface="Effra" panose="02000506080000020004" pitchFamily="2" charset="77"/>
              </a:rPr>
              <a:t> </a:t>
            </a:r>
            <a:r>
              <a:rPr lang="nl-NL" sz="2000" dirty="0">
                <a:latin typeface="Effra" panose="02000506080000020004" pitchFamily="2" charset="77"/>
              </a:rPr>
              <a:t>Het voorbereiden en voordragen van kandidaten = politieke loopbaan</a:t>
            </a:r>
          </a:p>
        </p:txBody>
      </p:sp>
      <p:sp>
        <p:nvSpPr>
          <p:cNvPr id="21" name="Pijl: omlaag 8">
            <a:extLst>
              <a:ext uri="{FF2B5EF4-FFF2-40B4-BE49-F238E27FC236}">
                <a16:creationId xmlns:a16="http://schemas.microsoft.com/office/drawing/2014/main" id="{3D1706AB-C43C-9F48-6A05-DE3481DA7EEC}"/>
              </a:ext>
            </a:extLst>
          </p:cNvPr>
          <p:cNvSpPr/>
          <p:nvPr/>
        </p:nvSpPr>
        <p:spPr>
          <a:xfrm rot="10740000">
            <a:off x="8715596" y="4573824"/>
            <a:ext cx="466530" cy="774441"/>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11" descr="Afbeelding met persoon, binnen, vrouw, dragen&#10;&#10;Beschrijving is gegenereerd met zeer hoge betrouwbaarheid">
            <a:extLst>
              <a:ext uri="{FF2B5EF4-FFF2-40B4-BE49-F238E27FC236}">
                <a16:creationId xmlns:a16="http://schemas.microsoft.com/office/drawing/2014/main" id="{A9E5A7DF-9DFB-9F77-8FEE-5C349BCEA981}"/>
              </a:ext>
            </a:extLst>
          </p:cNvPr>
          <p:cNvPicPr>
            <a:picLocks noChangeAspect="1"/>
          </p:cNvPicPr>
          <p:nvPr/>
        </p:nvPicPr>
        <p:blipFill rotWithShape="1">
          <a:blip r:embed="rId4"/>
          <a:srcRect t="1190" r="12022" b="-298"/>
          <a:stretch/>
        </p:blipFill>
        <p:spPr>
          <a:xfrm>
            <a:off x="7289745" y="1982585"/>
            <a:ext cx="3316425" cy="2283625"/>
          </a:xfrm>
          <a:prstGeom prst="rect">
            <a:avLst/>
          </a:prstGeom>
        </p:spPr>
      </p:pic>
    </p:spTree>
    <p:extLst>
      <p:ext uri="{BB962C8B-B14F-4D97-AF65-F5344CB8AC3E}">
        <p14:creationId xmlns:p14="http://schemas.microsoft.com/office/powerpoint/2010/main" val="415821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C9680-011E-361B-CDA6-778A4485E225}"/>
              </a:ext>
            </a:extLst>
          </p:cNvPr>
          <p:cNvSpPr>
            <a:spLocks noGrp="1"/>
          </p:cNvSpPr>
          <p:nvPr>
            <p:ph type="title"/>
          </p:nvPr>
        </p:nvSpPr>
        <p:spPr/>
        <p:txBody>
          <a:bodyPr/>
          <a:lstStyle/>
          <a:p>
            <a:r>
              <a:rPr lang="nl-NL" b="1" dirty="0"/>
              <a:t>Soorten identiteit</a:t>
            </a:r>
          </a:p>
        </p:txBody>
      </p:sp>
      <p:sp>
        <p:nvSpPr>
          <p:cNvPr id="3" name="Tijdelijke aanduiding voor inhoud 2">
            <a:extLst>
              <a:ext uri="{FF2B5EF4-FFF2-40B4-BE49-F238E27FC236}">
                <a16:creationId xmlns:a16="http://schemas.microsoft.com/office/drawing/2014/main" id="{215FD3BF-274B-329E-6437-BCA9DA169200}"/>
              </a:ext>
            </a:extLst>
          </p:cNvPr>
          <p:cNvSpPr>
            <a:spLocks noGrp="1"/>
          </p:cNvSpPr>
          <p:nvPr>
            <p:ph idx="1"/>
          </p:nvPr>
        </p:nvSpPr>
        <p:spPr/>
        <p:txBody>
          <a:bodyPr>
            <a:normAutofit/>
          </a:bodyPr>
          <a:lstStyle/>
          <a:p>
            <a:pPr marL="0" indent="0">
              <a:buNone/>
            </a:pPr>
            <a:r>
              <a:rPr lang="nl-NL" dirty="0"/>
              <a:t>Er wordt onderscheid gemaakt tussen persoonlijke identiteit, sociale identiteit en collectieve identiteit. </a:t>
            </a:r>
          </a:p>
          <a:p>
            <a:r>
              <a:rPr lang="nl-NL" dirty="0"/>
              <a:t>Persoonlijke identiteit is </a:t>
            </a:r>
            <a:r>
              <a:rPr lang="nl-NL" b="1" dirty="0"/>
              <a:t>het beeld dat iemand heeft van zichzelf</a:t>
            </a:r>
            <a:r>
              <a:rPr lang="nl-NL" dirty="0"/>
              <a:t>. Het is het antwoord op de vraag ‘wie ben ik? </a:t>
            </a:r>
          </a:p>
          <a:p>
            <a:r>
              <a:rPr lang="nl-NL" dirty="0"/>
              <a:t>Sociale identiteit is </a:t>
            </a:r>
            <a:r>
              <a:rPr lang="nl-NL" b="1" dirty="0"/>
              <a:t>het beeld dat iemand heeft van zichzelf als lid van de sociale groep(en) waar hij of zij deel van uitmaakt</a:t>
            </a:r>
            <a:r>
              <a:rPr lang="nl-NL" dirty="0"/>
              <a:t>. Iemand ziet zichzelf bijvoorbeeld als vrouw, Rotterdammer, Nederlander met Marokkaanse </a:t>
            </a:r>
            <a:r>
              <a:rPr lang="nl-NL" dirty="0" err="1"/>
              <a:t>roots</a:t>
            </a:r>
            <a:r>
              <a:rPr lang="nl-NL" dirty="0"/>
              <a:t>, jongere en Sparta-fan. </a:t>
            </a:r>
          </a:p>
          <a:p>
            <a:r>
              <a:rPr lang="nl-NL" dirty="0"/>
              <a:t>Collectieve identiteit is </a:t>
            </a:r>
            <a:r>
              <a:rPr lang="nl-NL" b="1" dirty="0"/>
              <a:t>een zij-beeld van een groep </a:t>
            </a:r>
            <a:r>
              <a:rPr lang="nl-NL" dirty="0"/>
              <a:t>dat breed wordt onderschreven door niet-leden of buitenstaanders.</a:t>
            </a:r>
          </a:p>
        </p:txBody>
      </p:sp>
    </p:spTree>
    <p:extLst>
      <p:ext uri="{BB962C8B-B14F-4D97-AF65-F5344CB8AC3E}">
        <p14:creationId xmlns:p14="http://schemas.microsoft.com/office/powerpoint/2010/main" val="2168530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13C9F-A587-6F09-6BC7-708F198ED00D}"/>
              </a:ext>
            </a:extLst>
          </p:cNvPr>
          <p:cNvSpPr>
            <a:spLocks noGrp="1"/>
          </p:cNvSpPr>
          <p:nvPr>
            <p:ph type="title"/>
          </p:nvPr>
        </p:nvSpPr>
        <p:spPr/>
        <p:txBody>
          <a:bodyPr/>
          <a:lstStyle/>
          <a:p>
            <a:r>
              <a:rPr lang="nl-NL" dirty="0"/>
              <a:t>Sociale controle</a:t>
            </a:r>
          </a:p>
        </p:txBody>
      </p:sp>
      <p:sp>
        <p:nvSpPr>
          <p:cNvPr id="3" name="Tijdelijke aanduiding voor inhoud 2">
            <a:extLst>
              <a:ext uri="{FF2B5EF4-FFF2-40B4-BE49-F238E27FC236}">
                <a16:creationId xmlns:a16="http://schemas.microsoft.com/office/drawing/2014/main" id="{9E76AB56-B6C5-A1C2-3C96-10BBA77D203E}"/>
              </a:ext>
            </a:extLst>
          </p:cNvPr>
          <p:cNvSpPr>
            <a:spLocks noGrp="1"/>
          </p:cNvSpPr>
          <p:nvPr>
            <p:ph idx="1"/>
          </p:nvPr>
        </p:nvSpPr>
        <p:spPr/>
        <p:txBody>
          <a:bodyPr/>
          <a:lstStyle/>
          <a:p>
            <a:r>
              <a:rPr lang="nl-NL" dirty="0"/>
              <a:t>Sociale controle kan omschreven worden als de manieren waarop mensen anderen ertoe brengen of dwingen zich aan normen of regels te houden. </a:t>
            </a:r>
          </a:p>
        </p:txBody>
      </p:sp>
      <p:pic>
        <p:nvPicPr>
          <p:cNvPr id="4" name="Afbeelding 3">
            <a:extLst>
              <a:ext uri="{FF2B5EF4-FFF2-40B4-BE49-F238E27FC236}">
                <a16:creationId xmlns:a16="http://schemas.microsoft.com/office/drawing/2014/main" id="{C62C275C-3E4D-654C-483E-F4487D0CBCC0}"/>
              </a:ext>
            </a:extLst>
          </p:cNvPr>
          <p:cNvPicPr>
            <a:picLocks noChangeAspect="1"/>
          </p:cNvPicPr>
          <p:nvPr/>
        </p:nvPicPr>
        <p:blipFill>
          <a:blip r:embed="rId2"/>
          <a:stretch>
            <a:fillRect/>
          </a:stretch>
        </p:blipFill>
        <p:spPr>
          <a:xfrm>
            <a:off x="5226901" y="2614222"/>
            <a:ext cx="6126899" cy="4083004"/>
          </a:xfrm>
          <a:prstGeom prst="rect">
            <a:avLst/>
          </a:prstGeom>
        </p:spPr>
      </p:pic>
      <p:pic>
        <p:nvPicPr>
          <p:cNvPr id="2054" name="Picture 6" descr="Straffen? Gewoon niet meer doen - Ontspannen Opvoeden">
            <a:extLst>
              <a:ext uri="{FF2B5EF4-FFF2-40B4-BE49-F238E27FC236}">
                <a16:creationId xmlns:a16="http://schemas.microsoft.com/office/drawing/2014/main" id="{F224F5D7-E4EC-11CA-BF34-79CCD00C2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7" y="3429000"/>
            <a:ext cx="4161765" cy="277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21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43220-655A-0DFB-7DF8-ACE27EF481EC}"/>
              </a:ext>
            </a:extLst>
          </p:cNvPr>
          <p:cNvSpPr>
            <a:spLocks noGrp="1"/>
          </p:cNvSpPr>
          <p:nvPr>
            <p:ph type="title"/>
          </p:nvPr>
        </p:nvSpPr>
        <p:spPr/>
        <p:txBody>
          <a:bodyPr/>
          <a:lstStyle/>
          <a:p>
            <a:r>
              <a:rPr lang="nl-NL" dirty="0"/>
              <a:t>Visies op politieke participatie</a:t>
            </a:r>
          </a:p>
        </p:txBody>
      </p:sp>
      <p:graphicFrame>
        <p:nvGraphicFramePr>
          <p:cNvPr id="4" name="Tijdelijke aanduiding voor inhoud 3">
            <a:extLst>
              <a:ext uri="{FF2B5EF4-FFF2-40B4-BE49-F238E27FC236}">
                <a16:creationId xmlns:a16="http://schemas.microsoft.com/office/drawing/2014/main" id="{B677AAA4-80CF-C249-6EEB-0E9A344355F2}"/>
              </a:ext>
            </a:extLst>
          </p:cNvPr>
          <p:cNvGraphicFramePr>
            <a:graphicFrameLocks noGrp="1"/>
          </p:cNvGraphicFramePr>
          <p:nvPr>
            <p:ph idx="1"/>
            <p:extLst>
              <p:ext uri="{D42A27DB-BD31-4B8C-83A1-F6EECF244321}">
                <p14:modId xmlns:p14="http://schemas.microsoft.com/office/powerpoint/2010/main" val="2460427939"/>
              </p:ext>
            </p:extLst>
          </p:nvPr>
        </p:nvGraphicFramePr>
        <p:xfrm>
          <a:off x="811161" y="1551940"/>
          <a:ext cx="10515600" cy="2722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845871138"/>
                    </a:ext>
                  </a:extLst>
                </a:gridCol>
                <a:gridCol w="5257800">
                  <a:extLst>
                    <a:ext uri="{9D8B030D-6E8A-4147-A177-3AD203B41FA5}">
                      <a16:colId xmlns:a16="http://schemas.microsoft.com/office/drawing/2014/main" val="3056443233"/>
                    </a:ext>
                  </a:extLst>
                </a:gridCol>
              </a:tblGrid>
              <a:tr h="370840">
                <a:tc>
                  <a:txBody>
                    <a:bodyPr/>
                    <a:lstStyle/>
                    <a:p>
                      <a:r>
                        <a:rPr lang="nl-NL" sz="1600" dirty="0"/>
                        <a:t>Ontwikkelingsvisie</a:t>
                      </a:r>
                    </a:p>
                  </a:txBody>
                  <a:tcPr/>
                </a:tc>
                <a:tc>
                  <a:txBody>
                    <a:bodyPr/>
                    <a:lstStyle/>
                    <a:p>
                      <a:r>
                        <a:rPr lang="nl-NL" sz="1600" dirty="0"/>
                        <a:t>Instrumentele visie</a:t>
                      </a:r>
                    </a:p>
                  </a:txBody>
                  <a:tcPr/>
                </a:tc>
                <a:extLst>
                  <a:ext uri="{0D108BD9-81ED-4DB2-BD59-A6C34878D82A}">
                    <a16:rowId xmlns:a16="http://schemas.microsoft.com/office/drawing/2014/main" val="1569968741"/>
                  </a:ext>
                </a:extLst>
              </a:tr>
              <a:tr h="370840">
                <a:tc>
                  <a:txBody>
                    <a:bodyPr/>
                    <a:lstStyle/>
                    <a:p>
                      <a:r>
                        <a:rPr lang="nl-NL" sz="1600" dirty="0"/>
                        <a:t>Politieke participatie is een </a:t>
                      </a:r>
                      <a:r>
                        <a:rPr lang="nl-NL" sz="1600" b="1" dirty="0"/>
                        <a:t>doel</a:t>
                      </a:r>
                      <a:r>
                        <a:rPr lang="nl-NL" sz="1600" dirty="0"/>
                        <a:t> op zich</a:t>
                      </a:r>
                    </a:p>
                  </a:txBody>
                  <a:tcPr/>
                </a:tc>
                <a:tc>
                  <a:txBody>
                    <a:bodyPr/>
                    <a:lstStyle/>
                    <a:p>
                      <a:r>
                        <a:rPr lang="nl-NL" sz="1600" dirty="0"/>
                        <a:t>Politieke participatie is een </a:t>
                      </a:r>
                      <a:r>
                        <a:rPr lang="nl-NL" sz="1600" b="1" dirty="0"/>
                        <a:t>middel</a:t>
                      </a:r>
                      <a:r>
                        <a:rPr lang="nl-NL" sz="1600" dirty="0"/>
                        <a:t> (om besluiten te nemen)</a:t>
                      </a:r>
                    </a:p>
                  </a:txBody>
                  <a:tcPr/>
                </a:tc>
                <a:extLst>
                  <a:ext uri="{0D108BD9-81ED-4DB2-BD59-A6C34878D82A}">
                    <a16:rowId xmlns:a16="http://schemas.microsoft.com/office/drawing/2014/main" val="2409352249"/>
                  </a:ext>
                </a:extLst>
              </a:tr>
              <a:tr h="370840">
                <a:tc>
                  <a:txBody>
                    <a:bodyPr/>
                    <a:lstStyle/>
                    <a:p>
                      <a:r>
                        <a:rPr lang="nl-NL" sz="1600" dirty="0"/>
                        <a:t>Kennis onder burgers neemt doe door participatie</a:t>
                      </a:r>
                    </a:p>
                  </a:txBody>
                  <a:tcPr/>
                </a:tc>
                <a:tc>
                  <a:txBody>
                    <a:bodyPr/>
                    <a:lstStyle/>
                    <a:p>
                      <a:r>
                        <a:rPr lang="nl-NL" sz="1600" dirty="0"/>
                        <a:t>Stemmen is een manier om aan te geven wat je belangrijk vindt</a:t>
                      </a:r>
                    </a:p>
                  </a:txBody>
                  <a:tcPr/>
                </a:tc>
                <a:extLst>
                  <a:ext uri="{0D108BD9-81ED-4DB2-BD59-A6C34878D82A}">
                    <a16:rowId xmlns:a16="http://schemas.microsoft.com/office/drawing/2014/main" val="2569955154"/>
                  </a:ext>
                </a:extLst>
              </a:tr>
              <a:tr h="370840">
                <a:tc>
                  <a:txBody>
                    <a:bodyPr/>
                    <a:lstStyle/>
                    <a:p>
                      <a:r>
                        <a:rPr lang="nl-NL" sz="1600" b="1" dirty="0"/>
                        <a:t>Hoe actiever burgers zijn, hoe beter voor de democratie</a:t>
                      </a:r>
                    </a:p>
                  </a:txBody>
                  <a:tcPr/>
                </a:tc>
                <a:tc>
                  <a:txBody>
                    <a:bodyPr/>
                    <a:lstStyle/>
                    <a:p>
                      <a:r>
                        <a:rPr lang="nl-NL" sz="1600" dirty="0"/>
                        <a:t>Participatie kent </a:t>
                      </a:r>
                      <a:r>
                        <a:rPr lang="nl-NL" sz="1600" b="1" dirty="0"/>
                        <a:t>kansen en risico’s</a:t>
                      </a:r>
                      <a:r>
                        <a:rPr lang="nl-NL" sz="1600" dirty="0"/>
                        <a:t>: het is goed als het leidt tot beter beleid, of betere acceptatie van beleid. Maar kent ook risico’s; als niet alle groepen participeren</a:t>
                      </a:r>
                    </a:p>
                  </a:txBody>
                  <a:tcPr/>
                </a:tc>
                <a:extLst>
                  <a:ext uri="{0D108BD9-81ED-4DB2-BD59-A6C34878D82A}">
                    <a16:rowId xmlns:a16="http://schemas.microsoft.com/office/drawing/2014/main" val="3615086019"/>
                  </a:ext>
                </a:extLst>
              </a:tr>
              <a:tr h="370840">
                <a:tc>
                  <a:txBody>
                    <a:bodyPr/>
                    <a:lstStyle/>
                    <a:p>
                      <a:r>
                        <a:rPr lang="nl-NL" sz="1600" b="1" dirty="0"/>
                        <a:t>Participatie is dus méér dan eens per vier jaar stemmen</a:t>
                      </a:r>
                    </a:p>
                  </a:txBody>
                  <a:tcPr/>
                </a:tc>
                <a:tc>
                  <a:txBody>
                    <a:bodyPr/>
                    <a:lstStyle/>
                    <a:p>
                      <a:r>
                        <a:rPr lang="nl-NL" sz="1600" dirty="0"/>
                        <a:t>Omdat de meeste mensen stemmen, moeten </a:t>
                      </a:r>
                      <a:r>
                        <a:rPr lang="nl-NL" sz="1600" b="1" dirty="0"/>
                        <a:t>verkiezingen de kern van politieke participatie</a:t>
                      </a:r>
                      <a:r>
                        <a:rPr lang="nl-NL" sz="1600" dirty="0"/>
                        <a:t> vormen</a:t>
                      </a:r>
                    </a:p>
                  </a:txBody>
                  <a:tcPr/>
                </a:tc>
                <a:extLst>
                  <a:ext uri="{0D108BD9-81ED-4DB2-BD59-A6C34878D82A}">
                    <a16:rowId xmlns:a16="http://schemas.microsoft.com/office/drawing/2014/main" val="767661921"/>
                  </a:ext>
                </a:extLst>
              </a:tr>
            </a:tbl>
          </a:graphicData>
        </a:graphic>
      </p:graphicFrame>
      <p:pic>
        <p:nvPicPr>
          <p:cNvPr id="6" name="Afbeelding 5">
            <a:extLst>
              <a:ext uri="{FF2B5EF4-FFF2-40B4-BE49-F238E27FC236}">
                <a16:creationId xmlns:a16="http://schemas.microsoft.com/office/drawing/2014/main" id="{010DCF4D-7F70-47BD-E10C-F9BC6A02960A}"/>
              </a:ext>
            </a:extLst>
          </p:cNvPr>
          <p:cNvPicPr>
            <a:picLocks noChangeAspect="1"/>
          </p:cNvPicPr>
          <p:nvPr/>
        </p:nvPicPr>
        <p:blipFill>
          <a:blip r:embed="rId2"/>
          <a:stretch>
            <a:fillRect/>
          </a:stretch>
        </p:blipFill>
        <p:spPr>
          <a:xfrm>
            <a:off x="4139654" y="4350702"/>
            <a:ext cx="4083801" cy="2221865"/>
          </a:xfrm>
          <a:prstGeom prst="rect">
            <a:avLst/>
          </a:prstGeom>
        </p:spPr>
      </p:pic>
    </p:spTree>
    <p:extLst>
      <p:ext uri="{BB962C8B-B14F-4D97-AF65-F5344CB8AC3E}">
        <p14:creationId xmlns:p14="http://schemas.microsoft.com/office/powerpoint/2010/main" val="688226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buNone/>
            </a:pPr>
            <a:r>
              <a:rPr lang="nl-NL" sz="4000"/>
              <a:t>Twee strategieën voor criminaliteitsbestrijding</a:t>
            </a:r>
          </a:p>
        </p:txBody>
      </p:sp>
      <p:sp>
        <p:nvSpPr>
          <p:cNvPr id="3" name="Tijdelijke aanduiding voor inhoud 2"/>
          <p:cNvSpPr>
            <a:spLocks noGrp="1"/>
          </p:cNvSpPr>
          <p:nvPr>
            <p:ph idx="1"/>
          </p:nvPr>
        </p:nvSpPr>
        <p:spPr/>
        <p:txBody>
          <a:bodyPr>
            <a:normAutofit fontScale="85000" lnSpcReduction="20000"/>
          </a:bodyPr>
          <a:lstStyle/>
          <a:p>
            <a:pPr marL="457200" indent="-457200">
              <a:buFont typeface="+mj-lt"/>
              <a:buAutoNum type="arabicPeriod"/>
            </a:pPr>
            <a:r>
              <a:rPr lang="nl-NL" sz="2300" u="sng" dirty="0"/>
              <a:t>Repressie</a:t>
            </a:r>
          </a:p>
          <a:p>
            <a:pPr lvl="1">
              <a:buFont typeface="Wingdings" panose="05000000000000000000" pitchFamily="2" charset="2"/>
              <a:buChar char="q"/>
            </a:pPr>
            <a:r>
              <a:rPr lang="nl-NL" dirty="0"/>
              <a:t> </a:t>
            </a:r>
            <a:r>
              <a:rPr lang="nl-NL" sz="2100" i="1" dirty="0"/>
              <a:t>Handhaven van rechtsorde </a:t>
            </a:r>
            <a:r>
              <a:rPr lang="nl-NL" sz="2100" dirty="0">
                <a:sym typeface="Wingdings" pitchFamily="2" charset="2"/>
              </a:rPr>
              <a:t> </a:t>
            </a:r>
            <a:r>
              <a:rPr lang="nl-NL" sz="2100" dirty="0"/>
              <a:t>Deze strategie is erop gericht om (vermeende) daders van delicten op te sporen, te vervolgen en berechten, en te straffen. </a:t>
            </a:r>
          </a:p>
          <a:p>
            <a:pPr lvl="2">
              <a:buFont typeface="Wingdings" panose="05000000000000000000" pitchFamily="2" charset="2"/>
              <a:buChar char="q"/>
            </a:pPr>
            <a:r>
              <a:rPr lang="nl-NL" sz="1800" dirty="0"/>
              <a:t> Snelrecht</a:t>
            </a:r>
          </a:p>
          <a:p>
            <a:pPr lvl="2">
              <a:buFont typeface="Wingdings" panose="05000000000000000000" pitchFamily="2" charset="2"/>
              <a:buChar char="q"/>
            </a:pPr>
            <a:r>
              <a:rPr lang="nl-NL" sz="1800" dirty="0"/>
              <a:t> Zero </a:t>
            </a:r>
            <a:r>
              <a:rPr lang="nl-NL" sz="1800" dirty="0" err="1"/>
              <a:t>tolerance</a:t>
            </a:r>
            <a:r>
              <a:rPr lang="nl-NL" sz="1800" dirty="0"/>
              <a:t> arrestaties </a:t>
            </a:r>
          </a:p>
          <a:p>
            <a:pPr marL="0" indent="0">
              <a:buNone/>
            </a:pPr>
            <a:endParaRPr lang="nl-NL" sz="800" dirty="0"/>
          </a:p>
          <a:p>
            <a:pPr marL="457200" indent="-457200">
              <a:buFont typeface="+mj-lt"/>
              <a:buAutoNum type="arabicPeriod" startAt="2"/>
            </a:pPr>
            <a:r>
              <a:rPr lang="nl-NL" sz="2300" u="sng" dirty="0"/>
              <a:t>Preventie</a:t>
            </a:r>
          </a:p>
          <a:p>
            <a:pPr lvl="1">
              <a:buFont typeface="Wingdings" panose="05000000000000000000" pitchFamily="2" charset="2"/>
              <a:buChar char="q"/>
            </a:pPr>
            <a:r>
              <a:rPr lang="nl-NL" sz="2100" dirty="0"/>
              <a:t> </a:t>
            </a:r>
            <a:r>
              <a:rPr lang="nl-NL" sz="2100" i="1" dirty="0"/>
              <a:t>Ondersteuning &amp; hulpverlening </a:t>
            </a:r>
            <a:r>
              <a:rPr lang="nl-NL" sz="2100" dirty="0">
                <a:sym typeface="Wingdings" pitchFamily="2" charset="2"/>
              </a:rPr>
              <a:t> </a:t>
            </a:r>
            <a:r>
              <a:rPr lang="nl-NL" sz="2100" dirty="0"/>
              <a:t>Deze strategie is gericht op het bevorderen van cognitieve en sociale competenties en het afleren van antisociaal gedrag bij risicogroepen, veelal minderjarigen. </a:t>
            </a:r>
          </a:p>
          <a:p>
            <a:pPr lvl="2">
              <a:buFont typeface="Wingdings" panose="05000000000000000000" pitchFamily="2" charset="2"/>
              <a:buChar char="q"/>
            </a:pPr>
            <a:r>
              <a:rPr lang="nl-NL" sz="1800" dirty="0"/>
              <a:t> Persoonsgerichte aanpak (risicogroepen ontvangen hulp/therapie, jeugdzorg)</a:t>
            </a:r>
          </a:p>
          <a:p>
            <a:pPr lvl="2">
              <a:buFont typeface="Wingdings" panose="05000000000000000000" pitchFamily="2" charset="2"/>
              <a:buChar char="q"/>
            </a:pPr>
            <a:r>
              <a:rPr lang="nl-NL" sz="1800" dirty="0"/>
              <a:t> Beleid gericht op de groep (inzet van buurthuizen)</a:t>
            </a:r>
          </a:p>
          <a:p>
            <a:pPr marL="0" indent="0">
              <a:buNone/>
            </a:pPr>
            <a:endParaRPr lang="nl-NL" sz="2300" u="sng" dirty="0"/>
          </a:p>
          <a:p>
            <a:pPr lvl="1">
              <a:buFont typeface="Wingdings" panose="05000000000000000000" pitchFamily="2" charset="2"/>
              <a:buChar char="q"/>
            </a:pPr>
            <a:r>
              <a:rPr lang="nl-NL" sz="2100" dirty="0"/>
              <a:t> </a:t>
            </a:r>
            <a:r>
              <a:rPr lang="nl-NL" sz="2100" i="1" dirty="0"/>
              <a:t>Beperken van de mogelijkheid tot criminaliteit </a:t>
            </a:r>
            <a:r>
              <a:rPr lang="nl-NL" sz="2100" i="1" dirty="0">
                <a:sym typeface="Wingdings" pitchFamily="2" charset="2"/>
              </a:rPr>
              <a:t> v</a:t>
            </a:r>
            <a:r>
              <a:rPr lang="nl-NL" sz="2100" i="1" dirty="0"/>
              <a:t>ooral gericht op de criminaliteit zelf</a:t>
            </a:r>
          </a:p>
          <a:p>
            <a:pPr lvl="2">
              <a:buFont typeface="Wingdings" panose="05000000000000000000" pitchFamily="2" charset="2"/>
              <a:buChar char="q"/>
            </a:pPr>
            <a:r>
              <a:rPr lang="nl-NL" sz="1800" dirty="0"/>
              <a:t> Extra politie inzet</a:t>
            </a:r>
            <a:endParaRPr lang="nl-NL" dirty="0"/>
          </a:p>
          <a:p>
            <a:pPr lvl="2">
              <a:buFont typeface="Wingdings" panose="05000000000000000000" pitchFamily="2" charset="2"/>
              <a:buChar char="q"/>
            </a:pPr>
            <a:r>
              <a:rPr lang="nl-NL" sz="1800" dirty="0"/>
              <a:t> </a:t>
            </a:r>
            <a:r>
              <a:rPr lang="nl-NL" dirty="0"/>
              <a:t>C</a:t>
            </a:r>
            <a:r>
              <a:rPr lang="nl-NL" sz="1800" dirty="0"/>
              <a:t>amera’s op gevaarlijke plekken</a:t>
            </a:r>
            <a:endParaRPr lang="nl-NL" dirty="0"/>
          </a:p>
          <a:p>
            <a:pPr lvl="2">
              <a:buFont typeface="Wingdings" panose="05000000000000000000" pitchFamily="2" charset="2"/>
              <a:buChar char="q"/>
            </a:pPr>
            <a:r>
              <a:rPr lang="nl-NL" sz="1800" dirty="0"/>
              <a:t> Identificatieplicht</a:t>
            </a:r>
          </a:p>
          <a:p>
            <a:pPr lvl="2">
              <a:buFont typeface="Wingdings" panose="05000000000000000000" pitchFamily="2" charset="2"/>
              <a:buChar char="q"/>
            </a:pPr>
            <a:r>
              <a:rPr lang="nl-NL" sz="1800" dirty="0"/>
              <a:t> Preventief fouilleren</a:t>
            </a:r>
          </a:p>
          <a:p>
            <a:endParaRPr lang="nl-NL" dirty="0"/>
          </a:p>
        </p:txBody>
      </p:sp>
    </p:spTree>
    <p:extLst>
      <p:ext uri="{BB962C8B-B14F-4D97-AF65-F5344CB8AC3E}">
        <p14:creationId xmlns:p14="http://schemas.microsoft.com/office/powerpoint/2010/main" val="376704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A2DAD-4E99-5F0D-37D2-DCB139B3E4EC}"/>
              </a:ext>
            </a:extLst>
          </p:cNvPr>
          <p:cNvSpPr>
            <a:spLocks noGrp="1"/>
          </p:cNvSpPr>
          <p:nvPr>
            <p:ph type="title"/>
          </p:nvPr>
        </p:nvSpPr>
        <p:spPr/>
        <p:txBody>
          <a:bodyPr/>
          <a:lstStyle/>
          <a:p>
            <a:r>
              <a:rPr lang="nl-NL">
                <a:latin typeface="Effra"/>
              </a:rPr>
              <a:t>Representativiteit</a:t>
            </a:r>
            <a:endParaRPr lang="nl-NL"/>
          </a:p>
        </p:txBody>
      </p:sp>
      <p:sp>
        <p:nvSpPr>
          <p:cNvPr id="3" name="Tijdelijke aanduiding voor inhoud 2">
            <a:extLst>
              <a:ext uri="{FF2B5EF4-FFF2-40B4-BE49-F238E27FC236}">
                <a16:creationId xmlns:a16="http://schemas.microsoft.com/office/drawing/2014/main" id="{4456CD72-09E0-D1F6-EE0C-CFE17C5B9ED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nl-NL" dirty="0">
                <a:latin typeface="Effra"/>
              </a:rPr>
              <a:t>Vraag: is er sprake van representativiteit in het geval van het vuurwerkverbod?</a:t>
            </a:r>
          </a:p>
          <a:p>
            <a:pPr marL="0" indent="0">
              <a:buNone/>
            </a:pPr>
            <a:endParaRPr lang="nl-NL" dirty="0">
              <a:latin typeface="Effra"/>
            </a:endParaRPr>
          </a:p>
          <a:p>
            <a:pPr marL="0" indent="0">
              <a:buNone/>
            </a:pPr>
            <a:r>
              <a:rPr lang="nl-NL" i="1" dirty="0">
                <a:latin typeface="Effra"/>
              </a:rPr>
              <a:t>Representativiteit = de mate waarin de (politieke) besluiten, de standpunten of achtergrondkenmerken van vertegenwoordigers overeenkomen met die van de groep die vertegenwoordigd wordt</a:t>
            </a:r>
            <a:endParaRPr lang="nl-NL" i="1" dirty="0"/>
          </a:p>
          <a:p>
            <a:endParaRPr lang="nl-NL" dirty="0"/>
          </a:p>
        </p:txBody>
      </p:sp>
      <p:pic>
        <p:nvPicPr>
          <p:cNvPr id="1026" name="Picture 2">
            <a:extLst>
              <a:ext uri="{FF2B5EF4-FFF2-40B4-BE49-F238E27FC236}">
                <a16:creationId xmlns:a16="http://schemas.microsoft.com/office/drawing/2014/main" id="{69018D4E-BB67-9314-5A86-93D11826F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259" y="4580432"/>
            <a:ext cx="4180245" cy="200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Klassieke VS moderne school</a:t>
            </a:r>
          </a:p>
        </p:txBody>
      </p:sp>
      <p:sp>
        <p:nvSpPr>
          <p:cNvPr id="3" name="Tijdelijke aanduiding voor inhoud 2"/>
          <p:cNvSpPr>
            <a:spLocks noGrp="1"/>
          </p:cNvSpPr>
          <p:nvPr>
            <p:ph idx="1"/>
          </p:nvPr>
        </p:nvSpPr>
        <p:spPr/>
        <p:txBody>
          <a:bodyPr>
            <a:normAutofit/>
          </a:bodyPr>
          <a:lstStyle/>
          <a:p>
            <a:pPr marL="0" indent="0">
              <a:lnSpc>
                <a:spcPct val="110000"/>
              </a:lnSpc>
              <a:spcBef>
                <a:spcPts val="0"/>
              </a:spcBef>
              <a:buNone/>
            </a:pPr>
            <a:r>
              <a:rPr lang="nl-NL" b="1"/>
              <a:t>Klassieke school</a:t>
            </a:r>
          </a:p>
          <a:p>
            <a:pPr marL="457200" lvl="2">
              <a:lnSpc>
                <a:spcPct val="110000"/>
              </a:lnSpc>
              <a:spcBef>
                <a:spcPts val="0"/>
              </a:spcBef>
            </a:pPr>
            <a:r>
              <a:rPr lang="nl-NL"/>
              <a:t>Daad staat centraal (daadrecht)</a:t>
            </a:r>
          </a:p>
          <a:p>
            <a:pPr marL="457200" lvl="2">
              <a:lnSpc>
                <a:spcPct val="110000"/>
              </a:lnSpc>
              <a:spcBef>
                <a:spcPts val="0"/>
              </a:spcBef>
            </a:pPr>
            <a:r>
              <a:rPr lang="nl-NL"/>
              <a:t>Voor dezelfde daad, dezelfde straf</a:t>
            </a:r>
          </a:p>
          <a:p>
            <a:pPr marL="457200" lvl="2">
              <a:lnSpc>
                <a:spcPct val="110000"/>
              </a:lnSpc>
              <a:spcBef>
                <a:spcPts val="0"/>
              </a:spcBef>
            </a:pPr>
            <a:r>
              <a:rPr lang="nl-NL"/>
              <a:t>Afschrikken is hoofddoel van straffen </a:t>
            </a:r>
          </a:p>
          <a:p>
            <a:pPr marL="457200" lvl="2">
              <a:lnSpc>
                <a:spcPct val="110000"/>
              </a:lnSpc>
              <a:spcBef>
                <a:spcPts val="0"/>
              </a:spcBef>
            </a:pPr>
            <a:r>
              <a:rPr lang="nl-NL"/>
              <a:t>Welke criminaliteitstheorie/theorieën passen daarbij?</a:t>
            </a:r>
          </a:p>
          <a:p>
            <a:pPr marL="0" lvl="1">
              <a:lnSpc>
                <a:spcPct val="110000"/>
              </a:lnSpc>
              <a:spcBef>
                <a:spcPts val="0"/>
              </a:spcBef>
            </a:pPr>
            <a:endParaRPr lang="nl-NL" sz="800" b="1"/>
          </a:p>
          <a:p>
            <a:pPr marL="0" indent="0">
              <a:lnSpc>
                <a:spcPct val="110000"/>
              </a:lnSpc>
              <a:spcBef>
                <a:spcPts val="0"/>
              </a:spcBef>
              <a:buNone/>
            </a:pPr>
            <a:r>
              <a:rPr lang="nl-NL" b="1"/>
              <a:t>Moderne school</a:t>
            </a:r>
          </a:p>
          <a:p>
            <a:pPr marL="457200" lvl="2">
              <a:lnSpc>
                <a:spcPct val="110000"/>
              </a:lnSpc>
              <a:spcBef>
                <a:spcPts val="0"/>
              </a:spcBef>
            </a:pPr>
            <a:r>
              <a:rPr lang="nl-NL"/>
              <a:t>Daderrecht staat centraal</a:t>
            </a:r>
          </a:p>
          <a:p>
            <a:pPr marL="457200" lvl="2">
              <a:lnSpc>
                <a:spcPct val="110000"/>
              </a:lnSpc>
              <a:spcBef>
                <a:spcPts val="0"/>
              </a:spcBef>
            </a:pPr>
            <a:r>
              <a:rPr lang="nl-NL"/>
              <a:t>Bij het geven van een straf wordt gekeken naar het waarschijnlijke effect van de straf op de dader</a:t>
            </a:r>
          </a:p>
          <a:p>
            <a:pPr marL="457200" lvl="2">
              <a:lnSpc>
                <a:spcPct val="110000"/>
              </a:lnSpc>
              <a:spcBef>
                <a:spcPts val="0"/>
              </a:spcBef>
            </a:pPr>
            <a:r>
              <a:rPr lang="nl-NL"/>
              <a:t>Voorkeur voor andere straffen met andere doelen </a:t>
            </a:r>
          </a:p>
          <a:p>
            <a:pPr marL="457200" lvl="2">
              <a:lnSpc>
                <a:spcPct val="110000"/>
              </a:lnSpc>
              <a:spcBef>
                <a:spcPts val="0"/>
              </a:spcBef>
            </a:pPr>
            <a:r>
              <a:rPr lang="nl-NL"/>
              <a:t>Welke criminaliteitstheorie/theorieën passen daarbij?</a:t>
            </a:r>
          </a:p>
        </p:txBody>
      </p:sp>
    </p:spTree>
    <p:extLst>
      <p:ext uri="{BB962C8B-B14F-4D97-AF65-F5344CB8AC3E}">
        <p14:creationId xmlns:p14="http://schemas.microsoft.com/office/powerpoint/2010/main" val="38180837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Rijtjes</a:t>
            </a:r>
          </a:p>
        </p:txBody>
      </p:sp>
      <p:sp>
        <p:nvSpPr>
          <p:cNvPr id="3" name="Tijdelijke aanduiding voor inhoud 2"/>
          <p:cNvSpPr>
            <a:spLocks noGrp="1"/>
          </p:cNvSpPr>
          <p:nvPr>
            <p:ph idx="1"/>
          </p:nvPr>
        </p:nvSpPr>
        <p:spPr/>
        <p:txBody>
          <a:bodyPr/>
          <a:lstStyle/>
          <a:p>
            <a:r>
              <a:rPr lang="nl-NL"/>
              <a:t>4 type bindingen</a:t>
            </a:r>
          </a:p>
          <a:p>
            <a:r>
              <a:rPr lang="nl-NL"/>
              <a:t>4 type machtsbronnen</a:t>
            </a:r>
          </a:p>
          <a:p>
            <a:r>
              <a:rPr lang="nl-NL"/>
              <a:t>4 soorten sociale ongelijkheid </a:t>
            </a:r>
          </a:p>
          <a:p>
            <a:r>
              <a:rPr lang="nl-NL"/>
              <a:t>3 soorten kapitaal</a:t>
            </a:r>
          </a:p>
          <a:p>
            <a:endParaRPr lang="nl-NL"/>
          </a:p>
        </p:txBody>
      </p:sp>
    </p:spTree>
    <p:extLst>
      <p:ext uri="{BB962C8B-B14F-4D97-AF65-F5344CB8AC3E}">
        <p14:creationId xmlns:p14="http://schemas.microsoft.com/office/powerpoint/2010/main" val="15657524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Rijtjes</a:t>
            </a:r>
          </a:p>
        </p:txBody>
      </p:sp>
      <p:sp>
        <p:nvSpPr>
          <p:cNvPr id="3" name="Tijdelijke aanduiding voor tekst 2"/>
          <p:cNvSpPr>
            <a:spLocks noGrp="1"/>
          </p:cNvSpPr>
          <p:nvPr>
            <p:ph type="body" idx="1"/>
          </p:nvPr>
        </p:nvSpPr>
        <p:spPr/>
        <p:txBody>
          <a:bodyPr/>
          <a:lstStyle/>
          <a:p>
            <a:r>
              <a:rPr lang="nl-NL"/>
              <a:t>Type bindingen (relaties of afhankelijkheden)</a:t>
            </a:r>
          </a:p>
        </p:txBody>
      </p:sp>
      <p:sp>
        <p:nvSpPr>
          <p:cNvPr id="4" name="Tijdelijke aanduiding voor inhoud 3"/>
          <p:cNvSpPr>
            <a:spLocks noGrp="1"/>
          </p:cNvSpPr>
          <p:nvPr>
            <p:ph sz="half" idx="2"/>
          </p:nvPr>
        </p:nvSpPr>
        <p:spPr/>
        <p:txBody>
          <a:bodyPr/>
          <a:lstStyle/>
          <a:p>
            <a:r>
              <a:rPr lang="nl-NL"/>
              <a:t>Economisch: schaarse goederen en geld </a:t>
            </a:r>
          </a:p>
          <a:p>
            <a:r>
              <a:rPr lang="nl-NL"/>
              <a:t>Politiek: macht en collectieve goederen</a:t>
            </a:r>
          </a:p>
          <a:p>
            <a:r>
              <a:rPr lang="nl-NL"/>
              <a:t>Cognitief: kennis</a:t>
            </a:r>
          </a:p>
          <a:p>
            <a:r>
              <a:rPr lang="nl-NL"/>
              <a:t>Affectief: gevoelens</a:t>
            </a:r>
          </a:p>
        </p:txBody>
      </p:sp>
      <p:sp>
        <p:nvSpPr>
          <p:cNvPr id="5" name="Tijdelijke aanduiding voor tekst 4"/>
          <p:cNvSpPr>
            <a:spLocks noGrp="1"/>
          </p:cNvSpPr>
          <p:nvPr>
            <p:ph type="body" sz="quarter" idx="3"/>
          </p:nvPr>
        </p:nvSpPr>
        <p:spPr/>
        <p:txBody>
          <a:bodyPr/>
          <a:lstStyle/>
          <a:p>
            <a:r>
              <a:rPr lang="nl-NL"/>
              <a:t>Type machtsbronnen (hulpbronnen om je doel te bereiken)</a:t>
            </a:r>
          </a:p>
        </p:txBody>
      </p:sp>
      <p:sp>
        <p:nvSpPr>
          <p:cNvPr id="6" name="Tijdelijke aanduiding voor inhoud 5"/>
          <p:cNvSpPr>
            <a:spLocks noGrp="1"/>
          </p:cNvSpPr>
          <p:nvPr>
            <p:ph sz="quarter" idx="4"/>
          </p:nvPr>
        </p:nvSpPr>
        <p:spPr/>
        <p:txBody>
          <a:bodyPr/>
          <a:lstStyle/>
          <a:p>
            <a:r>
              <a:rPr lang="nl-NL"/>
              <a:t>Economisch: geld of productiemiddelen</a:t>
            </a:r>
          </a:p>
          <a:p>
            <a:r>
              <a:rPr lang="nl-NL"/>
              <a:t>Politiek: wetten of militaire middelen</a:t>
            </a:r>
          </a:p>
          <a:p>
            <a:r>
              <a:rPr lang="nl-NL"/>
              <a:t>Cognitief: kennis</a:t>
            </a:r>
          </a:p>
          <a:p>
            <a:r>
              <a:rPr lang="nl-NL"/>
              <a:t>Affectief: charisma</a:t>
            </a:r>
          </a:p>
          <a:p>
            <a:endParaRPr lang="nl-NL"/>
          </a:p>
        </p:txBody>
      </p:sp>
    </p:spTree>
    <p:extLst>
      <p:ext uri="{BB962C8B-B14F-4D97-AF65-F5344CB8AC3E}">
        <p14:creationId xmlns:p14="http://schemas.microsoft.com/office/powerpoint/2010/main" val="30037524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Rijtjes</a:t>
            </a:r>
          </a:p>
        </p:txBody>
      </p:sp>
      <p:sp>
        <p:nvSpPr>
          <p:cNvPr id="3" name="Tijdelijke aanduiding voor tekst 2"/>
          <p:cNvSpPr>
            <a:spLocks noGrp="1"/>
          </p:cNvSpPr>
          <p:nvPr>
            <p:ph type="body" idx="1"/>
          </p:nvPr>
        </p:nvSpPr>
        <p:spPr/>
        <p:txBody>
          <a:bodyPr/>
          <a:lstStyle/>
          <a:p>
            <a:r>
              <a:rPr lang="nl-NL"/>
              <a:t>Soorten ongelijkheid (ongelijke verdeling van hulpbronnen)</a:t>
            </a:r>
          </a:p>
        </p:txBody>
      </p:sp>
      <p:sp>
        <p:nvSpPr>
          <p:cNvPr id="4" name="Tijdelijke aanduiding voor inhoud 3"/>
          <p:cNvSpPr>
            <a:spLocks noGrp="1"/>
          </p:cNvSpPr>
          <p:nvPr>
            <p:ph sz="half" idx="2"/>
          </p:nvPr>
        </p:nvSpPr>
        <p:spPr/>
        <p:txBody>
          <a:bodyPr/>
          <a:lstStyle/>
          <a:p>
            <a:r>
              <a:rPr lang="nl-NL"/>
              <a:t>Economische hulpbronnen: geld of bezit</a:t>
            </a:r>
          </a:p>
          <a:p>
            <a:r>
              <a:rPr lang="nl-NL"/>
              <a:t>Politieke hulpbronnen: macht of gezag</a:t>
            </a:r>
          </a:p>
          <a:p>
            <a:r>
              <a:rPr lang="nl-NL"/>
              <a:t>Sociale hulpbronnen: kennissen of hulp</a:t>
            </a:r>
          </a:p>
          <a:p>
            <a:r>
              <a:rPr lang="nl-NL"/>
              <a:t>Symbolische hulpbronnen: status/aanzien</a:t>
            </a:r>
          </a:p>
        </p:txBody>
      </p:sp>
      <p:sp>
        <p:nvSpPr>
          <p:cNvPr id="5" name="Tijdelijke aanduiding voor tekst 4"/>
          <p:cNvSpPr>
            <a:spLocks noGrp="1"/>
          </p:cNvSpPr>
          <p:nvPr>
            <p:ph type="body" sz="quarter" idx="3"/>
          </p:nvPr>
        </p:nvSpPr>
        <p:spPr/>
        <p:txBody>
          <a:bodyPr/>
          <a:lstStyle/>
          <a:p>
            <a:r>
              <a:rPr lang="nl-NL"/>
              <a:t>Soorten kapitaal</a:t>
            </a:r>
          </a:p>
        </p:txBody>
      </p:sp>
      <p:sp>
        <p:nvSpPr>
          <p:cNvPr id="6" name="Tijdelijke aanduiding voor inhoud 5"/>
          <p:cNvSpPr>
            <a:spLocks noGrp="1"/>
          </p:cNvSpPr>
          <p:nvPr>
            <p:ph sz="quarter" idx="4"/>
          </p:nvPr>
        </p:nvSpPr>
        <p:spPr/>
        <p:txBody>
          <a:bodyPr/>
          <a:lstStyle/>
          <a:p>
            <a:r>
              <a:rPr lang="nl-NL"/>
              <a:t>Economisch kapitaal: bezit of inkomen</a:t>
            </a:r>
          </a:p>
          <a:p>
            <a:r>
              <a:rPr lang="nl-NL"/>
              <a:t>Sociaal kapitaal: connecties, netwerken, respect</a:t>
            </a:r>
          </a:p>
          <a:p>
            <a:r>
              <a:rPr lang="nl-NL"/>
              <a:t>Cultureel kapitaal: competenties (kennis, houdingen, opvattingen en smaak van mensen met hoge posities)</a:t>
            </a:r>
          </a:p>
        </p:txBody>
      </p:sp>
    </p:spTree>
    <p:extLst>
      <p:ext uri="{BB962C8B-B14F-4D97-AF65-F5344CB8AC3E}">
        <p14:creationId xmlns:p14="http://schemas.microsoft.com/office/powerpoint/2010/main" val="38600181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Politiek </a:t>
            </a:r>
          </a:p>
        </p:txBody>
      </p:sp>
      <p:graphicFrame>
        <p:nvGraphicFramePr>
          <p:cNvPr id="10" name="Tabel 9">
            <a:extLst>
              <a:ext uri="{FF2B5EF4-FFF2-40B4-BE49-F238E27FC236}">
                <a16:creationId xmlns:a16="http://schemas.microsoft.com/office/drawing/2014/main" id="{A4231E9B-B438-D4B3-061D-3FC52BBB257D}"/>
              </a:ext>
            </a:extLst>
          </p:cNvPr>
          <p:cNvGraphicFramePr>
            <a:graphicFrameLocks noGrp="1"/>
          </p:cNvGraphicFramePr>
          <p:nvPr/>
        </p:nvGraphicFramePr>
        <p:xfrm>
          <a:off x="1044518" y="1434905"/>
          <a:ext cx="10102964" cy="5218671"/>
        </p:xfrm>
        <a:graphic>
          <a:graphicData uri="http://schemas.openxmlformats.org/drawingml/2006/table">
            <a:tbl>
              <a:tblPr firstRow="1" bandRow="1">
                <a:tableStyleId>{72833802-FEF1-4C79-8D5D-14CF1EAF98D9}</a:tableStyleId>
              </a:tblPr>
              <a:tblGrid>
                <a:gridCol w="2525741">
                  <a:extLst>
                    <a:ext uri="{9D8B030D-6E8A-4147-A177-3AD203B41FA5}">
                      <a16:colId xmlns:a16="http://schemas.microsoft.com/office/drawing/2014/main" val="20000"/>
                    </a:ext>
                  </a:extLst>
                </a:gridCol>
                <a:gridCol w="2525741">
                  <a:extLst>
                    <a:ext uri="{9D8B030D-6E8A-4147-A177-3AD203B41FA5}">
                      <a16:colId xmlns:a16="http://schemas.microsoft.com/office/drawing/2014/main" val="20001"/>
                    </a:ext>
                  </a:extLst>
                </a:gridCol>
                <a:gridCol w="2525741">
                  <a:extLst>
                    <a:ext uri="{9D8B030D-6E8A-4147-A177-3AD203B41FA5}">
                      <a16:colId xmlns:a16="http://schemas.microsoft.com/office/drawing/2014/main" val="20002"/>
                    </a:ext>
                  </a:extLst>
                </a:gridCol>
                <a:gridCol w="2525741">
                  <a:extLst>
                    <a:ext uri="{9D8B030D-6E8A-4147-A177-3AD203B41FA5}">
                      <a16:colId xmlns:a16="http://schemas.microsoft.com/office/drawing/2014/main" val="20003"/>
                    </a:ext>
                  </a:extLst>
                </a:gridCol>
              </a:tblGrid>
              <a:tr h="421256">
                <a:tc>
                  <a:txBody>
                    <a:bodyPr/>
                    <a:lstStyle/>
                    <a:p>
                      <a:pPr algn="l"/>
                      <a:endParaRPr lang="nl-NL" sz="1600" dirty="0">
                        <a:latin typeface="Effra" panose="02000506080000020004" pitchFamily="2" charset="77"/>
                      </a:endParaRPr>
                    </a:p>
                  </a:txBody>
                  <a:tcPr marL="68580" marR="68580" marT="34290" marB="34290"/>
                </a:tc>
                <a:tc>
                  <a:txBody>
                    <a:bodyPr/>
                    <a:lstStyle/>
                    <a:p>
                      <a:pPr algn="l"/>
                      <a:r>
                        <a:rPr lang="nl-NL" sz="1800" dirty="0">
                          <a:latin typeface="Effra" panose="02000506080000020004" pitchFamily="2" charset="77"/>
                        </a:rPr>
                        <a:t>Sociaaldemocratie</a:t>
                      </a:r>
                    </a:p>
                  </a:txBody>
                  <a:tcPr marL="68580" marR="68580" marT="34290" marB="34290"/>
                </a:tc>
                <a:tc>
                  <a:txBody>
                    <a:bodyPr/>
                    <a:lstStyle/>
                    <a:p>
                      <a:pPr algn="l"/>
                      <a:r>
                        <a:rPr lang="nl-NL" sz="1800">
                          <a:latin typeface="Effra" panose="02000506080000020004" pitchFamily="2" charset="77"/>
                        </a:rPr>
                        <a:t>Christendemocratie</a:t>
                      </a:r>
                    </a:p>
                  </a:txBody>
                  <a:tcPr marL="68580" marR="68580" marT="34290" marB="34290"/>
                </a:tc>
                <a:tc>
                  <a:txBody>
                    <a:bodyPr/>
                    <a:lstStyle/>
                    <a:p>
                      <a:pPr algn="l"/>
                      <a:r>
                        <a:rPr lang="nl-NL" sz="1800">
                          <a:latin typeface="Effra" panose="02000506080000020004" pitchFamily="2" charset="77"/>
                        </a:rPr>
                        <a:t>Liberalisme</a:t>
                      </a:r>
                    </a:p>
                  </a:txBody>
                  <a:tcPr marL="68580" marR="68580" marT="34290" marB="34290"/>
                </a:tc>
                <a:extLst>
                  <a:ext uri="{0D108BD9-81ED-4DB2-BD59-A6C34878D82A}">
                    <a16:rowId xmlns:a16="http://schemas.microsoft.com/office/drawing/2014/main" val="10000"/>
                  </a:ext>
                </a:extLst>
              </a:tr>
              <a:tr h="1237596">
                <a:tc>
                  <a:txBody>
                    <a:bodyPr/>
                    <a:lstStyle/>
                    <a:p>
                      <a:pPr algn="l"/>
                      <a:r>
                        <a:rPr lang="nl-NL" sz="1600" b="1">
                          <a:latin typeface="Effra" panose="02000506080000020004" pitchFamily="2" charset="77"/>
                        </a:rPr>
                        <a:t>Waarde</a:t>
                      </a:r>
                    </a:p>
                    <a:p>
                      <a:pPr algn="l"/>
                      <a:endParaRPr lang="nl-NL" sz="1600" b="1">
                        <a:latin typeface="Effra" panose="02000506080000020004" pitchFamily="2" charset="77"/>
                      </a:endParaRPr>
                    </a:p>
                    <a:p>
                      <a:pPr algn="l"/>
                      <a:endParaRPr lang="nl-NL" sz="1600" b="1">
                        <a:latin typeface="Effra" panose="02000506080000020004" pitchFamily="2" charset="77"/>
                      </a:endParaRPr>
                    </a:p>
                    <a:p>
                      <a:pPr algn="l"/>
                      <a:r>
                        <a:rPr lang="nl-NL" sz="1600" b="1">
                          <a:latin typeface="Effra" panose="02000506080000020004" pitchFamily="2" charset="77"/>
                        </a:rPr>
                        <a:t>Norm</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Gelijkwaardigheid</a:t>
                      </a:r>
                    </a:p>
                    <a:p>
                      <a:pPr algn="l"/>
                      <a:endParaRPr lang="nl-NL" sz="1600">
                        <a:latin typeface="Effra" panose="02000506080000020004" pitchFamily="2" charset="77"/>
                      </a:endParaRPr>
                    </a:p>
                    <a:p>
                      <a:pPr algn="l"/>
                      <a:endParaRPr lang="nl-NL" sz="1600">
                        <a:latin typeface="Effra" panose="02000506080000020004" pitchFamily="2" charset="77"/>
                      </a:endParaRPr>
                    </a:p>
                    <a:p>
                      <a:pPr algn="l"/>
                      <a:r>
                        <a:rPr lang="nl-NL" sz="1600">
                          <a:latin typeface="Effra" panose="02000506080000020004" pitchFamily="2" charset="77"/>
                        </a:rPr>
                        <a:t>Zwakkeren moeten worden beschermd</a:t>
                      </a:r>
                    </a:p>
                  </a:txBody>
                  <a:tcPr marL="68580" marR="68580" marT="34290" marB="34290"/>
                </a:tc>
                <a:tc>
                  <a:txBody>
                    <a:bodyPr/>
                    <a:lstStyle/>
                    <a:p>
                      <a:pPr algn="l"/>
                      <a:r>
                        <a:rPr lang="nl-NL" sz="1600">
                          <a:latin typeface="Effra" panose="02000506080000020004" pitchFamily="2" charset="77"/>
                        </a:rPr>
                        <a:t>Gezamenlijke</a:t>
                      </a:r>
                      <a:r>
                        <a:rPr lang="nl-NL" sz="1600" baseline="0">
                          <a:latin typeface="Effra" panose="02000506080000020004" pitchFamily="2" charset="77"/>
                        </a:rPr>
                        <a:t> verantwoordelijkheid</a:t>
                      </a:r>
                    </a:p>
                    <a:p>
                      <a:pPr algn="l"/>
                      <a:endParaRPr lang="nl-NL" sz="1600" baseline="0">
                        <a:latin typeface="Effra" panose="02000506080000020004" pitchFamily="2" charset="77"/>
                      </a:endParaRPr>
                    </a:p>
                    <a:p>
                      <a:pPr algn="l"/>
                      <a:r>
                        <a:rPr lang="nl-NL" sz="1600" baseline="0">
                          <a:latin typeface="Effra" panose="02000506080000020004" pitchFamily="2" charset="77"/>
                        </a:rPr>
                        <a:t>Mensen moeten voor elkaar zorgen</a:t>
                      </a:r>
                      <a:endParaRPr lang="nl-NL" sz="1600">
                        <a:latin typeface="Effra" panose="02000506080000020004" pitchFamily="2" charset="77"/>
                      </a:endParaRPr>
                    </a:p>
                  </a:txBody>
                  <a:tcPr marL="68580" marR="68580" marT="34290" marB="34290"/>
                </a:tc>
                <a:tc>
                  <a:txBody>
                    <a:bodyPr/>
                    <a:lstStyle/>
                    <a:p>
                      <a:pPr algn="l"/>
                      <a:r>
                        <a:rPr lang="nl-NL" sz="1600" dirty="0">
                          <a:latin typeface="Effra" panose="02000506080000020004" pitchFamily="2" charset="77"/>
                        </a:rPr>
                        <a:t>Vrijheid (persoonlijk &amp; economisch)</a:t>
                      </a:r>
                    </a:p>
                    <a:p>
                      <a:pPr algn="l"/>
                      <a:endParaRPr lang="nl-NL" sz="1600" dirty="0">
                        <a:latin typeface="Effra" panose="02000506080000020004" pitchFamily="2" charset="77"/>
                      </a:endParaRPr>
                    </a:p>
                    <a:p>
                      <a:pPr algn="l"/>
                      <a:r>
                        <a:rPr lang="nl-NL" sz="1600" dirty="0">
                          <a:latin typeface="Effra" panose="02000506080000020004" pitchFamily="2" charset="77"/>
                        </a:rPr>
                        <a:t>Vrijheden moeten worden beschermd</a:t>
                      </a:r>
                    </a:p>
                  </a:txBody>
                  <a:tcPr marL="68580" marR="68580" marT="34290" marB="34290"/>
                </a:tc>
                <a:extLst>
                  <a:ext uri="{0D108BD9-81ED-4DB2-BD59-A6C34878D82A}">
                    <a16:rowId xmlns:a16="http://schemas.microsoft.com/office/drawing/2014/main" val="10001"/>
                  </a:ext>
                </a:extLst>
              </a:tr>
              <a:tr h="1526842">
                <a:tc>
                  <a:txBody>
                    <a:bodyPr/>
                    <a:lstStyle/>
                    <a:p>
                      <a:pPr algn="l"/>
                      <a:r>
                        <a:rPr lang="nl-NL" sz="1600" b="1">
                          <a:latin typeface="Effra" panose="02000506080000020004" pitchFamily="2" charset="77"/>
                        </a:rPr>
                        <a:t>Sociaaleconomische verhoudingen</a:t>
                      </a:r>
                    </a:p>
                  </a:txBody>
                  <a:tcPr marL="68580" marR="68580" marT="34290" marB="34290">
                    <a:solidFill>
                      <a:schemeClr val="accent4">
                        <a:lumMod val="60000"/>
                        <a:lumOff val="40000"/>
                      </a:schemeClr>
                    </a:solidFill>
                  </a:tcPr>
                </a:tc>
                <a:tc>
                  <a:txBody>
                    <a:bodyPr/>
                    <a:lstStyle/>
                    <a:p>
                      <a:pPr algn="l"/>
                      <a:r>
                        <a:rPr lang="nl-NL" sz="1600" baseline="0">
                          <a:latin typeface="Effra" panose="02000506080000020004" pitchFamily="2" charset="77"/>
                        </a:rPr>
                        <a:t>Overheidsbemoeienis binnen de vrijemarkteconomie.</a:t>
                      </a:r>
                    </a:p>
                    <a:p>
                      <a:pPr algn="l"/>
                      <a:r>
                        <a:rPr lang="nl-NL" sz="1600">
                          <a:latin typeface="Effra" panose="02000506080000020004" pitchFamily="2" charset="77"/>
                        </a:rPr>
                        <a:t>Sterke verzorgingsstaat: hoge belastingen</a:t>
                      </a:r>
                      <a:r>
                        <a:rPr lang="nl-NL" sz="1600" baseline="0">
                          <a:latin typeface="Effra" panose="02000506080000020004" pitchFamily="2" charset="77"/>
                        </a:rPr>
                        <a:t> en uitkeringen</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Samenwerking tussen overheid, burgers</a:t>
                      </a:r>
                      <a:r>
                        <a:rPr lang="nl-NL" sz="1600" baseline="0">
                          <a:latin typeface="Effra" panose="02000506080000020004" pitchFamily="2" charset="77"/>
                        </a:rPr>
                        <a:t> en maatschappelijk middenveld</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Vrij</a:t>
                      </a:r>
                      <a:r>
                        <a:rPr lang="nl-NL" sz="1600" baseline="0">
                          <a:latin typeface="Effra" panose="02000506080000020004" pitchFamily="2" charset="77"/>
                        </a:rPr>
                        <a:t> ondernemerschap, lage belastingen en uitkeringen</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2"/>
                  </a:ext>
                </a:extLst>
              </a:tr>
              <a:tr h="1044681">
                <a:tc>
                  <a:txBody>
                    <a:bodyPr/>
                    <a:lstStyle/>
                    <a:p>
                      <a:pPr algn="l"/>
                      <a:r>
                        <a:rPr lang="nl-NL" sz="1600" b="1">
                          <a:latin typeface="Effra" panose="02000506080000020004" pitchFamily="2" charset="77"/>
                        </a:rPr>
                        <a:t>Gewenste machtsverhouding</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Overheid moet kennis, inkomen en macht verdelen</a:t>
                      </a:r>
                    </a:p>
                  </a:txBody>
                  <a:tcPr marL="68580" marR="68580" marT="34290" marB="34290"/>
                </a:tc>
                <a:tc>
                  <a:txBody>
                    <a:bodyPr/>
                    <a:lstStyle/>
                    <a:p>
                      <a:pPr algn="l"/>
                      <a:r>
                        <a:rPr lang="nl-NL" sz="1600">
                          <a:latin typeface="Effra" panose="02000506080000020004" pitchFamily="2" charset="77"/>
                        </a:rPr>
                        <a:t>Overheid</a:t>
                      </a:r>
                      <a:r>
                        <a:rPr lang="nl-NL" sz="1600" baseline="0">
                          <a:latin typeface="Effra" panose="02000506080000020004" pitchFamily="2" charset="77"/>
                        </a:rPr>
                        <a:t> doet de taken die mensen (en hun omgeving) niet zelf kunnen verrichten </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Overheid</a:t>
                      </a:r>
                      <a:r>
                        <a:rPr lang="nl-NL" sz="1600" baseline="0">
                          <a:latin typeface="Effra" panose="02000506080000020004" pitchFamily="2" charset="77"/>
                        </a:rPr>
                        <a:t> verzorgt alleen kerntaken: bijv. rechtsstaat beschermen</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3"/>
                  </a:ext>
                </a:extLst>
              </a:tr>
              <a:tr h="377074">
                <a:tc>
                  <a:txBody>
                    <a:bodyPr/>
                    <a:lstStyle/>
                    <a:p>
                      <a:pPr algn="l"/>
                      <a:r>
                        <a:rPr lang="nl-NL" sz="1600" b="1">
                          <a:latin typeface="Effra" panose="02000506080000020004" pitchFamily="2" charset="77"/>
                        </a:rPr>
                        <a:t>Overheid</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Sturend</a:t>
                      </a:r>
                    </a:p>
                  </a:txBody>
                  <a:tcPr marL="68580" marR="68580" marT="34290" marB="34290"/>
                </a:tc>
                <a:tc>
                  <a:txBody>
                    <a:bodyPr/>
                    <a:lstStyle/>
                    <a:p>
                      <a:pPr algn="l"/>
                      <a:r>
                        <a:rPr lang="nl-NL" sz="1600">
                          <a:latin typeface="Effra" panose="02000506080000020004" pitchFamily="2" charset="77"/>
                        </a:rPr>
                        <a:t>Aanvullend</a:t>
                      </a:r>
                    </a:p>
                  </a:txBody>
                  <a:tcPr marL="68580" marR="68580" marT="34290" marB="34290"/>
                </a:tc>
                <a:tc>
                  <a:txBody>
                    <a:bodyPr/>
                    <a:lstStyle/>
                    <a:p>
                      <a:pPr algn="l"/>
                      <a:r>
                        <a:rPr lang="nl-NL" sz="1600">
                          <a:latin typeface="Effra" panose="02000506080000020004" pitchFamily="2" charset="77"/>
                        </a:rPr>
                        <a:t>Terughoudend</a:t>
                      </a:r>
                    </a:p>
                  </a:txBody>
                  <a:tcPr marL="68580" marR="68580" marT="34290" marB="34290"/>
                </a:tc>
                <a:extLst>
                  <a:ext uri="{0D108BD9-81ED-4DB2-BD59-A6C34878D82A}">
                    <a16:rowId xmlns:a16="http://schemas.microsoft.com/office/drawing/2014/main" val="10004"/>
                  </a:ext>
                </a:extLst>
              </a:tr>
              <a:tr h="537070">
                <a:tc>
                  <a:txBody>
                    <a:bodyPr/>
                    <a:lstStyle/>
                    <a:p>
                      <a:pPr algn="l"/>
                      <a:r>
                        <a:rPr lang="nl-NL" sz="1600" b="1">
                          <a:latin typeface="Effra" panose="02000506080000020004" pitchFamily="2" charset="77"/>
                        </a:rPr>
                        <a:t>Voor wie komen ze op?</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Mensen met minder geld/kansen</a:t>
                      </a:r>
                    </a:p>
                  </a:txBody>
                  <a:tcPr marL="68580" marR="68580" marT="34290" marB="34290"/>
                </a:tc>
                <a:tc>
                  <a:txBody>
                    <a:bodyPr/>
                    <a:lstStyle/>
                    <a:p>
                      <a:pPr algn="l"/>
                      <a:r>
                        <a:rPr lang="nl-NL" sz="1600">
                          <a:latin typeface="Effra" panose="02000506080000020004" pitchFamily="2" charset="77"/>
                        </a:rPr>
                        <a:t>Traditionele</a:t>
                      </a:r>
                      <a:r>
                        <a:rPr lang="nl-NL" sz="1600" baseline="0">
                          <a:latin typeface="Effra" panose="02000506080000020004" pitchFamily="2" charset="77"/>
                        </a:rPr>
                        <a:t> gezin</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Voor werkende burgers/ondernemers</a:t>
                      </a:r>
                      <a:r>
                        <a:rPr lang="nl-NL" sz="1600" baseline="0">
                          <a:latin typeface="Effra" panose="02000506080000020004" pitchFamily="2" charset="77"/>
                        </a:rPr>
                        <a:t> </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5659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a:t>Wie vertegenwoordigen zij in de politiek?</a:t>
            </a:r>
          </a:p>
        </p:txBody>
      </p:sp>
      <p:pic>
        <p:nvPicPr>
          <p:cNvPr id="3" name="Picture 2">
            <a:extLst>
              <a:ext uri="{FF2B5EF4-FFF2-40B4-BE49-F238E27FC236}">
                <a16:creationId xmlns:a16="http://schemas.microsoft.com/office/drawing/2014/main" id="{E03E1501-026D-E2A1-AF50-6D5545D6B38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75855" y="2208243"/>
            <a:ext cx="1789069" cy="30464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9220118-1A86-1FD2-8EFB-51397B740377}"/>
              </a:ext>
            </a:extLst>
          </p:cNvPr>
          <p:cNvSpPr txBox="1"/>
          <p:nvPr/>
        </p:nvSpPr>
        <p:spPr>
          <a:xfrm>
            <a:off x="2320970" y="5365395"/>
            <a:ext cx="898836" cy="369332"/>
          </a:xfrm>
          <a:prstGeom prst="rect">
            <a:avLst/>
          </a:prstGeom>
          <a:noFill/>
        </p:spPr>
        <p:txBody>
          <a:bodyPr wrap="none" rtlCol="0">
            <a:spAutoFit/>
          </a:bodyPr>
          <a:lstStyle/>
          <a:p>
            <a:r>
              <a:rPr lang="nl-NL"/>
              <a:t>Wilders</a:t>
            </a:r>
          </a:p>
        </p:txBody>
      </p:sp>
      <p:pic>
        <p:nvPicPr>
          <p:cNvPr id="5" name="Picture 4">
            <a:extLst>
              <a:ext uri="{FF2B5EF4-FFF2-40B4-BE49-F238E27FC236}">
                <a16:creationId xmlns:a16="http://schemas.microsoft.com/office/drawing/2014/main" id="{9E3CE3C5-66E9-BEDE-FBA7-56B73005376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26194" y="2416495"/>
            <a:ext cx="2043308" cy="27244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A87E6AF0-D186-BE06-4754-1B7B5D7468C7}"/>
              </a:ext>
            </a:extLst>
          </p:cNvPr>
          <p:cNvSpPr txBox="1"/>
          <p:nvPr/>
        </p:nvSpPr>
        <p:spPr>
          <a:xfrm>
            <a:off x="5322516" y="5365395"/>
            <a:ext cx="1330814" cy="369332"/>
          </a:xfrm>
          <a:prstGeom prst="rect">
            <a:avLst/>
          </a:prstGeom>
          <a:noFill/>
        </p:spPr>
        <p:txBody>
          <a:bodyPr wrap="none" rtlCol="0">
            <a:spAutoFit/>
          </a:bodyPr>
          <a:lstStyle/>
          <a:p>
            <a:r>
              <a:rPr lang="nl-NL"/>
              <a:t>Van der Plas</a:t>
            </a:r>
          </a:p>
        </p:txBody>
      </p:sp>
      <p:pic>
        <p:nvPicPr>
          <p:cNvPr id="7" name="Picture 6">
            <a:extLst>
              <a:ext uri="{FF2B5EF4-FFF2-40B4-BE49-F238E27FC236}">
                <a16:creationId xmlns:a16="http://schemas.microsoft.com/office/drawing/2014/main" id="{C966F614-B234-2503-BADB-71C55360D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712" y="2392871"/>
            <a:ext cx="2059388" cy="2771657"/>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0138C8A3-5BF8-554F-C2F2-CDE0DF05622F}"/>
              </a:ext>
            </a:extLst>
          </p:cNvPr>
          <p:cNvSpPr txBox="1"/>
          <p:nvPr/>
        </p:nvSpPr>
        <p:spPr>
          <a:xfrm>
            <a:off x="7979962" y="5365395"/>
            <a:ext cx="1976888" cy="369332"/>
          </a:xfrm>
          <a:prstGeom prst="rect">
            <a:avLst/>
          </a:prstGeom>
          <a:noFill/>
        </p:spPr>
        <p:txBody>
          <a:bodyPr wrap="none" rtlCol="0">
            <a:spAutoFit/>
          </a:bodyPr>
          <a:lstStyle/>
          <a:p>
            <a:r>
              <a:rPr lang="nl-NL"/>
              <a:t>Frans Timmermans</a:t>
            </a:r>
          </a:p>
        </p:txBody>
      </p:sp>
    </p:spTree>
    <p:extLst>
      <p:ext uri="{BB962C8B-B14F-4D97-AF65-F5344CB8AC3E}">
        <p14:creationId xmlns:p14="http://schemas.microsoft.com/office/powerpoint/2010/main" val="23061915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2800"/>
              <a:t>Er is in dit voorbeeld sprake van representatie van </a:t>
            </a:r>
            <a:br>
              <a:rPr lang="nl-NL" sz="2800"/>
            </a:br>
            <a:r>
              <a:rPr lang="nl-NL" sz="2800"/>
              <a:t>de groep </a:t>
            </a:r>
            <a:r>
              <a:rPr lang="nl-NL" sz="2800" err="1"/>
              <a:t>Extinction</a:t>
            </a:r>
            <a:r>
              <a:rPr lang="nl-NL" sz="2800"/>
              <a:t> </a:t>
            </a:r>
            <a:r>
              <a:rPr lang="nl-NL" sz="2800" err="1"/>
              <a:t>Rebellion</a:t>
            </a:r>
            <a:r>
              <a:rPr lang="nl-NL" sz="2800"/>
              <a:t> door de activisten?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6" name="Tekstvak 5">
            <a:extLst>
              <a:ext uri="{FF2B5EF4-FFF2-40B4-BE49-F238E27FC236}">
                <a16:creationId xmlns:a16="http://schemas.microsoft.com/office/drawing/2014/main" id="{684FF88A-568F-5259-94BB-1789E8C13557}"/>
              </a:ext>
            </a:extLst>
          </p:cNvPr>
          <p:cNvSpPr txBox="1"/>
          <p:nvPr/>
        </p:nvSpPr>
        <p:spPr>
          <a:xfrm>
            <a:off x="2771355" y="2275865"/>
            <a:ext cx="699230" cy="707886"/>
          </a:xfrm>
          <a:prstGeom prst="rect">
            <a:avLst/>
          </a:prstGeom>
          <a:noFill/>
        </p:spPr>
        <p:txBody>
          <a:bodyPr wrap="none" rtlCol="0">
            <a:spAutoFit/>
          </a:bodyPr>
          <a:lstStyle/>
          <a:p>
            <a:r>
              <a:rPr lang="nl-NL" sz="4000">
                <a:latin typeface="Trebuchet MS" panose="020B0703020202090204" pitchFamily="34" charset="0"/>
              </a:rPr>
              <a:t>Ja</a:t>
            </a:r>
          </a:p>
        </p:txBody>
      </p:sp>
      <p:sp>
        <p:nvSpPr>
          <p:cNvPr id="9" name="Tekstvak 8">
            <a:extLst>
              <a:ext uri="{FF2B5EF4-FFF2-40B4-BE49-F238E27FC236}">
                <a16:creationId xmlns:a16="http://schemas.microsoft.com/office/drawing/2014/main" id="{BC88530A-2FDF-7324-FFBE-467710304A04}"/>
              </a:ext>
            </a:extLst>
          </p:cNvPr>
          <p:cNvSpPr txBox="1"/>
          <p:nvPr/>
        </p:nvSpPr>
        <p:spPr>
          <a:xfrm>
            <a:off x="2771355" y="3281142"/>
            <a:ext cx="1072730" cy="707886"/>
          </a:xfrm>
          <a:prstGeom prst="rect">
            <a:avLst/>
          </a:prstGeom>
          <a:noFill/>
        </p:spPr>
        <p:txBody>
          <a:bodyPr wrap="none" rtlCol="0">
            <a:spAutoFit/>
          </a:bodyPr>
          <a:lstStyle/>
          <a:p>
            <a:r>
              <a:rPr lang="nl-NL" sz="4000">
                <a:latin typeface="Trebuchet MS" panose="020B0703020202090204" pitchFamily="34" charset="0"/>
              </a:rPr>
              <a:t>Nee</a:t>
            </a:r>
          </a:p>
        </p:txBody>
      </p:sp>
      <p:pic>
        <p:nvPicPr>
          <p:cNvPr id="10" name="Picture 2">
            <a:extLst>
              <a:ext uri="{FF2B5EF4-FFF2-40B4-BE49-F238E27FC236}">
                <a16:creationId xmlns:a16="http://schemas.microsoft.com/office/drawing/2014/main" id="{50C4DB28-AB2C-2441-DE61-38FB41F4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44" y="2275865"/>
            <a:ext cx="59981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7C05E96-C619-82C0-8A5B-88E6B8F47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745" y="3299663"/>
            <a:ext cx="618705"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descr="Afbeelding met tekst, Lettertype, schermopname&#10;&#10;Automatisch gegenereerde beschrijving">
            <a:extLst>
              <a:ext uri="{FF2B5EF4-FFF2-40B4-BE49-F238E27FC236}">
                <a16:creationId xmlns:a16="http://schemas.microsoft.com/office/drawing/2014/main" id="{30ABAB9B-E167-2071-A4A9-C2661CCAE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431" y="1830993"/>
            <a:ext cx="5301119" cy="3796511"/>
          </a:xfrm>
          <a:prstGeom prst="rect">
            <a:avLst/>
          </a:prstGeom>
        </p:spPr>
      </p:pic>
    </p:spTree>
    <p:extLst>
      <p:ext uri="{BB962C8B-B14F-4D97-AF65-F5344CB8AC3E}">
        <p14:creationId xmlns:p14="http://schemas.microsoft.com/office/powerpoint/2010/main" val="9989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Dit voorbeeld geeft informatie over de representativiteit van de klimaatactivisten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6" name="Tekstvak 5">
            <a:extLst>
              <a:ext uri="{FF2B5EF4-FFF2-40B4-BE49-F238E27FC236}">
                <a16:creationId xmlns:a16="http://schemas.microsoft.com/office/drawing/2014/main" id="{684FF88A-568F-5259-94BB-1789E8C13557}"/>
              </a:ext>
            </a:extLst>
          </p:cNvPr>
          <p:cNvSpPr txBox="1"/>
          <p:nvPr/>
        </p:nvSpPr>
        <p:spPr>
          <a:xfrm>
            <a:off x="2771355" y="2275865"/>
            <a:ext cx="699230" cy="707886"/>
          </a:xfrm>
          <a:prstGeom prst="rect">
            <a:avLst/>
          </a:prstGeom>
          <a:noFill/>
        </p:spPr>
        <p:txBody>
          <a:bodyPr wrap="none" rtlCol="0">
            <a:spAutoFit/>
          </a:bodyPr>
          <a:lstStyle/>
          <a:p>
            <a:r>
              <a:rPr lang="nl-NL" sz="4000">
                <a:latin typeface="Trebuchet MS" panose="020B0703020202090204" pitchFamily="34" charset="0"/>
              </a:rPr>
              <a:t>Ja</a:t>
            </a:r>
          </a:p>
        </p:txBody>
      </p:sp>
      <p:sp>
        <p:nvSpPr>
          <p:cNvPr id="9" name="Tekstvak 8">
            <a:extLst>
              <a:ext uri="{FF2B5EF4-FFF2-40B4-BE49-F238E27FC236}">
                <a16:creationId xmlns:a16="http://schemas.microsoft.com/office/drawing/2014/main" id="{BC88530A-2FDF-7324-FFBE-467710304A04}"/>
              </a:ext>
            </a:extLst>
          </p:cNvPr>
          <p:cNvSpPr txBox="1"/>
          <p:nvPr/>
        </p:nvSpPr>
        <p:spPr>
          <a:xfrm>
            <a:off x="2771355" y="3281142"/>
            <a:ext cx="1072730" cy="707886"/>
          </a:xfrm>
          <a:prstGeom prst="rect">
            <a:avLst/>
          </a:prstGeom>
          <a:noFill/>
        </p:spPr>
        <p:txBody>
          <a:bodyPr wrap="none" rtlCol="0">
            <a:spAutoFit/>
          </a:bodyPr>
          <a:lstStyle/>
          <a:p>
            <a:r>
              <a:rPr lang="nl-NL" sz="4000">
                <a:latin typeface="Trebuchet MS" panose="020B0703020202090204" pitchFamily="34" charset="0"/>
              </a:rPr>
              <a:t>Nee</a:t>
            </a:r>
          </a:p>
        </p:txBody>
      </p:sp>
      <p:pic>
        <p:nvPicPr>
          <p:cNvPr id="10" name="Picture 2">
            <a:extLst>
              <a:ext uri="{FF2B5EF4-FFF2-40B4-BE49-F238E27FC236}">
                <a16:creationId xmlns:a16="http://schemas.microsoft.com/office/drawing/2014/main" id="{50C4DB28-AB2C-2441-DE61-38FB41F4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44" y="2275865"/>
            <a:ext cx="59981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7C05E96-C619-82C0-8A5B-88E6B8F47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745" y="3299663"/>
            <a:ext cx="618705"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descr="Afbeelding met tekst, Lettertype, schermopname&#10;&#10;Automatisch gegenereerde beschrijving">
            <a:extLst>
              <a:ext uri="{FF2B5EF4-FFF2-40B4-BE49-F238E27FC236}">
                <a16:creationId xmlns:a16="http://schemas.microsoft.com/office/drawing/2014/main" id="{30ABAB9B-E167-2071-A4A9-C2661CCAE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431" y="1830993"/>
            <a:ext cx="5301119" cy="3796511"/>
          </a:xfrm>
          <a:prstGeom prst="rect">
            <a:avLst/>
          </a:prstGeom>
        </p:spPr>
      </p:pic>
    </p:spTree>
    <p:extLst>
      <p:ext uri="{BB962C8B-B14F-4D97-AF65-F5344CB8AC3E}">
        <p14:creationId xmlns:p14="http://schemas.microsoft.com/office/powerpoint/2010/main" val="351604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Twee besluitvormingsmodellen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atin typeface="Effra" panose="02000506080000020004" pitchFamily="2" charset="77"/>
              </a:rPr>
              <a:t>Simpele modellen over hoe wetten tot stand komen</a:t>
            </a:r>
          </a:p>
          <a:p>
            <a:endParaRPr lang="nl-NL"/>
          </a:p>
        </p:txBody>
      </p:sp>
      <p:pic>
        <p:nvPicPr>
          <p:cNvPr id="4" name="Afbeelding 3">
            <a:extLst>
              <a:ext uri="{FF2B5EF4-FFF2-40B4-BE49-F238E27FC236}">
                <a16:creationId xmlns:a16="http://schemas.microsoft.com/office/drawing/2014/main" id="{E51FEBAE-84F1-B778-83E9-759F894706FB}"/>
              </a:ext>
            </a:extLst>
          </p:cNvPr>
          <p:cNvPicPr>
            <a:picLocks noChangeAspect="1"/>
          </p:cNvPicPr>
          <p:nvPr/>
        </p:nvPicPr>
        <p:blipFill rotWithShape="1">
          <a:blip r:embed="rId3"/>
          <a:srcRect l="1135" t="36008" r="151" b="103"/>
          <a:stretch/>
        </p:blipFill>
        <p:spPr>
          <a:xfrm>
            <a:off x="1666368" y="2694901"/>
            <a:ext cx="4291265" cy="2044384"/>
          </a:xfrm>
          <a:prstGeom prst="rect">
            <a:avLst/>
          </a:prstGeom>
        </p:spPr>
      </p:pic>
      <p:pic>
        <p:nvPicPr>
          <p:cNvPr id="5" name="Afbeelding 4">
            <a:extLst>
              <a:ext uri="{FF2B5EF4-FFF2-40B4-BE49-F238E27FC236}">
                <a16:creationId xmlns:a16="http://schemas.microsoft.com/office/drawing/2014/main" id="{456CA0C8-BC4D-B260-89A2-AA080477BD1C}"/>
              </a:ext>
            </a:extLst>
          </p:cNvPr>
          <p:cNvPicPr>
            <a:picLocks noChangeAspect="1"/>
          </p:cNvPicPr>
          <p:nvPr/>
        </p:nvPicPr>
        <p:blipFill rotWithShape="1">
          <a:blip r:embed="rId4"/>
          <a:srcRect t="42570"/>
          <a:stretch/>
        </p:blipFill>
        <p:spPr>
          <a:xfrm>
            <a:off x="6096001" y="2762258"/>
            <a:ext cx="4433631" cy="1909671"/>
          </a:xfrm>
          <a:prstGeom prst="rect">
            <a:avLst/>
          </a:prstGeom>
        </p:spPr>
      </p:pic>
      <p:graphicFrame>
        <p:nvGraphicFramePr>
          <p:cNvPr id="13" name="Tabel 12">
            <a:extLst>
              <a:ext uri="{FF2B5EF4-FFF2-40B4-BE49-F238E27FC236}">
                <a16:creationId xmlns:a16="http://schemas.microsoft.com/office/drawing/2014/main" id="{1EE13E76-D327-D6BE-7AFF-A568FB14CE2D}"/>
              </a:ext>
            </a:extLst>
          </p:cNvPr>
          <p:cNvGraphicFramePr>
            <a:graphicFrameLocks noGrp="1"/>
          </p:cNvGraphicFramePr>
          <p:nvPr/>
        </p:nvGraphicFramePr>
        <p:xfrm>
          <a:off x="646493" y="4847878"/>
          <a:ext cx="10622280" cy="1656080"/>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707389691"/>
                    </a:ext>
                  </a:extLst>
                </a:gridCol>
                <a:gridCol w="3540760">
                  <a:extLst>
                    <a:ext uri="{9D8B030D-6E8A-4147-A177-3AD203B41FA5}">
                      <a16:colId xmlns:a16="http://schemas.microsoft.com/office/drawing/2014/main" val="4101509989"/>
                    </a:ext>
                  </a:extLst>
                </a:gridCol>
                <a:gridCol w="3540760">
                  <a:extLst>
                    <a:ext uri="{9D8B030D-6E8A-4147-A177-3AD203B41FA5}">
                      <a16:colId xmlns:a16="http://schemas.microsoft.com/office/drawing/2014/main" val="495976801"/>
                    </a:ext>
                  </a:extLst>
                </a:gridCol>
              </a:tblGrid>
              <a:tr h="370840">
                <a:tc>
                  <a:txBody>
                    <a:bodyPr/>
                    <a:lstStyle/>
                    <a:p>
                      <a:endParaRPr lang="nl-NL"/>
                    </a:p>
                  </a:txBody>
                  <a:tcPr/>
                </a:tc>
                <a:tc>
                  <a:txBody>
                    <a:bodyPr/>
                    <a:lstStyle/>
                    <a:p>
                      <a:r>
                        <a:rPr lang="nl-NL"/>
                        <a:t>Systeemmodel</a:t>
                      </a:r>
                    </a:p>
                  </a:txBody>
                  <a:tcPr/>
                </a:tc>
                <a:tc>
                  <a:txBody>
                    <a:bodyPr/>
                    <a:lstStyle/>
                    <a:p>
                      <a:r>
                        <a:rPr lang="nl-NL"/>
                        <a:t>Barrièremodel </a:t>
                      </a:r>
                    </a:p>
                  </a:txBody>
                  <a:tcPr/>
                </a:tc>
                <a:extLst>
                  <a:ext uri="{0D108BD9-81ED-4DB2-BD59-A6C34878D82A}">
                    <a16:rowId xmlns:a16="http://schemas.microsoft.com/office/drawing/2014/main" val="1629177778"/>
                  </a:ext>
                </a:extLst>
              </a:tr>
              <a:tr h="370840">
                <a:tc>
                  <a:txBody>
                    <a:bodyPr/>
                    <a:lstStyle/>
                    <a:p>
                      <a:r>
                        <a:rPr lang="nl-NL"/>
                        <a:t>Een besluitvormingsproces is:</a:t>
                      </a:r>
                    </a:p>
                  </a:txBody>
                  <a:tcPr/>
                </a:tc>
                <a:tc>
                  <a:txBody>
                    <a:bodyPr/>
                    <a:lstStyle/>
                    <a:p>
                      <a:r>
                        <a:rPr lang="nl-NL"/>
                        <a:t>… net als een machine</a:t>
                      </a:r>
                    </a:p>
                  </a:txBody>
                  <a:tcPr/>
                </a:tc>
                <a:tc>
                  <a:txBody>
                    <a:bodyPr/>
                    <a:lstStyle/>
                    <a:p>
                      <a:r>
                        <a:rPr lang="nl-NL"/>
                        <a:t>… een politieke strijd om de macht</a:t>
                      </a:r>
                    </a:p>
                  </a:txBody>
                  <a:tcPr/>
                </a:tc>
                <a:extLst>
                  <a:ext uri="{0D108BD9-81ED-4DB2-BD59-A6C34878D82A}">
                    <a16:rowId xmlns:a16="http://schemas.microsoft.com/office/drawing/2014/main" val="731141329"/>
                  </a:ext>
                </a:extLst>
              </a:tr>
              <a:tr h="370840">
                <a:tc>
                  <a:txBody>
                    <a:bodyPr/>
                    <a:lstStyle/>
                    <a:p>
                      <a:r>
                        <a:rPr lang="nl-NL"/>
                        <a:t>De nadruk van het model ligt op:</a:t>
                      </a:r>
                    </a:p>
                  </a:txBody>
                  <a:tcPr/>
                </a:tc>
                <a:tc>
                  <a:txBody>
                    <a:bodyPr/>
                    <a:lstStyle/>
                    <a:p>
                      <a:r>
                        <a:rPr lang="nl-NL"/>
                        <a:t>… eisen, steun, kansen en bedreigingen door omgevingsfactoren</a:t>
                      </a:r>
                    </a:p>
                  </a:txBody>
                  <a:tcPr/>
                </a:tc>
                <a:tc>
                  <a:txBody>
                    <a:bodyPr/>
                    <a:lstStyle/>
                    <a:p>
                      <a:r>
                        <a:rPr lang="nl-NL"/>
                        <a:t>… Macht is besluitvorming: realisatie en hindermacht</a:t>
                      </a:r>
                    </a:p>
                  </a:txBody>
                  <a:tcPr/>
                </a:tc>
                <a:extLst>
                  <a:ext uri="{0D108BD9-81ED-4DB2-BD59-A6C34878D82A}">
                    <a16:rowId xmlns:a16="http://schemas.microsoft.com/office/drawing/2014/main" val="2571982413"/>
                  </a:ext>
                </a:extLst>
              </a:tr>
            </a:tbl>
          </a:graphicData>
        </a:graphic>
      </p:graphicFrame>
    </p:spTree>
    <p:extLst>
      <p:ext uri="{BB962C8B-B14F-4D97-AF65-F5344CB8AC3E}">
        <p14:creationId xmlns:p14="http://schemas.microsoft.com/office/powerpoint/2010/main" val="213885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4"/>
                                        </p:tgtEl>
                                        <p:attrNameLst>
                                          <p:attrName>style.opacity</p:attrName>
                                        </p:attrNameLst>
                                      </p:cBhvr>
                                      <p:to>
                                        <p:strVal val="0.5"/>
                                      </p:to>
                                    </p:set>
                                    <p:animEffect filter="image" prLst="opacity: 0.5">
                                      <p:cBhvr rctx="IE">
                                        <p:cTn id="13" dur="indefinite"/>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5"/>
                                        </p:tgtEl>
                                        <p:attrNameLst>
                                          <p:attrName>style.opacity</p:attrName>
                                        </p:attrNameLst>
                                      </p:cBhvr>
                                      <p:to>
                                        <p:strVal val="0.5"/>
                                      </p:to>
                                    </p:set>
                                    <p:animEffect filter="image" prLst="opacity: 0.5">
                                      <p:cBhvr rctx="IE">
                                        <p:cTn id="20"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8" name="Rechthoek 7">
            <a:extLst>
              <a:ext uri="{FF2B5EF4-FFF2-40B4-BE49-F238E27FC236}">
                <a16:creationId xmlns:a16="http://schemas.microsoft.com/office/drawing/2014/main" id="{8202AB57-1587-48D0-3ADB-438586F078D1}"/>
              </a:ext>
            </a:extLst>
          </p:cNvPr>
          <p:cNvSpPr/>
          <p:nvPr/>
        </p:nvSpPr>
        <p:spPr>
          <a:xfrm>
            <a:off x="4791636" y="2245660"/>
            <a:ext cx="5470643"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46425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BCC4F8-FD20-49CC-B06A-D10DD167DB83}"/>
</file>

<file path=customXml/itemProps2.xml><?xml version="1.0" encoding="utf-8"?>
<ds:datastoreItem xmlns:ds="http://schemas.openxmlformats.org/officeDocument/2006/customXml" ds:itemID="{871BC580-947A-4107-8AF5-50C7CD04590F}">
  <ds:schemaRefs>
    <ds:schemaRef ds:uri="65a11041-aba8-449e-bef6-559f13c05a59"/>
    <ds:schemaRef ds:uri="e7183d92-7d1c-4abc-9060-17c5b27035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332</TotalTime>
  <Words>5793</Words>
  <Application>Microsoft Macintosh PowerPoint</Application>
  <PresentationFormat>Breedbeeld</PresentationFormat>
  <Paragraphs>974</Paragraphs>
  <Slides>123</Slides>
  <Notes>56</Notes>
  <HiddenSlides>4</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123</vt:i4>
      </vt:variant>
    </vt:vector>
  </HeadingPairs>
  <TitlesOfParts>
    <vt:vector size="131" baseType="lpstr">
      <vt:lpstr>Arial</vt:lpstr>
      <vt:lpstr>Calibri</vt:lpstr>
      <vt:lpstr>Calibri Light</vt:lpstr>
      <vt:lpstr>Courier New</vt:lpstr>
      <vt:lpstr>Effra</vt:lpstr>
      <vt:lpstr>Trebuchet MS</vt:lpstr>
      <vt:lpstr>Wingdings</vt:lpstr>
      <vt:lpstr>Kantoorthema</vt:lpstr>
      <vt:lpstr>PowerPoint-presentatie</vt:lpstr>
      <vt:lpstr>Toetsmatrix</vt:lpstr>
      <vt:lpstr>Algemene tips</vt:lpstr>
      <vt:lpstr>Algemene tips</vt:lpstr>
      <vt:lpstr>Vorig jaar</vt:lpstr>
      <vt:lpstr>Inhoud</vt:lpstr>
      <vt:lpstr>Inhoud</vt:lpstr>
      <vt:lpstr>Kernconcepten - Algemeen</vt:lpstr>
      <vt:lpstr>Representativiteit</vt:lpstr>
      <vt:lpstr>PowerPoint-presentatie</vt:lpstr>
      <vt:lpstr>PowerPoint-presentatie</vt:lpstr>
      <vt:lpstr>Institutionalisering</vt:lpstr>
      <vt:lpstr>Dimensies van Hofstede</vt:lpstr>
      <vt:lpstr>Vraag</vt:lpstr>
      <vt:lpstr>Machtsafstand</vt:lpstr>
      <vt:lpstr>Machtsafstand</vt:lpstr>
      <vt:lpstr>Individualistisch - collectivistisch</vt:lpstr>
      <vt:lpstr>Individualistisch - collectivistisch</vt:lpstr>
      <vt:lpstr>Masculien - feminien</vt:lpstr>
      <vt:lpstr>Masculien - feminien</vt:lpstr>
      <vt:lpstr>Masculien - feminien</vt:lpstr>
      <vt:lpstr>Onzekerheidsvermijding</vt:lpstr>
      <vt:lpstr>Onzekerheidsvermijding</vt:lpstr>
      <vt:lpstr>Termijngerichtheid</vt:lpstr>
      <vt:lpstr>Termijngerichtheid</vt:lpstr>
      <vt:lpstr>Hedonisme - soberheid</vt:lpstr>
      <vt:lpstr>Hedonisme - soberheid</vt:lpstr>
      <vt:lpstr>Dilemma van de rechtstaat</vt:lpstr>
      <vt:lpstr>Modellen voor onderhandelen</vt:lpstr>
      <vt:lpstr>PowerPoint-presentatie</vt:lpstr>
      <vt:lpstr>De cultivatiehypothese</vt:lpstr>
      <vt:lpstr>De opinieleidershypothese</vt:lpstr>
      <vt:lpstr>Mediaframing hypothese</vt:lpstr>
      <vt:lpstr>Selectiviteitshypothese</vt:lpstr>
      <vt:lpstr>Welke theorieën gaan uit van grote invloed van de media op mensen?</vt:lpstr>
      <vt:lpstr>Welke theorieën gaan uit van grote invloed van de media op mensen?</vt:lpstr>
      <vt:lpstr>Componenten van sociale uitsluiting</vt:lpstr>
      <vt:lpstr>Welke vormen van sociale uitsluiting herken je?</vt:lpstr>
      <vt:lpstr>Welke vormen van sociale uitsluiting herken je?</vt:lpstr>
      <vt:lpstr>PowerPoint-presentatie</vt:lpstr>
      <vt:lpstr>Casus: Geslacht en houding ten opzichte van feminisme onder scholieren</vt:lpstr>
      <vt:lpstr>PowerPoint-presentatie</vt:lpstr>
      <vt:lpstr>PowerPoint-presentatie</vt:lpstr>
      <vt:lpstr>Causaliteit of correlatie</vt:lpstr>
      <vt:lpstr>Causaliteit of correlatie</vt:lpstr>
      <vt:lpstr>Correlatie of causaliteit</vt:lpstr>
      <vt:lpstr>Correlatie of causaliteit</vt:lpstr>
      <vt:lpstr>Correlatie of causaliteit</vt:lpstr>
      <vt:lpstr>Correlatie of causaliteit</vt:lpstr>
      <vt:lpstr>Identiteit</vt:lpstr>
      <vt:lpstr>Cultuur</vt:lpstr>
      <vt:lpstr>Socialisatie</vt:lpstr>
      <vt:lpstr>Acculturatie</vt:lpstr>
      <vt:lpstr>(Politieke) socialisatie</vt:lpstr>
      <vt:lpstr>Sociale cohesie</vt:lpstr>
      <vt:lpstr>Ideologie</vt:lpstr>
      <vt:lpstr>Sociale ongelijkheid</vt:lpstr>
      <vt:lpstr>Macht</vt:lpstr>
      <vt:lpstr>Gezag</vt:lpstr>
      <vt:lpstr>Conflict</vt:lpstr>
      <vt:lpstr>Samenwerking</vt:lpstr>
      <vt:lpstr>Sociale cohesie</vt:lpstr>
      <vt:lpstr>Sociale institutie</vt:lpstr>
      <vt:lpstr>Groepsvorming</vt:lpstr>
      <vt:lpstr>Politieke institutie</vt:lpstr>
      <vt:lpstr>Representatie</vt:lpstr>
      <vt:lpstr>Representativiteit</vt:lpstr>
      <vt:lpstr>Rationalisering</vt:lpstr>
      <vt:lpstr>Individualisering</vt:lpstr>
      <vt:lpstr>Institutionalisering</vt:lpstr>
      <vt:lpstr>Democratisering</vt:lpstr>
      <vt:lpstr>Staatsvorming</vt:lpstr>
      <vt:lpstr>Globalisering</vt:lpstr>
      <vt:lpstr>PowerPoint-presentatie</vt:lpstr>
      <vt:lpstr>Indentificatie functie</vt:lpstr>
      <vt:lpstr>Identiteitsontwikkeling</vt:lpstr>
      <vt:lpstr>Continuerende functie</vt:lpstr>
      <vt:lpstr>Veranderende functie</vt:lpstr>
      <vt:lpstr>Gedragsregulatie</vt:lpstr>
      <vt:lpstr>Waardoor ontstaan conflicten in de samenleving?</vt:lpstr>
      <vt:lpstr>Karl Marx</vt:lpstr>
      <vt:lpstr>Huntington</vt:lpstr>
      <vt:lpstr>Marx of Huntington?</vt:lpstr>
      <vt:lpstr>5 functies van politieke partijen</vt:lpstr>
      <vt:lpstr>5 functies van politieke partijen</vt:lpstr>
      <vt:lpstr>Soorten identiteit</vt:lpstr>
      <vt:lpstr>Sociale controle</vt:lpstr>
      <vt:lpstr>Visies op politieke participatie</vt:lpstr>
      <vt:lpstr>Twee strategieën voor criminaliteitsbestrijding</vt:lpstr>
      <vt:lpstr>Klassieke VS moderne school</vt:lpstr>
      <vt:lpstr>Rijtjes</vt:lpstr>
      <vt:lpstr>Rijtjes</vt:lpstr>
      <vt:lpstr>Rijtjes</vt:lpstr>
      <vt:lpstr>Politiek </vt:lpstr>
      <vt:lpstr>Wie vertegenwoordigen zij in de politiek?</vt:lpstr>
      <vt:lpstr>Er is in dit voorbeeld sprake van representatie van  de groep Extinction Rebellion door de activisten?</vt:lpstr>
      <vt:lpstr>Dit voorbeeld geeft informatie over de representativiteit van de klimaatactivisten</vt:lpstr>
      <vt:lpstr>Twee besluitvormingsmodellen</vt:lpstr>
      <vt:lpstr>Systeemmodel</vt:lpstr>
      <vt:lpstr>Systeemmodel</vt:lpstr>
      <vt:lpstr>Systeemmodel</vt:lpstr>
      <vt:lpstr>Systeemmodel</vt:lpstr>
      <vt:lpstr>Stelling</vt:lpstr>
      <vt:lpstr>Checkvraag</vt:lpstr>
      <vt:lpstr>Checkvraag</vt:lpstr>
      <vt:lpstr>Barrièremodel</vt:lpstr>
      <vt:lpstr>Barrièremodel</vt:lpstr>
      <vt:lpstr>Barrièremodel</vt:lpstr>
      <vt:lpstr>Barrièremodel</vt:lpstr>
      <vt:lpstr>Barrièremodel</vt:lpstr>
      <vt:lpstr>Barrièremodel</vt:lpstr>
      <vt:lpstr>Barrièremodel</vt:lpstr>
      <vt:lpstr>PowerPoint-presentatie</vt:lpstr>
      <vt:lpstr>PowerPoint-presentatie</vt:lpstr>
      <vt:lpstr>PowerPoint-presentatie</vt:lpstr>
      <vt:lpstr>Onderzoek</vt:lpstr>
      <vt:lpstr>Onderzoek operationaliseren  </vt:lpstr>
      <vt:lpstr>Eisen aan wetenschappelijk onderzoek</vt:lpstr>
      <vt:lpstr>Sociale ongelijkheid (CE 2023 TV2)</vt:lpstr>
      <vt:lpstr>Sociale ongelijkheid</vt:lpstr>
      <vt:lpstr>Criminaliteitstheorieën</vt:lpstr>
      <vt:lpstr>Criminaliteitstheorieën</vt:lpstr>
      <vt:lpstr>Media theorieën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GRA, Flemming van de Graaf</cp:lastModifiedBy>
  <cp:revision>187</cp:revision>
  <dcterms:created xsi:type="dcterms:W3CDTF">2022-04-29T11:47:46Z</dcterms:created>
  <dcterms:modified xsi:type="dcterms:W3CDTF">2025-05-15T14:45:46Z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