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91" r:id="rId17"/>
    <p:sldId id="29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430" r:id="rId26"/>
    <p:sldId id="280" r:id="rId27"/>
    <p:sldId id="281" r:id="rId28"/>
    <p:sldId id="282" r:id="rId29"/>
    <p:sldId id="431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qm5RM0UNdhYrbLKXLubWuh1SL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customschemas.google.com/relationships/presentationmetadata" Target="metadata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784a94050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784a94050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784a94050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35784a94050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784a94050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784a94050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784a94050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784a94050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>
          <a:extLst>
            <a:ext uri="{FF2B5EF4-FFF2-40B4-BE49-F238E27FC236}">
              <a16:creationId xmlns:a16="http://schemas.microsoft.com/office/drawing/2014/main" id="{DCC965B5-655D-808C-483E-F9732AEA5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784a94050_0_376:notes">
            <a:extLst>
              <a:ext uri="{FF2B5EF4-FFF2-40B4-BE49-F238E27FC236}">
                <a16:creationId xmlns:a16="http://schemas.microsoft.com/office/drawing/2014/main" id="{DA35E9F5-DBF2-279F-0748-FD405CE5F0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784a94050_0_376:notes">
            <a:extLst>
              <a:ext uri="{FF2B5EF4-FFF2-40B4-BE49-F238E27FC236}">
                <a16:creationId xmlns:a16="http://schemas.microsoft.com/office/drawing/2014/main" id="{62BBB13C-F91C-DF2A-6F79-8C03D5E32B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ARNOUD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6319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BE7A9870-9CC4-5550-27D2-4275EAE78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:notes">
            <a:extLst>
              <a:ext uri="{FF2B5EF4-FFF2-40B4-BE49-F238E27FC236}">
                <a16:creationId xmlns:a16="http://schemas.microsoft.com/office/drawing/2014/main" id="{A1687C73-FE7E-13C4-F807-84DCD3F944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35:notes">
            <a:extLst>
              <a:ext uri="{FF2B5EF4-FFF2-40B4-BE49-F238E27FC236}">
                <a16:creationId xmlns:a16="http://schemas.microsoft.com/office/drawing/2014/main" id="{A7B3CD90-4E24-AFD2-2536-B952B37A92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0356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784a94050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784a94050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784a94050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784a94050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784a940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87" name="Google Shape;87;g35784a940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bb60b6a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dbb60b6a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784a94050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784a94050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784a94050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784a94050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bc4471c03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dbc4471c03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42d9651a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2442d9651a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dbc4471c03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246" name="Google Shape;246;g2dbc4471c03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254" name="Google Shape;2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>
          <a:extLst>
            <a:ext uri="{FF2B5EF4-FFF2-40B4-BE49-F238E27FC236}">
              <a16:creationId xmlns:a16="http://schemas.microsoft.com/office/drawing/2014/main" id="{E07E2ECA-3060-EA52-2E8A-237809C34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>
            <a:extLst>
              <a:ext uri="{FF2B5EF4-FFF2-40B4-BE49-F238E27FC236}">
                <a16:creationId xmlns:a16="http://schemas.microsoft.com/office/drawing/2014/main" id="{CCA8D727-EF14-AC5C-68EA-D690E441AF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254" name="Google Shape;254;p3:notes">
            <a:extLst>
              <a:ext uri="{FF2B5EF4-FFF2-40B4-BE49-F238E27FC236}">
                <a16:creationId xmlns:a16="http://schemas.microsoft.com/office/drawing/2014/main" id="{CD8555A1-5540-83EB-18E1-A374CC06CA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5123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784a9405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KIJKERSVRAAG - BREGJE</a:t>
            </a:r>
            <a:endParaRPr/>
          </a:p>
        </p:txBody>
      </p:sp>
      <p:sp>
        <p:nvSpPr>
          <p:cNvPr id="93" name="Google Shape;93;g35784a9405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442d9651a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2442d9651a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784a94050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784a94050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BREGJE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282" name="Google Shape;28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BREGJE</a:t>
            </a:r>
            <a:endParaRPr/>
          </a:p>
        </p:txBody>
      </p:sp>
      <p:sp>
        <p:nvSpPr>
          <p:cNvPr id="292" name="Google Shape;29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299" name="Google Shape;2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784a94050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 &amp; BREGJE</a:t>
            </a:r>
            <a:endParaRPr/>
          </a:p>
        </p:txBody>
      </p:sp>
      <p:sp>
        <p:nvSpPr>
          <p:cNvPr id="315" name="Google Shape;315;g35784a94050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784a9405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784a94050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KIJKERSVRAAG - BREGJE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784a9405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784a9405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KIJKERSVRAAG - BREGJE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784a9405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784a9405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KIJKERSVRAAG - BREGJE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784a94050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35784a94050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784a94050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784a94050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784a94050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35784a94050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ARNOUD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Effra" panose="02000506080000020004" pitchFamily="2" charset="77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Effra" panose="02000506080000020004" pitchFamily="2" charset="77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Effra" panose="02000506080000020004" pitchFamily="2" charset="77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Effra" panose="02000506080000020004" pitchFamily="2" charset="77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Effra" panose="02000506080000020004" pitchFamily="2" charset="77"/>
          <a:ea typeface="Effra" panose="02000506080000020004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Effra" panose="02000506080000020004" pitchFamily="2" charset="77"/>
          <a:ea typeface="Effra" panose="02000506080000020004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75373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nl-NL" b="1" dirty="0">
                <a:ea typeface="Arial"/>
                <a:cs typeface="Arial"/>
                <a:sym typeface="Arial"/>
              </a:rPr>
              <a:t>Examenspreekuur Nederlands havo</a:t>
            </a:r>
            <a:endParaRPr b="1" dirty="0"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784a94050_0_2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/>
              <a:t>Nieuwe examenvragen - bronnen</a:t>
            </a:r>
            <a:endParaRPr b="1" dirty="0"/>
          </a:p>
        </p:txBody>
      </p:sp>
      <p:sp>
        <p:nvSpPr>
          <p:cNvPr id="140" name="Google Shape;140;g35784a94050_0_2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g35784a94050_0_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249" y="1424038"/>
            <a:ext cx="4811651" cy="5154374"/>
          </a:xfrm>
          <a:prstGeom prst="rect">
            <a:avLst/>
          </a:prstGeom>
          <a:noFill/>
          <a:ln>
            <a:noFill/>
          </a:ln>
          <a:effectLst>
            <a:outerShdw blurRad="357188" dist="200025" dir="312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2" name="Google Shape;142;g35784a94050_0_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2102" y="1424038"/>
            <a:ext cx="4550468" cy="5105224"/>
          </a:xfrm>
          <a:prstGeom prst="rect">
            <a:avLst/>
          </a:prstGeom>
          <a:noFill/>
          <a:ln>
            <a:noFill/>
          </a:ln>
          <a:effectLst>
            <a:outerShdw blurRad="257175" dist="209550" dir="3240000" algn="bl" rotWithShape="0">
              <a:srgbClr val="000000">
                <a:alpha val="51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784a94050_0_279"/>
          <p:cNvSpPr txBox="1">
            <a:spLocks noGrp="1"/>
          </p:cNvSpPr>
          <p:nvPr>
            <p:ph type="title"/>
          </p:nvPr>
        </p:nvSpPr>
        <p:spPr>
          <a:xfrm>
            <a:off x="742400" y="1068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 dirty="0">
                <a:ea typeface="Arial"/>
                <a:cs typeface="Arial"/>
                <a:sym typeface="Arial"/>
              </a:rPr>
              <a:t>Nieuwe examenvragen - vragen</a:t>
            </a:r>
            <a:r>
              <a:rPr lang="nl-NL" dirty="0">
                <a:ea typeface="Arial"/>
                <a:cs typeface="Arial"/>
                <a:sym typeface="Arial"/>
              </a:rPr>
              <a:t> </a:t>
            </a:r>
            <a:endParaRPr dirty="0"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5784a94050_0_279"/>
          <p:cNvSpPr txBox="1"/>
          <p:nvPr/>
        </p:nvSpPr>
        <p:spPr>
          <a:xfrm>
            <a:off x="906400" y="2512930"/>
            <a:ext cx="9839700" cy="278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0" i="0" u="none" strike="noStrike" cap="none" dirty="0">
                <a:solidFill>
                  <a:srgbClr val="000000"/>
                </a:solidFill>
                <a:latin typeface="Effra" panose="02000506080000020004" pitchFamily="2" charset="77"/>
                <a:sym typeface="Arial"/>
              </a:rPr>
              <a:t>Voor de hand ligt dat je bij deze bronnen vragen krijgt over:</a:t>
            </a:r>
            <a:endParaRPr sz="2800" b="0" i="0" u="none" strike="noStrike" cap="none" dirty="0">
              <a:solidFill>
                <a:srgbClr val="000000"/>
              </a:solidFill>
              <a:latin typeface="Effra" panose="02000506080000020004" pitchFamily="2" charset="77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0" i="0" u="none" strike="noStrike" cap="none" dirty="0">
                <a:solidFill>
                  <a:srgbClr val="000000"/>
                </a:solidFill>
                <a:latin typeface="Effra" panose="02000506080000020004" pitchFamily="2" charset="77"/>
                <a:sym typeface="Arial"/>
              </a:rPr>
              <a:t> </a:t>
            </a:r>
            <a:endParaRPr dirty="0">
              <a:latin typeface="Effra" panose="02000506080000020004" pitchFamily="2" charset="77"/>
            </a:endParaRPr>
          </a:p>
          <a:p>
            <a:pPr marL="3429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 dirty="0">
                <a:solidFill>
                  <a:srgbClr val="000000"/>
                </a:solidFill>
                <a:latin typeface="Effra" panose="02000506080000020004" pitchFamily="2" charset="77"/>
                <a:sym typeface="Arial"/>
              </a:rPr>
              <a:t>Inhoudelijke vragen per bron </a:t>
            </a:r>
            <a:endParaRPr dirty="0">
              <a:latin typeface="Effra" panose="02000506080000020004" pitchFamily="2" charset="77"/>
            </a:endParaRPr>
          </a:p>
          <a:p>
            <a:pPr marL="3429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 dirty="0">
                <a:solidFill>
                  <a:srgbClr val="000000"/>
                </a:solidFill>
                <a:latin typeface="Effra" panose="02000506080000020004" pitchFamily="2" charset="77"/>
                <a:sym typeface="Arial"/>
              </a:rPr>
              <a:t>Betrouwbaarheid en aanvaardbaarheid argumentatie</a:t>
            </a:r>
            <a:endParaRPr dirty="0">
              <a:latin typeface="Effra" panose="02000506080000020004" pitchFamily="2" charset="77"/>
            </a:endParaRPr>
          </a:p>
          <a:p>
            <a:pPr marL="3429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 dirty="0">
                <a:solidFill>
                  <a:srgbClr val="000000"/>
                </a:solidFill>
                <a:latin typeface="Effra" panose="02000506080000020004" pitchFamily="2" charset="77"/>
                <a:sym typeface="Arial"/>
              </a:rPr>
              <a:t>Bronnen inhoudelijk vergelijken</a:t>
            </a:r>
            <a:endParaRPr dirty="0">
              <a:latin typeface="Effra" panose="02000506080000020004" pitchFamily="2" charset="77"/>
            </a:endParaRPr>
          </a:p>
          <a:p>
            <a:pPr marL="3429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nl-NL" sz="2400" b="0" i="0" u="none" strike="noStrike" cap="none" dirty="0">
                <a:solidFill>
                  <a:srgbClr val="000000"/>
                </a:solidFill>
                <a:latin typeface="Effra" panose="02000506080000020004" pitchFamily="2" charset="77"/>
                <a:sym typeface="Arial"/>
              </a:rPr>
              <a:t>Bronnen vergelijken op relevantie </a:t>
            </a:r>
            <a:endParaRPr dirty="0">
              <a:latin typeface="Effra" panose="02000506080000020004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784a94050_0_3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/>
              <a:t>Nieuwe examenvragen - vragen</a:t>
            </a:r>
            <a:endParaRPr b="1" dirty="0"/>
          </a:p>
        </p:txBody>
      </p:sp>
      <p:pic>
        <p:nvPicPr>
          <p:cNvPr id="162" name="Google Shape;162;g35784a94050_0_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435478"/>
            <a:ext cx="6711162" cy="4970900"/>
          </a:xfrm>
          <a:prstGeom prst="rect">
            <a:avLst/>
          </a:prstGeom>
          <a:noFill/>
          <a:ln>
            <a:noFill/>
          </a:ln>
          <a:effectLst>
            <a:outerShdw blurRad="300038" dist="238125" dir="312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>
            <a:spLocks noGrp="1"/>
          </p:cNvSpPr>
          <p:nvPr>
            <p:ph type="title"/>
          </p:nvPr>
        </p:nvSpPr>
        <p:spPr>
          <a:xfrm>
            <a:off x="838200" y="7565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3500" b="1" dirty="0">
                <a:ea typeface="Arial"/>
                <a:cs typeface="Arial"/>
                <a:sym typeface="Arial"/>
              </a:rPr>
              <a:t>Nieuwe examenvragen - aanvaardbaarheid </a:t>
            </a:r>
            <a:endParaRPr sz="3500" b="1" dirty="0"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6" descr="Afbeelding met tekst, Lettertype, wit, ontvang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95772"/>
            <a:ext cx="9440137" cy="17134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75" name="Google Shape;175;p36"/>
          <p:cNvSpPr txBox="1"/>
          <p:nvPr/>
        </p:nvSpPr>
        <p:spPr>
          <a:xfrm>
            <a:off x="838200" y="4100328"/>
            <a:ext cx="10156500" cy="21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nl-NL" sz="2400" dirty="0">
                <a:solidFill>
                  <a:schemeClr val="dk1"/>
                </a:solidFill>
                <a:latin typeface="Effra" panose="02000506080000020004" pitchFamily="2" charset="77"/>
              </a:rPr>
              <a:t>Hoe pak je dit soort vragen aan?</a:t>
            </a:r>
            <a:endParaRPr sz="2400" dirty="0">
              <a:solidFill>
                <a:schemeClr val="dk1"/>
              </a:solidFill>
              <a:latin typeface="Effra" panose="02000506080000020004" pitchFamily="2" charset="77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400" dirty="0">
              <a:solidFill>
                <a:schemeClr val="dk1"/>
              </a:solidFill>
              <a:latin typeface="Effra" panose="02000506080000020004" pitchFamily="2" charset="77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nl-NL" sz="2400" dirty="0">
                <a:solidFill>
                  <a:schemeClr val="dk1"/>
                </a:solidFill>
                <a:latin typeface="Effra" panose="02000506080000020004" pitchFamily="2" charset="77"/>
              </a:rPr>
              <a:t>Vraag je af of er eigenlijk wel argumenten worden gegeven voor of tegen het standpunt en of ze elkaar niet tegenspreken. </a:t>
            </a:r>
            <a:endParaRPr sz="2400" dirty="0">
              <a:solidFill>
                <a:schemeClr val="dk1"/>
              </a:solidFill>
              <a:latin typeface="Effra" panose="02000506080000020004" pitchFamily="2" charset="77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nl-NL" sz="2400" dirty="0">
                <a:solidFill>
                  <a:schemeClr val="dk1"/>
                </a:solidFill>
                <a:latin typeface="Effra" panose="02000506080000020004" pitchFamily="2" charset="77"/>
              </a:rPr>
              <a:t>Vraag je af of er een drogreden in de tekst staat. </a:t>
            </a:r>
            <a:endParaRPr sz="2400" dirty="0">
              <a:solidFill>
                <a:schemeClr val="dk1"/>
              </a:solidFill>
              <a:latin typeface="Effra" panose="02000506080000020004" pitchFamily="2" charset="77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600" b="0" i="0" u="none" strike="noStrike" cap="none" dirty="0">
              <a:solidFill>
                <a:srgbClr val="000000"/>
              </a:solidFill>
              <a:latin typeface="Effra" panose="02000506080000020004" pitchFamily="2" charset="77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>
            <a:spLocks noGrp="1"/>
          </p:cNvSpPr>
          <p:nvPr>
            <p:ph type="title"/>
          </p:nvPr>
        </p:nvSpPr>
        <p:spPr>
          <a:xfrm>
            <a:off x="838200" y="503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3600" b="1" dirty="0">
                <a:latin typeface="Arial"/>
                <a:ea typeface="Arial"/>
                <a:cs typeface="Arial"/>
                <a:sym typeface="Arial"/>
              </a:rPr>
              <a:t>Nieuwe examenvragen - betrouwbaarheid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35" descr="Afbeelding met tekst, Lettertype, wit, algebra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751395"/>
            <a:ext cx="9942422" cy="16776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" name="Afbeelding 2" descr="Afbeelding met tekst, Lettertype, wit, algebra&#10;&#10;Automatisch gegenereerde beschrijving">
            <a:extLst>
              <a:ext uri="{FF2B5EF4-FFF2-40B4-BE49-F238E27FC236}">
                <a16:creationId xmlns:a16="http://schemas.microsoft.com/office/drawing/2014/main" id="{02A605B7-8D27-4821-3622-E10200802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58" y="3746448"/>
            <a:ext cx="10040800" cy="212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35784a94050_0_376" descr="Afbeelding met tekst, schermopname, Lettertype, nummer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8150" y="288100"/>
            <a:ext cx="4884976" cy="6279725"/>
          </a:xfrm>
          <a:prstGeom prst="rect">
            <a:avLst/>
          </a:prstGeom>
          <a:noFill/>
          <a:ln w="9525" cap="flat" cmpd="sng">
            <a:solidFill>
              <a:srgbClr val="0B2539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219075" dir="28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>
          <a:extLst>
            <a:ext uri="{FF2B5EF4-FFF2-40B4-BE49-F238E27FC236}">
              <a16:creationId xmlns:a16="http://schemas.microsoft.com/office/drawing/2014/main" id="{3FF38B8E-DDF9-FB35-A825-F44C98DBE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35784a94050_0_376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F55A4222-64B8-27B1-0780-12E4E438E7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49" y="844154"/>
            <a:ext cx="4159087" cy="5346581"/>
          </a:xfrm>
          <a:prstGeom prst="rect">
            <a:avLst/>
          </a:prstGeom>
          <a:noFill/>
          <a:ln w="9525" cap="flat" cmpd="sng">
            <a:solidFill>
              <a:srgbClr val="0B2539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219075" dir="288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Afbeelding 2" descr="Afbeelding met tekst, Lettertype, wit, algebra&#10;&#10;Automatisch gegenereerde beschrijving">
            <a:extLst>
              <a:ext uri="{FF2B5EF4-FFF2-40B4-BE49-F238E27FC236}">
                <a16:creationId xmlns:a16="http://schemas.microsoft.com/office/drawing/2014/main" id="{0C71BE87-EAC7-4AAD-6489-AC0E40EE1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346" y="1576328"/>
            <a:ext cx="6932140" cy="1465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fbeelding 3" descr="Afbeelding met tekst, Lettertype, schermopname, algebra&#10;&#10;Automatisch gegenereerde beschrijving">
            <a:extLst>
              <a:ext uri="{FF2B5EF4-FFF2-40B4-BE49-F238E27FC236}">
                <a16:creationId xmlns:a16="http://schemas.microsoft.com/office/drawing/2014/main" id="{3F0DB77D-2684-195E-58B3-9F5D9C4E1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20" y="3305433"/>
            <a:ext cx="6894991" cy="2759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0AB0883-D8A7-3866-5D1A-5B26068143E5}"/>
              </a:ext>
            </a:extLst>
          </p:cNvPr>
          <p:cNvSpPr/>
          <p:nvPr/>
        </p:nvSpPr>
        <p:spPr>
          <a:xfrm>
            <a:off x="5356696" y="4572000"/>
            <a:ext cx="6345154" cy="709672"/>
          </a:xfrm>
          <a:prstGeom prst="rect">
            <a:avLst/>
          </a:prstGeom>
          <a:solidFill>
            <a:srgbClr val="955DE8">
              <a:alpha val="2417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A2F3960-211E-FBFA-9CF9-A4B82E20456B}"/>
              </a:ext>
            </a:extLst>
          </p:cNvPr>
          <p:cNvSpPr/>
          <p:nvPr/>
        </p:nvSpPr>
        <p:spPr>
          <a:xfrm>
            <a:off x="825885" y="4176584"/>
            <a:ext cx="3783185" cy="395416"/>
          </a:xfrm>
          <a:prstGeom prst="rect">
            <a:avLst/>
          </a:prstGeom>
          <a:solidFill>
            <a:srgbClr val="955DE8">
              <a:alpha val="2417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2545587-5B7B-6BC4-FDA4-C4CF5B5ED5A4}"/>
              </a:ext>
            </a:extLst>
          </p:cNvPr>
          <p:cNvSpPr/>
          <p:nvPr/>
        </p:nvSpPr>
        <p:spPr>
          <a:xfrm>
            <a:off x="5356696" y="5318619"/>
            <a:ext cx="6345154" cy="709672"/>
          </a:xfrm>
          <a:prstGeom prst="rect">
            <a:avLst/>
          </a:prstGeom>
          <a:solidFill>
            <a:srgbClr val="955DE8">
              <a:alpha val="2417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9D722AA-5FC1-CAD4-913C-DD5CA5DF9646}"/>
              </a:ext>
            </a:extLst>
          </p:cNvPr>
          <p:cNvSpPr/>
          <p:nvPr/>
        </p:nvSpPr>
        <p:spPr>
          <a:xfrm>
            <a:off x="825885" y="1996015"/>
            <a:ext cx="3671974" cy="395416"/>
          </a:xfrm>
          <a:prstGeom prst="rect">
            <a:avLst/>
          </a:prstGeom>
          <a:solidFill>
            <a:srgbClr val="955DE8">
              <a:alpha val="2417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3025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24075E29-4BB2-E3E9-9343-409D809EB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>
            <a:extLst>
              <a:ext uri="{FF2B5EF4-FFF2-40B4-BE49-F238E27FC236}">
                <a16:creationId xmlns:a16="http://schemas.microsoft.com/office/drawing/2014/main" id="{310CCBE1-799F-5B2E-0032-39CBA74C26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03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3600" b="1" dirty="0">
                <a:latin typeface="Arial"/>
                <a:ea typeface="Arial"/>
                <a:cs typeface="Arial"/>
                <a:sym typeface="Arial"/>
              </a:rPr>
              <a:t>Nieuwe examenvragen - relevantie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95;g35784a94050_0_388">
            <a:extLst>
              <a:ext uri="{FF2B5EF4-FFF2-40B4-BE49-F238E27FC236}">
                <a16:creationId xmlns:a16="http://schemas.microsoft.com/office/drawing/2014/main" id="{D83186A0-86B9-78C6-853B-30140BB96E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8800"/>
            <a:ext cx="10515600" cy="43479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nl-NL" dirty="0">
                <a:cs typeface="Arial"/>
                <a:sym typeface="Arial"/>
              </a:rPr>
              <a:t>Relevantie = bruikbaarheid 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nl-NL" dirty="0">
                <a:cs typeface="Arial"/>
                <a:sym typeface="Arial"/>
              </a:rPr>
              <a:t>Wanneer is een bron wel of niet bruikbaar voor bijvoorbeeld het schrijven van een betoog of PWS? </a:t>
            </a:r>
          </a:p>
          <a:p>
            <a:pPr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285"/>
              <a:buFontTx/>
              <a:buChar char="-"/>
            </a:pPr>
            <a:r>
              <a:rPr lang="nl-NL" dirty="0">
                <a:cs typeface="Arial"/>
                <a:sym typeface="Arial"/>
              </a:rPr>
              <a:t>Niet betrouwbaar</a:t>
            </a:r>
          </a:p>
          <a:p>
            <a:pPr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285"/>
              <a:buFontTx/>
              <a:buChar char="-"/>
            </a:pPr>
            <a:r>
              <a:rPr lang="nl-NL" dirty="0">
                <a:cs typeface="Arial"/>
                <a:sym typeface="Arial"/>
              </a:rPr>
              <a:t>Inhoud is niet bruikbaar </a:t>
            </a:r>
          </a:p>
          <a:p>
            <a:pPr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285"/>
              <a:buFontTx/>
              <a:buChar char="-"/>
            </a:pPr>
            <a:r>
              <a:rPr lang="nl-NL" dirty="0">
                <a:cs typeface="Arial"/>
                <a:sym typeface="Arial"/>
              </a:rPr>
              <a:t>Argumenten passen niet bij je doel</a:t>
            </a:r>
          </a:p>
          <a:p>
            <a:pPr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285"/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85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784a94050_0_388"/>
          <p:cNvSpPr txBox="1">
            <a:spLocks noGrp="1"/>
          </p:cNvSpPr>
          <p:nvPr>
            <p:ph type="title"/>
          </p:nvPr>
        </p:nvSpPr>
        <p:spPr>
          <a:xfrm>
            <a:off x="838200" y="7878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-NL" sz="3559" b="1" dirty="0"/>
              <a:t>Nieuwe examenvragen - de toon van de tekst, </a:t>
            </a:r>
            <a:r>
              <a:rPr lang="nl-NL" sz="3559" b="1" dirty="0" err="1"/>
              <a:t>framing</a:t>
            </a:r>
            <a:r>
              <a:rPr lang="nl-NL" sz="3559" b="1" dirty="0"/>
              <a:t>, figuurlijk taalgebruik</a:t>
            </a:r>
            <a:endParaRPr sz="3559" b="1" dirty="0"/>
          </a:p>
        </p:txBody>
      </p:sp>
      <p:sp>
        <p:nvSpPr>
          <p:cNvPr id="195" name="Google Shape;195;g35784a94050_0_388"/>
          <p:cNvSpPr txBox="1">
            <a:spLocks noGrp="1"/>
          </p:cNvSpPr>
          <p:nvPr>
            <p:ph type="body" idx="1"/>
          </p:nvPr>
        </p:nvSpPr>
        <p:spPr>
          <a:xfrm>
            <a:off x="838200" y="2113575"/>
            <a:ext cx="10515600" cy="406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285"/>
              <a:buFont typeface="Arial"/>
              <a:buNone/>
            </a:pPr>
            <a:r>
              <a:rPr lang="nl-NL" dirty="0">
                <a:ea typeface="Arial"/>
                <a:cs typeface="Arial"/>
                <a:sym typeface="Arial"/>
              </a:rPr>
              <a:t>Op dit gebied kun je vragen verwachten over:</a:t>
            </a:r>
            <a:endParaRPr dirty="0">
              <a:ea typeface="Arial"/>
              <a:cs typeface="Arial"/>
              <a:sym typeface="Arial"/>
            </a:endParaRPr>
          </a:p>
          <a:p>
            <a:pPr marL="457200" lvl="0" indent="-3343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nl-NL" dirty="0">
                <a:ea typeface="Arial"/>
                <a:cs typeface="Arial"/>
                <a:sym typeface="Arial"/>
              </a:rPr>
              <a:t>De houding van de schrijver t.o.v. het onderwerp</a:t>
            </a:r>
            <a:endParaRPr dirty="0">
              <a:ea typeface="Arial"/>
              <a:cs typeface="Arial"/>
              <a:sym typeface="Arial"/>
            </a:endParaRPr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nl-NL" dirty="0">
                <a:ea typeface="Arial"/>
                <a:cs typeface="Arial"/>
                <a:sym typeface="Arial"/>
              </a:rPr>
              <a:t>Manipulatie met woordkeuze en toon/stijl:</a:t>
            </a:r>
            <a:endParaRPr dirty="0">
              <a:ea typeface="Arial"/>
              <a:cs typeface="Arial"/>
              <a:sym typeface="Arial"/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nl-NL" dirty="0" err="1">
                <a:latin typeface="Effra" panose="02000506080000020004" pitchFamily="2" charset="77"/>
                <a:ea typeface="Arial"/>
                <a:cs typeface="Arial"/>
                <a:sym typeface="Arial"/>
              </a:rPr>
              <a:t>Framen</a:t>
            </a: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: het bewust gebruiken van woorden die positieve of negatieve associaties oproepen.</a:t>
            </a: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914400" lvl="1" indent="-33432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Let op het verschil tussen woorden: vluchteling/asielzoeker/gelukszoeker/immigrant/buitenlander.</a:t>
            </a:r>
            <a:br>
              <a:rPr lang="nl-NL" dirty="0">
                <a:latin typeface="Effra" panose="02000506080000020004" pitchFamily="2" charset="77"/>
              </a:rPr>
            </a:br>
            <a:endParaRPr dirty="0">
              <a:latin typeface="Effra" panose="02000506080000020004" pitchFamily="2" charset="77"/>
            </a:endParaRPr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Char char="●"/>
            </a:pPr>
            <a:r>
              <a:rPr lang="nl-NL" dirty="0">
                <a:ea typeface="Arial"/>
                <a:cs typeface="Arial"/>
                <a:sym typeface="Arial"/>
              </a:rPr>
              <a:t>Effect van het gebruik van beeldspraak en andere stijlfiguren (woordspeling, ironie, overdrijving, et cetera)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784a94050_0_405"/>
          <p:cNvSpPr txBox="1">
            <a:spLocks noGrp="1"/>
          </p:cNvSpPr>
          <p:nvPr>
            <p:ph type="title"/>
          </p:nvPr>
        </p:nvSpPr>
        <p:spPr>
          <a:xfrm>
            <a:off x="838200" y="6888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700" b="1" dirty="0"/>
              <a:t>Nieuwe examenvragen - toon en woordkeuze</a:t>
            </a:r>
            <a:endParaRPr sz="3700" b="1" dirty="0"/>
          </a:p>
        </p:txBody>
      </p:sp>
      <p:pic>
        <p:nvPicPr>
          <p:cNvPr id="202" name="Google Shape;202;g35784a94050_0_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5" y="2139805"/>
            <a:ext cx="9703300" cy="3910275"/>
          </a:xfrm>
          <a:prstGeom prst="rect">
            <a:avLst/>
          </a:prstGeom>
          <a:noFill/>
          <a:ln>
            <a:noFill/>
          </a:ln>
          <a:effectLst>
            <a:outerShdw blurRad="400050" dist="238125" dir="396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784a94050_0_0"/>
          <p:cNvSpPr txBox="1">
            <a:spLocks noGrp="1"/>
          </p:cNvSpPr>
          <p:nvPr>
            <p:ph type="title"/>
          </p:nvPr>
        </p:nvSpPr>
        <p:spPr>
          <a:xfrm>
            <a:off x="838200" y="646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 dirty="0">
                <a:ea typeface="Arial"/>
                <a:cs typeface="Arial"/>
                <a:sym typeface="Arial"/>
              </a:rPr>
              <a:t>Eindexamen Nederlands 2025</a:t>
            </a:r>
            <a:endParaRPr b="1" dirty="0"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5784a94050_0_0"/>
          <p:cNvSpPr txBox="1">
            <a:spLocks noGrp="1"/>
          </p:cNvSpPr>
          <p:nvPr>
            <p:ph type="body" idx="1"/>
          </p:nvPr>
        </p:nvSpPr>
        <p:spPr>
          <a:xfrm>
            <a:off x="838200" y="1776695"/>
            <a:ext cx="10515600" cy="4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4305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42 vragen</a:t>
            </a:r>
            <a:b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</a:b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-4305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12 meerkeuzevragen</a:t>
            </a: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-4305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4 onderdelen:</a:t>
            </a: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1: 14 vragen - 18 punten</a:t>
            </a: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2: 10 vragen - 13 punten</a:t>
            </a: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3: 2 vragen - 3 punten </a:t>
            </a: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4: 16 vragen - 22 punten</a:t>
            </a: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-4305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Alles wat je afgelopen jaren in het examen deed, moet nog steeds! </a:t>
            </a: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-4305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In het examen 2025 domineren de nieuwe vragen nog niet</a:t>
            </a: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bb60b6ab6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3700" b="1" dirty="0"/>
              <a:t>Nieuwe examenvragen - toon en woordkeuze</a:t>
            </a:r>
            <a:endParaRPr sz="3500" b="1" dirty="0"/>
          </a:p>
        </p:txBody>
      </p:sp>
      <p:sp>
        <p:nvSpPr>
          <p:cNvPr id="208" name="Google Shape;208;g2dbb60b6ab6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09" name="Google Shape;209;g2dbb60b6ab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28175"/>
            <a:ext cx="7461754" cy="4876825"/>
          </a:xfrm>
          <a:prstGeom prst="rect">
            <a:avLst/>
          </a:prstGeom>
          <a:noFill/>
          <a:ln>
            <a:noFill/>
          </a:ln>
          <a:effectLst>
            <a:outerShdw blurRad="471488" dist="190500" dir="27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784a94050_0_3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NL" sz="3700" b="1" dirty="0"/>
              <a:t>Nieuwe examenvragen - toon en woordkeuze</a:t>
            </a:r>
            <a:endParaRPr dirty="0"/>
          </a:p>
        </p:txBody>
      </p:sp>
      <p:sp>
        <p:nvSpPr>
          <p:cNvPr id="215" name="Google Shape;215;g35784a94050_0_39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70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nl-NL" dirty="0"/>
            </a:br>
            <a:r>
              <a:rPr lang="nl-NL" dirty="0"/>
              <a:t>Hoe pak je dit soort vragen aan?</a:t>
            </a:r>
            <a:endParaRPr dirty="0"/>
          </a:p>
          <a:p>
            <a:pPr marL="457200" lvl="0" indent="-3630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18"/>
              <a:buAutoNum type="arabicPeriod"/>
            </a:pPr>
            <a:r>
              <a:rPr lang="nl-NL" sz="2117" dirty="0">
                <a:ea typeface="Arial"/>
                <a:cs typeface="Arial"/>
                <a:sym typeface="Arial"/>
              </a:rPr>
              <a:t>Bij de eerste voorbeeldvraag lees je titel, inleiding en slot opnieuw. Kijk goed naar woorden die niet neutraal zijn geformuleerd.</a:t>
            </a:r>
            <a:endParaRPr sz="2117" dirty="0">
              <a:ea typeface="Arial"/>
              <a:cs typeface="Arial"/>
              <a:sym typeface="Arial"/>
            </a:endParaRPr>
          </a:p>
          <a:p>
            <a:pPr marL="457200" lvl="0" indent="-3630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18"/>
              <a:buAutoNum type="arabicPeriod"/>
            </a:pPr>
            <a:r>
              <a:rPr lang="nl-NL" sz="2117" dirty="0">
                <a:ea typeface="Arial"/>
                <a:cs typeface="Arial"/>
                <a:sym typeface="Arial"/>
              </a:rPr>
              <a:t>Bij voorbeeldvraag 2 en 3 zijn de geciteerde woorden niet neutraal. Bekijk ze.</a:t>
            </a:r>
            <a:endParaRPr sz="2117" dirty="0">
              <a:ea typeface="Arial"/>
              <a:cs typeface="Arial"/>
              <a:sym typeface="Arial"/>
            </a:endParaRPr>
          </a:p>
          <a:p>
            <a:pPr marL="457200" lvl="0" indent="-3630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18"/>
              <a:buAutoNum type="arabicPeriod"/>
            </a:pPr>
            <a:r>
              <a:rPr lang="nl-NL" sz="2117" dirty="0">
                <a:ea typeface="Arial"/>
                <a:cs typeface="Arial"/>
                <a:sym typeface="Arial"/>
              </a:rPr>
              <a:t>Bedenk welke lading deze woorden hebben: is die positief of negatief? Hoe komt dat? Wat is het effect?</a:t>
            </a:r>
            <a:endParaRPr sz="2117" dirty="0"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g35784a94050_0_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90830"/>
            <a:ext cx="9265274" cy="2153775"/>
          </a:xfrm>
          <a:prstGeom prst="rect">
            <a:avLst/>
          </a:prstGeom>
          <a:noFill/>
          <a:ln>
            <a:noFill/>
          </a:ln>
          <a:effectLst>
            <a:outerShdw blurRad="385763" dist="123825" dir="30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784a94050_0_393"/>
          <p:cNvSpPr txBox="1">
            <a:spLocks noGrp="1"/>
          </p:cNvSpPr>
          <p:nvPr>
            <p:ph type="title"/>
          </p:nvPr>
        </p:nvSpPr>
        <p:spPr>
          <a:xfrm>
            <a:off x="838200" y="618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700" b="1" dirty="0"/>
              <a:t>Nieuwe examenvragen - figuurlijk taalgebruik</a:t>
            </a:r>
            <a:endParaRPr sz="3700" b="1" dirty="0"/>
          </a:p>
        </p:txBody>
      </p:sp>
      <p:sp>
        <p:nvSpPr>
          <p:cNvPr id="222" name="Google Shape;222;g35784a94050_0_3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g35784a94050_0_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825625"/>
            <a:ext cx="8449851" cy="1398775"/>
          </a:xfrm>
          <a:prstGeom prst="rect">
            <a:avLst/>
          </a:prstGeom>
          <a:noFill/>
          <a:ln>
            <a:noFill/>
          </a:ln>
          <a:effectLst>
            <a:outerShdw blurRad="357188" dist="247650" dir="27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4" name="Google Shape;224;g35784a94050_0_3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3403925"/>
            <a:ext cx="7833074" cy="3178475"/>
          </a:xfrm>
          <a:prstGeom prst="rect">
            <a:avLst/>
          </a:prstGeom>
          <a:noFill/>
          <a:ln>
            <a:noFill/>
          </a:ln>
          <a:effectLst>
            <a:outerShdw blurRad="385763" dist="238125" dir="258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bc4471c03_1_99"/>
          <p:cNvSpPr txBox="1">
            <a:spLocks noGrp="1"/>
          </p:cNvSpPr>
          <p:nvPr>
            <p:ph type="title"/>
          </p:nvPr>
        </p:nvSpPr>
        <p:spPr>
          <a:xfrm>
            <a:off x="838200" y="725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 dirty="0"/>
              <a:t>Argumentatie en argumentatieschema’s</a:t>
            </a:r>
            <a:endParaRPr b="1" dirty="0"/>
          </a:p>
        </p:txBody>
      </p:sp>
      <p:sp>
        <p:nvSpPr>
          <p:cNvPr id="230" name="Google Shape;230;g2dbc4471c03_1_99"/>
          <p:cNvSpPr txBox="1">
            <a:spLocks noGrp="1"/>
          </p:cNvSpPr>
          <p:nvPr>
            <p:ph type="body" idx="1"/>
          </p:nvPr>
        </p:nvSpPr>
        <p:spPr>
          <a:xfrm>
            <a:off x="838200" y="2050950"/>
            <a:ext cx="10515600" cy="383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3200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Standpunt = ik vind/ ik denk/ dus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3200" dirty="0">
                <a:ea typeface="Arial"/>
                <a:cs typeface="Arial"/>
                <a:sym typeface="Arial"/>
              </a:rPr>
              <a:t>Argument = want/ namelijk/ immers/ omdat </a:t>
            </a:r>
            <a:endParaRPr lang="nl-NL" sz="3200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nl-NL" sz="3200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3200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Argumentatieschema op basis van:</a:t>
            </a:r>
            <a:endParaRPr sz="4400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oorzaak en gevolg</a:t>
            </a:r>
            <a:endParaRPr sz="1400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kenmerk of eigenschap</a:t>
            </a:r>
            <a:endParaRPr sz="1400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voor- en nadelen</a:t>
            </a:r>
            <a:endParaRPr sz="1400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vergelijking</a:t>
            </a:r>
            <a:endParaRPr sz="1400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voorbeelden</a:t>
            </a:r>
            <a:endParaRPr sz="1400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autoriteit</a:t>
            </a:r>
            <a:endParaRPr sz="4400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42d9651a7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4200" b="1" dirty="0"/>
              <a:t>Argumentatie en argumentatieschema’s</a:t>
            </a:r>
            <a:endParaRPr sz="4200" b="1" dirty="0"/>
          </a:p>
        </p:txBody>
      </p:sp>
      <p:pic>
        <p:nvPicPr>
          <p:cNvPr id="237" name="Google Shape;237;g2442d9651a7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504" y="1368425"/>
            <a:ext cx="9045150" cy="3670325"/>
          </a:xfrm>
          <a:prstGeom prst="rect">
            <a:avLst/>
          </a:prstGeom>
          <a:noFill/>
          <a:ln>
            <a:noFill/>
          </a:ln>
          <a:effectLst>
            <a:outerShdw blurRad="357188" dist="247650" dir="354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Google Shape;230;g2dbc4471c03_1_99">
            <a:extLst>
              <a:ext uri="{FF2B5EF4-FFF2-40B4-BE49-F238E27FC236}">
                <a16:creationId xmlns:a16="http://schemas.microsoft.com/office/drawing/2014/main" id="{53B9FD61-4458-C90F-BB30-AD4A68475F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504" y="5313406"/>
            <a:ext cx="10515600" cy="59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3200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Kijk naar de eerste zinnen van het middenstuk</a:t>
            </a:r>
            <a:endParaRPr sz="4400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1B327-4BC5-6BA0-6F56-59143338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82" y="365125"/>
            <a:ext cx="9941517" cy="1231821"/>
          </a:xfrm>
        </p:spPr>
        <p:txBody>
          <a:bodyPr/>
          <a:lstStyle/>
          <a:p>
            <a:r>
              <a:rPr lang="nl-NL" b="1" dirty="0"/>
              <a:t>Voorbeeldvraag</a:t>
            </a:r>
          </a:p>
        </p:txBody>
      </p:sp>
      <p:pic>
        <p:nvPicPr>
          <p:cNvPr id="3" name="Afbeelding 2" descr="Afbeelding met tekst, Lettertype, wit&#10;&#10;Automatisch gegenereerde beschrijving">
            <a:extLst>
              <a:ext uri="{FF2B5EF4-FFF2-40B4-BE49-F238E27FC236}">
                <a16:creationId xmlns:a16="http://schemas.microsoft.com/office/drawing/2014/main" id="{CFCD3DED-89CD-DE0E-D728-F9C3D8DB9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82" y="1332766"/>
            <a:ext cx="4040249" cy="151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 descr="Afbeelding met tekst, Lettertype, wit, typografie&#10;&#10;Automatisch gegenereerde beschrijving">
            <a:extLst>
              <a:ext uri="{FF2B5EF4-FFF2-40B4-BE49-F238E27FC236}">
                <a16:creationId xmlns:a16="http://schemas.microsoft.com/office/drawing/2014/main" id="{BF68D411-9277-68FE-D9B1-AD0A683E7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82" y="2974517"/>
            <a:ext cx="4040249" cy="65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 descr="Afbeelding met tekst, Lettertype, wit&#10;&#10;Automatisch gegenereerde beschrijving">
            <a:extLst>
              <a:ext uri="{FF2B5EF4-FFF2-40B4-BE49-F238E27FC236}">
                <a16:creationId xmlns:a16="http://schemas.microsoft.com/office/drawing/2014/main" id="{2870A1E0-509D-3084-02F0-66126758C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282" y="3830449"/>
            <a:ext cx="4040249" cy="103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 descr="Afbeelding met tekst, Lettertype, wit&#10;&#10;Automatisch gegenereerde beschrijving">
            <a:extLst>
              <a:ext uri="{FF2B5EF4-FFF2-40B4-BE49-F238E27FC236}">
                <a16:creationId xmlns:a16="http://schemas.microsoft.com/office/drawing/2014/main" id="{11F2A971-422E-9718-2229-E05AFA973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282" y="5067378"/>
            <a:ext cx="4065010" cy="1231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A44A721-98D2-C939-B860-9EE70CA81E76}"/>
              </a:ext>
            </a:extLst>
          </p:cNvPr>
          <p:cNvSpPr txBox="1"/>
          <p:nvPr/>
        </p:nvSpPr>
        <p:spPr>
          <a:xfrm>
            <a:off x="6096000" y="4088014"/>
            <a:ext cx="50853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Effra" panose="02000506080000020004" pitchFamily="2" charset="77"/>
                <a:cs typeface="Segoe UI" panose="020B0502040204020203" pitchFamily="34" charset="0"/>
              </a:rPr>
              <a:t>Wat is het goede antwoord? </a:t>
            </a:r>
          </a:p>
          <a:p>
            <a:endParaRPr lang="nl-NL" sz="2800" dirty="0">
              <a:latin typeface="Effra" panose="02000506080000020004" pitchFamily="2" charset="77"/>
              <a:cs typeface="Segoe UI" panose="020B0502040204020203" pitchFamily="34" charset="0"/>
            </a:endParaRPr>
          </a:p>
          <a:p>
            <a:r>
              <a:rPr lang="nl-NL" sz="2800" dirty="0">
                <a:latin typeface="Effra" panose="02000506080000020004" pitchFamily="2" charset="77"/>
                <a:cs typeface="Segoe UI" panose="020B0502040204020203" pitchFamily="34" charset="0"/>
              </a:rPr>
              <a:t>Let op: voor- en nadelen moet je lezen als voor- OF nadelen</a:t>
            </a:r>
          </a:p>
        </p:txBody>
      </p:sp>
      <p:pic>
        <p:nvPicPr>
          <p:cNvPr id="14" name="Google Shape;237;g2442d9651a7_0_7">
            <a:extLst>
              <a:ext uri="{FF2B5EF4-FFF2-40B4-BE49-F238E27FC236}">
                <a16:creationId xmlns:a16="http://schemas.microsoft.com/office/drawing/2014/main" id="{53B5475B-00CA-6D1C-04EF-B19F4F06E67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3534" y="1332766"/>
            <a:ext cx="6131919" cy="2488199"/>
          </a:xfrm>
          <a:prstGeom prst="rect">
            <a:avLst/>
          </a:prstGeom>
          <a:noFill/>
          <a:ln>
            <a:noFill/>
          </a:ln>
          <a:effectLst>
            <a:outerShdw blurRad="357188" dist="247650" dir="354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404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838200" y="4277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4200" b="1"/>
              <a:t>Argumentatie en argumentatieschema’s</a:t>
            </a:r>
            <a:endParaRPr sz="4200" b="1"/>
          </a:p>
        </p:txBody>
      </p:sp>
      <p:pic>
        <p:nvPicPr>
          <p:cNvPr id="243" name="Google Shape;243;p34" descr="Afbeelding met tekst, schermopname, Lettertype, nummer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52569"/>
            <a:ext cx="8726214" cy="50980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dbc4471c03_1_179"/>
          <p:cNvSpPr txBox="1">
            <a:spLocks noGrp="1"/>
          </p:cNvSpPr>
          <p:nvPr>
            <p:ph type="title"/>
          </p:nvPr>
        </p:nvSpPr>
        <p:spPr>
          <a:xfrm>
            <a:off x="561109" y="697634"/>
            <a:ext cx="3664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/>
              <a:t>Drogredenen</a:t>
            </a:r>
            <a:endParaRPr b="1"/>
          </a:p>
        </p:txBody>
      </p:sp>
      <p:sp>
        <p:nvSpPr>
          <p:cNvPr id="249" name="Google Shape;249;g2dbc4471c03_1_179"/>
          <p:cNvSpPr txBox="1">
            <a:spLocks noGrp="1"/>
          </p:cNvSpPr>
          <p:nvPr>
            <p:ph type="body" idx="1"/>
          </p:nvPr>
        </p:nvSpPr>
        <p:spPr>
          <a:xfrm>
            <a:off x="561099" y="2150450"/>
            <a:ext cx="5733600" cy="4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NL" sz="2600" dirty="0">
                <a:ea typeface="Arial"/>
                <a:cs typeface="Arial"/>
                <a:sym typeface="Arial"/>
              </a:rPr>
              <a:t>Onjuiste oorzaak-gevolgrelatie</a:t>
            </a:r>
            <a:endParaRPr sz="2600" dirty="0"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nl-NL" sz="2600" dirty="0">
                <a:ea typeface="Arial"/>
                <a:cs typeface="Arial"/>
                <a:sym typeface="Arial"/>
              </a:rPr>
              <a:t>Onjuist beroep op kenmerk- of eigenschapsschema</a:t>
            </a:r>
            <a:endParaRPr sz="2600" dirty="0"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nl-NL" sz="2600" dirty="0">
                <a:ea typeface="Arial"/>
                <a:cs typeface="Arial"/>
                <a:sym typeface="Arial"/>
              </a:rPr>
              <a:t>Overdrijven van voor- of nadelen</a:t>
            </a:r>
            <a:endParaRPr sz="2600" dirty="0"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nl-NL" sz="2600" dirty="0">
                <a:ea typeface="Arial"/>
                <a:cs typeface="Arial"/>
                <a:sym typeface="Arial"/>
              </a:rPr>
              <a:t>Vals dilemma</a:t>
            </a:r>
            <a:endParaRPr sz="2600" dirty="0"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nl-NL" sz="2600" dirty="0">
                <a:ea typeface="Arial"/>
                <a:cs typeface="Arial"/>
                <a:sym typeface="Arial"/>
              </a:rPr>
              <a:t>Verkeerde vergelijking</a:t>
            </a:r>
            <a:endParaRPr sz="2600" dirty="0"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nl-NL" sz="2600" dirty="0">
                <a:ea typeface="Arial"/>
                <a:cs typeface="Arial"/>
                <a:sym typeface="Arial"/>
              </a:rPr>
              <a:t>Overhaaste generalisatie</a:t>
            </a:r>
            <a:endParaRPr sz="2600" dirty="0"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dbc4471c03_1_179"/>
          <p:cNvSpPr txBox="1"/>
          <p:nvPr/>
        </p:nvSpPr>
        <p:spPr>
          <a:xfrm>
            <a:off x="6294825" y="2150450"/>
            <a:ext cx="5545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nl-NL" sz="2600" b="0" i="0" u="none" strike="noStrike" cap="none" dirty="0">
                <a:solidFill>
                  <a:schemeClr val="dk1"/>
                </a:solidFill>
                <a:latin typeface="Effra" panose="02000506080000020004" pitchFamily="2" charset="77"/>
                <a:sym typeface="Arial"/>
              </a:rPr>
              <a:t>Onjuist beroep op autoriteit</a:t>
            </a:r>
            <a:endParaRPr sz="2600" b="0" i="0" u="none" strike="noStrike" cap="none" dirty="0">
              <a:solidFill>
                <a:schemeClr val="dk1"/>
              </a:solidFill>
              <a:latin typeface="Effra" panose="02000506080000020004" pitchFamily="2" charset="77"/>
              <a:sym typeface="Arial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nl-NL" sz="2600" b="0" i="0" u="none" strike="noStrike" cap="none" dirty="0">
                <a:solidFill>
                  <a:schemeClr val="dk1"/>
                </a:solidFill>
                <a:latin typeface="Effra" panose="02000506080000020004" pitchFamily="2" charset="77"/>
                <a:sym typeface="Arial"/>
              </a:rPr>
              <a:t>Persoonlijke aanval</a:t>
            </a:r>
            <a:endParaRPr sz="2600" b="0" i="0" u="none" strike="noStrike" cap="none" dirty="0">
              <a:solidFill>
                <a:schemeClr val="dk1"/>
              </a:solidFill>
              <a:latin typeface="Effra" panose="02000506080000020004" pitchFamily="2" charset="77"/>
              <a:sym typeface="Arial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nl-NL" sz="2600" b="0" i="0" u="none" strike="noStrike" cap="none" dirty="0">
                <a:solidFill>
                  <a:schemeClr val="dk1"/>
                </a:solidFill>
                <a:latin typeface="Effra" panose="02000506080000020004" pitchFamily="2" charset="77"/>
                <a:sym typeface="Arial"/>
              </a:rPr>
              <a:t>Ontduiken van de bewijslast</a:t>
            </a:r>
            <a:endParaRPr sz="2600" b="0" i="0" u="none" strike="noStrike" cap="none" dirty="0">
              <a:solidFill>
                <a:schemeClr val="dk1"/>
              </a:solidFill>
              <a:latin typeface="Effra" panose="02000506080000020004" pitchFamily="2" charset="77"/>
              <a:sym typeface="Arial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nl-NL" sz="2600" b="0" i="0" u="none" strike="noStrike" cap="none" dirty="0">
                <a:solidFill>
                  <a:schemeClr val="dk1"/>
                </a:solidFill>
                <a:latin typeface="Effra" panose="02000506080000020004" pitchFamily="2" charset="77"/>
                <a:sym typeface="Arial"/>
              </a:rPr>
              <a:t>Cirkelredenering</a:t>
            </a:r>
            <a:endParaRPr sz="2600" b="0" i="0" u="none" strike="noStrike" cap="none" dirty="0">
              <a:solidFill>
                <a:schemeClr val="dk1"/>
              </a:solidFill>
              <a:latin typeface="Effra" panose="02000506080000020004" pitchFamily="2" charset="77"/>
              <a:sym typeface="Arial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nl-NL" sz="2600" b="0" i="0" u="none" strike="noStrike" cap="none" dirty="0">
                <a:solidFill>
                  <a:schemeClr val="dk1"/>
                </a:solidFill>
                <a:latin typeface="Effra" panose="02000506080000020004" pitchFamily="2" charset="77"/>
                <a:sym typeface="Arial"/>
              </a:rPr>
              <a:t>Vertekenen van het standpunt</a:t>
            </a:r>
            <a:endParaRPr sz="2600" b="0" i="0" u="none" strike="noStrike" cap="none" dirty="0">
              <a:solidFill>
                <a:schemeClr val="dk1"/>
              </a:solidFill>
              <a:latin typeface="Effra" panose="02000506080000020004" pitchFamily="2" charset="77"/>
              <a:sym typeface="Arial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nl-NL" sz="2600" b="0" i="0" u="none" strike="noStrike" cap="none" dirty="0">
                <a:solidFill>
                  <a:schemeClr val="dk1"/>
                </a:solidFill>
                <a:latin typeface="Effra" panose="02000506080000020004" pitchFamily="2" charset="77"/>
                <a:sym typeface="Arial"/>
              </a:rPr>
              <a:t>Bespelen van publiek</a:t>
            </a:r>
            <a:endParaRPr sz="2600" b="0" i="0" u="none" strike="noStrike" cap="none" dirty="0">
              <a:solidFill>
                <a:schemeClr val="dk1"/>
              </a:solidFill>
              <a:latin typeface="Effra" panose="02000506080000020004" pitchFamily="2" charset="77"/>
              <a:sym typeface="Arial"/>
            </a:endParaRPr>
          </a:p>
        </p:txBody>
      </p:sp>
      <p:sp>
        <p:nvSpPr>
          <p:cNvPr id="251" name="Google Shape;251;g2dbc4471c03_1_179"/>
          <p:cNvSpPr txBox="1"/>
          <p:nvPr/>
        </p:nvSpPr>
        <p:spPr>
          <a:xfrm>
            <a:off x="6294818" y="180934"/>
            <a:ext cx="3664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 dirty="0">
                <a:ea typeface="Arial"/>
                <a:cs typeface="Arial"/>
                <a:sym typeface="Arial"/>
              </a:rPr>
              <a:t>Drogredenen</a:t>
            </a:r>
            <a:endParaRPr b="1" dirty="0"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"/>
          <p:cNvSpPr txBox="1"/>
          <p:nvPr/>
        </p:nvSpPr>
        <p:spPr>
          <a:xfrm>
            <a:off x="725225" y="1572025"/>
            <a:ext cx="10515600" cy="5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357225"/>
            <a:ext cx="8135224" cy="5135650"/>
          </a:xfrm>
          <a:prstGeom prst="rect">
            <a:avLst/>
          </a:prstGeom>
          <a:noFill/>
          <a:ln>
            <a:noFill/>
          </a:ln>
          <a:effectLst>
            <a:outerShdw blurRad="357188" dist="238125" dir="288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3931313C-9F10-11FB-FCC8-7DB4A1BB559D}"/>
              </a:ext>
            </a:extLst>
          </p:cNvPr>
          <p:cNvSpPr/>
          <p:nvPr/>
        </p:nvSpPr>
        <p:spPr>
          <a:xfrm>
            <a:off x="951175" y="4931139"/>
            <a:ext cx="5610263" cy="354836"/>
          </a:xfrm>
          <a:prstGeom prst="rect">
            <a:avLst/>
          </a:prstGeom>
          <a:solidFill>
            <a:srgbClr val="955DE8">
              <a:alpha val="2417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3AD80D-4AB6-BAD1-9F7A-758F0509D214}"/>
              </a:ext>
            </a:extLst>
          </p:cNvPr>
          <p:cNvSpPr/>
          <p:nvPr/>
        </p:nvSpPr>
        <p:spPr>
          <a:xfrm>
            <a:off x="951175" y="5746360"/>
            <a:ext cx="4424014" cy="354836"/>
          </a:xfrm>
          <a:prstGeom prst="rect">
            <a:avLst/>
          </a:prstGeom>
          <a:solidFill>
            <a:srgbClr val="955DE8">
              <a:alpha val="2417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>
          <a:extLst>
            <a:ext uri="{FF2B5EF4-FFF2-40B4-BE49-F238E27FC236}">
              <a16:creationId xmlns:a16="http://schemas.microsoft.com/office/drawing/2014/main" id="{C8708CAD-E920-0E6E-375D-3706C3428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">
            <a:extLst>
              <a:ext uri="{FF2B5EF4-FFF2-40B4-BE49-F238E27FC236}">
                <a16:creationId xmlns:a16="http://schemas.microsoft.com/office/drawing/2014/main" id="{517FF361-8717-F5EE-9A3D-DFBBF8783C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 dirty="0">
                <a:ea typeface="Arial"/>
                <a:cs typeface="Arial"/>
                <a:sym typeface="Arial"/>
              </a:rPr>
              <a:t>Drogredenen</a:t>
            </a:r>
            <a:endParaRPr b="1" dirty="0">
              <a:ea typeface="Arial"/>
              <a:cs typeface="Arial"/>
              <a:sym typeface="Arial"/>
            </a:endParaRPr>
          </a:p>
        </p:txBody>
      </p:sp>
      <p:pic>
        <p:nvPicPr>
          <p:cNvPr id="4" name="Afbeelding 3" descr="Afbeelding met tekst, Lettertype, wit, algebra&#10;&#10;Automatisch gegenereerde beschrijving">
            <a:extLst>
              <a:ext uri="{FF2B5EF4-FFF2-40B4-BE49-F238E27FC236}">
                <a16:creationId xmlns:a16="http://schemas.microsoft.com/office/drawing/2014/main" id="{40DBF3FF-880A-8BCF-F5A2-ACF536D0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0254"/>
            <a:ext cx="8146680" cy="159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 descr="Afbeelding met tekst, Lettertype, schermopname, wit&#10;&#10;Automatisch gegenereerde beschrijving">
            <a:extLst>
              <a:ext uri="{FF2B5EF4-FFF2-40B4-BE49-F238E27FC236}">
                <a16:creationId xmlns:a16="http://schemas.microsoft.com/office/drawing/2014/main" id="{46CB9579-3CD0-DC7F-1C6B-4460C06DC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2024"/>
            <a:ext cx="3583883" cy="2300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3F24254-318A-15C5-54A8-06506E2BEF0B}"/>
              </a:ext>
            </a:extLst>
          </p:cNvPr>
          <p:cNvSpPr txBox="1">
            <a:spLocks/>
          </p:cNvSpPr>
          <p:nvPr/>
        </p:nvSpPr>
        <p:spPr>
          <a:xfrm>
            <a:off x="838200" y="5697947"/>
            <a:ext cx="8965006" cy="98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Effra" panose="02000506080000020004" pitchFamily="2" charset="77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nl-NL" dirty="0"/>
              <a:t>[Er is hier sprake van het overdrijven van nadelen omdat] </a:t>
            </a:r>
          </a:p>
        </p:txBody>
      </p:sp>
    </p:spTree>
    <p:extLst>
      <p:ext uri="{BB962C8B-B14F-4D97-AF65-F5344CB8AC3E}">
        <p14:creationId xmlns:p14="http://schemas.microsoft.com/office/powerpoint/2010/main" val="7260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784a94050_0_85"/>
          <p:cNvSpPr txBox="1">
            <a:spLocks noGrp="1"/>
          </p:cNvSpPr>
          <p:nvPr>
            <p:ph type="title"/>
          </p:nvPr>
        </p:nvSpPr>
        <p:spPr>
          <a:xfrm>
            <a:off x="838200" y="8819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 dirty="0">
                <a:ea typeface="Arial"/>
                <a:cs typeface="Arial"/>
                <a:sym typeface="Arial"/>
              </a:rPr>
              <a:t>Taalaftrek</a:t>
            </a:r>
            <a:endParaRPr b="1" dirty="0"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g35784a94050_0_85" descr="Afbeelding met tekst, Lettertype, ontvangst, schermopname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5740"/>
          <a:stretch/>
        </p:blipFill>
        <p:spPr>
          <a:xfrm>
            <a:off x="963615" y="2034701"/>
            <a:ext cx="6320054" cy="216306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97" name="Google Shape;97;g35784a94050_0_85"/>
          <p:cNvSpPr txBox="1">
            <a:spLocks noGrp="1"/>
          </p:cNvSpPr>
          <p:nvPr>
            <p:ph type="body" idx="1"/>
          </p:nvPr>
        </p:nvSpPr>
        <p:spPr>
          <a:xfrm>
            <a:off x="838200" y="4145150"/>
            <a:ext cx="10515600" cy="2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28"/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"/>
          <p:cNvSpPr txBox="1">
            <a:spLocks noGrp="1"/>
          </p:cNvSpPr>
          <p:nvPr>
            <p:ph type="title"/>
          </p:nvPr>
        </p:nvSpPr>
        <p:spPr>
          <a:xfrm>
            <a:off x="838200" y="506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5000" b="1" dirty="0"/>
              <a:t>Hoofdgedachte hele tekst</a:t>
            </a:r>
            <a:endParaRPr sz="5000" b="1" dirty="0"/>
          </a:p>
        </p:txBody>
      </p:sp>
      <p:sp>
        <p:nvSpPr>
          <p:cNvPr id="264" name="Google Shape;264;p14"/>
          <p:cNvSpPr txBox="1"/>
          <p:nvPr/>
        </p:nvSpPr>
        <p:spPr>
          <a:xfrm>
            <a:off x="571500" y="4734852"/>
            <a:ext cx="11049000" cy="19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804"/>
              <a:buFont typeface="Arial"/>
              <a:buNone/>
            </a:pPr>
            <a:r>
              <a:rPr lang="nl-NL" sz="4545" dirty="0">
                <a:solidFill>
                  <a:schemeClr val="dk1"/>
                </a:solidFill>
                <a:latin typeface="Effra" panose="02000506080000020004" pitchFamily="2" charset="77"/>
              </a:rPr>
              <a:t>Hoe pak je dit soort vragen aan?</a:t>
            </a:r>
            <a:br>
              <a:rPr lang="nl-NL" sz="4545" dirty="0">
                <a:solidFill>
                  <a:schemeClr val="dk1"/>
                </a:solidFill>
                <a:latin typeface="Effra" panose="02000506080000020004" pitchFamily="2" charset="77"/>
              </a:rPr>
            </a:br>
            <a:endParaRPr sz="4545" dirty="0">
              <a:solidFill>
                <a:schemeClr val="dk1"/>
              </a:solidFill>
              <a:latin typeface="Effra" panose="02000506080000020004" pitchFamily="2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804"/>
              <a:buFont typeface="Arial"/>
              <a:buNone/>
            </a:pPr>
            <a:r>
              <a:rPr lang="nl-NL" sz="4545" dirty="0">
                <a:solidFill>
                  <a:schemeClr val="dk1"/>
                </a:solidFill>
                <a:latin typeface="Effra" panose="02000506080000020004" pitchFamily="2" charset="77"/>
              </a:rPr>
              <a:t>1. Lees titel, inleiding en vooral slot</a:t>
            </a:r>
            <a:endParaRPr sz="4545" dirty="0">
              <a:solidFill>
                <a:schemeClr val="dk1"/>
              </a:solidFill>
              <a:latin typeface="Effra" panose="02000506080000020004" pitchFamily="2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804"/>
              <a:buFont typeface="Arial"/>
              <a:buNone/>
            </a:pPr>
            <a:r>
              <a:rPr lang="nl-NL" sz="4545" dirty="0">
                <a:solidFill>
                  <a:schemeClr val="dk1"/>
                </a:solidFill>
                <a:latin typeface="Effra" panose="02000506080000020004" pitchFamily="2" charset="77"/>
              </a:rPr>
              <a:t>2. Probeer voor jezelf te formuleren wat jij denkt dat de auteur wil zeggen met deze tekst.</a:t>
            </a:r>
            <a:endParaRPr sz="4545" dirty="0">
              <a:solidFill>
                <a:schemeClr val="dk1"/>
              </a:solidFill>
              <a:latin typeface="Effra" panose="02000506080000020004" pitchFamily="2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804"/>
              <a:buFont typeface="Arial"/>
              <a:buNone/>
            </a:pPr>
            <a:r>
              <a:rPr lang="nl-NL" sz="4545" dirty="0">
                <a:solidFill>
                  <a:schemeClr val="dk1"/>
                </a:solidFill>
                <a:latin typeface="Effra" panose="02000506080000020004" pitchFamily="2" charset="77"/>
              </a:rPr>
              <a:t>3. Kies het antwoord dat daar het meeste mee overeenkomt. </a:t>
            </a:r>
            <a:endParaRPr sz="2500" dirty="0">
              <a:solidFill>
                <a:schemeClr val="dk1"/>
              </a:solidFill>
              <a:latin typeface="Effra" panose="02000506080000020004" pitchFamily="2" charset="77"/>
            </a:endParaRPr>
          </a:p>
        </p:txBody>
      </p:sp>
      <p:pic>
        <p:nvPicPr>
          <p:cNvPr id="265" name="Google Shape;2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950" y="1764800"/>
            <a:ext cx="5346499" cy="2401500"/>
          </a:xfrm>
          <a:prstGeom prst="rect">
            <a:avLst/>
          </a:prstGeom>
          <a:noFill/>
          <a:ln>
            <a:noFill/>
          </a:ln>
          <a:effectLst>
            <a:outerShdw blurRad="400050" dist="257175" dir="312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66" name="Google Shape;266;p14" descr="Afbeelding met tekst, Lettertype, wit, algebra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7976" y="3612302"/>
            <a:ext cx="6372976" cy="1122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build="p" bldLvl="4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42d9651a7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sz="4500" b="1" dirty="0"/>
              <a:t>Hoofdgedachte alinea/tekstgedeelte</a:t>
            </a:r>
            <a:endParaRPr sz="4500" b="1" dirty="0"/>
          </a:p>
        </p:txBody>
      </p:sp>
      <p:sp>
        <p:nvSpPr>
          <p:cNvPr id="272" name="Google Shape;272;g2442d9651a7_0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 dirty="0"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l-NL" b="1" dirty="0">
                <a:ea typeface="Arial"/>
                <a:cs typeface="Arial"/>
                <a:sym typeface="Arial"/>
              </a:rPr>
              <a:t>kopjesvraag</a:t>
            </a:r>
            <a:r>
              <a:rPr lang="nl-NL" dirty="0">
                <a:ea typeface="Arial"/>
                <a:cs typeface="Arial"/>
                <a:sym typeface="Arial"/>
              </a:rPr>
              <a:t>:</a:t>
            </a:r>
            <a:endParaRPr dirty="0"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l-NL" b="1" dirty="0">
                <a:ea typeface="Arial"/>
                <a:cs typeface="Arial"/>
                <a:sym typeface="Arial"/>
              </a:rPr>
              <a:t>met-eigen-woorden-vraag: </a:t>
            </a:r>
            <a:r>
              <a:rPr lang="nl-NL" dirty="0">
                <a:ea typeface="Arial"/>
                <a:cs typeface="Arial"/>
                <a:sym typeface="Arial"/>
              </a:rPr>
              <a:t> formuleer de hoofdgedachte van het tekstgedeelte dat bestaat uit alinea’s 4 tot en met 6.</a:t>
            </a:r>
            <a:br>
              <a:rPr lang="nl-NL" dirty="0">
                <a:ea typeface="Arial"/>
                <a:cs typeface="Arial"/>
                <a:sym typeface="Arial"/>
              </a:rPr>
            </a:br>
            <a:endParaRPr dirty="0"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b="1" dirty="0">
                <a:ea typeface="Arial"/>
                <a:cs typeface="Arial"/>
                <a:sym typeface="Arial"/>
              </a:rPr>
              <a:t>citeervraag: </a:t>
            </a:r>
            <a:r>
              <a:rPr lang="nl-NL" dirty="0">
                <a:ea typeface="Arial"/>
                <a:cs typeface="Arial"/>
                <a:sym typeface="Arial"/>
              </a:rPr>
              <a:t>citeer de zin die de hoofdgedachte bevat van het tekstgedeelte dat bestaat uit alinea’s 4 tot en met 6. </a:t>
            </a:r>
            <a:endParaRPr dirty="0"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g2442d9651a7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5162" y="1825625"/>
            <a:ext cx="7766149" cy="2028475"/>
          </a:xfrm>
          <a:prstGeom prst="rect">
            <a:avLst/>
          </a:prstGeom>
          <a:noFill/>
          <a:ln>
            <a:noFill/>
          </a:ln>
          <a:effectLst>
            <a:outerShdw blurRad="371475" dist="123825" dir="3000000" algn="bl" rotWithShape="0">
              <a:srgbClr val="000000">
                <a:alpha val="60392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784a94050_0_420"/>
          <p:cNvSpPr txBox="1">
            <a:spLocks noGrp="1"/>
          </p:cNvSpPr>
          <p:nvPr>
            <p:ph type="title"/>
          </p:nvPr>
        </p:nvSpPr>
        <p:spPr>
          <a:xfrm>
            <a:off x="838200" y="9444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NL" sz="4500" b="1"/>
              <a:t>Hoofdgedachte alinea/tekstgedeelte</a:t>
            </a:r>
            <a:endParaRPr/>
          </a:p>
        </p:txBody>
      </p:sp>
      <p:sp>
        <p:nvSpPr>
          <p:cNvPr id="279" name="Google Shape;279;g35784a94050_0_420"/>
          <p:cNvSpPr txBox="1">
            <a:spLocks noGrp="1"/>
          </p:cNvSpPr>
          <p:nvPr>
            <p:ph type="body" idx="1"/>
          </p:nvPr>
        </p:nvSpPr>
        <p:spPr>
          <a:xfrm>
            <a:off x="838200" y="22701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dirty="0"/>
              <a:t>Hoe pak je dit soort vragen aan?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dirty="0"/>
              <a:t>1. Ook bij een alinea of een groepje alinea’s geldt: de belangrijkste informatie staat aan het begin en/of aan het eind.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dirty="0"/>
              <a:t>2. Kijk goed naar de eerste zinnen van elke alinea: zit daar een duidelijk verwijswoord in dat terugverwijst naar de vorige alinea, dan horen die alinea’s dus bij elkaar.  </a:t>
            </a:r>
            <a:endParaRPr sz="2000" dirty="0"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dirty="0">
                <a:ea typeface="Arial"/>
                <a:cs typeface="Arial"/>
                <a:sym typeface="Arial"/>
              </a:rPr>
              <a:t>3. Gebruik de notities die je tijdens het lezen hebt gemaakt.</a:t>
            </a:r>
            <a:endParaRPr sz="2400" dirty="0"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>
            <a:spLocks noGrp="1"/>
          </p:cNvSpPr>
          <p:nvPr>
            <p:ph type="title"/>
          </p:nvPr>
        </p:nvSpPr>
        <p:spPr>
          <a:xfrm>
            <a:off x="631103" y="5456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4800" b="1" dirty="0"/>
              <a:t>Citeren</a:t>
            </a:r>
            <a:endParaRPr sz="4800" b="1" dirty="0"/>
          </a:p>
        </p:txBody>
      </p:sp>
      <p:sp>
        <p:nvSpPr>
          <p:cNvPr id="285" name="Google Shape;285;p38"/>
          <p:cNvSpPr txBox="1"/>
          <p:nvPr/>
        </p:nvSpPr>
        <p:spPr>
          <a:xfrm>
            <a:off x="631103" y="1870797"/>
            <a:ext cx="2546889" cy="91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063"/>
              <a:buFont typeface="Arial"/>
              <a:buNone/>
            </a:pPr>
            <a:r>
              <a:rPr lang="nl-NL" sz="4000" b="1" i="0" u="none" strike="noStrike" cap="none" dirty="0">
                <a:solidFill>
                  <a:schemeClr val="dk1"/>
                </a:solidFill>
                <a:latin typeface="Effra" panose="02000506080000020004" pitchFamily="2" charset="77"/>
                <a:ea typeface="Calibri"/>
                <a:cs typeface="Calibri"/>
                <a:sym typeface="Calibri"/>
              </a:rPr>
              <a:t>Wat is citeren? </a:t>
            </a:r>
            <a:endParaRPr sz="1400" b="0" i="0" u="none" strike="noStrike" cap="none" dirty="0">
              <a:solidFill>
                <a:srgbClr val="000000"/>
              </a:solidFill>
              <a:latin typeface="Effra" panose="02000506080000020004" pitchFamily="2" charset="77"/>
              <a:sym typeface="Arial"/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6711938" y="1875483"/>
            <a:ext cx="3166821" cy="91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4000" b="1" i="0" u="none" strike="noStrike" cap="none" dirty="0">
                <a:solidFill>
                  <a:schemeClr val="dk1"/>
                </a:solidFill>
                <a:latin typeface="Effra" panose="02000506080000020004" pitchFamily="2" charset="77"/>
                <a:sym typeface="Arial"/>
              </a:rPr>
              <a:t>Wat moet je citeren? </a:t>
            </a:r>
            <a:endParaRPr sz="1400" b="0" i="0" u="none" strike="noStrike" cap="none" dirty="0">
              <a:solidFill>
                <a:srgbClr val="000000"/>
              </a:solidFill>
              <a:latin typeface="Effra" panose="02000506080000020004" pitchFamily="2" charset="77"/>
              <a:sym typeface="Arial"/>
            </a:endParaRPr>
          </a:p>
        </p:txBody>
      </p:sp>
      <p:sp>
        <p:nvSpPr>
          <p:cNvPr id="287" name="Google Shape;287;p38"/>
          <p:cNvSpPr txBox="1"/>
          <p:nvPr/>
        </p:nvSpPr>
        <p:spPr>
          <a:xfrm>
            <a:off x="541654" y="2992357"/>
            <a:ext cx="5272676" cy="119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 docent geeft duidelijke uitleg over het aanpakken van examenvragen.” (regel 23-25).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8"/>
          <p:cNvSpPr txBox="1"/>
          <p:nvPr/>
        </p:nvSpPr>
        <p:spPr>
          <a:xfrm>
            <a:off x="487700" y="4397271"/>
            <a:ext cx="5882943" cy="86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“De docent … van examenvragen.” (regel 23-25).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8"/>
          <p:cNvSpPr txBox="1"/>
          <p:nvPr/>
        </p:nvSpPr>
        <p:spPr>
          <a:xfrm>
            <a:off x="6711938" y="2848260"/>
            <a:ext cx="5564946" cy="396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Woord: “docent”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Woordgroep: “duidelijke uitleg”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Zinsgedeelte: “De docent geeft duidelijke uitleg”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l-NL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Zin: "De docent.....van examenvragen."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>
            <a:spLocks noGrp="1"/>
          </p:cNvSpPr>
          <p:nvPr>
            <p:ph type="title"/>
          </p:nvPr>
        </p:nvSpPr>
        <p:spPr>
          <a:xfrm>
            <a:off x="631103" y="5456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5200" b="1"/>
              <a:t>Citeren</a:t>
            </a:r>
            <a:endParaRPr sz="5200" b="1"/>
          </a:p>
        </p:txBody>
      </p:sp>
      <p:pic>
        <p:nvPicPr>
          <p:cNvPr id="295" name="Google Shape;2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25" y="1791959"/>
            <a:ext cx="8618501" cy="1850050"/>
          </a:xfrm>
          <a:prstGeom prst="rect">
            <a:avLst/>
          </a:prstGeom>
          <a:noFill/>
          <a:ln>
            <a:noFill/>
          </a:ln>
          <a:effectLst>
            <a:outerShdw blurRad="400050" dist="257175" dir="33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96" name="Google Shape;29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026" y="4012967"/>
            <a:ext cx="8618500" cy="1393991"/>
          </a:xfrm>
          <a:prstGeom prst="rect">
            <a:avLst/>
          </a:prstGeom>
          <a:noFill/>
          <a:ln>
            <a:noFill/>
          </a:ln>
          <a:effectLst>
            <a:outerShdw blurRad="357188" dist="247650" dir="342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/>
          <p:nvPr/>
        </p:nvSpPr>
        <p:spPr>
          <a:xfrm>
            <a:off x="838197" y="4250905"/>
            <a:ext cx="7271479" cy="864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0"/>
          <p:cNvSpPr txBox="1"/>
          <p:nvPr/>
        </p:nvSpPr>
        <p:spPr>
          <a:xfrm>
            <a:off x="838199" y="719435"/>
            <a:ext cx="10515600" cy="9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4400" b="1" dirty="0">
                <a:solidFill>
                  <a:schemeClr val="dk1"/>
                </a:solidFill>
                <a:latin typeface="Effra" panose="02000506080000020004" pitchFamily="2" charset="77"/>
                <a:ea typeface="Calibri"/>
                <a:cs typeface="Calibri"/>
                <a:sym typeface="Calibri"/>
              </a:rPr>
              <a:t>Belangrijke</a:t>
            </a:r>
            <a:r>
              <a:rPr lang="nl-NL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begrippen - de paradox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40" descr="Afbeelding met tekst, Lettertype, schermopname, algebra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408" y="3429000"/>
            <a:ext cx="9855646" cy="25777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305" name="Google Shape;305;p40"/>
          <p:cNvSpPr txBox="1">
            <a:spLocks noGrp="1"/>
          </p:cNvSpPr>
          <p:nvPr>
            <p:ph type="body" idx="1"/>
          </p:nvPr>
        </p:nvSpPr>
        <p:spPr>
          <a:xfrm>
            <a:off x="838199" y="1688716"/>
            <a:ext cx="10515600" cy="241031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NL" dirty="0">
                <a:ea typeface="Arial"/>
                <a:cs typeface="Arial"/>
                <a:sym typeface="Arial"/>
              </a:rPr>
              <a:t>Een paradox is een schijnbare tegenstrijdigheid 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nl-NL" dirty="0">
                <a:ea typeface="Arial"/>
                <a:cs typeface="Arial"/>
                <a:sym typeface="Arial"/>
              </a:rPr>
              <a:t>Schrijven is schrappen.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nl-NL" dirty="0">
                <a:ea typeface="Arial"/>
                <a:cs typeface="Arial"/>
                <a:sym typeface="Arial"/>
              </a:rPr>
              <a:t>Naarmate we slimmer worden, weten we steeds minder.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endParaRPr lang="nl-NL" dirty="0">
              <a:ea typeface="Arial"/>
              <a:cs typeface="Arial"/>
              <a:sym typeface="Arial"/>
            </a:endParaRP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"/>
          <p:cNvSpPr txBox="1">
            <a:spLocks noGrp="1"/>
          </p:cNvSpPr>
          <p:nvPr>
            <p:ph type="title"/>
          </p:nvPr>
        </p:nvSpPr>
        <p:spPr>
          <a:xfrm>
            <a:off x="838200" y="6377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 dirty="0">
                <a:ea typeface="Arial"/>
                <a:cs typeface="Arial"/>
                <a:sym typeface="Arial"/>
              </a:rPr>
              <a:t>Belangrijke begrippen</a:t>
            </a:r>
            <a:endParaRPr dirty="0"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838199" y="1731587"/>
            <a:ext cx="10031400" cy="2819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None/>
            </a:pPr>
            <a:r>
              <a:rPr lang="nl-NL" sz="2515" dirty="0">
                <a:solidFill>
                  <a:schemeClr val="dk1"/>
                </a:solidFill>
                <a:latin typeface="Effra" panose="02000506080000020004" pitchFamily="2" charset="77"/>
              </a:rPr>
              <a:t>Nuanceren wil zeggen: iets meer detail aanbrengen bij een uitspraak. 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None/>
            </a:pPr>
            <a:r>
              <a:rPr lang="nl-NL" sz="2515" b="0" i="0" u="none" strike="noStrike" cap="none" dirty="0">
                <a:solidFill>
                  <a:schemeClr val="dk1"/>
                </a:solidFill>
                <a:latin typeface="Effra" panose="02000506080000020004" pitchFamily="2" charset="77"/>
                <a:sym typeface="Arial"/>
              </a:rPr>
              <a:t>Relativeren wil zeggen: iets in verhouding zien 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None/>
            </a:pPr>
            <a:r>
              <a:rPr lang="nl-NL" sz="2515" dirty="0">
                <a:solidFill>
                  <a:schemeClr val="dk1"/>
                </a:solidFill>
                <a:latin typeface="Effra" panose="02000506080000020004" pitchFamily="2" charset="77"/>
              </a:rPr>
              <a:t>Constatering wil zeggen: iets vaststellen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None/>
            </a:pPr>
            <a:r>
              <a:rPr lang="nl-NL" sz="2515" b="0" i="0" u="none" strike="noStrike" cap="none" dirty="0">
                <a:solidFill>
                  <a:schemeClr val="dk1"/>
                </a:solidFill>
                <a:latin typeface="Effra" panose="02000506080000020004" pitchFamily="2" charset="77"/>
                <a:sym typeface="Arial"/>
              </a:rPr>
              <a:t>Aanleiding wil zeggen: de reden waardoor iets ontstaat of gebeurt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None/>
            </a:pPr>
            <a:r>
              <a:rPr lang="nl-NL" sz="2515" dirty="0">
                <a:solidFill>
                  <a:schemeClr val="dk1"/>
                </a:solidFill>
                <a:latin typeface="Effra" panose="02000506080000020004" pitchFamily="2" charset="77"/>
              </a:rPr>
              <a:t>Kanttekening wil zeggen: een kritische opmerking</a:t>
            </a:r>
            <a:endParaRPr sz="3600" b="0" i="0" u="none" strike="noStrike" cap="none" dirty="0">
              <a:solidFill>
                <a:srgbClr val="000000"/>
              </a:solidFill>
              <a:latin typeface="Effra" panose="02000506080000020004" pitchFamily="2" charset="77"/>
              <a:sym typeface="Arial"/>
            </a:endParaRPr>
          </a:p>
        </p:txBody>
      </p:sp>
      <p:pic>
        <p:nvPicPr>
          <p:cNvPr id="312" name="Google Shape;312;p10" descr="Afbeelding met tekst, Lettertype, wit, algebra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3880665"/>
            <a:ext cx="10328834" cy="20277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784a94050_0_427"/>
          <p:cNvSpPr txBox="1">
            <a:spLocks noGrp="1"/>
          </p:cNvSpPr>
          <p:nvPr>
            <p:ph type="title"/>
          </p:nvPr>
        </p:nvSpPr>
        <p:spPr>
          <a:xfrm>
            <a:off x="2035775" y="2766150"/>
            <a:ext cx="812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16600" dirty="0">
                <a:ea typeface="Arial"/>
                <a:cs typeface="Arial"/>
                <a:sym typeface="Arial"/>
              </a:rPr>
              <a:t>Laatste tip(s)!</a:t>
            </a:r>
            <a:endParaRPr sz="16600" dirty="0"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784a94050_0_166"/>
          <p:cNvSpPr txBox="1">
            <a:spLocks noGrp="1"/>
          </p:cNvSpPr>
          <p:nvPr>
            <p:ph type="title"/>
          </p:nvPr>
        </p:nvSpPr>
        <p:spPr>
          <a:xfrm>
            <a:off x="838200" y="4590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/>
              <a:t>Veel gemaakte taalfouten</a:t>
            </a:r>
            <a:endParaRPr b="1" dirty="0"/>
          </a:p>
        </p:txBody>
      </p:sp>
      <p:sp>
        <p:nvSpPr>
          <p:cNvPr id="103" name="Google Shape;103;g35784a94050_0_166"/>
          <p:cNvSpPr txBox="1">
            <a:spLocks noGrp="1"/>
          </p:cNvSpPr>
          <p:nvPr>
            <p:ph type="body" idx="1"/>
          </p:nvPr>
        </p:nvSpPr>
        <p:spPr>
          <a:xfrm>
            <a:off x="838200" y="1525050"/>
            <a:ext cx="10689000" cy="508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W</a:t>
            </a:r>
            <a:r>
              <a:rPr lang="nl-NL" dirty="0">
                <a:latin typeface="Effra" panose="02000506080000020004" pitchFamily="2" charset="77"/>
              </a:rPr>
              <a:t>erkwoordspelling en zeker persoonsvormen die als voltooid deelwoord worden geschreven of andersom:</a:t>
            </a:r>
            <a:endParaRPr dirty="0">
              <a:latin typeface="Effra" panose="02000506080000020004" pitchFamily="2" charset="77"/>
            </a:endParaRPr>
          </a:p>
          <a:p>
            <a:pPr marL="9144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dirty="0">
                <a:latin typeface="Effra" panose="02000506080000020004" pitchFamily="2" charset="77"/>
              </a:rPr>
              <a:t>- Fouten maken in de werkwoordspelling </a:t>
            </a:r>
            <a:r>
              <a:rPr lang="nl-NL" u="sng" dirty="0">
                <a:latin typeface="Effra" panose="02000506080000020004" pitchFamily="2" charset="77"/>
              </a:rPr>
              <a:t>gebeurt</a:t>
            </a:r>
            <a:r>
              <a:rPr lang="nl-NL" dirty="0">
                <a:latin typeface="Effra" panose="02000506080000020004" pitchFamily="2" charset="77"/>
              </a:rPr>
              <a:t> veel.</a:t>
            </a:r>
            <a:endParaRPr dirty="0">
              <a:latin typeface="Effra" panose="02000506080000020004" pitchFamily="2" charset="77"/>
            </a:endParaRPr>
          </a:p>
          <a:p>
            <a:pPr marL="9144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dirty="0">
                <a:latin typeface="Effra" panose="02000506080000020004" pitchFamily="2" charset="77"/>
              </a:rPr>
              <a:t>- Fouten maken in de werkwoordspelling is veel </a:t>
            </a:r>
            <a:r>
              <a:rPr lang="nl-NL" u="sng" dirty="0">
                <a:latin typeface="Effra" panose="02000506080000020004" pitchFamily="2" charset="77"/>
              </a:rPr>
              <a:t>gebeurd</a:t>
            </a:r>
            <a:r>
              <a:rPr lang="nl-NL" dirty="0">
                <a:latin typeface="Effra" panose="02000506080000020004" pitchFamily="2" charset="77"/>
              </a:rPr>
              <a:t>. </a:t>
            </a:r>
            <a:br>
              <a:rPr lang="nl-NL" dirty="0">
                <a:latin typeface="Effra" panose="02000506080000020004" pitchFamily="2" charset="77"/>
              </a:rPr>
            </a:br>
            <a:endParaRPr dirty="0">
              <a:latin typeface="Effra" panose="02000506080000020004" pitchFamily="2" charset="77"/>
            </a:endParaRPr>
          </a:p>
          <a:p>
            <a:pPr marL="457200" lvl="0" indent="-355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C</a:t>
            </a:r>
            <a:r>
              <a:rPr lang="nl-NL" dirty="0">
                <a:latin typeface="Effra" panose="02000506080000020004" pitchFamily="2" charset="77"/>
              </a:rPr>
              <a:t>ongruentiefout: sommige woorden lijken enkelvoud, maar dat zijn ze niet: media, data, Verenigde Staten. Dus:</a:t>
            </a:r>
            <a:endParaRPr dirty="0">
              <a:latin typeface="Effra" panose="02000506080000020004" pitchFamily="2" charset="77"/>
            </a:endParaRPr>
          </a:p>
          <a:p>
            <a:pPr marL="1371600" lvl="0" indent="-355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nl-NL" dirty="0">
                <a:latin typeface="Effra" panose="02000506080000020004" pitchFamily="2" charset="77"/>
              </a:rPr>
              <a:t>De media </a:t>
            </a:r>
            <a:r>
              <a:rPr lang="nl-NL" u="sng" dirty="0">
                <a:latin typeface="Effra" panose="02000506080000020004" pitchFamily="2" charset="77"/>
              </a:rPr>
              <a:t>waren</a:t>
            </a:r>
            <a:r>
              <a:rPr lang="nl-NL" dirty="0">
                <a:latin typeface="Effra" panose="02000506080000020004" pitchFamily="2" charset="77"/>
              </a:rPr>
              <a:t> in groten getale aanwezig bij Ajax-NEC. </a:t>
            </a:r>
            <a:endParaRPr dirty="0">
              <a:latin typeface="Effra" panose="02000506080000020004" pitchFamily="2" charset="77"/>
            </a:endParaRPr>
          </a:p>
          <a:p>
            <a:pPr marL="1371600" lvl="0" indent="-355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nl-NL" dirty="0">
                <a:latin typeface="Effra" panose="02000506080000020004" pitchFamily="2" charset="77"/>
              </a:rPr>
              <a:t>Of andersom: De politie </a:t>
            </a:r>
            <a:r>
              <a:rPr lang="nl-NL" u="sng" dirty="0">
                <a:latin typeface="Effra" panose="02000506080000020004" pitchFamily="2" charset="77"/>
              </a:rPr>
              <a:t>is</a:t>
            </a:r>
            <a:r>
              <a:rPr lang="nl-NL" dirty="0">
                <a:latin typeface="Effra" panose="02000506080000020004" pitchFamily="2" charset="77"/>
              </a:rPr>
              <a:t> gebeld.</a:t>
            </a:r>
            <a:br>
              <a:rPr lang="nl-NL" dirty="0">
                <a:latin typeface="Effra" panose="02000506080000020004" pitchFamily="2" charset="77"/>
              </a:rPr>
            </a:br>
            <a:endParaRPr dirty="0">
              <a:latin typeface="Effra" panose="02000506080000020004" pitchFamily="2" charset="77"/>
            </a:endParaRPr>
          </a:p>
          <a:p>
            <a:pPr marL="457200" lvl="0" indent="-355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H</a:t>
            </a:r>
            <a:r>
              <a:rPr lang="nl-NL" dirty="0">
                <a:latin typeface="Effra" panose="02000506080000020004" pitchFamily="2" charset="77"/>
              </a:rPr>
              <a:t>oofdletters: geen hoofdletter </a:t>
            </a:r>
            <a:r>
              <a:rPr lang="nl-NL" u="sng" dirty="0">
                <a:latin typeface="Effra" panose="02000506080000020004" pitchFamily="2" charset="77"/>
              </a:rPr>
              <a:t>aan het begin van de zin</a:t>
            </a:r>
            <a:r>
              <a:rPr lang="nl-NL" dirty="0">
                <a:latin typeface="Effra" panose="02000506080000020004" pitchFamily="2" charset="77"/>
              </a:rPr>
              <a:t> wordt niet meer geteld als taalfout, maar geen hoofdletter bij een naam of een afgeleide daarvan telt wél als taalfout! </a:t>
            </a:r>
            <a:r>
              <a:rPr lang="nl-NL" u="sng" dirty="0">
                <a:latin typeface="Effra" panose="02000506080000020004" pitchFamily="2" charset="77"/>
              </a:rPr>
              <a:t>Kijk naar de tekst!</a:t>
            </a:r>
            <a:endParaRPr u="sng" dirty="0">
              <a:latin typeface="Effra" panose="02000506080000020004" pitchFamily="2" charset="77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latin typeface="Effra" panose="02000506080000020004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784a94050_0_1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/>
              <a:t>Veel gemaakte taalfouten</a:t>
            </a:r>
            <a:endParaRPr b="1" dirty="0"/>
          </a:p>
        </p:txBody>
      </p:sp>
      <p:sp>
        <p:nvSpPr>
          <p:cNvPr id="109" name="Google Shape;109;g35784a94050_0_171"/>
          <p:cNvSpPr txBox="1">
            <a:spLocks noGrp="1"/>
          </p:cNvSpPr>
          <p:nvPr>
            <p:ph type="body" idx="1"/>
          </p:nvPr>
        </p:nvSpPr>
        <p:spPr>
          <a:xfrm>
            <a:off x="838200" y="1588118"/>
            <a:ext cx="10515600" cy="464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604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SzPts val="2205"/>
              <a:buChar char="●"/>
            </a:pPr>
            <a:r>
              <a:rPr lang="nl-NL" sz="2829" dirty="0"/>
              <a:t>V</a:t>
            </a:r>
            <a:r>
              <a:rPr lang="nl-NL" sz="2829" dirty="0">
                <a:latin typeface="Effra" panose="02000506080000020004" pitchFamily="2" charset="77"/>
              </a:rPr>
              <a:t>erwijswoorden: naar de-woorden verwijs je met die, naar het-woorden verwijs je met dat:</a:t>
            </a:r>
            <a:endParaRPr sz="2829" dirty="0">
              <a:latin typeface="Effra" panose="02000506080000020004" pitchFamily="2" charset="77"/>
            </a:endParaRPr>
          </a:p>
          <a:p>
            <a:pPr marL="1371600" lvl="0" indent="-36860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5"/>
              <a:buChar char="-"/>
            </a:pPr>
            <a:r>
              <a:rPr lang="nl-NL" sz="2829" dirty="0">
                <a:latin typeface="Effra" panose="02000506080000020004" pitchFamily="2" charset="77"/>
              </a:rPr>
              <a:t>Het meisje </a:t>
            </a:r>
            <a:r>
              <a:rPr lang="nl-NL" sz="2829" u="sng" dirty="0">
                <a:latin typeface="Effra" panose="02000506080000020004" pitchFamily="2" charset="77"/>
              </a:rPr>
              <a:t>dat</a:t>
            </a:r>
            <a:r>
              <a:rPr lang="nl-NL" sz="2829" dirty="0">
                <a:latin typeface="Effra" panose="02000506080000020004" pitchFamily="2" charset="77"/>
              </a:rPr>
              <a:t> geen taalfouten maakte, had goed opgelet.</a:t>
            </a:r>
            <a:endParaRPr sz="2829" dirty="0">
              <a:latin typeface="Effra" panose="02000506080000020004" pitchFamily="2" charset="77"/>
            </a:endParaRPr>
          </a:p>
          <a:p>
            <a:pPr marL="1371600" lvl="0" indent="-36860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5"/>
              <a:buChar char="-"/>
            </a:pPr>
            <a:r>
              <a:rPr lang="nl-NL" sz="2829" dirty="0">
                <a:latin typeface="Effra" panose="02000506080000020004" pitchFamily="2" charset="77"/>
              </a:rPr>
              <a:t>De jongen </a:t>
            </a:r>
            <a:r>
              <a:rPr lang="nl-NL" sz="2829" u="sng" dirty="0">
                <a:latin typeface="Effra" panose="02000506080000020004" pitchFamily="2" charset="77"/>
              </a:rPr>
              <a:t>die</a:t>
            </a:r>
            <a:r>
              <a:rPr lang="nl-NL" sz="2829" dirty="0">
                <a:latin typeface="Effra" panose="02000506080000020004" pitchFamily="2" charset="77"/>
              </a:rPr>
              <a:t> veel taalfouten maakte, had niet goed opgelet. </a:t>
            </a:r>
            <a:br>
              <a:rPr lang="nl-NL" sz="2829" dirty="0">
                <a:latin typeface="Effra" panose="02000506080000020004" pitchFamily="2" charset="77"/>
              </a:rPr>
            </a:br>
            <a:endParaRPr sz="2829" dirty="0">
              <a:latin typeface="Effra" panose="02000506080000020004" pitchFamily="2" charset="77"/>
            </a:endParaRPr>
          </a:p>
          <a:p>
            <a:pPr marL="457200" lvl="0" indent="-36860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5"/>
              <a:buChar char="●"/>
            </a:pPr>
            <a:r>
              <a:rPr lang="nl-NL" sz="2829" dirty="0"/>
              <a:t>O</a:t>
            </a:r>
            <a:r>
              <a:rPr lang="nl-NL" sz="2829" dirty="0">
                <a:latin typeface="Effra" panose="02000506080000020004" pitchFamily="2" charset="77"/>
              </a:rPr>
              <a:t>nnodig spatiegebruik: samenstellingen schrijf je aan elkaar: </a:t>
            </a:r>
            <a:endParaRPr sz="2829" dirty="0">
              <a:latin typeface="Effra" panose="02000506080000020004" pitchFamily="2" charset="77"/>
            </a:endParaRPr>
          </a:p>
          <a:p>
            <a:pPr marL="1371600" lvl="0" indent="-36860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5"/>
              <a:buChar char="-"/>
            </a:pPr>
            <a:r>
              <a:rPr lang="nl-NL" sz="2829" dirty="0">
                <a:latin typeface="Effra" panose="02000506080000020004" pitchFamily="2" charset="77"/>
              </a:rPr>
              <a:t>hoe veel </a:t>
            </a:r>
            <a:r>
              <a:rPr lang="nl-NL" sz="2829" dirty="0">
                <a:latin typeface="Effra" panose="02000506080000020004" pitchFamily="2" charset="77"/>
                <a:sym typeface="Wingdings" pitchFamily="2" charset="2"/>
              </a:rPr>
              <a:t></a:t>
            </a:r>
            <a:r>
              <a:rPr lang="nl-NL" sz="2829" dirty="0">
                <a:latin typeface="Effra" panose="02000506080000020004" pitchFamily="2" charset="77"/>
              </a:rPr>
              <a:t> hoeveel</a:t>
            </a:r>
            <a:endParaRPr sz="2829" dirty="0">
              <a:latin typeface="Effra" panose="02000506080000020004" pitchFamily="2" charset="77"/>
            </a:endParaRPr>
          </a:p>
          <a:p>
            <a:pPr marL="1371600" lvl="0" indent="-36860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5"/>
              <a:buChar char="-"/>
            </a:pPr>
            <a:r>
              <a:rPr lang="nl-NL" sz="2829" dirty="0">
                <a:latin typeface="Effra" panose="02000506080000020004" pitchFamily="2" charset="77"/>
              </a:rPr>
              <a:t>kennis maken </a:t>
            </a:r>
            <a:r>
              <a:rPr lang="nl-NL" sz="2829" dirty="0">
                <a:latin typeface="Effra" panose="02000506080000020004" pitchFamily="2" charset="77"/>
                <a:sym typeface="Wingdings" pitchFamily="2" charset="2"/>
              </a:rPr>
              <a:t> </a:t>
            </a:r>
            <a:r>
              <a:rPr lang="nl-NL" sz="2829" dirty="0">
                <a:latin typeface="Effra" panose="02000506080000020004" pitchFamily="2" charset="77"/>
              </a:rPr>
              <a:t>kennismaken</a:t>
            </a:r>
            <a:endParaRPr sz="2829" dirty="0">
              <a:latin typeface="Effra" panose="02000506080000020004" pitchFamily="2" charset="77"/>
            </a:endParaRPr>
          </a:p>
          <a:p>
            <a:pPr marL="1371600" lvl="0" indent="-36860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5"/>
              <a:buChar char="-"/>
            </a:pPr>
            <a:r>
              <a:rPr lang="nl-NL" sz="2829" dirty="0">
                <a:latin typeface="Effra" panose="02000506080000020004" pitchFamily="2" charset="77"/>
              </a:rPr>
              <a:t>lunch afspraak </a:t>
            </a:r>
            <a:r>
              <a:rPr lang="nl-NL" sz="2829" dirty="0">
                <a:latin typeface="Effra" panose="02000506080000020004" pitchFamily="2" charset="77"/>
                <a:sym typeface="Wingdings" pitchFamily="2" charset="2"/>
              </a:rPr>
              <a:t></a:t>
            </a:r>
            <a:r>
              <a:rPr lang="nl-NL" sz="2829" dirty="0">
                <a:latin typeface="Effra" panose="02000506080000020004" pitchFamily="2" charset="77"/>
              </a:rPr>
              <a:t> lunchafspraak</a:t>
            </a:r>
            <a:endParaRPr sz="2829" dirty="0">
              <a:latin typeface="Effra" panose="02000506080000020004" pitchFamily="2" charset="77"/>
            </a:endParaRPr>
          </a:p>
          <a:p>
            <a:pPr marL="18288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endParaRPr sz="2050" dirty="0">
              <a:latin typeface="Effra" panose="02000506080000020004" pitchFamily="2" charset="77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br>
              <a:rPr lang="nl-NL" sz="2050" dirty="0">
                <a:latin typeface="Effra" panose="02000506080000020004" pitchFamily="2" charset="77"/>
              </a:rPr>
            </a:br>
            <a:endParaRPr sz="2050" dirty="0">
              <a:latin typeface="Effra" panose="02000506080000020004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784a94050_0_1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/>
              <a:t>Veel gemaakte taalfouten</a:t>
            </a:r>
            <a:endParaRPr b="1" dirty="0"/>
          </a:p>
        </p:txBody>
      </p:sp>
      <p:sp>
        <p:nvSpPr>
          <p:cNvPr id="115" name="Google Shape;115;g35784a94050_0_1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36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9"/>
              <a:buChar char="●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Een volledige zin heeft een onderwerp en een persoonsvorm</a:t>
            </a:r>
            <a:endParaRPr dirty="0">
              <a:latin typeface="Effra" panose="02000506080000020004" pitchFamily="2" charset="77"/>
            </a:endParaRPr>
          </a:p>
          <a:p>
            <a:pPr marL="457200" lvl="0" indent="-4336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9"/>
              <a:buChar char="●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Let op het werkwoord ‘willen’ (ik wil, je/jij/u wil(t), hij/zij/het </a:t>
            </a:r>
            <a:r>
              <a:rPr lang="nl-NL" u="sng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wil</a:t>
            </a: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) </a:t>
            </a: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-4336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9"/>
              <a:buChar char="●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Gebruik hun </a:t>
            </a:r>
            <a:r>
              <a:rPr lang="nl-NL" u="sng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niet</a:t>
            </a: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 als onderwerp. DAT KAN NIET! Het is: zij hebben; </a:t>
            </a:r>
            <a:r>
              <a:rPr lang="nl-NL" u="sng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niet</a:t>
            </a: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 hun hebben!</a:t>
            </a: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-4336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9"/>
              <a:buChar char="●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Gebruik geen afkortingen! </a:t>
            </a:r>
            <a:endParaRPr dirty="0">
              <a:latin typeface="Effra" panose="02000506080000020004" pitchFamily="2" charset="77"/>
            </a:endParaRPr>
          </a:p>
          <a:p>
            <a:pPr marL="457200" lvl="0" indent="-4336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9"/>
              <a:buChar char="●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Breek geen woorden af aan het eind van de zin. </a:t>
            </a:r>
            <a:endParaRPr dirty="0">
              <a:latin typeface="Effra" panose="02000506080000020004" pitchFamily="2" charset="77"/>
            </a:endParaRPr>
          </a:p>
          <a:p>
            <a:pPr marL="457200" lvl="0" indent="-4336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29"/>
              <a:buChar char="●"/>
            </a:pPr>
            <a:r>
              <a:rPr lang="nl-NL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Let op moeilijke woorden (neem ze uit de tekst over). </a:t>
            </a:r>
            <a:endParaRPr sz="2400" dirty="0">
              <a:latin typeface="Effra" panose="02000506080000020004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784a94050_0_181"/>
          <p:cNvSpPr txBox="1">
            <a:spLocks noGrp="1"/>
          </p:cNvSpPr>
          <p:nvPr>
            <p:ph type="title"/>
          </p:nvPr>
        </p:nvSpPr>
        <p:spPr>
          <a:xfrm>
            <a:off x="728600" y="405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Nieuwe examenvragen 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5784a94050_0_181"/>
          <p:cNvSpPr txBox="1">
            <a:spLocks noGrp="1"/>
          </p:cNvSpPr>
          <p:nvPr>
            <p:ph type="body" idx="1"/>
          </p:nvPr>
        </p:nvSpPr>
        <p:spPr>
          <a:xfrm>
            <a:off x="728600" y="1447470"/>
            <a:ext cx="10515600" cy="48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9684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2864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Sinds vorig jaar zijn er nieuwe soorten vragen opgenomen in het examen Nederlands: </a:t>
            </a:r>
            <a:endParaRPr sz="2864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64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914400" lvl="1" indent="-34985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7480"/>
              <a:buChar char="•"/>
            </a:pPr>
            <a:r>
              <a:rPr lang="nl-NL" sz="2664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Vragen waarbij je verschillende bronnen (over hetzelfde onderwerp) met elkaar moet combineren; </a:t>
            </a:r>
            <a:endParaRPr sz="2664" dirty="0">
              <a:latin typeface="Effra" panose="02000506080000020004" pitchFamily="2" charset="77"/>
            </a:endParaRPr>
          </a:p>
          <a:p>
            <a:pPr marL="914400" lvl="1" indent="-34985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7480"/>
              <a:buChar char="•"/>
            </a:pPr>
            <a:r>
              <a:rPr lang="nl-NL" sz="2664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Vragen waarin de argumentatie contextueel en functioneel bevraagd wordt (</a:t>
            </a:r>
            <a:r>
              <a:rPr lang="nl-NL" sz="2664" dirty="0">
                <a:latin typeface="Effra" panose="02000506080000020004" pitchFamily="2" charset="77"/>
                <a:ea typeface="Arial"/>
                <a:cs typeface="Arial"/>
                <a:sym typeface="Wingdings" pitchFamily="2" charset="2"/>
              </a:rPr>
              <a:t></a:t>
            </a:r>
            <a:r>
              <a:rPr lang="nl-NL" sz="2664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 scenario’s zijn de context); </a:t>
            </a:r>
            <a:endParaRPr sz="2664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914400" lvl="1" indent="-34985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7480"/>
              <a:buChar char="•"/>
            </a:pPr>
            <a:r>
              <a:rPr lang="nl-NL" sz="2664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Vragen over de bruikbaarheid, de aanvaardbaarheid en de betrouwbaarheid van teksten </a:t>
            </a:r>
            <a:endParaRPr sz="2664" dirty="0">
              <a:latin typeface="Effra" panose="02000506080000020004" pitchFamily="2" charset="77"/>
            </a:endParaRPr>
          </a:p>
          <a:p>
            <a:pPr marL="914400" lvl="1" indent="-34985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7480"/>
              <a:buChar char="•"/>
            </a:pPr>
            <a:r>
              <a:rPr lang="nl-NL" sz="2664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Vragen over de toon van de tekst/</a:t>
            </a:r>
            <a:r>
              <a:rPr lang="nl-NL" sz="2664" dirty="0" err="1">
                <a:latin typeface="Effra" panose="02000506080000020004" pitchFamily="2" charset="77"/>
                <a:ea typeface="Arial"/>
                <a:cs typeface="Arial"/>
                <a:sym typeface="Arial"/>
              </a:rPr>
              <a:t>framing</a:t>
            </a:r>
            <a:r>
              <a:rPr lang="nl-NL" sz="2664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/figuurlijk taalgebruik</a:t>
            </a:r>
            <a:br>
              <a:rPr lang="nl-NL" sz="2664" dirty="0">
                <a:latin typeface="Effra" panose="02000506080000020004" pitchFamily="2" charset="77"/>
                <a:ea typeface="Arial"/>
                <a:cs typeface="Arial"/>
                <a:sym typeface="Arial"/>
              </a:rPr>
            </a:br>
            <a:endParaRPr sz="2664"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  <a:p>
            <a:pPr marL="457200" lvl="0" indent="-3968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nl-NL" sz="2864" dirty="0">
                <a:latin typeface="Effra" panose="02000506080000020004" pitchFamily="2" charset="77"/>
                <a:ea typeface="Arial"/>
                <a:cs typeface="Arial"/>
                <a:sym typeface="Arial"/>
              </a:rPr>
              <a:t>Minder trucjes, meer écht tekstbegrip!</a:t>
            </a:r>
            <a:endParaRPr sz="2864" dirty="0">
              <a:latin typeface="Effra" panose="02000506080000020004" pitchFamily="2" charset="77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endParaRPr dirty="0">
              <a:latin typeface="Effra" panose="02000506080000020004" pitchFamily="2" charset="77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784a94050_0_268"/>
          <p:cNvSpPr txBox="1">
            <a:spLocks noGrp="1"/>
          </p:cNvSpPr>
          <p:nvPr>
            <p:ph type="title"/>
          </p:nvPr>
        </p:nvSpPr>
        <p:spPr>
          <a:xfrm>
            <a:off x="838200" y="6782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/>
              <a:t>Nieuwe examenvragen - scenario</a:t>
            </a:r>
            <a:endParaRPr b="1" dirty="0"/>
          </a:p>
        </p:txBody>
      </p:sp>
      <p:pic>
        <p:nvPicPr>
          <p:cNvPr id="128" name="Google Shape;128;g35784a94050_0_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316" y="1883087"/>
            <a:ext cx="9099084" cy="3818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784a94050_0_274"/>
          <p:cNvSpPr txBox="1">
            <a:spLocks noGrp="1"/>
          </p:cNvSpPr>
          <p:nvPr>
            <p:ph type="title"/>
          </p:nvPr>
        </p:nvSpPr>
        <p:spPr>
          <a:xfrm>
            <a:off x="838200" y="609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 dirty="0"/>
              <a:t>Nieuwe examenvragen - bronnen</a:t>
            </a:r>
            <a:endParaRPr b="1" dirty="0"/>
          </a:p>
        </p:txBody>
      </p:sp>
      <p:sp>
        <p:nvSpPr>
          <p:cNvPr id="134" name="Google Shape;134;g35784a94050_0_274"/>
          <p:cNvSpPr txBox="1">
            <a:spLocks noGrp="1"/>
          </p:cNvSpPr>
          <p:nvPr>
            <p:ph type="body" idx="1"/>
          </p:nvPr>
        </p:nvSpPr>
        <p:spPr>
          <a:xfrm>
            <a:off x="838200" y="1869500"/>
            <a:ext cx="10515600" cy="46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2575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nl-NL" dirty="0">
                <a:ea typeface="Arial"/>
                <a:cs typeface="Arial"/>
                <a:sym typeface="Arial"/>
              </a:rPr>
              <a:t>Vaker 2 of meer bronnen over hetzelfde onderwerp, die je moet vergelijken. Zijn bijvoorbeeld de ideeën uit de teksten hetzelfde? Of zeggen ze verschillende dingen? </a:t>
            </a:r>
            <a:br>
              <a:rPr lang="nl-NL" dirty="0">
                <a:ea typeface="Arial"/>
                <a:cs typeface="Arial"/>
                <a:sym typeface="Arial"/>
              </a:rPr>
            </a:br>
            <a:endParaRPr dirty="0"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b="1" dirty="0">
                <a:ea typeface="Arial"/>
                <a:cs typeface="Arial"/>
                <a:sym typeface="Arial"/>
              </a:rPr>
              <a:t>Leesplezier</a:t>
            </a:r>
            <a:endParaRPr sz="2400" b="1" dirty="0"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b="1" dirty="0">
                <a:ea typeface="Arial"/>
                <a:cs typeface="Arial"/>
                <a:sym typeface="Arial"/>
              </a:rPr>
              <a:t>bron 1 - Meer lezen draagt bij aan onze democratie</a:t>
            </a:r>
            <a:endParaRPr sz="2400" b="1" dirty="0"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b="1" dirty="0">
                <a:ea typeface="Arial"/>
                <a:cs typeface="Arial"/>
                <a:sym typeface="Arial"/>
              </a:rPr>
              <a:t>bron 2 - Liefde voor lezen wordt er bij jongeren nu uitgeramd</a:t>
            </a:r>
            <a:endParaRPr sz="2400" b="1" dirty="0"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b="1" dirty="0">
                <a:ea typeface="Arial"/>
                <a:cs typeface="Arial"/>
                <a:sym typeface="Arial"/>
              </a:rPr>
              <a:t>bron 3 - Gedateerde literatuur bestaat niet</a:t>
            </a:r>
            <a:endParaRPr sz="2400" b="1" dirty="0"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endParaRPr dirty="0"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nl-NL" dirty="0">
                <a:ea typeface="Arial"/>
                <a:cs typeface="Arial"/>
                <a:sym typeface="Arial"/>
              </a:rPr>
              <a:t>Meer verschillende soorten bronnen: gedicht, satirische bijdrage, strips, advertentie, tabellen, twitter, reacties internetartikel, </a:t>
            </a:r>
            <a:r>
              <a:rPr lang="nl-NL" dirty="0" err="1">
                <a:ea typeface="Arial"/>
                <a:cs typeface="Arial"/>
                <a:sym typeface="Arial"/>
              </a:rPr>
              <a:t>infographics</a:t>
            </a:r>
            <a:r>
              <a:rPr lang="nl-NL" dirty="0">
                <a:ea typeface="Arial"/>
                <a:cs typeface="Arial"/>
                <a:sym typeface="Arial"/>
              </a:rPr>
              <a:t>, cartoons en foto’s of illustraties</a:t>
            </a:r>
            <a:endParaRPr dirty="0"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A63D6AA6-C97B-4644-B185-902A38EAA22D}"/>
</file>

<file path=customXml/itemProps2.xml><?xml version="1.0" encoding="utf-8"?>
<ds:datastoreItem xmlns:ds="http://schemas.openxmlformats.org/officeDocument/2006/customXml" ds:itemID="{04529C20-2220-4F67-B7D8-844AC1D92C42}"/>
</file>

<file path=customXml/itemProps3.xml><?xml version="1.0" encoding="utf-8"?>
<ds:datastoreItem xmlns:ds="http://schemas.openxmlformats.org/officeDocument/2006/customXml" ds:itemID="{0CF19E8B-D2E7-49DA-8A3B-6FE8B2548E53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1316</Words>
  <Application>Microsoft Macintosh PowerPoint</Application>
  <PresentationFormat>Breedbeeld</PresentationFormat>
  <Paragraphs>207</Paragraphs>
  <Slides>37</Slides>
  <Notes>36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Arial</vt:lpstr>
      <vt:lpstr>Calibri</vt:lpstr>
      <vt:lpstr>Effra</vt:lpstr>
      <vt:lpstr>Kantoorthema</vt:lpstr>
      <vt:lpstr>Examenspreekuur Nederlands havo</vt:lpstr>
      <vt:lpstr>Eindexamen Nederlands 2025</vt:lpstr>
      <vt:lpstr>Taalaftrek</vt:lpstr>
      <vt:lpstr>Veel gemaakte taalfouten</vt:lpstr>
      <vt:lpstr>Veel gemaakte taalfouten</vt:lpstr>
      <vt:lpstr>Veel gemaakte taalfouten</vt:lpstr>
      <vt:lpstr>Nieuwe examenvragen </vt:lpstr>
      <vt:lpstr>Nieuwe examenvragen - scenario</vt:lpstr>
      <vt:lpstr>Nieuwe examenvragen - bronnen</vt:lpstr>
      <vt:lpstr>Nieuwe examenvragen - bronnen</vt:lpstr>
      <vt:lpstr>Nieuwe examenvragen - vragen </vt:lpstr>
      <vt:lpstr>Nieuwe examenvragen - vragen</vt:lpstr>
      <vt:lpstr>Nieuwe examenvragen - aanvaardbaarheid </vt:lpstr>
      <vt:lpstr>Nieuwe examenvragen - betrouwbaarheid</vt:lpstr>
      <vt:lpstr>PowerPoint-presentatie</vt:lpstr>
      <vt:lpstr>PowerPoint-presentatie</vt:lpstr>
      <vt:lpstr>Nieuwe examenvragen - relevantie</vt:lpstr>
      <vt:lpstr>Nieuwe examenvragen - de toon van de tekst, framing, figuurlijk taalgebruik</vt:lpstr>
      <vt:lpstr>Nieuwe examenvragen - toon en woordkeuze</vt:lpstr>
      <vt:lpstr>Nieuwe examenvragen - toon en woordkeuze</vt:lpstr>
      <vt:lpstr>Nieuwe examenvragen - toon en woordkeuze</vt:lpstr>
      <vt:lpstr>Nieuwe examenvragen - figuurlijk taalgebruik</vt:lpstr>
      <vt:lpstr>Argumentatie en argumentatieschema’s</vt:lpstr>
      <vt:lpstr>Argumentatie en argumentatieschema’s</vt:lpstr>
      <vt:lpstr>Voorbeeldvraag</vt:lpstr>
      <vt:lpstr>Argumentatie en argumentatieschema’s</vt:lpstr>
      <vt:lpstr>Drogredenen</vt:lpstr>
      <vt:lpstr>Drogredenen</vt:lpstr>
      <vt:lpstr>Drogredenen</vt:lpstr>
      <vt:lpstr>Hoofdgedachte hele tekst</vt:lpstr>
      <vt:lpstr>Hoofdgedachte alinea/tekstgedeelte</vt:lpstr>
      <vt:lpstr>Hoofdgedachte alinea/tekstgedeelte</vt:lpstr>
      <vt:lpstr>Citeren</vt:lpstr>
      <vt:lpstr>Citeren</vt:lpstr>
      <vt:lpstr>PowerPoint-presentatie</vt:lpstr>
      <vt:lpstr>Belangrijke begrippen</vt:lpstr>
      <vt:lpstr>Laatste tip(s)!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Examenspreekuur Nederlands havo</dc:title>
  <dc:creator>Jos Stolper</dc:creator>
  <cp:lastModifiedBy>Arnoud Kuijpers</cp:lastModifiedBy>
  <cp:revision>8</cp:revision>
  <dcterms:created xsi:type="dcterms:W3CDTF">2022-04-29T11:47:46Z</dcterms:created>
  <dcterms:modified xsi:type="dcterms:W3CDTF">2025-05-13T13:36:39Z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</Properties>
</file>