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DE8"/>
    <a:srgbClr val="652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D9439-6ED7-4BA7-BE93-A4D2E54F5F0F}" v="62" dt="2023-03-19T12:31:21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76" autoAdjust="0"/>
    <p:restoredTop sz="86027"/>
  </p:normalViewPr>
  <p:slideViewPr>
    <p:cSldViewPr snapToGrid="0">
      <p:cViewPr varScale="1">
        <p:scale>
          <a:sx n="108" d="100"/>
          <a:sy n="108" d="100"/>
        </p:scale>
        <p:origin x="6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13-05-2025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1T09:03:38.44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53,'43'0,"-3"0,-22-3,2 1,-2-1,-3 0,3 1,-5 0,5-1,-4 1,1 1,1-2,1 0,2-1,1 0,3 0,-3 1,-4 2,-3 1,6 0,-5 0,7 0,-6 0,1 0,4 0,-1 0,1 0,-2 0,-2 0,-2 0,2 0,-1 0,6 0,-4 0,2 0,-6 0,2 0,2 0,2 0,-3 0,1 0,0 0,-1 0,1-3,-2 2,2-3,-3 3,5 0,-2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1T09:03:42.24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1,'51'0,"0"0,48 0,-19 0,8 0,2 0,-13 0,0 0,-3 0,1 0,12 0,-5 0,0 0,-4 0,-8 0,-14 0,-13 0,-6 0,0 0,4 0,0 0,-5 0,-5 0,-9 0,-6 0,-3 0,4 0,-4 0,5 0,3 0,-3 0,7 0,1 0,1 0,1 0,-2 0,-3 0,0 0,0 0,0 0,-1 0,-2 0,-1 0,-3 0,1 0,0 0,-3 0,6 0,-5 0,3 0,-7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1T09:03:49.22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0 109,'64'0,"0"0,25 0,4 0,-33-2,-10-2,4 0,-16 1,-1 2,-5 1,0 0,1-6,-1-2,5 0,0-1,4 5,-5 1,-5-2,-5 2,-3-3,0 1,0 1,0-1,-1 1,-2 0,-1-1,0 3,1-3,1 2,-10 0,-3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1T09:03:52.88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30,'51'0,"-1"0,50 0,-4 0,-13 0,-11 0,-23 0,-6 0,-1-4,1-4,8 0,-4 1,-1 5,-2 2,-3 0,0 0,0 0,-4 0,-5 0,0 0,-4 0,-1 0,0 0,-4 0,-1 0,1 0,4 0,1 0,0 0,3 0,-2 0,2 0,0 0,-4 1,-1 1,-3 2,-1-2,-4 0,-1-2,-3 0,3 0,-1 0,3 0,-1 0,2 0,3 0,-1 0,1 0,0 0,-1 0,-3 0,-3 0,-2 0,2 0,0 3,1-1,-1 4,-3-3,5 3,-6-2,4 1,-3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13-05-2025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13-05-2025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13-05-2025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13-05-2025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13-05-2025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13-05-2025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13-05-2025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13-05-2025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customXml" Target="../ink/ink2.xml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CA6B446-DFA7-98F1-18FC-27F432E14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312" t="12993" r="312" b="2136"/>
          <a:stretch/>
        </p:blipFill>
        <p:spPr>
          <a:xfrm>
            <a:off x="1945990" y="167549"/>
            <a:ext cx="8670549" cy="10413541"/>
          </a:xfrm>
        </p:spPr>
      </p:pic>
    </p:spTree>
    <p:extLst>
      <p:ext uri="{BB962C8B-B14F-4D97-AF65-F5344CB8AC3E}">
        <p14:creationId xmlns:p14="http://schemas.microsoft.com/office/powerpoint/2010/main" val="64298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1659E586-86ED-C428-64DE-64CDC221D78F}"/>
                  </a:ext>
                </a:extLst>
              </p:cNvPr>
              <p:cNvSpPr txBox="1"/>
              <p:nvPr/>
            </p:nvSpPr>
            <p:spPr>
              <a:xfrm>
                <a:off x="665018" y="748145"/>
                <a:ext cx="9074728" cy="591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>
                    <a:latin typeface="Effra" panose="02000506080000020004" pitchFamily="2" charset="77"/>
                  </a:rPr>
                  <a:t>Rijen en recursie</a:t>
                </a: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Rekenkundige rij: </a:t>
                </a:r>
              </a:p>
              <a:p>
                <a:pPr lvl="1"/>
                <a:r>
                  <a:rPr lang="nl-NL" dirty="0">
                    <a:latin typeface="Effra" panose="02000506080000020004" pitchFamily="2" charset="77"/>
                  </a:rPr>
                  <a:t>Recursieve formule: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met beginterm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nl-NL" dirty="0">
                  <a:solidFill>
                    <a:srgbClr val="FF0000"/>
                  </a:solidFill>
                  <a:latin typeface="Effra" panose="02000506080000020004" pitchFamily="2" charset="77"/>
                </a:endParaRPr>
              </a:p>
              <a:p>
                <a:pPr lvl="1"/>
                <a:r>
                  <a:rPr lang="nl-NL" dirty="0">
                    <a:latin typeface="Effra" panose="02000506080000020004" pitchFamily="2" charset="77"/>
                  </a:rPr>
                  <a:t>Directe formule: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nl-NL" dirty="0">
                  <a:solidFill>
                    <a:srgbClr val="FF0000"/>
                  </a:solidFill>
                  <a:latin typeface="Effra" panose="02000506080000020004" pitchFamily="2" charset="77"/>
                </a:endParaRPr>
              </a:p>
              <a:p>
                <a:pPr lvl="1"/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Meetkundige rij:</a:t>
                </a:r>
              </a:p>
              <a:p>
                <a:pPr lvl="1"/>
                <a:r>
                  <a:rPr lang="nl-NL" dirty="0">
                    <a:latin typeface="Effra" panose="02000506080000020004" pitchFamily="2" charset="77"/>
                  </a:rPr>
                  <a:t>Recursieve formule: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l-NL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nl-NL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nl-NL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nl-NL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nl-NL" dirty="0">
                    <a:solidFill>
                      <a:srgbClr val="00B050"/>
                    </a:solidFill>
                    <a:latin typeface="Effra" panose="02000506080000020004" pitchFamily="2" charset="77"/>
                  </a:rPr>
                  <a:t>  </a:t>
                </a:r>
                <a:r>
                  <a:rPr lang="nl-NL" dirty="0">
                    <a:latin typeface="Effra" panose="02000506080000020004" pitchFamily="2" charset="77"/>
                  </a:rPr>
                  <a:t>met beginterm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nl-NL" dirty="0">
                  <a:solidFill>
                    <a:srgbClr val="00B050"/>
                  </a:solidFill>
                  <a:latin typeface="Effra" panose="02000506080000020004" pitchFamily="2" charset="77"/>
                </a:endParaRPr>
              </a:p>
              <a:p>
                <a:pPr lvl="1"/>
                <a:r>
                  <a:rPr lang="nl-NL" dirty="0">
                    <a:latin typeface="Effra" panose="02000506080000020004" pitchFamily="2" charset="77"/>
                  </a:rPr>
                  <a:t>Directe formule: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l-NL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l-NL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 algn="ctr"/>
                <a:r>
                  <a:rPr lang="nl-NL" b="1" dirty="0">
                    <a:latin typeface="Effra" panose="02000506080000020004" pitchFamily="2" charset="77"/>
                  </a:rPr>
                  <a:t>Som van een rij</a:t>
                </a:r>
              </a:p>
              <a:p>
                <a:r>
                  <a:rPr lang="nl-NL" dirty="0">
                    <a:latin typeface="Effra" panose="02000506080000020004" pitchFamily="2" charset="77"/>
                  </a:rPr>
                  <a:t>Rekenkundige rij: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𝑎𝑎𝑛𝑡𝑎𝑙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𝑡𝑒𝑟𝑚𝑒𝑛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𝑒𝑒𝑟𝑠𝑡𝑒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𝑡𝑒𝑟𝑚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𝑙𝑎𝑎𝑡𝑠𝑡𝑒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𝑡𝑒𝑟𝑚</m:t>
                          </m:r>
                        </m:e>
                      </m:d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Meetkundige rij: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𝑒𝑒𝑟𝑠𝑡𝑣𝑜𝑙𝑔𝑒𝑛𝑑𝑒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𝑡𝑒𝑟𝑚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𝑒𝑒𝑟𝑠𝑡𝑒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𝑡𝑒𝑟𝑚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𝑟𝑒𝑑𝑒𝑛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1659E586-86ED-C428-64DE-64CDC221D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" y="748145"/>
                <a:ext cx="9074728" cy="5912901"/>
              </a:xfrm>
              <a:prstGeom prst="rect">
                <a:avLst/>
              </a:prstGeom>
              <a:blipFill>
                <a:blip r:embed="rId2"/>
                <a:stretch>
                  <a:fillRect l="-8380" t="-858" b="-2081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0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8AF98-63BD-324B-9F0D-5B888E4C3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B8755326-AC6F-0AEA-2431-BF6F2489FE2D}"/>
                  </a:ext>
                </a:extLst>
              </p:cNvPr>
              <p:cNvSpPr txBox="1"/>
              <p:nvPr/>
            </p:nvSpPr>
            <p:spPr>
              <a:xfrm>
                <a:off x="692727" y="1177636"/>
                <a:ext cx="9074728" cy="5447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>
                    <a:latin typeface="Effra" panose="02000506080000020004" pitchFamily="2" charset="77"/>
                  </a:rPr>
                  <a:t>2024 tijdvak 1</a:t>
                </a: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Meetkundige rij!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nl-NL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89</m:t>
                          </m:r>
                        </m:den>
                      </m:f>
                    </m:oMath>
                  </m:oMathPara>
                </a14:m>
                <a:endParaRPr lang="nl-NL" dirty="0">
                  <a:solidFill>
                    <a:srgbClr val="00B050"/>
                  </a:solidFill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89</m:t>
                          </m:r>
                        </m:den>
                      </m:f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B8755326-AC6F-0AEA-2431-BF6F2489F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7" y="1177636"/>
                <a:ext cx="9074728" cy="5447260"/>
              </a:xfrm>
              <a:prstGeom prst="rect">
                <a:avLst/>
              </a:prstGeom>
              <a:blipFill>
                <a:blip r:embed="rId2"/>
                <a:stretch>
                  <a:fillRect l="-979" t="-9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 descr="Afbeelding met tekst, Lettertype, wit, ontvangst&#10;&#10;Door AI gegenereerde inhoud is mogelijk onjuist.">
            <a:extLst>
              <a:ext uri="{FF2B5EF4-FFF2-40B4-BE49-F238E27FC236}">
                <a16:creationId xmlns:a16="http://schemas.microsoft.com/office/drawing/2014/main" id="{AA254903-D882-67E4-0DEF-875BE1BD4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1816460"/>
            <a:ext cx="9392728" cy="1894426"/>
          </a:xfrm>
          <a:prstGeom prst="rect">
            <a:avLst/>
          </a:prstGeom>
        </p:spPr>
      </p:pic>
      <p:sp>
        <p:nvSpPr>
          <p:cNvPr id="7" name="Rechteraccolade 6">
            <a:extLst>
              <a:ext uri="{FF2B5EF4-FFF2-40B4-BE49-F238E27FC236}">
                <a16:creationId xmlns:a16="http://schemas.microsoft.com/office/drawing/2014/main" id="{FA16E5D4-FACE-02BB-22F5-7310855AEAF2}"/>
              </a:ext>
            </a:extLst>
          </p:cNvPr>
          <p:cNvSpPr/>
          <p:nvPr/>
        </p:nvSpPr>
        <p:spPr>
          <a:xfrm>
            <a:off x="2161309" y="4391891"/>
            <a:ext cx="1246909" cy="189442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2F46ED98-68EA-64E7-0B28-5C7D063237F1}"/>
                  </a:ext>
                </a:extLst>
              </p:cNvPr>
              <p:cNvSpPr txBox="1"/>
              <p:nvPr/>
            </p:nvSpPr>
            <p:spPr>
              <a:xfrm>
                <a:off x="3553691" y="4990194"/>
                <a:ext cx="1780309" cy="56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89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NL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dirty="0"/>
                  <a:t>  </a:t>
                </a: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2F46ED98-68EA-64E7-0B28-5C7D06323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91" y="4990194"/>
                <a:ext cx="1780309" cy="561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06A072D4-DD8C-C8A0-F4F9-D9FFC39E314A}"/>
                  </a:ext>
                </a:extLst>
              </p:cNvPr>
              <p:cNvSpPr txBox="1"/>
              <p:nvPr/>
            </p:nvSpPr>
            <p:spPr>
              <a:xfrm>
                <a:off x="5746758" y="4934313"/>
                <a:ext cx="2881749" cy="673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𝑏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89</m:t>
                          </m:r>
                        </m:den>
                      </m:f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=8900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06A072D4-DD8C-C8A0-F4F9-D9FFC39E3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8" y="4934313"/>
                <a:ext cx="2881749" cy="673326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9BD1AF00-A202-F345-F27E-3E542D7EFE9C}"/>
              </a:ext>
            </a:extLst>
          </p:cNvPr>
          <p:cNvCxnSpPr>
            <a:cxnSpLocks/>
          </p:cNvCxnSpPr>
          <p:nvPr/>
        </p:nvCxnSpPr>
        <p:spPr>
          <a:xfrm>
            <a:off x="5247735" y="5270976"/>
            <a:ext cx="457200" cy="76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4A1B393C-B6E3-710D-23C2-22D34F3B45C6}"/>
                  </a:ext>
                </a:extLst>
              </p:cNvPr>
              <p:cNvSpPr txBox="1"/>
              <p:nvPr/>
            </p:nvSpPr>
            <p:spPr>
              <a:xfrm>
                <a:off x="8667717" y="4996478"/>
                <a:ext cx="2725947" cy="548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Effra" panose="02000506080000020004" pitchFamily="2" charset="77"/>
                  </a:rPr>
                  <a:t>Dus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=8900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4A1B393C-B6E3-710D-23C2-22D34F3B4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17" y="4996478"/>
                <a:ext cx="2725947" cy="548996"/>
              </a:xfrm>
              <a:prstGeom prst="rect">
                <a:avLst/>
              </a:prstGeom>
              <a:blipFill>
                <a:blip r:embed="rId6"/>
                <a:stretch>
                  <a:fillRect l="-1852" b="-22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kstvak 14">
            <a:extLst>
              <a:ext uri="{FF2B5EF4-FFF2-40B4-BE49-F238E27FC236}">
                <a16:creationId xmlns:a16="http://schemas.microsoft.com/office/drawing/2014/main" id="{86E48E16-1288-F6C4-C828-A1817F6A57DC}"/>
              </a:ext>
            </a:extLst>
          </p:cNvPr>
          <p:cNvSpPr txBox="1"/>
          <p:nvPr/>
        </p:nvSpPr>
        <p:spPr>
          <a:xfrm>
            <a:off x="2469963" y="530868"/>
            <a:ext cx="646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77"/>
              </a:rPr>
              <a:t>Oefen met 2021 tijdvak 2, opdracht 13 t/</a:t>
            </a:r>
            <a:r>
              <a:rPr lang="nl-NL" sz="2400" b="1">
                <a:latin typeface="Effra" panose="02000506080000020004" pitchFamily="2" charset="77"/>
              </a:rPr>
              <a:t>m 16</a:t>
            </a:r>
            <a:endParaRPr lang="nl-NL" sz="2400" b="1" dirty="0">
              <a:latin typeface="Effra" panose="0200050608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18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AB64B-8467-5A20-CAF9-12D5CBBF5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E833040D-5C6A-B05A-208C-7F44C366AB00}"/>
                  </a:ext>
                </a:extLst>
              </p:cNvPr>
              <p:cNvSpPr txBox="1"/>
              <p:nvPr/>
            </p:nvSpPr>
            <p:spPr>
              <a:xfrm>
                <a:off x="692727" y="1177636"/>
                <a:ext cx="3620481" cy="4832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>
                    <a:latin typeface="Effra" panose="02000506080000020004" pitchFamily="2" charset="77"/>
                  </a:rPr>
                  <a:t>Functies herleiden</a:t>
                </a: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b="1" dirty="0">
                    <a:latin typeface="Effra" panose="02000506080000020004" pitchFamily="2" charset="77"/>
                  </a:rPr>
                  <a:t>Machten: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geeft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b="1" dirty="0">
                    <a:latin typeface="Effra" panose="02000506080000020004" pitchFamily="2" charset="77"/>
                  </a:rPr>
                  <a:t>Exponenten: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geeft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sPre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b="1" dirty="0">
                    <a:latin typeface="Effra" panose="02000506080000020004" pitchFamily="2" charset="77"/>
                  </a:rPr>
                  <a:t>Gebroken: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  geeft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  geeft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  geeft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E833040D-5C6A-B05A-208C-7F44C366A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7" y="1177636"/>
                <a:ext cx="3620481" cy="4832220"/>
              </a:xfrm>
              <a:prstGeom prst="rect">
                <a:avLst/>
              </a:prstGeom>
              <a:blipFill>
                <a:blip r:embed="rId2"/>
                <a:stretch>
                  <a:fillRect l="-2448" t="-104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74C0B89E-D0A6-46BE-6E2F-FD8CB8158F45}"/>
                  </a:ext>
                </a:extLst>
              </p:cNvPr>
              <p:cNvSpPr txBox="1"/>
              <p:nvPr/>
            </p:nvSpPr>
            <p:spPr>
              <a:xfrm>
                <a:off x="4258313" y="1177636"/>
                <a:ext cx="3620481" cy="3919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l-NL" sz="2400" b="1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b="1" dirty="0">
                    <a:latin typeface="Effra" panose="02000506080000020004" pitchFamily="2" charset="77"/>
                  </a:rPr>
                  <a:t>Wortel: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ra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 geeft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b="1" dirty="0">
                    <a:latin typeface="Effra" panose="02000506080000020004" pitchFamily="2" charset="77"/>
                  </a:rPr>
                  <a:t>Logaritmen: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sPre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geeft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 geeft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geeft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74C0B89E-D0A6-46BE-6E2F-FD8CB8158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313" y="1177636"/>
                <a:ext cx="3620481" cy="3919856"/>
              </a:xfrm>
              <a:prstGeom prst="rect">
                <a:avLst/>
              </a:prstGeom>
              <a:blipFill>
                <a:blip r:embed="rId3"/>
                <a:stretch>
                  <a:fillRect l="-139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AB19F-A17F-FA9C-6D51-1F0DF8CDF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94D63D9D-DD0F-3DC7-4AF4-B599B33DC330}"/>
                  </a:ext>
                </a:extLst>
              </p:cNvPr>
              <p:cNvSpPr txBox="1"/>
              <p:nvPr/>
            </p:nvSpPr>
            <p:spPr>
              <a:xfrm>
                <a:off x="692727" y="1177636"/>
                <a:ext cx="3033884" cy="5251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>
                    <a:latin typeface="Effra" panose="02000506080000020004" pitchFamily="2" charset="77"/>
                  </a:rPr>
                  <a:t>2021 tijdvak 2</a:t>
                </a: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94D63D9D-DD0F-3DC7-4AF4-B599B33DC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7" y="1177636"/>
                <a:ext cx="3033884" cy="5251630"/>
              </a:xfrm>
              <a:prstGeom prst="rect">
                <a:avLst/>
              </a:prstGeom>
              <a:blipFill>
                <a:blip r:embed="rId2"/>
                <a:stretch>
                  <a:fillRect l="-2917" t="-96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Tijdelijke aanduiding voor inhoud 6">
            <a:extLst>
              <a:ext uri="{FF2B5EF4-FFF2-40B4-BE49-F238E27FC236}">
                <a16:creationId xmlns:a16="http://schemas.microsoft.com/office/drawing/2014/main" id="{6A8956BE-31BF-DF9A-B252-47ACA8C2D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79" y="1940139"/>
            <a:ext cx="11009441" cy="1084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B3126E73-311D-5A82-821C-CE38AA7B7107}"/>
                  </a:ext>
                </a:extLst>
              </p:cNvPr>
              <p:cNvSpPr txBox="1"/>
              <p:nvPr/>
            </p:nvSpPr>
            <p:spPr>
              <a:xfrm>
                <a:off x="4140417" y="1177636"/>
                <a:ext cx="3033884" cy="5726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l-NL" sz="2400" b="1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den>
                          </m:f>
                        </m:e>
                      </m:ra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B3126E73-311D-5A82-821C-CE38AA7B7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417" y="1177636"/>
                <a:ext cx="3033884" cy="5726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9AF436ED-849E-AA8F-FBE0-30C081A0C104}"/>
                  </a:ext>
                </a:extLst>
              </p:cNvPr>
              <p:cNvSpPr txBox="1"/>
              <p:nvPr/>
            </p:nvSpPr>
            <p:spPr>
              <a:xfrm>
                <a:off x="7588107" y="1177636"/>
                <a:ext cx="3695244" cy="3217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l-NL" sz="2400" b="1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sz="2400" dirty="0">
                    <a:latin typeface="Effra" panose="02000506080000020004" pitchFamily="2" charset="77"/>
                  </a:rPr>
                  <a:t>Dus: </a:t>
                </a:r>
                <a:endParaRPr lang="nl-NL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0,67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+0,03</m:t>
                          </m:r>
                        </m:e>
                      </m:ra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−0,17</m:t>
                      </m:r>
                    </m:oMath>
                  </m:oMathPara>
                </a14:m>
                <a:endParaRPr lang="nl-NL" sz="2400" dirty="0">
                  <a:latin typeface="Effra" panose="02000506080000020004" pitchFamily="2" charset="77"/>
                </a:endParaRP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9AF436ED-849E-AA8F-FBE0-30C081A0C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107" y="1177636"/>
                <a:ext cx="3695244" cy="3217227"/>
              </a:xfrm>
              <a:prstGeom prst="rect">
                <a:avLst/>
              </a:prstGeom>
              <a:blipFill>
                <a:blip r:embed="rId5"/>
                <a:stretch>
                  <a:fillRect l="-274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2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9019D-7B8F-0684-1459-D9F9FE929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E1FCB697-CF78-A647-AA13-28628C193C8B}"/>
                  </a:ext>
                </a:extLst>
              </p:cNvPr>
              <p:cNvSpPr txBox="1"/>
              <p:nvPr/>
            </p:nvSpPr>
            <p:spPr>
              <a:xfrm>
                <a:off x="692727" y="1177636"/>
                <a:ext cx="9074728" cy="4700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>
                    <a:latin typeface="Effra" panose="02000506080000020004" pitchFamily="2" charset="77"/>
                  </a:rPr>
                  <a:t>Exponentiële groei</a:t>
                </a: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Formule: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𝑏𝑒𝑔𝑖𝑛h𝑜𝑒𝑣𝑒𝑒𝑙h𝑒𝑖𝑑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en 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𝑔𝑟𝑜𝑒𝑖𝑓𝑎𝑐𝑡𝑜𝑟</m:t>
                    </m:r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Groeifactor berekenen: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±%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of</a:t>
                </a: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𝑛𝑖𝑒𝑢𝑤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𝑜𝑢𝑑</m:t>
                          </m:r>
                        </m:den>
                      </m:f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𝑗𝑎𝑎𝑟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=1,72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geeft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𝑗𝑎𝑎𝑟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1,72</m:t>
                        </m:r>
                      </m:e>
                      <m:sup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=1,198.. .</m:t>
                    </m:r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E1FCB697-CF78-A647-AA13-28628C193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7" y="1177636"/>
                <a:ext cx="9074728" cy="4700133"/>
              </a:xfrm>
              <a:prstGeom prst="rect">
                <a:avLst/>
              </a:prstGeom>
              <a:blipFill>
                <a:blip r:embed="rId2"/>
                <a:stretch>
                  <a:fillRect l="-979" t="-10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9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28BB4-BE09-C1E7-E656-A1112A744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11DBC9F-A134-1883-6C31-7CE876446DFA}"/>
              </a:ext>
            </a:extLst>
          </p:cNvPr>
          <p:cNvSpPr txBox="1"/>
          <p:nvPr/>
        </p:nvSpPr>
        <p:spPr>
          <a:xfrm>
            <a:off x="5181599" y="346363"/>
            <a:ext cx="229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77"/>
              </a:rPr>
              <a:t>2024 tijdvak 2</a:t>
            </a:r>
          </a:p>
        </p:txBody>
      </p:sp>
      <p:pic>
        <p:nvPicPr>
          <p:cNvPr id="5" name="Afbeelding 4" descr="Afbeelding met tekst, Lettertype, schermopname, document&#10;&#10;Door AI gegenereerde inhoud is mogelijk onjuist.">
            <a:extLst>
              <a:ext uri="{FF2B5EF4-FFF2-40B4-BE49-F238E27FC236}">
                <a16:creationId xmlns:a16="http://schemas.microsoft.com/office/drawing/2014/main" id="{D8ABACFF-A854-0557-7B01-3EAB6F96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2" y="1034473"/>
            <a:ext cx="7772400" cy="3384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AF3A2003-4E34-D6CD-08C2-0D2F244A8093}"/>
                  </a:ext>
                </a:extLst>
              </p:cNvPr>
              <p:cNvSpPr txBox="1"/>
              <p:nvPr/>
            </p:nvSpPr>
            <p:spPr>
              <a:xfrm>
                <a:off x="692728" y="4696691"/>
                <a:ext cx="3893128" cy="1568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40 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𝑗𝑎𝑎𝑟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34 497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11 529</m:t>
                          </m:r>
                        </m:den>
                      </m:f>
                    </m:oMath>
                  </m:oMathPara>
                </a14:m>
                <a:endParaRPr lang="nl-NL" b="0" dirty="0"/>
              </a:p>
              <a:p>
                <a:endParaRPr lang="nl-NL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𝑗𝑎𝑎𝑟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34 497</m:t>
                                  </m:r>
                                </m:num>
                                <m:den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11 529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den>
                          </m:f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=1,027779.. .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AF3A2003-4E34-D6CD-08C2-0D2F244A8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8" y="4696691"/>
                <a:ext cx="3893128" cy="1568635"/>
              </a:xfrm>
              <a:prstGeom prst="rect">
                <a:avLst/>
              </a:prstGeom>
              <a:blipFill>
                <a:blip r:embed="rId3"/>
                <a:stretch>
                  <a:fillRect b="-56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957BC29A-45EB-E855-DE00-9C687CDD4DF6}"/>
                  </a:ext>
                </a:extLst>
              </p:cNvPr>
              <p:cNvSpPr txBox="1"/>
              <p:nvPr/>
            </p:nvSpPr>
            <p:spPr>
              <a:xfrm>
                <a:off x="5181599" y="4696691"/>
                <a:ext cx="3893128" cy="120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11 529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1,027779.. .</m:t>
                              </m:r>
                            </m:e>
                            <m:sup>
                              <m:r>
                                <a:rPr lang="nl-NL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=8765,85.. .</m:t>
                      </m:r>
                    </m:oMath>
                  </m:oMathPara>
                </a14:m>
                <a:endParaRPr lang="nl-NL" b="0" dirty="0"/>
              </a:p>
              <a:p>
                <a:endParaRPr lang="nl-NL" dirty="0"/>
              </a:p>
              <a:p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8765,9</m:t>
                    </m:r>
                  </m:oMath>
                </a14:m>
                <a:r>
                  <a:rPr lang="nl-NL" dirty="0"/>
                  <a:t>   en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≈1,0278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957BC29A-45EB-E855-DE00-9C687CDD4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599" y="4696691"/>
                <a:ext cx="3893128" cy="1201611"/>
              </a:xfrm>
              <a:prstGeom prst="rect">
                <a:avLst/>
              </a:prstGeom>
              <a:blipFill>
                <a:blip r:embed="rId4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F3B6D92A-8ED2-CC90-5883-7E1A298402BA}"/>
                  </a:ext>
                </a:extLst>
              </p14:cNvPr>
              <p14:cNvContentPartPr/>
              <p14:nvPr/>
            </p14:nvContentPartPr>
            <p14:xfrm>
              <a:off x="2371985" y="1395480"/>
              <a:ext cx="318960" cy="1944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F3B6D92A-8ED2-CC90-5883-7E1A298402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8345" y="1287480"/>
                <a:ext cx="4266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C4C0A4F4-3ADB-A544-781E-D7359934586D}"/>
                  </a:ext>
                </a:extLst>
              </p14:cNvPr>
              <p14:cNvContentPartPr/>
              <p14:nvPr/>
            </p14:nvContentPartPr>
            <p14:xfrm>
              <a:off x="5644745" y="1395120"/>
              <a:ext cx="732600" cy="36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C4C0A4F4-3ADB-A544-781E-D735993458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91105" y="1287480"/>
                <a:ext cx="840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205F1D0C-8D8A-3DBE-4CE3-5922B34E227B}"/>
                  </a:ext>
                </a:extLst>
              </p14:cNvPr>
              <p14:cNvContentPartPr/>
              <p14:nvPr/>
            </p14:nvContentPartPr>
            <p14:xfrm>
              <a:off x="7040105" y="1365960"/>
              <a:ext cx="402840" cy="3960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205F1D0C-8D8A-3DBE-4CE3-5922B34E227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86105" y="1257960"/>
                <a:ext cx="5104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14D8F3FB-FDC3-90F0-EF19-126CD9EBD700}"/>
                  </a:ext>
                </a:extLst>
              </p14:cNvPr>
              <p14:cNvContentPartPr/>
              <p14:nvPr/>
            </p14:nvContentPartPr>
            <p14:xfrm>
              <a:off x="1537865" y="1626240"/>
              <a:ext cx="695520" cy="165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14D8F3FB-FDC3-90F0-EF19-126CD9EBD7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3865" y="1518600"/>
                <a:ext cx="803160" cy="23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724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1BC580-947A-4107-8AF5-50C7CD04590F}">
  <ds:schemaRefs>
    <ds:schemaRef ds:uri="http://purl.org/dc/dcmitype/"/>
    <ds:schemaRef ds:uri="http://www.w3.org/XML/1998/namespace"/>
    <ds:schemaRef ds:uri="http://schemas.microsoft.com/office/2006/documentManagement/types"/>
    <ds:schemaRef ds:uri="e7183d92-7d1c-4abc-9060-17c5b27035f0"/>
    <ds:schemaRef ds:uri="http://schemas.microsoft.com/office/2006/metadata/properties"/>
    <ds:schemaRef ds:uri="http://purl.org/dc/terms/"/>
    <ds:schemaRef ds:uri="65a11041-aba8-449e-bef6-559f13c05a59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52F8F4F-6DBF-45E1-98F8-1EFD29827EE4}"/>
</file>

<file path=customXml/itemProps3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4178</TotalTime>
  <Words>317</Words>
  <Application>Microsoft Macintosh PowerPoint</Application>
  <PresentationFormat>Breedbeeld</PresentationFormat>
  <Paragraphs>121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Effra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Jasper Piersma</cp:lastModifiedBy>
  <cp:revision>43</cp:revision>
  <dcterms:created xsi:type="dcterms:W3CDTF">2022-04-29T11:47:46Z</dcterms:created>
  <dcterms:modified xsi:type="dcterms:W3CDTF">2025-05-13T17:12:33Z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