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6_C3C8228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91_B46C017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85_7B354BC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87_6D2955DA.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78_5C302A9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7E_39B5470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332" r:id="rId5"/>
    <p:sldId id="349" r:id="rId6"/>
    <p:sldId id="371" r:id="rId7"/>
    <p:sldId id="295" r:id="rId8"/>
    <p:sldId id="374" r:id="rId9"/>
    <p:sldId id="372" r:id="rId10"/>
    <p:sldId id="373" r:id="rId11"/>
    <p:sldId id="384" r:id="rId12"/>
    <p:sldId id="395" r:id="rId13"/>
    <p:sldId id="396" r:id="rId14"/>
    <p:sldId id="397" r:id="rId15"/>
    <p:sldId id="398" r:id="rId16"/>
    <p:sldId id="399" r:id="rId17"/>
    <p:sldId id="294" r:id="rId18"/>
    <p:sldId id="292" r:id="rId19"/>
    <p:sldId id="293" r:id="rId20"/>
    <p:sldId id="402" r:id="rId21"/>
    <p:sldId id="282" r:id="rId22"/>
    <p:sldId id="284" r:id="rId23"/>
    <p:sldId id="400" r:id="rId24"/>
    <p:sldId id="403" r:id="rId25"/>
    <p:sldId id="404" r:id="rId26"/>
    <p:sldId id="405" r:id="rId27"/>
    <p:sldId id="401" r:id="rId28"/>
    <p:sldId id="281" r:id="rId29"/>
    <p:sldId id="386" r:id="rId30"/>
    <p:sldId id="387" r:id="rId31"/>
    <p:sldId id="388" r:id="rId32"/>
    <p:sldId id="389" r:id="rId33"/>
    <p:sldId id="269" r:id="rId34"/>
    <p:sldId id="270" r:id="rId35"/>
    <p:sldId id="271" r:id="rId36"/>
    <p:sldId id="392" r:id="rId37"/>
    <p:sldId id="272" r:id="rId38"/>
    <p:sldId id="273" r:id="rId39"/>
    <p:sldId id="274" r:id="rId40"/>
    <p:sldId id="275" r:id="rId41"/>
    <p:sldId id="276" r:id="rId42"/>
    <p:sldId id="277" r:id="rId43"/>
    <p:sldId id="278" r:id="rId44"/>
    <p:sldId id="279" r:id="rId45"/>
    <p:sldId id="280" r:id="rId46"/>
    <p:sldId id="390" r:id="rId47"/>
    <p:sldId id="391" r:id="rId48"/>
    <p:sldId id="259" r:id="rId49"/>
    <p:sldId id="260" r:id="rId50"/>
    <p:sldId id="261" r:id="rId51"/>
    <p:sldId id="262" r:id="rId52"/>
    <p:sldId id="263" r:id="rId53"/>
    <p:sldId id="264" r:id="rId54"/>
    <p:sldId id="265" r:id="rId55"/>
    <p:sldId id="266" r:id="rId56"/>
    <p:sldId id="267" r:id="rId57"/>
    <p:sldId id="286" r:id="rId58"/>
    <p:sldId id="287" r:id="rId59"/>
    <p:sldId id="288" r:id="rId60"/>
    <p:sldId id="268" r:id="rId61"/>
    <p:sldId id="375" r:id="rId62"/>
    <p:sldId id="376" r:id="rId63"/>
    <p:sldId id="377" r:id="rId64"/>
    <p:sldId id="378" r:id="rId65"/>
    <p:sldId id="379" r:id="rId66"/>
    <p:sldId id="380" r:id="rId67"/>
    <p:sldId id="381" r:id="rId68"/>
    <p:sldId id="382" r:id="rId69"/>
    <p:sldId id="383" r:id="rId7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C43FAC-C4BC-2277-12D7-0B4B085C1743}" name="Stijn Folkerts" initials="SF" userId="S::stijn.folkerts@hu.nl::999f3537-55da-4338-83a0-35f874f4b361" providerId="AD"/>
  <p188:author id="{8F348AB1-5BB8-8C66-1CD9-B36EC1D556F3}" name="Bakker, Gerben" initials="GB" userId="S::gbakker@melanchthon.nl::e17c491b-8cba-4be2-bcbc-19abf27ef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00F6F7"/>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D9439-6ED7-4BA7-BE93-A4D2E54F5F0F}" v="62" dt="2023-03-19T12:31:21.8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86027"/>
  </p:normalViewPr>
  <p:slideViewPr>
    <p:cSldViewPr snapToGrid="0">
      <p:cViewPr varScale="1">
        <p:scale>
          <a:sx n="133" d="100"/>
          <a:sy n="133" d="100"/>
        </p:scale>
        <p:origin x="1248" y="120"/>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26_C3C8228A.xml><?xml version="1.0" encoding="utf-8"?>
<p188:cmLst xmlns:a="http://schemas.openxmlformats.org/drawingml/2006/main" xmlns:r="http://schemas.openxmlformats.org/officeDocument/2006/relationships" xmlns:p188="http://schemas.microsoft.com/office/powerpoint/2018/8/main">
  <p188:cm id="{F2DB94E7-A43F-46CE-953C-80D73CF06751}" authorId="{8F348AB1-5BB8-8C66-1CD9-B36EC1D556F3}" created="2025-05-07T11:56:53.430">
    <pc:sldMkLst xmlns:pc="http://schemas.microsoft.com/office/powerpoint/2013/main/command">
      <pc:docMk/>
      <pc:sldMk cId="3284673162" sldId="294"/>
    </pc:sldMkLst>
    <p188:txBody>
      <a:bodyPr/>
      <a:lstStyle/>
      <a:p>
        <a:r>
          <a:rPr lang="nl-NL"/>
          <a:t>Volgorde voorbeelden omgekeerd als bij de theorie. Suggestie dit voorbeeld na dat voorbeeld wat er nu achter staat.</a:t>
        </a:r>
      </a:p>
    </p188:txBody>
  </p188:cm>
</p188:cmLst>
</file>

<file path=ppt/comments/modernComment_178_5C302A98.xml><?xml version="1.0" encoding="utf-8"?>
<p188:cmLst xmlns:a="http://schemas.openxmlformats.org/drawingml/2006/main" xmlns:r="http://schemas.openxmlformats.org/officeDocument/2006/relationships" xmlns:p188="http://schemas.microsoft.com/office/powerpoint/2018/8/main">
  <p188:cm id="{66C62775-CD3C-8241-AA5C-FD00D5A32961}" authorId="{94C43FAC-C4BC-2277-12D7-0B4B085C1743}" status="resolved" created="2025-04-23T13:20:30.149" complete="100000">
    <ac:txMkLst xmlns:ac="http://schemas.microsoft.com/office/drawing/2013/main/command">
      <pc:docMk xmlns:pc="http://schemas.microsoft.com/office/powerpoint/2013/main/command"/>
      <pc:sldMk xmlns:pc="http://schemas.microsoft.com/office/powerpoint/2013/main/command" cId="1546660504" sldId="376"/>
      <ac:spMk id="8" creationId="{066635A3-255C-39E6-C117-8BD58E9F8EDE}"/>
      <ac:txMk cp="48">
        <ac:context len="108" hash="432286097"/>
      </ac:txMk>
    </ac:txMkLst>
    <p188:pos x="2607129" y="1554389"/>
    <p188:txBody>
      <a:bodyPr/>
      <a:lstStyle/>
      <a:p>
        <a:r>
          <a:rPr lang="nl-NL"/>
          <a:t>Hier wel een spatie, maar bij 10 (m/s) geen spatie</a:t>
        </a:r>
      </a:p>
    </p188:txBody>
  </p188:cm>
</p188:cmLst>
</file>

<file path=ppt/comments/modernComment_17E_39B54703.xml><?xml version="1.0" encoding="utf-8"?>
<p188:cmLst xmlns:a="http://schemas.openxmlformats.org/drawingml/2006/main" xmlns:r="http://schemas.openxmlformats.org/officeDocument/2006/relationships" xmlns:p188="http://schemas.microsoft.com/office/powerpoint/2018/8/main">
  <p188:cm id="{AC4A0A80-2278-D543-A701-BC73A592773A}" authorId="{94C43FAC-C4BC-2277-12D7-0B4B085C1743}" status="resolved" created="2025-04-23T13:22:26.339" complete="100000">
    <ac:txMkLst xmlns:ac="http://schemas.microsoft.com/office/drawing/2013/main/command">
      <pc:docMk xmlns:pc="http://schemas.microsoft.com/office/powerpoint/2013/main/command"/>
      <pc:sldMk xmlns:pc="http://schemas.microsoft.com/office/powerpoint/2013/main/command" cId="968181507" sldId="382"/>
      <ac:spMk id="52" creationId="{4090EB44-6DF9-F9A4-659F-B1589024824F}"/>
      <ac:txMk cp="10" len="1">
        <ac:context len="18" hash="3113089794"/>
      </ac:txMk>
    </ac:txMkLst>
    <p188:pos x="551647" y="924861"/>
    <p188:txBody>
      <a:bodyPr/>
      <a:lstStyle/>
      <a:p>
        <a:r>
          <a:rPr lang="nl-NL"/>
          <a:t>Hier gebruik je een ringel-= terwijl je dat bij de andere niet doet. 
Is dat een bewuste keus?</a:t>
        </a:r>
      </a:p>
    </p188:txBody>
  </p188:cm>
</p188:cmLst>
</file>

<file path=ppt/comments/modernComment_185_7B354BC9.xml><?xml version="1.0" encoding="utf-8"?>
<p188:cmLst xmlns:a="http://schemas.openxmlformats.org/drawingml/2006/main" xmlns:r="http://schemas.openxmlformats.org/officeDocument/2006/relationships" xmlns:p188="http://schemas.microsoft.com/office/powerpoint/2018/8/main">
  <p188:cm id="{21377509-F6E1-4EC0-AF46-596B73E6BA6C}" authorId="{8F348AB1-5BB8-8C66-1CD9-B36EC1D556F3}" created="2025-05-06T18:27:02.836">
    <pc:sldMkLst xmlns:pc="http://schemas.microsoft.com/office/powerpoint/2013/main/command">
      <pc:docMk/>
      <pc:sldMk cId="2549051763" sldId="389"/>
    </pc:sldMkLst>
    <p188:txBody>
      <a:bodyPr/>
      <a:lstStyle/>
      <a:p>
        <a:r>
          <a:rPr lang="nl-NL"/>
          <a:t>Nog ff checken</a:t>
        </a:r>
      </a:p>
    </p188:txBody>
  </p188:cm>
</p188:cmLst>
</file>

<file path=ppt/comments/modernComment_187_6D2955DA.xml><?xml version="1.0" encoding="utf-8"?>
<p188:cmLst xmlns:a="http://schemas.openxmlformats.org/drawingml/2006/main" xmlns:r="http://schemas.openxmlformats.org/officeDocument/2006/relationships" xmlns:p188="http://schemas.microsoft.com/office/powerpoint/2018/8/main">
  <p188:cm id="{E25E5B76-0E91-4C1B-A3A4-6129109177C4}" authorId="{94C43FAC-C4BC-2277-12D7-0B4B085C1743}" status="resolved" created="2025-04-23T13:26:28.490">
    <pc:sldMkLst xmlns:pc="http://schemas.microsoft.com/office/powerpoint/2013/main/command">
      <pc:docMk/>
      <pc:sldMk cId="3386243907" sldId="391"/>
    </pc:sldMkLst>
    <p188:txBody>
      <a:bodyPr/>
      <a:lstStyle/>
      <a:p>
        <a:r>
          <a:rPr lang="nl-NL"/>
          <a:t>Blauw is erg lichtblauw. Leesbaar? </a:t>
        </a:r>
      </a:p>
    </p188:txBody>
  </p188:cm>
  <p188:cm id="{DB5863BC-F53D-42C8-B6C3-B9F3FE94D075}" authorId="{94C43FAC-C4BC-2277-12D7-0B4B085C1743}" status="resolved" created="2025-04-23T13:27:23.287">
    <pc:sldMkLst xmlns:pc="http://schemas.microsoft.com/office/powerpoint/2013/main/command">
      <pc:docMk/>
      <pc:sldMk cId="3386243907" sldId="391"/>
    </pc:sldMkLst>
    <p188:txBody>
      <a:bodyPr/>
      <a:lstStyle/>
      <a:p>
        <a:r>
          <a:rPr lang="nl-NL"/>
          <a:t>De eerste set pijlen verdwijnt automatisch zonder klik. Is dat bewust? Kan vervelend zijn als je er even bij wil stilstaan, tch?</a:t>
        </a:r>
      </a:p>
    </p188:txBody>
  </p188:cm>
</p188:cmLst>
</file>

<file path=ppt/comments/modernComment_191_B46C017C.xml><?xml version="1.0" encoding="utf-8"?>
<p188:cmLst xmlns:a="http://schemas.openxmlformats.org/drawingml/2006/main" xmlns:r="http://schemas.openxmlformats.org/officeDocument/2006/relationships" xmlns:p188="http://schemas.microsoft.com/office/powerpoint/2018/8/main">
  <p188:cm id="{5E7E8F77-BC0F-43BC-967D-65F659E3C97D}" authorId="{8F348AB1-5BB8-8C66-1CD9-B36EC1D556F3}" created="2025-05-07T11:58:52.315">
    <pc:sldMkLst xmlns:pc="http://schemas.microsoft.com/office/powerpoint/2013/main/command">
      <pc:docMk/>
      <pc:sldMk cId="3026977148" sldId="401"/>
    </pc:sldMkLst>
    <p188:txBody>
      <a:bodyPr/>
      <a:lstStyle/>
      <a:p>
        <a:r>
          <a:rPr lang="nl-NL"/>
          <a:t>Eventueel nog dezelfde robot gebruiken als die ik ook gebruikt heb bij de let op??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7-5-2025</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3:16:16.757"/>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39,'30'-6,"-4"-2,-17 7,0-3,5 4,-4-4,4 3,-5-4,0 5,5 0,-4 0,4 0,-5 0,0 0,5 0,-4 0,4 0,-5 0,0-4,5 3,-4-3,4 4,-5 0,1 0,3 0,-3 0,4 0,-5 0,1 0,3 0,-2 0,2 0,-4 0,1 0,3 0,-2 0,2 0,-4 4,1-3,3 3,-2-4,2 0,-3 0,-1 0,4 0,-2 0,2 0,-3 0,-1 0,11 4,-8-3,4 8,-8-8,-3 3,9-4,-4 0,4 4,-5-3,0 7,1-7,-1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9T13:16:19.398"/>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0,'52'9,"-2"4,-23-11,-8 7,12-8,-20 3,5 0,0-3,-5 4,0-1,8-3,-5 3,8 0,0-3,-11 3,5-4,-7 4,1-3,6 4,1-5,0 0,-1 0,-6 0,-1 0,7 0,-5 0,4 0,1 5,-5-4,5 4,0-5,-5 0,5 5,-7-4,7 3,-5-4,11 0,-11 0,1 4,2-3,0 3,9-4,-5 0,-2 0,-7 0,0 0,5 0,-4 0,4 0,2 0,-5 0,4 0,-5 0,-1 0,5 0,-4 0,3 0,-3-4,-1-1,0-5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3T13:59:19.698"/>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47,'30'0,"-4"0,-17 0,0 0,5 0,-4 0,3 0,-3 0,-1-4,4 3,-3-3,4 4,-5 0,0 0,5-4,-4 3,3-3,3 4,-5 0,4 0,-5 0,-1 0,4 0,-3 0,4 0,-5 0,0 0,11 0,-8 0,7 0,-3 0,-5 0,5-4,-7 3,0-4,7 5,1 0,0-4,-1 3,-7-3,0 4,5 0,-4 0,3 0,-4 0,1 0,3 0,-3 0,4 0,-5 0,0 0,4 0,-2 0,2 0,-4 0,0 0,11 0,-8 0,8 0,-11 0,0 0,7 0,-5-4,4 3,-5-3,-1 8,0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7-5-2025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327325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28</a:t>
            </a:fld>
            <a:endParaRPr lang="nl-NL"/>
          </a:p>
        </p:txBody>
      </p:sp>
    </p:spTree>
    <p:extLst>
      <p:ext uri="{BB962C8B-B14F-4D97-AF65-F5344CB8AC3E}">
        <p14:creationId xmlns:p14="http://schemas.microsoft.com/office/powerpoint/2010/main" val="785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29</a:t>
            </a:fld>
            <a:endParaRPr lang="nl-NL"/>
          </a:p>
        </p:txBody>
      </p:sp>
    </p:spTree>
    <p:extLst>
      <p:ext uri="{BB962C8B-B14F-4D97-AF65-F5344CB8AC3E}">
        <p14:creationId xmlns:p14="http://schemas.microsoft.com/office/powerpoint/2010/main" val="419917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Uitbreiden:</a:t>
            </a:r>
          </a:p>
          <a:p>
            <a:r>
              <a:rPr lang="nl-NL" dirty="0"/>
              <a:t>1</a:t>
            </a:r>
            <a:r>
              <a:rPr lang="nl-NL" baseline="30000" dirty="0"/>
              <a:t>e</a:t>
            </a:r>
            <a:r>
              <a:rPr lang="nl-NL" dirty="0"/>
              <a:t> uitbreiding: omhoog schieten – even grote snelheid bij begin en eind. </a:t>
            </a:r>
          </a:p>
          <a:p>
            <a:r>
              <a:rPr lang="nl-NL" dirty="0"/>
              <a:t>2</a:t>
            </a:r>
            <a:r>
              <a:rPr lang="nl-NL" baseline="30000" dirty="0"/>
              <a:t>e</a:t>
            </a:r>
            <a:r>
              <a:rPr lang="nl-NL" dirty="0"/>
              <a:t> uitbreiding: met wrijving. </a:t>
            </a:r>
          </a:p>
          <a:p>
            <a:r>
              <a:rPr lang="nl-NL" dirty="0"/>
              <a:t>Hier doe je niets met tijd…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32</a:t>
            </a:fld>
            <a:endParaRPr lang="nl-NL"/>
          </a:p>
        </p:txBody>
      </p:sp>
    </p:spTree>
    <p:extLst>
      <p:ext uri="{BB962C8B-B14F-4D97-AF65-F5344CB8AC3E}">
        <p14:creationId xmlns:p14="http://schemas.microsoft.com/office/powerpoint/2010/main" val="305395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4D47E-D626-4D1C-8EF7-D0EAB6C87C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C4795F-D979-B5F2-6148-F5B85450BB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70318E-A985-C013-0006-BCE83365D9FC}"/>
              </a:ext>
            </a:extLst>
          </p:cNvPr>
          <p:cNvSpPr>
            <a:spLocks noGrp="1"/>
          </p:cNvSpPr>
          <p:nvPr>
            <p:ph type="body" idx="1"/>
          </p:nvPr>
        </p:nvSpPr>
        <p:spPr/>
        <p:txBody>
          <a:bodyPr/>
          <a:lstStyle/>
          <a:p>
            <a:r>
              <a:rPr lang="nl-NL" dirty="0"/>
              <a:t>Uitbreiden:</a:t>
            </a:r>
          </a:p>
          <a:p>
            <a:r>
              <a:rPr lang="nl-NL" dirty="0"/>
              <a:t>1</a:t>
            </a:r>
            <a:r>
              <a:rPr lang="nl-NL" baseline="30000" dirty="0"/>
              <a:t>e</a:t>
            </a:r>
            <a:r>
              <a:rPr lang="nl-NL" dirty="0"/>
              <a:t> uitbreiding: omhoog schieten – even grote snelheid bij begin en eind. </a:t>
            </a:r>
          </a:p>
          <a:p>
            <a:r>
              <a:rPr lang="nl-NL" dirty="0"/>
              <a:t>2</a:t>
            </a:r>
            <a:r>
              <a:rPr lang="nl-NL" baseline="30000" dirty="0"/>
              <a:t>e</a:t>
            </a:r>
            <a:r>
              <a:rPr lang="nl-NL" dirty="0"/>
              <a:t> uitbreiding: met wrijving. </a:t>
            </a:r>
          </a:p>
          <a:p>
            <a:r>
              <a:rPr lang="nl-NL" dirty="0"/>
              <a:t>Hier doe je niets met tijd… </a:t>
            </a:r>
          </a:p>
        </p:txBody>
      </p:sp>
      <p:sp>
        <p:nvSpPr>
          <p:cNvPr id="4" name="Tijdelijke aanduiding voor dianummer 3">
            <a:extLst>
              <a:ext uri="{FF2B5EF4-FFF2-40B4-BE49-F238E27FC236}">
                <a16:creationId xmlns:a16="http://schemas.microsoft.com/office/drawing/2014/main" id="{E36A14D3-DA4C-CD2A-F9AA-D2DDDF9605EF}"/>
              </a:ext>
            </a:extLst>
          </p:cNvPr>
          <p:cNvSpPr>
            <a:spLocks noGrp="1"/>
          </p:cNvSpPr>
          <p:nvPr>
            <p:ph type="sldNum" sz="quarter" idx="5"/>
          </p:nvPr>
        </p:nvSpPr>
        <p:spPr/>
        <p:txBody>
          <a:bodyPr/>
          <a:lstStyle/>
          <a:p>
            <a:fld id="{8E652D38-649F-2742-B8D4-CEFE19811428}" type="slidenum">
              <a:rPr lang="nl-NL" smtClean="0"/>
              <a:t>33</a:t>
            </a:fld>
            <a:endParaRPr lang="nl-NL"/>
          </a:p>
        </p:txBody>
      </p:sp>
    </p:spTree>
    <p:extLst>
      <p:ext uri="{BB962C8B-B14F-4D97-AF65-F5344CB8AC3E}">
        <p14:creationId xmlns:p14="http://schemas.microsoft.com/office/powerpoint/2010/main" val="174451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plaatje aanwijzen wat begin en eind is.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36</a:t>
            </a:fld>
            <a:endParaRPr lang="nl-NL"/>
          </a:p>
        </p:txBody>
      </p:sp>
    </p:spTree>
    <p:extLst>
      <p:ext uri="{BB962C8B-B14F-4D97-AF65-F5344CB8AC3E}">
        <p14:creationId xmlns:p14="http://schemas.microsoft.com/office/powerpoint/2010/main" val="392840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Rondje even netjes maken.</a:t>
            </a:r>
          </a:p>
          <a:p>
            <a:r>
              <a:rPr lang="nl-NL" dirty="0"/>
              <a:t>Zonder de grafiek doen, en vanuit stilstand naar de eindsnelheid. </a:t>
            </a:r>
          </a:p>
          <a:p>
            <a:r>
              <a:rPr lang="nl-NL" dirty="0"/>
              <a:t>Over de snelheid zeggen: de versnelling is niet eenparig.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42</a:t>
            </a:fld>
            <a:endParaRPr lang="nl-NL"/>
          </a:p>
        </p:txBody>
      </p:sp>
    </p:spTree>
    <p:extLst>
      <p:ext uri="{BB962C8B-B14F-4D97-AF65-F5344CB8AC3E}">
        <p14:creationId xmlns:p14="http://schemas.microsoft.com/office/powerpoint/2010/main" val="1944104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plaatje en niet de tekst.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50</a:t>
            </a:fld>
            <a:endParaRPr lang="nl-NL"/>
          </a:p>
        </p:txBody>
      </p:sp>
    </p:spTree>
    <p:extLst>
      <p:ext uri="{BB962C8B-B14F-4D97-AF65-F5344CB8AC3E}">
        <p14:creationId xmlns:p14="http://schemas.microsoft.com/office/powerpoint/2010/main" val="1631733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a:t>
            </a:r>
            <a:r>
              <a:rPr lang="nl-NL" baseline="30000" dirty="0"/>
              <a:t>e</a:t>
            </a:r>
            <a:r>
              <a:rPr lang="nl-NL" dirty="0"/>
              <a:t> </a:t>
            </a:r>
            <a:r>
              <a:rPr lang="nl-NL" dirty="0" err="1"/>
              <a:t>prio</a:t>
            </a:r>
            <a:r>
              <a:rPr lang="nl-NL" dirty="0"/>
              <a:t>: links en rechts even groot font – tekst van de opgave dan niet laten verplaatsen bij de overgang/ </a:t>
            </a:r>
          </a:p>
          <a:p>
            <a:r>
              <a:rPr lang="nl-NL" dirty="0"/>
              <a:t>2</a:t>
            </a:r>
            <a:r>
              <a:rPr lang="nl-NL" baseline="30000" dirty="0"/>
              <a:t>e</a:t>
            </a:r>
            <a:r>
              <a:rPr lang="nl-NL" dirty="0"/>
              <a:t> </a:t>
            </a:r>
            <a:r>
              <a:rPr lang="nl-NL" dirty="0" err="1"/>
              <a:t>prio</a:t>
            </a:r>
            <a:r>
              <a:rPr lang="nl-NL" dirty="0"/>
              <a:t>: logo misschien in beeld?</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51</a:t>
            </a:fld>
            <a:endParaRPr lang="nl-NL"/>
          </a:p>
        </p:txBody>
      </p:sp>
    </p:spTree>
    <p:extLst>
      <p:ext uri="{BB962C8B-B14F-4D97-AF65-F5344CB8AC3E}">
        <p14:creationId xmlns:p14="http://schemas.microsoft.com/office/powerpoint/2010/main" val="2678139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Gamma van maken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52</a:t>
            </a:fld>
            <a:endParaRPr lang="nl-NL"/>
          </a:p>
        </p:txBody>
      </p:sp>
    </p:spTree>
    <p:extLst>
      <p:ext uri="{BB962C8B-B14F-4D97-AF65-F5344CB8AC3E}">
        <p14:creationId xmlns:p14="http://schemas.microsoft.com/office/powerpoint/2010/main" val="2950540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Expliciet zeggen: altijd een heel aantal halveringsdikten.</a:t>
            </a:r>
          </a:p>
          <a:p>
            <a:r>
              <a:rPr lang="nl-NL" dirty="0"/>
              <a:t>Misschien beter om te zeggen er is 93,75% geabsorbeerd.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56</a:t>
            </a:fld>
            <a:endParaRPr lang="nl-NL"/>
          </a:p>
        </p:txBody>
      </p:sp>
    </p:spTree>
    <p:extLst>
      <p:ext uri="{BB962C8B-B14F-4D97-AF65-F5344CB8AC3E}">
        <p14:creationId xmlns:p14="http://schemas.microsoft.com/office/powerpoint/2010/main" val="7787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2564898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60</a:t>
            </a:fld>
            <a:endParaRPr lang="nl-NL"/>
          </a:p>
        </p:txBody>
      </p:sp>
    </p:spTree>
    <p:extLst>
      <p:ext uri="{BB962C8B-B14F-4D97-AF65-F5344CB8AC3E}">
        <p14:creationId xmlns:p14="http://schemas.microsoft.com/office/powerpoint/2010/main" val="139591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61</a:t>
            </a:fld>
            <a:endParaRPr lang="nl-NL"/>
          </a:p>
        </p:txBody>
      </p:sp>
    </p:spTree>
    <p:extLst>
      <p:ext uri="{BB962C8B-B14F-4D97-AF65-F5344CB8AC3E}">
        <p14:creationId xmlns:p14="http://schemas.microsoft.com/office/powerpoint/2010/main" val="2772665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63</a:t>
            </a:fld>
            <a:endParaRPr lang="nl-NL"/>
          </a:p>
        </p:txBody>
      </p:sp>
    </p:spTree>
    <p:extLst>
      <p:ext uri="{BB962C8B-B14F-4D97-AF65-F5344CB8AC3E}">
        <p14:creationId xmlns:p14="http://schemas.microsoft.com/office/powerpoint/2010/main" val="23936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98593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315910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ook al kleine m en grote M erin zitten.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69376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Kleine m en grote M en in de tekening kleine m en grote M neerzetten.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129326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3AD1-6898-2A44-DC88-17E71BC8C1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4D4622-FCF8-4D03-7657-AFD73FDAEB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B893A8-FCE3-25C6-4460-ABDA5927AF5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699025F-3BE2-5FE6-2DDF-A353D7291B07}"/>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297036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Baanstraal er ook in ‘tekenen’.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2917267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928F-7467-E2BB-F2BC-D62ADC98152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0A381-FF1F-5636-8718-CFA1525E54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26C7D5-2DB9-C0EE-607A-5D29DCCCA6FD}"/>
              </a:ext>
            </a:extLst>
          </p:cNvPr>
          <p:cNvSpPr>
            <a:spLocks noGrp="1"/>
          </p:cNvSpPr>
          <p:nvPr>
            <p:ph type="body" idx="1"/>
          </p:nvPr>
        </p:nvSpPr>
        <p:spPr/>
        <p:txBody>
          <a:bodyPr/>
          <a:lstStyle/>
          <a:p>
            <a:r>
              <a:rPr lang="nl-NL" dirty="0"/>
              <a:t>Baanstraal er ook in ‘tekenen’.</a:t>
            </a:r>
          </a:p>
        </p:txBody>
      </p:sp>
      <p:sp>
        <p:nvSpPr>
          <p:cNvPr id="4" name="Tijdelijke aanduiding voor dianummer 3">
            <a:extLst>
              <a:ext uri="{FF2B5EF4-FFF2-40B4-BE49-F238E27FC236}">
                <a16:creationId xmlns:a16="http://schemas.microsoft.com/office/drawing/2014/main" id="{32992D1B-4BE8-2805-76EC-A4F2159B0324}"/>
              </a:ext>
            </a:extLst>
          </p:cNvPr>
          <p:cNvSpPr>
            <a:spLocks noGrp="1"/>
          </p:cNvSpPr>
          <p:nvPr>
            <p:ph type="sldNum" sz="quarter" idx="5"/>
          </p:nvPr>
        </p:nvSpPr>
        <p:spPr/>
        <p:txBody>
          <a:bodyPr/>
          <a:lstStyle/>
          <a:p>
            <a:fld id="{8E652D38-649F-2742-B8D4-CEFE19811428}" type="slidenum">
              <a:rPr lang="nl-NL" smtClean="0"/>
              <a:t>24</a:t>
            </a:fld>
            <a:endParaRPr lang="nl-NL"/>
          </a:p>
        </p:txBody>
      </p:sp>
    </p:spTree>
    <p:extLst>
      <p:ext uri="{BB962C8B-B14F-4D97-AF65-F5344CB8AC3E}">
        <p14:creationId xmlns:p14="http://schemas.microsoft.com/office/powerpoint/2010/main" val="106763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7-5-2025</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7-5-2025</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6_C3C8228A.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71.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501.png"/><Relationship Id="rId13" Type="http://schemas.openxmlformats.org/officeDocument/2006/relationships/customXml" Target="../ink/ink3.xml"/><Relationship Id="rId3" Type="http://schemas.openxmlformats.org/officeDocument/2006/relationships/image" Target="../media/image91.png"/><Relationship Id="rId7" Type="http://schemas.openxmlformats.org/officeDocument/2006/relationships/customXml" Target="../ink/ink1.xml"/><Relationship Id="rId12"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image" Target="../media/image71.png"/><Relationship Id="rId5" Type="http://schemas.openxmlformats.org/officeDocument/2006/relationships/image" Target="../media/image471.png"/><Relationship Id="rId10" Type="http://schemas.openxmlformats.org/officeDocument/2006/relationships/image" Target="../media/image92.png"/><Relationship Id="rId4" Type="http://schemas.openxmlformats.org/officeDocument/2006/relationships/image" Target="../media/image29.png"/><Relationship Id="rId9" Type="http://schemas.openxmlformats.org/officeDocument/2006/relationships/customXml" Target="../ink/ink2.xml"/><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191_B46C017C.xml"/><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3.gif"/><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90.png"/><Relationship Id="rId9" Type="http://schemas.openxmlformats.org/officeDocument/2006/relationships/image" Target="../media/image36.gif"/></Relationships>
</file>

<file path=ppt/slides/_rels/slide2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85_7B354BC9.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0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60.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3" Type="http://schemas.openxmlformats.org/officeDocument/2006/relationships/image" Target="../media/image541.png"/><Relationship Id="rId18" Type="http://schemas.openxmlformats.org/officeDocument/2006/relationships/image" Target="../media/image69.png"/><Relationship Id="rId26" Type="http://schemas.openxmlformats.org/officeDocument/2006/relationships/image" Target="../media/image80.png"/><Relationship Id="rId3" Type="http://schemas.openxmlformats.org/officeDocument/2006/relationships/image" Target="../media/image530.png"/><Relationship Id="rId21" Type="http://schemas.openxmlformats.org/officeDocument/2006/relationships/image" Target="../media/image65.png"/><Relationship Id="rId34" Type="http://schemas.openxmlformats.org/officeDocument/2006/relationships/image" Target="../media/image88.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8.png"/><Relationship Id="rId25" Type="http://schemas.openxmlformats.org/officeDocument/2006/relationships/image" Target="../media/image79.png"/><Relationship Id="rId33" Type="http://schemas.openxmlformats.org/officeDocument/2006/relationships/image" Target="../media/image87.png"/><Relationship Id="rId2" Type="http://schemas.microsoft.com/office/2018/10/relationships/comments" Target="../comments/modernComment_187_6D2955DA.xml"/><Relationship Id="rId16" Type="http://schemas.openxmlformats.org/officeDocument/2006/relationships/image" Target="../media/image64.png"/><Relationship Id="rId20" Type="http://schemas.openxmlformats.org/officeDocument/2006/relationships/image" Target="../media/image74.png"/><Relationship Id="rId29"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560.png"/><Relationship Id="rId11" Type="http://schemas.openxmlformats.org/officeDocument/2006/relationships/image" Target="../media/image61.png"/><Relationship Id="rId24" Type="http://schemas.openxmlformats.org/officeDocument/2006/relationships/image" Target="../media/image78.png"/><Relationship Id="rId32" Type="http://schemas.openxmlformats.org/officeDocument/2006/relationships/image" Target="../media/image86.png"/><Relationship Id="rId5" Type="http://schemas.openxmlformats.org/officeDocument/2006/relationships/image" Target="../media/image531.png"/><Relationship Id="rId15" Type="http://schemas.openxmlformats.org/officeDocument/2006/relationships/image" Target="../media/image63.png"/><Relationship Id="rId23" Type="http://schemas.openxmlformats.org/officeDocument/2006/relationships/image" Target="../media/image66.png"/><Relationship Id="rId28" Type="http://schemas.openxmlformats.org/officeDocument/2006/relationships/image" Target="../media/image82.png"/><Relationship Id="rId36" Type="http://schemas.openxmlformats.org/officeDocument/2006/relationships/image" Target="../media/image90.png"/><Relationship Id="rId10" Type="http://schemas.openxmlformats.org/officeDocument/2006/relationships/image" Target="../media/image60.png"/><Relationship Id="rId19" Type="http://schemas.openxmlformats.org/officeDocument/2006/relationships/image" Target="../media/image73.png"/><Relationship Id="rId31" Type="http://schemas.openxmlformats.org/officeDocument/2006/relationships/image" Target="../media/image85.png"/><Relationship Id="rId4" Type="http://schemas.openxmlformats.org/officeDocument/2006/relationships/image" Target="../media/image540.png"/><Relationship Id="rId9" Type="http://schemas.openxmlformats.org/officeDocument/2006/relationships/image" Target="../media/image59.png"/><Relationship Id="rId14" Type="http://schemas.openxmlformats.org/officeDocument/2006/relationships/image" Target="../media/image55.pn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9.png"/><Relationship Id="rId8"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48.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1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21.png"/><Relationship Id="rId2" Type="http://schemas.microsoft.com/office/2018/10/relationships/comments" Target="../comments/modernComment_178_5C302A9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0.jpeg"/><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4.png"/><Relationship Id="rId7"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6.tiff"/><Relationship Id="rId1" Type="http://schemas.openxmlformats.org/officeDocument/2006/relationships/slideLayout" Target="../slideLayouts/slideLayout4.xml"/><Relationship Id="rId4"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media/image96.tiff"/><Relationship Id="rId2" Type="http://schemas.microsoft.com/office/2018/10/relationships/comments" Target="../comments/modernComment_17E_39B54703.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96.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Wat gaan we doen?</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047918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4D521-6FC1-7599-6639-6C726CE2D9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F8FBB7-6795-261D-0A0E-5AB65F811789}"/>
              </a:ext>
            </a:extLst>
          </p:cNvPr>
          <p:cNvSpPr>
            <a:spLocks noGrp="1"/>
          </p:cNvSpPr>
          <p:nvPr>
            <p:ph type="title"/>
          </p:nvPr>
        </p:nvSpPr>
        <p:spPr/>
        <p:txBody>
          <a:bodyPr/>
          <a:lstStyle/>
          <a:p>
            <a:r>
              <a:rPr lang="nl-NL" dirty="0"/>
              <a:t>Formules gelijkstellen</a:t>
            </a:r>
          </a:p>
        </p:txBody>
      </p:sp>
      <p:sp>
        <p:nvSpPr>
          <p:cNvPr id="3" name="Tijdelijke aanduiding voor inhoud 2">
            <a:extLst>
              <a:ext uri="{FF2B5EF4-FFF2-40B4-BE49-F238E27FC236}">
                <a16:creationId xmlns:a16="http://schemas.microsoft.com/office/drawing/2014/main" id="{3169E66E-5E4D-7479-0B17-65A83808058A}"/>
              </a:ext>
            </a:extLst>
          </p:cNvPr>
          <p:cNvSpPr>
            <a:spLocks noGrp="1"/>
          </p:cNvSpPr>
          <p:nvPr>
            <p:ph sz="half" idx="1"/>
          </p:nvPr>
        </p:nvSpPr>
        <p:spPr>
          <a:xfrm>
            <a:off x="838200" y="2988297"/>
            <a:ext cx="5181600" cy="3188666"/>
          </a:xfrm>
        </p:spPr>
        <p:txBody>
          <a:bodyPr/>
          <a:lstStyle/>
          <a:p>
            <a:pPr marL="0" indent="0">
              <a:buNone/>
            </a:pPr>
            <a:r>
              <a:rPr lang="nl-NL" dirty="0"/>
              <a:t>Middelpuntzoekende kracht</a:t>
            </a:r>
          </a:p>
          <a:p>
            <a:pPr marL="0" indent="0">
              <a:buNone/>
            </a:pPr>
            <a:endParaRPr lang="nl-NL" dirty="0"/>
          </a:p>
        </p:txBody>
      </p:sp>
      <p:sp>
        <p:nvSpPr>
          <p:cNvPr id="4" name="Tijdelijke aanduiding voor inhoud 3">
            <a:extLst>
              <a:ext uri="{FF2B5EF4-FFF2-40B4-BE49-F238E27FC236}">
                <a16:creationId xmlns:a16="http://schemas.microsoft.com/office/drawing/2014/main" id="{CAABCD1E-DABD-6A99-43E7-2B4F914301D8}"/>
              </a:ext>
            </a:extLst>
          </p:cNvPr>
          <p:cNvSpPr>
            <a:spLocks noGrp="1"/>
          </p:cNvSpPr>
          <p:nvPr>
            <p:ph sz="half" idx="2"/>
          </p:nvPr>
        </p:nvSpPr>
        <p:spPr>
          <a:xfrm>
            <a:off x="6172200" y="2988295"/>
            <a:ext cx="5181600" cy="3188667"/>
          </a:xfrm>
        </p:spPr>
        <p:txBody>
          <a:bodyPr/>
          <a:lstStyle/>
          <a:p>
            <a:pPr marL="0" indent="0">
              <a:buNone/>
            </a:pPr>
            <a:r>
              <a:rPr lang="nl-NL" dirty="0"/>
              <a:t>Zwaartekracht</a:t>
            </a:r>
          </a:p>
        </p:txBody>
      </p:sp>
      <p:sp>
        <p:nvSpPr>
          <p:cNvPr id="5" name="Tijdelijke aanduiding voor inhoud 2">
            <a:extLst>
              <a:ext uri="{FF2B5EF4-FFF2-40B4-BE49-F238E27FC236}">
                <a16:creationId xmlns:a16="http://schemas.microsoft.com/office/drawing/2014/main" id="{99D0B6D8-64C0-DB7C-0087-CAA96CAEB2D6}"/>
              </a:ext>
            </a:extLst>
          </p:cNvPr>
          <p:cNvSpPr txBox="1">
            <a:spLocks/>
          </p:cNvSpPr>
          <p:nvPr/>
        </p:nvSpPr>
        <p:spPr>
          <a:xfrm>
            <a:off x="838200" y="1825625"/>
            <a:ext cx="10515600" cy="927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Let op: formules gelijkstellen mag alleen als </a:t>
            </a:r>
            <a:r>
              <a:rPr lang="nl-NL" u="sng" dirty="0"/>
              <a:t>wat</a:t>
            </a:r>
            <a:r>
              <a:rPr lang="nl-NL" dirty="0"/>
              <a:t> je gelijkstelt hetzelfde is!</a:t>
            </a:r>
          </a:p>
        </p:txBody>
      </p:sp>
      <p:pic>
        <p:nvPicPr>
          <p:cNvPr id="7" name="Afbeelding 6" descr="Afbeelding met kaart, Wereld, Aarde, planeet&#10;&#10;Door AI gegenereerde inhoud is mogelijk onjuist.">
            <a:extLst>
              <a:ext uri="{FF2B5EF4-FFF2-40B4-BE49-F238E27FC236}">
                <a16:creationId xmlns:a16="http://schemas.microsoft.com/office/drawing/2014/main" id="{223C3E8D-992B-CE35-9C08-55BDFB902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330" y="4727698"/>
            <a:ext cx="330200" cy="329069"/>
          </a:xfrm>
          <a:prstGeom prst="rect">
            <a:avLst/>
          </a:prstGeom>
        </p:spPr>
      </p:pic>
      <p:sp>
        <p:nvSpPr>
          <p:cNvPr id="8" name="Ovaal 7">
            <a:extLst>
              <a:ext uri="{FF2B5EF4-FFF2-40B4-BE49-F238E27FC236}">
                <a16:creationId xmlns:a16="http://schemas.microsoft.com/office/drawing/2014/main" id="{5CC307DB-C8A7-A443-D58B-7BA0897B5A14}"/>
              </a:ext>
            </a:extLst>
          </p:cNvPr>
          <p:cNvSpPr/>
          <p:nvPr/>
        </p:nvSpPr>
        <p:spPr>
          <a:xfrm>
            <a:off x="1675937" y="3607501"/>
            <a:ext cx="2569461" cy="2569461"/>
          </a:xfrm>
          <a:prstGeom prst="ellipse">
            <a:avLst/>
          </a:prstGeom>
          <a:noFill/>
          <a:ln w="38100">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ransport, satelliet, ruimtevaartuig&#10;&#10;Door AI gegenereerde inhoud is mogelijk onjuist.">
            <a:extLst>
              <a:ext uri="{FF2B5EF4-FFF2-40B4-BE49-F238E27FC236}">
                <a16:creationId xmlns:a16="http://schemas.microsoft.com/office/drawing/2014/main" id="{D24F6B46-DDD0-CFB3-1AFA-9F724FE1F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877" y="3191279"/>
            <a:ext cx="829580" cy="832441"/>
          </a:xfrm>
          <a:prstGeom prst="rect">
            <a:avLst/>
          </a:prstGeom>
        </p:spPr>
      </p:pic>
      <p:cxnSp>
        <p:nvCxnSpPr>
          <p:cNvPr id="11" name="Rechte verbindingslijn met pijl 10">
            <a:extLst>
              <a:ext uri="{FF2B5EF4-FFF2-40B4-BE49-F238E27FC236}">
                <a16:creationId xmlns:a16="http://schemas.microsoft.com/office/drawing/2014/main" id="{7DE03F32-5295-FD22-5F85-BAF368DD104D}"/>
              </a:ext>
            </a:extLst>
          </p:cNvPr>
          <p:cNvCxnSpPr/>
          <p:nvPr/>
        </p:nvCxnSpPr>
        <p:spPr>
          <a:xfrm flipH="1">
            <a:off x="1675937" y="3607501"/>
            <a:ext cx="12847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F99F91F9-46E1-52D6-6272-22E4B330A1DC}"/>
                  </a:ext>
                </a:extLst>
              </p:cNvPr>
              <p:cNvSpPr txBox="1"/>
              <p:nvPr/>
            </p:nvSpPr>
            <p:spPr>
              <a:xfrm>
                <a:off x="1306604" y="3371831"/>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oMath>
                  </m:oMathPara>
                </a14:m>
                <a:endParaRPr lang="nl-NL" dirty="0"/>
              </a:p>
            </p:txBody>
          </p:sp>
        </mc:Choice>
        <mc:Fallback xmlns="">
          <p:sp>
            <p:nvSpPr>
              <p:cNvPr id="12" name="Tekstvak 11">
                <a:extLst>
                  <a:ext uri="{FF2B5EF4-FFF2-40B4-BE49-F238E27FC236}">
                    <a16:creationId xmlns:a16="http://schemas.microsoft.com/office/drawing/2014/main" id="{F99F91F9-46E1-52D6-6272-22E4B330A1DC}"/>
                  </a:ext>
                </a:extLst>
              </p:cNvPr>
              <p:cNvSpPr txBox="1">
                <a:spLocks noRot="1" noChangeAspect="1" noMove="1" noResize="1" noEditPoints="1" noAdjustHandles="1" noChangeArrowheads="1" noChangeShapeType="1" noTextEdit="1"/>
              </p:cNvSpPr>
              <p:nvPr/>
            </p:nvSpPr>
            <p:spPr>
              <a:xfrm>
                <a:off x="1306604" y="3371831"/>
                <a:ext cx="369332" cy="369332"/>
              </a:xfrm>
              <a:prstGeom prst="rect">
                <a:avLst/>
              </a:prstGeom>
              <a:blipFill>
                <a:blip r:embed="rId5"/>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1972114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0D287-A705-1005-10F0-F3CEB76DA0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24674A-925E-6CE3-E189-A81781FD67B7}"/>
              </a:ext>
            </a:extLst>
          </p:cNvPr>
          <p:cNvSpPr>
            <a:spLocks noGrp="1"/>
          </p:cNvSpPr>
          <p:nvPr>
            <p:ph type="title"/>
          </p:nvPr>
        </p:nvSpPr>
        <p:spPr/>
        <p:txBody>
          <a:bodyPr/>
          <a:lstStyle/>
          <a:p>
            <a:r>
              <a:rPr lang="nl-NL" dirty="0"/>
              <a:t>Formules gelijkstellen</a:t>
            </a:r>
          </a:p>
        </p:txBody>
      </p:sp>
      <p:sp>
        <p:nvSpPr>
          <p:cNvPr id="3" name="Tijdelijke aanduiding voor inhoud 2">
            <a:extLst>
              <a:ext uri="{FF2B5EF4-FFF2-40B4-BE49-F238E27FC236}">
                <a16:creationId xmlns:a16="http://schemas.microsoft.com/office/drawing/2014/main" id="{EF1A25D2-336C-0830-66FD-B9730AB0232E}"/>
              </a:ext>
            </a:extLst>
          </p:cNvPr>
          <p:cNvSpPr>
            <a:spLocks noGrp="1"/>
          </p:cNvSpPr>
          <p:nvPr>
            <p:ph sz="half" idx="1"/>
          </p:nvPr>
        </p:nvSpPr>
        <p:spPr>
          <a:xfrm>
            <a:off x="838200" y="2988297"/>
            <a:ext cx="5181600" cy="3188666"/>
          </a:xfrm>
        </p:spPr>
        <p:txBody>
          <a:bodyPr/>
          <a:lstStyle/>
          <a:p>
            <a:pPr marL="0" indent="0">
              <a:buNone/>
            </a:pPr>
            <a:r>
              <a:rPr lang="nl-NL" dirty="0"/>
              <a:t>Middelpuntzoekende kracht</a:t>
            </a:r>
          </a:p>
          <a:p>
            <a:pPr marL="0" indent="0">
              <a:buNone/>
            </a:pPr>
            <a:endParaRPr lang="nl-NL" dirty="0"/>
          </a:p>
        </p:txBody>
      </p:sp>
      <p:sp>
        <p:nvSpPr>
          <p:cNvPr id="4" name="Tijdelijke aanduiding voor inhoud 3">
            <a:extLst>
              <a:ext uri="{FF2B5EF4-FFF2-40B4-BE49-F238E27FC236}">
                <a16:creationId xmlns:a16="http://schemas.microsoft.com/office/drawing/2014/main" id="{D68FFAA6-C3C2-B76C-470F-17D8680B8D56}"/>
              </a:ext>
            </a:extLst>
          </p:cNvPr>
          <p:cNvSpPr>
            <a:spLocks noGrp="1"/>
          </p:cNvSpPr>
          <p:nvPr>
            <p:ph sz="half" idx="2"/>
          </p:nvPr>
        </p:nvSpPr>
        <p:spPr>
          <a:xfrm>
            <a:off x="6172200" y="2988295"/>
            <a:ext cx="5181600" cy="3188667"/>
          </a:xfrm>
        </p:spPr>
        <p:txBody>
          <a:bodyPr/>
          <a:lstStyle/>
          <a:p>
            <a:pPr marL="0" indent="0">
              <a:buNone/>
            </a:pPr>
            <a:r>
              <a:rPr lang="nl-NL" dirty="0"/>
              <a:t>Zwaartekracht</a:t>
            </a:r>
          </a:p>
        </p:txBody>
      </p:sp>
      <p:sp>
        <p:nvSpPr>
          <p:cNvPr id="5" name="Tijdelijke aanduiding voor inhoud 2">
            <a:extLst>
              <a:ext uri="{FF2B5EF4-FFF2-40B4-BE49-F238E27FC236}">
                <a16:creationId xmlns:a16="http://schemas.microsoft.com/office/drawing/2014/main" id="{F25F49D4-4529-7B52-5A3E-69EAFC27FC9C}"/>
              </a:ext>
            </a:extLst>
          </p:cNvPr>
          <p:cNvSpPr txBox="1">
            <a:spLocks/>
          </p:cNvSpPr>
          <p:nvPr/>
        </p:nvSpPr>
        <p:spPr>
          <a:xfrm>
            <a:off x="838200" y="1825625"/>
            <a:ext cx="10515600" cy="927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Let op: formules gelijkstellen mag alleen als </a:t>
            </a:r>
            <a:r>
              <a:rPr lang="nl-NL" u="sng" dirty="0"/>
              <a:t>wat</a:t>
            </a:r>
            <a:r>
              <a:rPr lang="nl-NL" dirty="0"/>
              <a:t> je gelijkstelt hetzelfde is!</a:t>
            </a:r>
          </a:p>
        </p:txBody>
      </p:sp>
      <p:pic>
        <p:nvPicPr>
          <p:cNvPr id="7" name="Afbeelding 6" descr="Afbeelding met kaart, Wereld, Aarde, planeet&#10;&#10;Door AI gegenereerde inhoud is mogelijk onjuist.">
            <a:extLst>
              <a:ext uri="{FF2B5EF4-FFF2-40B4-BE49-F238E27FC236}">
                <a16:creationId xmlns:a16="http://schemas.microsoft.com/office/drawing/2014/main" id="{863BF249-FF98-5009-DF7A-E265DB639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30" y="4727698"/>
            <a:ext cx="330200" cy="329069"/>
          </a:xfrm>
          <a:prstGeom prst="rect">
            <a:avLst/>
          </a:prstGeom>
        </p:spPr>
      </p:pic>
      <p:sp>
        <p:nvSpPr>
          <p:cNvPr id="8" name="Ovaal 7">
            <a:extLst>
              <a:ext uri="{FF2B5EF4-FFF2-40B4-BE49-F238E27FC236}">
                <a16:creationId xmlns:a16="http://schemas.microsoft.com/office/drawing/2014/main" id="{415B0321-3695-2E9F-116C-98E84B011320}"/>
              </a:ext>
            </a:extLst>
          </p:cNvPr>
          <p:cNvSpPr/>
          <p:nvPr/>
        </p:nvSpPr>
        <p:spPr>
          <a:xfrm>
            <a:off x="1675937" y="3607501"/>
            <a:ext cx="2569461" cy="2569461"/>
          </a:xfrm>
          <a:prstGeom prst="ellipse">
            <a:avLst/>
          </a:prstGeom>
          <a:noFill/>
          <a:ln w="38100">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ransport, satelliet, ruimtevaartuig&#10;&#10;Door AI gegenereerde inhoud is mogelijk onjuist.">
            <a:extLst>
              <a:ext uri="{FF2B5EF4-FFF2-40B4-BE49-F238E27FC236}">
                <a16:creationId xmlns:a16="http://schemas.microsoft.com/office/drawing/2014/main" id="{FC146CB3-AC37-1FD2-5093-FF671F967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877" y="3191279"/>
            <a:ext cx="829580" cy="832441"/>
          </a:xfrm>
          <a:prstGeom prst="rect">
            <a:avLst/>
          </a:prstGeom>
        </p:spPr>
      </p:pic>
      <p:cxnSp>
        <p:nvCxnSpPr>
          <p:cNvPr id="11" name="Rechte verbindingslijn met pijl 10">
            <a:extLst>
              <a:ext uri="{FF2B5EF4-FFF2-40B4-BE49-F238E27FC236}">
                <a16:creationId xmlns:a16="http://schemas.microsoft.com/office/drawing/2014/main" id="{C22B0C77-71F9-B72A-A385-FCF90E7E0593}"/>
              </a:ext>
            </a:extLst>
          </p:cNvPr>
          <p:cNvCxnSpPr/>
          <p:nvPr/>
        </p:nvCxnSpPr>
        <p:spPr>
          <a:xfrm flipH="1">
            <a:off x="1675937" y="3607501"/>
            <a:ext cx="12847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6EBD740-2700-9182-0783-B49FD577C287}"/>
                  </a:ext>
                </a:extLst>
              </p:cNvPr>
              <p:cNvSpPr txBox="1"/>
              <p:nvPr/>
            </p:nvSpPr>
            <p:spPr>
              <a:xfrm>
                <a:off x="1306604" y="3371831"/>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oMath>
                  </m:oMathPara>
                </a14:m>
                <a:endParaRPr lang="nl-NL" dirty="0"/>
              </a:p>
            </p:txBody>
          </p:sp>
        </mc:Choice>
        <mc:Fallback xmlns="">
          <p:sp>
            <p:nvSpPr>
              <p:cNvPr id="12" name="Tekstvak 11">
                <a:extLst>
                  <a:ext uri="{FF2B5EF4-FFF2-40B4-BE49-F238E27FC236}">
                    <a16:creationId xmlns:a16="http://schemas.microsoft.com/office/drawing/2014/main" id="{06EBD740-2700-9182-0783-B49FD577C287}"/>
                  </a:ext>
                </a:extLst>
              </p:cNvPr>
              <p:cNvSpPr txBox="1">
                <a:spLocks noRot="1" noChangeAspect="1" noMove="1" noResize="1" noEditPoints="1" noAdjustHandles="1" noChangeArrowheads="1" noChangeShapeType="1" noTextEdit="1"/>
              </p:cNvSpPr>
              <p:nvPr/>
            </p:nvSpPr>
            <p:spPr>
              <a:xfrm>
                <a:off x="1306604" y="3371831"/>
                <a:ext cx="369332" cy="369332"/>
              </a:xfrm>
              <a:prstGeom prst="rect">
                <a:avLst/>
              </a:prstGeom>
              <a:blipFill>
                <a:blip r:embed="rId4"/>
                <a:stretch>
                  <a:fillRect/>
                </a:stretch>
              </a:blipFill>
            </p:spPr>
            <p:txBody>
              <a:bodyPr/>
              <a:lstStyle/>
              <a:p>
                <a:r>
                  <a:rPr lang="nl-NL">
                    <a:noFill/>
                  </a:rPr>
                  <a:t> </a:t>
                </a:r>
              </a:p>
            </p:txBody>
          </p:sp>
        </mc:Fallback>
      </mc:AlternateContent>
      <p:pic>
        <p:nvPicPr>
          <p:cNvPr id="13" name="Afbeelding 12" descr="Afbeelding met transport, satelliet, ruimtevaartuig&#10;&#10;Door AI gegenereerde inhoud is mogelijk onjuist.">
            <a:extLst>
              <a:ext uri="{FF2B5EF4-FFF2-40B4-BE49-F238E27FC236}">
                <a16:creationId xmlns:a16="http://schemas.microsoft.com/office/drawing/2014/main" id="{D46D07A0-817D-A040-77EE-A87275C4C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732" y="4476011"/>
            <a:ext cx="829580" cy="832441"/>
          </a:xfrm>
          <a:prstGeom prst="rect">
            <a:avLst/>
          </a:prstGeom>
        </p:spPr>
      </p:pic>
      <p:cxnSp>
        <p:nvCxnSpPr>
          <p:cNvPr id="6" name="Rechte verbindingslijn met pijl 5">
            <a:extLst>
              <a:ext uri="{FF2B5EF4-FFF2-40B4-BE49-F238E27FC236}">
                <a16:creationId xmlns:a16="http://schemas.microsoft.com/office/drawing/2014/main" id="{EA8C2E83-0582-0EF0-B17B-C800D1344A1C}"/>
              </a:ext>
            </a:extLst>
          </p:cNvPr>
          <p:cNvCxnSpPr>
            <a:cxnSpLocks/>
          </p:cNvCxnSpPr>
          <p:nvPr/>
        </p:nvCxnSpPr>
        <p:spPr>
          <a:xfrm rot="16200000" flipH="1">
            <a:off x="1033571" y="5534597"/>
            <a:ext cx="12847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0C247341-68BB-BFEB-B2AD-91342214BD1E}"/>
                  </a:ext>
                </a:extLst>
              </p:cNvPr>
              <p:cNvSpPr txBox="1"/>
              <p:nvPr/>
            </p:nvSpPr>
            <p:spPr>
              <a:xfrm>
                <a:off x="1393016" y="6200405"/>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oMath>
                  </m:oMathPara>
                </a14:m>
                <a:endParaRPr lang="nl-NL" dirty="0"/>
              </a:p>
            </p:txBody>
          </p:sp>
        </mc:Choice>
        <mc:Fallback xmlns="">
          <p:sp>
            <p:nvSpPr>
              <p:cNvPr id="10" name="Tekstvak 9">
                <a:extLst>
                  <a:ext uri="{FF2B5EF4-FFF2-40B4-BE49-F238E27FC236}">
                    <a16:creationId xmlns:a16="http://schemas.microsoft.com/office/drawing/2014/main" id="{0C247341-68BB-BFEB-B2AD-91342214BD1E}"/>
                  </a:ext>
                </a:extLst>
              </p:cNvPr>
              <p:cNvSpPr txBox="1">
                <a:spLocks noRot="1" noChangeAspect="1" noMove="1" noResize="1" noEditPoints="1" noAdjustHandles="1" noChangeArrowheads="1" noChangeShapeType="1" noTextEdit="1"/>
              </p:cNvSpPr>
              <p:nvPr/>
            </p:nvSpPr>
            <p:spPr>
              <a:xfrm>
                <a:off x="1393016" y="6200405"/>
                <a:ext cx="369332" cy="369332"/>
              </a:xfrm>
              <a:prstGeom prst="rect">
                <a:avLst/>
              </a:prstGeom>
              <a:blipFill>
                <a:blip r:embed="rId5"/>
                <a:stretch>
                  <a:fillRect/>
                </a:stretch>
              </a:blipFill>
            </p:spPr>
            <p:txBody>
              <a:bodyPr/>
              <a:lstStyle/>
              <a:p>
                <a:r>
                  <a:rPr lang="nl-NL">
                    <a:noFill/>
                  </a:rPr>
                  <a:t> </a:t>
                </a:r>
              </a:p>
            </p:txBody>
          </p:sp>
        </mc:Fallback>
      </mc:AlternateContent>
      <p:cxnSp>
        <p:nvCxnSpPr>
          <p:cNvPr id="14" name="Rechte verbindingslijn met pijl 13">
            <a:extLst>
              <a:ext uri="{FF2B5EF4-FFF2-40B4-BE49-F238E27FC236}">
                <a16:creationId xmlns:a16="http://schemas.microsoft.com/office/drawing/2014/main" id="{4F3C965E-533C-7FCB-E8D0-5B60F44889A9}"/>
              </a:ext>
            </a:extLst>
          </p:cNvPr>
          <p:cNvCxnSpPr>
            <a:cxnSpLocks/>
          </p:cNvCxnSpPr>
          <p:nvPr/>
        </p:nvCxnSpPr>
        <p:spPr>
          <a:xfrm>
            <a:off x="2944430" y="3607499"/>
            <a:ext cx="0" cy="774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D618E084-045C-DB7E-F877-2F1D1761D668}"/>
              </a:ext>
            </a:extLst>
          </p:cNvPr>
          <p:cNvCxnSpPr>
            <a:cxnSpLocks/>
          </p:cNvCxnSpPr>
          <p:nvPr/>
        </p:nvCxnSpPr>
        <p:spPr>
          <a:xfrm rot="16200000">
            <a:off x="2062312" y="4505093"/>
            <a:ext cx="0" cy="774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AB725BCE-87E6-AE14-9825-02C90D4F66AC}"/>
                  </a:ext>
                </a:extLst>
              </p:cNvPr>
              <p:cNvSpPr txBox="1"/>
              <p:nvPr/>
            </p:nvSpPr>
            <p:spPr>
              <a:xfrm>
                <a:off x="2269709" y="3898913"/>
                <a:ext cx="690958" cy="3940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oMath>
                  </m:oMathPara>
                </a14:m>
                <a:endParaRPr lang="nl-NL" dirty="0"/>
              </a:p>
            </p:txBody>
          </p:sp>
        </mc:Choice>
        <mc:Fallback xmlns="">
          <p:sp>
            <p:nvSpPr>
              <p:cNvPr id="18" name="Tekstvak 17">
                <a:extLst>
                  <a:ext uri="{FF2B5EF4-FFF2-40B4-BE49-F238E27FC236}">
                    <a16:creationId xmlns:a16="http://schemas.microsoft.com/office/drawing/2014/main" id="{AB725BCE-87E6-AE14-9825-02C90D4F66AC}"/>
                  </a:ext>
                </a:extLst>
              </p:cNvPr>
              <p:cNvSpPr txBox="1">
                <a:spLocks noRot="1" noChangeAspect="1" noMove="1" noResize="1" noEditPoints="1" noAdjustHandles="1" noChangeArrowheads="1" noChangeShapeType="1" noTextEdit="1"/>
              </p:cNvSpPr>
              <p:nvPr/>
            </p:nvSpPr>
            <p:spPr>
              <a:xfrm>
                <a:off x="2269709" y="3898913"/>
                <a:ext cx="690958" cy="394019"/>
              </a:xfrm>
              <a:prstGeom prst="rect">
                <a:avLst/>
              </a:prstGeom>
              <a:blipFill>
                <a:blip r:embed="rId6"/>
                <a:stretch>
                  <a:fillRect b="-322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4A55DA78-E7F4-24BB-1CA8-D45691F53C2B}"/>
                  </a:ext>
                </a:extLst>
              </p:cNvPr>
              <p:cNvSpPr txBox="1"/>
              <p:nvPr/>
            </p:nvSpPr>
            <p:spPr>
              <a:xfrm>
                <a:off x="2005817" y="4892229"/>
                <a:ext cx="690958" cy="3940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oMath>
                  </m:oMathPara>
                </a14:m>
                <a:endParaRPr lang="nl-NL" dirty="0"/>
              </a:p>
            </p:txBody>
          </p:sp>
        </mc:Choice>
        <mc:Fallback xmlns="">
          <p:sp>
            <p:nvSpPr>
              <p:cNvPr id="20" name="Tekstvak 19">
                <a:extLst>
                  <a:ext uri="{FF2B5EF4-FFF2-40B4-BE49-F238E27FC236}">
                    <a16:creationId xmlns:a16="http://schemas.microsoft.com/office/drawing/2014/main" id="{4A55DA78-E7F4-24BB-1CA8-D45691F53C2B}"/>
                  </a:ext>
                </a:extLst>
              </p:cNvPr>
              <p:cNvSpPr txBox="1">
                <a:spLocks noRot="1" noChangeAspect="1" noMove="1" noResize="1" noEditPoints="1" noAdjustHandles="1" noChangeArrowheads="1" noChangeShapeType="1" noTextEdit="1"/>
              </p:cNvSpPr>
              <p:nvPr/>
            </p:nvSpPr>
            <p:spPr>
              <a:xfrm>
                <a:off x="2005817" y="4892229"/>
                <a:ext cx="690958" cy="394019"/>
              </a:xfrm>
              <a:prstGeom prst="rect">
                <a:avLst/>
              </a:prstGeom>
              <a:blipFill>
                <a:blip r:embed="rId7"/>
                <a:stretch>
                  <a:fillRect b="-3125"/>
                </a:stretch>
              </a:blipFill>
            </p:spPr>
            <p:txBody>
              <a:bodyPr/>
              <a:lstStyle/>
              <a:p>
                <a:r>
                  <a:rPr lang="nl-NL">
                    <a:noFill/>
                  </a:rPr>
                  <a:t> </a:t>
                </a:r>
              </a:p>
            </p:txBody>
          </p:sp>
        </mc:Fallback>
      </mc:AlternateContent>
    </p:spTree>
    <p:extLst>
      <p:ext uri="{BB962C8B-B14F-4D97-AF65-F5344CB8AC3E}">
        <p14:creationId xmlns:p14="http://schemas.microsoft.com/office/powerpoint/2010/main" val="624304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3064-F43C-08A0-1E2E-4BAEFF4C54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7F2038-5F5A-7B87-0437-5E873414F295}"/>
              </a:ext>
            </a:extLst>
          </p:cNvPr>
          <p:cNvSpPr>
            <a:spLocks noGrp="1"/>
          </p:cNvSpPr>
          <p:nvPr>
            <p:ph type="title"/>
          </p:nvPr>
        </p:nvSpPr>
        <p:spPr/>
        <p:txBody>
          <a:bodyPr/>
          <a:lstStyle/>
          <a:p>
            <a:r>
              <a:rPr lang="nl-NL" dirty="0"/>
              <a:t>Formules gelijkstellen</a:t>
            </a:r>
          </a:p>
        </p:txBody>
      </p:sp>
      <p:sp>
        <p:nvSpPr>
          <p:cNvPr id="3" name="Tijdelijke aanduiding voor inhoud 2">
            <a:extLst>
              <a:ext uri="{FF2B5EF4-FFF2-40B4-BE49-F238E27FC236}">
                <a16:creationId xmlns:a16="http://schemas.microsoft.com/office/drawing/2014/main" id="{93D48DC2-0000-CC43-4171-8D2F57EEE965}"/>
              </a:ext>
            </a:extLst>
          </p:cNvPr>
          <p:cNvSpPr>
            <a:spLocks noGrp="1"/>
          </p:cNvSpPr>
          <p:nvPr>
            <p:ph sz="half" idx="1"/>
          </p:nvPr>
        </p:nvSpPr>
        <p:spPr>
          <a:xfrm>
            <a:off x="838200" y="2988297"/>
            <a:ext cx="5181600" cy="3188666"/>
          </a:xfrm>
        </p:spPr>
        <p:txBody>
          <a:bodyPr/>
          <a:lstStyle/>
          <a:p>
            <a:pPr marL="0" indent="0">
              <a:buNone/>
            </a:pPr>
            <a:r>
              <a:rPr lang="nl-NL" dirty="0"/>
              <a:t>Middelpuntzoekende kracht</a:t>
            </a:r>
          </a:p>
          <a:p>
            <a:r>
              <a:rPr lang="nl-NL" dirty="0"/>
              <a:t>Als de gravitatiekracht de middelpuntzoekende kracht is</a:t>
            </a:r>
          </a:p>
        </p:txBody>
      </p:sp>
      <p:sp>
        <p:nvSpPr>
          <p:cNvPr id="4" name="Tijdelijke aanduiding voor inhoud 3">
            <a:extLst>
              <a:ext uri="{FF2B5EF4-FFF2-40B4-BE49-F238E27FC236}">
                <a16:creationId xmlns:a16="http://schemas.microsoft.com/office/drawing/2014/main" id="{5912F12D-C1D9-0F46-08DA-049016BB9DAC}"/>
              </a:ext>
            </a:extLst>
          </p:cNvPr>
          <p:cNvSpPr>
            <a:spLocks noGrp="1"/>
          </p:cNvSpPr>
          <p:nvPr>
            <p:ph sz="half" idx="2"/>
          </p:nvPr>
        </p:nvSpPr>
        <p:spPr>
          <a:xfrm>
            <a:off x="6172200" y="2988295"/>
            <a:ext cx="5181600" cy="3188667"/>
          </a:xfrm>
        </p:spPr>
        <p:txBody>
          <a:bodyPr/>
          <a:lstStyle/>
          <a:p>
            <a:pPr marL="0" indent="0">
              <a:buNone/>
            </a:pPr>
            <a:r>
              <a:rPr lang="nl-NL" dirty="0"/>
              <a:t>Zwaartekracht</a:t>
            </a:r>
          </a:p>
        </p:txBody>
      </p:sp>
      <p:sp>
        <p:nvSpPr>
          <p:cNvPr id="5" name="Tijdelijke aanduiding voor inhoud 2">
            <a:extLst>
              <a:ext uri="{FF2B5EF4-FFF2-40B4-BE49-F238E27FC236}">
                <a16:creationId xmlns:a16="http://schemas.microsoft.com/office/drawing/2014/main" id="{FB71F33A-6528-8DC5-CF6B-F77AD34ADF0C}"/>
              </a:ext>
            </a:extLst>
          </p:cNvPr>
          <p:cNvSpPr txBox="1">
            <a:spLocks/>
          </p:cNvSpPr>
          <p:nvPr/>
        </p:nvSpPr>
        <p:spPr>
          <a:xfrm>
            <a:off x="838200" y="1825625"/>
            <a:ext cx="10515600" cy="927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Let op: formules gelijkstellen mag alleen als </a:t>
            </a:r>
            <a:r>
              <a:rPr lang="nl-NL" u="sng" dirty="0"/>
              <a:t>wat</a:t>
            </a:r>
            <a:r>
              <a:rPr lang="nl-NL" dirty="0"/>
              <a:t> je gelijkstelt hetzelfde is!</a:t>
            </a:r>
          </a:p>
        </p:txBody>
      </p:sp>
      <p:grpSp>
        <p:nvGrpSpPr>
          <p:cNvPr id="15" name="Groep 14">
            <a:extLst>
              <a:ext uri="{FF2B5EF4-FFF2-40B4-BE49-F238E27FC236}">
                <a16:creationId xmlns:a16="http://schemas.microsoft.com/office/drawing/2014/main" id="{6CE14579-2E64-1D28-1DCC-065AD57763C3}"/>
              </a:ext>
            </a:extLst>
          </p:cNvPr>
          <p:cNvGrpSpPr/>
          <p:nvPr/>
        </p:nvGrpSpPr>
        <p:grpSpPr>
          <a:xfrm>
            <a:off x="1306604" y="4794062"/>
            <a:ext cx="1361182" cy="1382900"/>
            <a:chOff x="1306604" y="3191279"/>
            <a:chExt cx="2938794" cy="2985683"/>
          </a:xfrm>
        </p:grpSpPr>
        <p:pic>
          <p:nvPicPr>
            <p:cNvPr id="7" name="Afbeelding 6" descr="Afbeelding met kaart, Wereld, Aarde, planeet&#10;&#10;Door AI gegenereerde inhoud is mogelijk onjuist.">
              <a:extLst>
                <a:ext uri="{FF2B5EF4-FFF2-40B4-BE49-F238E27FC236}">
                  <a16:creationId xmlns:a16="http://schemas.microsoft.com/office/drawing/2014/main" id="{B67A77D4-4229-FAF7-C59D-4B8F116A3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30" y="4727698"/>
              <a:ext cx="330200" cy="329069"/>
            </a:xfrm>
            <a:prstGeom prst="rect">
              <a:avLst/>
            </a:prstGeom>
          </p:spPr>
        </p:pic>
        <p:sp>
          <p:nvSpPr>
            <p:cNvPr id="8" name="Ovaal 7">
              <a:extLst>
                <a:ext uri="{FF2B5EF4-FFF2-40B4-BE49-F238E27FC236}">
                  <a16:creationId xmlns:a16="http://schemas.microsoft.com/office/drawing/2014/main" id="{0F5C76CA-8D4C-1B5B-B89B-3B052E52C85A}"/>
                </a:ext>
              </a:extLst>
            </p:cNvPr>
            <p:cNvSpPr/>
            <p:nvPr/>
          </p:nvSpPr>
          <p:spPr>
            <a:xfrm>
              <a:off x="1675937" y="3607501"/>
              <a:ext cx="2569461" cy="2569461"/>
            </a:xfrm>
            <a:prstGeom prst="ellipse">
              <a:avLst/>
            </a:prstGeom>
            <a:noFill/>
            <a:ln w="38100">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ransport, satelliet, ruimtevaartuig&#10;&#10;Door AI gegenereerde inhoud is mogelijk onjuist.">
              <a:extLst>
                <a:ext uri="{FF2B5EF4-FFF2-40B4-BE49-F238E27FC236}">
                  <a16:creationId xmlns:a16="http://schemas.microsoft.com/office/drawing/2014/main" id="{1B05CCD2-46CD-EFED-6115-E76CF604C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877" y="3191279"/>
              <a:ext cx="829580" cy="832441"/>
            </a:xfrm>
            <a:prstGeom prst="rect">
              <a:avLst/>
            </a:prstGeom>
          </p:spPr>
        </p:pic>
        <p:cxnSp>
          <p:nvCxnSpPr>
            <p:cNvPr id="11" name="Rechte verbindingslijn met pijl 10">
              <a:extLst>
                <a:ext uri="{FF2B5EF4-FFF2-40B4-BE49-F238E27FC236}">
                  <a16:creationId xmlns:a16="http://schemas.microsoft.com/office/drawing/2014/main" id="{621A5BD0-05D9-D0BC-696C-4ADEF1C3B456}"/>
                </a:ext>
              </a:extLst>
            </p:cNvPr>
            <p:cNvCxnSpPr/>
            <p:nvPr/>
          </p:nvCxnSpPr>
          <p:spPr>
            <a:xfrm flipH="1">
              <a:off x="1675937" y="3607501"/>
              <a:ext cx="12847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F4198BAB-6821-4283-D26A-A2469B577396}"/>
                    </a:ext>
                  </a:extLst>
                </p:cNvPr>
                <p:cNvSpPr txBox="1"/>
                <p:nvPr/>
              </p:nvSpPr>
              <p:spPr>
                <a:xfrm>
                  <a:off x="1306604" y="3371831"/>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oMath>
                    </m:oMathPara>
                  </a14:m>
                  <a:endParaRPr lang="nl-NL" dirty="0"/>
                </a:p>
              </p:txBody>
            </p:sp>
          </mc:Choice>
          <mc:Fallback xmlns="">
            <p:sp>
              <p:nvSpPr>
                <p:cNvPr id="12" name="Tekstvak 11">
                  <a:extLst>
                    <a:ext uri="{FF2B5EF4-FFF2-40B4-BE49-F238E27FC236}">
                      <a16:creationId xmlns:a16="http://schemas.microsoft.com/office/drawing/2014/main" id="{F4198BAB-6821-4283-D26A-A2469B577396}"/>
                    </a:ext>
                  </a:extLst>
                </p:cNvPr>
                <p:cNvSpPr txBox="1">
                  <a:spLocks noRot="1" noChangeAspect="1" noMove="1" noResize="1" noEditPoints="1" noAdjustHandles="1" noChangeArrowheads="1" noChangeShapeType="1" noTextEdit="1"/>
                </p:cNvSpPr>
                <p:nvPr/>
              </p:nvSpPr>
              <p:spPr>
                <a:xfrm>
                  <a:off x="1306604" y="3371831"/>
                  <a:ext cx="369332" cy="369332"/>
                </a:xfrm>
                <a:prstGeom prst="rect">
                  <a:avLst/>
                </a:prstGeom>
                <a:blipFill>
                  <a:blip r:embed="rId4"/>
                  <a:stretch>
                    <a:fillRect r="-53333" b="-85714"/>
                  </a:stretch>
                </a:blipFill>
              </p:spPr>
              <p:txBody>
                <a:bodyPr/>
                <a:lstStyle/>
                <a:p>
                  <a:r>
                    <a:rPr lang="nl-NL">
                      <a:noFill/>
                    </a:rPr>
                    <a:t> </a:t>
                  </a:r>
                </a:p>
              </p:txBody>
            </p:sp>
          </mc:Fallback>
        </mc:AlternateContent>
        <p:cxnSp>
          <p:nvCxnSpPr>
            <p:cNvPr id="14" name="Rechte verbindingslijn met pijl 13">
              <a:extLst>
                <a:ext uri="{FF2B5EF4-FFF2-40B4-BE49-F238E27FC236}">
                  <a16:creationId xmlns:a16="http://schemas.microsoft.com/office/drawing/2014/main" id="{674091FA-7D56-6A9A-E791-A36663FE5C04}"/>
                </a:ext>
              </a:extLst>
            </p:cNvPr>
            <p:cNvCxnSpPr>
              <a:cxnSpLocks/>
            </p:cNvCxnSpPr>
            <p:nvPr/>
          </p:nvCxnSpPr>
          <p:spPr>
            <a:xfrm>
              <a:off x="2944430" y="3607499"/>
              <a:ext cx="0" cy="774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198B237E-5C22-DD56-E92B-83AB16BF2BDF}"/>
                    </a:ext>
                  </a:extLst>
                </p:cNvPr>
                <p:cNvSpPr txBox="1"/>
                <p:nvPr/>
              </p:nvSpPr>
              <p:spPr>
                <a:xfrm>
                  <a:off x="2269709" y="3898913"/>
                  <a:ext cx="690958" cy="3940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oMath>
                    </m:oMathPara>
                  </a14:m>
                  <a:endParaRPr lang="nl-NL" dirty="0"/>
                </a:p>
              </p:txBody>
            </p:sp>
          </mc:Choice>
          <mc:Fallback xmlns="">
            <p:sp>
              <p:nvSpPr>
                <p:cNvPr id="18" name="Tekstvak 17">
                  <a:extLst>
                    <a:ext uri="{FF2B5EF4-FFF2-40B4-BE49-F238E27FC236}">
                      <a16:creationId xmlns:a16="http://schemas.microsoft.com/office/drawing/2014/main" id="{198B237E-5C22-DD56-E92B-83AB16BF2BDF}"/>
                    </a:ext>
                  </a:extLst>
                </p:cNvPr>
                <p:cNvSpPr txBox="1">
                  <a:spLocks noRot="1" noChangeAspect="1" noMove="1" noResize="1" noEditPoints="1" noAdjustHandles="1" noChangeArrowheads="1" noChangeShapeType="1" noTextEdit="1"/>
                </p:cNvSpPr>
                <p:nvPr/>
              </p:nvSpPr>
              <p:spPr>
                <a:xfrm>
                  <a:off x="2269709" y="3898913"/>
                  <a:ext cx="690958" cy="394019"/>
                </a:xfrm>
                <a:prstGeom prst="rect">
                  <a:avLst/>
                </a:prstGeom>
                <a:blipFill>
                  <a:blip r:embed="rId5"/>
                  <a:stretch>
                    <a:fillRect r="-80769" b="-120000"/>
                  </a:stretch>
                </a:blipFill>
              </p:spPr>
              <p:txBody>
                <a:bodyPr/>
                <a:lstStyle/>
                <a:p>
                  <a:r>
                    <a:rPr lang="nl-NL">
                      <a:noFill/>
                    </a:rPr>
                    <a:t> </a:t>
                  </a:r>
                </a:p>
              </p:txBody>
            </p:sp>
          </mc:Fallback>
        </mc:AlternateContent>
      </p:grpSp>
      <p:pic>
        <p:nvPicPr>
          <p:cNvPr id="16" name="Afbeelding 15" descr="Afbeelding met kaart, Wereld, Aarde, planeet&#10;&#10;Door AI gegenereerde inhoud is mogelijk onjuist.">
            <a:extLst>
              <a:ext uri="{FF2B5EF4-FFF2-40B4-BE49-F238E27FC236}">
                <a16:creationId xmlns:a16="http://schemas.microsoft.com/office/drawing/2014/main" id="{0695573F-63E4-07C4-BF7E-976D79747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337" y="3967678"/>
            <a:ext cx="2765056" cy="2755587"/>
          </a:xfrm>
          <a:prstGeom prst="rect">
            <a:avLst/>
          </a:prstGeom>
        </p:spPr>
      </p:pic>
      <p:sp>
        <p:nvSpPr>
          <p:cNvPr id="19" name="Ovaal 18">
            <a:extLst>
              <a:ext uri="{FF2B5EF4-FFF2-40B4-BE49-F238E27FC236}">
                <a16:creationId xmlns:a16="http://schemas.microsoft.com/office/drawing/2014/main" id="{227CC6F4-089C-EBB0-AF9A-71B5D4B550E9}"/>
              </a:ext>
            </a:extLst>
          </p:cNvPr>
          <p:cNvSpPr/>
          <p:nvPr/>
        </p:nvSpPr>
        <p:spPr>
          <a:xfrm>
            <a:off x="8889475" y="3864991"/>
            <a:ext cx="103695" cy="103695"/>
          </a:xfrm>
          <a:prstGeom prst="ellipse">
            <a:avLst/>
          </a:prstGeom>
          <a:solidFill>
            <a:srgbClr val="945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2" name="Rechte verbindingslijn met pijl 21">
            <a:extLst>
              <a:ext uri="{FF2B5EF4-FFF2-40B4-BE49-F238E27FC236}">
                <a16:creationId xmlns:a16="http://schemas.microsoft.com/office/drawing/2014/main" id="{E17ED8D9-7983-EA3A-0960-C048344DE4C9}"/>
              </a:ext>
            </a:extLst>
          </p:cNvPr>
          <p:cNvCxnSpPr>
            <a:cxnSpLocks/>
          </p:cNvCxnSpPr>
          <p:nvPr/>
        </p:nvCxnSpPr>
        <p:spPr>
          <a:xfrm>
            <a:off x="8936610" y="3907412"/>
            <a:ext cx="0" cy="675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B18E76B7-C103-1516-B046-A4F76DE1113C}"/>
                  </a:ext>
                </a:extLst>
              </p:cNvPr>
              <p:cNvSpPr txBox="1"/>
              <p:nvPr/>
            </p:nvSpPr>
            <p:spPr>
              <a:xfrm>
                <a:off x="8563501" y="3967678"/>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23" name="Tekstvak 22">
                <a:extLst>
                  <a:ext uri="{FF2B5EF4-FFF2-40B4-BE49-F238E27FC236}">
                    <a16:creationId xmlns:a16="http://schemas.microsoft.com/office/drawing/2014/main" id="{B18E76B7-C103-1516-B046-A4F76DE1113C}"/>
                  </a:ext>
                </a:extLst>
              </p:cNvPr>
              <p:cNvSpPr txBox="1">
                <a:spLocks noRot="1" noChangeAspect="1" noMove="1" noResize="1" noEditPoints="1" noAdjustHandles="1" noChangeArrowheads="1" noChangeShapeType="1" noTextEdit="1"/>
              </p:cNvSpPr>
              <p:nvPr/>
            </p:nvSpPr>
            <p:spPr>
              <a:xfrm>
                <a:off x="8563501" y="3967678"/>
                <a:ext cx="429669" cy="369332"/>
              </a:xfrm>
              <a:prstGeom prst="rect">
                <a:avLst/>
              </a:prstGeom>
              <a:blipFill>
                <a:blip r:embed="rId6"/>
                <a:stretch>
                  <a:fillRect/>
                </a:stretch>
              </a:blipFill>
            </p:spPr>
            <p:txBody>
              <a:bodyPr/>
              <a:lstStyle/>
              <a:p>
                <a:r>
                  <a:rPr lang="nl-NL">
                    <a:noFill/>
                  </a:rPr>
                  <a:t> </a:t>
                </a:r>
              </a:p>
            </p:txBody>
          </p:sp>
        </mc:Fallback>
      </mc:AlternateContent>
      <p:cxnSp>
        <p:nvCxnSpPr>
          <p:cNvPr id="26" name="Rechte verbindingslijn met pijl 25">
            <a:extLst>
              <a:ext uri="{FF2B5EF4-FFF2-40B4-BE49-F238E27FC236}">
                <a16:creationId xmlns:a16="http://schemas.microsoft.com/office/drawing/2014/main" id="{E6A328A3-49B2-D894-FA5B-830AF4554E9B}"/>
              </a:ext>
            </a:extLst>
          </p:cNvPr>
          <p:cNvCxnSpPr>
            <a:cxnSpLocks/>
          </p:cNvCxnSpPr>
          <p:nvPr/>
        </p:nvCxnSpPr>
        <p:spPr>
          <a:xfrm rot="10800000">
            <a:off x="8947606" y="4705149"/>
            <a:ext cx="0" cy="675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544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80">
                                          <p:stCondLst>
                                            <p:cond delay="0"/>
                                          </p:stCondLst>
                                        </p:cTn>
                                        <p:tgtEl>
                                          <p:spTgt spid="19"/>
                                        </p:tgtEl>
                                      </p:cBhvr>
                                    </p:animEffect>
                                    <p:anim calcmode="lin" valueType="num">
                                      <p:cBhvr>
                                        <p:cTn id="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5" dur="26">
                                          <p:stCondLst>
                                            <p:cond delay="650"/>
                                          </p:stCondLst>
                                        </p:cTn>
                                        <p:tgtEl>
                                          <p:spTgt spid="19"/>
                                        </p:tgtEl>
                                      </p:cBhvr>
                                      <p:to x="100000" y="60000"/>
                                    </p:animScale>
                                    <p:animScale>
                                      <p:cBhvr>
                                        <p:cTn id="26" dur="166" decel="50000">
                                          <p:stCondLst>
                                            <p:cond delay="676"/>
                                          </p:stCondLst>
                                        </p:cTn>
                                        <p:tgtEl>
                                          <p:spTgt spid="19"/>
                                        </p:tgtEl>
                                      </p:cBhvr>
                                      <p:to x="100000" y="100000"/>
                                    </p:animScale>
                                    <p:animScale>
                                      <p:cBhvr>
                                        <p:cTn id="27" dur="26">
                                          <p:stCondLst>
                                            <p:cond delay="1312"/>
                                          </p:stCondLst>
                                        </p:cTn>
                                        <p:tgtEl>
                                          <p:spTgt spid="19"/>
                                        </p:tgtEl>
                                      </p:cBhvr>
                                      <p:to x="100000" y="80000"/>
                                    </p:animScale>
                                    <p:animScale>
                                      <p:cBhvr>
                                        <p:cTn id="28" dur="166" decel="50000">
                                          <p:stCondLst>
                                            <p:cond delay="1338"/>
                                          </p:stCondLst>
                                        </p:cTn>
                                        <p:tgtEl>
                                          <p:spTgt spid="19"/>
                                        </p:tgtEl>
                                      </p:cBhvr>
                                      <p:to x="100000" y="100000"/>
                                    </p:animScale>
                                    <p:animScale>
                                      <p:cBhvr>
                                        <p:cTn id="29" dur="26">
                                          <p:stCondLst>
                                            <p:cond delay="1642"/>
                                          </p:stCondLst>
                                        </p:cTn>
                                        <p:tgtEl>
                                          <p:spTgt spid="19"/>
                                        </p:tgtEl>
                                      </p:cBhvr>
                                      <p:to x="100000" y="90000"/>
                                    </p:animScale>
                                    <p:animScale>
                                      <p:cBhvr>
                                        <p:cTn id="30" dur="166" decel="50000">
                                          <p:stCondLst>
                                            <p:cond delay="1668"/>
                                          </p:stCondLst>
                                        </p:cTn>
                                        <p:tgtEl>
                                          <p:spTgt spid="19"/>
                                        </p:tgtEl>
                                      </p:cBhvr>
                                      <p:to x="100000" y="100000"/>
                                    </p:animScale>
                                    <p:animScale>
                                      <p:cBhvr>
                                        <p:cTn id="31" dur="26">
                                          <p:stCondLst>
                                            <p:cond delay="1808"/>
                                          </p:stCondLst>
                                        </p:cTn>
                                        <p:tgtEl>
                                          <p:spTgt spid="19"/>
                                        </p:tgtEl>
                                      </p:cBhvr>
                                      <p:to x="100000" y="95000"/>
                                    </p:animScale>
                                    <p:animScale>
                                      <p:cBhvr>
                                        <p:cTn id="32" dur="166" decel="50000">
                                          <p:stCondLst>
                                            <p:cond delay="1834"/>
                                          </p:stCondLst>
                                        </p:cTn>
                                        <p:tgtEl>
                                          <p:spTgt spid="1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0063-44DD-E4AA-917E-8F120BB043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8A07CF-B763-1EF7-AEB7-7FD005FBD69B}"/>
              </a:ext>
            </a:extLst>
          </p:cNvPr>
          <p:cNvSpPr>
            <a:spLocks noGrp="1"/>
          </p:cNvSpPr>
          <p:nvPr>
            <p:ph type="title"/>
          </p:nvPr>
        </p:nvSpPr>
        <p:spPr/>
        <p:txBody>
          <a:bodyPr/>
          <a:lstStyle/>
          <a:p>
            <a:r>
              <a:rPr lang="nl-NL" dirty="0"/>
              <a:t>Formules gelijkstellen</a:t>
            </a:r>
          </a:p>
        </p:txBody>
      </p:sp>
      <p:sp>
        <p:nvSpPr>
          <p:cNvPr id="3" name="Tijdelijke aanduiding voor inhoud 2">
            <a:extLst>
              <a:ext uri="{FF2B5EF4-FFF2-40B4-BE49-F238E27FC236}">
                <a16:creationId xmlns:a16="http://schemas.microsoft.com/office/drawing/2014/main" id="{1A73A006-7FB6-B69B-570D-46CE3D10F98F}"/>
              </a:ext>
            </a:extLst>
          </p:cNvPr>
          <p:cNvSpPr>
            <a:spLocks noGrp="1"/>
          </p:cNvSpPr>
          <p:nvPr>
            <p:ph sz="half" idx="1"/>
          </p:nvPr>
        </p:nvSpPr>
        <p:spPr>
          <a:xfrm>
            <a:off x="838200" y="2988297"/>
            <a:ext cx="5181600" cy="3188666"/>
          </a:xfrm>
        </p:spPr>
        <p:txBody>
          <a:bodyPr/>
          <a:lstStyle/>
          <a:p>
            <a:pPr marL="0" indent="0">
              <a:buNone/>
            </a:pPr>
            <a:r>
              <a:rPr lang="nl-NL" dirty="0"/>
              <a:t>Middelpuntzoekende kracht</a:t>
            </a:r>
          </a:p>
          <a:p>
            <a:r>
              <a:rPr lang="nl-NL" dirty="0"/>
              <a:t>Als de gravitatiekracht de middelpuntzoekende kracht is</a:t>
            </a:r>
          </a:p>
        </p:txBody>
      </p:sp>
      <p:sp>
        <p:nvSpPr>
          <p:cNvPr id="4" name="Tijdelijke aanduiding voor inhoud 3">
            <a:extLst>
              <a:ext uri="{FF2B5EF4-FFF2-40B4-BE49-F238E27FC236}">
                <a16:creationId xmlns:a16="http://schemas.microsoft.com/office/drawing/2014/main" id="{241CEF18-C74A-D11A-E55F-23ADC26A197F}"/>
              </a:ext>
            </a:extLst>
          </p:cNvPr>
          <p:cNvSpPr>
            <a:spLocks noGrp="1"/>
          </p:cNvSpPr>
          <p:nvPr>
            <p:ph sz="half" idx="2"/>
          </p:nvPr>
        </p:nvSpPr>
        <p:spPr>
          <a:xfrm>
            <a:off x="6172200" y="2988295"/>
            <a:ext cx="5181600" cy="3188667"/>
          </a:xfrm>
        </p:spPr>
        <p:txBody>
          <a:bodyPr/>
          <a:lstStyle/>
          <a:p>
            <a:pPr marL="0" indent="0">
              <a:buNone/>
            </a:pPr>
            <a:r>
              <a:rPr lang="nl-NL" dirty="0"/>
              <a:t>Zwaartekracht</a:t>
            </a:r>
          </a:p>
          <a:p>
            <a:r>
              <a:rPr lang="nl-NL" dirty="0"/>
              <a:t>Als de gravitatiekracht de zwaartekracht is</a:t>
            </a:r>
          </a:p>
        </p:txBody>
      </p:sp>
      <p:sp>
        <p:nvSpPr>
          <p:cNvPr id="5" name="Tijdelijke aanduiding voor inhoud 2">
            <a:extLst>
              <a:ext uri="{FF2B5EF4-FFF2-40B4-BE49-F238E27FC236}">
                <a16:creationId xmlns:a16="http://schemas.microsoft.com/office/drawing/2014/main" id="{A816FF39-7AE3-FEF7-7438-6D9889E00484}"/>
              </a:ext>
            </a:extLst>
          </p:cNvPr>
          <p:cNvSpPr txBox="1">
            <a:spLocks/>
          </p:cNvSpPr>
          <p:nvPr/>
        </p:nvSpPr>
        <p:spPr>
          <a:xfrm>
            <a:off x="838200" y="1825625"/>
            <a:ext cx="10515600" cy="927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Let op: formules gelijkstellen mag alleen als </a:t>
            </a:r>
            <a:r>
              <a:rPr lang="nl-NL" u="sng" dirty="0"/>
              <a:t>wat</a:t>
            </a:r>
            <a:r>
              <a:rPr lang="nl-NL" dirty="0"/>
              <a:t> je gelijkstelt hetzelfde is!</a:t>
            </a:r>
          </a:p>
        </p:txBody>
      </p:sp>
      <p:grpSp>
        <p:nvGrpSpPr>
          <p:cNvPr id="15" name="Groep 14">
            <a:extLst>
              <a:ext uri="{FF2B5EF4-FFF2-40B4-BE49-F238E27FC236}">
                <a16:creationId xmlns:a16="http://schemas.microsoft.com/office/drawing/2014/main" id="{02A74C27-21B8-A953-633A-A8739B8D247E}"/>
              </a:ext>
            </a:extLst>
          </p:cNvPr>
          <p:cNvGrpSpPr/>
          <p:nvPr/>
        </p:nvGrpSpPr>
        <p:grpSpPr>
          <a:xfrm>
            <a:off x="1306604" y="4794062"/>
            <a:ext cx="1361182" cy="1382900"/>
            <a:chOff x="1306604" y="3191279"/>
            <a:chExt cx="2938794" cy="2985683"/>
          </a:xfrm>
        </p:grpSpPr>
        <p:pic>
          <p:nvPicPr>
            <p:cNvPr id="7" name="Afbeelding 6" descr="Afbeelding met kaart, Wereld, Aarde, planeet&#10;&#10;Door AI gegenereerde inhoud is mogelijk onjuist.">
              <a:extLst>
                <a:ext uri="{FF2B5EF4-FFF2-40B4-BE49-F238E27FC236}">
                  <a16:creationId xmlns:a16="http://schemas.microsoft.com/office/drawing/2014/main" id="{B5FFA621-FE1C-578B-BAE9-6C6FB1ED6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30" y="4727698"/>
              <a:ext cx="330200" cy="329069"/>
            </a:xfrm>
            <a:prstGeom prst="rect">
              <a:avLst/>
            </a:prstGeom>
          </p:spPr>
        </p:pic>
        <p:sp>
          <p:nvSpPr>
            <p:cNvPr id="8" name="Ovaal 7">
              <a:extLst>
                <a:ext uri="{FF2B5EF4-FFF2-40B4-BE49-F238E27FC236}">
                  <a16:creationId xmlns:a16="http://schemas.microsoft.com/office/drawing/2014/main" id="{F3C04647-4837-EA9A-64B4-67CBD673BC5A}"/>
                </a:ext>
              </a:extLst>
            </p:cNvPr>
            <p:cNvSpPr/>
            <p:nvPr/>
          </p:nvSpPr>
          <p:spPr>
            <a:xfrm>
              <a:off x="1675937" y="3607501"/>
              <a:ext cx="2569461" cy="2569461"/>
            </a:xfrm>
            <a:prstGeom prst="ellipse">
              <a:avLst/>
            </a:prstGeom>
            <a:noFill/>
            <a:ln w="38100">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ransport, satelliet, ruimtevaartuig&#10;&#10;Door AI gegenereerde inhoud is mogelijk onjuist.">
              <a:extLst>
                <a:ext uri="{FF2B5EF4-FFF2-40B4-BE49-F238E27FC236}">
                  <a16:creationId xmlns:a16="http://schemas.microsoft.com/office/drawing/2014/main" id="{439CC1F2-D268-8A68-82BF-DC8024547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877" y="3191279"/>
              <a:ext cx="829580" cy="832441"/>
            </a:xfrm>
            <a:prstGeom prst="rect">
              <a:avLst/>
            </a:prstGeom>
          </p:spPr>
        </p:pic>
        <p:cxnSp>
          <p:nvCxnSpPr>
            <p:cNvPr id="11" name="Rechte verbindingslijn met pijl 10">
              <a:extLst>
                <a:ext uri="{FF2B5EF4-FFF2-40B4-BE49-F238E27FC236}">
                  <a16:creationId xmlns:a16="http://schemas.microsoft.com/office/drawing/2014/main" id="{6DB31AA7-0434-5950-B936-F17755531A9E}"/>
                </a:ext>
              </a:extLst>
            </p:cNvPr>
            <p:cNvCxnSpPr/>
            <p:nvPr/>
          </p:nvCxnSpPr>
          <p:spPr>
            <a:xfrm flipH="1">
              <a:off x="1675937" y="3607501"/>
              <a:ext cx="12847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7E25975F-250B-D761-7ABF-8AD73EF43869}"/>
                    </a:ext>
                  </a:extLst>
                </p:cNvPr>
                <p:cNvSpPr txBox="1"/>
                <p:nvPr/>
              </p:nvSpPr>
              <p:spPr>
                <a:xfrm>
                  <a:off x="1306604" y="3371831"/>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oMath>
                    </m:oMathPara>
                  </a14:m>
                  <a:endParaRPr lang="nl-NL" dirty="0"/>
                </a:p>
              </p:txBody>
            </p:sp>
          </mc:Choice>
          <mc:Fallback xmlns="">
            <p:sp>
              <p:nvSpPr>
                <p:cNvPr id="12" name="Tekstvak 11">
                  <a:extLst>
                    <a:ext uri="{FF2B5EF4-FFF2-40B4-BE49-F238E27FC236}">
                      <a16:creationId xmlns:a16="http://schemas.microsoft.com/office/drawing/2014/main" id="{7E25975F-250B-D761-7ABF-8AD73EF43869}"/>
                    </a:ext>
                  </a:extLst>
                </p:cNvPr>
                <p:cNvSpPr txBox="1">
                  <a:spLocks noRot="1" noChangeAspect="1" noMove="1" noResize="1" noEditPoints="1" noAdjustHandles="1" noChangeArrowheads="1" noChangeShapeType="1" noTextEdit="1"/>
                </p:cNvSpPr>
                <p:nvPr/>
              </p:nvSpPr>
              <p:spPr>
                <a:xfrm>
                  <a:off x="1306604" y="3371831"/>
                  <a:ext cx="369332" cy="369332"/>
                </a:xfrm>
                <a:prstGeom prst="rect">
                  <a:avLst/>
                </a:prstGeom>
                <a:blipFill>
                  <a:blip r:embed="rId4"/>
                  <a:stretch>
                    <a:fillRect r="-53333" b="-85714"/>
                  </a:stretch>
                </a:blipFill>
              </p:spPr>
              <p:txBody>
                <a:bodyPr/>
                <a:lstStyle/>
                <a:p>
                  <a:r>
                    <a:rPr lang="nl-NL">
                      <a:noFill/>
                    </a:rPr>
                    <a:t> </a:t>
                  </a:r>
                </a:p>
              </p:txBody>
            </p:sp>
          </mc:Fallback>
        </mc:AlternateContent>
        <p:cxnSp>
          <p:nvCxnSpPr>
            <p:cNvPr id="14" name="Rechte verbindingslijn met pijl 13">
              <a:extLst>
                <a:ext uri="{FF2B5EF4-FFF2-40B4-BE49-F238E27FC236}">
                  <a16:creationId xmlns:a16="http://schemas.microsoft.com/office/drawing/2014/main" id="{23B43E73-3C0E-6CDF-D1F6-C74970439531}"/>
                </a:ext>
              </a:extLst>
            </p:cNvPr>
            <p:cNvCxnSpPr>
              <a:cxnSpLocks/>
            </p:cNvCxnSpPr>
            <p:nvPr/>
          </p:nvCxnSpPr>
          <p:spPr>
            <a:xfrm>
              <a:off x="2944430" y="3607499"/>
              <a:ext cx="0" cy="774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309C0932-0A1C-1BC4-E417-3773E815A12A}"/>
                    </a:ext>
                  </a:extLst>
                </p:cNvPr>
                <p:cNvSpPr txBox="1"/>
                <p:nvPr/>
              </p:nvSpPr>
              <p:spPr>
                <a:xfrm>
                  <a:off x="2269709" y="3898913"/>
                  <a:ext cx="690958" cy="3940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oMath>
                    </m:oMathPara>
                  </a14:m>
                  <a:endParaRPr lang="nl-NL" dirty="0"/>
                </a:p>
              </p:txBody>
            </p:sp>
          </mc:Choice>
          <mc:Fallback xmlns="">
            <p:sp>
              <p:nvSpPr>
                <p:cNvPr id="18" name="Tekstvak 17">
                  <a:extLst>
                    <a:ext uri="{FF2B5EF4-FFF2-40B4-BE49-F238E27FC236}">
                      <a16:creationId xmlns:a16="http://schemas.microsoft.com/office/drawing/2014/main" id="{309C0932-0A1C-1BC4-E417-3773E815A12A}"/>
                    </a:ext>
                  </a:extLst>
                </p:cNvPr>
                <p:cNvSpPr txBox="1">
                  <a:spLocks noRot="1" noChangeAspect="1" noMove="1" noResize="1" noEditPoints="1" noAdjustHandles="1" noChangeArrowheads="1" noChangeShapeType="1" noTextEdit="1"/>
                </p:cNvSpPr>
                <p:nvPr/>
              </p:nvSpPr>
              <p:spPr>
                <a:xfrm>
                  <a:off x="2269709" y="3898913"/>
                  <a:ext cx="690958" cy="394019"/>
                </a:xfrm>
                <a:prstGeom prst="rect">
                  <a:avLst/>
                </a:prstGeom>
                <a:blipFill>
                  <a:blip r:embed="rId5"/>
                  <a:stretch>
                    <a:fillRect r="-80769" b="-120000"/>
                  </a:stretch>
                </a:blipFill>
              </p:spPr>
              <p:txBody>
                <a:bodyPr/>
                <a:lstStyle/>
                <a:p>
                  <a:r>
                    <a:rPr lang="nl-NL">
                      <a:noFill/>
                    </a:rPr>
                    <a:t> </a:t>
                  </a:r>
                </a:p>
              </p:txBody>
            </p:sp>
          </mc:Fallback>
        </mc:AlternateContent>
      </p:grpSp>
      <p:grpSp>
        <p:nvGrpSpPr>
          <p:cNvPr id="6" name="Groep 5">
            <a:extLst>
              <a:ext uri="{FF2B5EF4-FFF2-40B4-BE49-F238E27FC236}">
                <a16:creationId xmlns:a16="http://schemas.microsoft.com/office/drawing/2014/main" id="{D87FAD69-D4EB-9848-53CB-870E58784A01}"/>
              </a:ext>
            </a:extLst>
          </p:cNvPr>
          <p:cNvGrpSpPr/>
          <p:nvPr/>
        </p:nvGrpSpPr>
        <p:grpSpPr>
          <a:xfrm>
            <a:off x="8763000" y="5067969"/>
            <a:ext cx="994348" cy="1027870"/>
            <a:chOff x="7546337" y="3864991"/>
            <a:chExt cx="2765056" cy="2858274"/>
          </a:xfrm>
        </p:grpSpPr>
        <p:pic>
          <p:nvPicPr>
            <p:cNvPr id="16" name="Afbeelding 15" descr="Afbeelding met kaart, Wereld, Aarde, planeet&#10;&#10;Door AI gegenereerde inhoud is mogelijk onjuist.">
              <a:extLst>
                <a:ext uri="{FF2B5EF4-FFF2-40B4-BE49-F238E27FC236}">
                  <a16:creationId xmlns:a16="http://schemas.microsoft.com/office/drawing/2014/main" id="{946FFDE7-F17C-7214-1FC0-98CDD3686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337" y="3967678"/>
              <a:ext cx="2765056" cy="2755587"/>
            </a:xfrm>
            <a:prstGeom prst="rect">
              <a:avLst/>
            </a:prstGeom>
          </p:spPr>
        </p:pic>
        <p:sp>
          <p:nvSpPr>
            <p:cNvPr id="19" name="Ovaal 18">
              <a:extLst>
                <a:ext uri="{FF2B5EF4-FFF2-40B4-BE49-F238E27FC236}">
                  <a16:creationId xmlns:a16="http://schemas.microsoft.com/office/drawing/2014/main" id="{9079891D-0032-8F23-E7CB-A30370B730E0}"/>
                </a:ext>
              </a:extLst>
            </p:cNvPr>
            <p:cNvSpPr/>
            <p:nvPr/>
          </p:nvSpPr>
          <p:spPr>
            <a:xfrm>
              <a:off x="8889475" y="3864991"/>
              <a:ext cx="103695" cy="103695"/>
            </a:xfrm>
            <a:prstGeom prst="ellipse">
              <a:avLst/>
            </a:prstGeom>
            <a:solidFill>
              <a:srgbClr val="945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2" name="Rechte verbindingslijn met pijl 21">
              <a:extLst>
                <a:ext uri="{FF2B5EF4-FFF2-40B4-BE49-F238E27FC236}">
                  <a16:creationId xmlns:a16="http://schemas.microsoft.com/office/drawing/2014/main" id="{25385167-8D03-983D-4043-64DF5C20FF8C}"/>
                </a:ext>
              </a:extLst>
            </p:cNvPr>
            <p:cNvCxnSpPr>
              <a:cxnSpLocks/>
            </p:cNvCxnSpPr>
            <p:nvPr/>
          </p:nvCxnSpPr>
          <p:spPr>
            <a:xfrm>
              <a:off x="8936610" y="3907412"/>
              <a:ext cx="0" cy="675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B27F813C-7CE4-1A68-E1CA-EE19C36FB36F}"/>
                    </a:ext>
                  </a:extLst>
                </p:cNvPr>
                <p:cNvSpPr txBox="1"/>
                <p:nvPr/>
              </p:nvSpPr>
              <p:spPr>
                <a:xfrm>
                  <a:off x="8563501" y="3967678"/>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23" name="Tekstvak 22">
                  <a:extLst>
                    <a:ext uri="{FF2B5EF4-FFF2-40B4-BE49-F238E27FC236}">
                      <a16:creationId xmlns:a16="http://schemas.microsoft.com/office/drawing/2014/main" id="{B27F813C-7CE4-1A68-E1CA-EE19C36FB36F}"/>
                    </a:ext>
                  </a:extLst>
                </p:cNvPr>
                <p:cNvSpPr txBox="1">
                  <a:spLocks noRot="1" noChangeAspect="1" noMove="1" noResize="1" noEditPoints="1" noAdjustHandles="1" noChangeArrowheads="1" noChangeShapeType="1" noTextEdit="1"/>
                </p:cNvSpPr>
                <p:nvPr/>
              </p:nvSpPr>
              <p:spPr>
                <a:xfrm>
                  <a:off x="8563501" y="3967678"/>
                  <a:ext cx="429669" cy="369332"/>
                </a:xfrm>
                <a:prstGeom prst="rect">
                  <a:avLst/>
                </a:prstGeom>
                <a:blipFill>
                  <a:blip r:embed="rId6"/>
                  <a:stretch>
                    <a:fillRect l="-7692" r="-84615" b="-141667"/>
                  </a:stretch>
                </a:blipFill>
              </p:spPr>
              <p:txBody>
                <a:bodyPr/>
                <a:lstStyle/>
                <a:p>
                  <a:r>
                    <a:rPr lang="nl-NL">
                      <a:noFill/>
                    </a:rPr>
                    <a:t> </a:t>
                  </a:r>
                </a:p>
              </p:txBody>
            </p:sp>
          </mc:Fallback>
        </mc:AlternateContent>
        <p:cxnSp>
          <p:nvCxnSpPr>
            <p:cNvPr id="26" name="Rechte verbindingslijn met pijl 25">
              <a:extLst>
                <a:ext uri="{FF2B5EF4-FFF2-40B4-BE49-F238E27FC236}">
                  <a16:creationId xmlns:a16="http://schemas.microsoft.com/office/drawing/2014/main" id="{FCB644FC-A341-E55E-E4E6-1D848FD8D5CE}"/>
                </a:ext>
              </a:extLst>
            </p:cNvPr>
            <p:cNvCxnSpPr>
              <a:cxnSpLocks/>
            </p:cNvCxnSpPr>
            <p:nvPr/>
          </p:nvCxnSpPr>
          <p:spPr>
            <a:xfrm rot="10800000">
              <a:off x="8947606" y="4705149"/>
              <a:ext cx="0" cy="675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7300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C40C0-D51F-4E89-5964-6BE8E565C9DB}"/>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697B877-1C2C-F4B1-A384-C252C0EFD3FC}"/>
                  </a:ext>
                </a:extLst>
              </p:cNvPr>
              <p:cNvSpPr>
                <a:spLocks noGrp="1"/>
              </p:cNvSpPr>
              <p:nvPr>
                <p:ph idx="1"/>
              </p:nvPr>
            </p:nvSpPr>
            <p:spPr>
              <a:xfrm>
                <a:off x="838200" y="1382233"/>
                <a:ext cx="10515600" cy="5348176"/>
              </a:xfrm>
            </p:spPr>
            <p:txBody>
              <a:bodyPr>
                <a:normAutofit/>
              </a:bodyPr>
              <a:lstStyle/>
              <a:p>
                <a:pPr marL="0" indent="0">
                  <a:buNone/>
                </a:pPr>
                <a:r>
                  <a:rPr lang="nl-NL" dirty="0"/>
                  <a:t>Een maan in een sterrenstelsel hier ver ver vandaan staat op een afstand van </a:t>
                </a:r>
                <a14:m>
                  <m:oMath xmlns:m="http://schemas.openxmlformats.org/officeDocument/2006/math">
                    <m:r>
                      <a:rPr lang="nl-NL" b="0" i="1" smtClean="0">
                        <a:latin typeface="Cambria Math" panose="02040503050406030204" pitchFamily="18" charset="0"/>
                      </a:rPr>
                      <m:t>14,2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7</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r>
                  <a:rPr lang="nl-NL" dirty="0"/>
                  <a:t> van een planeet en heeft een straal van </a:t>
                </a:r>
                <a14:m>
                  <m:oMath xmlns:m="http://schemas.openxmlformats.org/officeDocument/2006/math">
                    <m:r>
                      <a:rPr lang="nl-NL" b="0" i="1" smtClean="0">
                        <a:latin typeface="Cambria Math" panose="02040503050406030204" pitchFamily="18" charset="0"/>
                      </a:rPr>
                      <m:t>1815 </m:t>
                    </m:r>
                    <m:r>
                      <m:rPr>
                        <m:sty m:val="p"/>
                      </m:rPr>
                      <a:rPr lang="nl-NL" b="0" i="0" smtClean="0">
                        <a:latin typeface="Cambria Math" panose="02040503050406030204" pitchFamily="18" charset="0"/>
                      </a:rPr>
                      <m:t>km</m:t>
                    </m:r>
                  </m:oMath>
                </a14:m>
                <a:r>
                  <a:rPr lang="nl-NL" dirty="0"/>
                  <a:t>. De massa van de maan is </a:t>
                </a:r>
                <a14:m>
                  <m:oMath xmlns:m="http://schemas.openxmlformats.org/officeDocument/2006/math">
                    <m:r>
                      <a:rPr lang="nl-NL" b="0" i="1" smtClean="0">
                        <a:latin typeface="Cambria Math" panose="02040503050406030204" pitchFamily="18" charset="0"/>
                      </a:rPr>
                      <m:t>9,2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kg</m:t>
                    </m:r>
                  </m:oMath>
                </a14:m>
                <a:r>
                  <a:rPr lang="nl-NL" dirty="0"/>
                  <a:t>.</a:t>
                </a:r>
              </a:p>
              <a:p>
                <a:pPr marL="0" indent="0">
                  <a:buNone/>
                </a:pPr>
                <a:r>
                  <a:rPr lang="nl-NL" dirty="0"/>
                  <a:t>Bereken de gravitatieversnelling op deze maan.</a:t>
                </a:r>
              </a:p>
              <a:p>
                <a:r>
                  <a:rPr lang="nl-NL" dirty="0"/>
                  <a:t>Gegevens:</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baan</m:t>
                        </m:r>
                      </m:sub>
                    </m:sSub>
                    <m:r>
                      <a:rPr lang="nl-NL" b="0" i="0" smtClean="0">
                        <a:latin typeface="Cambria Math" panose="02040503050406030204" pitchFamily="18" charset="0"/>
                      </a:rPr>
                      <m:t>=14,2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7</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endParaRPr lang="nl-NL" b="0" dirty="0">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maan</m:t>
                        </m:r>
                      </m:sub>
                    </m:sSub>
                    <m:r>
                      <a:rPr lang="nl-NL" b="0" i="1" smtClean="0">
                        <a:latin typeface="Cambria Math" panose="02040503050406030204" pitchFamily="18" charset="0"/>
                      </a:rPr>
                      <m:t>=1815 </m:t>
                    </m:r>
                    <m:r>
                      <m:rPr>
                        <m:sty m:val="p"/>
                      </m:rPr>
                      <a:rPr lang="nl-NL" b="0" i="0" smtClean="0">
                        <a:latin typeface="Cambria Math" panose="02040503050406030204" pitchFamily="18" charset="0"/>
                      </a:rPr>
                      <m:t>km</m:t>
                    </m:r>
                    <m:r>
                      <a:rPr lang="nl-NL" b="0" i="0" smtClean="0">
                        <a:latin typeface="Cambria Math" panose="02040503050406030204" pitchFamily="18" charset="0"/>
                      </a:rPr>
                      <m:t>=1815000 </m:t>
                    </m:r>
                    <m:r>
                      <m:rPr>
                        <m:sty m:val="p"/>
                      </m:rPr>
                      <a:rPr lang="nl-NL" b="0" i="0" smtClean="0">
                        <a:latin typeface="Cambria Math" panose="02040503050406030204" pitchFamily="18" charset="0"/>
                      </a:rPr>
                      <m:t>m</m:t>
                    </m:r>
                  </m:oMath>
                </a14:m>
                <a:endParaRPr lang="nl-NL" b="0"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m:rPr>
                            <m:sty m:val="p"/>
                          </m:rPr>
                          <a:rPr lang="nl-NL" b="0" i="0" smtClean="0">
                            <a:latin typeface="Cambria Math" panose="02040503050406030204" pitchFamily="18" charset="0"/>
                          </a:rPr>
                          <m:t>maan</m:t>
                        </m:r>
                      </m:sub>
                    </m:sSub>
                    <m:r>
                      <a:rPr lang="nl-NL" b="0" i="0" smtClean="0">
                        <a:latin typeface="Cambria Math" panose="02040503050406030204" pitchFamily="18" charset="0"/>
                      </a:rPr>
                      <m:t>=9,2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kg</m:t>
                    </m:r>
                  </m:oMath>
                </a14:m>
                <a:endParaRPr lang="nl-NL" dirty="0"/>
              </a:p>
            </p:txBody>
          </p:sp>
        </mc:Choice>
        <mc:Fallback xmlns="">
          <p:sp>
            <p:nvSpPr>
              <p:cNvPr id="3" name="Tijdelijke aanduiding voor inhoud 2">
                <a:extLst>
                  <a:ext uri="{FF2B5EF4-FFF2-40B4-BE49-F238E27FC236}">
                    <a16:creationId xmlns:a16="http://schemas.microsoft.com/office/drawing/2014/main" id="{D697B877-1C2C-F4B1-A384-C252C0EFD3FC}"/>
                  </a:ext>
                </a:extLst>
              </p:cNvPr>
              <p:cNvSpPr>
                <a:spLocks noGrp="1" noRot="1" noChangeAspect="1" noMove="1" noResize="1" noEditPoints="1" noAdjustHandles="1" noChangeArrowheads="1" noChangeShapeType="1" noTextEdit="1"/>
              </p:cNvSpPr>
              <p:nvPr>
                <p:ph idx="1"/>
              </p:nvPr>
            </p:nvSpPr>
            <p:spPr>
              <a:xfrm>
                <a:off x="838200" y="1382233"/>
                <a:ext cx="10515600" cy="5348176"/>
              </a:xfrm>
              <a:blipFill>
                <a:blip r:embed="rId4"/>
                <a:stretch>
                  <a:fillRect l="-1206" t="-1896"/>
                </a:stretch>
              </a:blipFill>
            </p:spPr>
            <p:txBody>
              <a:bodyPr/>
              <a:lstStyle/>
              <a:p>
                <a:r>
                  <a:rPr lang="nl-NL">
                    <a:noFill/>
                  </a:rPr>
                  <a:t> </a:t>
                </a:r>
              </a:p>
            </p:txBody>
          </p:sp>
        </mc:Fallback>
      </mc:AlternateContent>
      <p:pic>
        <p:nvPicPr>
          <p:cNvPr id="5" name="Afbeelding 4" descr="Afbeelding met cirkel, Graphics, Lettertype, logo&#10;&#10;Door AI gegenereerde inhoud is mogelijk onjuist.">
            <a:extLst>
              <a:ext uri="{FF2B5EF4-FFF2-40B4-BE49-F238E27FC236}">
                <a16:creationId xmlns:a16="http://schemas.microsoft.com/office/drawing/2014/main" id="{4B352076-A340-C669-E3D9-48519A988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04173">
            <a:off x="9057967" y="4366447"/>
            <a:ext cx="3261966" cy="3261966"/>
          </a:xfrm>
          <a:prstGeom prst="rect">
            <a:avLst/>
          </a:prstGeom>
        </p:spPr>
      </p:pic>
    </p:spTree>
    <p:extLst>
      <p:ext uri="{BB962C8B-B14F-4D97-AF65-F5344CB8AC3E}">
        <p14:creationId xmlns:p14="http://schemas.microsoft.com/office/powerpoint/2010/main" val="3284673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left)">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9F1E3-9A1E-B209-152A-BE01DEE558C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B002209-5172-063F-BB92-3D99651FE4F8}"/>
              </a:ext>
            </a:extLst>
          </p:cNvPr>
          <p:cNvSpPr>
            <a:spLocks noGrp="1"/>
          </p:cNvSpPr>
          <p:nvPr>
            <p:ph type="title"/>
          </p:nvPr>
        </p:nvSpPr>
        <p:spPr/>
        <p:txBody>
          <a:bodyPr/>
          <a:lstStyle/>
          <a:p>
            <a:r>
              <a:rPr lang="nl-NL" dirty="0"/>
              <a:t>Gravitatieversnelling</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D87400B5-9217-6135-02BB-673013DD6504}"/>
                  </a:ext>
                </a:extLst>
              </p:cNvPr>
              <p:cNvSpPr>
                <a:spLocks noGrp="1"/>
              </p:cNvSpPr>
              <p:nvPr>
                <p:ph idx="1"/>
              </p:nvPr>
            </p:nvSpPr>
            <p:spPr/>
            <p:txBody>
              <a:bodyPr/>
              <a:lstStyle/>
              <a:p>
                <a:r>
                  <a:rPr lang="nl-NL" dirty="0"/>
                  <a:t>Wat is de gravitatieversnelling?</a:t>
                </a:r>
              </a:p>
              <a:p>
                <a:r>
                  <a:rPr lang="nl-NL" dirty="0"/>
                  <a:t>Een kracht zorgt voor een versnelling (</a:t>
                </a:r>
                <a14:m>
                  <m:oMath xmlns:m="http://schemas.openxmlformats.org/officeDocument/2006/math">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r>
                      <a:rPr lang="nl-NL" b="0" i="1" smtClean="0">
                        <a:latin typeface="Cambria Math" panose="02040503050406030204" pitchFamily="18" charset="0"/>
                      </a:rPr>
                      <m:t>=</m:t>
                    </m:r>
                    <m:r>
                      <a:rPr lang="nl-NL" b="0" i="1" smtClean="0">
                        <a:latin typeface="Cambria Math" panose="02040503050406030204" pitchFamily="18" charset="0"/>
                      </a:rPr>
                      <m:t>𝑚</m:t>
                    </m:r>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𝑎</m:t>
                        </m:r>
                      </m:e>
                    </m:acc>
                  </m:oMath>
                </a14:m>
                <a:r>
                  <a:rPr lang="nl-NL" dirty="0"/>
                  <a:t>)</a:t>
                </a:r>
              </a:p>
              <a:p>
                <a:r>
                  <a:rPr lang="nl-NL" dirty="0"/>
                  <a:t>De zwaartekracht zorgt voor een versnelling</a:t>
                </a:r>
              </a:p>
              <a:p>
                <a:pPr lvl="1"/>
                <a:r>
                  <a:rPr lang="nl-NL" dirty="0"/>
                  <a:t>Deze noemen we: gravitatieversnelling</a:t>
                </a:r>
              </a:p>
              <a:p>
                <a:pPr lvl="1"/>
                <a14:m>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z</m:t>
                        </m:r>
                      </m:sub>
                    </m:sSub>
                    <m:r>
                      <a:rPr lang="nl-NL" b="0" i="0" smtClean="0">
                        <a:latin typeface="Cambria Math" panose="02040503050406030204" pitchFamily="18" charset="0"/>
                      </a:rPr>
                      <m:t>=</m:t>
                    </m:r>
                    <m:r>
                      <a:rPr lang="nl-NL" b="0" i="1" smtClean="0">
                        <a:latin typeface="Cambria Math" panose="02040503050406030204" pitchFamily="18" charset="0"/>
                      </a:rPr>
                      <m:t>𝑚</m:t>
                    </m:r>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𝑔</m:t>
                        </m:r>
                      </m:e>
                    </m:acc>
                  </m:oMath>
                </a14:m>
                <a:endParaRPr lang="nl-NL" dirty="0"/>
              </a:p>
              <a:p>
                <a:r>
                  <a:rPr lang="nl-NL" dirty="0"/>
                  <a:t>Maar waarom is er eigenlijk zwaartekracht?</a:t>
                </a:r>
              </a:p>
              <a:p>
                <a:pPr lvl="1"/>
                <a:r>
                  <a:rPr lang="nl-NL" dirty="0"/>
                  <a:t>Massa’s trekken elkaar aan</a:t>
                </a:r>
              </a:p>
              <a:p>
                <a:pPr lvl="1"/>
                <a:r>
                  <a:rPr lang="nl-NL" dirty="0"/>
                  <a:t>Deze aantrekkingskracht noemen we: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gravitatie</m:t>
                        </m:r>
                      </m:sub>
                    </m:sSub>
                  </m:oMath>
                </a14:m>
                <a:endParaRPr lang="nl-NL" b="0"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r>
                      <a:rPr lang="nl-NL" b="0" i="0" smtClean="0">
                        <a:latin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 </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oMath>
                </a14:m>
                <a:endParaRPr lang="nl-NL" dirty="0"/>
              </a:p>
            </p:txBody>
          </p:sp>
        </mc:Choice>
        <mc:Fallback xmlns="">
          <p:sp>
            <p:nvSpPr>
              <p:cNvPr id="5" name="Tijdelijke aanduiding voor inhoud 4">
                <a:extLst>
                  <a:ext uri="{FF2B5EF4-FFF2-40B4-BE49-F238E27FC236}">
                    <a16:creationId xmlns:a16="http://schemas.microsoft.com/office/drawing/2014/main" id="{D87400B5-9217-6135-02BB-673013DD6504}"/>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nl-NL">
                    <a:noFill/>
                  </a:rPr>
                  <a:t> </a:t>
                </a:r>
              </a:p>
            </p:txBody>
          </p:sp>
        </mc:Fallback>
      </mc:AlternateContent>
      <p:pic>
        <p:nvPicPr>
          <p:cNvPr id="7" name="Afbeelding 6" descr="Afbeelding met cirkel, schermopname&#10;&#10;Door AI gegenereerde inhoud is mogelijk onjuist.">
            <a:extLst>
              <a:ext uri="{FF2B5EF4-FFF2-40B4-BE49-F238E27FC236}">
                <a16:creationId xmlns:a16="http://schemas.microsoft.com/office/drawing/2014/main" id="{0F05A873-1BAF-092D-E62A-EB2ED7915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97" y="4372565"/>
            <a:ext cx="4240619" cy="4240619"/>
          </a:xfrm>
          <a:prstGeom prst="rect">
            <a:avLst/>
          </a:prstGeom>
        </p:spPr>
      </p:pic>
      <p:sp>
        <p:nvSpPr>
          <p:cNvPr id="8" name="Ovaal 7">
            <a:extLst>
              <a:ext uri="{FF2B5EF4-FFF2-40B4-BE49-F238E27FC236}">
                <a16:creationId xmlns:a16="http://schemas.microsoft.com/office/drawing/2014/main" id="{7D916169-CFD8-D243-5296-C383F1B778DE}"/>
              </a:ext>
            </a:extLst>
          </p:cNvPr>
          <p:cNvSpPr/>
          <p:nvPr/>
        </p:nvSpPr>
        <p:spPr>
          <a:xfrm>
            <a:off x="9584364" y="4149281"/>
            <a:ext cx="223284" cy="223284"/>
          </a:xfrm>
          <a:prstGeom prst="ellipse">
            <a:avLst/>
          </a:prstGeom>
          <a:solidFill>
            <a:srgbClr val="945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Rechte verbindingslijn met pijl 2">
            <a:extLst>
              <a:ext uri="{FF2B5EF4-FFF2-40B4-BE49-F238E27FC236}">
                <a16:creationId xmlns:a16="http://schemas.microsoft.com/office/drawing/2014/main" id="{14D68AA5-2F99-C74B-21A0-0D620285C08F}"/>
              </a:ext>
            </a:extLst>
          </p:cNvPr>
          <p:cNvCxnSpPr>
            <a:cxnSpLocks/>
          </p:cNvCxnSpPr>
          <p:nvPr/>
        </p:nvCxnSpPr>
        <p:spPr>
          <a:xfrm>
            <a:off x="9701323" y="4260922"/>
            <a:ext cx="0" cy="1087254"/>
          </a:xfrm>
          <a:prstGeom prst="straightConnector1">
            <a:avLst/>
          </a:prstGeom>
          <a:ln w="38100">
            <a:solidFill>
              <a:srgbClr val="652EA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0127E156-E239-8C76-7AB8-F69BE2935846}"/>
                  </a:ext>
                </a:extLst>
              </p:cNvPr>
              <p:cNvSpPr txBox="1"/>
              <p:nvPr/>
            </p:nvSpPr>
            <p:spPr>
              <a:xfrm>
                <a:off x="9238807" y="4675704"/>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6" name="Tekstvak 5">
                <a:extLst>
                  <a:ext uri="{FF2B5EF4-FFF2-40B4-BE49-F238E27FC236}">
                    <a16:creationId xmlns:a16="http://schemas.microsoft.com/office/drawing/2014/main" id="{0127E156-E239-8C76-7AB8-F69BE2935846}"/>
                  </a:ext>
                </a:extLst>
              </p:cNvPr>
              <p:cNvSpPr txBox="1">
                <a:spLocks noRot="1" noChangeAspect="1" noMove="1" noResize="1" noEditPoints="1" noAdjustHandles="1" noChangeArrowheads="1" noChangeShapeType="1" noTextEdit="1"/>
              </p:cNvSpPr>
              <p:nvPr/>
            </p:nvSpPr>
            <p:spPr>
              <a:xfrm>
                <a:off x="9238807" y="4675704"/>
                <a:ext cx="429669" cy="369332"/>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D43D50D9-266A-9BF8-472A-E12A07802D09}"/>
                  </a:ext>
                </a:extLst>
              </p:cNvPr>
              <p:cNvSpPr txBox="1"/>
              <p:nvPr/>
            </p:nvSpPr>
            <p:spPr>
              <a:xfrm>
                <a:off x="9696006" y="3868296"/>
                <a:ext cx="4355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𝑚</m:t>
                      </m:r>
                    </m:oMath>
                  </m:oMathPara>
                </a14:m>
                <a:endParaRPr lang="nl-NL" dirty="0"/>
              </a:p>
            </p:txBody>
          </p:sp>
        </mc:Choice>
        <mc:Fallback xmlns="">
          <p:sp>
            <p:nvSpPr>
              <p:cNvPr id="2" name="Tekstvak 1">
                <a:extLst>
                  <a:ext uri="{FF2B5EF4-FFF2-40B4-BE49-F238E27FC236}">
                    <a16:creationId xmlns:a16="http://schemas.microsoft.com/office/drawing/2014/main" id="{D43D50D9-266A-9BF8-472A-E12A07802D09}"/>
                  </a:ext>
                </a:extLst>
              </p:cNvPr>
              <p:cNvSpPr txBox="1">
                <a:spLocks noRot="1" noChangeAspect="1" noMove="1" noResize="1" noEditPoints="1" noAdjustHandles="1" noChangeArrowheads="1" noChangeShapeType="1" noTextEdit="1"/>
              </p:cNvSpPr>
              <p:nvPr/>
            </p:nvSpPr>
            <p:spPr>
              <a:xfrm>
                <a:off x="9696006" y="3868296"/>
                <a:ext cx="435504" cy="369332"/>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A1249556-D9FD-A505-B3BA-E59D16AC87A1}"/>
                  </a:ext>
                </a:extLst>
              </p:cNvPr>
              <p:cNvSpPr txBox="1"/>
              <p:nvPr/>
            </p:nvSpPr>
            <p:spPr>
              <a:xfrm>
                <a:off x="9873338" y="6059766"/>
                <a:ext cx="4403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𝑀</m:t>
                      </m:r>
                    </m:oMath>
                  </m:oMathPara>
                </a14:m>
                <a:endParaRPr lang="nl-NL" dirty="0"/>
              </a:p>
            </p:txBody>
          </p:sp>
        </mc:Choice>
        <mc:Fallback xmlns="">
          <p:sp>
            <p:nvSpPr>
              <p:cNvPr id="9" name="Tekstvak 8">
                <a:extLst>
                  <a:ext uri="{FF2B5EF4-FFF2-40B4-BE49-F238E27FC236}">
                    <a16:creationId xmlns:a16="http://schemas.microsoft.com/office/drawing/2014/main" id="{A1249556-D9FD-A505-B3BA-E59D16AC87A1}"/>
                  </a:ext>
                </a:extLst>
              </p:cNvPr>
              <p:cNvSpPr txBox="1">
                <a:spLocks noRot="1" noChangeAspect="1" noMove="1" noResize="1" noEditPoints="1" noAdjustHandles="1" noChangeArrowheads="1" noChangeShapeType="1" noTextEdit="1"/>
              </p:cNvSpPr>
              <p:nvPr/>
            </p:nvSpPr>
            <p:spPr>
              <a:xfrm>
                <a:off x="9873338" y="6059766"/>
                <a:ext cx="440377" cy="369332"/>
              </a:xfrm>
              <a:prstGeom prst="rect">
                <a:avLst/>
              </a:prstGeom>
              <a:blipFill>
                <a:blip r:embed="rId7"/>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966209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down)">
                                      <p:cBhvr>
                                        <p:cTn id="20" dur="500"/>
                                        <p:tgtEl>
                                          <p:spTgt spid="5">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down)">
                                      <p:cBhvr>
                                        <p:cTn id="31" dur="500"/>
                                        <p:tgtEl>
                                          <p:spTgt spid="5">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wipe(down)">
                                      <p:cBhvr>
                                        <p:cTn id="34" dur="500"/>
                                        <p:tgtEl>
                                          <p:spTgt spid="5">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wipe(down)">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80">
                                          <p:stCondLst>
                                            <p:cond delay="0"/>
                                          </p:stCondLst>
                                        </p:cTn>
                                        <p:tgtEl>
                                          <p:spTgt spid="2"/>
                                        </p:tgtEl>
                                      </p:cBhvr>
                                    </p:animEffect>
                                    <p:anim calcmode="lin" valueType="num">
                                      <p:cBhvr>
                                        <p:cTn id="4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8" dur="26">
                                          <p:stCondLst>
                                            <p:cond delay="650"/>
                                          </p:stCondLst>
                                        </p:cTn>
                                        <p:tgtEl>
                                          <p:spTgt spid="2"/>
                                        </p:tgtEl>
                                      </p:cBhvr>
                                      <p:to x="100000" y="60000"/>
                                    </p:animScale>
                                    <p:animScale>
                                      <p:cBhvr>
                                        <p:cTn id="49" dur="166" decel="50000">
                                          <p:stCondLst>
                                            <p:cond delay="676"/>
                                          </p:stCondLst>
                                        </p:cTn>
                                        <p:tgtEl>
                                          <p:spTgt spid="2"/>
                                        </p:tgtEl>
                                      </p:cBhvr>
                                      <p:to x="100000" y="100000"/>
                                    </p:animScale>
                                    <p:animScale>
                                      <p:cBhvr>
                                        <p:cTn id="50" dur="26">
                                          <p:stCondLst>
                                            <p:cond delay="1312"/>
                                          </p:stCondLst>
                                        </p:cTn>
                                        <p:tgtEl>
                                          <p:spTgt spid="2"/>
                                        </p:tgtEl>
                                      </p:cBhvr>
                                      <p:to x="100000" y="80000"/>
                                    </p:animScale>
                                    <p:animScale>
                                      <p:cBhvr>
                                        <p:cTn id="51" dur="166" decel="50000">
                                          <p:stCondLst>
                                            <p:cond delay="1338"/>
                                          </p:stCondLst>
                                        </p:cTn>
                                        <p:tgtEl>
                                          <p:spTgt spid="2"/>
                                        </p:tgtEl>
                                      </p:cBhvr>
                                      <p:to x="100000" y="100000"/>
                                    </p:animScale>
                                    <p:animScale>
                                      <p:cBhvr>
                                        <p:cTn id="52" dur="26">
                                          <p:stCondLst>
                                            <p:cond delay="1642"/>
                                          </p:stCondLst>
                                        </p:cTn>
                                        <p:tgtEl>
                                          <p:spTgt spid="2"/>
                                        </p:tgtEl>
                                      </p:cBhvr>
                                      <p:to x="100000" y="90000"/>
                                    </p:animScale>
                                    <p:animScale>
                                      <p:cBhvr>
                                        <p:cTn id="53" dur="166" decel="50000">
                                          <p:stCondLst>
                                            <p:cond delay="1668"/>
                                          </p:stCondLst>
                                        </p:cTn>
                                        <p:tgtEl>
                                          <p:spTgt spid="2"/>
                                        </p:tgtEl>
                                      </p:cBhvr>
                                      <p:to x="100000" y="100000"/>
                                    </p:animScale>
                                    <p:animScale>
                                      <p:cBhvr>
                                        <p:cTn id="54" dur="26">
                                          <p:stCondLst>
                                            <p:cond delay="1808"/>
                                          </p:stCondLst>
                                        </p:cTn>
                                        <p:tgtEl>
                                          <p:spTgt spid="2"/>
                                        </p:tgtEl>
                                      </p:cBhvr>
                                      <p:to x="100000" y="95000"/>
                                    </p:animScale>
                                    <p:animScale>
                                      <p:cBhvr>
                                        <p:cTn id="55" dur="166" decel="50000">
                                          <p:stCondLst>
                                            <p:cond delay="1834"/>
                                          </p:stCondLst>
                                        </p:cTn>
                                        <p:tgtEl>
                                          <p:spTgt spid="2"/>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581D2-3EC1-1D59-FDE6-5A35E31CDF4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C1D47D0-C88F-C120-7071-F0D35BC5E6C1}"/>
              </a:ext>
            </a:extLst>
          </p:cNvPr>
          <p:cNvSpPr>
            <a:spLocks noGrp="1"/>
          </p:cNvSpPr>
          <p:nvPr>
            <p:ph type="title"/>
          </p:nvPr>
        </p:nvSpPr>
        <p:spPr/>
        <p:txBody>
          <a:bodyPr/>
          <a:lstStyle/>
          <a:p>
            <a:r>
              <a:rPr lang="nl-NL" dirty="0"/>
              <a:t>Gravitatieversnelling</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85CA58D0-919E-ED77-AC90-0B6161531023}"/>
                  </a:ext>
                </a:extLst>
              </p:cNvPr>
              <p:cNvSpPr>
                <a:spLocks noGrp="1"/>
              </p:cNvSpPr>
              <p:nvPr>
                <p:ph idx="1"/>
              </p:nvPr>
            </p:nvSpPr>
            <p:spPr/>
            <p:txBody>
              <a:bodyPr/>
              <a:lstStyle/>
              <a:p>
                <a:r>
                  <a:rPr lang="nl-NL" dirty="0"/>
                  <a:t>De zwaartekracht is een gravitatiekracht!</a:t>
                </a: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a14:m>
                <a:endParaRPr lang="nl-NL" b="0" dirty="0"/>
              </a:p>
              <a:p>
                <a14:m>
                  <m:oMath xmlns:m="http://schemas.openxmlformats.org/officeDocument/2006/math">
                    <m:r>
                      <a:rPr lang="nl-NL" b="0" i="1" smtClean="0">
                        <a:latin typeface="Cambria Math" panose="02040503050406030204" pitchFamily="18" charset="0"/>
                      </a:rPr>
                      <m:t>𝑚𝑔</m:t>
                    </m:r>
                    <m:r>
                      <a:rPr lang="nl-NL" b="0" i="1" smtClean="0">
                        <a:latin typeface="Cambria Math" panose="02040503050406030204" pitchFamily="18" charset="0"/>
                      </a:rPr>
                      <m:t>=</m:t>
                    </m:r>
                    <m:r>
                      <a:rPr lang="nl-NL" b="0" i="1" smtClean="0">
                        <a:latin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𝑟</m:t>
                            </m:r>
                          </m:e>
                          <m:sup>
                            <m:r>
                              <a:rPr lang="nl-NL" b="0" i="1" smtClean="0">
                                <a:latin typeface="Cambria Math" panose="02040503050406030204" pitchFamily="18" charset="0"/>
                                <a:ea typeface="Cambria Math" panose="02040503050406030204" pitchFamily="18" charset="0"/>
                              </a:rPr>
                              <m:t>2</m:t>
                            </m:r>
                          </m:sup>
                        </m:sSup>
                      </m:den>
                    </m:f>
                  </m:oMath>
                </a14:m>
                <a:endParaRPr lang="nl-NL" b="0" dirty="0"/>
              </a:p>
              <a:p>
                <a14:m>
                  <m:oMath xmlns:m="http://schemas.openxmlformats.org/officeDocument/2006/math">
                    <m:r>
                      <a:rPr lang="nl-NL" b="0" i="1" smtClean="0">
                        <a:latin typeface="Cambria Math" panose="02040503050406030204" pitchFamily="18" charset="0"/>
                      </a:rPr>
                      <m:t>𝑔</m:t>
                    </m:r>
                    <m:r>
                      <a:rPr lang="nl-NL" b="0" i="1" smtClean="0">
                        <a:latin typeface="Cambria Math" panose="02040503050406030204" pitchFamily="18" charset="0"/>
                      </a:rPr>
                      <m:t>=</m:t>
                    </m:r>
                    <m:r>
                      <a:rPr lang="nl-NL" b="0" i="1" smtClean="0">
                        <a:latin typeface="Cambria Math" panose="02040503050406030204" pitchFamily="18" charset="0"/>
                      </a:rPr>
                      <m:t>𝐺</m:t>
                    </m:r>
                    <m:f>
                      <m:fPr>
                        <m:ctrlPr>
                          <a:rPr lang="nl-NL" b="0" i="1" smtClean="0">
                            <a:latin typeface="Cambria Math" panose="02040503050406030204" pitchFamily="18" charset="0"/>
                          </a:rPr>
                        </m:ctrlPr>
                      </m:fPr>
                      <m:num>
                        <m:r>
                          <a:rPr lang="nl-NL" b="0" i="1" smtClean="0">
                            <a:latin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oMath>
                </a14:m>
                <a:endParaRPr lang="nl-NL" b="0" dirty="0"/>
              </a:p>
              <a:p>
                <a:pPr lvl="1"/>
                <a:endParaRPr lang="nl-NL" dirty="0"/>
              </a:p>
            </p:txBody>
          </p:sp>
        </mc:Choice>
        <mc:Fallback xmlns="">
          <p:sp>
            <p:nvSpPr>
              <p:cNvPr id="5" name="Tijdelijke aanduiding voor inhoud 4">
                <a:extLst>
                  <a:ext uri="{FF2B5EF4-FFF2-40B4-BE49-F238E27FC236}">
                    <a16:creationId xmlns:a16="http://schemas.microsoft.com/office/drawing/2014/main" id="{85CA58D0-919E-ED77-AC90-0B6161531023}"/>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nl-NL">
                    <a:noFill/>
                  </a:rPr>
                  <a:t> </a:t>
                </a:r>
              </a:p>
            </p:txBody>
          </p:sp>
        </mc:Fallback>
      </mc:AlternateContent>
      <p:pic>
        <p:nvPicPr>
          <p:cNvPr id="7" name="Afbeelding 6" descr="Afbeelding met cirkel, schermopname&#10;&#10;Door AI gegenereerde inhoud is mogelijk onjuist.">
            <a:extLst>
              <a:ext uri="{FF2B5EF4-FFF2-40B4-BE49-F238E27FC236}">
                <a16:creationId xmlns:a16="http://schemas.microsoft.com/office/drawing/2014/main" id="{F500ED50-1944-18B2-E42A-4330DA951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97" y="4372565"/>
            <a:ext cx="4240619" cy="4240619"/>
          </a:xfrm>
          <a:prstGeom prst="rect">
            <a:avLst/>
          </a:prstGeom>
        </p:spPr>
      </p:pic>
      <p:sp>
        <p:nvSpPr>
          <p:cNvPr id="8" name="Ovaal 7">
            <a:extLst>
              <a:ext uri="{FF2B5EF4-FFF2-40B4-BE49-F238E27FC236}">
                <a16:creationId xmlns:a16="http://schemas.microsoft.com/office/drawing/2014/main" id="{8AFEDF8A-AECF-2A51-9F50-5484086BD8E7}"/>
              </a:ext>
            </a:extLst>
          </p:cNvPr>
          <p:cNvSpPr/>
          <p:nvPr/>
        </p:nvSpPr>
        <p:spPr>
          <a:xfrm>
            <a:off x="9584364" y="4149281"/>
            <a:ext cx="223284" cy="223284"/>
          </a:xfrm>
          <a:prstGeom prst="ellipse">
            <a:avLst/>
          </a:prstGeom>
          <a:solidFill>
            <a:srgbClr val="945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Rechte verbindingslijn met pijl 2">
            <a:extLst>
              <a:ext uri="{FF2B5EF4-FFF2-40B4-BE49-F238E27FC236}">
                <a16:creationId xmlns:a16="http://schemas.microsoft.com/office/drawing/2014/main" id="{AF8C08FB-5F4D-F0FA-FD33-7548F8DC9977}"/>
              </a:ext>
            </a:extLst>
          </p:cNvPr>
          <p:cNvCxnSpPr>
            <a:cxnSpLocks/>
          </p:cNvCxnSpPr>
          <p:nvPr/>
        </p:nvCxnSpPr>
        <p:spPr>
          <a:xfrm>
            <a:off x="9701323" y="4260922"/>
            <a:ext cx="0" cy="1087254"/>
          </a:xfrm>
          <a:prstGeom prst="straightConnector1">
            <a:avLst/>
          </a:prstGeom>
          <a:ln w="38100">
            <a:solidFill>
              <a:srgbClr val="652EA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9B954ED3-E859-2295-F53E-DA18985B9DEB}"/>
                  </a:ext>
                </a:extLst>
              </p:cNvPr>
              <p:cNvSpPr txBox="1"/>
              <p:nvPr/>
            </p:nvSpPr>
            <p:spPr>
              <a:xfrm>
                <a:off x="9238807" y="4675704"/>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6" name="Tekstvak 5">
                <a:extLst>
                  <a:ext uri="{FF2B5EF4-FFF2-40B4-BE49-F238E27FC236}">
                    <a16:creationId xmlns:a16="http://schemas.microsoft.com/office/drawing/2014/main" id="{9B954ED3-E859-2295-F53E-DA18985B9DEB}"/>
                  </a:ext>
                </a:extLst>
              </p:cNvPr>
              <p:cNvSpPr txBox="1">
                <a:spLocks noRot="1" noChangeAspect="1" noMove="1" noResize="1" noEditPoints="1" noAdjustHandles="1" noChangeArrowheads="1" noChangeShapeType="1" noTextEdit="1"/>
              </p:cNvSpPr>
              <p:nvPr/>
            </p:nvSpPr>
            <p:spPr>
              <a:xfrm>
                <a:off x="9238807" y="4675704"/>
                <a:ext cx="429669" cy="369332"/>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9A0F2DE4-1B93-6369-3F8A-2EE57C640636}"/>
                  </a:ext>
                </a:extLst>
              </p:cNvPr>
              <p:cNvSpPr txBox="1"/>
              <p:nvPr/>
            </p:nvSpPr>
            <p:spPr>
              <a:xfrm>
                <a:off x="9696006" y="4675704"/>
                <a:ext cx="4783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m:oMathPara>
                </a14:m>
                <a:endParaRPr lang="nl-NL" dirty="0"/>
              </a:p>
            </p:txBody>
          </p:sp>
        </mc:Choice>
        <mc:Fallback xmlns="">
          <p:sp>
            <p:nvSpPr>
              <p:cNvPr id="2" name="Tekstvak 1">
                <a:extLst>
                  <a:ext uri="{FF2B5EF4-FFF2-40B4-BE49-F238E27FC236}">
                    <a16:creationId xmlns:a16="http://schemas.microsoft.com/office/drawing/2014/main" id="{9A0F2DE4-1B93-6369-3F8A-2EE57C640636}"/>
                  </a:ext>
                </a:extLst>
              </p:cNvPr>
              <p:cNvSpPr txBox="1">
                <a:spLocks noRot="1" noChangeAspect="1" noMove="1" noResize="1" noEditPoints="1" noAdjustHandles="1" noChangeArrowheads="1" noChangeShapeType="1" noTextEdit="1"/>
              </p:cNvSpPr>
              <p:nvPr/>
            </p:nvSpPr>
            <p:spPr>
              <a:xfrm>
                <a:off x="9696006" y="4675704"/>
                <a:ext cx="478336" cy="369332"/>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33C7B320-5D39-C4B0-6EA6-0714AD3B846E}"/>
                  </a:ext>
                </a:extLst>
              </p14:cNvPr>
              <p14:cNvContentPartPr/>
              <p14:nvPr/>
            </p14:nvContentPartPr>
            <p14:xfrm>
              <a:off x="1149706" y="3148259"/>
              <a:ext cx="257760" cy="17280"/>
            </p14:xfrm>
          </p:contentPart>
        </mc:Choice>
        <mc:Fallback xmlns="">
          <p:pic>
            <p:nvPicPr>
              <p:cNvPr id="9" name="Inkt 8">
                <a:extLst>
                  <a:ext uri="{FF2B5EF4-FFF2-40B4-BE49-F238E27FC236}">
                    <a16:creationId xmlns:a16="http://schemas.microsoft.com/office/drawing/2014/main" id="{33C7B320-5D39-C4B0-6EA6-0714AD3B846E}"/>
                  </a:ext>
                </a:extLst>
              </p:cNvPr>
              <p:cNvPicPr/>
              <p:nvPr/>
            </p:nvPicPr>
            <p:blipFill>
              <a:blip r:embed="rId8"/>
              <a:stretch>
                <a:fillRect/>
              </a:stretch>
            </p:blipFill>
            <p:spPr>
              <a:xfrm>
                <a:off x="1114066" y="3076619"/>
                <a:ext cx="32940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9357D98B-693E-ED91-DDFC-D269E8B021FF}"/>
                  </a:ext>
                </a:extLst>
              </p14:cNvPr>
              <p14:cNvContentPartPr/>
              <p14:nvPr/>
            </p14:nvContentPartPr>
            <p14:xfrm>
              <a:off x="2376386" y="2968259"/>
              <a:ext cx="334800" cy="38520"/>
            </p14:xfrm>
          </p:contentPart>
        </mc:Choice>
        <mc:Fallback xmlns="">
          <p:pic>
            <p:nvPicPr>
              <p:cNvPr id="10" name="Inkt 9">
                <a:extLst>
                  <a:ext uri="{FF2B5EF4-FFF2-40B4-BE49-F238E27FC236}">
                    <a16:creationId xmlns:a16="http://schemas.microsoft.com/office/drawing/2014/main" id="{9357D98B-693E-ED91-DDFC-D269E8B021FF}"/>
                  </a:ext>
                </a:extLst>
              </p:cNvPr>
              <p:cNvPicPr/>
              <p:nvPr/>
            </p:nvPicPr>
            <p:blipFill>
              <a:blip r:embed="rId10"/>
              <a:stretch>
                <a:fillRect/>
              </a:stretch>
            </p:blipFill>
            <p:spPr>
              <a:xfrm>
                <a:off x="2340347" y="2896259"/>
                <a:ext cx="406517" cy="182160"/>
              </a:xfrm>
              <a:prstGeom prst="rect">
                <a:avLst/>
              </a:prstGeom>
            </p:spPr>
          </p:pic>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29268DCA-7161-014D-9B1F-E52862028721}"/>
                  </a:ext>
                </a:extLst>
              </p:cNvPr>
              <p:cNvSpPr txBox="1"/>
              <p:nvPr/>
            </p:nvSpPr>
            <p:spPr>
              <a:xfrm>
                <a:off x="9696006" y="3868296"/>
                <a:ext cx="4355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𝑚</m:t>
                      </m:r>
                    </m:oMath>
                  </m:oMathPara>
                </a14:m>
                <a:endParaRPr lang="nl-NL" dirty="0"/>
              </a:p>
            </p:txBody>
          </p:sp>
        </mc:Choice>
        <mc:Fallback xmlns="">
          <p:sp>
            <p:nvSpPr>
              <p:cNvPr id="12" name="Tekstvak 11">
                <a:extLst>
                  <a:ext uri="{FF2B5EF4-FFF2-40B4-BE49-F238E27FC236}">
                    <a16:creationId xmlns:a16="http://schemas.microsoft.com/office/drawing/2014/main" id="{29268DCA-7161-014D-9B1F-E52862028721}"/>
                  </a:ext>
                </a:extLst>
              </p:cNvPr>
              <p:cNvSpPr txBox="1">
                <a:spLocks noRot="1" noChangeAspect="1" noMove="1" noResize="1" noEditPoints="1" noAdjustHandles="1" noChangeArrowheads="1" noChangeShapeType="1" noTextEdit="1"/>
              </p:cNvSpPr>
              <p:nvPr/>
            </p:nvSpPr>
            <p:spPr>
              <a:xfrm>
                <a:off x="9696006" y="3868296"/>
                <a:ext cx="435504" cy="369332"/>
              </a:xfrm>
              <a:prstGeom prst="rect">
                <a:avLst/>
              </a:prstGeom>
              <a:blipFill>
                <a:blip r:embed="rId11"/>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5D37CE0F-D2DE-E504-2EEC-CF2788ADB09A}"/>
                  </a:ext>
                </a:extLst>
              </p:cNvPr>
              <p:cNvSpPr txBox="1"/>
              <p:nvPr/>
            </p:nvSpPr>
            <p:spPr>
              <a:xfrm>
                <a:off x="9873338" y="6059766"/>
                <a:ext cx="4403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𝑀</m:t>
                      </m:r>
                    </m:oMath>
                  </m:oMathPara>
                </a14:m>
                <a:endParaRPr lang="nl-NL" dirty="0"/>
              </a:p>
            </p:txBody>
          </p:sp>
        </mc:Choice>
        <mc:Fallback xmlns="">
          <p:sp>
            <p:nvSpPr>
              <p:cNvPr id="13" name="Tekstvak 12">
                <a:extLst>
                  <a:ext uri="{FF2B5EF4-FFF2-40B4-BE49-F238E27FC236}">
                    <a16:creationId xmlns:a16="http://schemas.microsoft.com/office/drawing/2014/main" id="{5D37CE0F-D2DE-E504-2EEC-CF2788ADB09A}"/>
                  </a:ext>
                </a:extLst>
              </p:cNvPr>
              <p:cNvSpPr txBox="1">
                <a:spLocks noRot="1" noChangeAspect="1" noMove="1" noResize="1" noEditPoints="1" noAdjustHandles="1" noChangeArrowheads="1" noChangeShapeType="1" noTextEdit="1"/>
              </p:cNvSpPr>
              <p:nvPr/>
            </p:nvSpPr>
            <p:spPr>
              <a:xfrm>
                <a:off x="9873338" y="6059766"/>
                <a:ext cx="440377" cy="369332"/>
              </a:xfrm>
              <a:prstGeom prst="rect">
                <a:avLst/>
              </a:prstGeom>
              <a:blipFill>
                <a:blip r:embed="rId12"/>
                <a:stretch>
                  <a:fillRect/>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14" name="Inkt 13">
                <a:extLst>
                  <a:ext uri="{FF2B5EF4-FFF2-40B4-BE49-F238E27FC236}">
                    <a16:creationId xmlns:a16="http://schemas.microsoft.com/office/drawing/2014/main" id="{B6C29574-4A8C-96C9-8475-6E552BC50093}"/>
                  </a:ext>
                </a:extLst>
              </p14:cNvPr>
              <p14:cNvContentPartPr/>
              <p14:nvPr/>
            </p14:nvContentPartPr>
            <p14:xfrm>
              <a:off x="9746243" y="4051328"/>
              <a:ext cx="302760" cy="17280"/>
            </p14:xfrm>
          </p:contentPart>
        </mc:Choice>
        <mc:Fallback xmlns="">
          <p:pic>
            <p:nvPicPr>
              <p:cNvPr id="14" name="Inkt 13">
                <a:extLst>
                  <a:ext uri="{FF2B5EF4-FFF2-40B4-BE49-F238E27FC236}">
                    <a16:creationId xmlns:a16="http://schemas.microsoft.com/office/drawing/2014/main" id="{B6C29574-4A8C-96C9-8475-6E552BC50093}"/>
                  </a:ext>
                </a:extLst>
              </p:cNvPr>
              <p:cNvPicPr/>
              <p:nvPr/>
            </p:nvPicPr>
            <p:blipFill>
              <a:blip r:embed="rId14"/>
              <a:stretch>
                <a:fillRect/>
              </a:stretch>
            </p:blipFill>
            <p:spPr>
              <a:xfrm>
                <a:off x="9710243" y="3979688"/>
                <a:ext cx="374400" cy="160920"/>
              </a:xfrm>
              <a:prstGeom prst="rect">
                <a:avLst/>
              </a:prstGeom>
            </p:spPr>
          </p:pic>
        </mc:Fallback>
      </mc:AlternateContent>
    </p:spTree>
    <p:extLst>
      <p:ext uri="{BB962C8B-B14F-4D97-AF65-F5344CB8AC3E}">
        <p14:creationId xmlns:p14="http://schemas.microsoft.com/office/powerpoint/2010/main" val="39231452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drawProgress</p:attrName>
                                        </p:attrNameLst>
                                      </p:cBhvr>
                                      <p:tavLst>
                                        <p:tav tm="0">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81E2-1DA7-0E7D-8214-829FD4A16A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658943-1B29-AE89-E8F8-DD4AB0913132}"/>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3C5BDD33-8735-EB37-656B-076A7D70F5B5}"/>
                  </a:ext>
                </a:extLst>
              </p:cNvPr>
              <p:cNvSpPr>
                <a:spLocks noGrp="1"/>
              </p:cNvSpPr>
              <p:nvPr>
                <p:ph idx="1"/>
              </p:nvPr>
            </p:nvSpPr>
            <p:spPr>
              <a:xfrm>
                <a:off x="838200" y="1382233"/>
                <a:ext cx="10515600" cy="5348176"/>
              </a:xfrm>
            </p:spPr>
            <p:txBody>
              <a:bodyPr>
                <a:normAutofit fontScale="85000" lnSpcReduction="10000"/>
              </a:bodyPr>
              <a:lstStyle/>
              <a:p>
                <a:pPr marL="0" indent="0">
                  <a:buNone/>
                </a:pPr>
                <a:r>
                  <a:rPr lang="nl-NL" dirty="0"/>
                  <a:t>Een maan in een sterrenstelsel hier ver ver vandaan staat op een afstand van </a:t>
                </a:r>
                <a:br>
                  <a:rPr lang="nl-NL" b="0" i="1" dirty="0">
                    <a:latin typeface="Cambria Math" panose="02040503050406030204" pitchFamily="18" charset="0"/>
                  </a:rPr>
                </a:br>
                <a14:m>
                  <m:oMath xmlns:m="http://schemas.openxmlformats.org/officeDocument/2006/math">
                    <m:r>
                      <a:rPr lang="nl-NL" b="0" i="1" smtClean="0">
                        <a:latin typeface="Cambria Math" panose="02040503050406030204" pitchFamily="18" charset="0"/>
                      </a:rPr>
                      <m:t>14,2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7</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r>
                  <a:rPr lang="nl-NL" dirty="0"/>
                  <a:t> van een planeet en heeft een straal van </a:t>
                </a:r>
                <a14:m>
                  <m:oMath xmlns:m="http://schemas.openxmlformats.org/officeDocument/2006/math">
                    <m:r>
                      <a:rPr lang="nl-NL" b="0" i="1" smtClean="0">
                        <a:latin typeface="Cambria Math" panose="02040503050406030204" pitchFamily="18" charset="0"/>
                      </a:rPr>
                      <m:t>1815 </m:t>
                    </m:r>
                    <m:r>
                      <m:rPr>
                        <m:sty m:val="p"/>
                      </m:rPr>
                      <a:rPr lang="nl-NL" b="0" i="0" smtClean="0">
                        <a:latin typeface="Cambria Math" panose="02040503050406030204" pitchFamily="18" charset="0"/>
                      </a:rPr>
                      <m:t>km</m:t>
                    </m:r>
                  </m:oMath>
                </a14:m>
                <a:r>
                  <a:rPr lang="nl-NL" dirty="0"/>
                  <a:t>. De massa van de maan is </a:t>
                </a:r>
                <a14:m>
                  <m:oMath xmlns:m="http://schemas.openxmlformats.org/officeDocument/2006/math">
                    <m:r>
                      <a:rPr lang="nl-NL" b="0" i="1" smtClean="0">
                        <a:latin typeface="Cambria Math" panose="02040503050406030204" pitchFamily="18" charset="0"/>
                      </a:rPr>
                      <m:t>9,2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kg</m:t>
                    </m:r>
                  </m:oMath>
                </a14:m>
                <a:r>
                  <a:rPr lang="nl-NL" dirty="0"/>
                  <a:t>.</a:t>
                </a:r>
              </a:p>
              <a:p>
                <a:pPr marL="0" indent="0">
                  <a:buNone/>
                </a:pPr>
                <a:r>
                  <a:rPr lang="nl-NL" dirty="0"/>
                  <a:t>Bereken de gravitatieversnelling op deze maan.</a:t>
                </a:r>
              </a:p>
              <a:p>
                <a:r>
                  <a:rPr lang="nl-NL" dirty="0"/>
                  <a:t>Gegevens:</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baan</m:t>
                        </m:r>
                      </m:sub>
                    </m:sSub>
                    <m:r>
                      <a:rPr lang="nl-NL" b="0" i="0" smtClean="0">
                        <a:latin typeface="Cambria Math" panose="02040503050406030204" pitchFamily="18" charset="0"/>
                      </a:rPr>
                      <m:t>=14,2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7</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endParaRPr lang="nl-NL" b="0" dirty="0">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maan</m:t>
                        </m:r>
                      </m:sub>
                    </m:sSub>
                    <m:r>
                      <a:rPr lang="nl-NL" b="0" i="1" smtClean="0">
                        <a:latin typeface="Cambria Math" panose="02040503050406030204" pitchFamily="18" charset="0"/>
                      </a:rPr>
                      <m:t>=1815 </m:t>
                    </m:r>
                    <m:r>
                      <m:rPr>
                        <m:sty m:val="p"/>
                      </m:rPr>
                      <a:rPr lang="nl-NL" b="0" i="0" smtClean="0">
                        <a:latin typeface="Cambria Math" panose="02040503050406030204" pitchFamily="18" charset="0"/>
                      </a:rPr>
                      <m:t>km</m:t>
                    </m:r>
                    <m:r>
                      <a:rPr lang="nl-NL" b="0" i="0" smtClean="0">
                        <a:latin typeface="Cambria Math" panose="02040503050406030204" pitchFamily="18" charset="0"/>
                      </a:rPr>
                      <m:t>=1815000 </m:t>
                    </m:r>
                    <m:r>
                      <m:rPr>
                        <m:sty m:val="p"/>
                      </m:rPr>
                      <a:rPr lang="nl-NL" b="0" i="0" smtClean="0">
                        <a:latin typeface="Cambria Math" panose="02040503050406030204" pitchFamily="18" charset="0"/>
                      </a:rPr>
                      <m:t>m</m:t>
                    </m:r>
                  </m:oMath>
                </a14:m>
                <a:endParaRPr lang="nl-NL" b="0"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𝑀</m:t>
                        </m:r>
                      </m:e>
                      <m:sub>
                        <m:r>
                          <m:rPr>
                            <m:sty m:val="p"/>
                          </m:rPr>
                          <a:rPr lang="nl-NL" b="0" i="0" smtClean="0">
                            <a:latin typeface="Cambria Math" panose="02040503050406030204" pitchFamily="18" charset="0"/>
                          </a:rPr>
                          <m:t>maan</m:t>
                        </m:r>
                      </m:sub>
                    </m:sSub>
                    <m:r>
                      <a:rPr lang="nl-NL" b="0" i="0" smtClean="0">
                        <a:latin typeface="Cambria Math" panose="02040503050406030204" pitchFamily="18" charset="0"/>
                      </a:rPr>
                      <m:t>=9,2</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kg</m:t>
                    </m:r>
                  </m:oMath>
                </a14:m>
                <a:endParaRPr lang="nl-NL" dirty="0"/>
              </a:p>
              <a:p>
                <a:r>
                  <a:rPr lang="nl-NL" dirty="0"/>
                  <a:t>Formule:</a:t>
                </a:r>
              </a:p>
              <a:p>
                <a:pPr lvl="1"/>
                <a14:m>
                  <m:oMath xmlns:m="http://schemas.openxmlformats.org/officeDocument/2006/math">
                    <m:r>
                      <a:rPr lang="nl-NL" b="0" i="1" smtClean="0">
                        <a:latin typeface="Cambria Math" panose="02040503050406030204" pitchFamily="18" charset="0"/>
                      </a:rPr>
                      <m:t>𝑚𝑔</m:t>
                    </m:r>
                    <m:r>
                      <a:rPr lang="nl-NL" b="0" i="1" smtClean="0">
                        <a:latin typeface="Cambria Math" panose="02040503050406030204" pitchFamily="18" charset="0"/>
                      </a:rPr>
                      <m:t>=</m:t>
                    </m:r>
                    <m:r>
                      <a:rPr lang="nl-NL" b="0" i="1" smtClean="0">
                        <a:latin typeface="Cambria Math" panose="02040503050406030204" pitchFamily="18" charset="0"/>
                      </a:rPr>
                      <m:t>𝐺</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r>
                      <a:rPr lang="nl-NL" b="0" i="1" smtClean="0">
                        <a:latin typeface="Cambria Math" panose="02040503050406030204" pitchFamily="18" charset="0"/>
                      </a:rPr>
                      <m:t>→</m:t>
                    </m:r>
                    <m:r>
                      <a:rPr lang="nl-NL" b="0" i="1" smtClean="0">
                        <a:latin typeface="Cambria Math" panose="02040503050406030204" pitchFamily="18" charset="0"/>
                      </a:rPr>
                      <m:t>𝑔</m:t>
                    </m:r>
                    <m:r>
                      <a:rPr lang="nl-NL" b="0" i="1" smtClean="0">
                        <a:latin typeface="Cambria Math" panose="02040503050406030204" pitchFamily="18" charset="0"/>
                      </a:rPr>
                      <m:t>=</m:t>
                    </m:r>
                    <m:r>
                      <a:rPr lang="nl-NL" b="0" i="1" smtClean="0">
                        <a:latin typeface="Cambria Math" panose="02040503050406030204" pitchFamily="18" charset="0"/>
                      </a:rPr>
                      <m:t>𝐺</m:t>
                    </m:r>
                    <m:f>
                      <m:fPr>
                        <m:ctrlPr>
                          <a:rPr lang="nl-NL" b="0" i="1" smtClean="0">
                            <a:latin typeface="Cambria Math" panose="02040503050406030204" pitchFamily="18" charset="0"/>
                          </a:rPr>
                        </m:ctrlPr>
                      </m:fPr>
                      <m:num>
                        <m:r>
                          <a:rPr lang="nl-NL" b="0" i="1" smtClean="0">
                            <a:latin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oMath>
                </a14:m>
                <a:endParaRPr lang="nl-NL" b="0" dirty="0"/>
              </a:p>
              <a:p>
                <a:r>
                  <a:rPr lang="nl-NL" dirty="0"/>
                  <a:t>Rekenen:</a:t>
                </a:r>
              </a:p>
              <a:p>
                <a:pPr lvl="1"/>
                <a14:m>
                  <m:oMath xmlns:m="http://schemas.openxmlformats.org/officeDocument/2006/math">
                    <m:r>
                      <a:rPr lang="nl-NL" b="0" i="1" smtClean="0">
                        <a:latin typeface="Cambria Math" panose="02040503050406030204" pitchFamily="18" charset="0"/>
                      </a:rPr>
                      <m:t>𝑔</m:t>
                    </m:r>
                    <m:r>
                      <a:rPr lang="nl-NL" b="0" i="1" smtClean="0">
                        <a:latin typeface="Cambria Math" panose="02040503050406030204" pitchFamily="18" charset="0"/>
                      </a:rPr>
                      <m:t>=6,67∙</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−11</m:t>
                        </m:r>
                      </m:sup>
                    </m:sSup>
                    <m:r>
                      <a:rPr lang="nl-NL" b="0" i="1" smtClean="0">
                        <a:latin typeface="Cambria Math" panose="02040503050406030204" pitchFamily="18" charset="0"/>
                        <a:ea typeface="Cambria Math" panose="02040503050406030204" pitchFamily="18" charset="0"/>
                      </a:rPr>
                      <m:t> ∙</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9,2∙</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22</m:t>
                            </m:r>
                          </m:sup>
                        </m:sSup>
                      </m:num>
                      <m:den>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1815000</m:t>
                            </m:r>
                          </m:e>
                          <m:sup>
                            <m:r>
                              <a:rPr lang="nl-NL" b="0" i="1" smtClean="0">
                                <a:latin typeface="Cambria Math" panose="02040503050406030204" pitchFamily="18" charset="0"/>
                                <a:ea typeface="Cambria Math" panose="02040503050406030204" pitchFamily="18" charset="0"/>
                              </a:rPr>
                              <m:t>2</m:t>
                            </m:r>
                          </m:sup>
                        </m:sSup>
                      </m:den>
                    </m:f>
                    <m:r>
                      <a:rPr lang="nl-NL" b="0" i="1" smtClean="0">
                        <a:latin typeface="Cambria Math" panose="02040503050406030204" pitchFamily="18" charset="0"/>
                        <a:ea typeface="Cambria Math" panose="02040503050406030204" pitchFamily="18" charset="0"/>
                      </a:rPr>
                      <m:t>=1,82 </m:t>
                    </m:r>
                    <m:sSup>
                      <m:sSupPr>
                        <m:ctrlPr>
                          <a:rPr lang="nl-NL" b="0" i="1" smtClean="0">
                            <a:latin typeface="Cambria Math" panose="02040503050406030204" pitchFamily="18" charset="0"/>
                            <a:ea typeface="Cambria Math" panose="02040503050406030204" pitchFamily="18" charset="0"/>
                          </a:rPr>
                        </m:ctrlPr>
                      </m:sSupPr>
                      <m:e>
                        <m:r>
                          <m:rPr>
                            <m:sty m:val="p"/>
                          </m:rPr>
                          <a:rPr lang="nl-NL" b="0" i="0" smtClean="0">
                            <a:latin typeface="Cambria Math" panose="02040503050406030204" pitchFamily="18" charset="0"/>
                            <a:ea typeface="Cambria Math" panose="02040503050406030204" pitchFamily="18" charset="0"/>
                          </a:rPr>
                          <m:t>ms</m:t>
                        </m:r>
                      </m:e>
                      <m:sup>
                        <m:r>
                          <a:rPr lang="nl-NL" b="0" i="0" smtClean="0">
                            <a:latin typeface="Cambria Math" panose="02040503050406030204" pitchFamily="18" charset="0"/>
                            <a:ea typeface="Cambria Math" panose="02040503050406030204" pitchFamily="18" charset="0"/>
                          </a:rPr>
                          <m:t>−2</m:t>
                        </m:r>
                      </m:sup>
                    </m:sSup>
                  </m:oMath>
                </a14:m>
                <a:endParaRPr lang="nl-NL" b="0" dirty="0">
                  <a:ea typeface="Cambria Math" panose="02040503050406030204" pitchFamily="18" charset="0"/>
                </a:endParaRPr>
              </a:p>
              <a:p>
                <a:r>
                  <a:rPr lang="nl-NL" dirty="0"/>
                  <a:t>Antwoord:</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𝑔</m:t>
                        </m:r>
                      </m:e>
                      <m:sub>
                        <m:r>
                          <m:rPr>
                            <m:sty m:val="p"/>
                          </m:rPr>
                          <a:rPr lang="nl-NL" b="0" i="0" smtClean="0">
                            <a:latin typeface="Cambria Math" panose="02040503050406030204" pitchFamily="18" charset="0"/>
                          </a:rPr>
                          <m:t>maan</m:t>
                        </m:r>
                      </m:sub>
                    </m:sSub>
                    <m:r>
                      <a:rPr lang="nl-NL" b="0" i="0" smtClean="0">
                        <a:latin typeface="Cambria Math" panose="02040503050406030204" pitchFamily="18" charset="0"/>
                      </a:rPr>
                      <m:t>=1,8 </m:t>
                    </m:r>
                    <m:sSup>
                      <m:sSupPr>
                        <m:ctrlPr>
                          <a:rPr lang="nl-NL" b="0" i="1" smtClean="0">
                            <a:latin typeface="Cambria Math" panose="02040503050406030204" pitchFamily="18" charset="0"/>
                          </a:rPr>
                        </m:ctrlPr>
                      </m:sSupPr>
                      <m:e>
                        <m:r>
                          <m:rPr>
                            <m:sty m:val="p"/>
                          </m:rPr>
                          <a:rPr lang="nl-NL" b="0" i="0" smtClean="0">
                            <a:latin typeface="Cambria Math" panose="02040503050406030204" pitchFamily="18" charset="0"/>
                          </a:rPr>
                          <m:t>ms</m:t>
                        </m:r>
                      </m:e>
                      <m:sup>
                        <m:r>
                          <a:rPr lang="nl-NL" b="0" i="0" smtClean="0">
                            <a:latin typeface="Cambria Math" panose="02040503050406030204" pitchFamily="18" charset="0"/>
                          </a:rPr>
                          <m:t>−2</m:t>
                        </m:r>
                      </m:sup>
                    </m:sSup>
                  </m:oMath>
                </a14:m>
                <a:r>
                  <a:rPr lang="nl-NL" dirty="0"/>
                  <a:t> </a:t>
                </a:r>
              </a:p>
            </p:txBody>
          </p:sp>
        </mc:Choice>
        <mc:Fallback xmlns="">
          <p:sp>
            <p:nvSpPr>
              <p:cNvPr id="3" name="Tijdelijke aanduiding voor inhoud 2">
                <a:extLst>
                  <a:ext uri="{FF2B5EF4-FFF2-40B4-BE49-F238E27FC236}">
                    <a16:creationId xmlns:a16="http://schemas.microsoft.com/office/drawing/2014/main" id="{3C5BDD33-8735-EB37-656B-076A7D70F5B5}"/>
                  </a:ext>
                </a:extLst>
              </p:cNvPr>
              <p:cNvSpPr>
                <a:spLocks noGrp="1" noRot="1" noChangeAspect="1" noMove="1" noResize="1" noEditPoints="1" noAdjustHandles="1" noChangeArrowheads="1" noChangeShapeType="1" noTextEdit="1"/>
              </p:cNvSpPr>
              <p:nvPr>
                <p:ph idx="1"/>
              </p:nvPr>
            </p:nvSpPr>
            <p:spPr>
              <a:xfrm>
                <a:off x="838200" y="1382233"/>
                <a:ext cx="10515600" cy="5348176"/>
              </a:xfrm>
              <a:blipFill>
                <a:blip r:embed="rId3"/>
                <a:stretch>
                  <a:fillRect l="-928" t="-2166" b="-1482"/>
                </a:stretch>
              </a:blipFill>
            </p:spPr>
            <p:txBody>
              <a:bodyPr/>
              <a:lstStyle/>
              <a:p>
                <a:r>
                  <a:rPr lang="nl-NL">
                    <a:noFill/>
                  </a:rPr>
                  <a:t> </a:t>
                </a:r>
              </a:p>
            </p:txBody>
          </p:sp>
        </mc:Fallback>
      </mc:AlternateContent>
      <p:pic>
        <p:nvPicPr>
          <p:cNvPr id="5" name="Afbeelding 4" descr="Afbeelding met cirkel, Graphics, Lettertype, logo&#10;&#10;Door AI gegenereerde inhoud is mogelijk onjuist.">
            <a:extLst>
              <a:ext uri="{FF2B5EF4-FFF2-40B4-BE49-F238E27FC236}">
                <a16:creationId xmlns:a16="http://schemas.microsoft.com/office/drawing/2014/main" id="{B5BFC715-495A-F25C-36AE-EDECE21CC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4173">
            <a:off x="9057967" y="4366447"/>
            <a:ext cx="3261966" cy="3261966"/>
          </a:xfrm>
          <a:prstGeom prst="rect">
            <a:avLst/>
          </a:prstGeom>
        </p:spPr>
      </p:pic>
    </p:spTree>
    <p:extLst>
      <p:ext uri="{BB962C8B-B14F-4D97-AF65-F5344CB8AC3E}">
        <p14:creationId xmlns:p14="http://schemas.microsoft.com/office/powerpoint/2010/main" val="351376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500"/>
                                        <p:tgtEl>
                                          <p:spTgt spid="3">
                                            <p:txEl>
                                              <p:pRg st="6" end="6"/>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left)">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500"/>
                                        <p:tgtEl>
                                          <p:spTgt spid="3">
                                            <p:txEl>
                                              <p:pRg st="8" end="8"/>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wipe(left)">
                                      <p:cBhvr>
                                        <p:cTn id="23" dur="500"/>
                                        <p:tgtEl>
                                          <p:spTgt spid="3">
                                            <p:txEl>
                                              <p:pRg st="10" end="10"/>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wipe(left)">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85FF53-C193-E475-3FC5-488259A672CB}"/>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2" name="Tijdelijke aanduiding voor inhoud 1">
                <a:extLst>
                  <a:ext uri="{FF2B5EF4-FFF2-40B4-BE49-F238E27FC236}">
                    <a16:creationId xmlns:a16="http://schemas.microsoft.com/office/drawing/2014/main" id="{FEF08B94-3CED-F8B4-3D61-8325E626B740}"/>
                  </a:ext>
                </a:extLst>
              </p:cNvPr>
              <p:cNvSpPr>
                <a:spLocks noGrp="1"/>
              </p:cNvSpPr>
              <p:nvPr>
                <p:ph idx="1"/>
              </p:nvPr>
            </p:nvSpPr>
            <p:spPr>
              <a:xfrm>
                <a:off x="838200" y="1825625"/>
                <a:ext cx="7750544" cy="4351338"/>
              </a:xfrm>
            </p:spPr>
            <p:txBody>
              <a:bodyPr/>
              <a:lstStyle/>
              <a:p>
                <a:pPr marL="0" indent="0">
                  <a:buNone/>
                </a:pPr>
                <a:r>
                  <a:rPr lang="nl-NL" dirty="0"/>
                  <a:t>Het </a:t>
                </a:r>
                <a:r>
                  <a:rPr lang="nl-NL" i="1" dirty="0" err="1"/>
                  <a:t>international</a:t>
                </a:r>
                <a:r>
                  <a:rPr lang="nl-NL" i="1" dirty="0"/>
                  <a:t> </a:t>
                </a:r>
                <a:r>
                  <a:rPr lang="nl-NL" i="1" dirty="0" err="1"/>
                  <a:t>space</a:t>
                </a:r>
                <a:r>
                  <a:rPr lang="nl-NL" i="1" dirty="0"/>
                  <a:t> station </a:t>
                </a:r>
                <a:r>
                  <a:rPr lang="nl-NL" dirty="0"/>
                  <a:t>(ISS) bevindt zich op een hoogte van </a:t>
                </a:r>
                <a14:m>
                  <m:oMath xmlns:m="http://schemas.openxmlformats.org/officeDocument/2006/math">
                    <m:r>
                      <a:rPr lang="nl-NL" b="0" i="1" smtClean="0">
                        <a:latin typeface="Cambria Math" panose="02040503050406030204" pitchFamily="18" charset="0"/>
                      </a:rPr>
                      <m:t>400 </m:t>
                    </m:r>
                    <m:r>
                      <m:rPr>
                        <m:sty m:val="p"/>
                      </m:rPr>
                      <a:rPr lang="nl-NL" b="0" i="0" smtClean="0">
                        <a:latin typeface="Cambria Math" panose="02040503050406030204" pitchFamily="18" charset="0"/>
                      </a:rPr>
                      <m:t>km</m:t>
                    </m:r>
                  </m:oMath>
                </a14:m>
                <a:r>
                  <a:rPr lang="nl-NL" dirty="0"/>
                  <a:t> boven het aardoppervlak en beschrijft een cirkelbaan rond de aarde.</a:t>
                </a:r>
              </a:p>
              <a:p>
                <a:pPr marL="0" indent="0">
                  <a:buNone/>
                </a:pPr>
                <a:endParaRPr lang="nl-NL" dirty="0"/>
              </a:p>
              <a:p>
                <a:pPr marL="0" indent="0">
                  <a:buNone/>
                </a:pPr>
                <a:r>
                  <a:rPr lang="nl-NL" dirty="0"/>
                  <a:t>Bereken de baansnelheid van het ISS.</a:t>
                </a:r>
              </a:p>
            </p:txBody>
          </p:sp>
        </mc:Choice>
        <mc:Fallback xmlns="">
          <p:sp>
            <p:nvSpPr>
              <p:cNvPr id="2" name="Tijdelijke aanduiding voor inhoud 1">
                <a:extLst>
                  <a:ext uri="{FF2B5EF4-FFF2-40B4-BE49-F238E27FC236}">
                    <a16:creationId xmlns:a16="http://schemas.microsoft.com/office/drawing/2014/main" id="{FEF08B94-3CED-F8B4-3D61-8325E626B740}"/>
                  </a:ext>
                </a:extLst>
              </p:cNvPr>
              <p:cNvSpPr>
                <a:spLocks noGrp="1" noRot="1" noChangeAspect="1" noMove="1" noResize="1" noEditPoints="1" noAdjustHandles="1" noChangeArrowheads="1" noChangeShapeType="1" noTextEdit="1"/>
              </p:cNvSpPr>
              <p:nvPr>
                <p:ph idx="1"/>
              </p:nvPr>
            </p:nvSpPr>
            <p:spPr>
              <a:xfrm>
                <a:off x="838200" y="1825625"/>
                <a:ext cx="7750544" cy="4351338"/>
              </a:xfrm>
              <a:blipFill>
                <a:blip r:embed="rId2"/>
                <a:stretch>
                  <a:fillRect l="-1637" t="-2326" r="-818"/>
                </a:stretch>
              </a:blipFill>
            </p:spPr>
            <p:txBody>
              <a:bodyPr/>
              <a:lstStyle/>
              <a:p>
                <a:r>
                  <a:rPr lang="nl-NL">
                    <a:noFill/>
                  </a:rPr>
                  <a:t> </a:t>
                </a:r>
              </a:p>
            </p:txBody>
          </p:sp>
        </mc:Fallback>
      </mc:AlternateContent>
      <p:pic>
        <p:nvPicPr>
          <p:cNvPr id="7" name="Afbeelding 6" descr="Afbeelding met kaart, Wereld, Aarde, planeet&#10;&#10;Door AI gegenereerde inhoud is mogelijk onjuist.">
            <a:extLst>
              <a:ext uri="{FF2B5EF4-FFF2-40B4-BE49-F238E27FC236}">
                <a16:creationId xmlns:a16="http://schemas.microsoft.com/office/drawing/2014/main" id="{A340CBE5-70F2-701A-9B64-5DB0A382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744" y="2723219"/>
            <a:ext cx="2765056" cy="2755587"/>
          </a:xfrm>
          <a:prstGeom prst="rect">
            <a:avLst/>
          </a:prstGeom>
        </p:spPr>
      </p:pic>
    </p:spTree>
    <p:extLst>
      <p:ext uri="{BB962C8B-B14F-4D97-AF65-F5344CB8AC3E}">
        <p14:creationId xmlns:p14="http://schemas.microsoft.com/office/powerpoint/2010/main" val="35778995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6122B-B79F-A10E-1724-8C97CB825EB0}"/>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54E9AC53-A7DE-D491-4228-05CBBA4E294F}"/>
                  </a:ext>
                </a:extLst>
              </p:cNvPr>
              <p:cNvSpPr>
                <a:spLocks noGrp="1"/>
              </p:cNvSpPr>
              <p:nvPr>
                <p:ph idx="1"/>
              </p:nvPr>
            </p:nvSpPr>
            <p:spPr/>
            <p:txBody>
              <a:bodyPr>
                <a:normAutofit/>
              </a:bodyPr>
              <a:lstStyle/>
              <a:p>
                <a:pPr marL="0" indent="0">
                  <a:buNone/>
                </a:pPr>
                <a:r>
                  <a:rPr lang="nl-NL" dirty="0"/>
                  <a:t>Het </a:t>
                </a:r>
                <a:r>
                  <a:rPr lang="nl-NL" i="1" dirty="0" err="1"/>
                  <a:t>international</a:t>
                </a:r>
                <a:r>
                  <a:rPr lang="nl-NL" i="1" dirty="0"/>
                  <a:t> </a:t>
                </a:r>
                <a:r>
                  <a:rPr lang="nl-NL" i="1" dirty="0" err="1"/>
                  <a:t>space</a:t>
                </a:r>
                <a:r>
                  <a:rPr lang="nl-NL" i="1" dirty="0"/>
                  <a:t> station </a:t>
                </a:r>
                <a:r>
                  <a:rPr lang="nl-NL" dirty="0"/>
                  <a:t>(ISS) bevindt zich op een hoogte van </a:t>
                </a:r>
                <a14:m>
                  <m:oMath xmlns:m="http://schemas.openxmlformats.org/officeDocument/2006/math">
                    <m:r>
                      <a:rPr lang="nl-NL" i="1">
                        <a:latin typeface="Cambria Math" panose="02040503050406030204" pitchFamily="18" charset="0"/>
                      </a:rPr>
                      <m:t>400 </m:t>
                    </m:r>
                    <m:r>
                      <m:rPr>
                        <m:sty m:val="p"/>
                      </m:rPr>
                      <a:rPr lang="nl-NL">
                        <a:latin typeface="Cambria Math" panose="02040503050406030204" pitchFamily="18" charset="0"/>
                      </a:rPr>
                      <m:t>km</m:t>
                    </m:r>
                  </m:oMath>
                </a14:m>
                <a:r>
                  <a:rPr lang="nl-NL" dirty="0"/>
                  <a:t> boven het aardoppervlak en beschrijft een cirkelbaan rond de aarde.</a:t>
                </a:r>
              </a:p>
              <a:p>
                <a:pPr marL="0" indent="0">
                  <a:buNone/>
                </a:pPr>
                <a:r>
                  <a:rPr lang="nl-NL" dirty="0"/>
                  <a:t>Bereken de baansnelheid van het ISS.</a:t>
                </a:r>
              </a:p>
              <a:p>
                <a:r>
                  <a:rPr lang="nl-NL" dirty="0"/>
                  <a:t>Gegevens:</a:t>
                </a:r>
              </a:p>
              <a:p>
                <a:pPr lvl="1"/>
                <a:r>
                  <a:rPr lang="nl-NL" dirty="0"/>
                  <a:t>Baanstraal? </a:t>
                </a:r>
                <a:r>
                  <a:rPr lang="nl-NL" b="1" dirty="0"/>
                  <a:t>Hoogte </a:t>
                </a:r>
                <a:r>
                  <a:rPr lang="nl-NL" b="1" u="sng" dirty="0"/>
                  <a:t>plus</a:t>
                </a:r>
                <a:r>
                  <a:rPr lang="nl-NL" b="1" dirty="0"/>
                  <a:t> straal van de aarde</a:t>
                </a:r>
                <a:endParaRPr lang="nl-NL" dirty="0"/>
              </a:p>
              <a:p>
                <a:pPr lvl="1"/>
                <a14:m>
                  <m:oMath xmlns:m="http://schemas.openxmlformats.org/officeDocument/2006/math">
                    <m:sSub>
                      <m:sSubPr>
                        <m:ctrlPr>
                          <a:rPr lang="nl-NL" b="1"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baan</m:t>
                        </m:r>
                      </m:sub>
                    </m:sSub>
                    <m:r>
                      <a:rPr lang="nl-NL" b="1" i="1" smtClean="0">
                        <a:latin typeface="Cambria Math" panose="02040503050406030204" pitchFamily="18" charset="0"/>
                      </a:rPr>
                      <m:t>=</m:t>
                    </m:r>
                    <m:r>
                      <a:rPr lang="nl-NL" b="0" i="1" smtClean="0">
                        <a:latin typeface="Cambria Math" panose="02040503050406030204" pitchFamily="18" charset="0"/>
                      </a:rPr>
                      <m:t>h</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aarde</m:t>
                        </m:r>
                      </m:sub>
                    </m:sSub>
                    <m:r>
                      <a:rPr lang="nl-NL" b="0" i="1" smtClean="0">
                        <a:latin typeface="Cambria Math" panose="02040503050406030204" pitchFamily="18" charset="0"/>
                      </a:rPr>
                      <m:t>=400 </m:t>
                    </m:r>
                    <m:d>
                      <m:dPr>
                        <m:ctrlPr>
                          <a:rPr lang="nl-NL" b="0" i="1" smtClean="0">
                            <a:latin typeface="Cambria Math" panose="02040503050406030204" pitchFamily="18" charset="0"/>
                          </a:rPr>
                        </m:ctrlPr>
                      </m:dPr>
                      <m:e>
                        <m:r>
                          <m:rPr>
                            <m:sty m:val="p"/>
                          </m:rPr>
                          <a:rPr lang="nl-NL" b="0" i="0" smtClean="0">
                            <a:latin typeface="Cambria Math" panose="02040503050406030204" pitchFamily="18" charset="0"/>
                          </a:rPr>
                          <m:t>km</m:t>
                        </m:r>
                      </m:e>
                    </m:d>
                    <m:r>
                      <a:rPr lang="nl-NL" b="0" i="0" smtClean="0">
                        <a:latin typeface="Cambria Math" panose="02040503050406030204" pitchFamily="18" charset="0"/>
                      </a:rPr>
                      <m:t>+6378 (</m:t>
                    </m:r>
                    <m:r>
                      <m:rPr>
                        <m:sty m:val="p"/>
                      </m:rPr>
                      <a:rPr lang="nl-NL" b="0" i="0" smtClean="0">
                        <a:latin typeface="Cambria Math" panose="02040503050406030204" pitchFamily="18" charset="0"/>
                      </a:rPr>
                      <m:t>km</m:t>
                    </m:r>
                    <m:r>
                      <a:rPr lang="nl-NL" b="0" i="0" smtClean="0">
                        <a:latin typeface="Cambria Math" panose="02040503050406030204" pitchFamily="18" charset="0"/>
                      </a:rPr>
                      <m:t>)</m:t>
                    </m:r>
                  </m:oMath>
                </a14:m>
                <a:endParaRPr lang="nl-NL" dirty="0"/>
              </a:p>
              <a:p>
                <a:pPr lvl="1"/>
                <a:r>
                  <a:rPr lang="nl-NL" b="1" dirty="0"/>
                  <a:t>Beschrijft een cirkelbaan</a:t>
                </a:r>
              </a:p>
              <a:p>
                <a:pPr lvl="1"/>
                <a:endParaRPr lang="nl-NL" dirty="0"/>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54E9AC53-A7DE-D491-4228-05CBBA4E294F}"/>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nl-NL">
                    <a:noFill/>
                  </a:rPr>
                  <a:t> </a:t>
                </a:r>
              </a:p>
            </p:txBody>
          </p:sp>
        </mc:Fallback>
      </mc:AlternateContent>
      <p:pic>
        <p:nvPicPr>
          <p:cNvPr id="4" name="Afbeelding 3" descr="Afbeelding met kaart, Wereld, Aarde, planeet&#10;&#10;Door AI gegenereerde inhoud is mogelijk onjuist.">
            <a:extLst>
              <a:ext uri="{FF2B5EF4-FFF2-40B4-BE49-F238E27FC236}">
                <a16:creationId xmlns:a16="http://schemas.microsoft.com/office/drawing/2014/main" id="{2812B9FC-0B48-0379-1E4C-3989B98BB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2145" y="4582632"/>
            <a:ext cx="2111130" cy="2103900"/>
          </a:xfrm>
          <a:prstGeom prst="rect">
            <a:avLst/>
          </a:prstGeom>
        </p:spPr>
      </p:pic>
      <p:sp>
        <p:nvSpPr>
          <p:cNvPr id="5" name="Tekstvak 4">
            <a:extLst>
              <a:ext uri="{FF2B5EF4-FFF2-40B4-BE49-F238E27FC236}">
                <a16:creationId xmlns:a16="http://schemas.microsoft.com/office/drawing/2014/main" id="{88B40A60-E178-9B51-7268-EFC6BB043DBC}"/>
              </a:ext>
            </a:extLst>
          </p:cNvPr>
          <p:cNvSpPr txBox="1"/>
          <p:nvPr/>
        </p:nvSpPr>
        <p:spPr>
          <a:xfrm>
            <a:off x="7410893" y="6317200"/>
            <a:ext cx="2015039" cy="369332"/>
          </a:xfrm>
          <a:prstGeom prst="rect">
            <a:avLst/>
          </a:prstGeom>
          <a:noFill/>
        </p:spPr>
        <p:txBody>
          <a:bodyPr wrap="none" rtlCol="0">
            <a:spAutoFit/>
          </a:bodyPr>
          <a:lstStyle/>
          <a:p>
            <a:r>
              <a:rPr lang="nl-NL" dirty="0"/>
              <a:t>*niet in verhouding</a:t>
            </a:r>
          </a:p>
        </p:txBody>
      </p:sp>
      <p:pic>
        <p:nvPicPr>
          <p:cNvPr id="7" name="Afbeelding 6" descr="Afbeelding met transport, satelliet, ruimtevaartuig&#10;&#10;Door AI gegenereerde inhoud is mogelijk onjuist.">
            <a:extLst>
              <a:ext uri="{FF2B5EF4-FFF2-40B4-BE49-F238E27FC236}">
                <a16:creationId xmlns:a16="http://schemas.microsoft.com/office/drawing/2014/main" id="{E52F6C2A-AACA-A018-FFE9-E31BFC654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919" y="2685164"/>
            <a:ext cx="829580" cy="832441"/>
          </a:xfrm>
          <a:prstGeom prst="rect">
            <a:avLst/>
          </a:prstGeom>
        </p:spPr>
      </p:pic>
      <p:cxnSp>
        <p:nvCxnSpPr>
          <p:cNvPr id="9" name="Rechte verbindingslijn met pijl 8">
            <a:extLst>
              <a:ext uri="{FF2B5EF4-FFF2-40B4-BE49-F238E27FC236}">
                <a16:creationId xmlns:a16="http://schemas.microsoft.com/office/drawing/2014/main" id="{4392153F-6C5C-F287-506F-7E3B8710EA26}"/>
              </a:ext>
            </a:extLst>
          </p:cNvPr>
          <p:cNvCxnSpPr>
            <a:cxnSpLocks/>
          </p:cNvCxnSpPr>
          <p:nvPr/>
        </p:nvCxnSpPr>
        <p:spPr>
          <a:xfrm>
            <a:off x="10156855" y="3044676"/>
            <a:ext cx="0" cy="1537956"/>
          </a:xfrm>
          <a:prstGeom prst="straightConnector1">
            <a:avLst/>
          </a:prstGeom>
          <a:ln w="38100">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08CD5BBB-C682-B385-3F9C-87B3149960FE}"/>
                  </a:ext>
                </a:extLst>
              </p:cNvPr>
              <p:cNvSpPr txBox="1"/>
              <p:nvPr/>
            </p:nvSpPr>
            <p:spPr>
              <a:xfrm>
                <a:off x="8547819" y="3787539"/>
                <a:ext cx="14213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h</m:t>
                      </m:r>
                      <m:r>
                        <a:rPr lang="nl-NL" b="0" i="1" smtClean="0">
                          <a:latin typeface="Cambria Math" panose="02040503050406030204" pitchFamily="18" charset="0"/>
                        </a:rPr>
                        <m:t>=400 </m:t>
                      </m:r>
                      <m:r>
                        <m:rPr>
                          <m:sty m:val="p"/>
                        </m:rPr>
                        <a:rPr lang="nl-NL" b="0" i="0" smtClean="0">
                          <a:latin typeface="Cambria Math" panose="02040503050406030204" pitchFamily="18" charset="0"/>
                        </a:rPr>
                        <m:t>km</m:t>
                      </m:r>
                    </m:oMath>
                  </m:oMathPara>
                </a14:m>
                <a:endParaRPr lang="nl-NL" dirty="0"/>
              </a:p>
            </p:txBody>
          </p:sp>
        </mc:Choice>
        <mc:Fallback xmlns="">
          <p:sp>
            <p:nvSpPr>
              <p:cNvPr id="10" name="Tekstvak 9">
                <a:extLst>
                  <a:ext uri="{FF2B5EF4-FFF2-40B4-BE49-F238E27FC236}">
                    <a16:creationId xmlns:a16="http://schemas.microsoft.com/office/drawing/2014/main" id="{08CD5BBB-C682-B385-3F9C-87B3149960FE}"/>
                  </a:ext>
                </a:extLst>
              </p:cNvPr>
              <p:cNvSpPr txBox="1">
                <a:spLocks noRot="1" noChangeAspect="1" noMove="1" noResize="1" noEditPoints="1" noAdjustHandles="1" noChangeArrowheads="1" noChangeShapeType="1" noTextEdit="1"/>
              </p:cNvSpPr>
              <p:nvPr/>
            </p:nvSpPr>
            <p:spPr>
              <a:xfrm>
                <a:off x="8547819" y="3787539"/>
                <a:ext cx="1421351" cy="369332"/>
              </a:xfrm>
              <a:prstGeom prst="rect">
                <a:avLst/>
              </a:prstGeom>
              <a:blipFill>
                <a:blip r:embed="rId6"/>
                <a:stretch>
                  <a:fillRect b="-16667"/>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7562A902-D031-A611-FD9D-20290A0C2317}"/>
              </a:ext>
            </a:extLst>
          </p:cNvPr>
          <p:cNvSpPr/>
          <p:nvPr/>
        </p:nvSpPr>
        <p:spPr>
          <a:xfrm>
            <a:off x="7583365" y="3044676"/>
            <a:ext cx="5188689" cy="5188689"/>
          </a:xfrm>
          <a:prstGeom prst="ellipse">
            <a:avLst/>
          </a:prstGeom>
          <a:noFill/>
          <a:ln>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met pijl 5">
            <a:extLst>
              <a:ext uri="{FF2B5EF4-FFF2-40B4-BE49-F238E27FC236}">
                <a16:creationId xmlns:a16="http://schemas.microsoft.com/office/drawing/2014/main" id="{B8DDEF97-D1DC-F257-1799-7182B42FF2B3}"/>
              </a:ext>
            </a:extLst>
          </p:cNvPr>
          <p:cNvCxnSpPr>
            <a:cxnSpLocks/>
          </p:cNvCxnSpPr>
          <p:nvPr/>
        </p:nvCxnSpPr>
        <p:spPr>
          <a:xfrm>
            <a:off x="10150689" y="4582632"/>
            <a:ext cx="0" cy="1050913"/>
          </a:xfrm>
          <a:prstGeom prst="straightConnector1">
            <a:avLst/>
          </a:prstGeom>
          <a:ln w="38100">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4ADED71-01B2-6E63-9B7B-8619F4056DC1}"/>
                  </a:ext>
                </a:extLst>
              </p:cNvPr>
              <p:cNvSpPr txBox="1"/>
              <p:nvPr/>
            </p:nvSpPr>
            <p:spPr>
              <a:xfrm>
                <a:off x="9355087" y="4899734"/>
                <a:ext cx="7956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aarde</m:t>
                          </m:r>
                        </m:sub>
                      </m:sSub>
                    </m:oMath>
                  </m:oMathPara>
                </a14:m>
                <a:endParaRPr lang="nl-NL" dirty="0"/>
              </a:p>
            </p:txBody>
          </p:sp>
        </mc:Choice>
        <mc:Fallback xmlns="">
          <p:sp>
            <p:nvSpPr>
              <p:cNvPr id="12" name="Tekstvak 11">
                <a:extLst>
                  <a:ext uri="{FF2B5EF4-FFF2-40B4-BE49-F238E27FC236}">
                    <a16:creationId xmlns:a16="http://schemas.microsoft.com/office/drawing/2014/main" id="{04ADED71-01B2-6E63-9B7B-8619F4056DC1}"/>
                  </a:ext>
                </a:extLst>
              </p:cNvPr>
              <p:cNvSpPr txBox="1">
                <a:spLocks noRot="1" noChangeAspect="1" noMove="1" noResize="1" noEditPoints="1" noAdjustHandles="1" noChangeArrowheads="1" noChangeShapeType="1" noTextEdit="1"/>
              </p:cNvSpPr>
              <p:nvPr/>
            </p:nvSpPr>
            <p:spPr>
              <a:xfrm>
                <a:off x="9355087" y="4899734"/>
                <a:ext cx="795602" cy="369332"/>
              </a:xfrm>
              <a:prstGeom prst="rect">
                <a:avLst/>
              </a:prstGeom>
              <a:blipFill>
                <a:blip r:embed="rId7"/>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445857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down)">
                                      <p:cBhvr>
                                        <p:cTn id="42" dur="500"/>
                                        <p:tgtEl>
                                          <p:spTgt spid="3">
                                            <p:txEl>
                                              <p:pRg st="2" end="2"/>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00"/>
                                        <p:tgtEl>
                                          <p:spTgt spid="3">
                                            <p:txEl>
                                              <p:pRg st="3" end="3"/>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wipe(down)">
                                      <p:cBhvr>
                                        <p:cTn id="48" dur="500"/>
                                        <p:tgtEl>
                                          <p:spTgt spid="3">
                                            <p:txEl>
                                              <p:pRg st="4" end="4"/>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down)">
                                      <p:cBhvr>
                                        <p:cTn id="5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mj-lt"/>
              </a:rPr>
              <a:t>Vragenuur</a:t>
            </a:r>
            <a:r>
              <a:rPr lang="en-US" sz="5400" dirty="0">
                <a:latin typeface="+mj-lt"/>
              </a:rPr>
              <a:t> 2025</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 matrix</a:t>
            </a:r>
          </a:p>
          <a:p>
            <a:endParaRPr lang="en-US" sz="1700" dirty="0">
              <a:latin typeface="+mn-lt"/>
            </a:endParaRPr>
          </a:p>
        </p:txBody>
      </p:sp>
      <p:pic>
        <p:nvPicPr>
          <p:cNvPr id="1026" name="Picture 2" descr="Afbeelding met Menselijk gezicht, persoon, boom, person&#10;&#10;Automatisch gegenereerde beschrijving">
            <a:extLst>
              <a:ext uri="{FF2B5EF4-FFF2-40B4-BE49-F238E27FC236}">
                <a16:creationId xmlns:a16="http://schemas.microsoft.com/office/drawing/2014/main" id="{4C34D584-08DA-4DEC-0BCE-9C3EC75EC49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C12C6-920E-AA72-1A7A-6CA68A4ECF1D}"/>
              </a:ext>
            </a:extLst>
          </p:cNvPr>
          <p:cNvSpPr>
            <a:spLocks noGrp="1"/>
          </p:cNvSpPr>
          <p:nvPr>
            <p:ph type="title"/>
          </p:nvPr>
        </p:nvSpPr>
        <p:spPr/>
        <p:txBody>
          <a:bodyPr/>
          <a:lstStyle/>
          <a:p>
            <a:r>
              <a:rPr lang="nl-NL" dirty="0"/>
              <a:t>Cirkelbaan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E163130D-50BF-124B-873C-0E3DC698EB33}"/>
                  </a:ext>
                </a:extLst>
              </p:cNvPr>
              <p:cNvSpPr>
                <a:spLocks noGrp="1"/>
              </p:cNvSpPr>
              <p:nvPr>
                <p:ph idx="1"/>
              </p:nvPr>
            </p:nvSpPr>
            <p:spPr/>
            <p:txBody>
              <a:bodyPr/>
              <a:lstStyle/>
              <a:p>
                <a:r>
                  <a:rPr lang="nl-NL" dirty="0"/>
                  <a:t>Cirkelbaan dus: middelpuntzoekende kracht nodig</a:t>
                </a:r>
              </a:p>
              <a:p>
                <a:r>
                  <a:rPr lang="nl-NL" dirty="0"/>
                  <a:t>Wie of wat levert deze middelpuntzoekende kracht?</a:t>
                </a:r>
              </a:p>
              <a:p>
                <a:r>
                  <a:rPr lang="nl-NL" dirty="0"/>
                  <a:t>Dat is de </a:t>
                </a:r>
                <a:r>
                  <a:rPr lang="nl-NL" b="1" dirty="0"/>
                  <a:t>gravitatiekracht!</a:t>
                </a:r>
                <a:endParaRPr lang="nl-NL" dirty="0"/>
              </a:p>
              <a:p>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a14:m>
                <a:endParaRPr lang="nl-NL" b="0" dirty="0"/>
              </a:p>
              <a:p>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num>
                      <m:den>
                        <m:r>
                          <a:rPr lang="nl-NL" b="0" i="1" smtClean="0">
                            <a:latin typeface="Cambria Math" panose="02040503050406030204" pitchFamily="18" charset="0"/>
                          </a:rPr>
                          <m:t>𝑟</m:t>
                        </m:r>
                      </m:den>
                    </m:f>
                    <m:r>
                      <a:rPr lang="nl-NL" b="0" i="1" smtClean="0">
                        <a:latin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 </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r>
                      <a:rPr lang="nl-NL" b="0" i="1" smtClean="0">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strike="sngStrike">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strike="sngStrike">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e>
                    </m:rad>
                  </m:oMath>
                </a14:m>
                <a:endParaRPr lang="nl-NL" b="0" dirty="0"/>
              </a:p>
            </p:txBody>
          </p:sp>
        </mc:Choice>
        <mc:Fallback xmlns="">
          <p:sp>
            <p:nvSpPr>
              <p:cNvPr id="3" name="Tijdelijke aanduiding voor inhoud 2">
                <a:extLst>
                  <a:ext uri="{FF2B5EF4-FFF2-40B4-BE49-F238E27FC236}">
                    <a16:creationId xmlns:a16="http://schemas.microsoft.com/office/drawing/2014/main" id="{E163130D-50BF-124B-873C-0E3DC698EB33}"/>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6F2276B2-D38C-D995-A0A7-A03796F17348}"/>
              </a:ext>
            </a:extLst>
          </p:cNvPr>
          <p:cNvSpPr/>
          <p:nvPr/>
        </p:nvSpPr>
        <p:spPr>
          <a:xfrm>
            <a:off x="3233394" y="4336330"/>
            <a:ext cx="7164371"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89A38F54-617D-B0ED-D187-DD281FF45E6D}"/>
              </a:ext>
            </a:extLst>
          </p:cNvPr>
          <p:cNvSpPr/>
          <p:nvPr/>
        </p:nvSpPr>
        <p:spPr>
          <a:xfrm>
            <a:off x="548326" y="5129753"/>
            <a:ext cx="7164371"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38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18CC-4521-CD8D-EA01-B14BFD175F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E36B99-9F9B-5E53-DEFE-9F3565B9720E}"/>
              </a:ext>
            </a:extLst>
          </p:cNvPr>
          <p:cNvSpPr>
            <a:spLocks noGrp="1"/>
          </p:cNvSpPr>
          <p:nvPr>
            <p:ph type="title"/>
          </p:nvPr>
        </p:nvSpPr>
        <p:spPr/>
        <p:txBody>
          <a:bodyPr/>
          <a:lstStyle/>
          <a:p>
            <a:r>
              <a:rPr lang="nl-NL" dirty="0"/>
              <a:t>Cirkelbaan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99E7935-A791-B4DF-9DFC-039078F303CC}"/>
                  </a:ext>
                </a:extLst>
              </p:cNvPr>
              <p:cNvSpPr>
                <a:spLocks noGrp="1"/>
              </p:cNvSpPr>
              <p:nvPr>
                <p:ph idx="1"/>
              </p:nvPr>
            </p:nvSpPr>
            <p:spPr/>
            <p:txBody>
              <a:bodyPr/>
              <a:lstStyle/>
              <a:p>
                <a:r>
                  <a:rPr lang="nl-NL" dirty="0"/>
                  <a:t>Cirkelbaan dus: middelpuntzoekende kracht nodig</a:t>
                </a:r>
              </a:p>
              <a:p>
                <a:r>
                  <a:rPr lang="nl-NL" dirty="0"/>
                  <a:t>Wie of wat levert deze middelpuntzoekende kracht?</a:t>
                </a:r>
              </a:p>
              <a:p>
                <a:r>
                  <a:rPr lang="nl-NL" dirty="0"/>
                  <a:t>Dat is de </a:t>
                </a:r>
                <a:r>
                  <a:rPr lang="nl-NL" b="1" dirty="0"/>
                  <a:t>gravitatiekracht!</a:t>
                </a:r>
                <a:endParaRPr lang="nl-NL" dirty="0"/>
              </a:p>
              <a:p>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a14:m>
                <a:endParaRPr lang="nl-NL" b="0" dirty="0"/>
              </a:p>
              <a:p>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num>
                      <m:den>
                        <m:r>
                          <a:rPr lang="nl-NL" b="0" i="1" smtClean="0">
                            <a:latin typeface="Cambria Math" panose="02040503050406030204" pitchFamily="18" charset="0"/>
                          </a:rPr>
                          <m:t>𝑟</m:t>
                        </m:r>
                      </m:den>
                    </m:f>
                    <m:r>
                      <a:rPr lang="nl-NL" b="0" i="1" smtClean="0">
                        <a:latin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 </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r>
                      <a:rPr lang="nl-NL" b="0" i="1" smtClean="0">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strike="sngStrike">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strike="sngStrike">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e>
                    </m:rad>
                  </m:oMath>
                </a14:m>
                <a:endParaRPr lang="nl-NL" b="0" dirty="0"/>
              </a:p>
            </p:txBody>
          </p:sp>
        </mc:Choice>
        <mc:Fallback xmlns="">
          <p:sp>
            <p:nvSpPr>
              <p:cNvPr id="3" name="Tijdelijke aanduiding voor inhoud 2">
                <a:extLst>
                  <a:ext uri="{FF2B5EF4-FFF2-40B4-BE49-F238E27FC236}">
                    <a16:creationId xmlns:a16="http://schemas.microsoft.com/office/drawing/2014/main" id="{699E7935-A791-B4DF-9DFC-039078F303CC}"/>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E3161007-FD87-D54F-92E3-8AE4243C3A50}"/>
              </a:ext>
            </a:extLst>
          </p:cNvPr>
          <p:cNvSpPr/>
          <p:nvPr/>
        </p:nvSpPr>
        <p:spPr>
          <a:xfrm>
            <a:off x="5825768" y="4336330"/>
            <a:ext cx="5920030"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3F2A68EE-DE6D-458D-11D4-E5A49CB0F3A5}"/>
              </a:ext>
            </a:extLst>
          </p:cNvPr>
          <p:cNvSpPr/>
          <p:nvPr/>
        </p:nvSpPr>
        <p:spPr>
          <a:xfrm>
            <a:off x="548326" y="5129753"/>
            <a:ext cx="7164371"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82754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3587-7C45-884B-139F-4D012A7FC5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31A86B-51E7-F39F-EC0E-B53D9C8B6251}"/>
              </a:ext>
            </a:extLst>
          </p:cNvPr>
          <p:cNvSpPr>
            <a:spLocks noGrp="1"/>
          </p:cNvSpPr>
          <p:nvPr>
            <p:ph type="title"/>
          </p:nvPr>
        </p:nvSpPr>
        <p:spPr/>
        <p:txBody>
          <a:bodyPr/>
          <a:lstStyle/>
          <a:p>
            <a:r>
              <a:rPr lang="nl-NL" dirty="0"/>
              <a:t>Cirkelbaan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394ADF3-78C5-1E8F-A104-ACAE13E646B7}"/>
                  </a:ext>
                </a:extLst>
              </p:cNvPr>
              <p:cNvSpPr>
                <a:spLocks noGrp="1"/>
              </p:cNvSpPr>
              <p:nvPr>
                <p:ph idx="1"/>
              </p:nvPr>
            </p:nvSpPr>
            <p:spPr/>
            <p:txBody>
              <a:bodyPr/>
              <a:lstStyle/>
              <a:p>
                <a:r>
                  <a:rPr lang="nl-NL" dirty="0"/>
                  <a:t>Cirkelbaan dus: middelpuntzoekende kracht nodig</a:t>
                </a:r>
              </a:p>
              <a:p>
                <a:r>
                  <a:rPr lang="nl-NL" dirty="0"/>
                  <a:t>Wie of wat levert deze middelpuntzoekende kracht?</a:t>
                </a:r>
              </a:p>
              <a:p>
                <a:r>
                  <a:rPr lang="nl-NL" dirty="0"/>
                  <a:t>Dat is de </a:t>
                </a:r>
                <a:r>
                  <a:rPr lang="nl-NL" b="1" dirty="0"/>
                  <a:t>gravitatiekracht!</a:t>
                </a:r>
                <a:endParaRPr lang="nl-NL" dirty="0"/>
              </a:p>
              <a:p>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a14:m>
                <a:endParaRPr lang="nl-NL" b="0" dirty="0"/>
              </a:p>
              <a:p>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num>
                      <m:den>
                        <m:r>
                          <a:rPr lang="nl-NL" b="0" i="1" smtClean="0">
                            <a:latin typeface="Cambria Math" panose="02040503050406030204" pitchFamily="18" charset="0"/>
                          </a:rPr>
                          <m:t>𝑟</m:t>
                        </m:r>
                      </m:den>
                    </m:f>
                    <m:r>
                      <a:rPr lang="nl-NL" b="0" i="1" smtClean="0">
                        <a:latin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 </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r>
                      <a:rPr lang="nl-NL" b="0" i="1" smtClean="0">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strike="sngStrike">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strike="sngStrike">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e>
                    </m:rad>
                  </m:oMath>
                </a14:m>
                <a:endParaRPr lang="nl-NL" b="0" dirty="0"/>
              </a:p>
            </p:txBody>
          </p:sp>
        </mc:Choice>
        <mc:Fallback xmlns="">
          <p:sp>
            <p:nvSpPr>
              <p:cNvPr id="3" name="Tijdelijke aanduiding voor inhoud 2">
                <a:extLst>
                  <a:ext uri="{FF2B5EF4-FFF2-40B4-BE49-F238E27FC236}">
                    <a16:creationId xmlns:a16="http://schemas.microsoft.com/office/drawing/2014/main" id="{6394ADF3-78C5-1E8F-A104-ACAE13E646B7}"/>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9111BEFB-CD5F-A9CB-5FE8-66B99125EB8D}"/>
              </a:ext>
            </a:extLst>
          </p:cNvPr>
          <p:cNvSpPr/>
          <p:nvPr/>
        </p:nvSpPr>
        <p:spPr>
          <a:xfrm>
            <a:off x="8352145" y="4336330"/>
            <a:ext cx="3582189"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F537458A-FC3A-4568-B949-5379ED701A5D}"/>
              </a:ext>
            </a:extLst>
          </p:cNvPr>
          <p:cNvSpPr/>
          <p:nvPr/>
        </p:nvSpPr>
        <p:spPr>
          <a:xfrm>
            <a:off x="548326" y="5129753"/>
            <a:ext cx="7164371"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80407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50729-8DAD-F9E8-A745-1BB286A68F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1B2550-63AC-B267-EA2F-CF6A3BBBB5A5}"/>
              </a:ext>
            </a:extLst>
          </p:cNvPr>
          <p:cNvSpPr>
            <a:spLocks noGrp="1"/>
          </p:cNvSpPr>
          <p:nvPr>
            <p:ph type="title"/>
          </p:nvPr>
        </p:nvSpPr>
        <p:spPr/>
        <p:txBody>
          <a:bodyPr/>
          <a:lstStyle/>
          <a:p>
            <a:r>
              <a:rPr lang="nl-NL" dirty="0"/>
              <a:t>Cirkelbaan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2E91E419-A73D-E887-249F-C72B9CC078F3}"/>
                  </a:ext>
                </a:extLst>
              </p:cNvPr>
              <p:cNvSpPr>
                <a:spLocks noGrp="1"/>
              </p:cNvSpPr>
              <p:nvPr>
                <p:ph idx="1"/>
              </p:nvPr>
            </p:nvSpPr>
            <p:spPr/>
            <p:txBody>
              <a:bodyPr/>
              <a:lstStyle/>
              <a:p>
                <a:r>
                  <a:rPr lang="nl-NL" dirty="0"/>
                  <a:t>Cirkelbaan dus: middelpuntzoekende kracht nodig</a:t>
                </a:r>
              </a:p>
              <a:p>
                <a:r>
                  <a:rPr lang="nl-NL" dirty="0"/>
                  <a:t>Wie of wat levert deze middelpuntzoekende kracht?</a:t>
                </a:r>
              </a:p>
              <a:p>
                <a:r>
                  <a:rPr lang="nl-NL" dirty="0"/>
                  <a:t>Dat is de </a:t>
                </a:r>
                <a:r>
                  <a:rPr lang="nl-NL" b="1" dirty="0"/>
                  <a:t>gravitatiekracht!</a:t>
                </a:r>
                <a:endParaRPr lang="nl-NL" dirty="0"/>
              </a:p>
              <a:p>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mpz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G</m:t>
                        </m:r>
                      </m:sub>
                    </m:sSub>
                  </m:oMath>
                </a14:m>
                <a:endParaRPr lang="nl-NL" b="0" dirty="0"/>
              </a:p>
              <a:p>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num>
                      <m:den>
                        <m:r>
                          <a:rPr lang="nl-NL" b="0" i="1" smtClean="0">
                            <a:latin typeface="Cambria Math" panose="02040503050406030204" pitchFamily="18" charset="0"/>
                          </a:rPr>
                          <m:t>𝑟</m:t>
                        </m:r>
                      </m:den>
                    </m:f>
                    <m:r>
                      <a:rPr lang="nl-NL" b="0" i="1" smtClean="0">
                        <a:latin typeface="Cambria Math" panose="02040503050406030204" pitchFamily="18" charset="0"/>
                      </a:rPr>
                      <m:t>=</m:t>
                    </m:r>
                    <m:r>
                      <a:rPr lang="nl-NL" b="0" i="1" smtClean="0">
                        <a:latin typeface="Cambria Math" panose="02040503050406030204" pitchFamily="18" charset="0"/>
                      </a:rPr>
                      <m:t>𝐺</m:t>
                    </m:r>
                    <m:r>
                      <a:rPr lang="nl-NL" b="0" i="1" smtClean="0">
                        <a:latin typeface="Cambria Math" panose="02040503050406030204" pitchFamily="18" charset="0"/>
                      </a:rPr>
                      <m:t> </m:t>
                    </m:r>
                    <m:f>
                      <m:fPr>
                        <m:ctrlPr>
                          <a:rPr lang="nl-NL" b="0" i="1" smtClean="0">
                            <a:latin typeface="Cambria Math" panose="02040503050406030204" pitchFamily="18" charset="0"/>
                          </a:rPr>
                        </m:ctrlPr>
                      </m:fPr>
                      <m:num>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𝑀</m:t>
                        </m:r>
                      </m:num>
                      <m:den>
                        <m:sSup>
                          <m:sSupPr>
                            <m:ctrlPr>
                              <a:rPr lang="nl-NL" b="0" i="1" smtClean="0">
                                <a:latin typeface="Cambria Math" panose="02040503050406030204" pitchFamily="18" charset="0"/>
                              </a:rPr>
                            </m:ctrlPr>
                          </m:sSupPr>
                          <m:e>
                            <m:r>
                              <a:rPr lang="nl-NL" b="0" i="1" smtClean="0">
                                <a:latin typeface="Cambria Math" panose="02040503050406030204" pitchFamily="18" charset="0"/>
                              </a:rPr>
                              <m:t>𝑟</m:t>
                            </m:r>
                          </m:e>
                          <m:sup>
                            <m:r>
                              <a:rPr lang="nl-NL" b="0" i="1" smtClean="0">
                                <a:latin typeface="Cambria Math" panose="02040503050406030204" pitchFamily="18" charset="0"/>
                              </a:rPr>
                              <m:t>2</m:t>
                            </m:r>
                          </m:sup>
                        </m:sSup>
                      </m:den>
                    </m:f>
                    <m:r>
                      <a:rPr lang="nl-NL" b="0" i="1" smtClean="0">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oMath>
                </a14:m>
                <a:r>
                  <a:rPr lang="nl-NL" dirty="0"/>
                  <a:t> </a:t>
                </a:r>
                <a14:m>
                  <m:oMath xmlns:m="http://schemas.openxmlformats.org/officeDocument/2006/math">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𝑣</m:t>
                            </m:r>
                          </m:e>
                          <m:sup>
                            <m:r>
                              <a:rPr lang="nl-NL" i="1">
                                <a:latin typeface="Cambria Math" panose="02040503050406030204" pitchFamily="18" charset="0"/>
                                <a:ea typeface="Cambria Math" panose="02040503050406030204" pitchFamily="18" charset="0"/>
                              </a:rPr>
                              <m:t>2</m:t>
                            </m:r>
                          </m:sup>
                        </m:sSup>
                      </m:num>
                      <m:den>
                        <m:r>
                          <a:rPr lang="nl-NL" i="1" strike="sngStrike">
                            <a:latin typeface="Cambria Math" panose="02040503050406030204" pitchFamily="18" charset="0"/>
                          </a:rPr>
                          <m:t>𝑟</m:t>
                        </m:r>
                      </m:den>
                    </m:f>
                    <m:r>
                      <a:rPr lang="nl-NL" i="1">
                        <a:latin typeface="Cambria Math" panose="02040503050406030204" pitchFamily="18" charset="0"/>
                      </a:rPr>
                      <m:t>=</m:t>
                    </m:r>
                    <m:r>
                      <a:rPr lang="nl-NL" i="1">
                        <a:latin typeface="Cambria Math" panose="02040503050406030204" pitchFamily="18" charset="0"/>
                      </a:rPr>
                      <m:t>𝐺</m:t>
                    </m:r>
                    <m:r>
                      <a:rPr lang="nl-NL" i="1">
                        <a:latin typeface="Cambria Math" panose="02040503050406030204" pitchFamily="18" charset="0"/>
                      </a:rPr>
                      <m:t> </m:t>
                    </m:r>
                    <m:f>
                      <m:fPr>
                        <m:ctrlPr>
                          <a:rPr lang="nl-NL" i="1">
                            <a:latin typeface="Cambria Math" panose="02040503050406030204" pitchFamily="18" charset="0"/>
                          </a:rPr>
                        </m:ctrlPr>
                      </m:fPr>
                      <m:num>
                        <m:r>
                          <a:rPr lang="nl-NL" i="1" strike="sngStrike">
                            <a:latin typeface="Cambria Math" panose="02040503050406030204" pitchFamily="18" charset="0"/>
                          </a:rPr>
                          <m:t>𝑚</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𝑀</m:t>
                        </m:r>
                      </m:num>
                      <m:den>
                        <m:sSup>
                          <m:sSupPr>
                            <m:ctrlPr>
                              <a:rPr lang="nl-NL" i="1">
                                <a:latin typeface="Cambria Math" panose="02040503050406030204" pitchFamily="18" charset="0"/>
                              </a:rPr>
                            </m:ctrlPr>
                          </m:sSupPr>
                          <m:e>
                            <m:r>
                              <a:rPr lang="nl-NL" i="1">
                                <a:latin typeface="Cambria Math" panose="02040503050406030204" pitchFamily="18" charset="0"/>
                              </a:rPr>
                              <m:t>𝑟</m:t>
                            </m:r>
                          </m:e>
                          <m:sup>
                            <m:r>
                              <a:rPr lang="nl-NL" i="1" strike="sngStrike">
                                <a:latin typeface="Cambria Math" panose="02040503050406030204" pitchFamily="18" charset="0"/>
                              </a:rPr>
                              <m:t>2</m:t>
                            </m:r>
                          </m:sup>
                        </m:sSup>
                      </m:den>
                    </m:f>
                  </m:oMath>
                </a14:m>
                <a:r>
                  <a:rPr lang="nl-NL" dirty="0">
                    <a:ea typeface="Cambria Math" panose="02040503050406030204" pitchFamily="18" charset="0"/>
                  </a:rPr>
                  <a:t> </a:t>
                </a:r>
                <a14:m>
                  <m:oMath xmlns:m="http://schemas.openxmlformats.org/officeDocument/2006/math">
                    <m:r>
                      <a:rPr lang="nl-NL" i="1">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e>
                    </m:rad>
                  </m:oMath>
                </a14:m>
                <a:endParaRPr lang="nl-NL" b="0" dirty="0"/>
              </a:p>
            </p:txBody>
          </p:sp>
        </mc:Choice>
        <mc:Fallback xmlns="">
          <p:sp>
            <p:nvSpPr>
              <p:cNvPr id="3" name="Tijdelijke aanduiding voor inhoud 2">
                <a:extLst>
                  <a:ext uri="{FF2B5EF4-FFF2-40B4-BE49-F238E27FC236}">
                    <a16:creationId xmlns:a16="http://schemas.microsoft.com/office/drawing/2014/main" id="{2E91E419-A73D-E887-249F-C72B9CC078F3}"/>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DD5ACFC0-B99C-FC08-A8B2-9EC1FCC4B64A}"/>
              </a:ext>
            </a:extLst>
          </p:cNvPr>
          <p:cNvSpPr/>
          <p:nvPr/>
        </p:nvSpPr>
        <p:spPr>
          <a:xfrm>
            <a:off x="10605155" y="4336330"/>
            <a:ext cx="1329179"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4FCA7217-8E82-AD90-70C6-0AEC9C57FE70}"/>
              </a:ext>
            </a:extLst>
          </p:cNvPr>
          <p:cNvSpPr/>
          <p:nvPr/>
        </p:nvSpPr>
        <p:spPr>
          <a:xfrm>
            <a:off x="548326" y="5129753"/>
            <a:ext cx="7164371" cy="933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41210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4EB0-A3FB-F992-8EB4-BF0FFA4939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B5DDA9-561E-5257-E584-6396BB99B692}"/>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2AA208E4-78BC-1DA4-E25F-DE2C305BB865}"/>
                  </a:ext>
                </a:extLst>
              </p:cNvPr>
              <p:cNvSpPr>
                <a:spLocks noGrp="1"/>
              </p:cNvSpPr>
              <p:nvPr>
                <p:ph idx="1"/>
              </p:nvPr>
            </p:nvSpPr>
            <p:spPr/>
            <p:txBody>
              <a:bodyPr>
                <a:normAutofit fontScale="85000" lnSpcReduction="20000"/>
              </a:bodyPr>
              <a:lstStyle/>
              <a:p>
                <a:pPr marL="0" indent="0">
                  <a:buNone/>
                </a:pPr>
                <a:r>
                  <a:rPr lang="nl-NL" dirty="0"/>
                  <a:t>Het </a:t>
                </a:r>
                <a:r>
                  <a:rPr lang="nl-NL" i="1" dirty="0" err="1"/>
                  <a:t>international</a:t>
                </a:r>
                <a:r>
                  <a:rPr lang="nl-NL" i="1" dirty="0"/>
                  <a:t> </a:t>
                </a:r>
                <a:r>
                  <a:rPr lang="nl-NL" i="1" dirty="0" err="1"/>
                  <a:t>space</a:t>
                </a:r>
                <a:r>
                  <a:rPr lang="nl-NL" i="1" dirty="0"/>
                  <a:t> station </a:t>
                </a:r>
                <a:r>
                  <a:rPr lang="nl-NL" dirty="0"/>
                  <a:t>(ISS) bevindt zich op een hoogte van </a:t>
                </a:r>
                <a14:m>
                  <m:oMath xmlns:m="http://schemas.openxmlformats.org/officeDocument/2006/math">
                    <m:r>
                      <a:rPr lang="nl-NL" i="1">
                        <a:latin typeface="Cambria Math" panose="02040503050406030204" pitchFamily="18" charset="0"/>
                      </a:rPr>
                      <m:t>400 </m:t>
                    </m:r>
                    <m:r>
                      <m:rPr>
                        <m:sty m:val="p"/>
                      </m:rPr>
                      <a:rPr lang="nl-NL">
                        <a:latin typeface="Cambria Math" panose="02040503050406030204" pitchFamily="18" charset="0"/>
                      </a:rPr>
                      <m:t>km</m:t>
                    </m:r>
                  </m:oMath>
                </a14:m>
                <a:r>
                  <a:rPr lang="nl-NL" dirty="0"/>
                  <a:t> boven het aardoppervlak en beschrijft een cirkelbaan rond de aarde.</a:t>
                </a:r>
              </a:p>
              <a:p>
                <a:pPr marL="0" indent="0">
                  <a:buNone/>
                </a:pPr>
                <a:r>
                  <a:rPr lang="nl-NL" dirty="0"/>
                  <a:t>Bereken de baansnelheid van het ISS.</a:t>
                </a:r>
              </a:p>
              <a:p>
                <a:r>
                  <a:rPr lang="nl-NL" dirty="0"/>
                  <a:t>Gegevens:</a:t>
                </a:r>
              </a:p>
              <a:p>
                <a:pPr lvl="1"/>
                <a:r>
                  <a:rPr lang="nl-NL" dirty="0"/>
                  <a:t>Baanstraal? </a:t>
                </a:r>
                <a:r>
                  <a:rPr lang="nl-NL" b="1" dirty="0"/>
                  <a:t>Hoogte </a:t>
                </a:r>
                <a:r>
                  <a:rPr lang="nl-NL" b="1" u="sng" dirty="0"/>
                  <a:t>plus</a:t>
                </a:r>
                <a:r>
                  <a:rPr lang="nl-NL" b="1" dirty="0"/>
                  <a:t> straal van de aarde</a:t>
                </a:r>
                <a:endParaRPr lang="nl-NL" dirty="0"/>
              </a:p>
              <a:p>
                <a:pPr lvl="1"/>
                <a14:m>
                  <m:oMath xmlns:m="http://schemas.openxmlformats.org/officeDocument/2006/math">
                    <m:sSub>
                      <m:sSubPr>
                        <m:ctrlPr>
                          <a:rPr lang="nl-NL" b="1"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baan</m:t>
                        </m:r>
                      </m:sub>
                    </m:sSub>
                    <m:r>
                      <a:rPr lang="nl-NL" b="1" i="1" smtClean="0">
                        <a:latin typeface="Cambria Math" panose="02040503050406030204" pitchFamily="18" charset="0"/>
                      </a:rPr>
                      <m:t>=</m:t>
                    </m:r>
                    <m:r>
                      <a:rPr lang="nl-NL" b="0" i="1" smtClean="0">
                        <a:latin typeface="Cambria Math" panose="02040503050406030204" pitchFamily="18" charset="0"/>
                      </a:rPr>
                      <m:t>h</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aarde</m:t>
                        </m:r>
                      </m:sub>
                    </m:sSub>
                    <m:r>
                      <a:rPr lang="nl-NL" b="0" i="1" smtClean="0">
                        <a:latin typeface="Cambria Math" panose="02040503050406030204" pitchFamily="18" charset="0"/>
                      </a:rPr>
                      <m:t>=400 </m:t>
                    </m:r>
                    <m:d>
                      <m:dPr>
                        <m:ctrlPr>
                          <a:rPr lang="nl-NL" b="0" i="1" smtClean="0">
                            <a:latin typeface="Cambria Math" panose="02040503050406030204" pitchFamily="18" charset="0"/>
                          </a:rPr>
                        </m:ctrlPr>
                      </m:dPr>
                      <m:e>
                        <m:r>
                          <m:rPr>
                            <m:sty m:val="p"/>
                          </m:rPr>
                          <a:rPr lang="nl-NL" b="0" i="0" smtClean="0">
                            <a:latin typeface="Cambria Math" panose="02040503050406030204" pitchFamily="18" charset="0"/>
                          </a:rPr>
                          <m:t>km</m:t>
                        </m:r>
                      </m:e>
                    </m:d>
                    <m:r>
                      <a:rPr lang="nl-NL" b="0" i="0" smtClean="0">
                        <a:latin typeface="Cambria Math" panose="02040503050406030204" pitchFamily="18" charset="0"/>
                      </a:rPr>
                      <m:t>+6378 (</m:t>
                    </m:r>
                    <m:r>
                      <m:rPr>
                        <m:sty m:val="p"/>
                      </m:rPr>
                      <a:rPr lang="nl-NL" b="0" i="0" smtClean="0">
                        <a:latin typeface="Cambria Math" panose="02040503050406030204" pitchFamily="18" charset="0"/>
                      </a:rPr>
                      <m:t>km</m:t>
                    </m:r>
                    <m:r>
                      <a:rPr lang="nl-NL" b="0" i="0" smtClean="0">
                        <a:latin typeface="Cambria Math" panose="02040503050406030204" pitchFamily="18" charset="0"/>
                      </a:rPr>
                      <m:t>)</m:t>
                    </m:r>
                  </m:oMath>
                </a14:m>
                <a:endParaRPr lang="nl-NL" dirty="0"/>
              </a:p>
              <a:p>
                <a:pPr lvl="1"/>
                <a:r>
                  <a:rPr lang="nl-NL" b="1" dirty="0"/>
                  <a:t>Beschrijft een cirkelbaan</a:t>
                </a:r>
              </a:p>
              <a:p>
                <a:r>
                  <a:rPr lang="nl-NL" dirty="0"/>
                  <a:t>Formule:</a:t>
                </a:r>
              </a:p>
              <a:p>
                <a:pPr lvl="1"/>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𝐺</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𝑀</m:t>
                            </m:r>
                          </m:num>
                          <m:den>
                            <m:r>
                              <a:rPr lang="nl-NL" b="0" i="1" smtClean="0">
                                <a:latin typeface="Cambria Math" panose="02040503050406030204" pitchFamily="18" charset="0"/>
                                <a:ea typeface="Cambria Math" panose="02040503050406030204" pitchFamily="18" charset="0"/>
                              </a:rPr>
                              <m:t>𝑟</m:t>
                            </m:r>
                          </m:den>
                        </m:f>
                      </m:e>
                    </m:rad>
                  </m:oMath>
                </a14:m>
                <a:r>
                  <a:rPr lang="nl-NL" b="0" dirty="0"/>
                  <a:t>  (let op: afleiding opschrijven!)</a:t>
                </a:r>
              </a:p>
              <a:p>
                <a:r>
                  <a:rPr lang="nl-NL" dirty="0"/>
                  <a:t>Rekenen</a:t>
                </a:r>
              </a:p>
              <a:p>
                <a:pPr lvl="1"/>
                <a14:m>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6,67∙</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−11</m:t>
                            </m:r>
                          </m:sup>
                        </m:sSup>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5,97∙</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24</m:t>
                                </m:r>
                              </m:sup>
                            </m:sSup>
                          </m:num>
                          <m:den>
                            <m:r>
                              <a:rPr lang="nl-NL" b="0" i="1" smtClean="0">
                                <a:latin typeface="Cambria Math" panose="02040503050406030204" pitchFamily="18" charset="0"/>
                                <a:ea typeface="Cambria Math" panose="02040503050406030204" pitchFamily="18" charset="0"/>
                              </a:rPr>
                              <m:t>6778∙</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3</m:t>
                                </m:r>
                              </m:sup>
                            </m:sSup>
                          </m:den>
                        </m:f>
                      </m:e>
                    </m:rad>
                    <m:r>
                      <a:rPr lang="nl-NL" b="0" i="1" smtClean="0">
                        <a:latin typeface="Cambria Math" panose="02040503050406030204" pitchFamily="18" charset="0"/>
                        <a:ea typeface="Cambria Math" panose="02040503050406030204" pitchFamily="18" charset="0"/>
                      </a:rPr>
                      <m:t>=7665 </m:t>
                    </m:r>
                    <m:r>
                      <m:rPr>
                        <m:sty m:val="p"/>
                      </m:rPr>
                      <a:rPr lang="nl-NL" b="0" i="0" smtClean="0">
                        <a:latin typeface="Cambria Math" panose="02040503050406030204" pitchFamily="18" charset="0"/>
                        <a:ea typeface="Cambria Math" panose="02040503050406030204" pitchFamily="18" charset="0"/>
                      </a:rPr>
                      <m:t>m</m:t>
                    </m:r>
                    <m:r>
                      <a:rPr lang="nl-NL" b="0" i="0"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s</m:t>
                    </m:r>
                  </m:oMath>
                </a14:m>
                <a:endParaRPr lang="nl-NL" b="0" dirty="0"/>
              </a:p>
              <a:p>
                <a:pPr lvl="1"/>
                <a:endParaRPr lang="nl-NL" dirty="0"/>
              </a:p>
              <a:p>
                <a:pPr lvl="1"/>
                <a:endParaRPr lang="nl-NL" dirty="0"/>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2AA208E4-78BC-1DA4-E25F-DE2C305BB865}"/>
                  </a:ext>
                </a:extLst>
              </p:cNvPr>
              <p:cNvSpPr>
                <a:spLocks noGrp="1" noRot="1" noChangeAspect="1" noMove="1" noResize="1" noEditPoints="1" noAdjustHandles="1" noChangeArrowheads="1" noChangeShapeType="1" noTextEdit="1"/>
              </p:cNvSpPr>
              <p:nvPr>
                <p:ph idx="1"/>
              </p:nvPr>
            </p:nvSpPr>
            <p:spPr>
              <a:blipFill>
                <a:blip r:embed="rId4"/>
                <a:stretch>
                  <a:fillRect l="-965" t="-3198" r="-603"/>
                </a:stretch>
              </a:blipFill>
            </p:spPr>
            <p:txBody>
              <a:bodyPr/>
              <a:lstStyle/>
              <a:p>
                <a:r>
                  <a:rPr lang="nl-NL">
                    <a:noFill/>
                  </a:rPr>
                  <a:t> </a:t>
                </a:r>
              </a:p>
            </p:txBody>
          </p:sp>
        </mc:Fallback>
      </mc:AlternateContent>
      <p:pic>
        <p:nvPicPr>
          <p:cNvPr id="4" name="Afbeelding 3" descr="Afbeelding met kaart, Wereld, Aarde, planeet&#10;&#10;Door AI gegenereerde inhoud is mogelijk onjuist.">
            <a:extLst>
              <a:ext uri="{FF2B5EF4-FFF2-40B4-BE49-F238E27FC236}">
                <a16:creationId xmlns:a16="http://schemas.microsoft.com/office/drawing/2014/main" id="{25E1A691-5D51-F65D-E87A-B1ED0D127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145" y="4582632"/>
            <a:ext cx="2111130" cy="2103900"/>
          </a:xfrm>
          <a:prstGeom prst="rect">
            <a:avLst/>
          </a:prstGeom>
        </p:spPr>
      </p:pic>
      <p:sp>
        <p:nvSpPr>
          <p:cNvPr id="5" name="Tekstvak 4">
            <a:extLst>
              <a:ext uri="{FF2B5EF4-FFF2-40B4-BE49-F238E27FC236}">
                <a16:creationId xmlns:a16="http://schemas.microsoft.com/office/drawing/2014/main" id="{7219DB4A-D501-3866-0A39-896A9F36E70E}"/>
              </a:ext>
            </a:extLst>
          </p:cNvPr>
          <p:cNvSpPr txBox="1"/>
          <p:nvPr/>
        </p:nvSpPr>
        <p:spPr>
          <a:xfrm>
            <a:off x="7410893" y="6317200"/>
            <a:ext cx="2015039" cy="369332"/>
          </a:xfrm>
          <a:prstGeom prst="rect">
            <a:avLst/>
          </a:prstGeom>
          <a:noFill/>
        </p:spPr>
        <p:txBody>
          <a:bodyPr wrap="none" rtlCol="0">
            <a:spAutoFit/>
          </a:bodyPr>
          <a:lstStyle/>
          <a:p>
            <a:r>
              <a:rPr lang="nl-NL" dirty="0"/>
              <a:t>*niet in verhouding</a:t>
            </a:r>
          </a:p>
        </p:txBody>
      </p:sp>
      <p:pic>
        <p:nvPicPr>
          <p:cNvPr id="7" name="Afbeelding 6" descr="Afbeelding met transport, satelliet, ruimtevaartuig&#10;&#10;Door AI gegenereerde inhoud is mogelijk onjuist.">
            <a:extLst>
              <a:ext uri="{FF2B5EF4-FFF2-40B4-BE49-F238E27FC236}">
                <a16:creationId xmlns:a16="http://schemas.microsoft.com/office/drawing/2014/main" id="{FC933140-0EA7-18F5-FF6F-EFCD4F5B7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2919" y="2685164"/>
            <a:ext cx="829580" cy="832441"/>
          </a:xfrm>
          <a:prstGeom prst="rect">
            <a:avLst/>
          </a:prstGeom>
        </p:spPr>
      </p:pic>
      <p:cxnSp>
        <p:nvCxnSpPr>
          <p:cNvPr id="9" name="Rechte verbindingslijn met pijl 8">
            <a:extLst>
              <a:ext uri="{FF2B5EF4-FFF2-40B4-BE49-F238E27FC236}">
                <a16:creationId xmlns:a16="http://schemas.microsoft.com/office/drawing/2014/main" id="{03601D01-88AE-9605-402A-E6AA4345CE4E}"/>
              </a:ext>
            </a:extLst>
          </p:cNvPr>
          <p:cNvCxnSpPr>
            <a:cxnSpLocks/>
          </p:cNvCxnSpPr>
          <p:nvPr/>
        </p:nvCxnSpPr>
        <p:spPr>
          <a:xfrm>
            <a:off x="10156855" y="3044676"/>
            <a:ext cx="0" cy="1537956"/>
          </a:xfrm>
          <a:prstGeom prst="straightConnector1">
            <a:avLst/>
          </a:prstGeom>
          <a:ln w="38100">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54A87421-8464-5829-1A8A-A60DD60B4728}"/>
                  </a:ext>
                </a:extLst>
              </p:cNvPr>
              <p:cNvSpPr txBox="1"/>
              <p:nvPr/>
            </p:nvSpPr>
            <p:spPr>
              <a:xfrm>
                <a:off x="8547819" y="3787539"/>
                <a:ext cx="14213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h</m:t>
                      </m:r>
                      <m:r>
                        <a:rPr lang="nl-NL" b="0" i="1" smtClean="0">
                          <a:latin typeface="Cambria Math" panose="02040503050406030204" pitchFamily="18" charset="0"/>
                        </a:rPr>
                        <m:t>=400 </m:t>
                      </m:r>
                      <m:r>
                        <m:rPr>
                          <m:sty m:val="p"/>
                        </m:rPr>
                        <a:rPr lang="nl-NL" b="0" i="0" smtClean="0">
                          <a:latin typeface="Cambria Math" panose="02040503050406030204" pitchFamily="18" charset="0"/>
                        </a:rPr>
                        <m:t>km</m:t>
                      </m:r>
                    </m:oMath>
                  </m:oMathPara>
                </a14:m>
                <a:endParaRPr lang="nl-NL" dirty="0"/>
              </a:p>
            </p:txBody>
          </p:sp>
        </mc:Choice>
        <mc:Fallback xmlns="">
          <p:sp>
            <p:nvSpPr>
              <p:cNvPr id="10" name="Tekstvak 9">
                <a:extLst>
                  <a:ext uri="{FF2B5EF4-FFF2-40B4-BE49-F238E27FC236}">
                    <a16:creationId xmlns:a16="http://schemas.microsoft.com/office/drawing/2014/main" id="{54A87421-8464-5829-1A8A-A60DD60B4728}"/>
                  </a:ext>
                </a:extLst>
              </p:cNvPr>
              <p:cNvSpPr txBox="1">
                <a:spLocks noRot="1" noChangeAspect="1" noMove="1" noResize="1" noEditPoints="1" noAdjustHandles="1" noChangeArrowheads="1" noChangeShapeType="1" noTextEdit="1"/>
              </p:cNvSpPr>
              <p:nvPr/>
            </p:nvSpPr>
            <p:spPr>
              <a:xfrm>
                <a:off x="8547819" y="3787539"/>
                <a:ext cx="1421351" cy="369332"/>
              </a:xfrm>
              <a:prstGeom prst="rect">
                <a:avLst/>
              </a:prstGeom>
              <a:blipFill>
                <a:blip r:embed="rId7"/>
                <a:stretch>
                  <a:fillRect b="-16667"/>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03AD11ED-070F-05BA-7F90-2BCAA64631BF}"/>
              </a:ext>
            </a:extLst>
          </p:cNvPr>
          <p:cNvSpPr/>
          <p:nvPr/>
        </p:nvSpPr>
        <p:spPr>
          <a:xfrm>
            <a:off x="7583365" y="3044676"/>
            <a:ext cx="5188689" cy="5188689"/>
          </a:xfrm>
          <a:prstGeom prst="ellipse">
            <a:avLst/>
          </a:prstGeom>
          <a:noFill/>
          <a:ln>
            <a:solidFill>
              <a:srgbClr val="652E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met pijl 5">
            <a:extLst>
              <a:ext uri="{FF2B5EF4-FFF2-40B4-BE49-F238E27FC236}">
                <a16:creationId xmlns:a16="http://schemas.microsoft.com/office/drawing/2014/main" id="{2393B5CF-D83A-33F1-A9CE-942754D34EDC}"/>
              </a:ext>
            </a:extLst>
          </p:cNvPr>
          <p:cNvCxnSpPr>
            <a:cxnSpLocks/>
          </p:cNvCxnSpPr>
          <p:nvPr/>
        </p:nvCxnSpPr>
        <p:spPr>
          <a:xfrm>
            <a:off x="10150689" y="4582632"/>
            <a:ext cx="0" cy="1050913"/>
          </a:xfrm>
          <a:prstGeom prst="straightConnector1">
            <a:avLst/>
          </a:prstGeom>
          <a:ln w="38100">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185AEF41-B57B-8B54-9B32-E88A957319B0}"/>
                  </a:ext>
                </a:extLst>
              </p:cNvPr>
              <p:cNvSpPr txBox="1"/>
              <p:nvPr/>
            </p:nvSpPr>
            <p:spPr>
              <a:xfrm>
                <a:off x="9355087" y="4899734"/>
                <a:ext cx="7956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𝑟</m:t>
                          </m:r>
                        </m:e>
                        <m:sub>
                          <m:r>
                            <m:rPr>
                              <m:sty m:val="p"/>
                            </m:rPr>
                            <a:rPr lang="nl-NL" b="0" i="0" smtClean="0">
                              <a:latin typeface="Cambria Math" panose="02040503050406030204" pitchFamily="18" charset="0"/>
                            </a:rPr>
                            <m:t>aarde</m:t>
                          </m:r>
                        </m:sub>
                      </m:sSub>
                    </m:oMath>
                  </m:oMathPara>
                </a14:m>
                <a:endParaRPr lang="nl-NL" dirty="0"/>
              </a:p>
            </p:txBody>
          </p:sp>
        </mc:Choice>
        <mc:Fallback xmlns="">
          <p:sp>
            <p:nvSpPr>
              <p:cNvPr id="12" name="Tekstvak 11">
                <a:extLst>
                  <a:ext uri="{FF2B5EF4-FFF2-40B4-BE49-F238E27FC236}">
                    <a16:creationId xmlns:a16="http://schemas.microsoft.com/office/drawing/2014/main" id="{04ADED71-01B2-6E63-9B7B-8619F4056DC1}"/>
                  </a:ext>
                </a:extLst>
              </p:cNvPr>
              <p:cNvSpPr txBox="1">
                <a:spLocks noRot="1" noChangeAspect="1" noMove="1" noResize="1" noEditPoints="1" noAdjustHandles="1" noChangeArrowheads="1" noChangeShapeType="1" noTextEdit="1"/>
              </p:cNvSpPr>
              <p:nvPr/>
            </p:nvSpPr>
            <p:spPr>
              <a:xfrm>
                <a:off x="9355087" y="4899734"/>
                <a:ext cx="795602" cy="369332"/>
              </a:xfrm>
              <a:prstGeom prst="rect">
                <a:avLst/>
              </a:prstGeom>
              <a:blipFill>
                <a:blip r:embed="rId8"/>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026977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500"/>
                                        <p:tgtEl>
                                          <p:spTgt spid="3">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left)">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5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60BC7-0BA1-89B7-4651-81B9544C18F9}"/>
              </a:ext>
            </a:extLst>
          </p:cNvPr>
          <p:cNvSpPr>
            <a:spLocks noGrp="1"/>
          </p:cNvSpPr>
          <p:nvPr>
            <p:ph type="title"/>
          </p:nvPr>
        </p:nvSpPr>
        <p:spPr/>
        <p:txBody>
          <a:bodyPr/>
          <a:lstStyle/>
          <a:p>
            <a:r>
              <a:rPr lang="nl-NL" dirty="0"/>
              <a:t>Wat heeft debiet met warmte te maken?</a:t>
            </a:r>
          </a:p>
        </p:txBody>
      </p:sp>
      <p:sp>
        <p:nvSpPr>
          <p:cNvPr id="3" name="Tijdelijke aanduiding voor tekst 2">
            <a:extLst>
              <a:ext uri="{FF2B5EF4-FFF2-40B4-BE49-F238E27FC236}">
                <a16:creationId xmlns:a16="http://schemas.microsoft.com/office/drawing/2014/main" id="{F830AE59-4498-D69B-449C-3FB88D8B1CF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6567863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 farts show up in thermal camera footage? - Boing Boing">
            <a:extLst>
              <a:ext uri="{FF2B5EF4-FFF2-40B4-BE49-F238E27FC236}">
                <a16:creationId xmlns:a16="http://schemas.microsoft.com/office/drawing/2014/main" id="{14F88B04-7AE1-C2A0-E266-EC34334B27E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28000" y="4001294"/>
            <a:ext cx="4334400" cy="2554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he Sun Works | HowStuffWorks">
            <a:extLst>
              <a:ext uri="{FF2B5EF4-FFF2-40B4-BE49-F238E27FC236}">
                <a16:creationId xmlns:a16="http://schemas.microsoft.com/office/drawing/2014/main" id="{173DE847-CCAE-33F3-1830-38E0FC201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00" y="4001294"/>
            <a:ext cx="4334399" cy="255905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11BFCF7E-10DF-39C0-7D37-9B2F286BC356}"/>
              </a:ext>
            </a:extLst>
          </p:cNvPr>
          <p:cNvSpPr>
            <a:spLocks noGrp="1"/>
          </p:cNvSpPr>
          <p:nvPr>
            <p:ph type="title"/>
          </p:nvPr>
        </p:nvSpPr>
        <p:spPr/>
        <p:txBody>
          <a:bodyPr/>
          <a:lstStyle/>
          <a:p>
            <a:r>
              <a:rPr lang="nl-NL" dirty="0" err="1"/>
              <a:t>Wamtetransport</a:t>
            </a:r>
            <a:endParaRPr lang="nl-NL" dirty="0"/>
          </a:p>
        </p:txBody>
      </p:sp>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D6504A75-2383-1CD7-A766-E34C3A8C4F32}"/>
                  </a:ext>
                </a:extLst>
              </p:cNvPr>
              <p:cNvSpPr>
                <a:spLocks noGrp="1"/>
              </p:cNvSpPr>
              <p:nvPr>
                <p:ph sz="half" idx="1"/>
              </p:nvPr>
            </p:nvSpPr>
            <p:spPr/>
            <p:txBody>
              <a:bodyPr>
                <a:normAutofit fontScale="70000" lnSpcReduction="20000"/>
              </a:bodyPr>
              <a:lstStyle/>
              <a:p>
                <a:pPr marL="0" indent="0">
                  <a:buNone/>
                </a:pPr>
                <a:r>
                  <a:rPr lang="nl-NL" dirty="0"/>
                  <a:t>Straling</a:t>
                </a:r>
              </a:p>
              <a:p>
                <a:r>
                  <a:rPr lang="nl-NL" dirty="0"/>
                  <a:t>Elektromagnetische straling</a:t>
                </a:r>
              </a:p>
              <a:p>
                <a:r>
                  <a:rPr lang="nl-NL" dirty="0"/>
                  <a:t>Hogere temperatuur </a:t>
                </a:r>
                <a14:m>
                  <m:oMath xmlns:m="http://schemas.openxmlformats.org/officeDocument/2006/math">
                    <m:r>
                      <a:rPr lang="nl-NL" b="0" i="1" smtClean="0">
                        <a:latin typeface="Cambria Math" panose="02040503050406030204" pitchFamily="18" charset="0"/>
                      </a:rPr>
                      <m:t>→</m:t>
                    </m:r>
                  </m:oMath>
                </a14:m>
                <a:r>
                  <a:rPr lang="nl-NL" dirty="0"/>
                  <a:t> meer straling</a:t>
                </a:r>
              </a:p>
              <a:p>
                <a:r>
                  <a:rPr lang="nl-NL" dirty="0"/>
                  <a:t>Geen materie nodig om van A naar B te gaan</a:t>
                </a:r>
              </a:p>
              <a:p>
                <a:r>
                  <a:rPr lang="nl-NL" dirty="0"/>
                  <a:t>Voorbeeld: Zon</a:t>
                </a:r>
              </a:p>
              <a:p>
                <a:endParaRPr lang="nl-NL" dirty="0"/>
              </a:p>
              <a:p>
                <a:pPr marL="0" indent="0">
                  <a:buNone/>
                </a:pPr>
                <a:r>
                  <a:rPr lang="nl-NL" dirty="0"/>
                  <a:t>Geleiding</a:t>
                </a:r>
              </a:p>
              <a:p>
                <a:r>
                  <a:rPr lang="nl-NL" dirty="0"/>
                  <a:t>Warmte gaat van deeltje naar deeltje</a:t>
                </a:r>
              </a:p>
              <a:p>
                <a:r>
                  <a:rPr lang="nl-NL" dirty="0"/>
                  <a:t>Vooral in vaste stoffen</a:t>
                </a:r>
              </a:p>
              <a:p>
                <a:r>
                  <a:rPr lang="nl-NL" dirty="0"/>
                  <a:t>Nauwelijks in vloeistof/gas</a:t>
                </a:r>
              </a:p>
              <a:p>
                <a14:m>
                  <m:oMath xmlns:m="http://schemas.openxmlformats.org/officeDocument/2006/math">
                    <m:r>
                      <a:rPr lang="nl-NL" b="0" i="1" smtClean="0">
                        <a:latin typeface="Cambria Math" panose="02040503050406030204" pitchFamily="18" charset="0"/>
                      </a:rPr>
                      <m:t>𝑃</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𝜆</m:t>
                        </m:r>
                        <m:r>
                          <a:rPr lang="nl-NL" b="0" i="1" smtClean="0">
                            <a:latin typeface="Cambria Math" panose="02040503050406030204" pitchFamily="18" charset="0"/>
                          </a:rPr>
                          <m:t>∙</m:t>
                        </m:r>
                        <m:r>
                          <a:rPr lang="nl-NL" b="0" i="1" smtClean="0">
                            <a:latin typeface="Cambria Math" panose="02040503050406030204" pitchFamily="18" charset="0"/>
                          </a:rPr>
                          <m:t>𝐴</m:t>
                        </m:r>
                        <m:r>
                          <a:rPr lang="nl-NL" b="0" i="1" smtClean="0">
                            <a:latin typeface="Cambria Math" panose="02040503050406030204" pitchFamily="18" charset="0"/>
                          </a:rPr>
                          <m:t>∙∆</m:t>
                        </m:r>
                        <m:r>
                          <a:rPr lang="nl-NL" b="0" i="1" smtClean="0">
                            <a:latin typeface="Cambria Math" panose="02040503050406030204" pitchFamily="18" charset="0"/>
                          </a:rPr>
                          <m:t>𝑇</m:t>
                        </m:r>
                      </m:num>
                      <m:den>
                        <m:r>
                          <a:rPr lang="nl-NL" b="0" i="1" smtClean="0">
                            <a:latin typeface="Cambria Math" panose="02040503050406030204" pitchFamily="18" charset="0"/>
                          </a:rPr>
                          <m:t>𝑑</m:t>
                        </m:r>
                      </m:den>
                    </m:f>
                  </m:oMath>
                </a14:m>
                <a:endParaRPr lang="nl-NL" dirty="0"/>
              </a:p>
              <a:p>
                <a:r>
                  <a:rPr lang="nl-NL" dirty="0"/>
                  <a:t>Voorbeeld: Mok hete koffie</a:t>
                </a:r>
              </a:p>
              <a:p>
                <a:endParaRPr lang="nl-NL" dirty="0"/>
              </a:p>
            </p:txBody>
          </p:sp>
        </mc:Choice>
        <mc:Fallback xmlns="">
          <p:sp>
            <p:nvSpPr>
              <p:cNvPr id="8" name="Tijdelijke aanduiding voor inhoud 7">
                <a:extLst>
                  <a:ext uri="{FF2B5EF4-FFF2-40B4-BE49-F238E27FC236}">
                    <a16:creationId xmlns:a16="http://schemas.microsoft.com/office/drawing/2014/main" id="{D6504A75-2383-1CD7-A766-E34C3A8C4F32}"/>
                  </a:ext>
                </a:extLst>
              </p:cNvPr>
              <p:cNvSpPr>
                <a:spLocks noGrp="1" noRot="1" noChangeAspect="1" noMove="1" noResize="1" noEditPoints="1" noAdjustHandles="1" noChangeArrowheads="1" noChangeShapeType="1" noTextEdit="1"/>
              </p:cNvSpPr>
              <p:nvPr>
                <p:ph sz="half" idx="1"/>
              </p:nvPr>
            </p:nvSpPr>
            <p:spPr>
              <a:blipFill>
                <a:blip r:embed="rId4"/>
                <a:stretch>
                  <a:fillRect l="-1294" t="-2521" b="-280"/>
                </a:stretch>
              </a:blipFill>
            </p:spPr>
            <p:txBody>
              <a:bodyPr/>
              <a:lstStyle/>
              <a:p>
                <a:r>
                  <a:rPr lang="nl-NL">
                    <a:noFill/>
                  </a:rPr>
                  <a:t> </a:t>
                </a:r>
              </a:p>
            </p:txBody>
          </p:sp>
        </mc:Fallback>
      </mc:AlternateContent>
      <p:sp>
        <p:nvSpPr>
          <p:cNvPr id="11" name="Tekstvak 10">
            <a:extLst>
              <a:ext uri="{FF2B5EF4-FFF2-40B4-BE49-F238E27FC236}">
                <a16:creationId xmlns:a16="http://schemas.microsoft.com/office/drawing/2014/main" id="{2FE659FD-B2CB-C90E-A2C4-6CB20431BB67}"/>
              </a:ext>
            </a:extLst>
          </p:cNvPr>
          <p:cNvSpPr txBox="1"/>
          <p:nvPr/>
        </p:nvSpPr>
        <p:spPr>
          <a:xfrm>
            <a:off x="6097200" y="1825625"/>
            <a:ext cx="6094800" cy="1908215"/>
          </a:xfrm>
          <a:prstGeom prst="rect">
            <a:avLst/>
          </a:prstGeom>
          <a:noFill/>
        </p:spPr>
        <p:txBody>
          <a:bodyPr wrap="square">
            <a:spAutoFit/>
          </a:bodyPr>
          <a:lstStyle/>
          <a:p>
            <a:pPr>
              <a:lnSpc>
                <a:spcPct val="90000"/>
              </a:lnSpc>
              <a:spcBef>
                <a:spcPts val="1000"/>
              </a:spcBef>
            </a:pPr>
            <a:r>
              <a:rPr lang="nl-NL" sz="2000" dirty="0">
                <a:latin typeface="Effra" panose="02000506080000020004" pitchFamily="2" charset="0"/>
              </a:rPr>
              <a:t>Stroming</a:t>
            </a:r>
          </a:p>
          <a:p>
            <a:pPr marL="342900" indent="-342900">
              <a:buFont typeface="Arial" panose="020B0604020202020204" pitchFamily="34" charset="0"/>
              <a:buChar char="•"/>
            </a:pPr>
            <a:r>
              <a:rPr lang="nl-NL" sz="2000" dirty="0"/>
              <a:t>Warmte beweegt mee met deeltjes</a:t>
            </a:r>
          </a:p>
          <a:p>
            <a:pPr marL="342900" indent="-342900">
              <a:buFont typeface="Arial" panose="020B0604020202020204" pitchFamily="34" charset="0"/>
              <a:buChar char="•"/>
            </a:pPr>
            <a:r>
              <a:rPr lang="nl-NL" sz="2000" dirty="0"/>
              <a:t>Gas en vloeistof</a:t>
            </a:r>
          </a:p>
          <a:p>
            <a:pPr marL="342900" indent="-342900">
              <a:buFont typeface="Arial" panose="020B0604020202020204" pitchFamily="34" charset="0"/>
              <a:buChar char="•"/>
            </a:pPr>
            <a:r>
              <a:rPr lang="nl-NL" sz="2000" dirty="0"/>
              <a:t>Kan niet in vaste stoffen</a:t>
            </a:r>
          </a:p>
          <a:p>
            <a:pPr marL="342900" indent="-342900">
              <a:buFont typeface="Arial" panose="020B0604020202020204" pitchFamily="34" charset="0"/>
              <a:buChar char="•"/>
            </a:pPr>
            <a:r>
              <a:rPr lang="nl-NL" sz="2000" dirty="0"/>
              <a:t>Daar speelt debiet een rol!</a:t>
            </a:r>
          </a:p>
          <a:p>
            <a:pPr marL="342900" indent="-342900">
              <a:buFont typeface="Arial" panose="020B0604020202020204" pitchFamily="34" charset="0"/>
              <a:buChar char="•"/>
            </a:pPr>
            <a:r>
              <a:rPr lang="nl-NL" sz="2000" dirty="0"/>
              <a:t>Voorbeeld: Cv-installatie, koeling pc</a:t>
            </a:r>
          </a:p>
        </p:txBody>
      </p:sp>
      <p:pic>
        <p:nvPicPr>
          <p:cNvPr id="2054" name="Picture 6" descr="Vrouw drugsverslaafde koken drugs in lepel op kaars vlam. Verdovende  vloeistof opwarmen boven vuur door het aan de kook te brengen en te  borrelen. Crop junkie bereidt heroïne dosis. Hard verdovend ...">
            <a:extLst>
              <a:ext uri="{FF2B5EF4-FFF2-40B4-BE49-F238E27FC236}">
                <a16:creationId xmlns:a16="http://schemas.microsoft.com/office/drawing/2014/main" id="{0007405C-140F-2385-3EC7-A4FDC1338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999" y="3998843"/>
            <a:ext cx="4334400" cy="25590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rmal Energy (Heat) Transfer: Conduction - Science News">
            <a:extLst>
              <a:ext uri="{FF2B5EF4-FFF2-40B4-BE49-F238E27FC236}">
                <a16:creationId xmlns:a16="http://schemas.microsoft.com/office/drawing/2014/main" id="{B0CD3CAF-863D-D9F9-4AC3-683EF22034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00" t="26703" r="8257"/>
          <a:stretch/>
        </p:blipFill>
        <p:spPr bwMode="auto">
          <a:xfrm>
            <a:off x="6172202" y="3994591"/>
            <a:ext cx="4390197" cy="25615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6,800+ Gas Particles Stock Illustrations, Royalty-Free Vector Graphics &amp;  Clip Art - iStock | Solid liquid gas particles">
            <a:extLst>
              <a:ext uri="{FF2B5EF4-FFF2-40B4-BE49-F238E27FC236}">
                <a16:creationId xmlns:a16="http://schemas.microsoft.com/office/drawing/2014/main" id="{5A544E6F-FEA3-DEE1-DCD6-35880FAAAF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818" t="35686" r="4651" b="8426"/>
          <a:stretch/>
        </p:blipFill>
        <p:spPr bwMode="auto">
          <a:xfrm>
            <a:off x="6226859" y="4602460"/>
            <a:ext cx="4340892" cy="14887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hikhar Bhattarai | Royalty-free stock photos at Stocksy">
            <a:extLst>
              <a:ext uri="{FF2B5EF4-FFF2-40B4-BE49-F238E27FC236}">
                <a16:creationId xmlns:a16="http://schemas.microsoft.com/office/drawing/2014/main" id="{4D44AAA2-21AB-C5E5-156D-6FBC0E406B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652" b="30184"/>
          <a:stretch/>
        </p:blipFill>
        <p:spPr bwMode="auto">
          <a:xfrm>
            <a:off x="6172202" y="4201793"/>
            <a:ext cx="4400900" cy="2384768"/>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4" descr="White Gaming PC JoLaVanille Edt. U9 285K - RTX 5080">
            <a:extLst>
              <a:ext uri="{FF2B5EF4-FFF2-40B4-BE49-F238E27FC236}">
                <a16:creationId xmlns:a16="http://schemas.microsoft.com/office/drawing/2014/main" id="{7F76D42A-6DF0-518C-1C0D-98803CC08C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8" descr="Heat-Exchanger-GIF-#1 | Advanced Thermal Solutions">
            <a:extLst>
              <a:ext uri="{FF2B5EF4-FFF2-40B4-BE49-F238E27FC236}">
                <a16:creationId xmlns:a16="http://schemas.microsoft.com/office/drawing/2014/main" id="{36ED9674-68D7-4CA0-FBA3-105BE02E1390}"/>
              </a:ext>
            </a:extLst>
          </p:cNvPr>
          <p:cNvSpPr>
            <a:spLocks noChangeAspect="1" noChangeArrowheads="1"/>
          </p:cNvSpPr>
          <p:nvPr/>
        </p:nvSpPr>
        <p:spPr bwMode="auto">
          <a:xfrm>
            <a:off x="10275412" y="4544122"/>
            <a:ext cx="134075" cy="1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68" name="Picture 20">
            <a:extLst>
              <a:ext uri="{FF2B5EF4-FFF2-40B4-BE49-F238E27FC236}">
                <a16:creationId xmlns:a16="http://schemas.microsoft.com/office/drawing/2014/main" id="{7C9E83E6-AFBC-A215-7702-B21337F28C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9212" y="4243327"/>
            <a:ext cx="3700427" cy="231276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549990B-B101-7745-2B34-F89FA6A053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0857" y="3920305"/>
            <a:ext cx="2725143" cy="272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4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ppt_y"/>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 calcmode="lin" valueType="num">
                                      <p:cBhvr>
                                        <p:cTn id="40" dur="500" fill="hold"/>
                                        <p:tgtEl>
                                          <p:spTgt spid="2052"/>
                                        </p:tgtEl>
                                        <p:attrNameLst>
                                          <p:attrName>ppt_w</p:attrName>
                                        </p:attrNameLst>
                                      </p:cBhvr>
                                      <p:tavLst>
                                        <p:tav tm="0">
                                          <p:val>
                                            <p:fltVal val="0"/>
                                          </p:val>
                                        </p:tav>
                                        <p:tav tm="100000">
                                          <p:val>
                                            <p:strVal val="#ppt_w"/>
                                          </p:val>
                                        </p:tav>
                                      </p:tavLst>
                                    </p:anim>
                                    <p:anim calcmode="lin" valueType="num">
                                      <p:cBhvr>
                                        <p:cTn id="41" dur="500" fill="hold"/>
                                        <p:tgtEl>
                                          <p:spTgt spid="2052"/>
                                        </p:tgtEl>
                                        <p:attrNameLst>
                                          <p:attrName>ppt_h</p:attrName>
                                        </p:attrNameLst>
                                      </p:cBhvr>
                                      <p:tavLst>
                                        <p:tav tm="0">
                                          <p:val>
                                            <p:fltVal val="0"/>
                                          </p:val>
                                        </p:tav>
                                        <p:tav tm="100000">
                                          <p:val>
                                            <p:strVal val="#ppt_h"/>
                                          </p:val>
                                        </p:tav>
                                      </p:tavLst>
                                    </p:anim>
                                    <p:animEffect transition="in" filter="fade">
                                      <p:cBhvr>
                                        <p:cTn id="42" dur="500"/>
                                        <p:tgtEl>
                                          <p:spTgt spid="2052"/>
                                        </p:tgtEl>
                                      </p:cBhvr>
                                    </p:animEffect>
                                  </p:childTnLst>
                                </p:cTn>
                              </p:par>
                              <p:par>
                                <p:cTn id="43" presetID="10" presetClass="exit" presetSubtype="0" fill="hold" nodeType="withEffect">
                                  <p:stCondLst>
                                    <p:cond delay="0"/>
                                  </p:stCondLst>
                                  <p:childTnLst>
                                    <p:animEffect transition="out" filter="fade">
                                      <p:cBhvr>
                                        <p:cTn id="44" dur="500"/>
                                        <p:tgtEl>
                                          <p:spTgt spid="2050"/>
                                        </p:tgtEl>
                                      </p:cBhvr>
                                    </p:animEffect>
                                    <p:set>
                                      <p:cBhvr>
                                        <p:cTn id="45" dur="1" fill="hold">
                                          <p:stCondLst>
                                            <p:cond delay="499"/>
                                          </p:stCondLst>
                                        </p:cTn>
                                        <p:tgtEl>
                                          <p:spTgt spid="20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 calcmode="lin" valueType="num">
                                      <p:cBhvr additive="base">
                                        <p:cTn id="50"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8">
                                            <p:txEl>
                                              <p:pRg st="6" end="6"/>
                                            </p:txEl>
                                          </p:spTgt>
                                        </p:tgtEl>
                                        <p:attrNameLst>
                                          <p:attrName>ppt_y</p:attrName>
                                        </p:attrNameLst>
                                      </p:cBhvr>
                                      <p:tavLst>
                                        <p:tav tm="0">
                                          <p:val>
                                            <p:strVal val="#ppt_y"/>
                                          </p:val>
                                        </p:tav>
                                        <p:tav tm="100000">
                                          <p:val>
                                            <p:strVal val="#ppt_y"/>
                                          </p:val>
                                        </p:tav>
                                      </p:tavLst>
                                    </p:anim>
                                  </p:childTnLst>
                                </p:cTn>
                              </p:par>
                              <p:par>
                                <p:cTn id="52" presetID="53" presetClass="entr" presetSubtype="16" fill="hold" nodeType="withEffect">
                                  <p:stCondLst>
                                    <p:cond delay="0"/>
                                  </p:stCondLst>
                                  <p:childTnLst>
                                    <p:set>
                                      <p:cBhvr>
                                        <p:cTn id="53" dur="1" fill="hold">
                                          <p:stCondLst>
                                            <p:cond delay="0"/>
                                          </p:stCondLst>
                                        </p:cTn>
                                        <p:tgtEl>
                                          <p:spTgt spid="2054"/>
                                        </p:tgtEl>
                                        <p:attrNameLst>
                                          <p:attrName>style.visibility</p:attrName>
                                        </p:attrNameLst>
                                      </p:cBhvr>
                                      <p:to>
                                        <p:strVal val="visible"/>
                                      </p:to>
                                    </p:set>
                                    <p:anim calcmode="lin" valueType="num">
                                      <p:cBhvr>
                                        <p:cTn id="54" dur="500" fill="hold"/>
                                        <p:tgtEl>
                                          <p:spTgt spid="2054"/>
                                        </p:tgtEl>
                                        <p:attrNameLst>
                                          <p:attrName>ppt_w</p:attrName>
                                        </p:attrNameLst>
                                      </p:cBhvr>
                                      <p:tavLst>
                                        <p:tav tm="0">
                                          <p:val>
                                            <p:fltVal val="0"/>
                                          </p:val>
                                        </p:tav>
                                        <p:tav tm="100000">
                                          <p:val>
                                            <p:strVal val="#ppt_w"/>
                                          </p:val>
                                        </p:tav>
                                      </p:tavLst>
                                    </p:anim>
                                    <p:anim calcmode="lin" valueType="num">
                                      <p:cBhvr>
                                        <p:cTn id="55" dur="500" fill="hold"/>
                                        <p:tgtEl>
                                          <p:spTgt spid="2054"/>
                                        </p:tgtEl>
                                        <p:attrNameLst>
                                          <p:attrName>ppt_h</p:attrName>
                                        </p:attrNameLst>
                                      </p:cBhvr>
                                      <p:tavLst>
                                        <p:tav tm="0">
                                          <p:val>
                                            <p:fltVal val="0"/>
                                          </p:val>
                                        </p:tav>
                                        <p:tav tm="100000">
                                          <p:val>
                                            <p:strVal val="#ppt_h"/>
                                          </p:val>
                                        </p:tav>
                                      </p:tavLst>
                                    </p:anim>
                                    <p:animEffect transition="in" filter="fade">
                                      <p:cBhvr>
                                        <p:cTn id="56" dur="500"/>
                                        <p:tgtEl>
                                          <p:spTgt spid="2054"/>
                                        </p:tgtEl>
                                      </p:cBhvr>
                                    </p:animEffect>
                                  </p:childTnLst>
                                </p:cTn>
                              </p:par>
                              <p:par>
                                <p:cTn id="57" presetID="10" presetClass="exit" presetSubtype="0" fill="hold" nodeType="withEffect">
                                  <p:stCondLst>
                                    <p:cond delay="0"/>
                                  </p:stCondLst>
                                  <p:childTnLst>
                                    <p:animEffect transition="out" filter="fade">
                                      <p:cBhvr>
                                        <p:cTn id="58" dur="500"/>
                                        <p:tgtEl>
                                          <p:spTgt spid="2052"/>
                                        </p:tgtEl>
                                      </p:cBhvr>
                                    </p:animEffect>
                                    <p:set>
                                      <p:cBhvr>
                                        <p:cTn id="59" dur="1" fill="hold">
                                          <p:stCondLst>
                                            <p:cond delay="499"/>
                                          </p:stCondLst>
                                        </p:cTn>
                                        <p:tgtEl>
                                          <p:spTgt spid="205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8">
                                            <p:txEl>
                                              <p:pRg st="7" end="7"/>
                                            </p:txEl>
                                          </p:spTgt>
                                        </p:tgtEl>
                                        <p:attrNameLst>
                                          <p:attrName>style.visibility</p:attrName>
                                        </p:attrNameLst>
                                      </p:cBhvr>
                                      <p:to>
                                        <p:strVal val="visible"/>
                                      </p:to>
                                    </p:set>
                                    <p:anim calcmode="lin" valueType="num">
                                      <p:cBhvr additive="base">
                                        <p:cTn id="64"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8">
                                            <p:txEl>
                                              <p:pRg st="7" end="7"/>
                                            </p:txEl>
                                          </p:spTgt>
                                        </p:tgtEl>
                                        <p:attrNameLst>
                                          <p:attrName>ppt_y</p:attrName>
                                        </p:attrNameLst>
                                      </p:cBhvr>
                                      <p:tavLst>
                                        <p:tav tm="0">
                                          <p:val>
                                            <p:strVal val="#ppt_y"/>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2056"/>
                                        </p:tgtEl>
                                        <p:attrNameLst>
                                          <p:attrName>style.visibility</p:attrName>
                                        </p:attrNameLst>
                                      </p:cBhvr>
                                      <p:to>
                                        <p:strVal val="visible"/>
                                      </p:to>
                                    </p:set>
                                    <p:anim calcmode="lin" valueType="num">
                                      <p:cBhvr>
                                        <p:cTn id="68" dur="500" fill="hold"/>
                                        <p:tgtEl>
                                          <p:spTgt spid="2056"/>
                                        </p:tgtEl>
                                        <p:attrNameLst>
                                          <p:attrName>ppt_w</p:attrName>
                                        </p:attrNameLst>
                                      </p:cBhvr>
                                      <p:tavLst>
                                        <p:tav tm="0">
                                          <p:val>
                                            <p:fltVal val="0"/>
                                          </p:val>
                                        </p:tav>
                                        <p:tav tm="100000">
                                          <p:val>
                                            <p:strVal val="#ppt_w"/>
                                          </p:val>
                                        </p:tav>
                                      </p:tavLst>
                                    </p:anim>
                                    <p:anim calcmode="lin" valueType="num">
                                      <p:cBhvr>
                                        <p:cTn id="69" dur="500" fill="hold"/>
                                        <p:tgtEl>
                                          <p:spTgt spid="2056"/>
                                        </p:tgtEl>
                                        <p:attrNameLst>
                                          <p:attrName>ppt_h</p:attrName>
                                        </p:attrNameLst>
                                      </p:cBhvr>
                                      <p:tavLst>
                                        <p:tav tm="0">
                                          <p:val>
                                            <p:fltVal val="0"/>
                                          </p:val>
                                        </p:tav>
                                        <p:tav tm="100000">
                                          <p:val>
                                            <p:strVal val="#ppt_h"/>
                                          </p:val>
                                        </p:tav>
                                      </p:tavLst>
                                    </p:anim>
                                    <p:animEffect transition="in" filter="fade">
                                      <p:cBhvr>
                                        <p:cTn id="70" dur="500"/>
                                        <p:tgtEl>
                                          <p:spTgt spid="2056"/>
                                        </p:tgtEl>
                                      </p:cBhvr>
                                    </p:animEffect>
                                  </p:childTnLst>
                                </p:cTn>
                              </p:par>
                              <p:par>
                                <p:cTn id="71" presetID="10" presetClass="exit" presetSubtype="0" fill="hold" nodeType="withEffect">
                                  <p:stCondLst>
                                    <p:cond delay="0"/>
                                  </p:stCondLst>
                                  <p:childTnLst>
                                    <p:animEffect transition="out" filter="fade">
                                      <p:cBhvr>
                                        <p:cTn id="72" dur="500"/>
                                        <p:tgtEl>
                                          <p:spTgt spid="2054"/>
                                        </p:tgtEl>
                                      </p:cBhvr>
                                    </p:animEffect>
                                    <p:set>
                                      <p:cBhvr>
                                        <p:cTn id="73" dur="1" fill="hold">
                                          <p:stCondLst>
                                            <p:cond delay="499"/>
                                          </p:stCondLst>
                                        </p:cTn>
                                        <p:tgtEl>
                                          <p:spTgt spid="205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8">
                                            <p:txEl>
                                              <p:pRg st="8" end="8"/>
                                            </p:txEl>
                                          </p:spTgt>
                                        </p:tgtEl>
                                        <p:attrNameLst>
                                          <p:attrName>style.visibility</p:attrName>
                                        </p:attrNameLst>
                                      </p:cBhvr>
                                      <p:to>
                                        <p:strVal val="visible"/>
                                      </p:to>
                                    </p:set>
                                    <p:anim calcmode="lin" valueType="num">
                                      <p:cBhvr additive="base">
                                        <p:cTn id="78"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8">
                                            <p:txEl>
                                              <p:pRg st="9" end="9"/>
                                            </p:txEl>
                                          </p:spTgt>
                                        </p:tgtEl>
                                        <p:attrNameLst>
                                          <p:attrName>style.visibility</p:attrName>
                                        </p:attrNameLst>
                                      </p:cBhvr>
                                      <p:to>
                                        <p:strVal val="visible"/>
                                      </p:to>
                                    </p:set>
                                    <p:anim calcmode="lin" valueType="num">
                                      <p:cBhvr additive="base">
                                        <p:cTn id="84"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8">
                                            <p:txEl>
                                              <p:pRg st="9" end="9"/>
                                            </p:txEl>
                                          </p:spTgt>
                                        </p:tgtEl>
                                        <p:attrNameLst>
                                          <p:attrName>ppt_y</p:attrName>
                                        </p:attrNameLst>
                                      </p:cBhvr>
                                      <p:tavLst>
                                        <p:tav tm="0">
                                          <p:val>
                                            <p:strVal val="#ppt_y"/>
                                          </p:val>
                                        </p:tav>
                                        <p:tav tm="100000">
                                          <p:val>
                                            <p:strVal val="#ppt_y"/>
                                          </p:val>
                                        </p:tav>
                                      </p:tavLst>
                                    </p:anim>
                                  </p:childTnLst>
                                </p:cTn>
                              </p:par>
                              <p:par>
                                <p:cTn id="86" presetID="53" presetClass="entr" presetSubtype="16" fill="hold" nodeType="withEffect">
                                  <p:stCondLst>
                                    <p:cond delay="0"/>
                                  </p:stCondLst>
                                  <p:childTnLst>
                                    <p:set>
                                      <p:cBhvr>
                                        <p:cTn id="87" dur="1" fill="hold">
                                          <p:stCondLst>
                                            <p:cond delay="0"/>
                                          </p:stCondLst>
                                        </p:cTn>
                                        <p:tgtEl>
                                          <p:spTgt spid="2058"/>
                                        </p:tgtEl>
                                        <p:attrNameLst>
                                          <p:attrName>style.visibility</p:attrName>
                                        </p:attrNameLst>
                                      </p:cBhvr>
                                      <p:to>
                                        <p:strVal val="visible"/>
                                      </p:to>
                                    </p:set>
                                    <p:anim calcmode="lin" valueType="num">
                                      <p:cBhvr>
                                        <p:cTn id="88" dur="500" fill="hold"/>
                                        <p:tgtEl>
                                          <p:spTgt spid="2058"/>
                                        </p:tgtEl>
                                        <p:attrNameLst>
                                          <p:attrName>ppt_w</p:attrName>
                                        </p:attrNameLst>
                                      </p:cBhvr>
                                      <p:tavLst>
                                        <p:tav tm="0">
                                          <p:val>
                                            <p:fltVal val="0"/>
                                          </p:val>
                                        </p:tav>
                                        <p:tav tm="100000">
                                          <p:val>
                                            <p:strVal val="#ppt_w"/>
                                          </p:val>
                                        </p:tav>
                                      </p:tavLst>
                                    </p:anim>
                                    <p:anim calcmode="lin" valueType="num">
                                      <p:cBhvr>
                                        <p:cTn id="89" dur="500" fill="hold"/>
                                        <p:tgtEl>
                                          <p:spTgt spid="2058"/>
                                        </p:tgtEl>
                                        <p:attrNameLst>
                                          <p:attrName>ppt_h</p:attrName>
                                        </p:attrNameLst>
                                      </p:cBhvr>
                                      <p:tavLst>
                                        <p:tav tm="0">
                                          <p:val>
                                            <p:fltVal val="0"/>
                                          </p:val>
                                        </p:tav>
                                        <p:tav tm="100000">
                                          <p:val>
                                            <p:strVal val="#ppt_h"/>
                                          </p:val>
                                        </p:tav>
                                      </p:tavLst>
                                    </p:anim>
                                    <p:animEffect transition="in" filter="fade">
                                      <p:cBhvr>
                                        <p:cTn id="90" dur="500"/>
                                        <p:tgtEl>
                                          <p:spTgt spid="2058"/>
                                        </p:tgtEl>
                                      </p:cBhvr>
                                    </p:animEffect>
                                  </p:childTnLst>
                                </p:cTn>
                              </p:par>
                              <p:par>
                                <p:cTn id="91" presetID="10" presetClass="exit" presetSubtype="0" fill="hold" nodeType="withEffect">
                                  <p:stCondLst>
                                    <p:cond delay="0"/>
                                  </p:stCondLst>
                                  <p:childTnLst>
                                    <p:animEffect transition="out" filter="fade">
                                      <p:cBhvr>
                                        <p:cTn id="92" dur="500"/>
                                        <p:tgtEl>
                                          <p:spTgt spid="2056"/>
                                        </p:tgtEl>
                                      </p:cBhvr>
                                    </p:animEffect>
                                    <p:set>
                                      <p:cBhvr>
                                        <p:cTn id="93" dur="1" fill="hold">
                                          <p:stCondLst>
                                            <p:cond delay="499"/>
                                          </p:stCondLst>
                                        </p:cTn>
                                        <p:tgtEl>
                                          <p:spTgt spid="20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8">
                                            <p:txEl>
                                              <p:pRg st="10" end="10"/>
                                            </p:txEl>
                                          </p:spTgt>
                                        </p:tgtEl>
                                        <p:attrNameLst>
                                          <p:attrName>style.visibility</p:attrName>
                                        </p:attrNameLst>
                                      </p:cBhvr>
                                      <p:to>
                                        <p:strVal val="visible"/>
                                      </p:to>
                                    </p:set>
                                    <p:anim calcmode="lin" valueType="num">
                                      <p:cBhvr additive="base">
                                        <p:cTn id="98" dur="500" fill="hold"/>
                                        <p:tgtEl>
                                          <p:spTgt spid="8">
                                            <p:txEl>
                                              <p:pRg st="10" end="10"/>
                                            </p:txEl>
                                          </p:spTgt>
                                        </p:tgtEl>
                                        <p:attrNameLst>
                                          <p:attrName>ppt_x</p:attrName>
                                        </p:attrNameLst>
                                      </p:cBhvr>
                                      <p:tavLst>
                                        <p:tav tm="0">
                                          <p:val>
                                            <p:strVal val="0-#ppt_w/2"/>
                                          </p:val>
                                        </p:tav>
                                        <p:tav tm="100000">
                                          <p:val>
                                            <p:strVal val="#ppt_x"/>
                                          </p:val>
                                        </p:tav>
                                      </p:tavLst>
                                    </p:anim>
                                    <p:anim calcmode="lin" valueType="num">
                                      <p:cBhvr additive="base">
                                        <p:cTn id="99" dur="500" fill="hold"/>
                                        <p:tgtEl>
                                          <p:spTgt spid="8">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xEl>
                                              <p:pRg st="11" end="11"/>
                                            </p:txEl>
                                          </p:spTgt>
                                        </p:tgtEl>
                                        <p:attrNameLst>
                                          <p:attrName>style.visibility</p:attrName>
                                        </p:attrNameLst>
                                      </p:cBhvr>
                                      <p:to>
                                        <p:strVal val="visible"/>
                                      </p:to>
                                    </p:set>
                                    <p:anim calcmode="lin" valueType="num">
                                      <p:cBhvr additive="base">
                                        <p:cTn id="104" dur="500" fill="hold"/>
                                        <p:tgtEl>
                                          <p:spTgt spid="8">
                                            <p:txEl>
                                              <p:pRg st="11" end="11"/>
                                            </p:txEl>
                                          </p:spTgt>
                                        </p:tgtEl>
                                        <p:attrNameLst>
                                          <p:attrName>ppt_x</p:attrName>
                                        </p:attrNameLst>
                                      </p:cBhvr>
                                      <p:tavLst>
                                        <p:tav tm="0">
                                          <p:val>
                                            <p:strVal val="0-#ppt_w/2"/>
                                          </p:val>
                                        </p:tav>
                                        <p:tav tm="100000">
                                          <p:val>
                                            <p:strVal val="#ppt_x"/>
                                          </p:val>
                                        </p:tav>
                                      </p:tavLst>
                                    </p:anim>
                                    <p:anim calcmode="lin" valueType="num">
                                      <p:cBhvr additive="base">
                                        <p:cTn id="105" dur="500" fill="hold"/>
                                        <p:tgtEl>
                                          <p:spTgt spid="8">
                                            <p:txEl>
                                              <p:pRg st="11" end="11"/>
                                            </p:txEl>
                                          </p:spTgt>
                                        </p:tgtEl>
                                        <p:attrNameLst>
                                          <p:attrName>ppt_y</p:attrName>
                                        </p:attrNameLst>
                                      </p:cBhvr>
                                      <p:tavLst>
                                        <p:tav tm="0">
                                          <p:val>
                                            <p:strVal val="#ppt_y"/>
                                          </p:val>
                                        </p:tav>
                                        <p:tav tm="100000">
                                          <p:val>
                                            <p:strVal val="#ppt_y"/>
                                          </p:val>
                                        </p:tav>
                                      </p:tavLst>
                                    </p:anim>
                                  </p:childTnLst>
                                </p:cTn>
                              </p:par>
                              <p:par>
                                <p:cTn id="106" presetID="10" presetClass="exit" presetSubtype="0" fill="hold" nodeType="withEffect">
                                  <p:stCondLst>
                                    <p:cond delay="0"/>
                                  </p:stCondLst>
                                  <p:childTnLst>
                                    <p:animEffect transition="out" filter="fade">
                                      <p:cBhvr>
                                        <p:cTn id="107" dur="500"/>
                                        <p:tgtEl>
                                          <p:spTgt spid="2058"/>
                                        </p:tgtEl>
                                      </p:cBhvr>
                                    </p:animEffect>
                                    <p:set>
                                      <p:cBhvr>
                                        <p:cTn id="108" dur="1" fill="hold">
                                          <p:stCondLst>
                                            <p:cond delay="499"/>
                                          </p:stCondLst>
                                        </p:cTn>
                                        <p:tgtEl>
                                          <p:spTgt spid="2058"/>
                                        </p:tgtEl>
                                        <p:attrNameLst>
                                          <p:attrName>style.visibility</p:attrName>
                                        </p:attrNameLst>
                                      </p:cBhvr>
                                      <p:to>
                                        <p:strVal val="hidden"/>
                                      </p:to>
                                    </p:set>
                                  </p:childTnLst>
                                </p:cTn>
                              </p:par>
                              <p:par>
                                <p:cTn id="109" presetID="53" presetClass="entr" presetSubtype="16" fill="hold" nodeType="withEffect">
                                  <p:stCondLst>
                                    <p:cond delay="0"/>
                                  </p:stCondLst>
                                  <p:childTnLst>
                                    <p:set>
                                      <p:cBhvr>
                                        <p:cTn id="110" dur="1" fill="hold">
                                          <p:stCondLst>
                                            <p:cond delay="0"/>
                                          </p:stCondLst>
                                        </p:cTn>
                                        <p:tgtEl>
                                          <p:spTgt spid="2060"/>
                                        </p:tgtEl>
                                        <p:attrNameLst>
                                          <p:attrName>style.visibility</p:attrName>
                                        </p:attrNameLst>
                                      </p:cBhvr>
                                      <p:to>
                                        <p:strVal val="visible"/>
                                      </p:to>
                                    </p:set>
                                    <p:anim calcmode="lin" valueType="num">
                                      <p:cBhvr>
                                        <p:cTn id="111" dur="500" fill="hold"/>
                                        <p:tgtEl>
                                          <p:spTgt spid="2060"/>
                                        </p:tgtEl>
                                        <p:attrNameLst>
                                          <p:attrName>ppt_w</p:attrName>
                                        </p:attrNameLst>
                                      </p:cBhvr>
                                      <p:tavLst>
                                        <p:tav tm="0">
                                          <p:val>
                                            <p:fltVal val="0"/>
                                          </p:val>
                                        </p:tav>
                                        <p:tav tm="100000">
                                          <p:val>
                                            <p:strVal val="#ppt_w"/>
                                          </p:val>
                                        </p:tav>
                                      </p:tavLst>
                                    </p:anim>
                                    <p:anim calcmode="lin" valueType="num">
                                      <p:cBhvr>
                                        <p:cTn id="112" dur="500" fill="hold"/>
                                        <p:tgtEl>
                                          <p:spTgt spid="2060"/>
                                        </p:tgtEl>
                                        <p:attrNameLst>
                                          <p:attrName>ppt_h</p:attrName>
                                        </p:attrNameLst>
                                      </p:cBhvr>
                                      <p:tavLst>
                                        <p:tav tm="0">
                                          <p:val>
                                            <p:fltVal val="0"/>
                                          </p:val>
                                        </p:tav>
                                        <p:tav tm="100000">
                                          <p:val>
                                            <p:strVal val="#ppt_h"/>
                                          </p:val>
                                        </p:tav>
                                      </p:tavLst>
                                    </p:anim>
                                    <p:animEffect transition="in" filter="fade">
                                      <p:cBhvr>
                                        <p:cTn id="113" dur="500"/>
                                        <p:tgtEl>
                                          <p:spTgt spid="2060"/>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11">
                                            <p:txEl>
                                              <p:pRg st="0" end="0"/>
                                            </p:txEl>
                                          </p:spTgt>
                                        </p:tgtEl>
                                        <p:attrNameLst>
                                          <p:attrName>style.visibility</p:attrName>
                                        </p:attrNameLst>
                                      </p:cBhvr>
                                      <p:to>
                                        <p:strVal val="visible"/>
                                      </p:to>
                                    </p:set>
                                    <p:anim calcmode="lin" valueType="num">
                                      <p:cBhvr additive="base">
                                        <p:cTn id="1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120" presetID="10" presetClass="exit" presetSubtype="0" fill="hold" nodeType="withEffect">
                                  <p:stCondLst>
                                    <p:cond delay="0"/>
                                  </p:stCondLst>
                                  <p:childTnLst>
                                    <p:animEffect transition="out" filter="fade">
                                      <p:cBhvr>
                                        <p:cTn id="121" dur="500"/>
                                        <p:tgtEl>
                                          <p:spTgt spid="2060"/>
                                        </p:tgtEl>
                                      </p:cBhvr>
                                    </p:animEffect>
                                    <p:set>
                                      <p:cBhvr>
                                        <p:cTn id="122" dur="1" fill="hold">
                                          <p:stCondLst>
                                            <p:cond delay="499"/>
                                          </p:stCondLst>
                                        </p:cTn>
                                        <p:tgtEl>
                                          <p:spTgt spid="2060"/>
                                        </p:tgtEl>
                                        <p:attrNameLst>
                                          <p:attrName>style.visibility</p:attrName>
                                        </p:attrNameLst>
                                      </p:cBhvr>
                                      <p:to>
                                        <p:strVal val="hidden"/>
                                      </p:to>
                                    </p:set>
                                  </p:childTnLst>
                                </p:cTn>
                              </p:par>
                              <p:par>
                                <p:cTn id="123" presetID="53" presetClass="entr" presetSubtype="16" fill="hold" nodeType="withEffect">
                                  <p:stCondLst>
                                    <p:cond delay="0"/>
                                  </p:stCondLst>
                                  <p:childTnLst>
                                    <p:set>
                                      <p:cBhvr>
                                        <p:cTn id="124" dur="1" fill="hold">
                                          <p:stCondLst>
                                            <p:cond delay="0"/>
                                          </p:stCondLst>
                                        </p:cTn>
                                        <p:tgtEl>
                                          <p:spTgt spid="2068"/>
                                        </p:tgtEl>
                                        <p:attrNameLst>
                                          <p:attrName>style.visibility</p:attrName>
                                        </p:attrNameLst>
                                      </p:cBhvr>
                                      <p:to>
                                        <p:strVal val="visible"/>
                                      </p:to>
                                    </p:set>
                                    <p:anim calcmode="lin" valueType="num">
                                      <p:cBhvr>
                                        <p:cTn id="125" dur="500" fill="hold"/>
                                        <p:tgtEl>
                                          <p:spTgt spid="2068"/>
                                        </p:tgtEl>
                                        <p:attrNameLst>
                                          <p:attrName>ppt_w</p:attrName>
                                        </p:attrNameLst>
                                      </p:cBhvr>
                                      <p:tavLst>
                                        <p:tav tm="0">
                                          <p:val>
                                            <p:fltVal val="0"/>
                                          </p:val>
                                        </p:tav>
                                        <p:tav tm="100000">
                                          <p:val>
                                            <p:strVal val="#ppt_w"/>
                                          </p:val>
                                        </p:tav>
                                      </p:tavLst>
                                    </p:anim>
                                    <p:anim calcmode="lin" valueType="num">
                                      <p:cBhvr>
                                        <p:cTn id="126" dur="500" fill="hold"/>
                                        <p:tgtEl>
                                          <p:spTgt spid="2068"/>
                                        </p:tgtEl>
                                        <p:attrNameLst>
                                          <p:attrName>ppt_h</p:attrName>
                                        </p:attrNameLst>
                                      </p:cBhvr>
                                      <p:tavLst>
                                        <p:tav tm="0">
                                          <p:val>
                                            <p:fltVal val="0"/>
                                          </p:val>
                                        </p:tav>
                                        <p:tav tm="100000">
                                          <p:val>
                                            <p:strVal val="#ppt_h"/>
                                          </p:val>
                                        </p:tav>
                                      </p:tavLst>
                                    </p:anim>
                                    <p:animEffect transition="in" filter="fade">
                                      <p:cBhvr>
                                        <p:cTn id="127" dur="500"/>
                                        <p:tgtEl>
                                          <p:spTgt spid="2068"/>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2" fill="hold" grpId="0" nodeType="clickEffect">
                                  <p:stCondLst>
                                    <p:cond delay="0"/>
                                  </p:stCondLst>
                                  <p:childTnLst>
                                    <p:set>
                                      <p:cBhvr>
                                        <p:cTn id="131" dur="1" fill="hold">
                                          <p:stCondLst>
                                            <p:cond delay="0"/>
                                          </p:stCondLst>
                                        </p:cTn>
                                        <p:tgtEl>
                                          <p:spTgt spid="11">
                                            <p:txEl>
                                              <p:pRg st="1" end="1"/>
                                            </p:txEl>
                                          </p:spTgt>
                                        </p:tgtEl>
                                        <p:attrNameLst>
                                          <p:attrName>style.visibility</p:attrName>
                                        </p:attrNameLst>
                                      </p:cBhvr>
                                      <p:to>
                                        <p:strVal val="visible"/>
                                      </p:to>
                                    </p:set>
                                    <p:anim calcmode="lin" valueType="num">
                                      <p:cBhvr additive="base">
                                        <p:cTn id="132"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2" fill="hold" grpId="0" nodeType="clickEffect">
                                  <p:stCondLst>
                                    <p:cond delay="0"/>
                                  </p:stCondLst>
                                  <p:childTnLst>
                                    <p:set>
                                      <p:cBhvr>
                                        <p:cTn id="137" dur="1" fill="hold">
                                          <p:stCondLst>
                                            <p:cond delay="0"/>
                                          </p:stCondLst>
                                        </p:cTn>
                                        <p:tgtEl>
                                          <p:spTgt spid="11">
                                            <p:txEl>
                                              <p:pRg st="2" end="2"/>
                                            </p:txEl>
                                          </p:spTgt>
                                        </p:tgtEl>
                                        <p:attrNameLst>
                                          <p:attrName>style.visibility</p:attrName>
                                        </p:attrNameLst>
                                      </p:cBhvr>
                                      <p:to>
                                        <p:strVal val="visible"/>
                                      </p:to>
                                    </p:set>
                                    <p:anim calcmode="lin" valueType="num">
                                      <p:cBhvr additive="base">
                                        <p:cTn id="138"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139"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2" fill="hold" grpId="0" nodeType="clickEffect">
                                  <p:stCondLst>
                                    <p:cond delay="0"/>
                                  </p:stCondLst>
                                  <p:childTnLst>
                                    <p:set>
                                      <p:cBhvr>
                                        <p:cTn id="143" dur="1" fill="hold">
                                          <p:stCondLst>
                                            <p:cond delay="0"/>
                                          </p:stCondLst>
                                        </p:cTn>
                                        <p:tgtEl>
                                          <p:spTgt spid="11">
                                            <p:txEl>
                                              <p:pRg st="3" end="3"/>
                                            </p:txEl>
                                          </p:spTgt>
                                        </p:tgtEl>
                                        <p:attrNameLst>
                                          <p:attrName>style.visibility</p:attrName>
                                        </p:attrNameLst>
                                      </p:cBhvr>
                                      <p:to>
                                        <p:strVal val="visible"/>
                                      </p:to>
                                    </p:set>
                                    <p:anim calcmode="lin" valueType="num">
                                      <p:cBhvr additive="base">
                                        <p:cTn id="144"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1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2" fill="hold" grpId="0" nodeType="clickEffect">
                                  <p:stCondLst>
                                    <p:cond delay="0"/>
                                  </p:stCondLst>
                                  <p:childTnLst>
                                    <p:set>
                                      <p:cBhvr>
                                        <p:cTn id="149" dur="1" fill="hold">
                                          <p:stCondLst>
                                            <p:cond delay="0"/>
                                          </p:stCondLst>
                                        </p:cTn>
                                        <p:tgtEl>
                                          <p:spTgt spid="11">
                                            <p:txEl>
                                              <p:pRg st="4" end="4"/>
                                            </p:txEl>
                                          </p:spTgt>
                                        </p:tgtEl>
                                        <p:attrNameLst>
                                          <p:attrName>style.visibility</p:attrName>
                                        </p:attrNameLst>
                                      </p:cBhvr>
                                      <p:to>
                                        <p:strVal val="visible"/>
                                      </p:to>
                                    </p:set>
                                    <p:anim calcmode="lin" valueType="num">
                                      <p:cBhvr additive="base">
                                        <p:cTn id="1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151"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2" fill="hold" grpId="0" nodeType="clickEffect">
                                  <p:stCondLst>
                                    <p:cond delay="0"/>
                                  </p:stCondLst>
                                  <p:childTnLst>
                                    <p:set>
                                      <p:cBhvr>
                                        <p:cTn id="155" dur="1" fill="hold">
                                          <p:stCondLst>
                                            <p:cond delay="0"/>
                                          </p:stCondLst>
                                        </p:cTn>
                                        <p:tgtEl>
                                          <p:spTgt spid="11">
                                            <p:txEl>
                                              <p:pRg st="5" end="5"/>
                                            </p:txEl>
                                          </p:spTgt>
                                        </p:tgtEl>
                                        <p:attrNameLst>
                                          <p:attrName>style.visibility</p:attrName>
                                        </p:attrNameLst>
                                      </p:cBhvr>
                                      <p:to>
                                        <p:strVal val="visible"/>
                                      </p:to>
                                    </p:set>
                                    <p:anim calcmode="lin" valueType="num">
                                      <p:cBhvr additive="base">
                                        <p:cTn id="156"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11">
                                            <p:txEl>
                                              <p:pRg st="5" end="5"/>
                                            </p:txEl>
                                          </p:spTgt>
                                        </p:tgtEl>
                                        <p:attrNameLst>
                                          <p:attrName>ppt_y</p:attrName>
                                        </p:attrNameLst>
                                      </p:cBhvr>
                                      <p:tavLst>
                                        <p:tav tm="0">
                                          <p:val>
                                            <p:strVal val="#ppt_y"/>
                                          </p:val>
                                        </p:tav>
                                        <p:tav tm="100000">
                                          <p:val>
                                            <p:strVal val="#ppt_y"/>
                                          </p:val>
                                        </p:tav>
                                      </p:tavLst>
                                    </p:anim>
                                  </p:childTnLst>
                                </p:cTn>
                              </p:par>
                              <p:par>
                                <p:cTn id="158" presetID="53" presetClass="entr" presetSubtype="16" fill="hold" nodeType="withEffect">
                                  <p:stCondLst>
                                    <p:cond delay="0"/>
                                  </p:stCondLst>
                                  <p:childTnLst>
                                    <p:set>
                                      <p:cBhvr>
                                        <p:cTn id="159" dur="1" fill="hold">
                                          <p:stCondLst>
                                            <p:cond delay="0"/>
                                          </p:stCondLst>
                                        </p:cTn>
                                        <p:tgtEl>
                                          <p:spTgt spid="2064"/>
                                        </p:tgtEl>
                                        <p:attrNameLst>
                                          <p:attrName>style.visibility</p:attrName>
                                        </p:attrNameLst>
                                      </p:cBhvr>
                                      <p:to>
                                        <p:strVal val="visible"/>
                                      </p:to>
                                    </p:set>
                                    <p:anim calcmode="lin" valueType="num">
                                      <p:cBhvr>
                                        <p:cTn id="160" dur="500" fill="hold"/>
                                        <p:tgtEl>
                                          <p:spTgt spid="2064"/>
                                        </p:tgtEl>
                                        <p:attrNameLst>
                                          <p:attrName>ppt_w</p:attrName>
                                        </p:attrNameLst>
                                      </p:cBhvr>
                                      <p:tavLst>
                                        <p:tav tm="0">
                                          <p:val>
                                            <p:fltVal val="0"/>
                                          </p:val>
                                        </p:tav>
                                        <p:tav tm="100000">
                                          <p:val>
                                            <p:strVal val="#ppt_w"/>
                                          </p:val>
                                        </p:tav>
                                      </p:tavLst>
                                    </p:anim>
                                    <p:anim calcmode="lin" valueType="num">
                                      <p:cBhvr>
                                        <p:cTn id="161" dur="500" fill="hold"/>
                                        <p:tgtEl>
                                          <p:spTgt spid="2064"/>
                                        </p:tgtEl>
                                        <p:attrNameLst>
                                          <p:attrName>ppt_h</p:attrName>
                                        </p:attrNameLst>
                                      </p:cBhvr>
                                      <p:tavLst>
                                        <p:tav tm="0">
                                          <p:val>
                                            <p:fltVal val="0"/>
                                          </p:val>
                                        </p:tav>
                                        <p:tav tm="100000">
                                          <p:val>
                                            <p:strVal val="#ppt_h"/>
                                          </p:val>
                                        </p:tav>
                                      </p:tavLst>
                                    </p:anim>
                                    <p:animEffect transition="in" filter="fade">
                                      <p:cBhvr>
                                        <p:cTn id="162" dur="500"/>
                                        <p:tgtEl>
                                          <p:spTgt spid="2064"/>
                                        </p:tgtEl>
                                      </p:cBhvr>
                                    </p:animEffect>
                                  </p:childTnLst>
                                </p:cTn>
                              </p:par>
                              <p:par>
                                <p:cTn id="163" presetID="10" presetClass="exit" presetSubtype="0" fill="hold" nodeType="withEffect">
                                  <p:stCondLst>
                                    <p:cond delay="0"/>
                                  </p:stCondLst>
                                  <p:childTnLst>
                                    <p:animEffect transition="out" filter="fade">
                                      <p:cBhvr>
                                        <p:cTn id="164" dur="500"/>
                                        <p:tgtEl>
                                          <p:spTgt spid="2068"/>
                                        </p:tgtEl>
                                      </p:cBhvr>
                                    </p:animEffect>
                                    <p:set>
                                      <p:cBhvr>
                                        <p:cTn id="165" dur="1" fill="hold">
                                          <p:stCondLst>
                                            <p:cond delay="499"/>
                                          </p:stCondLst>
                                        </p:cTn>
                                        <p:tgtEl>
                                          <p:spTgt spid="20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57249-9055-618E-1C0D-8E5A1A32CED7}"/>
              </a:ext>
            </a:extLst>
          </p:cNvPr>
          <p:cNvSpPr>
            <a:spLocks noGrp="1"/>
          </p:cNvSpPr>
          <p:nvPr>
            <p:ph type="title"/>
          </p:nvPr>
        </p:nvSpPr>
        <p:spPr/>
        <p:txBody>
          <a:bodyPr/>
          <a:lstStyle/>
          <a:p>
            <a:r>
              <a:rPr lang="nl-NL" dirty="0"/>
              <a:t>Wat is debiet?</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71A746AA-93C4-9F19-53E5-135AE0DB14A5}"/>
                  </a:ext>
                </a:extLst>
              </p:cNvPr>
              <p:cNvSpPr>
                <a:spLocks noGrp="1"/>
              </p:cNvSpPr>
              <p:nvPr>
                <p:ph idx="1"/>
              </p:nvPr>
            </p:nvSpPr>
            <p:spPr/>
            <p:txBody>
              <a:bodyPr>
                <a:normAutofit/>
              </a:bodyPr>
              <a:lstStyle/>
              <a:p>
                <a:pPr marL="0" indent="0">
                  <a:buNone/>
                </a:pPr>
                <a:r>
                  <a:rPr lang="nl-NL" dirty="0"/>
                  <a:t>Debiet (</a:t>
                </a:r>
                <a:r>
                  <a:rPr lang="nl-NL" i="1" dirty="0"/>
                  <a:t>Q</a:t>
                </a:r>
                <a:r>
                  <a:rPr lang="nl-NL" dirty="0"/>
                  <a:t>) uitgedrukt in bijvoorbeeld L/s of m</a:t>
                </a:r>
                <a:r>
                  <a:rPr lang="nl-NL" baseline="30000" dirty="0"/>
                  <a:t>3</a:t>
                </a:r>
                <a:r>
                  <a:rPr lang="nl-NL" dirty="0"/>
                  <a:t>/s:</a:t>
                </a:r>
              </a:p>
              <a:p>
                <a:r>
                  <a:rPr lang="nl-NL" dirty="0"/>
                  <a:t>De hoeveelheid gas of vloeistof die ergens per seconde doorheen stroomt.</a:t>
                </a:r>
              </a:p>
              <a:p>
                <a14:m>
                  <m:oMath xmlns:m="http://schemas.openxmlformats.org/officeDocument/2006/math">
                    <m:r>
                      <a:rPr lang="nl-NL" b="0" i="1" smtClean="0">
                        <a:latin typeface="Cambria Math" panose="02040503050406030204" pitchFamily="18" charset="0"/>
                      </a:rPr>
                      <m:t>𝑄</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m:t>
                        </m:r>
                        <m:r>
                          <a:rPr lang="nl-NL" b="0" i="1" smtClean="0">
                            <a:latin typeface="Cambria Math" panose="02040503050406030204" pitchFamily="18" charset="0"/>
                          </a:rPr>
                          <m:t>𝑉</m:t>
                        </m:r>
                      </m:num>
                      <m:den>
                        <m:r>
                          <a:rPr lang="nl-NL" b="0" i="1" smtClean="0">
                            <a:latin typeface="Cambria Math" panose="02040503050406030204" pitchFamily="18" charset="0"/>
                          </a:rPr>
                          <m:t>∆</m:t>
                        </m:r>
                        <m:r>
                          <a:rPr lang="nl-NL" b="0" i="1" smtClean="0">
                            <a:latin typeface="Cambria Math" panose="02040503050406030204" pitchFamily="18" charset="0"/>
                          </a:rPr>
                          <m:t>𝑡</m:t>
                        </m:r>
                      </m:den>
                    </m:f>
                  </m:oMath>
                </a14:m>
                <a:endParaRPr lang="nl-NL" dirty="0"/>
              </a:p>
              <a:p>
                <a:endParaRPr lang="nl-NL" dirty="0"/>
              </a:p>
              <a:p>
                <a:pPr marL="0" indent="0">
                  <a:buNone/>
                </a:pPr>
                <a:r>
                  <a:rPr lang="nl-NL" dirty="0"/>
                  <a:t>Link met warmtestroming:</a:t>
                </a:r>
              </a:p>
              <a:p>
                <a:r>
                  <a:rPr lang="nl-NL" dirty="0"/>
                  <a:t>Als er per seconde meer stof met hoge temperatuur door een pijp stroomt, wordt er meer joule warmte per seconde getransporteerd.</a:t>
                </a:r>
              </a:p>
            </p:txBody>
          </p:sp>
        </mc:Choice>
        <mc:Fallback xmlns="">
          <p:sp>
            <p:nvSpPr>
              <p:cNvPr id="3" name="Tijdelijke aanduiding voor inhoud 2">
                <a:extLst>
                  <a:ext uri="{FF2B5EF4-FFF2-40B4-BE49-F238E27FC236}">
                    <a16:creationId xmlns:a16="http://schemas.microsoft.com/office/drawing/2014/main" id="{71A746AA-93C4-9F19-53E5-135AE0DB14A5}"/>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nl-NL">
                    <a:noFill/>
                  </a:rPr>
                  <a:t> </a:t>
                </a:r>
              </a:p>
            </p:txBody>
          </p:sp>
        </mc:Fallback>
      </mc:AlternateContent>
    </p:spTree>
    <p:extLst>
      <p:ext uri="{BB962C8B-B14F-4D97-AF65-F5344CB8AC3E}">
        <p14:creationId xmlns:p14="http://schemas.microsoft.com/office/powerpoint/2010/main" val="11054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85A2C-B6C4-6F81-D4BA-F1975188D3AD}"/>
              </a:ext>
            </a:extLst>
          </p:cNvPr>
          <p:cNvSpPr>
            <a:spLocks noGrp="1"/>
          </p:cNvSpPr>
          <p:nvPr>
            <p:ph type="title"/>
          </p:nvPr>
        </p:nvSpPr>
        <p:spPr/>
        <p:txBody>
          <a:bodyPr/>
          <a:lstStyle/>
          <a:p>
            <a:r>
              <a:rPr lang="nl-NL" dirty="0"/>
              <a:t>Rekenvoorbeeld</a:t>
            </a:r>
          </a:p>
        </p:txBody>
      </p:sp>
      <p:sp>
        <p:nvSpPr>
          <p:cNvPr id="3" name="Tijdelijke aanduiding voor inhoud 2">
            <a:extLst>
              <a:ext uri="{FF2B5EF4-FFF2-40B4-BE49-F238E27FC236}">
                <a16:creationId xmlns:a16="http://schemas.microsoft.com/office/drawing/2014/main" id="{9B0082AC-7B1D-8238-2CF0-65A5170CB70C}"/>
              </a:ext>
            </a:extLst>
          </p:cNvPr>
          <p:cNvSpPr>
            <a:spLocks noGrp="1"/>
          </p:cNvSpPr>
          <p:nvPr>
            <p:ph sz="half" idx="1"/>
          </p:nvPr>
        </p:nvSpPr>
        <p:spPr/>
        <p:txBody>
          <a:bodyPr>
            <a:normAutofit/>
          </a:bodyPr>
          <a:lstStyle/>
          <a:p>
            <a:pPr marL="0" indent="0">
              <a:buNone/>
            </a:pPr>
            <a:r>
              <a:rPr lang="nl-NL" sz="2400" dirty="0"/>
              <a:t>Een pc wordt gekoeld met water. Het water heeft voor het koelen van de elektronica een temperatuur van </a:t>
            </a:r>
            <a:br>
              <a:rPr lang="nl-NL" sz="2400" dirty="0"/>
            </a:br>
            <a:r>
              <a:rPr lang="nl-NL" sz="2400" dirty="0"/>
              <a:t>33 graden Celsius en na het koelen een temperatuur van 38 graden Celsius. Er stroomt per minuut 1,72 liter water door het systeem.</a:t>
            </a:r>
          </a:p>
          <a:p>
            <a:pPr marL="0" indent="0">
              <a:buNone/>
            </a:pPr>
            <a:endParaRPr lang="nl-NL" sz="2400" dirty="0"/>
          </a:p>
          <a:p>
            <a:pPr marL="0" indent="0">
              <a:buNone/>
            </a:pPr>
            <a:r>
              <a:rPr lang="nl-NL" sz="2400" dirty="0"/>
              <a:t>Bereken hoeveel warmte het koelwater per seconde opneemt van de elektronica.</a:t>
            </a:r>
          </a:p>
        </p:txBody>
      </p:sp>
      <p:pic>
        <p:nvPicPr>
          <p:cNvPr id="5" name="Picture 2" descr="AWD IT X Cube White Intel Core i7-14700KF RTX 4070 Super 64GB 2TB Liquid  Cooled Windows 11 Gaming PC - Laptops Direct">
            <a:extLst>
              <a:ext uri="{FF2B5EF4-FFF2-40B4-BE49-F238E27FC236}">
                <a16:creationId xmlns:a16="http://schemas.microsoft.com/office/drawing/2014/main" id="{E84422CB-191C-5C0E-DFDE-B92A162AA57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F9B9F-88B7-3706-3F28-B4615BD8C4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39B71B-B3E7-18E1-0D45-BCB61E8C85A8}"/>
              </a:ext>
            </a:extLst>
          </p:cNvPr>
          <p:cNvSpPr>
            <a:spLocks noGrp="1"/>
          </p:cNvSpPr>
          <p:nvPr>
            <p:ph type="title"/>
          </p:nvPr>
        </p:nvSpPr>
        <p:spPr/>
        <p:txBody>
          <a:bodyPr/>
          <a:lstStyle/>
          <a:p>
            <a:r>
              <a:rPr lang="nl-NL" dirty="0"/>
              <a:t>Rekenvoorbeeld</a:t>
            </a:r>
          </a:p>
        </p:txBody>
      </p:sp>
      <p:sp>
        <p:nvSpPr>
          <p:cNvPr id="3" name="Tijdelijke aanduiding voor inhoud 2">
            <a:extLst>
              <a:ext uri="{FF2B5EF4-FFF2-40B4-BE49-F238E27FC236}">
                <a16:creationId xmlns:a16="http://schemas.microsoft.com/office/drawing/2014/main" id="{5E0A0E31-B933-BC2F-AC7F-E53215932517}"/>
              </a:ext>
            </a:extLst>
          </p:cNvPr>
          <p:cNvSpPr>
            <a:spLocks noGrp="1"/>
          </p:cNvSpPr>
          <p:nvPr>
            <p:ph sz="half" idx="1"/>
          </p:nvPr>
        </p:nvSpPr>
        <p:spPr/>
        <p:txBody>
          <a:bodyPr>
            <a:normAutofit/>
          </a:bodyPr>
          <a:lstStyle/>
          <a:p>
            <a:pPr marL="0" indent="0">
              <a:buNone/>
            </a:pPr>
            <a:r>
              <a:rPr lang="nl-NL" sz="2400" dirty="0"/>
              <a:t>Een pc wordt gekoeld met water. Het water heeft voor het koelen van de elektronica een temperatuur van </a:t>
            </a:r>
            <a:br>
              <a:rPr lang="nl-NL" sz="2400" dirty="0"/>
            </a:br>
            <a:r>
              <a:rPr lang="nl-NL" sz="2400" dirty="0"/>
              <a:t>33 graden Celsius en na het koelen een temperatuur van 38 graden Celsius. Er stroomt per minuut 1,72 liter water door het systeem.</a:t>
            </a:r>
          </a:p>
          <a:p>
            <a:pPr marL="0" indent="0">
              <a:buNone/>
            </a:pPr>
            <a:endParaRPr lang="nl-NL" sz="2400" dirty="0"/>
          </a:p>
          <a:p>
            <a:pPr marL="0" indent="0">
              <a:buNone/>
            </a:pPr>
            <a:r>
              <a:rPr lang="nl-NL" sz="2400" dirty="0"/>
              <a:t>Bereken hoeveel warmte het koelwater per seconde opneemt van de elektronica.</a:t>
            </a:r>
          </a:p>
        </p:txBody>
      </p:sp>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0597B3D0-5452-FEE8-A455-A968D53E0739}"/>
                  </a:ext>
                </a:extLst>
              </p:cNvPr>
              <p:cNvSpPr>
                <a:spLocks noGrp="1"/>
              </p:cNvSpPr>
              <p:nvPr>
                <p:ph sz="half" idx="2"/>
              </p:nvPr>
            </p:nvSpPr>
            <p:spPr/>
            <p:txBody>
              <a:bodyPr>
                <a:normAutofit/>
              </a:bodyPr>
              <a:lstStyle/>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𝑇</m:t>
                    </m:r>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𝑇</m:t>
                        </m:r>
                      </m:e>
                      <m:sub>
                        <m:r>
                          <m:rPr>
                            <m:sty m:val="p"/>
                          </m:rPr>
                          <a:rPr lang="nl-NL" sz="2400" b="0" i="0" smtClean="0">
                            <a:latin typeface="Cambria Math" panose="02040503050406030204" pitchFamily="18" charset="0"/>
                          </a:rPr>
                          <m:t>eind</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𝑇</m:t>
                        </m:r>
                      </m:e>
                      <m:sub>
                        <m:r>
                          <m:rPr>
                            <m:sty m:val="p"/>
                          </m:rPr>
                          <a:rPr lang="nl-NL" sz="2400" b="0" i="0" smtClean="0">
                            <a:latin typeface="Cambria Math" panose="02040503050406030204" pitchFamily="18" charset="0"/>
                          </a:rPr>
                          <m:t>begin</m:t>
                        </m:r>
                      </m:sub>
                    </m:sSub>
                  </m:oMath>
                </a14:m>
                <a:endParaRPr lang="nl-NL" sz="2400" b="0" i="1" dirty="0">
                  <a:latin typeface="Cambria Math" panose="02040503050406030204" pitchFamily="18" charset="0"/>
                </a:endParaRPr>
              </a:p>
              <a:p>
                <a14:m>
                  <m:oMath xmlns:m="http://schemas.openxmlformats.org/officeDocument/2006/math">
                    <m:r>
                      <a:rPr lang="nl-NL" sz="2400" b="0" i="1" smtClean="0">
                        <a:latin typeface="Cambria Math" panose="02040503050406030204" pitchFamily="18" charset="0"/>
                      </a:rPr>
                      <m:t>∆</m:t>
                    </m:r>
                    <m:r>
                      <a:rPr lang="nl-NL" sz="2400" b="0" i="1" smtClean="0">
                        <a:latin typeface="Cambria Math" panose="02040503050406030204" pitchFamily="18" charset="0"/>
                      </a:rPr>
                      <m:t>𝑇</m:t>
                    </m:r>
                    <m:r>
                      <a:rPr lang="nl-NL" sz="2400" b="0" i="1" smtClean="0">
                        <a:latin typeface="Cambria Math" panose="02040503050406030204" pitchFamily="18" charset="0"/>
                      </a:rPr>
                      <m:t>=38−33=5 °</m:t>
                    </m:r>
                    <m:r>
                      <m:rPr>
                        <m:sty m:val="p"/>
                      </m:rPr>
                      <a:rPr lang="nl-NL" sz="2400" b="0" i="0" smtClean="0">
                        <a:latin typeface="Cambria Math" panose="02040503050406030204" pitchFamily="18" charset="0"/>
                        <a:ea typeface="Cambria Math" panose="02040503050406030204" pitchFamily="18" charset="0"/>
                      </a:rPr>
                      <m:t>C</m:t>
                    </m:r>
                  </m:oMath>
                </a14:m>
                <a:endParaRPr lang="nl-NL" sz="2400" dirty="0"/>
              </a:p>
              <a:p>
                <a14:m>
                  <m:oMath xmlns:m="http://schemas.openxmlformats.org/officeDocument/2006/math">
                    <m:r>
                      <a:rPr lang="nl-NL" sz="2400" b="0" i="1" smtClean="0">
                        <a:latin typeface="Cambria Math" panose="02040503050406030204" pitchFamily="18" charset="0"/>
                      </a:rPr>
                      <m:t>𝑐</m:t>
                    </m:r>
                    <m:r>
                      <a:rPr lang="nl-NL" sz="2400" b="0" i="1" smtClean="0">
                        <a:latin typeface="Cambria Math" panose="02040503050406030204" pitchFamily="18" charset="0"/>
                      </a:rPr>
                      <m:t>=4,18∙</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m:t>
                        </m:r>
                      </m:sup>
                    </m:sSup>
                    <m:r>
                      <a:rPr lang="nl-NL" sz="2400" b="0" i="1" smtClean="0">
                        <a:latin typeface="Cambria Math" panose="02040503050406030204" pitchFamily="18" charset="0"/>
                      </a:rPr>
                      <m:t> </m:t>
                    </m:r>
                    <m:sSup>
                      <m:sSupPr>
                        <m:ctrlPr>
                          <a:rPr lang="nl-NL" sz="2400" b="0" i="1" smtClean="0">
                            <a:latin typeface="Cambria Math" panose="02040503050406030204" pitchFamily="18" charset="0"/>
                          </a:rPr>
                        </m:ctrlPr>
                      </m:sSupPr>
                      <m:e>
                        <m:r>
                          <m:rPr>
                            <m:sty m:val="p"/>
                          </m:rPr>
                          <a:rPr lang="nl-NL" sz="2400" b="0" i="0" smtClean="0">
                            <a:latin typeface="Cambria Math" panose="02040503050406030204" pitchFamily="18" charset="0"/>
                          </a:rPr>
                          <m:t>Jkg</m:t>
                        </m:r>
                      </m:e>
                      <m:sup>
                        <m:r>
                          <a:rPr lang="nl-NL" sz="2400" b="0" i="0" smtClean="0">
                            <a:latin typeface="Cambria Math" panose="02040503050406030204" pitchFamily="18" charset="0"/>
                          </a:rPr>
                          <m:t>−1</m:t>
                        </m:r>
                      </m:sup>
                    </m:sSup>
                    <m:sSup>
                      <m:sSupPr>
                        <m:ctrlPr>
                          <a:rPr lang="nl-NL" sz="2400" b="0" i="1" smtClean="0">
                            <a:latin typeface="Cambria Math" panose="02040503050406030204" pitchFamily="18" charset="0"/>
                          </a:rPr>
                        </m:ctrlPr>
                      </m:sSupPr>
                      <m:e>
                        <m:r>
                          <m:rPr>
                            <m:sty m:val="p"/>
                          </m:rPr>
                          <a:rPr lang="nl-NL" sz="2400" b="0" i="0" smtClean="0">
                            <a:latin typeface="Cambria Math" panose="02040503050406030204" pitchFamily="18" charset="0"/>
                          </a:rPr>
                          <m:t>K</m:t>
                        </m:r>
                      </m:e>
                      <m:sup>
                        <m:r>
                          <a:rPr lang="nl-NL" sz="2400" b="0" i="0" smtClean="0">
                            <a:latin typeface="Cambria Math" panose="02040503050406030204" pitchFamily="18" charset="0"/>
                          </a:rPr>
                          <m:t>−1</m:t>
                        </m:r>
                      </m:sup>
                    </m:sSup>
                  </m:oMath>
                </a14:m>
                <a:endParaRPr lang="nl-NL" sz="2400" b="0" dirty="0"/>
              </a:p>
              <a:p>
                <a14:m>
                  <m:oMath xmlns:m="http://schemas.openxmlformats.org/officeDocument/2006/math">
                    <m:r>
                      <a:rPr lang="nl-NL" sz="2400" b="0" i="1" smtClean="0">
                        <a:latin typeface="Cambria Math" panose="02040503050406030204" pitchFamily="18" charset="0"/>
                      </a:rPr>
                      <m:t>𝑄</m:t>
                    </m:r>
                    <m:r>
                      <a:rPr lang="nl-NL" sz="2400" b="0" i="1" smtClean="0">
                        <a:latin typeface="Cambria Math" panose="02040503050406030204" pitchFamily="18" charset="0"/>
                      </a:rPr>
                      <m:t>=1,7</m:t>
                    </m:r>
                    <m:r>
                      <a:rPr lang="nl-NL" sz="2400" b="0" i="0" smtClean="0">
                        <a:latin typeface="Cambria Math" panose="02040503050406030204" pitchFamily="18" charset="0"/>
                      </a:rPr>
                      <m:t>4</m:t>
                    </m:r>
                    <m:f>
                      <m:fPr>
                        <m:ctrlPr>
                          <a:rPr lang="nl-NL" sz="2400" b="0" i="1" smtClean="0">
                            <a:latin typeface="Cambria Math" panose="02040503050406030204" pitchFamily="18" charset="0"/>
                          </a:rPr>
                        </m:ctrlPr>
                      </m:fPr>
                      <m:num>
                        <m:r>
                          <m:rPr>
                            <m:sty m:val="p"/>
                          </m:rPr>
                          <a:rPr lang="nl-NL" sz="2400" b="0" i="0" smtClean="0">
                            <a:latin typeface="Cambria Math" panose="02040503050406030204" pitchFamily="18" charset="0"/>
                          </a:rPr>
                          <m:t>L</m:t>
                        </m:r>
                      </m:num>
                      <m:den>
                        <m:r>
                          <m:rPr>
                            <m:sty m:val="p"/>
                          </m:rPr>
                          <a:rPr lang="nl-NL" sz="2400" b="0" i="0" smtClean="0">
                            <a:latin typeface="Cambria Math" panose="02040503050406030204" pitchFamily="18" charset="0"/>
                          </a:rPr>
                          <m:t>min</m:t>
                        </m:r>
                      </m:den>
                    </m:f>
                    <m:r>
                      <a:rPr lang="nl-NL" sz="2400" b="0" i="0"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0" smtClean="0">
                            <a:latin typeface="Cambria Math" panose="02040503050406030204" pitchFamily="18" charset="0"/>
                          </a:rPr>
                          <m:t>1,74(</m:t>
                        </m:r>
                        <m:r>
                          <m:rPr>
                            <m:sty m:val="p"/>
                          </m:rPr>
                          <a:rPr lang="nl-NL" sz="2400" b="0" i="0" smtClean="0">
                            <a:latin typeface="Cambria Math" panose="02040503050406030204" pitchFamily="18" charset="0"/>
                          </a:rPr>
                          <m:t>L</m:t>
                        </m:r>
                        <m:r>
                          <a:rPr lang="nl-NL" sz="2400" b="0" i="0" smtClean="0">
                            <a:latin typeface="Cambria Math" panose="02040503050406030204" pitchFamily="18" charset="0"/>
                          </a:rPr>
                          <m:t>)</m:t>
                        </m:r>
                      </m:num>
                      <m:den>
                        <m:r>
                          <a:rPr lang="nl-NL" sz="2400" b="0" i="0" smtClean="0">
                            <a:latin typeface="Cambria Math" panose="02040503050406030204" pitchFamily="18" charset="0"/>
                          </a:rPr>
                          <m:t>60(</m:t>
                        </m:r>
                        <m:r>
                          <m:rPr>
                            <m:sty m:val="p"/>
                          </m:rPr>
                          <a:rPr lang="nl-NL" sz="2400" b="0" i="0" smtClean="0">
                            <a:latin typeface="Cambria Math" panose="02040503050406030204" pitchFamily="18" charset="0"/>
                          </a:rPr>
                          <m:t>s</m:t>
                        </m:r>
                        <m:r>
                          <a:rPr lang="nl-NL" sz="2400" b="0" i="0" smtClean="0">
                            <a:latin typeface="Cambria Math" panose="02040503050406030204" pitchFamily="18" charset="0"/>
                          </a:rPr>
                          <m:t>)</m:t>
                        </m:r>
                      </m:den>
                    </m:f>
                    <m:r>
                      <a:rPr lang="nl-NL" sz="2400" b="0" i="0" smtClean="0">
                        <a:latin typeface="Cambria Math" panose="02040503050406030204" pitchFamily="18" charset="0"/>
                      </a:rPr>
                      <m:t>=0,029</m:t>
                    </m:r>
                    <m:f>
                      <m:fPr>
                        <m:ctrlPr>
                          <a:rPr lang="nl-NL" sz="2400" b="0" i="1" smtClean="0">
                            <a:latin typeface="Cambria Math" panose="02040503050406030204" pitchFamily="18" charset="0"/>
                          </a:rPr>
                        </m:ctrlPr>
                      </m:fPr>
                      <m:num>
                        <m:r>
                          <m:rPr>
                            <m:sty m:val="p"/>
                          </m:rPr>
                          <a:rPr lang="nl-NL" sz="2400" b="0" i="0" smtClean="0">
                            <a:latin typeface="Cambria Math" panose="02040503050406030204" pitchFamily="18" charset="0"/>
                          </a:rPr>
                          <m:t>L</m:t>
                        </m:r>
                      </m:num>
                      <m:den>
                        <m:r>
                          <m:rPr>
                            <m:sty m:val="p"/>
                          </m:rPr>
                          <a:rPr lang="nl-NL" sz="2400" b="0" i="0" smtClean="0">
                            <a:latin typeface="Cambria Math" panose="02040503050406030204" pitchFamily="18" charset="0"/>
                          </a:rPr>
                          <m:t>s</m:t>
                        </m:r>
                      </m:den>
                    </m:f>
                  </m:oMath>
                </a14:m>
                <a:endParaRPr lang="nl-NL" sz="2400" dirty="0"/>
              </a:p>
              <a:p>
                <a14:m>
                  <m:oMath xmlns:m="http://schemas.openxmlformats.org/officeDocument/2006/math">
                    <m:r>
                      <a:rPr lang="nl-NL" sz="2400" b="0" i="1" smtClean="0">
                        <a:latin typeface="Cambria Math" panose="02040503050406030204" pitchFamily="18" charset="0"/>
                      </a:rPr>
                      <m:t>0,029</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𝐿</m:t>
                        </m:r>
                      </m:num>
                      <m:den>
                        <m:r>
                          <a:rPr lang="nl-NL" sz="2400" b="0" i="1" smtClean="0">
                            <a:latin typeface="Cambria Math" panose="02040503050406030204" pitchFamily="18" charset="0"/>
                          </a:rPr>
                          <m:t>𝑠</m:t>
                        </m:r>
                      </m:den>
                    </m:f>
                    <m:acc>
                      <m:accPr>
                        <m:chr m:val="̂"/>
                        <m:ctrlPr>
                          <a:rPr lang="nl-NL" sz="2400" b="0" i="1" smtClean="0">
                            <a:latin typeface="Cambria Math" panose="02040503050406030204" pitchFamily="18" charset="0"/>
                          </a:rPr>
                        </m:ctrlPr>
                      </m:accPr>
                      <m:e>
                        <m:r>
                          <a:rPr lang="nl-NL" sz="2400" b="0" i="1" smtClean="0">
                            <a:latin typeface="Cambria Math" panose="02040503050406030204" pitchFamily="18" charset="0"/>
                          </a:rPr>
                          <m:t>=</m:t>
                        </m:r>
                      </m:e>
                    </m:acc>
                    <m:r>
                      <a:rPr lang="nl-NL" sz="2400" b="0" i="1" smtClean="0">
                        <a:latin typeface="Cambria Math" panose="02040503050406030204" pitchFamily="18" charset="0"/>
                      </a:rPr>
                      <m:t>0,029</m:t>
                    </m:r>
                    <m:f>
                      <m:fPr>
                        <m:ctrlPr>
                          <a:rPr lang="nl-NL" sz="2400" b="0" i="1" smtClean="0">
                            <a:latin typeface="Cambria Math" panose="02040503050406030204" pitchFamily="18" charset="0"/>
                          </a:rPr>
                        </m:ctrlPr>
                      </m:fPr>
                      <m:num>
                        <m:r>
                          <a:rPr lang="nl-NL" sz="2400" b="0" i="1" smtClean="0">
                            <a:latin typeface="Cambria Math" panose="02040503050406030204" pitchFamily="18" charset="0"/>
                          </a:rPr>
                          <m:t>𝑘𝑔</m:t>
                        </m:r>
                      </m:num>
                      <m:den>
                        <m:r>
                          <a:rPr lang="nl-NL" sz="2400" b="0" i="1" smtClean="0">
                            <a:latin typeface="Cambria Math" panose="02040503050406030204" pitchFamily="18" charset="0"/>
                          </a:rPr>
                          <m:t>𝑠</m:t>
                        </m:r>
                      </m:den>
                    </m:f>
                  </m:oMath>
                </a14:m>
                <a:endParaRPr lang="nl-NL" sz="2400" dirty="0"/>
              </a:p>
              <a:p>
                <a:r>
                  <a:rPr lang="nl-NL" sz="2400" dirty="0"/>
                  <a:t>Dus iedere seconde </a:t>
                </a:r>
                <a14:m>
                  <m:oMath xmlns:m="http://schemas.openxmlformats.org/officeDocument/2006/math">
                    <m:r>
                      <a:rPr lang="nl-NL" sz="2400" b="0" i="1" smtClean="0">
                        <a:latin typeface="Cambria Math" panose="02040503050406030204" pitchFamily="18" charset="0"/>
                      </a:rPr>
                      <m:t>0,029 </m:t>
                    </m:r>
                    <m:r>
                      <m:rPr>
                        <m:sty m:val="p"/>
                      </m:rPr>
                      <a:rPr lang="nl-NL" sz="2400" b="0" i="0" smtClean="0">
                        <a:latin typeface="Cambria Math" panose="02040503050406030204" pitchFamily="18" charset="0"/>
                      </a:rPr>
                      <m:t>kg</m:t>
                    </m:r>
                    <m:r>
                      <a:rPr lang="nl-NL" sz="2400" b="0" i="0" smtClean="0">
                        <a:latin typeface="Cambria Math" panose="02040503050406030204" pitchFamily="18" charset="0"/>
                      </a:rPr>
                      <m:t>.</m:t>
                    </m:r>
                  </m:oMath>
                </a14:m>
                <a:endParaRPr lang="nl-NL" sz="2400" dirty="0"/>
              </a:p>
              <a:p>
                <a14:m>
                  <m:oMath xmlns:m="http://schemas.openxmlformats.org/officeDocument/2006/math">
                    <m:r>
                      <a:rPr lang="nl-NL" sz="2400" b="0" i="1" smtClean="0">
                        <a:latin typeface="Cambria Math" panose="02040503050406030204" pitchFamily="18" charset="0"/>
                      </a:rPr>
                      <m:t>𝑄</m:t>
                    </m:r>
                    <m:r>
                      <a:rPr lang="nl-NL" sz="2400" b="0" i="1" smtClean="0">
                        <a:latin typeface="Cambria Math" panose="02040503050406030204" pitchFamily="18" charset="0"/>
                      </a:rPr>
                      <m:t>=</m:t>
                    </m:r>
                    <m:r>
                      <a:rPr lang="nl-NL" sz="2400" b="0" i="1" smtClean="0">
                        <a:latin typeface="Cambria Math" panose="02040503050406030204" pitchFamily="18" charset="0"/>
                      </a:rPr>
                      <m:t>𝑐</m:t>
                    </m:r>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m:t>
                    </m:r>
                    <m:r>
                      <a:rPr lang="nl-NL" sz="2400" b="0" i="1" smtClean="0">
                        <a:latin typeface="Cambria Math" panose="02040503050406030204" pitchFamily="18" charset="0"/>
                      </a:rPr>
                      <m:t>𝑇</m:t>
                    </m:r>
                  </m:oMath>
                </a14:m>
                <a:endParaRPr lang="nl-NL" sz="2400" dirty="0"/>
              </a:p>
              <a:p>
                <a14:m>
                  <m:oMath xmlns:m="http://schemas.openxmlformats.org/officeDocument/2006/math">
                    <m:r>
                      <a:rPr lang="nl-NL" sz="2400" b="0" i="1" smtClean="0">
                        <a:latin typeface="Cambria Math" panose="02040503050406030204" pitchFamily="18" charset="0"/>
                      </a:rPr>
                      <m:t>𝑄</m:t>
                    </m:r>
                    <m:r>
                      <a:rPr lang="nl-NL" sz="2400" b="0" i="1" smtClean="0">
                        <a:latin typeface="Cambria Math" panose="02040503050406030204" pitchFamily="18" charset="0"/>
                      </a:rPr>
                      <m:t>=4,18∙</m:t>
                    </m:r>
                    <m:sSup>
                      <m:sSupPr>
                        <m:ctrlPr>
                          <a:rPr lang="nl-NL" sz="2400" b="0" i="1" smtClean="0">
                            <a:latin typeface="Cambria Math" panose="02040503050406030204" pitchFamily="18" charset="0"/>
                          </a:rPr>
                        </m:ctrlPr>
                      </m:sSupPr>
                      <m:e>
                        <m:r>
                          <a:rPr lang="nl-NL" sz="2400" b="0" i="1" smtClean="0">
                            <a:latin typeface="Cambria Math" panose="02040503050406030204" pitchFamily="18" charset="0"/>
                          </a:rPr>
                          <m:t>10</m:t>
                        </m:r>
                      </m:e>
                      <m:sup>
                        <m:r>
                          <a:rPr lang="nl-NL" sz="2400" b="0" i="1" smtClean="0">
                            <a:latin typeface="Cambria Math" panose="02040503050406030204" pitchFamily="18" charset="0"/>
                          </a:rPr>
                          <m:t>3</m:t>
                        </m:r>
                      </m:sup>
                    </m:sSup>
                    <m:r>
                      <a:rPr lang="nl-NL" sz="2400" b="0" i="1" smtClean="0">
                        <a:latin typeface="Cambria Math" panose="02040503050406030204" pitchFamily="18" charset="0"/>
                      </a:rPr>
                      <m:t>×0,029×5=606 </m:t>
                    </m:r>
                    <m:r>
                      <m:rPr>
                        <m:sty m:val="p"/>
                      </m:rPr>
                      <a:rPr lang="nl-NL" sz="2400" b="0" i="0" smtClean="0">
                        <a:latin typeface="Cambria Math" panose="02040503050406030204" pitchFamily="18" charset="0"/>
                      </a:rPr>
                      <m:t>J</m:t>
                    </m:r>
                  </m:oMath>
                </a14:m>
                <a:endParaRPr lang="nl-NL" sz="2400" dirty="0"/>
              </a:p>
            </p:txBody>
          </p:sp>
        </mc:Choice>
        <mc:Fallback xmlns="">
          <p:sp>
            <p:nvSpPr>
              <p:cNvPr id="7" name="Tijdelijke aanduiding voor inhoud 6">
                <a:extLst>
                  <a:ext uri="{FF2B5EF4-FFF2-40B4-BE49-F238E27FC236}">
                    <a16:creationId xmlns:a16="http://schemas.microsoft.com/office/drawing/2014/main" id="{0597B3D0-5452-FEE8-A455-A968D53E0739}"/>
                  </a:ext>
                </a:extLst>
              </p:cNvPr>
              <p:cNvSpPr>
                <a:spLocks noGrp="1" noRot="1" noChangeAspect="1" noMove="1" noResize="1" noEditPoints="1" noAdjustHandles="1" noChangeArrowheads="1" noChangeShapeType="1" noTextEdit="1"/>
              </p:cNvSpPr>
              <p:nvPr>
                <p:ph sz="half" idx="2"/>
              </p:nvPr>
            </p:nvSpPr>
            <p:spPr>
              <a:blipFill>
                <a:blip r:embed="rId4"/>
                <a:stretch>
                  <a:fillRect l="-1647" t="-1261"/>
                </a:stretch>
              </a:blipFill>
            </p:spPr>
            <p:txBody>
              <a:bodyPr/>
              <a:lstStyle/>
              <a:p>
                <a:r>
                  <a:rPr lang="nl-NL">
                    <a:noFill/>
                  </a:rPr>
                  <a:t> </a:t>
                </a:r>
              </a:p>
            </p:txBody>
          </p:sp>
        </mc:Fallback>
      </mc:AlternateContent>
      <p:pic>
        <p:nvPicPr>
          <p:cNvPr id="4100" name="Picture 4" descr="undefined">
            <a:extLst>
              <a:ext uri="{FF2B5EF4-FFF2-40B4-BE49-F238E27FC236}">
                <a16:creationId xmlns:a16="http://schemas.microsoft.com/office/drawing/2014/main" id="{CF7EFA83-0DCC-FAFD-B52A-4CE2065FA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50" y="940800"/>
            <a:ext cx="5967600" cy="5967600"/>
          </a:xfrm>
          <a:prstGeom prst="rect">
            <a:avLst/>
          </a:prstGeom>
          <a:noFill/>
          <a:extLst>
            <a:ext uri="{909E8E84-426E-40DD-AFC4-6F175D3DCCD1}">
              <a14:hiddenFill xmlns:a14="http://schemas.microsoft.com/office/drawing/2010/main">
                <a:solidFill>
                  <a:srgbClr val="FFFFFF"/>
                </a:solidFill>
              </a14:hiddenFill>
            </a:ext>
          </a:extLst>
        </p:spPr>
      </p:pic>
      <p:sp>
        <p:nvSpPr>
          <p:cNvPr id="8" name="Ovaal 7">
            <a:extLst>
              <a:ext uri="{FF2B5EF4-FFF2-40B4-BE49-F238E27FC236}">
                <a16:creationId xmlns:a16="http://schemas.microsoft.com/office/drawing/2014/main" id="{271E2654-FE9A-E4C7-C73C-0F9FE8C0A636}"/>
              </a:ext>
            </a:extLst>
          </p:cNvPr>
          <p:cNvSpPr/>
          <p:nvPr/>
        </p:nvSpPr>
        <p:spPr>
          <a:xfrm>
            <a:off x="6459000" y="3312000"/>
            <a:ext cx="287400" cy="439200"/>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21F90157-CFBF-7BE8-C515-71D321B379C1}"/>
              </a:ext>
            </a:extLst>
          </p:cNvPr>
          <p:cNvSpPr/>
          <p:nvPr/>
        </p:nvSpPr>
        <p:spPr>
          <a:xfrm>
            <a:off x="6459000" y="4875600"/>
            <a:ext cx="287400" cy="439200"/>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1" name="Rechte verbindingslijn met pijl 10">
            <a:extLst>
              <a:ext uri="{FF2B5EF4-FFF2-40B4-BE49-F238E27FC236}">
                <a16:creationId xmlns:a16="http://schemas.microsoft.com/office/drawing/2014/main" id="{A21C1A51-A0C7-8B82-1DDE-A27C5568C7B4}"/>
              </a:ext>
            </a:extLst>
          </p:cNvPr>
          <p:cNvCxnSpPr>
            <a:cxnSpLocks/>
          </p:cNvCxnSpPr>
          <p:nvPr/>
        </p:nvCxnSpPr>
        <p:spPr>
          <a:xfrm flipH="1">
            <a:off x="6773100" y="2419200"/>
            <a:ext cx="2795700" cy="1009800"/>
          </a:xfrm>
          <a:prstGeom prst="straightConnector1">
            <a:avLst/>
          </a:prstGeom>
          <a:ln w="5715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A4C6D364-78FC-628F-8857-70924FB2E648}"/>
              </a:ext>
            </a:extLst>
          </p:cNvPr>
          <p:cNvSpPr txBox="1"/>
          <p:nvPr/>
        </p:nvSpPr>
        <p:spPr>
          <a:xfrm>
            <a:off x="9558900" y="2028566"/>
            <a:ext cx="1821600" cy="646331"/>
          </a:xfrm>
          <a:prstGeom prst="rect">
            <a:avLst/>
          </a:prstGeom>
          <a:noFill/>
        </p:spPr>
        <p:txBody>
          <a:bodyPr wrap="square" rtlCol="0">
            <a:spAutoFit/>
          </a:bodyPr>
          <a:lstStyle/>
          <a:p>
            <a:r>
              <a:rPr lang="nl-NL" sz="3600" b="1" dirty="0">
                <a:solidFill>
                  <a:srgbClr val="945DE8"/>
                </a:solidFill>
              </a:rPr>
              <a:t>DEBIET</a:t>
            </a:r>
            <a:r>
              <a:rPr lang="nl-NL" sz="3600" dirty="0">
                <a:solidFill>
                  <a:srgbClr val="945DE8"/>
                </a:solidFill>
              </a:rPr>
              <a:t>!</a:t>
            </a:r>
          </a:p>
        </p:txBody>
      </p:sp>
      <p:cxnSp>
        <p:nvCxnSpPr>
          <p:cNvPr id="14" name="Rechte verbindingslijn met pijl 13">
            <a:extLst>
              <a:ext uri="{FF2B5EF4-FFF2-40B4-BE49-F238E27FC236}">
                <a16:creationId xmlns:a16="http://schemas.microsoft.com/office/drawing/2014/main" id="{ACC4CCB1-ED0C-F9F7-9B76-CF6FD34AA937}"/>
              </a:ext>
            </a:extLst>
          </p:cNvPr>
          <p:cNvCxnSpPr>
            <a:cxnSpLocks/>
          </p:cNvCxnSpPr>
          <p:nvPr/>
        </p:nvCxnSpPr>
        <p:spPr>
          <a:xfrm flipH="1">
            <a:off x="6773100" y="4023299"/>
            <a:ext cx="2795700" cy="1009800"/>
          </a:xfrm>
          <a:prstGeom prst="straightConnector1">
            <a:avLst/>
          </a:prstGeom>
          <a:ln w="57150">
            <a:solidFill>
              <a:srgbClr val="945DE8"/>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D9CC5BAF-7A5A-6FAF-0078-A240C643B644}"/>
              </a:ext>
            </a:extLst>
          </p:cNvPr>
          <p:cNvSpPr txBox="1"/>
          <p:nvPr/>
        </p:nvSpPr>
        <p:spPr>
          <a:xfrm>
            <a:off x="9558900" y="3632665"/>
            <a:ext cx="2241300" cy="646331"/>
          </a:xfrm>
          <a:prstGeom prst="rect">
            <a:avLst/>
          </a:prstGeom>
          <a:noFill/>
        </p:spPr>
        <p:txBody>
          <a:bodyPr wrap="square" rtlCol="0">
            <a:spAutoFit/>
          </a:bodyPr>
          <a:lstStyle/>
          <a:p>
            <a:r>
              <a:rPr lang="nl-NL" sz="3600" b="1" dirty="0">
                <a:solidFill>
                  <a:srgbClr val="945DE8"/>
                </a:solidFill>
              </a:rPr>
              <a:t>WARMTE</a:t>
            </a:r>
            <a:r>
              <a:rPr lang="nl-NL" sz="3600" dirty="0">
                <a:solidFill>
                  <a:srgbClr val="945DE8"/>
                </a:solidFill>
              </a:rPr>
              <a:t>!</a:t>
            </a:r>
          </a:p>
        </p:txBody>
      </p:sp>
    </p:spTree>
    <p:extLst>
      <p:ext uri="{BB962C8B-B14F-4D97-AF65-F5344CB8AC3E}">
        <p14:creationId xmlns:p14="http://schemas.microsoft.com/office/powerpoint/2010/main" val="20670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Effect transition="in" filter="randombar(horizontal)">
                                      <p:cBhvr>
                                        <p:cTn id="49" dur="500"/>
                                        <p:tgtEl>
                                          <p:spTgt spid="4100"/>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heel(1)">
                                      <p:cBhvr>
                                        <p:cTn id="54" dur="25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heel(1)">
                                      <p:cBhvr>
                                        <p:cTn id="59" dur="25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22" presetClass="entr" presetSubtype="2"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right)">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par>
                                <p:cTn id="77" presetID="22" presetClass="entr" presetSubtype="2"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right)">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100"/>
                                        </p:tgtEl>
                                      </p:cBhvr>
                                    </p:animEffect>
                                    <p:set>
                                      <p:cBhvr>
                                        <p:cTn id="87" dur="1" fill="hold">
                                          <p:stCondLst>
                                            <p:cond delay="499"/>
                                          </p:stCondLst>
                                        </p:cTn>
                                        <p:tgtEl>
                                          <p:spTgt spid="410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7">
                                            <p:txEl>
                                              <p:pRg st="7" end="7"/>
                                            </p:txEl>
                                          </p:spTgt>
                                        </p:tgtEl>
                                        <p:attrNameLst>
                                          <p:attrName>style.visibility</p:attrName>
                                        </p:attrNameLst>
                                      </p:cBhvr>
                                      <p:to>
                                        <p:strVal val="visible"/>
                                      </p:to>
                                    </p:set>
                                    <p:anim calcmode="lin" valueType="num">
                                      <p:cBhvr additive="base">
                                        <p:cTn id="10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8" grpId="1" animBg="1"/>
      <p:bldP spid="9" grpId="0" animBg="1"/>
      <p:bldP spid="9" grpId="1" animBg="1"/>
      <p:bldP spid="13" grpId="0"/>
      <p:bldP spid="13" grpId="1"/>
      <p:bldP spid="15" grpId="0"/>
      <p:bldP spid="15" grpId="1"/>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Vragenuur 2025</a:t>
            </a:r>
            <a:endParaRPr lang="en-US" sz="5400" dirty="0">
              <a:latin typeface="+mj-lt"/>
            </a:endParaRP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 matrix</a:t>
            </a:r>
          </a:p>
          <a:p>
            <a:r>
              <a:rPr lang="en-US" sz="1700" dirty="0" err="1">
                <a:latin typeface="+mn-lt"/>
              </a:rPr>
              <a:t>Krachten</a:t>
            </a:r>
            <a:r>
              <a:rPr lang="en-US" sz="1700" dirty="0">
                <a:latin typeface="+mn-lt"/>
              </a:rPr>
              <a:t> </a:t>
            </a:r>
            <a:r>
              <a:rPr lang="en-US" sz="1700" dirty="0" err="1">
                <a:latin typeface="+mn-lt"/>
              </a:rPr>
              <a:t>bij</a:t>
            </a:r>
            <a:r>
              <a:rPr lang="en-US" sz="1700" dirty="0">
                <a:latin typeface="+mn-lt"/>
              </a:rPr>
              <a:t> </a:t>
            </a:r>
            <a:r>
              <a:rPr lang="en-US" sz="1700" dirty="0" err="1">
                <a:latin typeface="+mn-lt"/>
              </a:rPr>
              <a:t>hemelmechanica</a:t>
            </a:r>
            <a:endParaRPr lang="en-US" sz="1700" dirty="0">
              <a:latin typeface="+mn-lt"/>
            </a:endParaRPr>
          </a:p>
          <a:p>
            <a:r>
              <a:rPr lang="en-US" sz="1700" dirty="0" err="1">
                <a:latin typeface="+mn-lt"/>
              </a:rPr>
              <a:t>Warmtestroming</a:t>
            </a:r>
            <a:r>
              <a:rPr lang="en-US" sz="1700" dirty="0">
                <a:latin typeface="+mn-lt"/>
              </a:rPr>
              <a:t> </a:t>
            </a:r>
            <a:r>
              <a:rPr lang="en-US" sz="1700" dirty="0" err="1">
                <a:latin typeface="+mn-lt"/>
              </a:rPr>
              <a:t>en</a:t>
            </a:r>
            <a:r>
              <a:rPr lang="en-US" sz="1700" dirty="0">
                <a:latin typeface="+mn-lt"/>
              </a:rPr>
              <a:t> </a:t>
            </a:r>
            <a:r>
              <a:rPr lang="en-US" sz="1700" dirty="0" err="1">
                <a:latin typeface="+mn-lt"/>
              </a:rPr>
              <a:t>debiet</a:t>
            </a:r>
            <a:endParaRPr lang="en-US" sz="1700" dirty="0">
              <a:latin typeface="+mn-lt"/>
            </a:endParaRPr>
          </a:p>
          <a:p>
            <a:r>
              <a:rPr lang="en-US" sz="1700" dirty="0">
                <a:latin typeface="+mn-lt"/>
              </a:rPr>
              <a:t>Energie </a:t>
            </a:r>
            <a:r>
              <a:rPr lang="en-US" sz="1700" dirty="0" err="1">
                <a:latin typeface="+mn-lt"/>
              </a:rPr>
              <a:t>gelijkstellen</a:t>
            </a:r>
            <a:endParaRPr lang="en-US" sz="1700" dirty="0">
              <a:latin typeface="+mn-lt"/>
            </a:endParaRPr>
          </a:p>
          <a:p>
            <a:r>
              <a:rPr lang="en-US" sz="1700" dirty="0" err="1">
                <a:latin typeface="+mn-lt"/>
              </a:rPr>
              <a:t>Rekenen</a:t>
            </a:r>
            <a:r>
              <a:rPr lang="en-US" sz="1700" dirty="0">
                <a:latin typeface="+mn-lt"/>
              </a:rPr>
              <a:t> </a:t>
            </a:r>
            <a:r>
              <a:rPr lang="en-US" sz="1700" dirty="0" err="1">
                <a:latin typeface="+mn-lt"/>
              </a:rPr>
              <a:t>aan</a:t>
            </a:r>
            <a:r>
              <a:rPr lang="en-US" sz="1700" dirty="0">
                <a:latin typeface="+mn-lt"/>
              </a:rPr>
              <a:t> </a:t>
            </a:r>
            <a:r>
              <a:rPr lang="en-US" sz="1700" dirty="0" err="1">
                <a:latin typeface="+mn-lt"/>
              </a:rPr>
              <a:t>een</a:t>
            </a:r>
            <a:r>
              <a:rPr lang="en-US" sz="1700" dirty="0">
                <a:latin typeface="+mn-lt"/>
              </a:rPr>
              <a:t> </a:t>
            </a:r>
            <a:r>
              <a:rPr lang="en-US" sz="1700" dirty="0" err="1">
                <a:latin typeface="+mn-lt"/>
              </a:rPr>
              <a:t>combinatieschakeling</a:t>
            </a:r>
            <a:endParaRPr lang="en-US" sz="1700" dirty="0">
              <a:latin typeface="+mn-lt"/>
            </a:endParaRPr>
          </a:p>
          <a:p>
            <a:r>
              <a:rPr lang="en-US" sz="1700" dirty="0">
                <a:latin typeface="+mn-lt"/>
              </a:rPr>
              <a:t>En </a:t>
            </a:r>
            <a:r>
              <a:rPr lang="en-US" sz="1700" dirty="0" err="1">
                <a:latin typeface="+mn-lt"/>
              </a:rPr>
              <a:t>natuurlijk</a:t>
            </a:r>
            <a:r>
              <a:rPr lang="en-US" sz="1700" dirty="0">
                <a:latin typeface="+mn-lt"/>
              </a:rPr>
              <a:t> </a:t>
            </a:r>
            <a:r>
              <a:rPr lang="en-US" sz="1700" dirty="0" err="1">
                <a:latin typeface="+mn-lt"/>
              </a:rPr>
              <a:t>vragen</a:t>
            </a:r>
            <a:r>
              <a:rPr lang="en-US" sz="1700" dirty="0">
                <a:latin typeface="+mn-lt"/>
              </a:rPr>
              <a:t> </a:t>
            </a:r>
            <a:r>
              <a:rPr lang="en-US" sz="1700" dirty="0" err="1">
                <a:latin typeface="+mn-lt"/>
              </a:rPr>
              <a:t>uit</a:t>
            </a:r>
            <a:r>
              <a:rPr lang="en-US" sz="1700" dirty="0">
                <a:latin typeface="+mn-lt"/>
              </a:rPr>
              <a:t> de chat!</a:t>
            </a:r>
          </a:p>
        </p:txBody>
      </p:sp>
      <p:pic>
        <p:nvPicPr>
          <p:cNvPr id="9" name="Afbeelding 8">
            <a:extLst>
              <a:ext uri="{FF2B5EF4-FFF2-40B4-BE49-F238E27FC236}">
                <a16:creationId xmlns:a16="http://schemas.microsoft.com/office/drawing/2014/main" id="{C0F91CC0-8C2D-291B-1BE3-2DCBEB3F4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320" y="1123826"/>
            <a:ext cx="3369065" cy="5359035"/>
          </a:xfrm>
          <a:prstGeom prst="rect">
            <a:avLst/>
          </a:prstGeom>
        </p:spPr>
      </p:pic>
      <p:pic>
        <p:nvPicPr>
          <p:cNvPr id="1026" name="Picture 2">
            <a:extLst>
              <a:ext uri="{FF2B5EF4-FFF2-40B4-BE49-F238E27FC236}">
                <a16:creationId xmlns:a16="http://schemas.microsoft.com/office/drawing/2014/main" id="{BA68009A-D02A-7842-1050-B8EB44889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999" y="2059200"/>
            <a:ext cx="6533287" cy="367497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52D5A9A-139A-A992-FA90-CD6003BE5486}"/>
              </a:ext>
            </a:extLst>
          </p:cNvPr>
          <p:cNvPicPr>
            <a:picLocks noChangeAspect="1"/>
          </p:cNvPicPr>
          <p:nvPr/>
        </p:nvPicPr>
        <p:blipFill>
          <a:blip r:embed="rId5"/>
          <a:srcRect t="30101"/>
          <a:stretch/>
        </p:blipFill>
        <p:spPr>
          <a:xfrm>
            <a:off x="5182815" y="2571754"/>
            <a:ext cx="6562471" cy="2849846"/>
          </a:xfrm>
          <a:prstGeom prst="rect">
            <a:avLst/>
          </a:prstGeom>
        </p:spPr>
      </p:pic>
      <p:pic>
        <p:nvPicPr>
          <p:cNvPr id="5" name="Picture 2" descr="AWD IT X Cube White Intel Core i7-14700KF RTX 4070 Super 64GB 2TB Liquid  Cooled Windows 11 Gaming PC - Laptops Direct">
            <a:extLst>
              <a:ext uri="{FF2B5EF4-FFF2-40B4-BE49-F238E27FC236}">
                <a16:creationId xmlns:a16="http://schemas.microsoft.com/office/drawing/2014/main" id="{B31662DD-087C-6BC2-12B5-8D2F7D7D7DD4}"/>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5976000" y="1214294"/>
            <a:ext cx="5200906" cy="520090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84C63D3-307B-9739-16FD-2331F3E07811}"/>
              </a:ext>
            </a:extLst>
          </p:cNvPr>
          <p:cNvPicPr>
            <a:picLocks noChangeAspect="1"/>
          </p:cNvPicPr>
          <p:nvPr/>
        </p:nvPicPr>
        <p:blipFill>
          <a:blip r:embed="rId7"/>
          <a:stretch>
            <a:fillRect/>
          </a:stretch>
        </p:blipFill>
        <p:spPr>
          <a:xfrm>
            <a:off x="7183320" y="1854235"/>
            <a:ext cx="3153904" cy="3659181"/>
          </a:xfrm>
          <a:prstGeom prst="rect">
            <a:avLst/>
          </a:prstGeom>
        </p:spPr>
      </p:pic>
    </p:spTree>
    <p:extLst>
      <p:ext uri="{BB962C8B-B14F-4D97-AF65-F5344CB8AC3E}">
        <p14:creationId xmlns:p14="http://schemas.microsoft.com/office/powerpoint/2010/main" val="41198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10" presetClass="exit" presetSubtype="0" fill="hold" nodeType="with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8" presetID="10" presetClass="exit" presetSubtype="0" fill="hold"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additive="base">
                                        <p:cTn id="6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10" presetClass="exit" presetSubtype="0" fill="hold"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4BF4C-6D78-1DB6-8A0E-B0B595639344}"/>
              </a:ext>
            </a:extLst>
          </p:cNvPr>
          <p:cNvSpPr>
            <a:spLocks noGrp="1"/>
          </p:cNvSpPr>
          <p:nvPr>
            <p:ph type="title"/>
          </p:nvPr>
        </p:nvSpPr>
        <p:spPr/>
        <p:txBody>
          <a:bodyPr/>
          <a:lstStyle/>
          <a:p>
            <a:r>
              <a:rPr lang="nl-NL" dirty="0"/>
              <a:t>Wanneer mag je energie aan elkaar gelijkstellen?</a:t>
            </a:r>
          </a:p>
        </p:txBody>
      </p:sp>
      <p:sp>
        <p:nvSpPr>
          <p:cNvPr id="3" name="Tijdelijke aanduiding voor tekst 2">
            <a:extLst>
              <a:ext uri="{FF2B5EF4-FFF2-40B4-BE49-F238E27FC236}">
                <a16:creationId xmlns:a16="http://schemas.microsoft.com/office/drawing/2014/main" id="{E5B99CFB-9089-D3BD-6427-B56F324DF504}"/>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02475005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DCA0B-C373-49A3-C436-46AFC0E0D238}"/>
              </a:ext>
            </a:extLst>
          </p:cNvPr>
          <p:cNvSpPr>
            <a:spLocks noGrp="1"/>
          </p:cNvSpPr>
          <p:nvPr>
            <p:ph type="title"/>
          </p:nvPr>
        </p:nvSpPr>
        <p:spPr/>
        <p:txBody>
          <a:bodyPr/>
          <a:lstStyle/>
          <a:p>
            <a:r>
              <a:rPr lang="nl-NL" dirty="0"/>
              <a:t>De wet van behoud van energie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F2E0944-0F0F-CC79-D9D5-E44EE7EA873E}"/>
                  </a:ext>
                </a:extLst>
              </p:cNvPr>
              <p:cNvSpPr>
                <a:spLocks noGrp="1"/>
              </p:cNvSpPr>
              <p:nvPr>
                <p:ph idx="1"/>
              </p:nvPr>
            </p:nvSpPr>
            <p:spPr>
              <a:xfrm>
                <a:off x="838200" y="1825625"/>
                <a:ext cx="7731641" cy="4351338"/>
              </a:xfrm>
            </p:spPr>
            <p:txBody>
              <a:bodyPr/>
              <a:lstStyle/>
              <a:p>
                <a:r>
                  <a:rPr lang="nl-NL" dirty="0"/>
                  <a:t>Je hebt een energie aan het begin: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oMath>
                </a14:m>
                <a:endParaRPr lang="nl-NL" dirty="0"/>
              </a:p>
              <a:p>
                <a:r>
                  <a:rPr lang="nl-NL" dirty="0"/>
                  <a:t>En een energie aan het eind: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dirty="0"/>
              </a:p>
              <a:p>
                <a:r>
                  <a:rPr lang="nl-NL" dirty="0"/>
                  <a:t>De wet van behoud van energie zegt:</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dirty="0"/>
              </a:p>
              <a:p>
                <a:r>
                  <a:rPr lang="nl-NL" dirty="0"/>
                  <a:t>Stel: </a:t>
                </a:r>
              </a:p>
              <a:p>
                <a:pPr lvl="1"/>
                <a:r>
                  <a:rPr lang="nl-NL" dirty="0"/>
                  <a:t>Aan het begin zwaarte-energie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m:t>
                        </m:r>
                      </m:sub>
                    </m:sSub>
                  </m:oMath>
                </a14:m>
                <a:r>
                  <a:rPr lang="nl-NL" dirty="0"/>
                  <a:t>)</a:t>
                </a:r>
              </a:p>
            </p:txBody>
          </p:sp>
        </mc:Choice>
        <mc:Fallback xmlns="">
          <p:sp>
            <p:nvSpPr>
              <p:cNvPr id="3" name="Tijdelijke aanduiding voor inhoud 2">
                <a:extLst>
                  <a:ext uri="{FF2B5EF4-FFF2-40B4-BE49-F238E27FC236}">
                    <a16:creationId xmlns:a16="http://schemas.microsoft.com/office/drawing/2014/main" id="{AF2E0944-0F0F-CC79-D9D5-E44EE7EA873E}"/>
                  </a:ext>
                </a:extLst>
              </p:cNvPr>
              <p:cNvSpPr>
                <a:spLocks noGrp="1" noRot="1" noChangeAspect="1" noMove="1" noResize="1" noEditPoints="1" noAdjustHandles="1" noChangeArrowheads="1" noChangeShapeType="1" noTextEdit="1"/>
              </p:cNvSpPr>
              <p:nvPr>
                <p:ph idx="1"/>
              </p:nvPr>
            </p:nvSpPr>
            <p:spPr>
              <a:xfrm>
                <a:off x="838200" y="1825625"/>
                <a:ext cx="7731641" cy="4351338"/>
              </a:xfrm>
              <a:blipFill>
                <a:blip r:embed="rId2"/>
                <a:stretch>
                  <a:fillRect l="-1478" t="-2035"/>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E5E0DDEF-E928-A201-E7D9-B491A57DC0CA}"/>
              </a:ext>
            </a:extLst>
          </p:cNvPr>
          <p:cNvSpPr/>
          <p:nvPr/>
        </p:nvSpPr>
        <p:spPr>
          <a:xfrm>
            <a:off x="7674935" y="6253421"/>
            <a:ext cx="3678865" cy="116958"/>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79DCA845-F112-9D3C-7A3A-3994DD8BB100}"/>
              </a:ext>
            </a:extLst>
          </p:cNvPr>
          <p:cNvSpPr/>
          <p:nvPr/>
        </p:nvSpPr>
        <p:spPr>
          <a:xfrm>
            <a:off x="8569841" y="3258879"/>
            <a:ext cx="584791" cy="299454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BB76BBBB-C0BF-6027-1635-87EB076D3358}"/>
              </a:ext>
            </a:extLst>
          </p:cNvPr>
          <p:cNvSpPr/>
          <p:nvPr/>
        </p:nvSpPr>
        <p:spPr>
          <a:xfrm>
            <a:off x="9207795" y="2752060"/>
            <a:ext cx="331382" cy="331382"/>
          </a:xfrm>
          <a:prstGeom prst="ellipse">
            <a:avLst/>
          </a:prstGeom>
          <a:solidFill>
            <a:srgbClr val="652E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36BDE2A5-C90A-B3D6-2167-07BACE2E82E0}"/>
              </a:ext>
            </a:extLst>
          </p:cNvPr>
          <p:cNvCxnSpPr>
            <a:cxnSpLocks/>
          </p:cNvCxnSpPr>
          <p:nvPr/>
        </p:nvCxnSpPr>
        <p:spPr>
          <a:xfrm>
            <a:off x="9792586" y="3083442"/>
            <a:ext cx="0" cy="3169979"/>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463307BA-C828-8636-5F90-E522BC446EC8}"/>
                  </a:ext>
                </a:extLst>
              </p:cNvPr>
              <p:cNvSpPr txBox="1"/>
              <p:nvPr/>
            </p:nvSpPr>
            <p:spPr>
              <a:xfrm>
                <a:off x="9915853" y="4386818"/>
                <a:ext cx="11712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h</m:t>
                      </m:r>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10" name="Tekstvak 9">
                <a:extLst>
                  <a:ext uri="{FF2B5EF4-FFF2-40B4-BE49-F238E27FC236}">
                    <a16:creationId xmlns:a16="http://schemas.microsoft.com/office/drawing/2014/main" id="{463307BA-C828-8636-5F90-E522BC446EC8}"/>
                  </a:ext>
                </a:extLst>
              </p:cNvPr>
              <p:cNvSpPr txBox="1">
                <a:spLocks noRot="1" noChangeAspect="1" noMove="1" noResize="1" noEditPoints="1" noAdjustHandles="1" noChangeArrowheads="1" noChangeShapeType="1" noTextEdit="1"/>
              </p:cNvSpPr>
              <p:nvPr/>
            </p:nvSpPr>
            <p:spPr>
              <a:xfrm>
                <a:off x="9915853" y="4386818"/>
                <a:ext cx="1171283" cy="369332"/>
              </a:xfrm>
              <a:prstGeom prst="rect">
                <a:avLst/>
              </a:prstGeom>
              <a:blipFill>
                <a:blip r:embed="rId4"/>
                <a:stretch>
                  <a:fillRect b="-16667"/>
                </a:stretch>
              </a:blipFill>
            </p:spPr>
            <p:txBody>
              <a:bodyPr/>
              <a:lstStyle/>
              <a:p>
                <a:r>
                  <a:rPr lang="nl-NL">
                    <a:noFill/>
                  </a:rPr>
                  <a:t> </a:t>
                </a:r>
              </a:p>
            </p:txBody>
          </p:sp>
        </mc:Fallback>
      </mc:AlternateContent>
    </p:spTree>
    <p:extLst>
      <p:ext uri="{BB962C8B-B14F-4D97-AF65-F5344CB8AC3E}">
        <p14:creationId xmlns:p14="http://schemas.microsoft.com/office/powerpoint/2010/main" val="178462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down)">
                                      <p:cBhvr>
                                        <p:cTn id="47" dur="500"/>
                                        <p:tgtEl>
                                          <p:spTgt spid="3">
                                            <p:txEl>
                                              <p:pRg st="4" end="4"/>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down)">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36CE9-047C-DA75-EEC6-85C02C43AF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7A8739-2C47-365D-CA82-C556D349252B}"/>
              </a:ext>
            </a:extLst>
          </p:cNvPr>
          <p:cNvSpPr>
            <a:spLocks noGrp="1"/>
          </p:cNvSpPr>
          <p:nvPr>
            <p:ph type="title"/>
          </p:nvPr>
        </p:nvSpPr>
        <p:spPr/>
        <p:txBody>
          <a:bodyPr/>
          <a:lstStyle/>
          <a:p>
            <a:r>
              <a:rPr lang="nl-NL" dirty="0"/>
              <a:t>De wet van behoud van energie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70DC9FDC-FE2A-5B3B-DA38-32A9B2711A49}"/>
                  </a:ext>
                </a:extLst>
              </p:cNvPr>
              <p:cNvSpPr>
                <a:spLocks noGrp="1"/>
              </p:cNvSpPr>
              <p:nvPr>
                <p:ph idx="1"/>
              </p:nvPr>
            </p:nvSpPr>
            <p:spPr>
              <a:xfrm>
                <a:off x="838200" y="1825625"/>
                <a:ext cx="7731641" cy="4351338"/>
              </a:xfrm>
            </p:spPr>
            <p:txBody>
              <a:bodyPr>
                <a:normAutofit lnSpcReduction="10000"/>
              </a:bodyPr>
              <a:lstStyle/>
              <a:p>
                <a:r>
                  <a:rPr lang="nl-NL" dirty="0"/>
                  <a:t>Je hebt een energie aan het begin: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oMath>
                </a14:m>
                <a:endParaRPr lang="nl-NL" dirty="0"/>
              </a:p>
              <a:p>
                <a:r>
                  <a:rPr lang="nl-NL" dirty="0"/>
                  <a:t>En een energie aan het eind: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dirty="0"/>
              </a:p>
              <a:p>
                <a:r>
                  <a:rPr lang="nl-NL" dirty="0"/>
                  <a:t>De wet van behoud van energie zegt:</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dirty="0"/>
              </a:p>
              <a:p>
                <a:r>
                  <a:rPr lang="nl-NL" dirty="0"/>
                  <a:t>Stel: </a:t>
                </a:r>
              </a:p>
              <a:p>
                <a:pPr lvl="1"/>
                <a:r>
                  <a:rPr lang="nl-NL" dirty="0"/>
                  <a:t>Aan het begin: zwaarte-energie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m:t>
                        </m:r>
                      </m:sub>
                    </m:sSub>
                  </m:oMath>
                </a14:m>
                <a:r>
                  <a:rPr lang="nl-NL" dirty="0"/>
                  <a:t>)</a:t>
                </a:r>
              </a:p>
              <a:p>
                <a:pPr lvl="1"/>
                <a:r>
                  <a:rPr lang="nl-NL" dirty="0"/>
                  <a:t>Aan het eind: kinetische energie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k</m:t>
                        </m:r>
                      </m:sub>
                    </m:sSub>
                  </m:oMath>
                </a14:m>
                <a:r>
                  <a:rPr lang="nl-NL" dirty="0"/>
                  <a:t>) </a:t>
                </a:r>
              </a:p>
              <a:p>
                <a:r>
                  <a:rPr lang="nl-NL" dirty="0"/>
                  <a:t>Dan:</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b="0"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k</m:t>
                        </m:r>
                      </m:sub>
                    </m:sSub>
                  </m:oMath>
                </a14:m>
                <a:endParaRPr lang="nl-NL" dirty="0"/>
              </a:p>
            </p:txBody>
          </p:sp>
        </mc:Choice>
        <mc:Fallback xmlns="">
          <p:sp>
            <p:nvSpPr>
              <p:cNvPr id="3" name="Tijdelijke aanduiding voor inhoud 2">
                <a:extLst>
                  <a:ext uri="{FF2B5EF4-FFF2-40B4-BE49-F238E27FC236}">
                    <a16:creationId xmlns:a16="http://schemas.microsoft.com/office/drawing/2014/main" id="{70DC9FDC-FE2A-5B3B-DA38-32A9B2711A49}"/>
                  </a:ext>
                </a:extLst>
              </p:cNvPr>
              <p:cNvSpPr>
                <a:spLocks noGrp="1" noRot="1" noChangeAspect="1" noMove="1" noResize="1" noEditPoints="1" noAdjustHandles="1" noChangeArrowheads="1" noChangeShapeType="1" noTextEdit="1"/>
              </p:cNvSpPr>
              <p:nvPr>
                <p:ph idx="1"/>
              </p:nvPr>
            </p:nvSpPr>
            <p:spPr>
              <a:xfrm>
                <a:off x="838200" y="1825625"/>
                <a:ext cx="7731641" cy="4351338"/>
              </a:xfrm>
              <a:blipFill>
                <a:blip r:embed="rId3"/>
                <a:stretch>
                  <a:fillRect l="-1478" t="-2907" b="-1163"/>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F54A9D61-7B6D-212D-4CCA-48FA559F4795}"/>
              </a:ext>
            </a:extLst>
          </p:cNvPr>
          <p:cNvSpPr/>
          <p:nvPr/>
        </p:nvSpPr>
        <p:spPr>
          <a:xfrm>
            <a:off x="7674935" y="6253421"/>
            <a:ext cx="3678865" cy="116958"/>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7EAC7F04-5295-7FE8-3247-6F04D7FA20BA}"/>
              </a:ext>
            </a:extLst>
          </p:cNvPr>
          <p:cNvSpPr/>
          <p:nvPr/>
        </p:nvSpPr>
        <p:spPr>
          <a:xfrm>
            <a:off x="8569841" y="3258879"/>
            <a:ext cx="584791" cy="299454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D8C1CF1A-909A-7D58-74E5-4187B4D0E7FD}"/>
              </a:ext>
            </a:extLst>
          </p:cNvPr>
          <p:cNvSpPr/>
          <p:nvPr/>
        </p:nvSpPr>
        <p:spPr>
          <a:xfrm>
            <a:off x="9207795" y="5909939"/>
            <a:ext cx="331382" cy="331382"/>
          </a:xfrm>
          <a:prstGeom prst="ellipse">
            <a:avLst/>
          </a:prstGeom>
          <a:solidFill>
            <a:srgbClr val="652E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C30EF070-A5BB-8A4B-0B74-9B686924FDB3}"/>
              </a:ext>
            </a:extLst>
          </p:cNvPr>
          <p:cNvCxnSpPr>
            <a:cxnSpLocks/>
          </p:cNvCxnSpPr>
          <p:nvPr/>
        </p:nvCxnSpPr>
        <p:spPr>
          <a:xfrm>
            <a:off x="9792586" y="3083442"/>
            <a:ext cx="0" cy="3169979"/>
          </a:xfrm>
          <a:prstGeom prst="straightConnector1">
            <a:avLst/>
          </a:prstGeom>
          <a:ln w="3810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2AA91E76-64E8-7D08-52D0-80F80089409D}"/>
                  </a:ext>
                </a:extLst>
              </p:cNvPr>
              <p:cNvSpPr txBox="1"/>
              <p:nvPr/>
            </p:nvSpPr>
            <p:spPr>
              <a:xfrm>
                <a:off x="9915853" y="4386818"/>
                <a:ext cx="11712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h</m:t>
                      </m:r>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10" name="Tekstvak 9">
                <a:extLst>
                  <a:ext uri="{FF2B5EF4-FFF2-40B4-BE49-F238E27FC236}">
                    <a16:creationId xmlns:a16="http://schemas.microsoft.com/office/drawing/2014/main" id="{2AA91E76-64E8-7D08-52D0-80F80089409D}"/>
                  </a:ext>
                </a:extLst>
              </p:cNvPr>
              <p:cNvSpPr txBox="1">
                <a:spLocks noRot="1" noChangeAspect="1" noMove="1" noResize="1" noEditPoints="1" noAdjustHandles="1" noChangeArrowheads="1" noChangeShapeType="1" noTextEdit="1"/>
              </p:cNvSpPr>
              <p:nvPr/>
            </p:nvSpPr>
            <p:spPr>
              <a:xfrm>
                <a:off x="9915853" y="4386818"/>
                <a:ext cx="1171283" cy="369332"/>
              </a:xfrm>
              <a:prstGeom prst="rect">
                <a:avLst/>
              </a:prstGeom>
              <a:blipFill>
                <a:blip r:embed="rId5"/>
                <a:stretch>
                  <a:fillRect b="-16667"/>
                </a:stretch>
              </a:blipFill>
            </p:spPr>
            <p:txBody>
              <a:bodyPr/>
              <a:lstStyle/>
              <a:p>
                <a:r>
                  <a:rPr lang="nl-NL">
                    <a:noFill/>
                  </a:rPr>
                  <a:t> </a:t>
                </a:r>
              </a:p>
            </p:txBody>
          </p:sp>
        </mc:Fallback>
      </mc:AlternateContent>
    </p:spTree>
    <p:extLst>
      <p:ext uri="{BB962C8B-B14F-4D97-AF65-F5344CB8AC3E}">
        <p14:creationId xmlns:p14="http://schemas.microsoft.com/office/powerpoint/2010/main" val="1686414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left)">
                                      <p:cBhvr>
                                        <p:cTn id="12" dur="500"/>
                                        <p:tgtEl>
                                          <p:spTgt spid="3">
                                            <p:txEl>
                                              <p:pRg st="7" end="7"/>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5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6157-A898-0890-5889-187B28CBF5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E35C74-C345-3470-6C27-C42C1CE23C33}"/>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50E3406B-22A8-EFC6-8B7A-8983FEFB960C}"/>
                  </a:ext>
                </a:extLst>
              </p:cNvPr>
              <p:cNvSpPr>
                <a:spLocks noGrp="1"/>
              </p:cNvSpPr>
              <p:nvPr>
                <p:ph idx="1"/>
              </p:nvPr>
            </p:nvSpPr>
            <p:spPr>
              <a:xfrm>
                <a:off x="838200" y="1442301"/>
                <a:ext cx="10945305" cy="4734662"/>
              </a:xfrm>
            </p:spPr>
            <p:txBody>
              <a:bodyPr>
                <a:normAutofit fontScale="70000" lnSpcReduction="20000"/>
              </a:bodyPr>
              <a:lstStyle/>
              <a:p>
                <a:pPr marL="0" indent="0">
                  <a:buNone/>
                </a:pPr>
                <a:r>
                  <a:rPr lang="nl-NL" dirty="0"/>
                  <a:t>Je schiet een bal (</a:t>
                </a:r>
                <a14:m>
                  <m:oMath xmlns:m="http://schemas.openxmlformats.org/officeDocument/2006/math">
                    <m:r>
                      <a:rPr lang="nl-NL" b="0" i="1" smtClean="0">
                        <a:latin typeface="Cambria Math" panose="02040503050406030204" pitchFamily="18" charset="0"/>
                      </a:rPr>
                      <m:t>𝑚</m:t>
                    </m:r>
                    <m:r>
                      <a:rPr lang="nl-NL" b="0" i="1" smtClean="0">
                        <a:latin typeface="Cambria Math" panose="02040503050406030204" pitchFamily="18" charset="0"/>
                      </a:rPr>
                      <m:t>=0,20 </m:t>
                    </m:r>
                    <m:r>
                      <m:rPr>
                        <m:sty m:val="p"/>
                      </m:rPr>
                      <a:rPr lang="nl-NL" b="0" i="0" smtClean="0">
                        <a:latin typeface="Cambria Math" panose="02040503050406030204" pitchFamily="18" charset="0"/>
                      </a:rPr>
                      <m:t>kg</m:t>
                    </m:r>
                  </m:oMath>
                </a14:m>
                <a:r>
                  <a:rPr lang="nl-NL" dirty="0"/>
                  <a:t>) loodrecht omhoog met een snelheid van </a:t>
                </a:r>
                <a14:m>
                  <m:oMath xmlns:m="http://schemas.openxmlformats.org/officeDocument/2006/math">
                    <m:r>
                      <a:rPr lang="nl-NL" b="0" i="1" smtClean="0">
                        <a:latin typeface="Cambria Math" panose="02040503050406030204" pitchFamily="18" charset="0"/>
                      </a:rPr>
                      <m:t>15 </m:t>
                    </m:r>
                    <m:r>
                      <m:rPr>
                        <m:sty m:val="p"/>
                      </m:rPr>
                      <a:rPr lang="nl-NL" b="0" i="0" smtClean="0">
                        <a:latin typeface="Cambria Math" panose="02040503050406030204" pitchFamily="18" charset="0"/>
                      </a:rPr>
                      <m:t>m</m:t>
                    </m:r>
                    <m:r>
                      <a:rPr lang="nl-NL" b="0" i="0" smtClean="0">
                        <a:latin typeface="Cambria Math" panose="02040503050406030204" pitchFamily="18" charset="0"/>
                      </a:rPr>
                      <m:t>/</m:t>
                    </m:r>
                    <m:r>
                      <m:rPr>
                        <m:sty m:val="p"/>
                      </m:rPr>
                      <a:rPr lang="nl-NL" b="0" i="0" smtClean="0">
                        <a:latin typeface="Cambria Math" panose="02040503050406030204" pitchFamily="18" charset="0"/>
                      </a:rPr>
                      <m:t>s</m:t>
                    </m:r>
                  </m:oMath>
                </a14:m>
                <a:r>
                  <a:rPr lang="nl-NL" dirty="0"/>
                  <a:t>. Tijdens de vlucht ontstaat er </a:t>
                </a:r>
                <a14:m>
                  <m:oMath xmlns:m="http://schemas.openxmlformats.org/officeDocument/2006/math">
                    <m:r>
                      <a:rPr lang="nl-NL" b="0" i="1" smtClean="0">
                        <a:latin typeface="Cambria Math" panose="02040503050406030204" pitchFamily="18" charset="0"/>
                      </a:rPr>
                      <m:t>5,0 </m:t>
                    </m:r>
                    <m:r>
                      <m:rPr>
                        <m:sty m:val="p"/>
                      </m:rPr>
                      <a:rPr lang="nl-NL" b="0" i="0" smtClean="0">
                        <a:latin typeface="Cambria Math" panose="02040503050406030204" pitchFamily="18" charset="0"/>
                      </a:rPr>
                      <m:t>Joule</m:t>
                    </m:r>
                  </m:oMath>
                </a14:m>
                <a:r>
                  <a:rPr lang="nl-NL" dirty="0"/>
                  <a:t> warmte.</a:t>
                </a:r>
              </a:p>
              <a:p>
                <a:pPr marL="0" indent="0">
                  <a:buNone/>
                </a:pPr>
                <a:r>
                  <a:rPr lang="nl-NL" dirty="0"/>
                  <a:t>Bereken met welke snelheid de bal weer op de grond komt.</a:t>
                </a:r>
              </a:p>
              <a:p>
                <a:r>
                  <a:rPr lang="nl-NL" dirty="0"/>
                  <a:t>Gegevens:</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kinetisch</m:t>
                        </m:r>
                      </m:sub>
                    </m:sSub>
                  </m:oMath>
                </a14:m>
                <a:endParaRPr lang="nl-NL" b="0" dirty="0"/>
              </a:p>
              <a:p>
                <a:pPr lvl="1"/>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e</m:t>
                        </m:r>
                        <m:r>
                          <m:rPr>
                            <m:sty m:val="p"/>
                          </m:rPr>
                          <a:rPr lang="nl-NL" b="0" i="0" smtClean="0">
                            <a:latin typeface="Cambria Math" panose="02040503050406030204" pitchFamily="18" charset="0"/>
                          </a:rPr>
                          <m:t>ind</m:t>
                        </m:r>
                      </m:sub>
                    </m:sSub>
                    <m:r>
                      <a:rPr lang="nl-NL" i="1">
                        <a:latin typeface="Cambria Math" panose="02040503050406030204" pitchFamily="18" charset="0"/>
                      </a:rPr>
                      <m:t>=</m:t>
                    </m:r>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kinetisch</m:t>
                        </m:r>
                      </m:sub>
                    </m:sSub>
                    <m:r>
                      <a:rPr lang="nl-NL" b="0" i="1" smtClean="0">
                        <a:latin typeface="Cambria Math" panose="02040503050406030204" pitchFamily="18" charset="0"/>
                      </a:rPr>
                      <m:t>+</m:t>
                    </m:r>
                    <m:r>
                      <a:rPr lang="nl-NL" b="0" i="1" smtClean="0">
                        <a:latin typeface="Cambria Math" panose="02040503050406030204" pitchFamily="18" charset="0"/>
                      </a:rPr>
                      <m:t>𝑄</m:t>
                    </m:r>
                  </m:oMath>
                </a14:m>
                <a:endParaRPr lang="nl-NL" dirty="0"/>
              </a:p>
              <a:p>
                <a:r>
                  <a:rPr lang="nl-NL" dirty="0"/>
                  <a:t>Formule:</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sSub>
                          <m:sSubPr>
                            <m:ctrlPr>
                              <a:rPr lang="nl-NL" b="0" i="1" smtClean="0">
                                <a:latin typeface="Cambria Math" panose="02040503050406030204" pitchFamily="18" charset="0"/>
                                <a:ea typeface="Cambria Math" panose="02040503050406030204" pitchFamily="18" charset="0"/>
                              </a:rPr>
                            </m:ctrlPr>
                          </m:sSubPr>
                          <m:e>
                            <m:r>
                              <m:rPr>
                                <m:sty m:val="p"/>
                              </m:rPr>
                              <a:rPr lang="nl-NL" b="0" i="0" smtClean="0">
                                <a:latin typeface="Cambria Math" panose="02040503050406030204" pitchFamily="18" charset="0"/>
                                <a:ea typeface="Cambria Math" panose="02040503050406030204" pitchFamily="18" charset="0"/>
                              </a:rPr>
                              <m:t>kin</m:t>
                            </m:r>
                          </m:e>
                          <m:sub>
                            <m:r>
                              <m:rPr>
                                <m:sty m:val="p"/>
                              </m:rPr>
                              <a:rPr lang="nl-NL" b="0" i="0" smtClean="0">
                                <a:latin typeface="Cambria Math" panose="02040503050406030204" pitchFamily="18" charset="0"/>
                                <a:ea typeface="Cambria Math" panose="02040503050406030204" pitchFamily="18" charset="0"/>
                              </a:rPr>
                              <m:t>begin</m:t>
                            </m:r>
                          </m:sub>
                        </m:sSub>
                      </m:sub>
                    </m:sSub>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sSub>
                          <m:sSubPr>
                            <m:ctrlPr>
                              <a:rPr lang="nl-NL" b="0" i="1" smtClean="0">
                                <a:latin typeface="Cambria Math" panose="02040503050406030204" pitchFamily="18" charset="0"/>
                                <a:ea typeface="Cambria Math" panose="02040503050406030204" pitchFamily="18" charset="0"/>
                              </a:rPr>
                            </m:ctrlPr>
                          </m:sSubPr>
                          <m:e>
                            <m:r>
                              <m:rPr>
                                <m:sty m:val="p"/>
                              </m:rPr>
                              <a:rPr lang="nl-NL" b="0" i="0" smtClean="0">
                                <a:latin typeface="Cambria Math" panose="02040503050406030204" pitchFamily="18" charset="0"/>
                                <a:ea typeface="Cambria Math" panose="02040503050406030204" pitchFamily="18" charset="0"/>
                              </a:rPr>
                              <m:t>kin</m:t>
                            </m:r>
                          </m:e>
                          <m:sub>
                            <m:r>
                              <m:rPr>
                                <m:sty m:val="p"/>
                              </m:rPr>
                              <a:rPr lang="nl-NL" b="0" i="0" smtClean="0">
                                <a:latin typeface="Cambria Math" panose="02040503050406030204" pitchFamily="18" charset="0"/>
                                <a:ea typeface="Cambria Math" panose="02040503050406030204" pitchFamily="18" charset="0"/>
                              </a:rPr>
                              <m:t>eind</m:t>
                            </m:r>
                          </m:sub>
                        </m:sSub>
                      </m:sub>
                    </m:sSub>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𝑄</m:t>
                    </m:r>
                  </m:oMath>
                </a14:m>
                <a:endParaRPr lang="nl-NL" b="0" dirty="0">
                  <a:ea typeface="Cambria Math" panose="02040503050406030204" pitchFamily="18" charset="0"/>
                </a:endParaRPr>
              </a:p>
              <a:p>
                <a:pPr lvl="1"/>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𝑚</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𝑣</m:t>
                        </m:r>
                      </m:e>
                      <m:sub>
                        <m:r>
                          <m:rPr>
                            <m:sty m:val="p"/>
                          </m:rPr>
                          <a:rPr lang="nl-NL" b="0" i="0" smtClean="0">
                            <a:latin typeface="Cambria Math" panose="02040503050406030204" pitchFamily="18" charset="0"/>
                          </a:rPr>
                          <m:t>begin</m:t>
                        </m:r>
                      </m:sub>
                      <m:sup>
                        <m:r>
                          <a:rPr lang="nl-NL" b="0" i="0" smtClean="0">
                            <a:latin typeface="Cambria Math" panose="02040503050406030204" pitchFamily="18" charset="0"/>
                          </a:rPr>
                          <m:t>2</m:t>
                        </m:r>
                      </m:sup>
                    </m:sSubSup>
                    <m:r>
                      <a:rPr lang="nl-NL" b="0" i="0" smtClean="0">
                        <a:latin typeface="Cambria Math" panose="02040503050406030204" pitchFamily="18" charset="0"/>
                      </a:rPr>
                      <m:t>=</m:t>
                    </m:r>
                    <m:f>
                      <m:fPr>
                        <m:ctrlPr>
                          <a:rPr lang="nl-NL" b="0" i="1" smtClean="0">
                            <a:latin typeface="Cambria Math" panose="02040503050406030204" pitchFamily="18" charset="0"/>
                          </a:rPr>
                        </m:ctrlPr>
                      </m:fPr>
                      <m:num>
                        <m:r>
                          <a:rPr lang="nl-NL" b="0" i="0" smtClean="0">
                            <a:latin typeface="Cambria Math" panose="02040503050406030204" pitchFamily="18" charset="0"/>
                          </a:rPr>
                          <m:t>1</m:t>
                        </m:r>
                      </m:num>
                      <m:den>
                        <m:r>
                          <a:rPr lang="nl-NL" b="0" i="0" smtClean="0">
                            <a:latin typeface="Cambria Math" panose="02040503050406030204" pitchFamily="18" charset="0"/>
                          </a:rPr>
                          <m:t>2</m:t>
                        </m:r>
                      </m:den>
                    </m:f>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eind</m:t>
                        </m:r>
                      </m:sub>
                      <m:sup>
                        <m:r>
                          <a:rPr lang="nl-NL" b="0" i="0" smtClean="0">
                            <a:latin typeface="Cambria Math" panose="02040503050406030204" pitchFamily="18" charset="0"/>
                          </a:rPr>
                          <m:t>2</m:t>
                        </m:r>
                      </m:sup>
                    </m:sSubSup>
                    <m:r>
                      <a:rPr lang="nl-NL" b="0" i="0" smtClean="0">
                        <a:latin typeface="Cambria Math" panose="02040503050406030204" pitchFamily="18" charset="0"/>
                      </a:rPr>
                      <m:t>+</m:t>
                    </m:r>
                    <m:r>
                      <a:rPr lang="nl-NL" b="0" i="1" smtClean="0">
                        <a:latin typeface="Cambria Math" panose="02040503050406030204" pitchFamily="18" charset="0"/>
                      </a:rPr>
                      <m:t>𝑄</m:t>
                    </m:r>
                  </m:oMath>
                </a14:m>
                <a:endParaRPr lang="nl-NL" dirty="0"/>
              </a:p>
              <a:p>
                <a:r>
                  <a:rPr lang="nl-NL" dirty="0"/>
                  <a:t>Rekenen:</a:t>
                </a:r>
              </a:p>
              <a:p>
                <a:pPr lvl="1"/>
                <a14:m>
                  <m:oMath xmlns:m="http://schemas.openxmlformats.org/officeDocument/2006/math">
                    <m:f>
                      <m:fPr>
                        <m:ctrlPr>
                          <a:rPr lang="nl-NL" b="0" i="1" smtClean="0">
                            <a:highlight>
                              <a:srgbClr val="FFFF00"/>
                            </a:highlight>
                            <a:latin typeface="Cambria Math" panose="02040503050406030204" pitchFamily="18" charset="0"/>
                          </a:rPr>
                        </m:ctrlPr>
                      </m:fPr>
                      <m:num>
                        <m:r>
                          <a:rPr lang="nl-NL" b="0" i="1" smtClean="0">
                            <a:highlight>
                              <a:srgbClr val="FFFF00"/>
                            </a:highlight>
                            <a:latin typeface="Cambria Math" panose="02040503050406030204" pitchFamily="18" charset="0"/>
                          </a:rPr>
                          <m:t>1</m:t>
                        </m:r>
                      </m:num>
                      <m:den>
                        <m:r>
                          <a:rPr lang="nl-NL" b="0" i="1" smtClean="0">
                            <a:highlight>
                              <a:srgbClr val="FFFF00"/>
                            </a:highlight>
                            <a:latin typeface="Cambria Math" panose="02040503050406030204" pitchFamily="18" charset="0"/>
                          </a:rPr>
                          <m:t>2</m:t>
                        </m:r>
                      </m:den>
                    </m:f>
                    <m:r>
                      <a:rPr lang="nl-NL" b="0" i="1" smtClean="0">
                        <a:highlight>
                          <a:srgbClr val="FFFF00"/>
                        </a:highlight>
                        <a:latin typeface="Cambria Math" panose="02040503050406030204" pitchFamily="18" charset="0"/>
                        <a:ea typeface="Cambria Math" panose="02040503050406030204" pitchFamily="18" charset="0"/>
                      </a:rPr>
                      <m:t>∙0,20∙</m:t>
                    </m:r>
                    <m:sSup>
                      <m:sSupPr>
                        <m:ctrlPr>
                          <a:rPr lang="nl-NL" b="0" i="1" smtClean="0">
                            <a:highlight>
                              <a:srgbClr val="FFFF00"/>
                            </a:highlight>
                            <a:latin typeface="Cambria Math" panose="02040503050406030204" pitchFamily="18" charset="0"/>
                            <a:ea typeface="Cambria Math" panose="02040503050406030204" pitchFamily="18" charset="0"/>
                          </a:rPr>
                        </m:ctrlPr>
                      </m:sSupPr>
                      <m:e>
                        <m:r>
                          <a:rPr lang="nl-NL" b="0" i="1" smtClean="0">
                            <a:highlight>
                              <a:srgbClr val="FFFF00"/>
                            </a:highlight>
                            <a:latin typeface="Cambria Math" panose="02040503050406030204" pitchFamily="18" charset="0"/>
                            <a:ea typeface="Cambria Math" panose="02040503050406030204" pitchFamily="18" charset="0"/>
                          </a:rPr>
                          <m:t>15</m:t>
                        </m:r>
                      </m:e>
                      <m:sup>
                        <m:r>
                          <a:rPr lang="nl-NL" b="0" i="1" smtClean="0">
                            <a:highlight>
                              <a:srgbClr val="FFFF00"/>
                            </a:highlight>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f>
                      <m:fPr>
                        <m:ctrlPr>
                          <a:rPr lang="nl-NL" b="0" i="1" smtClean="0">
                            <a:highlight>
                              <a:srgbClr val="00FFFF"/>
                            </a:highlight>
                            <a:latin typeface="Cambria Math" panose="02040503050406030204" pitchFamily="18" charset="0"/>
                            <a:ea typeface="Cambria Math" panose="02040503050406030204" pitchFamily="18" charset="0"/>
                          </a:rPr>
                        </m:ctrlPr>
                      </m:fPr>
                      <m:num>
                        <m:r>
                          <a:rPr lang="nl-NL" b="0" i="1" smtClean="0">
                            <a:highlight>
                              <a:srgbClr val="00FFFF"/>
                            </a:highlight>
                            <a:latin typeface="Cambria Math" panose="02040503050406030204" pitchFamily="18" charset="0"/>
                            <a:ea typeface="Cambria Math" panose="02040503050406030204" pitchFamily="18" charset="0"/>
                          </a:rPr>
                          <m:t>1</m:t>
                        </m:r>
                      </m:num>
                      <m:den>
                        <m:r>
                          <a:rPr lang="nl-NL" b="0" i="1" smtClean="0">
                            <a:highlight>
                              <a:srgbClr val="00FFFF"/>
                            </a:highlight>
                            <a:latin typeface="Cambria Math" panose="02040503050406030204" pitchFamily="18" charset="0"/>
                            <a:ea typeface="Cambria Math" panose="02040503050406030204" pitchFamily="18" charset="0"/>
                          </a:rPr>
                          <m:t>2</m:t>
                        </m:r>
                      </m:den>
                    </m:f>
                    <m:r>
                      <a:rPr lang="nl-NL" b="0" i="1" smtClean="0">
                        <a:highlight>
                          <a:srgbClr val="00FFFF"/>
                        </a:highlight>
                        <a:latin typeface="Cambria Math" panose="02040503050406030204" pitchFamily="18" charset="0"/>
                        <a:ea typeface="Cambria Math" panose="02040503050406030204" pitchFamily="18" charset="0"/>
                      </a:rPr>
                      <m:t>∙0,20</m:t>
                    </m:r>
                    <m:r>
                      <a:rPr lang="nl-NL" b="0" i="1" smtClean="0">
                        <a:latin typeface="Cambria Math" panose="02040503050406030204" pitchFamily="18" charset="0"/>
                        <a:ea typeface="Cambria Math" panose="02040503050406030204" pitchFamily="18" charset="0"/>
                      </a:rPr>
                      <m:t>∙</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0" smtClean="0">
                            <a:latin typeface="Cambria Math" panose="02040503050406030204" pitchFamily="18" charset="0"/>
                            <a:ea typeface="Cambria Math" panose="02040503050406030204" pitchFamily="18" charset="0"/>
                          </a:rPr>
                          <m:t>2</m:t>
                        </m:r>
                      </m:sup>
                    </m:sSubSup>
                    <m:r>
                      <a:rPr lang="nl-NL" b="0" i="0" smtClean="0">
                        <a:latin typeface="Cambria Math" panose="02040503050406030204" pitchFamily="18" charset="0"/>
                        <a:ea typeface="Cambria Math" panose="02040503050406030204" pitchFamily="18" charset="0"/>
                      </a:rPr>
                      <m:t>+</m:t>
                    </m:r>
                    <m:r>
                      <a:rPr lang="nl-NL" b="0" i="0" smtClean="0">
                        <a:highlight>
                          <a:srgbClr val="00FF00"/>
                        </a:highlight>
                        <a:latin typeface="Cambria Math" panose="02040503050406030204" pitchFamily="18" charset="0"/>
                        <a:ea typeface="Cambria Math" panose="02040503050406030204" pitchFamily="18" charset="0"/>
                      </a:rPr>
                      <m:t>5,0</m:t>
                    </m:r>
                  </m:oMath>
                </a14:m>
                <a:endParaRPr lang="nl-NL" b="0" dirty="0">
                  <a:highlight>
                    <a:srgbClr val="00FF00"/>
                  </a:highlight>
                  <a:ea typeface="Cambria Math" panose="02040503050406030204" pitchFamily="18" charset="0"/>
                </a:endParaRPr>
              </a:p>
              <a:p>
                <a:pPr lvl="1"/>
                <a14:m>
                  <m:oMath xmlns:m="http://schemas.openxmlformats.org/officeDocument/2006/math">
                    <m:r>
                      <a:rPr lang="nl-NL" b="0" i="1" smtClean="0">
                        <a:highlight>
                          <a:srgbClr val="FFFF00"/>
                        </a:highlight>
                        <a:latin typeface="Cambria Math" panose="02040503050406030204" pitchFamily="18" charset="0"/>
                      </a:rPr>
                      <m:t>22,5</m:t>
                    </m:r>
                    <m:r>
                      <a:rPr lang="nl-NL" b="0" i="1" smtClean="0">
                        <a:latin typeface="Cambria Math" panose="02040503050406030204" pitchFamily="18" charset="0"/>
                      </a:rPr>
                      <m:t>=</m:t>
                    </m:r>
                    <m:r>
                      <a:rPr lang="nl-NL" b="0" i="1" smtClean="0">
                        <a:highlight>
                          <a:srgbClr val="00FFFF"/>
                        </a:highlight>
                        <a:latin typeface="Cambria Math" panose="02040503050406030204" pitchFamily="18" charset="0"/>
                      </a:rPr>
                      <m:t>0,1</m:t>
                    </m:r>
                    <m:r>
                      <a:rPr lang="nl-NL" b="0" i="1" smtClean="0">
                        <a:latin typeface="Cambria Math" panose="02040503050406030204" pitchFamily="18" charset="0"/>
                        <a:ea typeface="Cambria Math" panose="02040503050406030204" pitchFamily="18" charset="0"/>
                      </a:rPr>
                      <m:t>∙</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0" smtClean="0">
                            <a:latin typeface="Cambria Math" panose="02040503050406030204" pitchFamily="18" charset="0"/>
                            <a:ea typeface="Cambria Math" panose="02040503050406030204" pitchFamily="18" charset="0"/>
                          </a:rPr>
                          <m:t>2</m:t>
                        </m:r>
                      </m:sup>
                    </m:sSubSup>
                    <m:r>
                      <a:rPr lang="nl-NL" b="0" i="0" smtClean="0">
                        <a:latin typeface="Cambria Math" panose="02040503050406030204" pitchFamily="18" charset="0"/>
                        <a:ea typeface="Cambria Math" panose="02040503050406030204" pitchFamily="18" charset="0"/>
                      </a:rPr>
                      <m:t>+</m:t>
                    </m:r>
                    <m:r>
                      <a:rPr lang="nl-NL" b="0" i="0" smtClean="0">
                        <a:highlight>
                          <a:srgbClr val="00FF00"/>
                        </a:highlight>
                        <a:latin typeface="Cambria Math" panose="02040503050406030204" pitchFamily="18" charset="0"/>
                        <a:ea typeface="Cambria Math" panose="02040503050406030204" pitchFamily="18" charset="0"/>
                      </a:rPr>
                      <m:t>5,0</m:t>
                    </m:r>
                    <m:r>
                      <a:rPr lang="nl-NL" b="0" i="1" smtClean="0">
                        <a:latin typeface="Cambria Math" panose="02040503050406030204" pitchFamily="18" charset="0"/>
                        <a:ea typeface="Cambria Math" panose="02040503050406030204" pitchFamily="18" charset="0"/>
                      </a:rPr>
                      <m:t>⇔</m:t>
                    </m:r>
                    <m:r>
                      <a:rPr lang="nl-NL" b="0" i="1" smtClean="0">
                        <a:highlight>
                          <a:srgbClr val="FFFF00"/>
                        </a:highlight>
                        <a:latin typeface="Cambria Math" panose="02040503050406030204" pitchFamily="18" charset="0"/>
                      </a:rPr>
                      <m:t>22,5</m:t>
                    </m:r>
                    <m:r>
                      <a:rPr lang="nl-NL" b="0" i="1" smtClean="0">
                        <a:latin typeface="Cambria Math" panose="02040503050406030204" pitchFamily="18" charset="0"/>
                      </a:rPr>
                      <m:t>−</m:t>
                    </m:r>
                    <m:r>
                      <a:rPr lang="nl-NL" b="0" i="1" smtClean="0">
                        <a:highlight>
                          <a:srgbClr val="00FF00"/>
                        </a:highlight>
                        <a:latin typeface="Cambria Math" panose="02040503050406030204" pitchFamily="18" charset="0"/>
                      </a:rPr>
                      <m:t>5,0</m:t>
                    </m:r>
                    <m:r>
                      <a:rPr lang="nl-NL" b="0" i="1" smtClean="0">
                        <a:latin typeface="Cambria Math" panose="02040503050406030204" pitchFamily="18" charset="0"/>
                      </a:rPr>
                      <m:t>=</m:t>
                    </m:r>
                    <m:r>
                      <a:rPr lang="nl-NL" b="0" i="1" smtClean="0">
                        <a:highlight>
                          <a:srgbClr val="00FFFF"/>
                        </a:highlight>
                        <a:latin typeface="Cambria Math" panose="02040503050406030204" pitchFamily="18" charset="0"/>
                      </a:rPr>
                      <m:t>0,1</m:t>
                    </m:r>
                    <m:r>
                      <a:rPr lang="nl-NL" b="0" i="1" smtClean="0">
                        <a:latin typeface="Cambria Math" panose="02040503050406030204" pitchFamily="18" charset="0"/>
                        <a:ea typeface="Cambria Math" panose="02040503050406030204" pitchFamily="18" charset="0"/>
                      </a:rPr>
                      <m:t>∙</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0" smtClean="0">
                            <a:latin typeface="Cambria Math" panose="02040503050406030204" pitchFamily="18" charset="0"/>
                            <a:ea typeface="Cambria Math" panose="02040503050406030204" pitchFamily="18" charset="0"/>
                          </a:rPr>
                          <m:t>2</m:t>
                        </m:r>
                      </m:sup>
                    </m:sSubSup>
                  </m:oMath>
                </a14:m>
                <a:endParaRPr lang="nl-NL" b="0" dirty="0">
                  <a:ea typeface="Cambria Math" panose="02040503050406030204" pitchFamily="18" charset="0"/>
                </a:endParaRPr>
              </a:p>
              <a:p>
                <a:pPr lvl="1"/>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17,5</m:t>
                        </m:r>
                      </m:num>
                      <m:den>
                        <m:r>
                          <a:rPr lang="nl-NL" b="0" i="1" smtClean="0">
                            <a:latin typeface="Cambria Math" panose="02040503050406030204" pitchFamily="18" charset="0"/>
                          </a:rPr>
                          <m:t>0,1</m:t>
                        </m:r>
                      </m:den>
                    </m:f>
                    <m:r>
                      <a:rPr lang="nl-NL" b="0" i="1" smtClean="0">
                        <a:latin typeface="Cambria Math" panose="02040503050406030204" pitchFamily="18" charset="0"/>
                      </a:rPr>
                      <m:t>=</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eind</m:t>
                        </m:r>
                      </m:sub>
                      <m:sup>
                        <m:r>
                          <a:rPr lang="nl-NL" b="0" i="0" smtClean="0">
                            <a:latin typeface="Cambria Math" panose="02040503050406030204" pitchFamily="18" charset="0"/>
                          </a:rPr>
                          <m:t>2</m:t>
                        </m:r>
                      </m:sup>
                    </m:sSubSup>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Sub>
                    <m:r>
                      <a:rPr lang="nl-NL" b="0" i="0" smtClean="0">
                        <a:latin typeface="Cambria Math" panose="02040503050406030204" pitchFamily="18" charset="0"/>
                        <a:ea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17,5</m:t>
                            </m:r>
                          </m:num>
                          <m:den>
                            <m:r>
                              <a:rPr lang="nl-NL" b="0" i="1" smtClean="0">
                                <a:latin typeface="Cambria Math" panose="02040503050406030204" pitchFamily="18" charset="0"/>
                                <a:ea typeface="Cambria Math" panose="02040503050406030204" pitchFamily="18" charset="0"/>
                              </a:rPr>
                              <m:t>0,1</m:t>
                            </m:r>
                          </m:den>
                        </m:f>
                      </m:e>
                    </m:rad>
                    <m:r>
                      <a:rPr lang="nl-NL" b="0" i="1" smtClean="0">
                        <a:latin typeface="Cambria Math" panose="02040503050406030204" pitchFamily="18" charset="0"/>
                        <a:ea typeface="Cambria Math" panose="02040503050406030204" pitchFamily="18" charset="0"/>
                      </a:rPr>
                      <m:t>=13 </m:t>
                    </m:r>
                    <m:r>
                      <m:rPr>
                        <m:sty m:val="p"/>
                      </m:rPr>
                      <a:rPr lang="nl-NL" b="0" i="0" smtClean="0">
                        <a:latin typeface="Cambria Math" panose="02040503050406030204" pitchFamily="18" charset="0"/>
                        <a:ea typeface="Cambria Math" panose="02040503050406030204" pitchFamily="18" charset="0"/>
                      </a:rPr>
                      <m:t>m</m:t>
                    </m:r>
                    <m:r>
                      <a:rPr lang="nl-NL" b="0" i="0"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s</m:t>
                    </m:r>
                  </m:oMath>
                </a14:m>
                <a:endParaRPr lang="nl-NL" dirty="0"/>
              </a:p>
              <a:p>
                <a:pPr lvl="1"/>
                <a:endParaRPr lang="nl-NL" dirty="0"/>
              </a:p>
            </p:txBody>
          </p:sp>
        </mc:Choice>
        <mc:Fallback xmlns="">
          <p:sp>
            <p:nvSpPr>
              <p:cNvPr id="3" name="Tijdelijke aanduiding voor inhoud 2">
                <a:extLst>
                  <a:ext uri="{FF2B5EF4-FFF2-40B4-BE49-F238E27FC236}">
                    <a16:creationId xmlns:a16="http://schemas.microsoft.com/office/drawing/2014/main" id="{50E3406B-22A8-EFC6-8B7A-8983FEFB960C}"/>
                  </a:ext>
                </a:extLst>
              </p:cNvPr>
              <p:cNvSpPr>
                <a:spLocks noGrp="1" noRot="1" noChangeAspect="1" noMove="1" noResize="1" noEditPoints="1" noAdjustHandles="1" noChangeArrowheads="1" noChangeShapeType="1" noTextEdit="1"/>
              </p:cNvSpPr>
              <p:nvPr>
                <p:ph idx="1"/>
              </p:nvPr>
            </p:nvSpPr>
            <p:spPr>
              <a:xfrm>
                <a:off x="838200" y="1442301"/>
                <a:ext cx="10945305" cy="4734662"/>
              </a:xfrm>
              <a:blipFill>
                <a:blip r:embed="rId3"/>
                <a:stretch>
                  <a:fillRect l="-696" t="-2139"/>
                </a:stretch>
              </a:blipFill>
            </p:spPr>
            <p:txBody>
              <a:bodyPr/>
              <a:lstStyle/>
              <a:p>
                <a:r>
                  <a:rPr lang="nl-NL">
                    <a:noFill/>
                  </a:rPr>
                  <a:t> </a:t>
                </a:r>
              </a:p>
            </p:txBody>
          </p:sp>
        </mc:Fallback>
      </mc:AlternateContent>
      <p:sp>
        <p:nvSpPr>
          <p:cNvPr id="4" name="Rechthoek 3">
            <a:extLst>
              <a:ext uri="{FF2B5EF4-FFF2-40B4-BE49-F238E27FC236}">
                <a16:creationId xmlns:a16="http://schemas.microsoft.com/office/drawing/2014/main" id="{40660460-DD8A-94EA-B4A2-7524ABB71090}"/>
              </a:ext>
            </a:extLst>
          </p:cNvPr>
          <p:cNvSpPr/>
          <p:nvPr/>
        </p:nvSpPr>
        <p:spPr>
          <a:xfrm>
            <a:off x="7674935" y="6253421"/>
            <a:ext cx="3678865" cy="116958"/>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88D0602D-C2E6-1A9C-4287-66FCDC50D775}"/>
              </a:ext>
            </a:extLst>
          </p:cNvPr>
          <p:cNvSpPr/>
          <p:nvPr/>
        </p:nvSpPr>
        <p:spPr>
          <a:xfrm>
            <a:off x="8569841" y="3258879"/>
            <a:ext cx="584791" cy="2994542"/>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87152AC0-56F5-C450-4DE0-D41434E7D11F}"/>
              </a:ext>
            </a:extLst>
          </p:cNvPr>
          <p:cNvSpPr/>
          <p:nvPr/>
        </p:nvSpPr>
        <p:spPr>
          <a:xfrm>
            <a:off x="9207795" y="5909939"/>
            <a:ext cx="331382" cy="331382"/>
          </a:xfrm>
          <a:prstGeom prst="ellipse">
            <a:avLst/>
          </a:prstGeom>
          <a:solidFill>
            <a:srgbClr val="652E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BD55E0C6-EF03-909F-494A-D7AC3AD5216F}"/>
              </a:ext>
            </a:extLst>
          </p:cNvPr>
          <p:cNvCxnSpPr>
            <a:cxnSpLocks/>
          </p:cNvCxnSpPr>
          <p:nvPr/>
        </p:nvCxnSpPr>
        <p:spPr>
          <a:xfrm>
            <a:off x="9382683" y="5044965"/>
            <a:ext cx="0" cy="1029780"/>
          </a:xfrm>
          <a:prstGeom prst="straightConnector1">
            <a:avLst/>
          </a:prstGeom>
          <a:ln w="38100">
            <a:solidFill>
              <a:srgbClr val="945DE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184C2411-6273-2B42-DAFA-1233B9A53B71}"/>
                  </a:ext>
                </a:extLst>
              </p:cNvPr>
              <p:cNvSpPr txBox="1"/>
              <p:nvPr/>
            </p:nvSpPr>
            <p:spPr>
              <a:xfrm>
                <a:off x="9464747" y="5375189"/>
                <a:ext cx="13840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𝑣</m:t>
                      </m:r>
                      <m:r>
                        <a:rPr lang="nl-NL" b="0" i="1" smtClean="0">
                          <a:latin typeface="Cambria Math" panose="02040503050406030204" pitchFamily="18" charset="0"/>
                        </a:rPr>
                        <m:t>=15 </m:t>
                      </m:r>
                      <m:r>
                        <m:rPr>
                          <m:sty m:val="p"/>
                        </m:rPr>
                        <a:rPr lang="nl-NL" b="0" i="0" smtClean="0">
                          <a:latin typeface="Cambria Math" panose="02040503050406030204" pitchFamily="18" charset="0"/>
                        </a:rPr>
                        <m:t>m</m:t>
                      </m:r>
                      <m:r>
                        <a:rPr lang="nl-NL" b="0" i="0" smtClean="0">
                          <a:latin typeface="Cambria Math" panose="02040503050406030204" pitchFamily="18" charset="0"/>
                        </a:rPr>
                        <m:t>/</m:t>
                      </m:r>
                      <m:r>
                        <m:rPr>
                          <m:sty m:val="p"/>
                        </m:rPr>
                        <a:rPr lang="nl-NL" b="0" i="0" smtClean="0">
                          <a:latin typeface="Cambria Math" panose="02040503050406030204" pitchFamily="18" charset="0"/>
                        </a:rPr>
                        <m:t>s</m:t>
                      </m:r>
                    </m:oMath>
                  </m:oMathPara>
                </a14:m>
                <a:endParaRPr lang="nl-NL" dirty="0"/>
              </a:p>
            </p:txBody>
          </p:sp>
        </mc:Choice>
        <mc:Fallback xmlns="">
          <p:sp>
            <p:nvSpPr>
              <p:cNvPr id="9" name="Tekstvak 8">
                <a:extLst>
                  <a:ext uri="{FF2B5EF4-FFF2-40B4-BE49-F238E27FC236}">
                    <a16:creationId xmlns:a16="http://schemas.microsoft.com/office/drawing/2014/main" id="{184C2411-6273-2B42-DAFA-1233B9A53B71}"/>
                  </a:ext>
                </a:extLst>
              </p:cNvPr>
              <p:cNvSpPr txBox="1">
                <a:spLocks noRot="1" noChangeAspect="1" noMove="1" noResize="1" noEditPoints="1" noAdjustHandles="1" noChangeArrowheads="1" noChangeShapeType="1" noTextEdit="1"/>
              </p:cNvSpPr>
              <p:nvPr/>
            </p:nvSpPr>
            <p:spPr>
              <a:xfrm>
                <a:off x="9464747" y="5375189"/>
                <a:ext cx="1384033" cy="369332"/>
              </a:xfrm>
              <a:prstGeom prst="rect">
                <a:avLst/>
              </a:prstGeom>
              <a:blipFill>
                <a:blip r:embed="rId5"/>
                <a:stretch>
                  <a:fillRect b="-13333"/>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4A172D8D-0554-EC51-6AA0-FC57B31EE287}"/>
              </a:ext>
            </a:extLst>
          </p:cNvPr>
          <p:cNvSpPr/>
          <p:nvPr/>
        </p:nvSpPr>
        <p:spPr>
          <a:xfrm>
            <a:off x="9216992" y="5905661"/>
            <a:ext cx="331382" cy="331382"/>
          </a:xfrm>
          <a:prstGeom prst="ellipse">
            <a:avLst/>
          </a:prstGeom>
          <a:solidFill>
            <a:srgbClr val="652E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0153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left)">
                                      <p:cBhvr>
                                        <p:cTn id="18" dur="500"/>
                                        <p:tgtEl>
                                          <p:spTgt spid="3">
                                            <p:txEl>
                                              <p:pRg st="5" end="5"/>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left)">
                                      <p:cBhvr>
                                        <p:cTn id="21" dur="500"/>
                                        <p:tgtEl>
                                          <p:spTgt spid="3">
                                            <p:txEl>
                                              <p:pRg st="6" end="6"/>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left)">
                                      <p:cBhvr>
                                        <p:cTn id="29" dur="500"/>
                                        <p:tgtEl>
                                          <p:spTgt spid="3">
                                            <p:txEl>
                                              <p:pRg st="8" end="8"/>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left)">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left)">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left)">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2D83A-5727-2A9F-8BD2-B840DB49685A}"/>
              </a:ext>
            </a:extLst>
          </p:cNvPr>
          <p:cNvSpPr>
            <a:spLocks noGrp="1"/>
          </p:cNvSpPr>
          <p:nvPr>
            <p:ph type="title"/>
          </p:nvPr>
        </p:nvSpPr>
        <p:spPr/>
        <p:txBody>
          <a:bodyPr/>
          <a:lstStyle/>
          <a:p>
            <a:r>
              <a:rPr lang="nl-NL" dirty="0"/>
              <a:t>Op het eindexamen?</a:t>
            </a:r>
          </a:p>
        </p:txBody>
      </p:sp>
      <p:pic>
        <p:nvPicPr>
          <p:cNvPr id="4" name="Afbeelding 3">
            <a:extLst>
              <a:ext uri="{FF2B5EF4-FFF2-40B4-BE49-F238E27FC236}">
                <a16:creationId xmlns:a16="http://schemas.microsoft.com/office/drawing/2014/main" id="{043DD94B-FAA7-7C5E-00FD-BB64A5DF8F36}"/>
              </a:ext>
            </a:extLst>
          </p:cNvPr>
          <p:cNvPicPr>
            <a:picLocks noChangeAspect="1"/>
          </p:cNvPicPr>
          <p:nvPr/>
        </p:nvPicPr>
        <p:blipFill>
          <a:blip r:embed="rId2"/>
          <a:stretch>
            <a:fillRect/>
          </a:stretch>
        </p:blipFill>
        <p:spPr>
          <a:xfrm>
            <a:off x="476693" y="1664065"/>
            <a:ext cx="7772400" cy="4828810"/>
          </a:xfrm>
          <a:prstGeom prst="rect">
            <a:avLst/>
          </a:prstGeom>
        </p:spPr>
      </p:pic>
    </p:spTree>
    <p:extLst>
      <p:ext uri="{BB962C8B-B14F-4D97-AF65-F5344CB8AC3E}">
        <p14:creationId xmlns:p14="http://schemas.microsoft.com/office/powerpoint/2010/main" val="267763937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462BB-0B0C-8F31-4265-536D038146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431C71-5863-14FC-0C0C-9C97DD13F71D}"/>
              </a:ext>
            </a:extLst>
          </p:cNvPr>
          <p:cNvSpPr>
            <a:spLocks noGrp="1"/>
          </p:cNvSpPr>
          <p:nvPr>
            <p:ph type="title"/>
          </p:nvPr>
        </p:nvSpPr>
        <p:spPr/>
        <p:txBody>
          <a:bodyPr/>
          <a:lstStyle/>
          <a:p>
            <a:r>
              <a:rPr lang="nl-NL" dirty="0"/>
              <a:t>Op het eindexamen?</a:t>
            </a:r>
          </a:p>
        </p:txBody>
      </p:sp>
      <p:pic>
        <p:nvPicPr>
          <p:cNvPr id="4" name="Afbeelding 3">
            <a:extLst>
              <a:ext uri="{FF2B5EF4-FFF2-40B4-BE49-F238E27FC236}">
                <a16:creationId xmlns:a16="http://schemas.microsoft.com/office/drawing/2014/main" id="{6130252D-6523-E651-B936-D2C8A4483E17}"/>
              </a:ext>
            </a:extLst>
          </p:cNvPr>
          <p:cNvPicPr>
            <a:picLocks noChangeAspect="1"/>
          </p:cNvPicPr>
          <p:nvPr/>
        </p:nvPicPr>
        <p:blipFill>
          <a:blip r:embed="rId2"/>
          <a:stretch>
            <a:fillRect/>
          </a:stretch>
        </p:blipFill>
        <p:spPr>
          <a:xfrm>
            <a:off x="476693" y="1664065"/>
            <a:ext cx="4680581" cy="2907935"/>
          </a:xfrm>
          <a:prstGeom prst="rect">
            <a:avLst/>
          </a:prstGeom>
        </p:spPr>
      </p:pic>
      <p:pic>
        <p:nvPicPr>
          <p:cNvPr id="3" name="Afbeelding 2">
            <a:extLst>
              <a:ext uri="{FF2B5EF4-FFF2-40B4-BE49-F238E27FC236}">
                <a16:creationId xmlns:a16="http://schemas.microsoft.com/office/drawing/2014/main" id="{9AE71ABF-EF6A-62E4-3FC5-2BB9DCEC193C}"/>
              </a:ext>
            </a:extLst>
          </p:cNvPr>
          <p:cNvPicPr>
            <a:picLocks noChangeAspect="1"/>
          </p:cNvPicPr>
          <p:nvPr/>
        </p:nvPicPr>
        <p:blipFill>
          <a:blip r:embed="rId3"/>
          <a:stretch>
            <a:fillRect/>
          </a:stretch>
        </p:blipFill>
        <p:spPr>
          <a:xfrm>
            <a:off x="6096000" y="365125"/>
            <a:ext cx="5702769" cy="6038708"/>
          </a:xfrm>
          <a:prstGeom prst="rect">
            <a:avLst/>
          </a:prstGeom>
        </p:spPr>
      </p:pic>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9DF3F9FD-81DD-CCE1-CF42-19EABCE90BD9}"/>
                  </a:ext>
                </a:extLst>
              </p:cNvPr>
              <p:cNvSpPr txBox="1"/>
              <p:nvPr/>
            </p:nvSpPr>
            <p:spPr>
              <a:xfrm>
                <a:off x="9308464" y="5863400"/>
                <a:ext cx="1805302" cy="292388"/>
              </a:xfrm>
              <a:prstGeom prst="rect">
                <a:avLst/>
              </a:prstGeom>
              <a:noFill/>
            </p:spPr>
            <p:txBody>
              <a:bodyPr wrap="none" rtlCol="0">
                <a:spAutoFit/>
              </a:bodyPr>
              <a:lstStyle/>
              <a:p>
                <a:r>
                  <a:rPr lang="nl-NL" sz="1300" dirty="0">
                    <a:solidFill>
                      <a:schemeClr val="bg2">
                        <a:lumMod val="25000"/>
                      </a:schemeClr>
                    </a:solidFill>
                    <a:latin typeface="Arial" panose="020B0604020202020204" pitchFamily="34" charset="0"/>
                    <a:cs typeface="Arial" panose="020B0604020202020204" pitchFamily="34" charset="0"/>
                  </a:rPr>
                  <a:t>Aikins massa is </a:t>
                </a:r>
                <a14:m>
                  <m:oMath xmlns:m="http://schemas.openxmlformats.org/officeDocument/2006/math">
                    <m:r>
                      <a:rPr lang="nl-NL" sz="1300" b="0" i="1" smtClean="0">
                        <a:solidFill>
                          <a:schemeClr val="bg2">
                            <a:lumMod val="25000"/>
                          </a:schemeClr>
                        </a:solidFill>
                        <a:latin typeface="Cambria Math" panose="02040503050406030204" pitchFamily="18" charset="0"/>
                        <a:cs typeface="Arial" panose="020B0604020202020204" pitchFamily="34" charset="0"/>
                      </a:rPr>
                      <m:t>75 </m:t>
                    </m:r>
                    <m:r>
                      <m:rPr>
                        <m:sty m:val="p"/>
                      </m:rPr>
                      <a:rPr lang="nl-NL" sz="1300" b="0" i="0" smtClean="0">
                        <a:solidFill>
                          <a:schemeClr val="bg2">
                            <a:lumMod val="25000"/>
                          </a:schemeClr>
                        </a:solidFill>
                        <a:latin typeface="Cambria Math" panose="02040503050406030204" pitchFamily="18" charset="0"/>
                        <a:cs typeface="Arial" panose="020B0604020202020204" pitchFamily="34" charset="0"/>
                      </a:rPr>
                      <m:t>kg</m:t>
                    </m:r>
                    <m:r>
                      <a:rPr lang="nl-NL" sz="1300" b="0" i="0" smtClean="0">
                        <a:solidFill>
                          <a:schemeClr val="bg2">
                            <a:lumMod val="25000"/>
                          </a:schemeClr>
                        </a:solidFill>
                        <a:latin typeface="Cambria Math" panose="02040503050406030204" pitchFamily="18" charset="0"/>
                        <a:cs typeface="Arial" panose="020B0604020202020204" pitchFamily="34" charset="0"/>
                      </a:rPr>
                      <m:t>.</m:t>
                    </m:r>
                  </m:oMath>
                </a14:m>
                <a:endParaRPr lang="nl-NL" sz="1300" dirty="0">
                  <a:solidFill>
                    <a:schemeClr val="bg2">
                      <a:lumMod val="25000"/>
                    </a:schemeClr>
                  </a:solidFill>
                  <a:latin typeface="Arial" panose="020B0604020202020204" pitchFamily="34" charset="0"/>
                  <a:cs typeface="Arial" panose="020B0604020202020204" pitchFamily="34" charset="0"/>
                </a:endParaRPr>
              </a:p>
            </p:txBody>
          </p:sp>
        </mc:Choice>
        <mc:Fallback xmlns="">
          <p:sp>
            <p:nvSpPr>
              <p:cNvPr id="5" name="Tekstvak 4">
                <a:extLst>
                  <a:ext uri="{FF2B5EF4-FFF2-40B4-BE49-F238E27FC236}">
                    <a16:creationId xmlns:a16="http://schemas.microsoft.com/office/drawing/2014/main" id="{9DF3F9FD-81DD-CCE1-CF42-19EABCE90BD9}"/>
                  </a:ext>
                </a:extLst>
              </p:cNvPr>
              <p:cNvSpPr txBox="1">
                <a:spLocks noRot="1" noChangeAspect="1" noMove="1" noResize="1" noEditPoints="1" noAdjustHandles="1" noChangeArrowheads="1" noChangeShapeType="1" noTextEdit="1"/>
              </p:cNvSpPr>
              <p:nvPr/>
            </p:nvSpPr>
            <p:spPr>
              <a:xfrm>
                <a:off x="9308464" y="5863400"/>
                <a:ext cx="1805302" cy="292388"/>
              </a:xfrm>
              <a:prstGeom prst="rect">
                <a:avLst/>
              </a:prstGeom>
              <a:blipFill>
                <a:blip r:embed="rId4"/>
                <a:stretch>
                  <a:fillRect b="-20833"/>
                </a:stretch>
              </a:blipFill>
            </p:spPr>
            <p:txBody>
              <a:bodyPr/>
              <a:lstStyle/>
              <a:p>
                <a:r>
                  <a:rPr lang="nl-NL">
                    <a:noFill/>
                  </a:rPr>
                  <a:t> </a:t>
                </a:r>
              </a:p>
            </p:txBody>
          </p:sp>
        </mc:Fallback>
      </mc:AlternateContent>
    </p:spTree>
    <p:extLst>
      <p:ext uri="{BB962C8B-B14F-4D97-AF65-F5344CB8AC3E}">
        <p14:creationId xmlns:p14="http://schemas.microsoft.com/office/powerpoint/2010/main" val="1158268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DCD0-967F-F329-5D1F-AC5CDE39B5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8F7003-1401-AF00-733E-0539F22A1D64}"/>
              </a:ext>
            </a:extLst>
          </p:cNvPr>
          <p:cNvSpPr>
            <a:spLocks noGrp="1"/>
          </p:cNvSpPr>
          <p:nvPr>
            <p:ph type="title"/>
          </p:nvPr>
        </p:nvSpPr>
        <p:spPr/>
        <p:txBody>
          <a:bodyPr/>
          <a:lstStyle/>
          <a:p>
            <a:r>
              <a:rPr lang="nl-NL" dirty="0"/>
              <a:t>Op het eindexamen?</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66451C3F-9846-B787-64E7-537A8943A62C}"/>
                  </a:ext>
                </a:extLst>
              </p:cNvPr>
              <p:cNvSpPr>
                <a:spLocks noGrp="1"/>
              </p:cNvSpPr>
              <p:nvPr>
                <p:ph idx="1"/>
              </p:nvPr>
            </p:nvSpPr>
            <p:spPr>
              <a:xfrm>
                <a:off x="838200" y="1424763"/>
                <a:ext cx="5381847" cy="4752200"/>
              </a:xfrm>
            </p:spPr>
            <p:txBody>
              <a:bodyPr>
                <a:normAutofit fontScale="85000" lnSpcReduction="20000"/>
              </a:bodyPr>
              <a:lstStyle/>
              <a:p>
                <a:r>
                  <a:rPr lang="nl-NL" dirty="0"/>
                  <a:t>Gegeven:</a:t>
                </a:r>
              </a:p>
              <a:p>
                <a:pPr lvl="1"/>
                <a:r>
                  <a:rPr lang="nl-NL" dirty="0"/>
                  <a:t>Soort(en) energie aan het begin?</a:t>
                </a:r>
              </a:p>
              <a:p>
                <a:pPr lvl="2"/>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k</m:t>
                        </m:r>
                      </m:sub>
                    </m:sSub>
                  </m:oMath>
                </a14:m>
                <a:endParaRPr lang="nl-NL" dirty="0"/>
              </a:p>
              <a:p>
                <a:pPr lvl="1"/>
                <a:r>
                  <a:rPr lang="nl-NL" dirty="0"/>
                  <a:t>Soort(en) energie aan het eind?</a:t>
                </a:r>
              </a:p>
              <a:p>
                <a:pPr lvl="2"/>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net</m:t>
                        </m:r>
                      </m:sub>
                    </m:sSub>
                  </m:oMath>
                </a14:m>
                <a:r>
                  <a:rPr lang="nl-NL" dirty="0"/>
                  <a:t> (geabsorbeerd)</a:t>
                </a:r>
              </a:p>
              <a:p>
                <a:r>
                  <a:rPr lang="nl-NL" dirty="0"/>
                  <a:t>Formule:</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begin</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eind</m:t>
                        </m:r>
                      </m:sub>
                    </m:sSub>
                  </m:oMath>
                </a14:m>
                <a:endParaRPr lang="nl-NL" b="0"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k</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net</m:t>
                        </m:r>
                      </m:sub>
                    </m:sSub>
                  </m:oMath>
                </a14:m>
                <a:endParaRPr lang="nl-NL" dirty="0"/>
              </a:p>
              <a:p>
                <a:pPr lvl="1"/>
                <a14:m>
                  <m:oMath xmlns:m="http://schemas.openxmlformats.org/officeDocument/2006/math">
                    <m:r>
                      <a:rPr lang="nl-NL" b="0" i="1" smtClean="0">
                        <a:latin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𝑔</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h</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𝑣</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net</m:t>
                        </m:r>
                      </m:sub>
                    </m:sSub>
                  </m:oMath>
                </a14:m>
                <a:endParaRPr lang="nl-NL" dirty="0"/>
              </a:p>
              <a:p>
                <a:r>
                  <a:rPr lang="nl-NL" dirty="0"/>
                  <a:t>Rekenen:</a:t>
                </a:r>
              </a:p>
              <a:p>
                <a:pPr lvl="1"/>
                <a14:m>
                  <m:oMath xmlns:m="http://schemas.openxmlformats.org/officeDocument/2006/math">
                    <m:r>
                      <a:rPr lang="nl-NL" b="0" i="1" smtClean="0">
                        <a:latin typeface="Cambria Math" panose="02040503050406030204" pitchFamily="18" charset="0"/>
                      </a:rPr>
                      <m:t>75</m:t>
                    </m:r>
                    <m:r>
                      <a:rPr lang="nl-NL" b="0" i="1" smtClean="0">
                        <a:latin typeface="Cambria Math" panose="02040503050406030204" pitchFamily="18" charset="0"/>
                        <a:ea typeface="Cambria Math" panose="02040503050406030204" pitchFamily="18" charset="0"/>
                      </a:rPr>
                      <m:t>∙9,81∙37+</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∙75∙</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54</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net</m:t>
                        </m:r>
                      </m:sub>
                    </m:sSub>
                  </m:oMath>
                </a14:m>
                <a:endParaRPr lang="nl-NL" b="0" dirty="0">
                  <a:ea typeface="Cambria Math" panose="02040503050406030204" pitchFamily="18" charset="0"/>
                </a:endParaRPr>
              </a:p>
              <a:p>
                <a:r>
                  <a:rPr lang="nl-NL" dirty="0">
                    <a:ea typeface="Cambria Math" panose="02040503050406030204" pitchFamily="18" charset="0"/>
                  </a:rPr>
                  <a:t>Antwoord:</a:t>
                </a: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net</m:t>
                        </m:r>
                      </m:sub>
                    </m:sSub>
                    <m:r>
                      <a:rPr lang="nl-NL" b="0" i="0"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1,4∙</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5</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Joule</m:t>
                    </m:r>
                  </m:oMath>
                </a14:m>
                <a:endParaRPr lang="nl-NL" dirty="0"/>
              </a:p>
              <a:p>
                <a:pPr lvl="1"/>
                <a:endParaRPr lang="nl-NL" b="0" dirty="0">
                  <a:ea typeface="Cambria Math" panose="02040503050406030204" pitchFamily="18" charset="0"/>
                </a:endParaRPr>
              </a:p>
              <a:p>
                <a:pPr lvl="1"/>
                <a:endParaRPr lang="nl-NL" dirty="0"/>
              </a:p>
            </p:txBody>
          </p:sp>
        </mc:Choice>
        <mc:Fallback xmlns="">
          <p:sp>
            <p:nvSpPr>
              <p:cNvPr id="5" name="Tijdelijke aanduiding voor inhoud 4">
                <a:extLst>
                  <a:ext uri="{FF2B5EF4-FFF2-40B4-BE49-F238E27FC236}">
                    <a16:creationId xmlns:a16="http://schemas.microsoft.com/office/drawing/2014/main" id="{66451C3F-9846-B787-64E7-537A8943A62C}"/>
                  </a:ext>
                </a:extLst>
              </p:cNvPr>
              <p:cNvSpPr>
                <a:spLocks noGrp="1" noRot="1" noChangeAspect="1" noMove="1" noResize="1" noEditPoints="1" noAdjustHandles="1" noChangeArrowheads="1" noChangeShapeType="1" noTextEdit="1"/>
              </p:cNvSpPr>
              <p:nvPr>
                <p:ph idx="1"/>
              </p:nvPr>
            </p:nvSpPr>
            <p:spPr>
              <a:xfrm>
                <a:off x="838200" y="1424763"/>
                <a:ext cx="5381847" cy="4752200"/>
              </a:xfrm>
              <a:blipFill>
                <a:blip r:embed="rId3"/>
                <a:stretch>
                  <a:fillRect l="-1651" t="-2933"/>
                </a:stretch>
              </a:blipFill>
            </p:spPr>
            <p:txBody>
              <a:bodyPr/>
              <a:lstStyle/>
              <a:p>
                <a:r>
                  <a:rPr lang="nl-NL">
                    <a:noFill/>
                  </a:rPr>
                  <a:t> </a:t>
                </a:r>
              </a:p>
            </p:txBody>
          </p:sp>
        </mc:Fallback>
      </mc:AlternateContent>
      <p:pic>
        <p:nvPicPr>
          <p:cNvPr id="3" name="Afbeelding 2">
            <a:extLst>
              <a:ext uri="{FF2B5EF4-FFF2-40B4-BE49-F238E27FC236}">
                <a16:creationId xmlns:a16="http://schemas.microsoft.com/office/drawing/2014/main" id="{0CADF7CF-E705-17F4-BBB8-F2A60D0523CB}"/>
              </a:ext>
            </a:extLst>
          </p:cNvPr>
          <p:cNvPicPr>
            <a:picLocks noChangeAspect="1"/>
          </p:cNvPicPr>
          <p:nvPr/>
        </p:nvPicPr>
        <p:blipFill>
          <a:blip r:embed="rId4"/>
          <a:stretch>
            <a:fillRect/>
          </a:stretch>
        </p:blipFill>
        <p:spPr>
          <a:xfrm>
            <a:off x="6096000" y="365125"/>
            <a:ext cx="5702769" cy="6038708"/>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CA5AF11A-E26B-A6F3-7C6A-BD782C4C7AD9}"/>
                  </a:ext>
                </a:extLst>
              </p:cNvPr>
              <p:cNvSpPr txBox="1"/>
              <p:nvPr/>
            </p:nvSpPr>
            <p:spPr>
              <a:xfrm>
                <a:off x="9284715" y="5863398"/>
                <a:ext cx="1805302" cy="292388"/>
              </a:xfrm>
              <a:prstGeom prst="rect">
                <a:avLst/>
              </a:prstGeom>
              <a:noFill/>
            </p:spPr>
            <p:txBody>
              <a:bodyPr wrap="none" rtlCol="0">
                <a:spAutoFit/>
              </a:bodyPr>
              <a:lstStyle/>
              <a:p>
                <a:r>
                  <a:rPr lang="nl-NL" sz="1300" dirty="0">
                    <a:solidFill>
                      <a:schemeClr val="bg2">
                        <a:lumMod val="25000"/>
                      </a:schemeClr>
                    </a:solidFill>
                    <a:latin typeface="Arial" panose="020B0604020202020204" pitchFamily="34" charset="0"/>
                    <a:cs typeface="Arial" panose="020B0604020202020204" pitchFamily="34" charset="0"/>
                  </a:rPr>
                  <a:t>Aikins massa is </a:t>
                </a:r>
                <a14:m>
                  <m:oMath xmlns:m="http://schemas.openxmlformats.org/officeDocument/2006/math">
                    <m:r>
                      <a:rPr lang="nl-NL" sz="1300" b="0" i="1" smtClean="0">
                        <a:solidFill>
                          <a:schemeClr val="bg2">
                            <a:lumMod val="25000"/>
                          </a:schemeClr>
                        </a:solidFill>
                        <a:latin typeface="Cambria Math" panose="02040503050406030204" pitchFamily="18" charset="0"/>
                        <a:cs typeface="Arial" panose="020B0604020202020204" pitchFamily="34" charset="0"/>
                      </a:rPr>
                      <m:t>75 </m:t>
                    </m:r>
                    <m:r>
                      <m:rPr>
                        <m:sty m:val="p"/>
                      </m:rPr>
                      <a:rPr lang="nl-NL" sz="1300" b="0" i="0" smtClean="0">
                        <a:solidFill>
                          <a:schemeClr val="bg2">
                            <a:lumMod val="25000"/>
                          </a:schemeClr>
                        </a:solidFill>
                        <a:latin typeface="Cambria Math" panose="02040503050406030204" pitchFamily="18" charset="0"/>
                        <a:cs typeface="Arial" panose="020B0604020202020204" pitchFamily="34" charset="0"/>
                      </a:rPr>
                      <m:t>kg</m:t>
                    </m:r>
                    <m:r>
                      <a:rPr lang="nl-NL" sz="1300" b="0" i="0" smtClean="0">
                        <a:solidFill>
                          <a:schemeClr val="bg2">
                            <a:lumMod val="25000"/>
                          </a:schemeClr>
                        </a:solidFill>
                        <a:latin typeface="Cambria Math" panose="02040503050406030204" pitchFamily="18" charset="0"/>
                        <a:cs typeface="Arial" panose="020B0604020202020204" pitchFamily="34" charset="0"/>
                      </a:rPr>
                      <m:t>.</m:t>
                    </m:r>
                  </m:oMath>
                </a14:m>
                <a:endParaRPr lang="nl-NL" sz="1300" dirty="0">
                  <a:solidFill>
                    <a:schemeClr val="bg2">
                      <a:lumMod val="25000"/>
                    </a:schemeClr>
                  </a:solidFill>
                  <a:latin typeface="Arial" panose="020B0604020202020204" pitchFamily="34" charset="0"/>
                  <a:cs typeface="Arial" panose="020B0604020202020204" pitchFamily="34" charset="0"/>
                </a:endParaRPr>
              </a:p>
            </p:txBody>
          </p:sp>
        </mc:Choice>
        <mc:Fallback xmlns="">
          <p:sp>
            <p:nvSpPr>
              <p:cNvPr id="7" name="Tekstvak 6">
                <a:extLst>
                  <a:ext uri="{FF2B5EF4-FFF2-40B4-BE49-F238E27FC236}">
                    <a16:creationId xmlns:a16="http://schemas.microsoft.com/office/drawing/2014/main" id="{CA5AF11A-E26B-A6F3-7C6A-BD782C4C7AD9}"/>
                  </a:ext>
                </a:extLst>
              </p:cNvPr>
              <p:cNvSpPr txBox="1">
                <a:spLocks noRot="1" noChangeAspect="1" noMove="1" noResize="1" noEditPoints="1" noAdjustHandles="1" noChangeArrowheads="1" noChangeShapeType="1" noTextEdit="1"/>
              </p:cNvSpPr>
              <p:nvPr/>
            </p:nvSpPr>
            <p:spPr>
              <a:xfrm>
                <a:off x="9284715" y="5863398"/>
                <a:ext cx="1805302" cy="292388"/>
              </a:xfrm>
              <a:prstGeom prst="rect">
                <a:avLst/>
              </a:prstGeom>
              <a:blipFill>
                <a:blip r:embed="rId5"/>
                <a:stretch>
                  <a:fillRect l="-699" b="-20833"/>
                </a:stretch>
              </a:blipFill>
            </p:spPr>
            <p:txBody>
              <a:bodyPr/>
              <a:lstStyle/>
              <a:p>
                <a:r>
                  <a:rPr lang="nl-NL">
                    <a:noFill/>
                  </a:rPr>
                  <a:t> </a:t>
                </a:r>
              </a:p>
            </p:txBody>
          </p:sp>
        </mc:Fallback>
      </mc:AlternateContent>
    </p:spTree>
    <p:extLst>
      <p:ext uri="{BB962C8B-B14F-4D97-AF65-F5344CB8AC3E}">
        <p14:creationId xmlns:p14="http://schemas.microsoft.com/office/powerpoint/2010/main" val="3727695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down)">
                                      <p:cBhvr>
                                        <p:cTn id="20" dur="500"/>
                                        <p:tgtEl>
                                          <p:spTgt spid="5">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down)">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wipe(down)">
                                      <p:cBhvr>
                                        <p:cTn id="41" dur="500"/>
                                        <p:tgtEl>
                                          <p:spTgt spid="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wipe(down)">
                                      <p:cBhvr>
                                        <p:cTn id="46" dur="500"/>
                                        <p:tgtEl>
                                          <p:spTgt spid="5">
                                            <p:txEl>
                                              <p:pRg st="9" end="9"/>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wipe(down)">
                                      <p:cBhvr>
                                        <p:cTn id="49" dur="500"/>
                                        <p:tgtEl>
                                          <p:spTgt spid="5">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wipe(down)">
                                      <p:cBhvr>
                                        <p:cTn id="54" dur="500"/>
                                        <p:tgtEl>
                                          <p:spTgt spid="5">
                                            <p:txEl>
                                              <p:pRg st="11" end="11"/>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wipe(down)">
                                      <p:cBhvr>
                                        <p:cTn id="5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529DE-5E8D-09F5-16E7-57AAE80DF990}"/>
              </a:ext>
            </a:extLst>
          </p:cNvPr>
          <p:cNvSpPr>
            <a:spLocks noGrp="1"/>
          </p:cNvSpPr>
          <p:nvPr>
            <p:ph type="title"/>
          </p:nvPr>
        </p:nvSpPr>
        <p:spPr/>
        <p:txBody>
          <a:bodyPr/>
          <a:lstStyle/>
          <a:p>
            <a:r>
              <a:rPr lang="nl-NL" dirty="0"/>
              <a:t>Netto arbeid en kinetische energie</a:t>
            </a:r>
          </a:p>
        </p:txBody>
      </p:sp>
      <p:sp>
        <p:nvSpPr>
          <p:cNvPr id="3" name="Tijdelijke aanduiding voor inhoud 2">
            <a:extLst>
              <a:ext uri="{FF2B5EF4-FFF2-40B4-BE49-F238E27FC236}">
                <a16:creationId xmlns:a16="http://schemas.microsoft.com/office/drawing/2014/main" id="{15396BE1-26F2-D991-FE24-14FA97B1657F}"/>
              </a:ext>
            </a:extLst>
          </p:cNvPr>
          <p:cNvSpPr>
            <a:spLocks noGrp="1"/>
          </p:cNvSpPr>
          <p:nvPr>
            <p:ph idx="1"/>
          </p:nvPr>
        </p:nvSpPr>
        <p:spPr/>
        <p:txBody>
          <a:bodyPr/>
          <a:lstStyle/>
          <a:p>
            <a:r>
              <a:rPr lang="nl-NL" b="1" dirty="0"/>
              <a:t>Let op! Wordt vaak vergeten op het examen!</a:t>
            </a:r>
          </a:p>
        </p:txBody>
      </p:sp>
    </p:spTree>
    <p:extLst>
      <p:ext uri="{BB962C8B-B14F-4D97-AF65-F5344CB8AC3E}">
        <p14:creationId xmlns:p14="http://schemas.microsoft.com/office/powerpoint/2010/main" val="3627588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CB9A-64E3-9C41-E7EC-B534B22B8F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26548D-8E77-667A-246C-AC5939D3A272}"/>
              </a:ext>
            </a:extLst>
          </p:cNvPr>
          <p:cNvSpPr>
            <a:spLocks noGrp="1"/>
          </p:cNvSpPr>
          <p:nvPr>
            <p:ph type="title"/>
          </p:nvPr>
        </p:nvSpPr>
        <p:spPr/>
        <p:txBody>
          <a:bodyPr/>
          <a:lstStyle/>
          <a:p>
            <a:r>
              <a:rPr lang="nl-NL" dirty="0"/>
              <a:t>Netto arbeid en kinetische energie</a:t>
            </a:r>
          </a:p>
        </p:txBody>
      </p:sp>
      <p:sp>
        <p:nvSpPr>
          <p:cNvPr id="3" name="Tijdelijke aanduiding voor inhoud 2">
            <a:extLst>
              <a:ext uri="{FF2B5EF4-FFF2-40B4-BE49-F238E27FC236}">
                <a16:creationId xmlns:a16="http://schemas.microsoft.com/office/drawing/2014/main" id="{CF880BB6-3AF7-5D66-E5E9-CDE7B60CD5C1}"/>
              </a:ext>
            </a:extLst>
          </p:cNvPr>
          <p:cNvSpPr>
            <a:spLocks noGrp="1"/>
          </p:cNvSpPr>
          <p:nvPr>
            <p:ph idx="1"/>
          </p:nvPr>
        </p:nvSpPr>
        <p:spPr/>
        <p:txBody>
          <a:bodyPr/>
          <a:lstStyle/>
          <a:p>
            <a:r>
              <a:rPr lang="nl-NL" b="1" dirty="0"/>
              <a:t>Let op! Wordt vaak vergeten op het examen!</a:t>
            </a:r>
          </a:p>
          <a:p>
            <a:r>
              <a:rPr lang="nl-NL" dirty="0"/>
              <a:t>Als iets of iemand (netto) arbeid verricht</a:t>
            </a:r>
          </a:p>
          <a:p>
            <a:r>
              <a:rPr lang="nl-NL" dirty="0"/>
              <a:t>Verandert daardoor de kinetische energie</a:t>
            </a:r>
          </a:p>
        </p:txBody>
      </p:sp>
      <p:pic>
        <p:nvPicPr>
          <p:cNvPr id="5" name="Afbeelding 4" descr="Afbeelding met wiel, transport, Landvoertuig, voertuig&#10;&#10;Door AI gegenereerde inhoud is mogelijk onjuist.">
            <a:extLst>
              <a:ext uri="{FF2B5EF4-FFF2-40B4-BE49-F238E27FC236}">
                <a16:creationId xmlns:a16="http://schemas.microsoft.com/office/drawing/2014/main" id="{7C029467-9190-3E91-FBEF-8AFEDE332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277" y="4022560"/>
            <a:ext cx="2477977" cy="2707105"/>
          </a:xfrm>
          <a:prstGeom prst="rect">
            <a:avLst/>
          </a:prstGeom>
        </p:spPr>
      </p:pic>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14A098AE-3274-F125-DF7C-31FEED4C03F3}"/>
                  </a:ext>
                </a:extLst>
              </p:cNvPr>
              <p:cNvSpPr txBox="1"/>
              <p:nvPr/>
            </p:nvSpPr>
            <p:spPr>
              <a:xfrm>
                <a:off x="7258701" y="5145279"/>
                <a:ext cx="7320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oMath>
                  </m:oMathPara>
                </a14:m>
                <a:endParaRPr lang="nl-NL" sz="2400" dirty="0"/>
              </a:p>
            </p:txBody>
          </p:sp>
        </mc:Choice>
        <mc:Fallback xmlns="">
          <p:sp>
            <p:nvSpPr>
              <p:cNvPr id="8" name="Tekstvak 7">
                <a:extLst>
                  <a:ext uri="{FF2B5EF4-FFF2-40B4-BE49-F238E27FC236}">
                    <a16:creationId xmlns:a16="http://schemas.microsoft.com/office/drawing/2014/main" id="{14A098AE-3274-F125-DF7C-31FEED4C03F3}"/>
                  </a:ext>
                </a:extLst>
              </p:cNvPr>
              <p:cNvSpPr txBox="1">
                <a:spLocks noRot="1" noChangeAspect="1" noMove="1" noResize="1" noEditPoints="1" noAdjustHandles="1" noChangeArrowheads="1" noChangeShapeType="1" noTextEdit="1"/>
              </p:cNvSpPr>
              <p:nvPr/>
            </p:nvSpPr>
            <p:spPr>
              <a:xfrm>
                <a:off x="7258701" y="5145279"/>
                <a:ext cx="732060" cy="461665"/>
              </a:xfrm>
              <a:prstGeom prst="rect">
                <a:avLst/>
              </a:prstGeom>
              <a:blipFill>
                <a:blip r:embed="rId3"/>
                <a:stretch>
                  <a:fillRect/>
                </a:stretch>
              </a:blipFill>
            </p:spPr>
            <p:txBody>
              <a:bodyPr/>
              <a:lstStyle/>
              <a:p>
                <a:r>
                  <a:rPr lang="nl-NL">
                    <a:noFill/>
                  </a:rPr>
                  <a:t> </a:t>
                </a:r>
              </a:p>
            </p:txBody>
          </p:sp>
        </mc:Fallback>
      </mc:AlternateContent>
      <p:pic>
        <p:nvPicPr>
          <p:cNvPr id="9" name="Afbeelding 8" descr="Afbeelding met wiel, transport, Landvoertuig, voertuig&#10;&#10;Door AI gegenereerde inhoud is mogelijk onjuist.">
            <a:extLst>
              <a:ext uri="{FF2B5EF4-FFF2-40B4-BE49-F238E27FC236}">
                <a16:creationId xmlns:a16="http://schemas.microsoft.com/office/drawing/2014/main" id="{D01D5CED-C5B0-BD7A-2101-61BF5AD3D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276" y="4022560"/>
            <a:ext cx="2477977" cy="2707105"/>
          </a:xfrm>
          <a:prstGeom prst="rect">
            <a:avLst/>
          </a:prstGeom>
        </p:spPr>
      </p:pic>
      <p:cxnSp>
        <p:nvCxnSpPr>
          <p:cNvPr id="7" name="Rechte verbindingslijn met pijl 6">
            <a:extLst>
              <a:ext uri="{FF2B5EF4-FFF2-40B4-BE49-F238E27FC236}">
                <a16:creationId xmlns:a16="http://schemas.microsoft.com/office/drawing/2014/main" id="{26DF35F1-9E9A-DD3C-6D18-B9CFDD515D22}"/>
              </a:ext>
            </a:extLst>
          </p:cNvPr>
          <p:cNvCxnSpPr/>
          <p:nvPr/>
        </p:nvCxnSpPr>
        <p:spPr>
          <a:xfrm flipH="1">
            <a:off x="7113181" y="5677786"/>
            <a:ext cx="2551814" cy="0"/>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879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5BF8-86DB-36D6-9A56-4E0E0C6BEB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E81154-009A-F339-294A-455315E088F7}"/>
              </a:ext>
            </a:extLst>
          </p:cNvPr>
          <p:cNvSpPr>
            <a:spLocks noGrp="1"/>
          </p:cNvSpPr>
          <p:nvPr>
            <p:ph type="title"/>
          </p:nvPr>
        </p:nvSpPr>
        <p:spPr/>
        <p:txBody>
          <a:bodyPr/>
          <a:lstStyle/>
          <a:p>
            <a:r>
              <a:rPr lang="nl-NL" dirty="0"/>
              <a:t>Netto arbeid en kinetische energie</a:t>
            </a:r>
          </a:p>
        </p:txBody>
      </p:sp>
      <p:sp>
        <p:nvSpPr>
          <p:cNvPr id="3" name="Tijdelijke aanduiding voor inhoud 2">
            <a:extLst>
              <a:ext uri="{FF2B5EF4-FFF2-40B4-BE49-F238E27FC236}">
                <a16:creationId xmlns:a16="http://schemas.microsoft.com/office/drawing/2014/main" id="{8851EC14-2885-5ED8-3EFA-B809132B3347}"/>
              </a:ext>
            </a:extLst>
          </p:cNvPr>
          <p:cNvSpPr>
            <a:spLocks noGrp="1"/>
          </p:cNvSpPr>
          <p:nvPr>
            <p:ph idx="1"/>
          </p:nvPr>
        </p:nvSpPr>
        <p:spPr/>
        <p:txBody>
          <a:bodyPr/>
          <a:lstStyle/>
          <a:p>
            <a:r>
              <a:rPr lang="nl-NL" dirty="0"/>
              <a:t>Arbeid en kinetische energie</a:t>
            </a:r>
          </a:p>
          <a:p>
            <a:r>
              <a:rPr lang="nl-NL" b="1" dirty="0"/>
              <a:t>Let op! Wordt vaak vergeten op het examen!</a:t>
            </a:r>
          </a:p>
          <a:p>
            <a:r>
              <a:rPr lang="nl-NL" dirty="0"/>
              <a:t>Als iets of iemand (netto) arbeid verricht</a:t>
            </a:r>
          </a:p>
          <a:p>
            <a:r>
              <a:rPr lang="nl-NL" dirty="0"/>
              <a:t>Verandert daardoor de kinetische energie</a:t>
            </a:r>
          </a:p>
        </p:txBody>
      </p:sp>
      <p:pic>
        <p:nvPicPr>
          <p:cNvPr id="5" name="Afbeelding 4" descr="Afbeelding met wiel, transport, Landvoertuig, voertuig&#10;&#10;Door AI gegenereerde inhoud is mogelijk onjuist.">
            <a:extLst>
              <a:ext uri="{FF2B5EF4-FFF2-40B4-BE49-F238E27FC236}">
                <a16:creationId xmlns:a16="http://schemas.microsoft.com/office/drawing/2014/main" id="{72D641A0-8FC9-2825-475A-CB6129E9DEB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250277" y="4022560"/>
            <a:ext cx="2477977" cy="2707105"/>
          </a:xfrm>
          <a:prstGeom prst="rect">
            <a:avLst/>
          </a:prstGeom>
        </p:spPr>
      </p:pic>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9BE0E819-D874-E25F-5340-97A079A1975A}"/>
                  </a:ext>
                </a:extLst>
              </p:cNvPr>
              <p:cNvSpPr txBox="1"/>
              <p:nvPr/>
            </p:nvSpPr>
            <p:spPr>
              <a:xfrm>
                <a:off x="719677" y="5145279"/>
                <a:ext cx="7320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oMath>
                  </m:oMathPara>
                </a14:m>
                <a:endParaRPr lang="nl-NL" sz="2400" dirty="0"/>
              </a:p>
            </p:txBody>
          </p:sp>
        </mc:Choice>
        <mc:Fallback xmlns="">
          <p:sp>
            <p:nvSpPr>
              <p:cNvPr id="8" name="Tekstvak 7">
                <a:extLst>
                  <a:ext uri="{FF2B5EF4-FFF2-40B4-BE49-F238E27FC236}">
                    <a16:creationId xmlns:a16="http://schemas.microsoft.com/office/drawing/2014/main" id="{9BE0E819-D874-E25F-5340-97A079A1975A}"/>
                  </a:ext>
                </a:extLst>
              </p:cNvPr>
              <p:cNvSpPr txBox="1">
                <a:spLocks noRot="1" noChangeAspect="1" noMove="1" noResize="1" noEditPoints="1" noAdjustHandles="1" noChangeArrowheads="1" noChangeShapeType="1" noTextEdit="1"/>
              </p:cNvSpPr>
              <p:nvPr/>
            </p:nvSpPr>
            <p:spPr>
              <a:xfrm>
                <a:off x="719677" y="5145279"/>
                <a:ext cx="732060" cy="461665"/>
              </a:xfrm>
              <a:prstGeom prst="rect">
                <a:avLst/>
              </a:prstGeom>
              <a:blipFill>
                <a:blip r:embed="rId3"/>
                <a:stretch>
                  <a:fillRect/>
                </a:stretch>
              </a:blipFill>
            </p:spPr>
            <p:txBody>
              <a:bodyPr/>
              <a:lstStyle/>
              <a:p>
                <a:r>
                  <a:rPr lang="nl-NL">
                    <a:noFill/>
                  </a:rPr>
                  <a:t> </a:t>
                </a:r>
              </a:p>
            </p:txBody>
          </p:sp>
        </mc:Fallback>
      </mc:AlternateContent>
      <p:pic>
        <p:nvPicPr>
          <p:cNvPr id="9" name="Afbeelding 8" descr="Afbeelding met wiel, transport, Landvoertuig, voertuig&#10;&#10;Door AI gegenereerde inhoud is mogelijk onjuist.">
            <a:extLst>
              <a:ext uri="{FF2B5EF4-FFF2-40B4-BE49-F238E27FC236}">
                <a16:creationId xmlns:a16="http://schemas.microsoft.com/office/drawing/2014/main" id="{846082C6-F555-63AD-BF33-D8E533D43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253" y="4022560"/>
            <a:ext cx="2477977" cy="2707105"/>
          </a:xfrm>
          <a:prstGeom prst="rect">
            <a:avLst/>
          </a:prstGeom>
        </p:spPr>
      </p:pic>
      <p:cxnSp>
        <p:nvCxnSpPr>
          <p:cNvPr id="7" name="Rechte verbindingslijn met pijl 6">
            <a:extLst>
              <a:ext uri="{FF2B5EF4-FFF2-40B4-BE49-F238E27FC236}">
                <a16:creationId xmlns:a16="http://schemas.microsoft.com/office/drawing/2014/main" id="{9E26A132-59DC-5C35-D537-9F6D7A9D6BE5}"/>
              </a:ext>
            </a:extLst>
          </p:cNvPr>
          <p:cNvCxnSpPr/>
          <p:nvPr/>
        </p:nvCxnSpPr>
        <p:spPr>
          <a:xfrm flipH="1">
            <a:off x="574157" y="5677786"/>
            <a:ext cx="2551814" cy="0"/>
          </a:xfrm>
          <a:prstGeom prst="straightConnector1">
            <a:avLst/>
          </a:prstGeom>
          <a:ln w="3810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259EB647-C5D4-B057-0E8D-EBF7018D06EB}"/>
              </a:ext>
            </a:extLst>
          </p:cNvPr>
          <p:cNvCxnSpPr/>
          <p:nvPr/>
        </p:nvCxnSpPr>
        <p:spPr>
          <a:xfrm flipH="1">
            <a:off x="3019647" y="6176963"/>
            <a:ext cx="6570920" cy="0"/>
          </a:xfrm>
          <a:prstGeom prst="straightConnector1">
            <a:avLst/>
          </a:prstGeom>
          <a:ln w="57150">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C34BFA01-984E-8081-E3FB-3BFF2E4E257D}"/>
                  </a:ext>
                </a:extLst>
              </p:cNvPr>
              <p:cNvSpPr txBox="1"/>
              <p:nvPr/>
            </p:nvSpPr>
            <p:spPr>
              <a:xfrm>
                <a:off x="5729970" y="6176963"/>
                <a:ext cx="4025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sz="2400" b="0" i="1" smtClean="0">
                          <a:latin typeface="Cambria Math" panose="02040503050406030204" pitchFamily="18" charset="0"/>
                        </a:rPr>
                        <m:t>𝑠</m:t>
                      </m:r>
                    </m:oMath>
                  </m:oMathPara>
                </a14:m>
                <a:endParaRPr lang="nl-NL" sz="2400" dirty="0"/>
              </a:p>
            </p:txBody>
          </p:sp>
        </mc:Choice>
        <mc:Fallback xmlns="">
          <p:sp>
            <p:nvSpPr>
              <p:cNvPr id="10" name="Tekstvak 9">
                <a:extLst>
                  <a:ext uri="{FF2B5EF4-FFF2-40B4-BE49-F238E27FC236}">
                    <a16:creationId xmlns:a16="http://schemas.microsoft.com/office/drawing/2014/main" id="{C34BFA01-984E-8081-E3FB-3BFF2E4E257D}"/>
                  </a:ext>
                </a:extLst>
              </p:cNvPr>
              <p:cNvSpPr txBox="1">
                <a:spLocks noRot="1" noChangeAspect="1" noMove="1" noResize="1" noEditPoints="1" noAdjustHandles="1" noChangeArrowheads="1" noChangeShapeType="1" noTextEdit="1"/>
              </p:cNvSpPr>
              <p:nvPr/>
            </p:nvSpPr>
            <p:spPr>
              <a:xfrm>
                <a:off x="5729970" y="6176963"/>
                <a:ext cx="402546" cy="461665"/>
              </a:xfrm>
              <a:prstGeom prst="rect">
                <a:avLst/>
              </a:prstGeom>
              <a:blipFill>
                <a:blip r:embed="rId4"/>
                <a:stretch>
                  <a:fillRect/>
                </a:stretch>
              </a:blipFill>
            </p:spPr>
            <p:txBody>
              <a:bodyPr/>
              <a:lstStyle/>
              <a:p>
                <a:r>
                  <a:rPr lang="nl-NL">
                    <a:noFill/>
                  </a:rPr>
                  <a:t> </a:t>
                </a:r>
              </a:p>
            </p:txBody>
          </p:sp>
        </mc:Fallback>
      </mc:AlternateContent>
      <p:sp>
        <p:nvSpPr>
          <p:cNvPr id="11" name="Pijl rechts 10">
            <a:extLst>
              <a:ext uri="{FF2B5EF4-FFF2-40B4-BE49-F238E27FC236}">
                <a16:creationId xmlns:a16="http://schemas.microsoft.com/office/drawing/2014/main" id="{5918E1F3-548A-DA4E-30E3-8F618003B039}"/>
              </a:ext>
            </a:extLst>
          </p:cNvPr>
          <p:cNvSpPr/>
          <p:nvPr/>
        </p:nvSpPr>
        <p:spPr>
          <a:xfrm>
            <a:off x="4072271" y="4710223"/>
            <a:ext cx="4178006" cy="89672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Verandering van kinetische energie!</a:t>
            </a:r>
          </a:p>
        </p:txBody>
      </p:sp>
    </p:spTree>
    <p:extLst>
      <p:ext uri="{BB962C8B-B14F-4D97-AF65-F5344CB8AC3E}">
        <p14:creationId xmlns:p14="http://schemas.microsoft.com/office/powerpoint/2010/main" val="188063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Inhoud vragenuur 2024</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89687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5B27F-96A2-CE5D-407E-35B0B5C92D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1FA320-2E93-4A2D-19D6-F0B5FAC4B140}"/>
              </a:ext>
            </a:extLst>
          </p:cNvPr>
          <p:cNvSpPr>
            <a:spLocks noGrp="1"/>
          </p:cNvSpPr>
          <p:nvPr>
            <p:ph type="title"/>
          </p:nvPr>
        </p:nvSpPr>
        <p:spPr/>
        <p:txBody>
          <a:bodyPr/>
          <a:lstStyle/>
          <a:p>
            <a:r>
              <a:rPr lang="nl-NL" dirty="0"/>
              <a:t>Netto arbeid en kinetische energie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A0DF5D8-0A8A-4696-B30B-FDD78CFF1F36}"/>
                  </a:ext>
                </a:extLst>
              </p:cNvPr>
              <p:cNvSpPr>
                <a:spLocks noGrp="1"/>
              </p:cNvSpPr>
              <p:nvPr>
                <p:ph idx="1"/>
              </p:nvPr>
            </p:nvSpPr>
            <p:spPr/>
            <p:txBody>
              <a:bodyPr/>
              <a:lstStyle/>
              <a:p>
                <a:r>
                  <a:rPr lang="nl-NL" dirty="0"/>
                  <a:t>Arbeid en kinetische energie</a:t>
                </a:r>
              </a:p>
              <a:p>
                <a:r>
                  <a:rPr lang="nl-NL" b="1" dirty="0"/>
                  <a:t>Let op! Wordt vaak vergeten op het examen!</a:t>
                </a:r>
              </a:p>
              <a:p>
                <a:r>
                  <a:rPr lang="nl-NL" dirty="0"/>
                  <a:t>Als iets of iemand (netto) arbeid verricht</a:t>
                </a:r>
              </a:p>
              <a:p>
                <a:r>
                  <a:rPr lang="nl-NL" dirty="0"/>
                  <a:t>Verandert daardoor de kinetische energie</a:t>
                </a:r>
              </a:p>
              <a:p>
                <a:endParaRPr lang="nl-NL" dirty="0"/>
              </a:p>
              <a:p>
                <a:r>
                  <a:rPr lang="nl-NL" dirty="0"/>
                  <a:t>Formule: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𝑊</m:t>
                        </m:r>
                      </m:e>
                      <m:sub>
                        <m:r>
                          <m:rPr>
                            <m:sty m:val="p"/>
                          </m:rPr>
                          <a:rPr lang="nl-NL" b="0" i="0" smtClean="0">
                            <a:latin typeface="Cambria Math" panose="02040503050406030204" pitchFamily="18" charset="0"/>
                          </a:rPr>
                          <m:t>netto</m:t>
                        </m:r>
                      </m:sub>
                    </m:sSub>
                    <m:r>
                      <a:rPr lang="nl-NL" b="0" i="0"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k</m:t>
                        </m:r>
                      </m:sub>
                    </m:sSub>
                  </m:oMath>
                </a14:m>
                <a:endParaRPr lang="nl-NL" b="0" i="1" dirty="0">
                  <a:latin typeface="Cambria Math" panose="02040503050406030204" pitchFamily="18" charset="0"/>
                  <a:ea typeface="Cambria Math" panose="02040503050406030204" pitchFamily="18" charset="0"/>
                </a:endParaRPr>
              </a:p>
              <a:p>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𝑠</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1" smtClean="0">
                            <a:latin typeface="Cambria Math" panose="02040503050406030204" pitchFamily="18" charset="0"/>
                            <a:ea typeface="Cambria Math" panose="02040503050406030204" pitchFamily="18" charset="0"/>
                          </a:rPr>
                          <m:t>2</m:t>
                        </m:r>
                      </m:sup>
                    </m:sSubSup>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begin</m:t>
                        </m:r>
                      </m:sub>
                      <m:sup>
                        <m:r>
                          <a:rPr lang="nl-NL" b="0" i="1" smtClean="0">
                            <a:latin typeface="Cambria Math" panose="02040503050406030204" pitchFamily="18" charset="0"/>
                            <a:ea typeface="Cambria Math" panose="02040503050406030204" pitchFamily="18" charset="0"/>
                          </a:rPr>
                          <m:t>2</m:t>
                        </m:r>
                      </m:sup>
                    </m:sSubSup>
                  </m:oMath>
                </a14:m>
                <a:endParaRPr lang="nl-NL" dirty="0"/>
              </a:p>
            </p:txBody>
          </p:sp>
        </mc:Choice>
        <mc:Fallback xmlns="">
          <p:sp>
            <p:nvSpPr>
              <p:cNvPr id="3" name="Tijdelijke aanduiding voor inhoud 2">
                <a:extLst>
                  <a:ext uri="{FF2B5EF4-FFF2-40B4-BE49-F238E27FC236}">
                    <a16:creationId xmlns:a16="http://schemas.microsoft.com/office/drawing/2014/main" id="{AA0DF5D8-0A8A-4696-B30B-FDD78CFF1F36}"/>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nl-NL">
                    <a:noFill/>
                  </a:rPr>
                  <a:t> </a:t>
                </a:r>
              </a:p>
            </p:txBody>
          </p:sp>
        </mc:Fallback>
      </mc:AlternateContent>
    </p:spTree>
    <p:extLst>
      <p:ext uri="{BB962C8B-B14F-4D97-AF65-F5344CB8AC3E}">
        <p14:creationId xmlns:p14="http://schemas.microsoft.com/office/powerpoint/2010/main" val="1986078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wipe(left)">
                                      <p:cBhvr>
                                        <p:cTn id="1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0A787-FEC1-A495-E3B1-F8EA172EBBE8}"/>
              </a:ext>
            </a:extLst>
          </p:cNvPr>
          <p:cNvSpPr>
            <a:spLocks noGrp="1"/>
          </p:cNvSpPr>
          <p:nvPr>
            <p:ph type="title"/>
          </p:nvPr>
        </p:nvSpPr>
        <p:spPr/>
        <p:txBody>
          <a:bodyPr/>
          <a:lstStyle/>
          <a:p>
            <a:r>
              <a:rPr lang="nl-NL" dirty="0"/>
              <a:t>Op het eindexamen?</a:t>
            </a:r>
          </a:p>
        </p:txBody>
      </p:sp>
      <p:pic>
        <p:nvPicPr>
          <p:cNvPr id="5" name="Afbeelding 4">
            <a:extLst>
              <a:ext uri="{FF2B5EF4-FFF2-40B4-BE49-F238E27FC236}">
                <a16:creationId xmlns:a16="http://schemas.microsoft.com/office/drawing/2014/main" id="{C46BB04B-66AF-D704-5F26-72EA7B16650F}"/>
              </a:ext>
            </a:extLst>
          </p:cNvPr>
          <p:cNvPicPr>
            <a:picLocks noChangeAspect="1"/>
          </p:cNvPicPr>
          <p:nvPr/>
        </p:nvPicPr>
        <p:blipFill>
          <a:blip r:embed="rId2"/>
          <a:srcRect b="66259"/>
          <a:stretch/>
        </p:blipFill>
        <p:spPr>
          <a:xfrm>
            <a:off x="413140" y="1820476"/>
            <a:ext cx="4963372" cy="1847634"/>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B4B5FE69-9E30-9870-72EA-62436EA14621}"/>
                  </a:ext>
                </a:extLst>
              </p:cNvPr>
              <p:cNvSpPr txBox="1"/>
              <p:nvPr/>
            </p:nvSpPr>
            <p:spPr>
              <a:xfrm>
                <a:off x="5376512" y="1717904"/>
                <a:ext cx="6216400" cy="1815882"/>
              </a:xfrm>
              <a:prstGeom prst="rect">
                <a:avLst/>
              </a:prstGeom>
              <a:noFill/>
            </p:spPr>
            <p:txBody>
              <a:bodyPr wrap="square" rtlCol="0">
                <a:spAutoFit/>
              </a:bodyPr>
              <a:lstStyle/>
              <a:p>
                <a:r>
                  <a:rPr lang="nl-NL" sz="1600" dirty="0">
                    <a:solidFill>
                      <a:schemeClr val="bg2">
                        <a:lumMod val="10000"/>
                      </a:schemeClr>
                    </a:solidFill>
                    <a:latin typeface="Arial" panose="020B0604020202020204" pitchFamily="34" charset="0"/>
                    <a:cs typeface="Arial" panose="020B0604020202020204" pitchFamily="34" charset="0"/>
                  </a:rPr>
                  <a:t>Het schip versnelt over een afstand van </a:t>
                </a:r>
                <a14:m>
                  <m:oMath xmlns:m="http://schemas.openxmlformats.org/officeDocument/2006/math">
                    <m:r>
                      <a:rPr lang="nl-NL" sz="1600" i="1" dirty="0" smtClean="0">
                        <a:solidFill>
                          <a:schemeClr val="bg2">
                            <a:lumMod val="10000"/>
                          </a:schemeClr>
                        </a:solidFill>
                        <a:latin typeface="Cambria Math" panose="02040503050406030204" pitchFamily="18" charset="0"/>
                        <a:cs typeface="Arial" panose="020B0604020202020204" pitchFamily="34" charset="0"/>
                      </a:rPr>
                      <m:t>3,45 </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m</m:t>
                    </m:r>
                  </m:oMath>
                </a14:m>
                <a:r>
                  <a:rPr lang="nl-NL" sz="1600" dirty="0">
                    <a:solidFill>
                      <a:schemeClr val="bg2">
                        <a:lumMod val="10000"/>
                      </a:schemeClr>
                    </a:solidFill>
                    <a:latin typeface="Arial" panose="020B0604020202020204" pitchFamily="34" charset="0"/>
                    <a:cs typeface="Arial" panose="020B0604020202020204" pitchFamily="34" charset="0"/>
                  </a:rPr>
                  <a:t> (niet eenparig) vanuit stilstand naar een snelheid van </a:t>
                </a:r>
                <a14:m>
                  <m:oMath xmlns:m="http://schemas.openxmlformats.org/officeDocument/2006/math">
                    <m:r>
                      <a:rPr lang="nl-NL" sz="1600" i="1" dirty="0" smtClean="0">
                        <a:solidFill>
                          <a:schemeClr val="bg2">
                            <a:lumMod val="10000"/>
                          </a:schemeClr>
                        </a:solidFill>
                        <a:latin typeface="Cambria Math" panose="02040503050406030204" pitchFamily="18" charset="0"/>
                        <a:cs typeface="Arial" panose="020B0604020202020204" pitchFamily="34" charset="0"/>
                      </a:rPr>
                      <m:t>0,9</m:t>
                    </m:r>
                    <m:r>
                      <a:rPr lang="nl-NL" sz="1600" b="0" i="1" dirty="0" smtClean="0">
                        <a:solidFill>
                          <a:schemeClr val="bg2">
                            <a:lumMod val="10000"/>
                          </a:schemeClr>
                        </a:solidFill>
                        <a:latin typeface="Cambria Math" panose="02040503050406030204" pitchFamily="18" charset="0"/>
                        <a:cs typeface="Arial" panose="020B0604020202020204" pitchFamily="34" charset="0"/>
                      </a:rPr>
                      <m:t>0</m:t>
                    </m:r>
                    <m:r>
                      <a:rPr lang="nl-NL" sz="1600" i="1" dirty="0" smtClean="0">
                        <a:solidFill>
                          <a:schemeClr val="bg2">
                            <a:lumMod val="10000"/>
                          </a:schemeClr>
                        </a:solidFill>
                        <a:latin typeface="Cambria Math" panose="02040503050406030204" pitchFamily="18" charset="0"/>
                        <a:cs typeface="Arial" panose="020B0604020202020204" pitchFamily="34" charset="0"/>
                      </a:rPr>
                      <m:t> </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km</m:t>
                    </m:r>
                    <m:r>
                      <a:rPr lang="nl-NL" sz="1600" i="0" dirty="0" smtClean="0">
                        <a:solidFill>
                          <a:schemeClr val="bg2">
                            <a:lumMod val="10000"/>
                          </a:schemeClr>
                        </a:solidFill>
                        <a:latin typeface="Cambria Math" panose="02040503050406030204" pitchFamily="18" charset="0"/>
                        <a:cs typeface="Arial" panose="020B0604020202020204" pitchFamily="34" charset="0"/>
                      </a:rPr>
                      <m:t>/</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h</m:t>
                    </m:r>
                  </m:oMath>
                </a14:m>
                <a:r>
                  <a:rPr lang="nl-NL" sz="1600" dirty="0">
                    <a:solidFill>
                      <a:schemeClr val="bg2">
                        <a:lumMod val="10000"/>
                      </a:schemeClr>
                    </a:solidFill>
                    <a:latin typeface="Arial" panose="020B0604020202020204" pitchFamily="34" charset="0"/>
                    <a:cs typeface="Arial" panose="020B0604020202020204" pitchFamily="34" charset="0"/>
                  </a:rPr>
                  <a:t>. </a:t>
                </a:r>
              </a:p>
              <a:p>
                <a:endParaRPr lang="nl-NL" sz="1600" dirty="0">
                  <a:solidFill>
                    <a:schemeClr val="bg2">
                      <a:lumMod val="10000"/>
                    </a:schemeClr>
                  </a:solidFill>
                  <a:latin typeface="Arial" panose="020B0604020202020204" pitchFamily="34" charset="0"/>
                  <a:cs typeface="Arial" panose="020B0604020202020204" pitchFamily="34" charset="0"/>
                </a:endParaRPr>
              </a:p>
              <a:p>
                <a:r>
                  <a:rPr lang="nl-NL" sz="1600" dirty="0">
                    <a:solidFill>
                      <a:schemeClr val="bg2">
                        <a:lumMod val="10000"/>
                      </a:schemeClr>
                    </a:solidFill>
                    <a:latin typeface="Arial" panose="020B0604020202020204" pitchFamily="34" charset="0"/>
                    <a:cs typeface="Arial" panose="020B0604020202020204" pitchFamily="34" charset="0"/>
                  </a:rPr>
                  <a:t>De massa van het schip is </a:t>
                </a:r>
                <a14:m>
                  <m:oMath xmlns:m="http://schemas.openxmlformats.org/officeDocument/2006/math">
                    <m:r>
                      <a:rPr lang="nl-NL" sz="1600" b="0" i="1" smtClean="0">
                        <a:solidFill>
                          <a:schemeClr val="bg2">
                            <a:lumMod val="10000"/>
                          </a:schemeClr>
                        </a:solidFill>
                        <a:latin typeface="Cambria Math" panose="02040503050406030204" pitchFamily="18" charset="0"/>
                        <a:cs typeface="Arial" panose="020B0604020202020204" pitchFamily="34" charset="0"/>
                      </a:rPr>
                      <m:t>50</m:t>
                    </m:r>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m:t>
                    </m:r>
                    <m:sSup>
                      <m:sSupPr>
                        <m:ctrlP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10</m:t>
                        </m:r>
                      </m:e>
                      <m:sup>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3</m:t>
                        </m:r>
                      </m:sup>
                    </m:sSup>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nl-NL" sz="1600" b="0" i="0"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kg</m:t>
                    </m:r>
                  </m:oMath>
                </a14:m>
                <a:r>
                  <a:rPr lang="nl-NL" sz="1600" dirty="0">
                    <a:solidFill>
                      <a:schemeClr val="bg2">
                        <a:lumMod val="10000"/>
                      </a:schemeClr>
                    </a:solidFill>
                    <a:latin typeface="Arial" panose="020B0604020202020204" pitchFamily="34" charset="0"/>
                    <a:cs typeface="Arial" panose="020B0604020202020204" pitchFamily="34" charset="0"/>
                  </a:rPr>
                  <a:t>.</a:t>
                </a:r>
              </a:p>
              <a:p>
                <a:endParaRPr lang="nl-NL" sz="1600" dirty="0">
                  <a:solidFill>
                    <a:schemeClr val="bg2">
                      <a:lumMod val="10000"/>
                    </a:schemeClr>
                  </a:solidFill>
                  <a:latin typeface="Arial" panose="020B0604020202020204" pitchFamily="34" charset="0"/>
                  <a:cs typeface="Arial" panose="020B0604020202020204" pitchFamily="34" charset="0"/>
                </a:endParaRPr>
              </a:p>
              <a:p>
                <a:r>
                  <a:rPr lang="nl-NL" sz="1600" dirty="0">
                    <a:solidFill>
                      <a:schemeClr val="bg2">
                        <a:lumMod val="10000"/>
                      </a:schemeClr>
                    </a:solidFill>
                    <a:latin typeface="Arial" panose="020B0604020202020204" pitchFamily="34" charset="0"/>
                    <a:cs typeface="Arial" panose="020B0604020202020204" pitchFamily="34" charset="0"/>
                  </a:rPr>
                  <a:t>Bereken de grootte van de resulterende kracht op het schip tijdens de versnelling.</a:t>
                </a:r>
              </a:p>
            </p:txBody>
          </p:sp>
        </mc:Choice>
        <mc:Fallback xmlns="">
          <p:sp>
            <p:nvSpPr>
              <p:cNvPr id="7" name="Tekstvak 6">
                <a:extLst>
                  <a:ext uri="{FF2B5EF4-FFF2-40B4-BE49-F238E27FC236}">
                    <a16:creationId xmlns:a16="http://schemas.microsoft.com/office/drawing/2014/main" id="{B4B5FE69-9E30-9870-72EA-62436EA14621}"/>
                  </a:ext>
                </a:extLst>
              </p:cNvPr>
              <p:cNvSpPr txBox="1">
                <a:spLocks noRot="1" noChangeAspect="1" noMove="1" noResize="1" noEditPoints="1" noAdjustHandles="1" noChangeArrowheads="1" noChangeShapeType="1" noTextEdit="1"/>
              </p:cNvSpPr>
              <p:nvPr/>
            </p:nvSpPr>
            <p:spPr>
              <a:xfrm>
                <a:off x="5376512" y="1717904"/>
                <a:ext cx="6216400" cy="1815882"/>
              </a:xfrm>
              <a:prstGeom prst="rect">
                <a:avLst/>
              </a:prstGeom>
              <a:blipFill>
                <a:blip r:embed="rId3"/>
                <a:stretch>
                  <a:fillRect l="-612" t="-1389" r="-816" b="-3472"/>
                </a:stretch>
              </a:blipFill>
            </p:spPr>
            <p:txBody>
              <a:bodyPr/>
              <a:lstStyle/>
              <a:p>
                <a:r>
                  <a:rPr lang="nl-NL">
                    <a:noFill/>
                  </a:rPr>
                  <a:t> </a:t>
                </a:r>
              </a:p>
            </p:txBody>
          </p:sp>
        </mc:Fallback>
      </mc:AlternateContent>
    </p:spTree>
    <p:extLst>
      <p:ext uri="{BB962C8B-B14F-4D97-AF65-F5344CB8AC3E}">
        <p14:creationId xmlns:p14="http://schemas.microsoft.com/office/powerpoint/2010/main" val="131658012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8297-3EED-9C68-A869-9B635F922F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BF7B9-ED64-3438-A1B1-2C0EFD4AF07E}"/>
              </a:ext>
            </a:extLst>
          </p:cNvPr>
          <p:cNvSpPr>
            <a:spLocks noGrp="1"/>
          </p:cNvSpPr>
          <p:nvPr>
            <p:ph type="title"/>
          </p:nvPr>
        </p:nvSpPr>
        <p:spPr/>
        <p:txBody>
          <a:bodyPr/>
          <a:lstStyle/>
          <a:p>
            <a:r>
              <a:rPr lang="nl-NL" dirty="0"/>
              <a:t>Op het eindexamen?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461AEF86-5574-98F2-64AB-BBF2D8CACE2C}"/>
                  </a:ext>
                </a:extLst>
              </p:cNvPr>
              <p:cNvSpPr>
                <a:spLocks noGrp="1"/>
              </p:cNvSpPr>
              <p:nvPr>
                <p:ph idx="1"/>
              </p:nvPr>
            </p:nvSpPr>
            <p:spPr>
              <a:xfrm>
                <a:off x="838200" y="1483256"/>
                <a:ext cx="10851037" cy="5087662"/>
              </a:xfrm>
            </p:spPr>
            <p:txBody>
              <a:bodyPr>
                <a:normAutofit fontScale="77500" lnSpcReduction="20000"/>
              </a:bodyPr>
              <a:lstStyle/>
              <a:p>
                <a:r>
                  <a:rPr lang="nl-NL" dirty="0"/>
                  <a:t>Gegevens:</a:t>
                </a:r>
              </a:p>
              <a:p>
                <a:pPr lvl="1"/>
                <a14:m>
                  <m:oMath xmlns:m="http://schemas.openxmlformats.org/officeDocument/2006/math">
                    <m:r>
                      <a:rPr lang="nl-NL" b="0" i="1" smtClean="0">
                        <a:latin typeface="Cambria Math" panose="02040503050406030204" pitchFamily="18" charset="0"/>
                      </a:rPr>
                      <m:t>𝑚</m:t>
                    </m:r>
                    <m:r>
                      <a:rPr lang="nl-NL" b="0" i="1" smtClean="0">
                        <a:latin typeface="Cambria Math" panose="02040503050406030204" pitchFamily="18" charset="0"/>
                      </a:rPr>
                      <m:t>=50∙</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3</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kg</m:t>
                    </m:r>
                  </m:oMath>
                </a14:m>
                <a:endParaRPr lang="nl-NL" b="0" dirty="0">
                  <a:ea typeface="Cambria Math" panose="02040503050406030204" pitchFamily="18" charset="0"/>
                </a:endParaRPr>
              </a:p>
              <a:p>
                <a:pPr lvl="1"/>
                <a14:m>
                  <m:oMath xmlns:m="http://schemas.openxmlformats.org/officeDocument/2006/math">
                    <m:r>
                      <a:rPr lang="nl-NL" b="0" i="1" smtClean="0">
                        <a:latin typeface="Cambria Math" panose="02040503050406030204" pitchFamily="18" charset="0"/>
                        <a:ea typeface="Cambria Math" panose="02040503050406030204" pitchFamily="18" charset="0"/>
                      </a:rPr>
                      <m:t>𝑠</m:t>
                    </m:r>
                    <m:r>
                      <a:rPr lang="nl-NL" b="0" i="1" smtClean="0">
                        <a:latin typeface="Cambria Math" panose="02040503050406030204" pitchFamily="18" charset="0"/>
                        <a:ea typeface="Cambria Math" panose="02040503050406030204" pitchFamily="18" charset="0"/>
                      </a:rPr>
                      <m:t>=3,45 </m:t>
                    </m:r>
                    <m:r>
                      <m:rPr>
                        <m:sty m:val="p"/>
                      </m:rPr>
                      <a:rPr lang="nl-NL" b="0" i="0" smtClean="0">
                        <a:latin typeface="Cambria Math" panose="02040503050406030204" pitchFamily="18" charset="0"/>
                        <a:ea typeface="Cambria Math" panose="02040503050406030204" pitchFamily="18" charset="0"/>
                      </a:rPr>
                      <m:t>m</m:t>
                    </m:r>
                  </m:oMath>
                </a14:m>
                <a:endParaRPr lang="nl-NL" b="0" dirty="0">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t</m:t>
                        </m:r>
                        <m:r>
                          <a:rPr lang="nl-NL" b="0" i="1" smtClean="0">
                            <a:latin typeface="Cambria Math" panose="02040503050406030204" pitchFamily="18" charset="0"/>
                            <a:ea typeface="Cambria Math" panose="02040503050406030204" pitchFamily="18" charset="0"/>
                          </a:rPr>
                          <m:t>=0</m:t>
                        </m:r>
                      </m:sub>
                    </m:sSub>
                    <m:r>
                      <a:rPr lang="nl-NL" b="0" i="1" smtClean="0">
                        <a:latin typeface="Cambria Math" panose="02040503050406030204" pitchFamily="18" charset="0"/>
                        <a:ea typeface="Cambria Math" panose="02040503050406030204" pitchFamily="18" charset="0"/>
                      </a:rPr>
                      <m:t>=0 </m:t>
                    </m:r>
                    <m:r>
                      <m:rPr>
                        <m:sty m:val="p"/>
                      </m:rPr>
                      <a:rPr lang="nl-NL" b="0" i="0" smtClean="0">
                        <a:latin typeface="Cambria Math" panose="02040503050406030204" pitchFamily="18" charset="0"/>
                        <a:ea typeface="Cambria Math" panose="02040503050406030204" pitchFamily="18" charset="0"/>
                      </a:rPr>
                      <m:t>m</m:t>
                    </m:r>
                    <m:r>
                      <a:rPr lang="nl-NL" b="0" i="0"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s</m:t>
                    </m:r>
                  </m:oMath>
                </a14:m>
                <a:endParaRPr lang="nl-NL" b="0" dirty="0">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t</m:t>
                        </m:r>
                        <m:r>
                          <a:rPr lang="nl-NL" b="0" i="1" smtClean="0">
                            <a:latin typeface="Cambria Math" panose="02040503050406030204" pitchFamily="18" charset="0"/>
                            <a:ea typeface="Cambria Math" panose="02040503050406030204" pitchFamily="18" charset="0"/>
                          </a:rPr>
                          <m:t>=30</m:t>
                        </m:r>
                      </m:sub>
                    </m:sSub>
                    <m:r>
                      <a:rPr lang="nl-NL" b="0" i="1" smtClean="0">
                        <a:latin typeface="Cambria Math" panose="02040503050406030204" pitchFamily="18" charset="0"/>
                        <a:ea typeface="Cambria Math" panose="02040503050406030204" pitchFamily="18" charset="0"/>
                      </a:rPr>
                      <m:t>=0,90 </m:t>
                    </m:r>
                    <m:r>
                      <m:rPr>
                        <m:sty m:val="p"/>
                      </m:rPr>
                      <a:rPr lang="nl-NL" b="0" i="0" smtClean="0">
                        <a:latin typeface="Cambria Math" panose="02040503050406030204" pitchFamily="18" charset="0"/>
                        <a:ea typeface="Cambria Math" panose="02040503050406030204" pitchFamily="18" charset="0"/>
                      </a:rPr>
                      <m:t>km</m:t>
                    </m:r>
                    <m:r>
                      <a:rPr lang="nl-NL" b="0" i="0"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h</m:t>
                    </m:r>
                  </m:oMath>
                </a14:m>
                <a:r>
                  <a:rPr lang="nl-NL" b="0" dirty="0">
                    <a:ea typeface="Cambria Math" panose="02040503050406030204" pitchFamily="18" charset="0"/>
                  </a:rPr>
                  <a:t> </a:t>
                </a:r>
                <a14:m>
                  <m:oMath xmlns:m="http://schemas.openxmlformats.org/officeDocument/2006/math">
                    <m:r>
                      <a:rPr lang="nl-NL" b="0" i="1" dirty="0" smtClean="0">
                        <a:latin typeface="Cambria Math" panose="02040503050406030204" pitchFamily="18" charset="0"/>
                        <a:ea typeface="Cambria Math" panose="02040503050406030204" pitchFamily="18" charset="0"/>
                      </a:rPr>
                      <m:t>=0,23</m:t>
                    </m:r>
                    <m:f>
                      <m:fPr>
                        <m:ctrlPr>
                          <a:rPr lang="nl-NL" b="0" i="1" dirty="0" smtClean="0">
                            <a:latin typeface="Cambria Math" panose="02040503050406030204" pitchFamily="18" charset="0"/>
                            <a:ea typeface="Cambria Math" panose="02040503050406030204" pitchFamily="18" charset="0"/>
                          </a:rPr>
                        </m:ctrlPr>
                      </m:fPr>
                      <m:num>
                        <m:r>
                          <m:rPr>
                            <m:sty m:val="p"/>
                          </m:rPr>
                          <a:rPr lang="nl-NL" b="0" i="0" dirty="0" smtClean="0">
                            <a:latin typeface="Cambria Math" panose="02040503050406030204" pitchFamily="18" charset="0"/>
                            <a:ea typeface="Cambria Math" panose="02040503050406030204" pitchFamily="18" charset="0"/>
                          </a:rPr>
                          <m:t>m</m:t>
                        </m:r>
                      </m:num>
                      <m:den>
                        <m:r>
                          <m:rPr>
                            <m:sty m:val="p"/>
                          </m:rPr>
                          <a:rPr lang="nl-NL" b="0" i="0" dirty="0" smtClean="0">
                            <a:latin typeface="Cambria Math" panose="02040503050406030204" pitchFamily="18" charset="0"/>
                            <a:ea typeface="Cambria Math" panose="02040503050406030204" pitchFamily="18" charset="0"/>
                          </a:rPr>
                          <m:t>s</m:t>
                        </m:r>
                      </m:den>
                    </m:f>
                  </m:oMath>
                </a14:m>
                <a:endParaRPr lang="nl-NL" b="0" dirty="0">
                  <a:ea typeface="Cambria Math" panose="02040503050406030204" pitchFamily="18" charset="0"/>
                </a:endParaRPr>
              </a:p>
              <a:p>
                <a:r>
                  <a:rPr lang="nl-NL" dirty="0">
                    <a:ea typeface="Cambria Math" panose="02040503050406030204" pitchFamily="18" charset="0"/>
                  </a:rPr>
                  <a:t>Formule:</a:t>
                </a: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𝑊</m:t>
                        </m:r>
                      </m:e>
                      <m:sub>
                        <m:r>
                          <m:rPr>
                            <m:sty m:val="p"/>
                          </m:rPr>
                          <a:rPr lang="nl-NL" b="0" i="0" smtClean="0">
                            <a:latin typeface="Cambria Math" panose="02040503050406030204" pitchFamily="18" charset="0"/>
                            <a:ea typeface="Cambria Math" panose="02040503050406030204" pitchFamily="18" charset="0"/>
                          </a:rPr>
                          <m:t>netto</m:t>
                        </m:r>
                      </m:sub>
                    </m:sSub>
                    <m:r>
                      <a:rPr lang="nl-NL" b="0" i="0"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k</m:t>
                        </m:r>
                      </m:sub>
                    </m:sSub>
                  </m:oMath>
                </a14:m>
                <a:endParaRPr lang="nl-NL" b="0" dirty="0">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s</m:t>
                    </m:r>
                    <m:r>
                      <a:rPr lang="nl-NL" b="0" i="0"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0" smtClean="0">
                            <a:latin typeface="Cambria Math" panose="02040503050406030204" pitchFamily="18" charset="0"/>
                            <a:ea typeface="Cambria Math" panose="02040503050406030204" pitchFamily="18" charset="0"/>
                          </a:rPr>
                          <m:t>1</m:t>
                        </m:r>
                      </m:num>
                      <m:den>
                        <m:r>
                          <a:rPr lang="nl-NL" b="0" i="0"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1" smtClean="0">
                            <a:latin typeface="Cambria Math" panose="02040503050406030204" pitchFamily="18" charset="0"/>
                            <a:ea typeface="Cambria Math" panose="02040503050406030204" pitchFamily="18" charset="0"/>
                          </a:rPr>
                          <m:t>2</m:t>
                        </m:r>
                      </m:sup>
                    </m:sSubSup>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begin</m:t>
                        </m:r>
                      </m:sub>
                      <m:sup>
                        <m:r>
                          <a:rPr lang="nl-NL" b="0" i="0" smtClean="0">
                            <a:latin typeface="Cambria Math" panose="02040503050406030204" pitchFamily="18" charset="0"/>
                            <a:ea typeface="Cambria Math" panose="02040503050406030204" pitchFamily="18" charset="0"/>
                          </a:rPr>
                          <m:t>2</m:t>
                        </m:r>
                      </m:sup>
                    </m:sSubSup>
                  </m:oMath>
                </a14:m>
                <a:endParaRPr lang="nl-NL" dirty="0">
                  <a:ea typeface="Cambria Math" panose="02040503050406030204" pitchFamily="18" charset="0"/>
                </a:endParaRPr>
              </a:p>
              <a:p>
                <a:r>
                  <a:rPr lang="nl-NL" dirty="0">
                    <a:ea typeface="Cambria Math" panose="02040503050406030204" pitchFamily="18" charset="0"/>
                  </a:rPr>
                  <a:t>Rekenen:</a:t>
                </a: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a:latin typeface="Cambria Math" panose="02040503050406030204" pitchFamily="18" charset="0"/>
                        <a:ea typeface="Cambria Math" panose="02040503050406030204" pitchFamily="18" charset="0"/>
                      </a:rPr>
                      <m:t>∙</m:t>
                    </m:r>
                    <m:r>
                      <a:rPr lang="nl-NL" b="0" i="0" smtClean="0">
                        <a:latin typeface="Cambria Math" panose="02040503050406030204" pitchFamily="18" charset="0"/>
                        <a:ea typeface="Cambria Math" panose="02040503050406030204" pitchFamily="18" charset="0"/>
                      </a:rPr>
                      <m:t>3,54=</m:t>
                    </m:r>
                    <m:f>
                      <m:fPr>
                        <m:ctrlPr>
                          <a:rPr lang="nl-NL" b="0" i="1" smtClean="0">
                            <a:highlight>
                              <a:srgbClr val="00FFFF"/>
                            </a:highlight>
                            <a:latin typeface="Cambria Math" panose="02040503050406030204" pitchFamily="18" charset="0"/>
                            <a:ea typeface="Cambria Math" panose="02040503050406030204" pitchFamily="18" charset="0"/>
                          </a:rPr>
                        </m:ctrlPr>
                      </m:fPr>
                      <m:num>
                        <m:r>
                          <a:rPr lang="nl-NL" b="0" i="0" smtClean="0">
                            <a:highlight>
                              <a:srgbClr val="00FFFF"/>
                            </a:highlight>
                            <a:latin typeface="Cambria Math" panose="02040503050406030204" pitchFamily="18" charset="0"/>
                            <a:ea typeface="Cambria Math" panose="02040503050406030204" pitchFamily="18" charset="0"/>
                          </a:rPr>
                          <m:t>1</m:t>
                        </m:r>
                      </m:num>
                      <m:den>
                        <m:r>
                          <a:rPr lang="nl-NL" b="0" i="0" smtClean="0">
                            <a:highlight>
                              <a:srgbClr val="00FFFF"/>
                            </a:highlight>
                            <a:latin typeface="Cambria Math" panose="02040503050406030204" pitchFamily="18" charset="0"/>
                            <a:ea typeface="Cambria Math" panose="02040503050406030204" pitchFamily="18" charset="0"/>
                          </a:rPr>
                          <m:t>2</m:t>
                        </m:r>
                      </m:den>
                    </m:f>
                    <m:r>
                      <a:rPr lang="nl-NL" b="0" i="1" smtClean="0">
                        <a:highlight>
                          <a:srgbClr val="00FFFF"/>
                        </a:highlight>
                        <a:latin typeface="Cambria Math" panose="02040503050406030204" pitchFamily="18" charset="0"/>
                        <a:ea typeface="Cambria Math" panose="02040503050406030204" pitchFamily="18" charset="0"/>
                      </a:rPr>
                      <m:t>∙50∙</m:t>
                    </m:r>
                    <m:sSup>
                      <m:sSupPr>
                        <m:ctrlPr>
                          <a:rPr lang="nl-NL" b="0" i="1" smtClean="0">
                            <a:highlight>
                              <a:srgbClr val="00FFFF"/>
                            </a:highlight>
                            <a:latin typeface="Cambria Math" panose="02040503050406030204" pitchFamily="18" charset="0"/>
                            <a:ea typeface="Cambria Math" panose="02040503050406030204" pitchFamily="18" charset="0"/>
                          </a:rPr>
                        </m:ctrlPr>
                      </m:sSupPr>
                      <m:e>
                        <m:r>
                          <a:rPr lang="nl-NL" b="0" i="1" smtClean="0">
                            <a:highlight>
                              <a:srgbClr val="00FFFF"/>
                            </a:highlight>
                            <a:latin typeface="Cambria Math" panose="02040503050406030204" pitchFamily="18" charset="0"/>
                            <a:ea typeface="Cambria Math" panose="02040503050406030204" pitchFamily="18" charset="0"/>
                          </a:rPr>
                          <m:t>10</m:t>
                        </m:r>
                      </m:e>
                      <m:sup>
                        <m:r>
                          <a:rPr lang="nl-NL" b="0" i="1" smtClean="0">
                            <a:highlight>
                              <a:srgbClr val="00FFFF"/>
                            </a:highlight>
                            <a:latin typeface="Cambria Math" panose="02040503050406030204" pitchFamily="18" charset="0"/>
                            <a:ea typeface="Cambria Math" panose="02040503050406030204" pitchFamily="18" charset="0"/>
                          </a:rPr>
                          <m:t>3</m:t>
                        </m:r>
                      </m:sup>
                    </m:sSup>
                    <m:r>
                      <a:rPr lang="nl-NL" b="0" i="1" smtClean="0">
                        <a:highlight>
                          <a:srgbClr val="00FFFF"/>
                        </a:highlight>
                        <a:latin typeface="Cambria Math" panose="02040503050406030204" pitchFamily="18" charset="0"/>
                        <a:ea typeface="Cambria Math" panose="02040503050406030204" pitchFamily="18" charset="0"/>
                      </a:rPr>
                      <m:t>∙</m:t>
                    </m:r>
                    <m:sSup>
                      <m:sSupPr>
                        <m:ctrlPr>
                          <a:rPr lang="nl-NL" b="0" i="1" smtClean="0">
                            <a:highlight>
                              <a:srgbClr val="00FFFF"/>
                            </a:highlight>
                            <a:latin typeface="Cambria Math" panose="02040503050406030204" pitchFamily="18" charset="0"/>
                            <a:ea typeface="Cambria Math" panose="02040503050406030204" pitchFamily="18" charset="0"/>
                          </a:rPr>
                        </m:ctrlPr>
                      </m:sSupPr>
                      <m:e>
                        <m:r>
                          <a:rPr lang="nl-NL" b="0" i="1" smtClean="0">
                            <a:highlight>
                              <a:srgbClr val="00FFFF"/>
                            </a:highlight>
                            <a:latin typeface="Cambria Math" panose="02040503050406030204" pitchFamily="18" charset="0"/>
                            <a:ea typeface="Cambria Math" panose="02040503050406030204" pitchFamily="18" charset="0"/>
                          </a:rPr>
                          <m:t>0,23</m:t>
                        </m:r>
                      </m:e>
                      <m:sup>
                        <m:r>
                          <a:rPr lang="nl-NL" b="0" i="1" smtClean="0">
                            <a:highlight>
                              <a:srgbClr val="00FFFF"/>
                            </a:highlight>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f>
                      <m:fPr>
                        <m:ctrlPr>
                          <a:rPr lang="nl-NL" b="0" i="1" smtClean="0">
                            <a:highlight>
                              <a:srgbClr val="FFFF00"/>
                            </a:highlight>
                            <a:latin typeface="Cambria Math" panose="02040503050406030204" pitchFamily="18" charset="0"/>
                            <a:ea typeface="Cambria Math" panose="02040503050406030204" pitchFamily="18" charset="0"/>
                          </a:rPr>
                        </m:ctrlPr>
                      </m:fPr>
                      <m:num>
                        <m:r>
                          <a:rPr lang="nl-NL" b="0" i="1" smtClean="0">
                            <a:highlight>
                              <a:srgbClr val="FFFF00"/>
                            </a:highlight>
                            <a:latin typeface="Cambria Math" panose="02040503050406030204" pitchFamily="18" charset="0"/>
                            <a:ea typeface="Cambria Math" panose="02040503050406030204" pitchFamily="18" charset="0"/>
                          </a:rPr>
                          <m:t>1</m:t>
                        </m:r>
                      </m:num>
                      <m:den>
                        <m:r>
                          <a:rPr lang="nl-NL" b="0" i="1" smtClean="0">
                            <a:highlight>
                              <a:srgbClr val="FFFF00"/>
                            </a:highlight>
                            <a:latin typeface="Cambria Math" panose="02040503050406030204" pitchFamily="18" charset="0"/>
                            <a:ea typeface="Cambria Math" panose="02040503050406030204" pitchFamily="18" charset="0"/>
                          </a:rPr>
                          <m:t>2</m:t>
                        </m:r>
                      </m:den>
                    </m:f>
                    <m:r>
                      <a:rPr lang="nl-NL" b="0" i="1" smtClean="0">
                        <a:highlight>
                          <a:srgbClr val="FFFF00"/>
                        </a:highlight>
                        <a:latin typeface="Cambria Math" panose="02040503050406030204" pitchFamily="18" charset="0"/>
                        <a:ea typeface="Cambria Math" panose="02040503050406030204" pitchFamily="18" charset="0"/>
                      </a:rPr>
                      <m:t>∙50∙</m:t>
                    </m:r>
                    <m:sSup>
                      <m:sSupPr>
                        <m:ctrlPr>
                          <a:rPr lang="nl-NL" b="0" i="1" smtClean="0">
                            <a:highlight>
                              <a:srgbClr val="FFFF00"/>
                            </a:highlight>
                            <a:latin typeface="Cambria Math" panose="02040503050406030204" pitchFamily="18" charset="0"/>
                            <a:ea typeface="Cambria Math" panose="02040503050406030204" pitchFamily="18" charset="0"/>
                          </a:rPr>
                        </m:ctrlPr>
                      </m:sSupPr>
                      <m:e>
                        <m:r>
                          <a:rPr lang="nl-NL" b="0" i="1" smtClean="0">
                            <a:highlight>
                              <a:srgbClr val="FFFF00"/>
                            </a:highlight>
                            <a:latin typeface="Cambria Math" panose="02040503050406030204" pitchFamily="18" charset="0"/>
                            <a:ea typeface="Cambria Math" panose="02040503050406030204" pitchFamily="18" charset="0"/>
                          </a:rPr>
                          <m:t>10</m:t>
                        </m:r>
                      </m:e>
                      <m:sup>
                        <m:r>
                          <a:rPr lang="nl-NL" b="0" i="1" smtClean="0">
                            <a:highlight>
                              <a:srgbClr val="FFFF00"/>
                            </a:highlight>
                            <a:latin typeface="Cambria Math" panose="02040503050406030204" pitchFamily="18" charset="0"/>
                            <a:ea typeface="Cambria Math" panose="02040503050406030204" pitchFamily="18" charset="0"/>
                          </a:rPr>
                          <m:t>3</m:t>
                        </m:r>
                      </m:sup>
                    </m:sSup>
                    <m:r>
                      <a:rPr lang="nl-NL" b="0" i="1" smtClean="0">
                        <a:highlight>
                          <a:srgbClr val="FFFF00"/>
                        </a:highlight>
                        <a:latin typeface="Cambria Math" panose="02040503050406030204" pitchFamily="18" charset="0"/>
                        <a:ea typeface="Cambria Math" panose="02040503050406030204" pitchFamily="18" charset="0"/>
                      </a:rPr>
                      <m:t>∙</m:t>
                    </m:r>
                    <m:sSup>
                      <m:sSupPr>
                        <m:ctrlPr>
                          <a:rPr lang="nl-NL" b="0" i="1" smtClean="0">
                            <a:highlight>
                              <a:srgbClr val="FFFF00"/>
                            </a:highlight>
                            <a:latin typeface="Cambria Math" panose="02040503050406030204" pitchFamily="18" charset="0"/>
                            <a:ea typeface="Cambria Math" panose="02040503050406030204" pitchFamily="18" charset="0"/>
                          </a:rPr>
                        </m:ctrlPr>
                      </m:sSupPr>
                      <m:e>
                        <m:r>
                          <a:rPr lang="nl-NL" b="0" i="1" smtClean="0">
                            <a:highlight>
                              <a:srgbClr val="FFFF00"/>
                            </a:highlight>
                            <a:latin typeface="Cambria Math" panose="02040503050406030204" pitchFamily="18" charset="0"/>
                            <a:ea typeface="Cambria Math" panose="02040503050406030204" pitchFamily="18" charset="0"/>
                          </a:rPr>
                          <m:t>0</m:t>
                        </m:r>
                      </m:e>
                      <m:sup>
                        <m:r>
                          <a:rPr lang="nl-NL" b="0" i="1" smtClean="0">
                            <a:highlight>
                              <a:srgbClr val="FFFF00"/>
                            </a:highlight>
                            <a:latin typeface="Cambria Math" panose="02040503050406030204" pitchFamily="18" charset="0"/>
                            <a:ea typeface="Cambria Math" panose="02040503050406030204" pitchFamily="18" charset="0"/>
                          </a:rPr>
                          <m:t>2</m:t>
                        </m:r>
                      </m:sup>
                    </m:sSup>
                  </m:oMath>
                </a14:m>
                <a:endParaRPr lang="nl-NL" b="0" dirty="0">
                  <a:highlight>
                    <a:srgbClr val="FFFF00"/>
                  </a:highlight>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a:latin typeface="Cambria Math" panose="02040503050406030204" pitchFamily="18" charset="0"/>
                        <a:ea typeface="Cambria Math" panose="02040503050406030204" pitchFamily="18" charset="0"/>
                      </a:rPr>
                      <m:t>∙</m:t>
                    </m:r>
                    <m:r>
                      <a:rPr lang="nl-NL" b="0" i="0" smtClean="0">
                        <a:highlight>
                          <a:srgbClr val="00FF00"/>
                        </a:highlight>
                        <a:latin typeface="Cambria Math" panose="02040503050406030204" pitchFamily="18" charset="0"/>
                        <a:ea typeface="Cambria Math" panose="02040503050406030204" pitchFamily="18" charset="0"/>
                      </a:rPr>
                      <m:t>3,54</m:t>
                    </m:r>
                    <m:r>
                      <a:rPr lang="nl-NL" b="0" i="0" smtClean="0">
                        <a:latin typeface="Cambria Math" panose="02040503050406030204" pitchFamily="18" charset="0"/>
                        <a:ea typeface="Cambria Math" panose="02040503050406030204" pitchFamily="18" charset="0"/>
                      </a:rPr>
                      <m:t>=</m:t>
                    </m:r>
                    <m:r>
                      <a:rPr lang="nl-NL" b="0" i="0" smtClean="0">
                        <a:highlight>
                          <a:srgbClr val="00FFFF"/>
                        </a:highlight>
                        <a:latin typeface="Cambria Math" panose="02040503050406030204" pitchFamily="18" charset="0"/>
                        <a:ea typeface="Cambria Math" panose="02040503050406030204" pitchFamily="18" charset="0"/>
                      </a:rPr>
                      <m:t>1322,5</m:t>
                    </m:r>
                    <m:r>
                      <a:rPr lang="nl-NL" b="0" i="0" smtClean="0">
                        <a:latin typeface="Cambria Math" panose="02040503050406030204" pitchFamily="18" charset="0"/>
                        <a:ea typeface="Cambria Math" panose="02040503050406030204" pitchFamily="18" charset="0"/>
                      </a:rPr>
                      <m:t>−</m:t>
                    </m:r>
                    <m:r>
                      <a:rPr lang="nl-NL" b="0" i="0" smtClean="0">
                        <a:highlight>
                          <a:srgbClr val="FFFF00"/>
                        </a:highlight>
                        <a:latin typeface="Cambria Math" panose="02040503050406030204" pitchFamily="18" charset="0"/>
                        <a:ea typeface="Cambria Math" panose="02040503050406030204" pitchFamily="18" charset="0"/>
                      </a:rPr>
                      <m:t>0</m:t>
                    </m:r>
                  </m:oMath>
                </a14:m>
                <a:endParaRPr lang="nl-NL" b="0" dirty="0">
                  <a:highlight>
                    <a:srgbClr val="FFFF00"/>
                  </a:highlight>
                  <a:ea typeface="Cambria Math" panose="02040503050406030204" pitchFamily="18" charset="0"/>
                </a:endParaRP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b="0" i="0"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0" smtClean="0">
                            <a:highlight>
                              <a:srgbClr val="00FFFF"/>
                            </a:highlight>
                            <a:latin typeface="Cambria Math" panose="02040503050406030204" pitchFamily="18" charset="0"/>
                            <a:ea typeface="Cambria Math" panose="02040503050406030204" pitchFamily="18" charset="0"/>
                          </a:rPr>
                          <m:t>1322,5</m:t>
                        </m:r>
                      </m:num>
                      <m:den>
                        <m:r>
                          <a:rPr lang="nl-NL" b="0" i="0" smtClean="0">
                            <a:highlight>
                              <a:srgbClr val="00FF00"/>
                            </a:highlight>
                            <a:latin typeface="Cambria Math" panose="02040503050406030204" pitchFamily="18" charset="0"/>
                            <a:ea typeface="Cambria Math" panose="02040503050406030204" pitchFamily="18" charset="0"/>
                          </a:rPr>
                          <m:t>3,54</m:t>
                        </m:r>
                      </m:den>
                    </m:f>
                    <m:r>
                      <a:rPr lang="nl-NL" b="0" i="0" smtClean="0">
                        <a:latin typeface="Cambria Math" panose="02040503050406030204" pitchFamily="18" charset="0"/>
                        <a:ea typeface="Cambria Math" panose="02040503050406030204" pitchFamily="18" charset="0"/>
                      </a:rPr>
                      <m:t>=374 </m:t>
                    </m:r>
                    <m:r>
                      <m:rPr>
                        <m:sty m:val="p"/>
                      </m:rPr>
                      <a:rPr lang="nl-NL" b="0" i="0" smtClean="0">
                        <a:latin typeface="Cambria Math" panose="02040503050406030204" pitchFamily="18" charset="0"/>
                        <a:ea typeface="Cambria Math" panose="02040503050406030204" pitchFamily="18" charset="0"/>
                      </a:rPr>
                      <m:t>N</m:t>
                    </m:r>
                  </m:oMath>
                </a14:m>
                <a:endParaRPr lang="nl-NL" b="0" dirty="0">
                  <a:ea typeface="Cambria Math" panose="02040503050406030204" pitchFamily="18" charset="0"/>
                </a:endParaRPr>
              </a:p>
              <a:p>
                <a:r>
                  <a:rPr lang="nl-NL" dirty="0">
                    <a:ea typeface="Cambria Math" panose="02040503050406030204" pitchFamily="18" charset="0"/>
                  </a:rPr>
                  <a:t>Antwoord:</a:t>
                </a:r>
              </a:p>
              <a:p>
                <a:pPr lvl="1"/>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𝐹</m:t>
                        </m:r>
                      </m:e>
                      <m:sub>
                        <m:r>
                          <m:rPr>
                            <m:sty m:val="p"/>
                          </m:rPr>
                          <a:rPr lang="nl-NL" b="0" i="0" smtClean="0">
                            <a:latin typeface="Cambria Math" panose="02040503050406030204" pitchFamily="18" charset="0"/>
                            <a:ea typeface="Cambria Math" panose="02040503050406030204" pitchFamily="18" charset="0"/>
                          </a:rPr>
                          <m:t>res</m:t>
                        </m:r>
                      </m:sub>
                    </m:sSub>
                    <m:r>
                      <a:rPr lang="nl-NL" b="0" i="0" smtClean="0">
                        <a:latin typeface="Cambria Math" panose="02040503050406030204" pitchFamily="18" charset="0"/>
                        <a:ea typeface="Cambria Math" panose="02040503050406030204" pitchFamily="18" charset="0"/>
                      </a:rPr>
                      <m:t>=3,7</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N</m:t>
                    </m:r>
                  </m:oMath>
                </a14:m>
                <a:endParaRPr lang="nl-NL" dirty="0">
                  <a:ea typeface="Cambria Math" panose="02040503050406030204" pitchFamily="18" charset="0"/>
                </a:endParaRPr>
              </a:p>
              <a:p>
                <a:pPr lvl="1"/>
                <a:endParaRPr lang="nl-NL" b="0" dirty="0">
                  <a:ea typeface="Cambria Math" panose="02040503050406030204" pitchFamily="18" charset="0"/>
                </a:endParaRPr>
              </a:p>
              <a:p>
                <a:pPr lvl="1"/>
                <a:endParaRPr lang="nl-NL" dirty="0"/>
              </a:p>
            </p:txBody>
          </p:sp>
        </mc:Choice>
        <mc:Fallback xmlns="">
          <p:sp>
            <p:nvSpPr>
              <p:cNvPr id="3" name="Tijdelijke aanduiding voor inhoud 2">
                <a:extLst>
                  <a:ext uri="{FF2B5EF4-FFF2-40B4-BE49-F238E27FC236}">
                    <a16:creationId xmlns:a16="http://schemas.microsoft.com/office/drawing/2014/main" id="{461AEF86-5574-98F2-64AB-BBF2D8CACE2C}"/>
                  </a:ext>
                </a:extLst>
              </p:cNvPr>
              <p:cNvSpPr>
                <a:spLocks noGrp="1" noRot="1" noChangeAspect="1" noMove="1" noResize="1" noEditPoints="1" noAdjustHandles="1" noChangeArrowheads="1" noChangeShapeType="1" noTextEdit="1"/>
              </p:cNvSpPr>
              <p:nvPr>
                <p:ph idx="1"/>
              </p:nvPr>
            </p:nvSpPr>
            <p:spPr>
              <a:xfrm>
                <a:off x="838200" y="1483256"/>
                <a:ext cx="10851037" cy="5087662"/>
              </a:xfrm>
              <a:blipFill>
                <a:blip r:embed="rId3"/>
                <a:stretch>
                  <a:fillRect l="-702" t="-248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AE36E39A-89CE-24A6-4E38-78562DCC8D8A}"/>
                  </a:ext>
                </a:extLst>
              </p:cNvPr>
              <p:cNvSpPr txBox="1"/>
              <p:nvPr/>
            </p:nvSpPr>
            <p:spPr>
              <a:xfrm>
                <a:off x="5376512" y="1717904"/>
                <a:ext cx="6216400" cy="1815882"/>
              </a:xfrm>
              <a:prstGeom prst="rect">
                <a:avLst/>
              </a:prstGeom>
              <a:noFill/>
            </p:spPr>
            <p:txBody>
              <a:bodyPr wrap="square" rtlCol="0">
                <a:spAutoFit/>
              </a:bodyPr>
              <a:lstStyle/>
              <a:p>
                <a:r>
                  <a:rPr lang="nl-NL" sz="1600" dirty="0">
                    <a:solidFill>
                      <a:schemeClr val="bg2">
                        <a:lumMod val="10000"/>
                      </a:schemeClr>
                    </a:solidFill>
                    <a:latin typeface="Arial" panose="020B0604020202020204" pitchFamily="34" charset="0"/>
                    <a:cs typeface="Arial" panose="020B0604020202020204" pitchFamily="34" charset="0"/>
                  </a:rPr>
                  <a:t>Het schip versnelt over een afstand van </a:t>
                </a:r>
                <a14:m>
                  <m:oMath xmlns:m="http://schemas.openxmlformats.org/officeDocument/2006/math">
                    <m:r>
                      <a:rPr lang="nl-NL" sz="1600" i="1" dirty="0" smtClean="0">
                        <a:solidFill>
                          <a:schemeClr val="bg2">
                            <a:lumMod val="10000"/>
                          </a:schemeClr>
                        </a:solidFill>
                        <a:latin typeface="Cambria Math" panose="02040503050406030204" pitchFamily="18" charset="0"/>
                        <a:cs typeface="Arial" panose="020B0604020202020204" pitchFamily="34" charset="0"/>
                      </a:rPr>
                      <m:t>3,45 </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m</m:t>
                    </m:r>
                  </m:oMath>
                </a14:m>
                <a:r>
                  <a:rPr lang="nl-NL" sz="1600" dirty="0">
                    <a:solidFill>
                      <a:schemeClr val="bg2">
                        <a:lumMod val="10000"/>
                      </a:schemeClr>
                    </a:solidFill>
                    <a:latin typeface="Arial" panose="020B0604020202020204" pitchFamily="34" charset="0"/>
                    <a:cs typeface="Arial" panose="020B0604020202020204" pitchFamily="34" charset="0"/>
                  </a:rPr>
                  <a:t> (niet eenparig) vanuit stilstand naar een snelheid van </a:t>
                </a:r>
                <a14:m>
                  <m:oMath xmlns:m="http://schemas.openxmlformats.org/officeDocument/2006/math">
                    <m:r>
                      <a:rPr lang="nl-NL" sz="1600" i="1" dirty="0" smtClean="0">
                        <a:solidFill>
                          <a:schemeClr val="bg2">
                            <a:lumMod val="10000"/>
                          </a:schemeClr>
                        </a:solidFill>
                        <a:latin typeface="Cambria Math" panose="02040503050406030204" pitchFamily="18" charset="0"/>
                        <a:cs typeface="Arial" panose="020B0604020202020204" pitchFamily="34" charset="0"/>
                      </a:rPr>
                      <m:t>0,9</m:t>
                    </m:r>
                    <m:r>
                      <a:rPr lang="nl-NL" sz="1600" b="0" i="1" dirty="0" smtClean="0">
                        <a:solidFill>
                          <a:schemeClr val="bg2">
                            <a:lumMod val="10000"/>
                          </a:schemeClr>
                        </a:solidFill>
                        <a:latin typeface="Cambria Math" panose="02040503050406030204" pitchFamily="18" charset="0"/>
                        <a:cs typeface="Arial" panose="020B0604020202020204" pitchFamily="34" charset="0"/>
                      </a:rPr>
                      <m:t>0</m:t>
                    </m:r>
                    <m:r>
                      <a:rPr lang="nl-NL" sz="1600" i="1" dirty="0" smtClean="0">
                        <a:solidFill>
                          <a:schemeClr val="bg2">
                            <a:lumMod val="10000"/>
                          </a:schemeClr>
                        </a:solidFill>
                        <a:latin typeface="Cambria Math" panose="02040503050406030204" pitchFamily="18" charset="0"/>
                        <a:cs typeface="Arial" panose="020B0604020202020204" pitchFamily="34" charset="0"/>
                      </a:rPr>
                      <m:t> </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km</m:t>
                    </m:r>
                    <m:r>
                      <a:rPr lang="nl-NL" sz="1600" i="0" dirty="0" smtClean="0">
                        <a:solidFill>
                          <a:schemeClr val="bg2">
                            <a:lumMod val="10000"/>
                          </a:schemeClr>
                        </a:solidFill>
                        <a:latin typeface="Cambria Math" panose="02040503050406030204" pitchFamily="18" charset="0"/>
                        <a:cs typeface="Arial" panose="020B0604020202020204" pitchFamily="34" charset="0"/>
                      </a:rPr>
                      <m:t>/</m:t>
                    </m:r>
                    <m:r>
                      <m:rPr>
                        <m:sty m:val="p"/>
                      </m:rPr>
                      <a:rPr lang="nl-NL" sz="1600" i="0" dirty="0" smtClean="0">
                        <a:solidFill>
                          <a:schemeClr val="bg2">
                            <a:lumMod val="10000"/>
                          </a:schemeClr>
                        </a:solidFill>
                        <a:latin typeface="Cambria Math" panose="02040503050406030204" pitchFamily="18" charset="0"/>
                        <a:cs typeface="Arial" panose="020B0604020202020204" pitchFamily="34" charset="0"/>
                      </a:rPr>
                      <m:t>h</m:t>
                    </m:r>
                  </m:oMath>
                </a14:m>
                <a:r>
                  <a:rPr lang="nl-NL" sz="1600" dirty="0">
                    <a:solidFill>
                      <a:schemeClr val="bg2">
                        <a:lumMod val="10000"/>
                      </a:schemeClr>
                    </a:solidFill>
                    <a:latin typeface="Arial" panose="020B0604020202020204" pitchFamily="34" charset="0"/>
                    <a:cs typeface="Arial" panose="020B0604020202020204" pitchFamily="34" charset="0"/>
                  </a:rPr>
                  <a:t>. </a:t>
                </a:r>
              </a:p>
              <a:p>
                <a:endParaRPr lang="nl-NL" sz="1600" dirty="0">
                  <a:solidFill>
                    <a:schemeClr val="bg2">
                      <a:lumMod val="10000"/>
                    </a:schemeClr>
                  </a:solidFill>
                  <a:latin typeface="Arial" panose="020B0604020202020204" pitchFamily="34" charset="0"/>
                  <a:cs typeface="Arial" panose="020B0604020202020204" pitchFamily="34" charset="0"/>
                </a:endParaRPr>
              </a:p>
              <a:p>
                <a:r>
                  <a:rPr lang="nl-NL" sz="1600" dirty="0">
                    <a:solidFill>
                      <a:schemeClr val="bg2">
                        <a:lumMod val="10000"/>
                      </a:schemeClr>
                    </a:solidFill>
                    <a:latin typeface="Arial" panose="020B0604020202020204" pitchFamily="34" charset="0"/>
                    <a:cs typeface="Arial" panose="020B0604020202020204" pitchFamily="34" charset="0"/>
                  </a:rPr>
                  <a:t>De massa van het schip is </a:t>
                </a:r>
                <a14:m>
                  <m:oMath xmlns:m="http://schemas.openxmlformats.org/officeDocument/2006/math">
                    <m:r>
                      <a:rPr lang="nl-NL" sz="1600" b="0" i="1" smtClean="0">
                        <a:solidFill>
                          <a:schemeClr val="bg2">
                            <a:lumMod val="10000"/>
                          </a:schemeClr>
                        </a:solidFill>
                        <a:latin typeface="Cambria Math" panose="02040503050406030204" pitchFamily="18" charset="0"/>
                        <a:cs typeface="Arial" panose="020B0604020202020204" pitchFamily="34" charset="0"/>
                      </a:rPr>
                      <m:t>50</m:t>
                    </m:r>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m:t>
                    </m:r>
                    <m:sSup>
                      <m:sSupPr>
                        <m:ctrlP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ctrlPr>
                      </m:sSupPr>
                      <m:e>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10</m:t>
                        </m:r>
                      </m:e>
                      <m:sup>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3</m:t>
                        </m:r>
                      </m:sup>
                    </m:sSup>
                    <m:r>
                      <a:rPr lang="nl-NL" sz="1600" b="0" i="1"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nl-NL" sz="1600" b="0" i="0" smtClean="0">
                        <a:solidFill>
                          <a:schemeClr val="bg2">
                            <a:lumMod val="10000"/>
                          </a:schemeClr>
                        </a:solidFill>
                        <a:latin typeface="Cambria Math" panose="02040503050406030204" pitchFamily="18" charset="0"/>
                        <a:ea typeface="Cambria Math" panose="02040503050406030204" pitchFamily="18" charset="0"/>
                        <a:cs typeface="Arial" panose="020B0604020202020204" pitchFamily="34" charset="0"/>
                      </a:rPr>
                      <m:t>kg</m:t>
                    </m:r>
                  </m:oMath>
                </a14:m>
                <a:r>
                  <a:rPr lang="nl-NL" sz="1600" dirty="0">
                    <a:solidFill>
                      <a:schemeClr val="bg2">
                        <a:lumMod val="10000"/>
                      </a:schemeClr>
                    </a:solidFill>
                    <a:latin typeface="Arial" panose="020B0604020202020204" pitchFamily="34" charset="0"/>
                    <a:cs typeface="Arial" panose="020B0604020202020204" pitchFamily="34" charset="0"/>
                  </a:rPr>
                  <a:t>.</a:t>
                </a:r>
              </a:p>
              <a:p>
                <a:endParaRPr lang="nl-NL" sz="1600" dirty="0">
                  <a:solidFill>
                    <a:schemeClr val="bg2">
                      <a:lumMod val="10000"/>
                    </a:schemeClr>
                  </a:solidFill>
                  <a:latin typeface="Arial" panose="020B0604020202020204" pitchFamily="34" charset="0"/>
                  <a:cs typeface="Arial" panose="020B0604020202020204" pitchFamily="34" charset="0"/>
                </a:endParaRPr>
              </a:p>
              <a:p>
                <a:r>
                  <a:rPr lang="nl-NL" sz="1600" dirty="0">
                    <a:solidFill>
                      <a:schemeClr val="bg2">
                        <a:lumMod val="10000"/>
                      </a:schemeClr>
                    </a:solidFill>
                    <a:latin typeface="Arial" panose="020B0604020202020204" pitchFamily="34" charset="0"/>
                    <a:cs typeface="Arial" panose="020B0604020202020204" pitchFamily="34" charset="0"/>
                  </a:rPr>
                  <a:t>Bereken de grootte van de resulterende kracht op het schip tijdens de versnelling.</a:t>
                </a:r>
              </a:p>
            </p:txBody>
          </p:sp>
        </mc:Choice>
        <mc:Fallback xmlns="">
          <p:sp>
            <p:nvSpPr>
              <p:cNvPr id="14" name="Tekstvak 13">
                <a:extLst>
                  <a:ext uri="{FF2B5EF4-FFF2-40B4-BE49-F238E27FC236}">
                    <a16:creationId xmlns:a16="http://schemas.microsoft.com/office/drawing/2014/main" id="{AE36E39A-89CE-24A6-4E38-78562DCC8D8A}"/>
                  </a:ext>
                </a:extLst>
              </p:cNvPr>
              <p:cNvSpPr txBox="1">
                <a:spLocks noRot="1" noChangeAspect="1" noMove="1" noResize="1" noEditPoints="1" noAdjustHandles="1" noChangeArrowheads="1" noChangeShapeType="1" noTextEdit="1"/>
              </p:cNvSpPr>
              <p:nvPr/>
            </p:nvSpPr>
            <p:spPr>
              <a:xfrm>
                <a:off x="5376512" y="1717904"/>
                <a:ext cx="6216400" cy="1815882"/>
              </a:xfrm>
              <a:prstGeom prst="rect">
                <a:avLst/>
              </a:prstGeom>
              <a:blipFill>
                <a:blip r:embed="rId4"/>
                <a:stretch>
                  <a:fillRect l="-612" t="-1389" r="-816" b="-3472"/>
                </a:stretch>
              </a:blipFill>
            </p:spPr>
            <p:txBody>
              <a:bodyPr/>
              <a:lstStyle/>
              <a:p>
                <a:r>
                  <a:rPr lang="nl-NL">
                    <a:noFill/>
                  </a:rPr>
                  <a:t> </a:t>
                </a:r>
              </a:p>
            </p:txBody>
          </p:sp>
        </mc:Fallback>
      </mc:AlternateContent>
    </p:spTree>
    <p:extLst>
      <p:ext uri="{BB962C8B-B14F-4D97-AF65-F5344CB8AC3E}">
        <p14:creationId xmlns:p14="http://schemas.microsoft.com/office/powerpoint/2010/main" val="1409139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left)">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left)">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ipe(left)">
                                      <p:cBhvr>
                                        <p:cTn id="48" dur="500"/>
                                        <p:tgtEl>
                                          <p:spTgt spid="3">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wipe(left)">
                                      <p:cBhvr>
                                        <p:cTn id="53" dur="500"/>
                                        <p:tgtEl>
                                          <p:spTgt spid="3">
                                            <p:txEl>
                                              <p:pRg st="12" end="12"/>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wipe(left)">
                                      <p:cBhvr>
                                        <p:cTn id="5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F4193-3674-9536-5E8B-7FE19F05BB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99272F-A56F-B6DC-84A6-8FBEBDDED7E0}"/>
              </a:ext>
            </a:extLst>
          </p:cNvPr>
          <p:cNvSpPr>
            <a:spLocks noGrp="1"/>
          </p:cNvSpPr>
          <p:nvPr>
            <p:ph type="title"/>
          </p:nvPr>
        </p:nvSpPr>
        <p:spPr/>
        <p:txBody>
          <a:bodyPr/>
          <a:lstStyle/>
          <a:p>
            <a:r>
              <a:rPr lang="nl-NL" dirty="0"/>
              <a:t>Hoe reken je met een combinatie van serie en parallel?</a:t>
            </a:r>
          </a:p>
        </p:txBody>
      </p:sp>
      <p:sp>
        <p:nvSpPr>
          <p:cNvPr id="3" name="Tijdelijke aanduiding voor tekst 2">
            <a:extLst>
              <a:ext uri="{FF2B5EF4-FFF2-40B4-BE49-F238E27FC236}">
                <a16:creationId xmlns:a16="http://schemas.microsoft.com/office/drawing/2014/main" id="{D82B61D9-A68F-433B-18CD-E1DE2813C900}"/>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900125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82">
                <a:extLst>
                  <a:ext uri="{FF2B5EF4-FFF2-40B4-BE49-F238E27FC236}">
                    <a16:creationId xmlns:a16="http://schemas.microsoft.com/office/drawing/2014/main" id="{E470EC37-9B8E-2E8E-F8E8-438A795B967A}"/>
                  </a:ext>
                </a:extLst>
              </p:cNvPr>
              <p:cNvSpPr txBox="1"/>
              <p:nvPr/>
            </p:nvSpPr>
            <p:spPr>
              <a:xfrm>
                <a:off x="7264557" y="1957408"/>
                <a:ext cx="3960763" cy="369332"/>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ea typeface="Cambria Math" charset="0"/>
                              <a:cs typeface="Cambria Math" charset="0"/>
                            </a:rPr>
                          </m:ctrlPr>
                        </m:sSubPr>
                        <m:e>
                          <m:r>
                            <a:rPr lang="nl-NL" i="1" smtClean="0">
                              <a:solidFill>
                                <a:schemeClr val="tx1"/>
                              </a:solidFill>
                              <a:latin typeface="Cambria Math" panose="02040503050406030204" pitchFamily="18" charset="0"/>
                              <a:ea typeface="Cambria Math" charset="0"/>
                              <a:cs typeface="Cambria Math" charset="0"/>
                            </a:rPr>
                            <m:t>𝑈</m:t>
                          </m:r>
                        </m:e>
                        <m:sub>
                          <m:r>
                            <a:rPr lang="nl-NL" b="0" i="1" smtClean="0">
                              <a:solidFill>
                                <a:schemeClr val="tx1"/>
                              </a:solidFill>
                              <a:latin typeface="Cambria Math" panose="02040503050406030204" pitchFamily="18" charset="0"/>
                              <a:ea typeface="Cambria Math" charset="0"/>
                              <a:cs typeface="Cambria Math" charset="0"/>
                            </a:rPr>
                            <m:t>1</m:t>
                          </m:r>
                        </m:sub>
                      </m:sSub>
                      <m:r>
                        <a:rPr lang="nl-NL" i="1">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m:rPr>
                              <m:sty m:val="p"/>
                            </m:rPr>
                            <a:rPr lang="nl-NL" b="0" i="0" smtClean="0">
                              <a:solidFill>
                                <a:schemeClr val="tx1"/>
                              </a:solidFill>
                              <a:latin typeface="Cambria Math" panose="02040503050406030204" pitchFamily="18" charset="0"/>
                            </a:rPr>
                            <m:t>bron</m:t>
                          </m:r>
                        </m:sub>
                      </m:sSub>
                      <m:r>
                        <a:rPr lang="nl-NL" b="0" i="1" smtClean="0">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2</m:t>
                          </m:r>
                        </m:sub>
                      </m:sSub>
                      <m:r>
                        <a:rPr lang="nl-NL" b="0" i="1" smtClean="0">
                          <a:solidFill>
                            <a:schemeClr val="tx1"/>
                          </a:solidFill>
                          <a:latin typeface="Cambria Math" panose="02040503050406030204" pitchFamily="18" charset="0"/>
                        </a:rPr>
                        <m:t>=9−4=5,0 </m:t>
                      </m:r>
                      <m:r>
                        <m:rPr>
                          <m:sty m:val="p"/>
                        </m:rPr>
                        <a:rPr lang="nl-NL" b="0" i="0" smtClean="0">
                          <a:solidFill>
                            <a:schemeClr val="tx1"/>
                          </a:solidFill>
                          <a:latin typeface="Cambria Math" panose="02040503050406030204" pitchFamily="18" charset="0"/>
                        </a:rPr>
                        <m:t>V</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3" name="TextBox 82">
                <a:extLst>
                  <a:ext uri="{FF2B5EF4-FFF2-40B4-BE49-F238E27FC236}">
                    <a16:creationId xmlns:a16="http://schemas.microsoft.com/office/drawing/2014/main" id="{E470EC37-9B8E-2E8E-F8E8-438A795B967A}"/>
                  </a:ext>
                </a:extLst>
              </p:cNvPr>
              <p:cNvSpPr txBox="1">
                <a:spLocks noRot="1" noChangeAspect="1" noMove="1" noResize="1" noEditPoints="1" noAdjustHandles="1" noChangeArrowheads="1" noChangeShapeType="1" noTextEdit="1"/>
              </p:cNvSpPr>
              <p:nvPr/>
            </p:nvSpPr>
            <p:spPr>
              <a:xfrm>
                <a:off x="7264557" y="1957408"/>
                <a:ext cx="3960763" cy="369332"/>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graphicFrame>
            <p:nvGraphicFramePr>
              <p:cNvPr id="4" name="Tabel 3">
                <a:extLst>
                  <a:ext uri="{FF2B5EF4-FFF2-40B4-BE49-F238E27FC236}">
                    <a16:creationId xmlns:a16="http://schemas.microsoft.com/office/drawing/2014/main" id="{B9C31908-E563-CF42-ECF6-5A00D927487D}"/>
                  </a:ext>
                </a:extLst>
              </p:cNvPr>
              <p:cNvGraphicFramePr>
                <a:graphicFrameLocks noGrp="1"/>
              </p:cNvGraphicFramePr>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𝑈</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𝐼</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𝑅</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1389307751"/>
                      </a:ext>
                    </a:extLst>
                  </a:tr>
                  <a:tr h="311241">
                    <a:tc>
                      <a:txBody>
                        <a:bodyPr/>
                        <a:lstStyle/>
                        <a:p>
                          <a:pPr algn="ctr" fontAlgn="b"/>
                          <a14:m>
                            <m:oMathPara xmlns:m="http://schemas.openxmlformats.org/officeDocument/2006/math">
                              <m:oMathParaPr>
                                <m:jc m:val="centerGroup"/>
                              </m:oMathParaPr>
                              <m:oMath xmlns:m="http://schemas.openxmlformats.org/officeDocument/2006/math">
                                <m:r>
                                  <m:rPr>
                                    <m:sty m:val="p"/>
                                  </m:rPr>
                                  <a:rPr lang="nl-NL" sz="1600" b="0" i="0" u="none" strike="noStrike" dirty="0" smtClean="0">
                                    <a:solidFill>
                                      <a:srgbClr val="000000"/>
                                    </a:solidFill>
                                    <a:effectLst/>
                                    <a:latin typeface="Cambria Math" panose="02040503050406030204" pitchFamily="18" charset="0"/>
                                  </a:rPr>
                                  <m:t>Totaal</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1</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Choice>
        <mc:Fallback xmlns="">
          <p:graphicFrame>
            <p:nvGraphicFramePr>
              <p:cNvPr id="4" name="Tabel 3">
                <a:extLst>
                  <a:ext uri="{FF2B5EF4-FFF2-40B4-BE49-F238E27FC236}">
                    <a16:creationId xmlns:a16="http://schemas.microsoft.com/office/drawing/2014/main" id="{B9C31908-E563-CF42-ECF6-5A00D927487D}"/>
                  </a:ext>
                </a:extLst>
              </p:cNvPr>
              <p:cNvGraphicFramePr>
                <a:graphicFrameLocks noGrp="1"/>
              </p:cNvGraphicFramePr>
              <p:nvPr>
                <p:extLst>
                  <p:ext uri="{D42A27DB-BD31-4B8C-83A1-F6EECF244321}">
                    <p14:modId xmlns:p14="http://schemas.microsoft.com/office/powerpoint/2010/main" val="3052681818"/>
                  </p:ext>
                </p:extLst>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4"/>
                          <a:stretch>
                            <a:fillRect l="-100935" t="-1961" r="-200935" b="-405882"/>
                          </a:stretch>
                        </a:blipFill>
                      </a:tcPr>
                    </a:tc>
                    <a:tc>
                      <a:txBody>
                        <a:bodyPr/>
                        <a:lstStyle/>
                        <a:p>
                          <a:endParaRPr lang="en-NL"/>
                        </a:p>
                      </a:txBody>
                      <a:tcPr marL="9525" marR="9525" marT="9525" marB="10800" anchor="ctr">
                        <a:blipFill>
                          <a:blip r:embed="rId4"/>
                          <a:stretch>
                            <a:fillRect l="-202830" t="-1961" r="-102830" b="-405882"/>
                          </a:stretch>
                        </a:blipFill>
                      </a:tcPr>
                    </a:tc>
                    <a:tc>
                      <a:txBody>
                        <a:bodyPr/>
                        <a:lstStyle/>
                        <a:p>
                          <a:endParaRPr lang="en-NL"/>
                        </a:p>
                      </a:txBody>
                      <a:tcPr marL="9525" marR="9525" marT="9525" marB="10800" anchor="ctr">
                        <a:blipFill>
                          <a:blip r:embed="rId4"/>
                          <a:stretch>
                            <a:fillRect l="-300000" t="-1961" r="-1869" b="-405882"/>
                          </a:stretch>
                        </a:blipFill>
                      </a:tcPr>
                    </a:tc>
                    <a:extLst>
                      <a:ext uri="{0D108BD9-81ED-4DB2-BD59-A6C34878D82A}">
                        <a16:rowId xmlns:a16="http://schemas.microsoft.com/office/drawing/2014/main" val="1389307751"/>
                      </a:ext>
                    </a:extLst>
                  </a:tr>
                  <a:tr h="311241">
                    <a:tc>
                      <a:txBody>
                        <a:bodyPr/>
                        <a:lstStyle/>
                        <a:p>
                          <a:endParaRPr lang="en-NL"/>
                        </a:p>
                      </a:txBody>
                      <a:tcPr marL="9525" marR="9525" marT="9525" marB="10800" anchor="ctr">
                        <a:blipFill>
                          <a:blip r:embed="rId4"/>
                          <a:stretch>
                            <a:fillRect l="-935" t="-101961" r="-300935" b="-30588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endParaRPr lang="en-NL"/>
                        </a:p>
                      </a:txBody>
                      <a:tcPr marL="9525" marR="9525" marT="9525" marB="10800" anchor="ctr">
                        <a:blipFill>
                          <a:blip r:embed="rId4"/>
                          <a:stretch>
                            <a:fillRect l="-935" t="-198077" r="-300935" b="-200000"/>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endParaRPr lang="en-NL"/>
                        </a:p>
                      </a:txBody>
                      <a:tcPr marL="9525" marR="9525" marT="9525" marB="10800" anchor="ctr">
                        <a:blipFill>
                          <a:blip r:embed="rId4"/>
                          <a:stretch>
                            <a:fillRect l="-935" t="-303922" r="-300935" b="-103922"/>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endParaRPr lang="en-NL"/>
                        </a:p>
                      </a:txBody>
                      <a:tcPr marL="9525" marR="9525" marT="9525" marB="10800" anchor="ctr">
                        <a:blipFill>
                          <a:blip r:embed="rId4"/>
                          <a:stretch>
                            <a:fillRect l="-935" t="-403922" r="-300935" b="-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Fallback>
      </mc:AlternateContent>
      <p:cxnSp>
        <p:nvCxnSpPr>
          <p:cNvPr id="5" name="Rechte verbindingslijn met pijl 4">
            <a:extLst>
              <a:ext uri="{FF2B5EF4-FFF2-40B4-BE49-F238E27FC236}">
                <a16:creationId xmlns:a16="http://schemas.microsoft.com/office/drawing/2014/main" id="{340528D8-1A32-DAF5-BBF9-6409B6A09C59}"/>
              </a:ext>
            </a:extLst>
          </p:cNvPr>
          <p:cNvCxnSpPr>
            <a:cxnSpLocks/>
          </p:cNvCxnSpPr>
          <p:nvPr/>
        </p:nvCxnSpPr>
        <p:spPr>
          <a:xfrm rot="5400000" flipH="1" flipV="1">
            <a:off x="3435324" y="264939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99830A8B-D532-4E14-5E6C-88373A55E4C9}"/>
              </a:ext>
            </a:extLst>
          </p:cNvPr>
          <p:cNvCxnSpPr>
            <a:cxnSpLocks/>
          </p:cNvCxnSpPr>
          <p:nvPr/>
        </p:nvCxnSpPr>
        <p:spPr>
          <a:xfrm>
            <a:off x="3127071" y="2036486"/>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207DD17D-6A68-5762-78D3-AA26A2B376FB}"/>
              </a:ext>
            </a:extLst>
          </p:cNvPr>
          <p:cNvCxnSpPr>
            <a:cxnSpLocks/>
          </p:cNvCxnSpPr>
          <p:nvPr/>
        </p:nvCxnSpPr>
        <p:spPr>
          <a:xfrm rot="5400000" flipH="1" flipV="1">
            <a:off x="3434316" y="1425847"/>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817C7034-25B6-D898-F447-9831DFF3E9EA}"/>
              </a:ext>
            </a:extLst>
          </p:cNvPr>
          <p:cNvCxnSpPr/>
          <p:nvPr/>
        </p:nvCxnSpPr>
        <p:spPr>
          <a:xfrm rot="16200000" flipH="1">
            <a:off x="1134244" y="268114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6831EDF8-4D12-C31C-F7AF-F4B6EFFC83E0}"/>
              </a:ext>
            </a:extLst>
          </p:cNvPr>
          <p:cNvCxnSpPr>
            <a:cxnSpLocks/>
          </p:cNvCxnSpPr>
          <p:nvPr/>
        </p:nvCxnSpPr>
        <p:spPr>
          <a:xfrm>
            <a:off x="1479338" y="2043033"/>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AD09B9F-11E1-D282-C4D8-2ACF0BBC2B7E}"/>
              </a:ext>
            </a:extLst>
          </p:cNvPr>
          <p:cNvCxnSpPr/>
          <p:nvPr/>
        </p:nvCxnSpPr>
        <p:spPr>
          <a:xfrm rot="16200000" flipH="1">
            <a:off x="1127320" y="1448620"/>
            <a:ext cx="148281" cy="0"/>
          </a:xfrm>
          <a:prstGeom prst="straightConnector1">
            <a:avLst/>
          </a:prstGeom>
          <a:ln w="57150">
            <a:solidFill>
              <a:srgbClr val="652EA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7AB40D0-216F-90A0-7129-33FDDB70B913}"/>
              </a:ext>
            </a:extLst>
          </p:cNvPr>
          <p:cNvCxnSpPr>
            <a:cxnSpLocks/>
          </p:cNvCxnSpPr>
          <p:nvPr/>
        </p:nvCxnSpPr>
        <p:spPr>
          <a:xfrm>
            <a:off x="1202601" y="865346"/>
            <a:ext cx="0" cy="1180566"/>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2" name="Straight Connector 13">
            <a:extLst>
              <a:ext uri="{FF2B5EF4-FFF2-40B4-BE49-F238E27FC236}">
                <a16:creationId xmlns:a16="http://schemas.microsoft.com/office/drawing/2014/main" id="{B69C109B-73A8-61EE-1F63-0B6F06A95D06}"/>
              </a:ext>
            </a:extLst>
          </p:cNvPr>
          <p:cNvCxnSpPr>
            <a:cxnSpLocks/>
          </p:cNvCxnSpPr>
          <p:nvPr/>
        </p:nvCxnSpPr>
        <p:spPr>
          <a:xfrm>
            <a:off x="3509847" y="865346"/>
            <a:ext cx="0" cy="1180566"/>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3" name="Straight Connector 35">
            <a:extLst>
              <a:ext uri="{FF2B5EF4-FFF2-40B4-BE49-F238E27FC236}">
                <a16:creationId xmlns:a16="http://schemas.microsoft.com/office/drawing/2014/main" id="{937EFD6B-F021-651A-E2AA-EC61E268AB7F}"/>
              </a:ext>
            </a:extLst>
          </p:cNvPr>
          <p:cNvCxnSpPr>
            <a:cxnSpLocks/>
          </p:cNvCxnSpPr>
          <p:nvPr/>
        </p:nvCxnSpPr>
        <p:spPr>
          <a:xfrm>
            <a:off x="1202601" y="2045912"/>
            <a:ext cx="0" cy="113834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4" name="Straight Connector 36">
            <a:extLst>
              <a:ext uri="{FF2B5EF4-FFF2-40B4-BE49-F238E27FC236}">
                <a16:creationId xmlns:a16="http://schemas.microsoft.com/office/drawing/2014/main" id="{C6392866-9F71-F495-8642-FD810C3EEF0D}"/>
              </a:ext>
            </a:extLst>
          </p:cNvPr>
          <p:cNvCxnSpPr>
            <a:cxnSpLocks/>
          </p:cNvCxnSpPr>
          <p:nvPr/>
        </p:nvCxnSpPr>
        <p:spPr>
          <a:xfrm>
            <a:off x="3509847" y="2045912"/>
            <a:ext cx="0" cy="113770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grpSp>
        <p:nvGrpSpPr>
          <p:cNvPr id="15" name="Group 2">
            <a:extLst>
              <a:ext uri="{FF2B5EF4-FFF2-40B4-BE49-F238E27FC236}">
                <a16:creationId xmlns:a16="http://schemas.microsoft.com/office/drawing/2014/main" id="{3A7A059B-A3AB-4C26-F404-23367AA09C21}"/>
              </a:ext>
            </a:extLst>
          </p:cNvPr>
          <p:cNvGrpSpPr/>
          <p:nvPr/>
        </p:nvGrpSpPr>
        <p:grpSpPr>
          <a:xfrm flipH="1">
            <a:off x="2292896" y="649346"/>
            <a:ext cx="140411" cy="432000"/>
            <a:chOff x="7399672" y="2095050"/>
            <a:chExt cx="140411" cy="432000"/>
          </a:xfrm>
        </p:grpSpPr>
        <p:cxnSp>
          <p:nvCxnSpPr>
            <p:cNvPr id="16" name="Straight Connector 3">
              <a:extLst>
                <a:ext uri="{FF2B5EF4-FFF2-40B4-BE49-F238E27FC236}">
                  <a16:creationId xmlns:a16="http://schemas.microsoft.com/office/drawing/2014/main" id="{8084B9F2-6F26-16DB-E65F-329876E2EC6D}"/>
                </a:ext>
              </a:extLst>
            </p:cNvPr>
            <p:cNvCxnSpPr/>
            <p:nvPr/>
          </p:nvCxnSpPr>
          <p:spPr>
            <a:xfrm>
              <a:off x="7399672" y="2197799"/>
              <a:ext cx="4195" cy="226503"/>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7" name="Straight Connector 4">
              <a:extLst>
                <a:ext uri="{FF2B5EF4-FFF2-40B4-BE49-F238E27FC236}">
                  <a16:creationId xmlns:a16="http://schemas.microsoft.com/office/drawing/2014/main" id="{EC056B5E-4BEE-2896-F763-59CFB07A9679}"/>
                </a:ext>
              </a:extLst>
            </p:cNvPr>
            <p:cNvCxnSpPr/>
            <p:nvPr/>
          </p:nvCxnSpPr>
          <p:spPr>
            <a:xfrm>
              <a:off x="7535888" y="2095050"/>
              <a:ext cx="4195" cy="43200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5">
            <a:extLst>
              <a:ext uri="{FF2B5EF4-FFF2-40B4-BE49-F238E27FC236}">
                <a16:creationId xmlns:a16="http://schemas.microsoft.com/office/drawing/2014/main" id="{E1513F68-060A-79AF-7097-053DF71993D0}"/>
              </a:ext>
            </a:extLst>
          </p:cNvPr>
          <p:cNvCxnSpPr/>
          <p:nvPr/>
        </p:nvCxnSpPr>
        <p:spPr>
          <a:xfrm>
            <a:off x="2429112" y="865346"/>
            <a:ext cx="1090295"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19" name="Straight Connector 6">
            <a:extLst>
              <a:ext uri="{FF2B5EF4-FFF2-40B4-BE49-F238E27FC236}">
                <a16:creationId xmlns:a16="http://schemas.microsoft.com/office/drawing/2014/main" id="{6654E76D-EA82-3C39-6C8D-78E7ACF08081}"/>
              </a:ext>
            </a:extLst>
          </p:cNvPr>
          <p:cNvCxnSpPr/>
          <p:nvPr/>
        </p:nvCxnSpPr>
        <p:spPr>
          <a:xfrm>
            <a:off x="1187853" y="865346"/>
            <a:ext cx="1090295"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0" name="Straight Connector 59">
            <a:extLst>
              <a:ext uri="{FF2B5EF4-FFF2-40B4-BE49-F238E27FC236}">
                <a16:creationId xmlns:a16="http://schemas.microsoft.com/office/drawing/2014/main" id="{1AD655A3-2C5D-E086-BB02-EEBC2F8671DF}"/>
              </a:ext>
            </a:extLst>
          </p:cNvPr>
          <p:cNvCxnSpPr>
            <a:cxnSpLocks/>
          </p:cNvCxnSpPr>
          <p:nvPr/>
        </p:nvCxnSpPr>
        <p:spPr>
          <a:xfrm>
            <a:off x="1189359" y="3177535"/>
            <a:ext cx="2336579" cy="0"/>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EEFE3447-61AE-5C2D-8800-8CD62D0C31AD}"/>
              </a:ext>
            </a:extLst>
          </p:cNvPr>
          <p:cNvCxnSpPr>
            <a:endCxn id="23" idx="2"/>
          </p:cNvCxnSpPr>
          <p:nvPr/>
        </p:nvCxnSpPr>
        <p:spPr>
          <a:xfrm>
            <a:off x="1202601" y="2045912"/>
            <a:ext cx="670873" cy="2125"/>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cxnSp>
        <p:nvCxnSpPr>
          <p:cNvPr id="22" name="Straight Connector 60">
            <a:extLst>
              <a:ext uri="{FF2B5EF4-FFF2-40B4-BE49-F238E27FC236}">
                <a16:creationId xmlns:a16="http://schemas.microsoft.com/office/drawing/2014/main" id="{5D7E257E-66B1-7A3D-F798-8DC97CCB16C8}"/>
              </a:ext>
            </a:extLst>
          </p:cNvPr>
          <p:cNvCxnSpPr>
            <a:stCxn id="23" idx="0"/>
          </p:cNvCxnSpPr>
          <p:nvPr/>
        </p:nvCxnSpPr>
        <p:spPr>
          <a:xfrm flipV="1">
            <a:off x="2814560" y="2045912"/>
            <a:ext cx="705636" cy="2125"/>
          </a:xfrm>
          <a:prstGeom prst="line">
            <a:avLst/>
          </a:prstGeom>
          <a:ln w="28575">
            <a:solidFill>
              <a:srgbClr val="652EA3"/>
            </a:solidFill>
          </a:ln>
        </p:spPr>
        <p:style>
          <a:lnRef idx="1">
            <a:schemeClr val="accent1"/>
          </a:lnRef>
          <a:fillRef idx="0">
            <a:schemeClr val="accent1"/>
          </a:fillRef>
          <a:effectRef idx="0">
            <a:schemeClr val="accent1"/>
          </a:effectRef>
          <a:fontRef idx="minor">
            <a:schemeClr val="tx1"/>
          </a:fontRef>
        </p:style>
      </p:cxnSp>
      <p:sp>
        <p:nvSpPr>
          <p:cNvPr id="23" name="Rectangle 30">
            <a:extLst>
              <a:ext uri="{FF2B5EF4-FFF2-40B4-BE49-F238E27FC236}">
                <a16:creationId xmlns:a16="http://schemas.microsoft.com/office/drawing/2014/main" id="{7F238720-E10F-F26F-DAFD-1D9B79D06483}"/>
              </a:ext>
            </a:extLst>
          </p:cNvPr>
          <p:cNvSpPr/>
          <p:nvPr/>
        </p:nvSpPr>
        <p:spPr>
          <a:xfrm rot="5400000">
            <a:off x="2210227" y="1577494"/>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77">
            <a:extLst>
              <a:ext uri="{FF2B5EF4-FFF2-40B4-BE49-F238E27FC236}">
                <a16:creationId xmlns:a16="http://schemas.microsoft.com/office/drawing/2014/main" id="{6AF611F6-BDB8-1E26-8D82-2FE269669C4B}"/>
              </a:ext>
            </a:extLst>
          </p:cNvPr>
          <p:cNvSpPr txBox="1"/>
          <p:nvPr/>
        </p:nvSpPr>
        <p:spPr>
          <a:xfrm>
            <a:off x="1981312" y="1901648"/>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3</a:t>
            </a:r>
          </a:p>
        </p:txBody>
      </p:sp>
      <p:grpSp>
        <p:nvGrpSpPr>
          <p:cNvPr id="25" name="Groep 24">
            <a:extLst>
              <a:ext uri="{FF2B5EF4-FFF2-40B4-BE49-F238E27FC236}">
                <a16:creationId xmlns:a16="http://schemas.microsoft.com/office/drawing/2014/main" id="{283F1DFC-2E35-6008-D50F-10C0C1C653B5}"/>
              </a:ext>
            </a:extLst>
          </p:cNvPr>
          <p:cNvGrpSpPr/>
          <p:nvPr/>
        </p:nvGrpSpPr>
        <p:grpSpPr>
          <a:xfrm>
            <a:off x="1351810" y="3022798"/>
            <a:ext cx="941086" cy="307777"/>
            <a:chOff x="1926826" y="5317944"/>
            <a:chExt cx="941086" cy="307777"/>
          </a:xfrm>
        </p:grpSpPr>
        <p:sp>
          <p:nvSpPr>
            <p:cNvPr id="26" name="Rectangle 30">
              <a:extLst>
                <a:ext uri="{FF2B5EF4-FFF2-40B4-BE49-F238E27FC236}">
                  <a16:creationId xmlns:a16="http://schemas.microsoft.com/office/drawing/2014/main" id="{C3590AF6-B447-4EA6-EA4C-AAC2E5C7F8B5}"/>
                </a:ext>
              </a:extLst>
            </p:cNvPr>
            <p:cNvSpPr/>
            <p:nvPr/>
          </p:nvSpPr>
          <p:spPr>
            <a:xfrm rot="5400000">
              <a:off x="2263579" y="5002138"/>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78">
              <a:extLst>
                <a:ext uri="{FF2B5EF4-FFF2-40B4-BE49-F238E27FC236}">
                  <a16:creationId xmlns:a16="http://schemas.microsoft.com/office/drawing/2014/main" id="{ED329792-D442-40FF-2DF1-ED4CC9BEA9DF}"/>
                </a:ext>
              </a:extLst>
            </p:cNvPr>
            <p:cNvSpPr txBox="1"/>
            <p:nvPr/>
          </p:nvSpPr>
          <p:spPr>
            <a:xfrm>
              <a:off x="2034664" y="5317944"/>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1</a:t>
              </a:r>
            </a:p>
          </p:txBody>
        </p:sp>
      </p:grpSp>
      <p:grpSp>
        <p:nvGrpSpPr>
          <p:cNvPr id="28" name="Groep 27">
            <a:extLst>
              <a:ext uri="{FF2B5EF4-FFF2-40B4-BE49-F238E27FC236}">
                <a16:creationId xmlns:a16="http://schemas.microsoft.com/office/drawing/2014/main" id="{EBFB3BCF-4634-567A-92C0-F4982A0C2FB5}"/>
              </a:ext>
            </a:extLst>
          </p:cNvPr>
          <p:cNvGrpSpPr/>
          <p:nvPr/>
        </p:nvGrpSpPr>
        <p:grpSpPr>
          <a:xfrm>
            <a:off x="2442104" y="3023377"/>
            <a:ext cx="941086" cy="307777"/>
            <a:chOff x="1926826" y="5317944"/>
            <a:chExt cx="941086" cy="307777"/>
          </a:xfrm>
        </p:grpSpPr>
        <p:sp>
          <p:nvSpPr>
            <p:cNvPr id="29" name="Rectangle 30">
              <a:extLst>
                <a:ext uri="{FF2B5EF4-FFF2-40B4-BE49-F238E27FC236}">
                  <a16:creationId xmlns:a16="http://schemas.microsoft.com/office/drawing/2014/main" id="{F109FC22-20C3-1EA3-766D-A126D4DD4A0D}"/>
                </a:ext>
              </a:extLst>
            </p:cNvPr>
            <p:cNvSpPr/>
            <p:nvPr/>
          </p:nvSpPr>
          <p:spPr>
            <a:xfrm rot="5400000">
              <a:off x="2263579" y="5002138"/>
              <a:ext cx="267580" cy="941086"/>
            </a:xfrm>
            <a:prstGeom prst="rect">
              <a:avLst/>
            </a:prstGeom>
            <a:solidFill>
              <a:schemeClr val="bg2"/>
            </a:solidFill>
            <a:ln w="28575">
              <a:solidFill>
                <a:srgbClr val="652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78">
              <a:extLst>
                <a:ext uri="{FF2B5EF4-FFF2-40B4-BE49-F238E27FC236}">
                  <a16:creationId xmlns:a16="http://schemas.microsoft.com/office/drawing/2014/main" id="{C52D3719-3307-6624-294A-33B703782428}"/>
                </a:ext>
              </a:extLst>
            </p:cNvPr>
            <p:cNvSpPr txBox="1"/>
            <p:nvPr/>
          </p:nvSpPr>
          <p:spPr>
            <a:xfrm>
              <a:off x="2034664" y="5317944"/>
              <a:ext cx="725410" cy="307777"/>
            </a:xfrm>
            <a:prstGeom prst="rect">
              <a:avLst/>
            </a:prstGeom>
            <a:noFill/>
            <a:ln>
              <a:noFill/>
            </a:ln>
          </p:spPr>
          <p:txBody>
            <a:bodyPr wrap="square" rtlCol="0">
              <a:spAutoFit/>
            </a:bodyPr>
            <a:lstStyle/>
            <a:p>
              <a:pPr algn="ctr"/>
              <a:r>
                <a:rPr lang="nl-NL" sz="1400" dirty="0">
                  <a:ea typeface="Gobold Extra1" charset="0"/>
                  <a:cs typeface="Gobold Extra1" charset="0"/>
                </a:rPr>
                <a:t>2</a:t>
              </a:r>
            </a:p>
          </p:txBody>
        </p:sp>
      </p:grpSp>
      <mc:AlternateContent xmlns:mc="http://schemas.openxmlformats.org/markup-compatibility/2006" xmlns:a14="http://schemas.microsoft.com/office/drawing/2010/main">
        <mc:Choice Requires="a14">
          <p:sp>
            <p:nvSpPr>
              <p:cNvPr id="31" name="Content Placeholder 5">
                <a:extLst>
                  <a:ext uri="{FF2B5EF4-FFF2-40B4-BE49-F238E27FC236}">
                    <a16:creationId xmlns:a16="http://schemas.microsoft.com/office/drawing/2014/main" id="{2F4390E0-78A0-ECA9-E9E6-AD1228A8EE66}"/>
                  </a:ext>
                </a:extLst>
              </p:cNvPr>
              <p:cNvSpPr txBox="1">
                <a:spLocks/>
              </p:cNvSpPr>
              <p:nvPr/>
            </p:nvSpPr>
            <p:spPr>
              <a:xfrm>
                <a:off x="1158568" y="3721357"/>
                <a:ext cx="2289104" cy="297040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solidFill>
                  </a:rPr>
                  <a:t>Parallel</a:t>
                </a:r>
              </a:p>
              <a:p>
                <a:pPr marL="0" indent="0">
                  <a:buFont typeface="Arial" panose="020B0604020202020204" pitchFamily="34" charset="0"/>
                  <a:buNone/>
                </a:pPr>
                <a:r>
                  <a:rPr lang="en-US" sz="1800" dirty="0">
                    <a:solidFill>
                      <a:schemeClr val="tx1"/>
                    </a:solidFill>
                  </a:rPr>
                  <a:t>Spanning:</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a:solidFill>
                              <a:schemeClr val="tx1"/>
                            </a:solidFill>
                            <a:latin typeface="Cambria Math" charset="0"/>
                          </a:rPr>
                          <m:t>𝑈</m:t>
                        </m:r>
                      </m:e>
                      <m:sub>
                        <m:r>
                          <m:rPr>
                            <m:sty m:val="p"/>
                          </m:rPr>
                          <a:rPr lang="nl-NL" sz="1800" i="0">
                            <a:solidFill>
                              <a:schemeClr val="tx1"/>
                            </a:solidFill>
                            <a:latin typeface="Cambria Math" charset="0"/>
                          </a:rPr>
                          <m:t>bron</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Stroom</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m:rPr>
                            <m:sty m:val="p"/>
                          </m:rPr>
                          <a:rPr lang="nl-NL" sz="1800" b="0" i="0" smtClean="0">
                            <a:solidFill>
                              <a:schemeClr val="tx1"/>
                            </a:solidFill>
                            <a:latin typeface="Cambria Math" panose="02040503050406030204" pitchFamily="18" charset="0"/>
                          </a:rPr>
                          <m:t>totaal</m:t>
                        </m:r>
                      </m:sub>
                    </m:sSub>
                    <m:r>
                      <a:rPr lang="nl-NL" sz="1800" i="1" smtClean="0">
                        <a:solidFill>
                          <a:schemeClr val="tx1"/>
                        </a:solidFill>
                        <a:latin typeface="Cambria Math"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Weerstand</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m:rPr>
                            <m:sty m:val="p"/>
                          </m:rPr>
                          <a:rPr lang="nl-NL" sz="1800" i="0" smtClean="0">
                            <a:solidFill>
                              <a:schemeClr val="tx1"/>
                            </a:solidFill>
                            <a:latin typeface="Cambria Math" charset="0"/>
                            <a:ea typeface="Cambria Math" charset="0"/>
                            <a:cs typeface="Cambria Math" charset="0"/>
                          </a:rPr>
                          <m:t>totaal</m:t>
                        </m:r>
                      </m:sub>
                    </m:sSub>
                    <m:r>
                      <a:rPr lang="nl-NL" sz="1800" b="0" i="1" smtClean="0">
                        <a:solidFill>
                          <a:schemeClr val="tx1"/>
                        </a:solidFill>
                        <a:latin typeface="Cambria Math" panose="02040503050406030204" pitchFamily="18" charset="0"/>
                        <a:ea typeface="Cambria Math" charset="0"/>
                        <a:cs typeface="Cambria Math" charset="0"/>
                      </a:rPr>
                      <m:t> </m:t>
                    </m:r>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a:rPr lang="nl-NL" sz="1800" i="1">
                            <a:solidFill>
                              <a:schemeClr val="tx1"/>
                            </a:solidFill>
                            <a:latin typeface="Cambria Math" charset="0"/>
                            <a:ea typeface="Cambria Math" charset="0"/>
                            <a:cs typeface="Cambria Math" charset="0"/>
                          </a:rPr>
                          <m:t>1</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ea typeface="Cambria Math" charset="0"/>
                            <a:cs typeface="Cambria Math" charset="0"/>
                          </a:rPr>
                        </m:ctrlPr>
                      </m:sSubPr>
                      <m:e>
                        <m:f>
                          <m:fPr>
                            <m:ctrlPr>
                              <a:rPr lang="nl-NL" sz="1800" b="0" i="1" smtClean="0">
                                <a:solidFill>
                                  <a:schemeClr val="tx1"/>
                                </a:solidFill>
                                <a:latin typeface="Cambria Math" panose="02040503050406030204" pitchFamily="18" charset="0"/>
                                <a:ea typeface="Cambria Math" charset="0"/>
                                <a:cs typeface="Cambria Math" charset="0"/>
                              </a:rPr>
                            </m:ctrlPr>
                          </m:fPr>
                          <m:num>
                            <m:r>
                              <a:rPr lang="nl-NL" sz="1800" b="0" i="1" smtClean="0">
                                <a:solidFill>
                                  <a:schemeClr val="tx1"/>
                                </a:solidFill>
                                <a:latin typeface="Cambria Math" panose="02040503050406030204" pitchFamily="18" charset="0"/>
                                <a:ea typeface="Cambria Math" charset="0"/>
                                <a:cs typeface="Cambria Math" charset="0"/>
                              </a:rPr>
                              <m:t>1</m:t>
                            </m:r>
                          </m:num>
                          <m:den>
                            <m:r>
                              <a:rPr lang="nl-NL" sz="1800" i="1">
                                <a:solidFill>
                                  <a:schemeClr val="tx1"/>
                                </a:solidFill>
                                <a:latin typeface="Cambria Math" charset="0"/>
                                <a:ea typeface="Cambria Math" charset="0"/>
                                <a:cs typeface="Cambria Math" charset="0"/>
                              </a:rPr>
                              <m:t>𝑅</m:t>
                            </m:r>
                          </m:den>
                        </m:f>
                      </m:e>
                      <m:sub>
                        <m:r>
                          <a:rPr lang="nl-NL" sz="1800" i="1">
                            <a:solidFill>
                              <a:schemeClr val="tx1"/>
                            </a:solidFill>
                            <a:latin typeface="Cambria Math" charset="0"/>
                            <a:ea typeface="Cambria Math" charset="0"/>
                            <a:cs typeface="Cambria Math" charset="0"/>
                          </a:rPr>
                          <m:t>2</m:t>
                        </m:r>
                      </m:sub>
                    </m:sSub>
                  </m:oMath>
                </a14:m>
                <a:endParaRPr lang="en-US" sz="1800" dirty="0">
                  <a:solidFill>
                    <a:schemeClr val="tx1"/>
                  </a:solidFill>
                </a:endParaRPr>
              </a:p>
              <a:p>
                <a:endParaRPr lang="en-US" sz="1800" dirty="0">
                  <a:solidFill>
                    <a:schemeClr val="tx1"/>
                  </a:solidFill>
                </a:endParaRPr>
              </a:p>
            </p:txBody>
          </p:sp>
        </mc:Choice>
        <mc:Fallback xmlns="">
          <p:sp>
            <p:nvSpPr>
              <p:cNvPr id="31" name="Content Placeholder 5">
                <a:extLst>
                  <a:ext uri="{FF2B5EF4-FFF2-40B4-BE49-F238E27FC236}">
                    <a16:creationId xmlns:a16="http://schemas.microsoft.com/office/drawing/2014/main" id="{2F4390E0-78A0-ECA9-E9E6-AD1228A8EE66}"/>
                  </a:ext>
                </a:extLst>
              </p:cNvPr>
              <p:cNvSpPr txBox="1">
                <a:spLocks noRot="1" noChangeAspect="1" noMove="1" noResize="1" noEditPoints="1" noAdjustHandles="1" noChangeArrowheads="1" noChangeShapeType="1" noTextEdit="1"/>
              </p:cNvSpPr>
              <p:nvPr/>
            </p:nvSpPr>
            <p:spPr>
              <a:xfrm>
                <a:off x="1158568" y="3721357"/>
                <a:ext cx="2289104" cy="2970401"/>
              </a:xfrm>
              <a:prstGeom prst="rect">
                <a:avLst/>
              </a:prstGeom>
              <a:blipFill>
                <a:blip r:embed="rId5"/>
                <a:stretch>
                  <a:fillRect l="-2128" t="-102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2" name="TextBox 79">
                <a:extLst>
                  <a:ext uri="{FF2B5EF4-FFF2-40B4-BE49-F238E27FC236}">
                    <a16:creationId xmlns:a16="http://schemas.microsoft.com/office/drawing/2014/main" id="{41B72D23-0AD3-323A-B906-5B0886084529}"/>
                  </a:ext>
                </a:extLst>
              </p:cNvPr>
              <p:cNvSpPr txBox="1"/>
              <p:nvPr/>
            </p:nvSpPr>
            <p:spPr>
              <a:xfrm>
                <a:off x="7264557" y="878367"/>
                <a:ext cx="3960763"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nl-NL" sz="2000" b="0" i="1" smtClean="0">
                              <a:solidFill>
                                <a:schemeClr val="tx1"/>
                              </a:solidFill>
                              <a:latin typeface="Cambria Math" panose="02040503050406030204" pitchFamily="18" charset="0"/>
                              <a:ea typeface="Cambria Math" charset="0"/>
                              <a:cs typeface="Cambria Math" charset="0"/>
                            </a:rPr>
                          </m:ctrlPr>
                        </m:sSubPr>
                        <m:e>
                          <m:r>
                            <a:rPr lang="nl-NL" sz="2000" i="1" smtClean="0">
                              <a:solidFill>
                                <a:schemeClr val="tx1"/>
                              </a:solidFill>
                              <a:latin typeface="Cambria Math" panose="02040503050406030204" pitchFamily="18" charset="0"/>
                              <a:ea typeface="Cambria Math" charset="0"/>
                              <a:cs typeface="Cambria Math" charset="0"/>
                            </a:rPr>
                            <m:t>𝐼</m:t>
                          </m:r>
                        </m:e>
                        <m:sub>
                          <m:r>
                            <a:rPr lang="nl-NL" sz="2000" b="0" i="1" smtClean="0">
                              <a:solidFill>
                                <a:schemeClr val="tx1"/>
                              </a:solidFill>
                              <a:latin typeface="Cambria Math" panose="02040503050406030204" pitchFamily="18" charset="0"/>
                              <a:ea typeface="Cambria Math" charset="0"/>
                              <a:cs typeface="Cambria Math" charset="0"/>
                            </a:rPr>
                            <m:t>2</m:t>
                          </m:r>
                        </m:sub>
                      </m:sSub>
                      <m:r>
                        <a:rPr lang="nl-NL" sz="2000" i="1">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𝐼</m:t>
                          </m:r>
                        </m:e>
                        <m:sub>
                          <m:r>
                            <a:rPr lang="nl-NL" sz="2000" b="0" i="1" smtClean="0">
                              <a:solidFill>
                                <a:schemeClr val="tx1"/>
                              </a:solidFill>
                              <a:latin typeface="Cambria Math" panose="02040503050406030204" pitchFamily="18" charset="0"/>
                            </a:rPr>
                            <m:t>1</m:t>
                          </m:r>
                        </m:sub>
                      </m:sSub>
                      <m:r>
                        <a:rPr lang="nl-NL" sz="2000" b="0" i="1" smtClean="0">
                          <a:solidFill>
                            <a:schemeClr val="tx1"/>
                          </a:solidFill>
                          <a:latin typeface="Cambria Math" panose="02040503050406030204" pitchFamily="18" charset="0"/>
                        </a:rPr>
                        <m:t>=2,0 </m:t>
                      </m:r>
                      <m:r>
                        <m:rPr>
                          <m:sty m:val="p"/>
                        </m:rPr>
                        <a:rPr lang="nl-NL" sz="2000" b="0" i="0" smtClean="0">
                          <a:solidFill>
                            <a:schemeClr val="tx1"/>
                          </a:solidFill>
                          <a:latin typeface="Cambria Math" panose="02040503050406030204" pitchFamily="18" charset="0"/>
                        </a:rPr>
                        <m:t>A</m:t>
                      </m:r>
                    </m:oMath>
                  </m:oMathPara>
                </a14:m>
                <a:endParaRPr lang="nl-NL" sz="2000" dirty="0">
                  <a:solidFill>
                    <a:schemeClr val="tx1"/>
                  </a:solidFill>
                  <a:ea typeface="Gobold Extra1" charset="0"/>
                  <a:cs typeface="Gobold Extra1" charset="0"/>
                </a:endParaRPr>
              </a:p>
            </p:txBody>
          </p:sp>
        </mc:Choice>
        <mc:Fallback xmlns="">
          <p:sp>
            <p:nvSpPr>
              <p:cNvPr id="32" name="TextBox 79">
                <a:extLst>
                  <a:ext uri="{FF2B5EF4-FFF2-40B4-BE49-F238E27FC236}">
                    <a16:creationId xmlns:a16="http://schemas.microsoft.com/office/drawing/2014/main" id="{41B72D23-0AD3-323A-B906-5B0886084529}"/>
                  </a:ext>
                </a:extLst>
              </p:cNvPr>
              <p:cNvSpPr txBox="1">
                <a:spLocks noRot="1" noChangeAspect="1" noMove="1" noResize="1" noEditPoints="1" noAdjustHandles="1" noChangeArrowheads="1" noChangeShapeType="1" noTextEdit="1"/>
              </p:cNvSpPr>
              <p:nvPr/>
            </p:nvSpPr>
            <p:spPr>
              <a:xfrm>
                <a:off x="7264557" y="878367"/>
                <a:ext cx="3960763" cy="400110"/>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3" name="TextBox 80">
                <a:extLst>
                  <a:ext uri="{FF2B5EF4-FFF2-40B4-BE49-F238E27FC236}">
                    <a16:creationId xmlns:a16="http://schemas.microsoft.com/office/drawing/2014/main" id="{A04227A6-4EC0-1181-1B16-64A3C2D0C35B}"/>
                  </a:ext>
                </a:extLst>
              </p:cNvPr>
              <p:cNvSpPr txBox="1"/>
              <p:nvPr/>
            </p:nvSpPr>
            <p:spPr>
              <a:xfrm>
                <a:off x="7264557" y="1427185"/>
                <a:ext cx="4332272" cy="38151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ea typeface="Cambria Math" charset="0"/>
                              <a:cs typeface="Cambria Math" charset="0"/>
                            </a:rPr>
                          </m:ctrlPr>
                        </m:sSubPr>
                        <m:e>
                          <m:r>
                            <a:rPr lang="nl-NL" b="0" i="1" smtClean="0">
                              <a:solidFill>
                                <a:schemeClr val="tx1"/>
                              </a:solidFill>
                              <a:latin typeface="Cambria Math" panose="02040503050406030204" pitchFamily="18" charset="0"/>
                              <a:ea typeface="Cambria Math" charset="0"/>
                              <a:cs typeface="Cambria Math" charset="0"/>
                            </a:rPr>
                            <m:t>𝑈</m:t>
                          </m:r>
                        </m:e>
                        <m:sub>
                          <m:r>
                            <a:rPr lang="nl-NL" b="0" i="0" smtClean="0">
                              <a:solidFill>
                                <a:schemeClr val="tx1"/>
                              </a:solidFill>
                              <a:latin typeface="Cambria Math" panose="02040503050406030204" pitchFamily="18" charset="0"/>
                              <a:ea typeface="Cambria Math" charset="0"/>
                              <a:cs typeface="Cambria Math" charset="0"/>
                            </a:rPr>
                            <m:t>3</m:t>
                          </m:r>
                        </m:sub>
                      </m:sSub>
                      <m:r>
                        <a:rPr lang="nl-NL" i="1">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1,2</m:t>
                          </m:r>
                        </m:sub>
                      </m:sSub>
                      <m:r>
                        <a:rPr lang="nl-NL" b="0" i="1" smtClean="0">
                          <a:solidFill>
                            <a:schemeClr val="tx1"/>
                          </a:solidFill>
                          <a:latin typeface="Cambria Math" panose="02040503050406030204" pitchFamily="18" charset="0"/>
                        </a:rPr>
                        <m:t>=</m:t>
                      </m:r>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𝑏𝑟𝑜𝑛</m:t>
                          </m:r>
                        </m:sub>
                      </m:sSub>
                      <m:r>
                        <a:rPr lang="nl-NL" b="0" i="1" smtClean="0">
                          <a:solidFill>
                            <a:schemeClr val="tx1"/>
                          </a:solidFill>
                          <a:latin typeface="Cambria Math" panose="02040503050406030204" pitchFamily="18" charset="0"/>
                        </a:rPr>
                        <m:t>=</m:t>
                      </m:r>
                      <m:r>
                        <a:rPr lang="nl-NL" b="0" i="0" smtClean="0">
                          <a:solidFill>
                            <a:schemeClr val="tx1"/>
                          </a:solidFill>
                          <a:latin typeface="Cambria Math" panose="02040503050406030204" pitchFamily="18" charset="0"/>
                        </a:rPr>
                        <m:t>9</m:t>
                      </m:r>
                      <m:r>
                        <a:rPr lang="nl-NL" b="0" i="1" smtClean="0">
                          <a:solidFill>
                            <a:schemeClr val="tx1"/>
                          </a:solidFill>
                          <a:latin typeface="Cambria Math" panose="02040503050406030204" pitchFamily="18" charset="0"/>
                        </a:rPr>
                        <m:t>,0 </m:t>
                      </m:r>
                      <m:r>
                        <m:rPr>
                          <m:sty m:val="p"/>
                        </m:rPr>
                        <a:rPr lang="nl-NL" b="0" i="0" smtClean="0">
                          <a:solidFill>
                            <a:schemeClr val="tx1"/>
                          </a:solidFill>
                          <a:latin typeface="Cambria Math" panose="02040503050406030204" pitchFamily="18" charset="0"/>
                        </a:rPr>
                        <m:t>V</m:t>
                      </m:r>
                    </m:oMath>
                  </m:oMathPara>
                </a14:m>
                <a:endParaRPr lang="nl-NL" dirty="0">
                  <a:solidFill>
                    <a:schemeClr val="tx1"/>
                  </a:solidFill>
                  <a:ea typeface="Gobold Extra1" charset="0"/>
                  <a:cs typeface="Gobold Extra1" charset="0"/>
                </a:endParaRPr>
              </a:p>
            </p:txBody>
          </p:sp>
        </mc:Choice>
        <mc:Fallback xmlns="">
          <p:sp>
            <p:nvSpPr>
              <p:cNvPr id="33" name="TextBox 80">
                <a:extLst>
                  <a:ext uri="{FF2B5EF4-FFF2-40B4-BE49-F238E27FC236}">
                    <a16:creationId xmlns:a16="http://schemas.microsoft.com/office/drawing/2014/main" id="{A04227A6-4EC0-1181-1B16-64A3C2D0C35B}"/>
                  </a:ext>
                </a:extLst>
              </p:cNvPr>
              <p:cNvSpPr txBox="1">
                <a:spLocks noRot="1" noChangeAspect="1" noMove="1" noResize="1" noEditPoints="1" noAdjustHandles="1" noChangeArrowheads="1" noChangeShapeType="1" noTextEdit="1"/>
              </p:cNvSpPr>
              <p:nvPr/>
            </p:nvSpPr>
            <p:spPr>
              <a:xfrm>
                <a:off x="7264557" y="1427185"/>
                <a:ext cx="4332272" cy="381515"/>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4" name="TextBox 82">
                <a:extLst>
                  <a:ext uri="{FF2B5EF4-FFF2-40B4-BE49-F238E27FC236}">
                    <a16:creationId xmlns:a16="http://schemas.microsoft.com/office/drawing/2014/main" id="{DA529614-B74B-5911-289B-657913C4E0F0}"/>
                  </a:ext>
                </a:extLst>
              </p:cNvPr>
              <p:cNvSpPr txBox="1"/>
              <p:nvPr/>
            </p:nvSpPr>
            <p:spPr>
              <a:xfrm>
                <a:off x="7264557" y="2475448"/>
                <a:ext cx="3960763" cy="65620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ea typeface="Cambria Math" charset="0"/>
                              <a:cs typeface="Cambria Math" charset="0"/>
                            </a:rPr>
                          </m:ctrlPr>
                        </m:sSubPr>
                        <m:e>
                          <m:r>
                            <a:rPr lang="nl-NL" i="1">
                              <a:solidFill>
                                <a:schemeClr val="tx1"/>
                              </a:solidFill>
                              <a:latin typeface="Cambria Math" panose="02040503050406030204" pitchFamily="18" charset="0"/>
                              <a:ea typeface="Cambria Math" charset="0"/>
                              <a:cs typeface="Cambria Math" charset="0"/>
                            </a:rPr>
                            <m:t>𝐼</m:t>
                          </m:r>
                        </m:e>
                        <m:sub>
                          <m:r>
                            <a:rPr lang="nl-NL" b="0" i="1" smtClean="0">
                              <a:solidFill>
                                <a:schemeClr val="tx1"/>
                              </a:solidFill>
                              <a:latin typeface="Cambria Math" panose="02040503050406030204" pitchFamily="18" charset="0"/>
                              <a:ea typeface="Cambria Math" charset="0"/>
                              <a:cs typeface="Cambria Math" charset="0"/>
                            </a:rPr>
                            <m:t>3</m:t>
                          </m:r>
                        </m:sub>
                      </m:sSub>
                      <m:r>
                        <a:rPr lang="nl-NL" i="1">
                          <a:solidFill>
                            <a:schemeClr val="tx1"/>
                          </a:solidFill>
                          <a:latin typeface="Cambria Math" panose="02040503050406030204" pitchFamily="18" charset="0"/>
                        </a:rPr>
                        <m:t>=</m:t>
                      </m:r>
                      <m:f>
                        <m:fPr>
                          <m:ctrlPr>
                            <a:rPr lang="nl-NL"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3</m:t>
                              </m:r>
                            </m:sub>
                          </m:sSub>
                        </m:num>
                        <m:den>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3</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9</m:t>
                          </m:r>
                        </m:num>
                        <m:den>
                          <m:r>
                            <a:rPr lang="nl-NL" b="0" i="1" smtClean="0">
                              <a:solidFill>
                                <a:schemeClr val="tx1"/>
                              </a:solidFill>
                              <a:latin typeface="Cambria Math" panose="02040503050406030204" pitchFamily="18" charset="0"/>
                            </a:rPr>
                            <m:t>3</m:t>
                          </m:r>
                        </m:den>
                      </m:f>
                      <m:r>
                        <a:rPr lang="nl-NL" b="0" i="1" smtClean="0">
                          <a:solidFill>
                            <a:schemeClr val="tx1"/>
                          </a:solidFill>
                          <a:latin typeface="Cambria Math" panose="02040503050406030204" pitchFamily="18" charset="0"/>
                        </a:rPr>
                        <m:t>=3,0 </m:t>
                      </m:r>
                      <m:r>
                        <m:rPr>
                          <m:sty m:val="p"/>
                        </m:rPr>
                        <a:rPr lang="nl-NL" b="0" i="0" smtClean="0">
                          <a:solidFill>
                            <a:schemeClr val="tx1"/>
                          </a:solidFill>
                          <a:latin typeface="Cambria Math" panose="02040503050406030204" pitchFamily="18" charset="0"/>
                        </a:rPr>
                        <m:t>A</m:t>
                      </m:r>
                    </m:oMath>
                  </m:oMathPara>
                </a14:m>
                <a:endParaRPr lang="nl-NL" dirty="0">
                  <a:solidFill>
                    <a:schemeClr val="tx1"/>
                  </a:solidFill>
                  <a:ea typeface="Gobold Extra1" charset="0"/>
                  <a:cs typeface="Gobold Extra1" charset="0"/>
                </a:endParaRPr>
              </a:p>
            </p:txBody>
          </p:sp>
        </mc:Choice>
        <mc:Fallback xmlns="">
          <p:sp>
            <p:nvSpPr>
              <p:cNvPr id="34" name="TextBox 82">
                <a:extLst>
                  <a:ext uri="{FF2B5EF4-FFF2-40B4-BE49-F238E27FC236}">
                    <a16:creationId xmlns:a16="http://schemas.microsoft.com/office/drawing/2014/main" id="{DA529614-B74B-5911-289B-657913C4E0F0}"/>
                  </a:ext>
                </a:extLst>
              </p:cNvPr>
              <p:cNvSpPr txBox="1">
                <a:spLocks noRot="1" noChangeAspect="1" noMove="1" noResize="1" noEditPoints="1" noAdjustHandles="1" noChangeArrowheads="1" noChangeShapeType="1" noTextEdit="1"/>
              </p:cNvSpPr>
              <p:nvPr/>
            </p:nvSpPr>
            <p:spPr>
              <a:xfrm>
                <a:off x="7264557" y="2475448"/>
                <a:ext cx="3960763" cy="656205"/>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5" name="TextBox 83">
                <a:extLst>
                  <a:ext uri="{FF2B5EF4-FFF2-40B4-BE49-F238E27FC236}">
                    <a16:creationId xmlns:a16="http://schemas.microsoft.com/office/drawing/2014/main" id="{64D6A3DD-FE7B-9E6A-DC2F-F4BF2BDB70A5}"/>
                  </a:ext>
                </a:extLst>
              </p:cNvPr>
              <p:cNvSpPr txBox="1"/>
              <p:nvPr/>
            </p:nvSpPr>
            <p:spPr>
              <a:xfrm>
                <a:off x="7264557" y="3280361"/>
                <a:ext cx="5042142" cy="38151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i="1" smtClean="0">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m:rPr>
                              <m:sty m:val="p"/>
                            </m:rPr>
                            <a:rPr lang="nl-NL">
                              <a:solidFill>
                                <a:schemeClr val="tx1"/>
                              </a:solidFill>
                              <a:latin typeface="Cambria Math" panose="02040503050406030204" pitchFamily="18" charset="0"/>
                            </a:rPr>
                            <m:t>totaal</m:t>
                          </m:r>
                        </m:sub>
                      </m:sSub>
                      <m:r>
                        <a:rPr lang="nl-NL" i="1">
                          <a:solidFill>
                            <a:schemeClr val="tx1"/>
                          </a:solidFill>
                          <a:latin typeface="Cambria Math" panose="02040503050406030204" pitchFamily="18" charset="0"/>
                        </a:rPr>
                        <m:t>=</m:t>
                      </m:r>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a:rPr lang="nl-NL" i="1">
                              <a:solidFill>
                                <a:schemeClr val="tx1"/>
                              </a:solidFill>
                              <a:latin typeface="Cambria Math" panose="02040503050406030204" pitchFamily="18" charset="0"/>
                            </a:rPr>
                            <m:t>1</m:t>
                          </m:r>
                          <m:r>
                            <a:rPr lang="nl-NL" b="0" i="1" smtClean="0">
                              <a:solidFill>
                                <a:schemeClr val="tx1"/>
                              </a:solidFill>
                              <a:latin typeface="Cambria Math" panose="02040503050406030204" pitchFamily="18" charset="0"/>
                            </a:rPr>
                            <m:t>,2</m:t>
                          </m:r>
                        </m:sub>
                      </m:sSub>
                      <m:r>
                        <a:rPr lang="nl-NL" i="1">
                          <a:solidFill>
                            <a:schemeClr val="tx1"/>
                          </a:solidFill>
                          <a:latin typeface="Cambria Math" panose="02040503050406030204" pitchFamily="18" charset="0"/>
                        </a:rPr>
                        <m:t>+</m:t>
                      </m:r>
                      <m:sSub>
                        <m:sSubPr>
                          <m:ctrlPr>
                            <a:rPr lang="nl-NL" i="1">
                              <a:solidFill>
                                <a:schemeClr val="tx1"/>
                              </a:solidFill>
                              <a:latin typeface="Cambria Math" panose="02040503050406030204" pitchFamily="18" charset="0"/>
                            </a:rPr>
                          </m:ctrlPr>
                        </m:sSubPr>
                        <m:e>
                          <m:r>
                            <a:rPr lang="nl-NL" i="1">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3</m:t>
                          </m:r>
                        </m:sub>
                      </m:sSub>
                      <m:r>
                        <a:rPr lang="nl-NL" i="1">
                          <a:solidFill>
                            <a:schemeClr val="tx1"/>
                          </a:solidFill>
                          <a:latin typeface="Cambria Math" panose="02040503050406030204" pitchFamily="18" charset="0"/>
                        </a:rPr>
                        <m:t>→=2</m:t>
                      </m:r>
                      <m:r>
                        <a:rPr lang="nl-NL" b="0" i="1" smtClean="0">
                          <a:solidFill>
                            <a:schemeClr val="tx1"/>
                          </a:solidFill>
                          <a:latin typeface="Cambria Math" panose="02040503050406030204" pitchFamily="18" charset="0"/>
                        </a:rPr>
                        <m:t>+3</m:t>
                      </m:r>
                      <m:r>
                        <a:rPr lang="nl-NL" i="1">
                          <a:solidFill>
                            <a:schemeClr val="tx1"/>
                          </a:solidFill>
                          <a:latin typeface="Cambria Math" panose="02040503050406030204" pitchFamily="18" charset="0"/>
                        </a:rPr>
                        <m:t>=5</m:t>
                      </m:r>
                      <m:r>
                        <a:rPr lang="nl-NL" b="0" i="1" smtClean="0">
                          <a:solidFill>
                            <a:schemeClr val="tx1"/>
                          </a:solidFill>
                          <a:latin typeface="Cambria Math" panose="02040503050406030204" pitchFamily="18" charset="0"/>
                        </a:rPr>
                        <m:t>,0</m:t>
                      </m:r>
                      <m:r>
                        <a:rPr lang="nl-NL" i="1">
                          <a:solidFill>
                            <a:schemeClr val="tx1"/>
                          </a:solidFill>
                          <a:latin typeface="Cambria Math" panose="02040503050406030204" pitchFamily="18" charset="0"/>
                        </a:rPr>
                        <m:t> </m:t>
                      </m:r>
                      <m:r>
                        <m:rPr>
                          <m:sty m:val="p"/>
                        </m:rPr>
                        <a:rPr lang="nl-NL">
                          <a:solidFill>
                            <a:schemeClr val="tx1"/>
                          </a:solidFill>
                          <a:latin typeface="Cambria Math" panose="02040503050406030204" pitchFamily="18" charset="0"/>
                        </a:rPr>
                        <m:t>A</m:t>
                      </m:r>
                    </m:oMath>
                  </m:oMathPara>
                </a14:m>
                <a:endParaRPr lang="nl-NL" dirty="0">
                  <a:solidFill>
                    <a:schemeClr val="tx1"/>
                  </a:solidFill>
                  <a:ea typeface="Gobold Extra1" charset="0"/>
                  <a:cs typeface="Gobold Extra1" charset="0"/>
                </a:endParaRPr>
              </a:p>
            </p:txBody>
          </p:sp>
        </mc:Choice>
        <mc:Fallback xmlns="">
          <p:sp>
            <p:nvSpPr>
              <p:cNvPr id="35" name="TextBox 83">
                <a:extLst>
                  <a:ext uri="{FF2B5EF4-FFF2-40B4-BE49-F238E27FC236}">
                    <a16:creationId xmlns:a16="http://schemas.microsoft.com/office/drawing/2014/main" id="{64D6A3DD-FE7B-9E6A-DC2F-F4BF2BDB70A5}"/>
                  </a:ext>
                </a:extLst>
              </p:cNvPr>
              <p:cNvSpPr txBox="1">
                <a:spLocks noRot="1" noChangeAspect="1" noMove="1" noResize="1" noEditPoints="1" noAdjustHandles="1" noChangeArrowheads="1" noChangeShapeType="1" noTextEdit="1"/>
              </p:cNvSpPr>
              <p:nvPr/>
            </p:nvSpPr>
            <p:spPr>
              <a:xfrm>
                <a:off x="7264557" y="3280361"/>
                <a:ext cx="5042142" cy="381515"/>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graphicFrame>
            <p:nvGraphicFramePr>
              <p:cNvPr id="36" name="Tabel 35">
                <a:extLst>
                  <a:ext uri="{FF2B5EF4-FFF2-40B4-BE49-F238E27FC236}">
                    <a16:creationId xmlns:a16="http://schemas.microsoft.com/office/drawing/2014/main" id="{16968AC5-6C19-F403-16E3-BE905F63D99F}"/>
                  </a:ext>
                </a:extLst>
              </p:cNvPr>
              <p:cNvGraphicFramePr>
                <a:graphicFrameLocks noGrp="1"/>
              </p:cNvGraphicFramePr>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𝑈</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𝐼</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𝑅</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1389307751"/>
                      </a:ext>
                    </a:extLst>
                  </a:tr>
                  <a:tr h="311241">
                    <a:tc>
                      <a:txBody>
                        <a:bodyPr/>
                        <a:lstStyle/>
                        <a:p>
                          <a:pPr algn="ctr" fontAlgn="b"/>
                          <a14:m>
                            <m:oMathPara xmlns:m="http://schemas.openxmlformats.org/officeDocument/2006/math">
                              <m:oMathParaPr>
                                <m:jc m:val="centerGroup"/>
                              </m:oMathParaPr>
                              <m:oMath xmlns:m="http://schemas.openxmlformats.org/officeDocument/2006/math">
                                <m:r>
                                  <m:rPr>
                                    <m:sty m:val="p"/>
                                  </m:rPr>
                                  <a:rPr lang="nl-NL" sz="1600" b="0" i="0" u="none" strike="noStrike" dirty="0" smtClean="0">
                                    <a:solidFill>
                                      <a:srgbClr val="000000"/>
                                    </a:solidFill>
                                    <a:effectLst/>
                                    <a:latin typeface="Cambria Math" panose="02040503050406030204" pitchFamily="18" charset="0"/>
                                  </a:rPr>
                                  <m:t>Totaal</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9,0 </m:t>
                                </m:r>
                                <m:r>
                                  <m:rPr>
                                    <m:sty m:val="p"/>
                                  </m:rPr>
                                  <a:rPr lang="nl-NL" sz="1600" b="0" i="0" u="none" strike="noStrike" smtClean="0">
                                    <a:solidFill>
                                      <a:srgbClr val="000000"/>
                                    </a:solidFill>
                                    <a:effectLst/>
                                    <a:latin typeface="Cambria Math" panose="02040503050406030204" pitchFamily="18" charset="0"/>
                                  </a:rPr>
                                  <m:t>V</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1</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2,0 </m:t>
                                </m:r>
                                <m:r>
                                  <m:rPr>
                                    <m:sty m:val="p"/>
                                  </m:rPr>
                                  <a:rPr lang="nl-NL" sz="1600" b="0" i="0" u="none" strike="noStrike" dirty="0" smtClean="0">
                                    <a:solidFill>
                                      <a:srgbClr val="000000"/>
                                    </a:solidFill>
                                    <a:effectLst/>
                                    <a:latin typeface="Cambria Math" panose="02040503050406030204" pitchFamily="18" charset="0"/>
                                  </a:rPr>
                                  <m:t>A</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dirty="0" smtClean="0">
                                    <a:solidFill>
                                      <a:srgbClr val="000000"/>
                                    </a:solidFill>
                                    <a:effectLst/>
                                    <a:latin typeface="Cambria Math" panose="02040503050406030204" pitchFamily="18" charset="0"/>
                                  </a:rPr>
                                  <m:t>2</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4,0 </m:t>
                                </m:r>
                                <m:r>
                                  <m:rPr>
                                    <m:sty m:val="p"/>
                                  </m:rPr>
                                  <a:rPr lang="nl-NL" sz="1600" b="0" i="0" u="none" strike="noStrike" smtClean="0">
                                    <a:solidFill>
                                      <a:srgbClr val="000000"/>
                                    </a:solidFill>
                                    <a:effectLst/>
                                    <a:latin typeface="Cambria Math" panose="02040503050406030204" pitchFamily="18" charset="0"/>
                                  </a:rPr>
                                  <m:t>V</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pPr algn="ctr" fontAlgn="b"/>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1600" b="0" i="1" u="none" strike="noStrike" smtClean="0">
                                    <a:solidFill>
                                      <a:srgbClr val="000000"/>
                                    </a:solidFill>
                                    <a:effectLst/>
                                    <a:latin typeface="Cambria Math" panose="02040503050406030204" pitchFamily="18" charset="0"/>
                                  </a:rPr>
                                  <m:t>3,0 </m:t>
                                </m:r>
                                <m:r>
                                  <m:rPr>
                                    <m:sty m:val="p"/>
                                  </m:rPr>
                                  <a:rPr lang="el-GR" sz="1600" b="0" i="1" u="none" strike="noStrike" smtClean="0">
                                    <a:solidFill>
                                      <a:srgbClr val="000000"/>
                                    </a:solidFill>
                                    <a:effectLst/>
                                    <a:latin typeface="Cambria Math" panose="02040503050406030204" pitchFamily="18" charset="0"/>
                                    <a:ea typeface="Cambria Math" panose="02040503050406030204" pitchFamily="18" charset="0"/>
                                  </a:rPr>
                                  <m:t>Ω</m:t>
                                </m:r>
                              </m:oMath>
                            </m:oMathPara>
                          </a14:m>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3055936146"/>
                      </a:ext>
                    </a:extLst>
                  </a:tr>
                </a:tbl>
              </a:graphicData>
            </a:graphic>
          </p:graphicFrame>
        </mc:Choice>
        <mc:Fallback xmlns="">
          <p:graphicFrame>
            <p:nvGraphicFramePr>
              <p:cNvPr id="36" name="Tabel 35">
                <a:extLst>
                  <a:ext uri="{FF2B5EF4-FFF2-40B4-BE49-F238E27FC236}">
                    <a16:creationId xmlns:a16="http://schemas.microsoft.com/office/drawing/2014/main" id="{16968AC5-6C19-F403-16E3-BE905F63D99F}"/>
                  </a:ext>
                </a:extLst>
              </p:cNvPr>
              <p:cNvGraphicFramePr>
                <a:graphicFrameLocks noGrp="1"/>
              </p:cNvGraphicFramePr>
              <p:nvPr>
                <p:extLst>
                  <p:ext uri="{D42A27DB-BD31-4B8C-83A1-F6EECF244321}">
                    <p14:modId xmlns:p14="http://schemas.microsoft.com/office/powerpoint/2010/main" val="2639095977"/>
                  </p:ext>
                </p:extLst>
              </p:nvPr>
            </p:nvGraphicFramePr>
            <p:xfrm>
              <a:off x="4298021" y="942244"/>
              <a:ext cx="2598084" cy="1556205"/>
            </p:xfrm>
            <a:graphic>
              <a:graphicData uri="http://schemas.openxmlformats.org/drawingml/2006/table">
                <a:tbl>
                  <a:tblPr>
                    <a:tableStyleId>{5C22544A-7EE6-4342-B048-85BDC9FD1C3A}</a:tableStyleId>
                  </a:tblPr>
                  <a:tblGrid>
                    <a:gridCol w="649521">
                      <a:extLst>
                        <a:ext uri="{9D8B030D-6E8A-4147-A177-3AD203B41FA5}">
                          <a16:colId xmlns:a16="http://schemas.microsoft.com/office/drawing/2014/main" val="3645905960"/>
                        </a:ext>
                      </a:extLst>
                    </a:gridCol>
                    <a:gridCol w="649521">
                      <a:extLst>
                        <a:ext uri="{9D8B030D-6E8A-4147-A177-3AD203B41FA5}">
                          <a16:colId xmlns:a16="http://schemas.microsoft.com/office/drawing/2014/main" val="2573335008"/>
                        </a:ext>
                      </a:extLst>
                    </a:gridCol>
                    <a:gridCol w="649521">
                      <a:extLst>
                        <a:ext uri="{9D8B030D-6E8A-4147-A177-3AD203B41FA5}">
                          <a16:colId xmlns:a16="http://schemas.microsoft.com/office/drawing/2014/main" val="1315595395"/>
                        </a:ext>
                      </a:extLst>
                    </a:gridCol>
                    <a:gridCol w="649521">
                      <a:extLst>
                        <a:ext uri="{9D8B030D-6E8A-4147-A177-3AD203B41FA5}">
                          <a16:colId xmlns:a16="http://schemas.microsoft.com/office/drawing/2014/main" val="3417578729"/>
                        </a:ext>
                      </a:extLst>
                    </a:gridCol>
                  </a:tblGrid>
                  <a:tr h="311241">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100935" t="-1961" r="-200935" b="-405882"/>
                          </a:stretch>
                        </a:blipFill>
                      </a:tcPr>
                    </a:tc>
                    <a:tc>
                      <a:txBody>
                        <a:bodyPr/>
                        <a:lstStyle/>
                        <a:p>
                          <a:endParaRPr lang="en-NL"/>
                        </a:p>
                      </a:txBody>
                      <a:tcPr marL="9525" marR="9525" marT="9525" marB="10800" anchor="ctr">
                        <a:blipFill>
                          <a:blip r:embed="rId10"/>
                          <a:stretch>
                            <a:fillRect l="-202830" t="-1961" r="-102830" b="-405882"/>
                          </a:stretch>
                        </a:blipFill>
                      </a:tcPr>
                    </a:tc>
                    <a:tc>
                      <a:txBody>
                        <a:bodyPr/>
                        <a:lstStyle/>
                        <a:p>
                          <a:endParaRPr lang="en-NL"/>
                        </a:p>
                      </a:txBody>
                      <a:tcPr marL="9525" marR="9525" marT="9525" marB="10800" anchor="ctr">
                        <a:blipFill>
                          <a:blip r:embed="rId10"/>
                          <a:stretch>
                            <a:fillRect l="-300000" t="-1961" r="-1869" b="-405882"/>
                          </a:stretch>
                        </a:blipFill>
                      </a:tcPr>
                    </a:tc>
                    <a:extLst>
                      <a:ext uri="{0D108BD9-81ED-4DB2-BD59-A6C34878D82A}">
                        <a16:rowId xmlns:a16="http://schemas.microsoft.com/office/drawing/2014/main" val="1389307751"/>
                      </a:ext>
                    </a:extLst>
                  </a:tr>
                  <a:tr h="311241">
                    <a:tc>
                      <a:txBody>
                        <a:bodyPr/>
                        <a:lstStyle/>
                        <a:p>
                          <a:endParaRPr lang="en-NL"/>
                        </a:p>
                      </a:txBody>
                      <a:tcPr marL="9525" marR="9525" marT="9525" marB="10800" anchor="ctr">
                        <a:blipFill>
                          <a:blip r:embed="rId10"/>
                          <a:stretch>
                            <a:fillRect l="-935" t="-101961" r="-300935" b="-305882"/>
                          </a:stretch>
                        </a:blipFill>
                      </a:tcPr>
                    </a:tc>
                    <a:tc>
                      <a:txBody>
                        <a:bodyPr/>
                        <a:lstStyle/>
                        <a:p>
                          <a:endParaRPr lang="en-NL"/>
                        </a:p>
                      </a:txBody>
                      <a:tcPr marL="9525" marR="9525" marT="9525" marB="10800" anchor="ctr">
                        <a:blipFill>
                          <a:blip r:embed="rId10"/>
                          <a:stretch>
                            <a:fillRect l="-100935" t="-101961" r="-200935" b="-30588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753402553"/>
                      </a:ext>
                    </a:extLst>
                  </a:tr>
                  <a:tr h="311241">
                    <a:tc>
                      <a:txBody>
                        <a:bodyPr/>
                        <a:lstStyle/>
                        <a:p>
                          <a:endParaRPr lang="en-NL"/>
                        </a:p>
                      </a:txBody>
                      <a:tcPr marL="9525" marR="9525" marT="9525" marB="10800" anchor="ctr">
                        <a:blipFill>
                          <a:blip r:embed="rId10"/>
                          <a:stretch>
                            <a:fillRect l="-935" t="-198077" r="-300935" b="-200000"/>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202830" t="-198077" r="-102830" b="-200000"/>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09779626"/>
                      </a:ext>
                    </a:extLst>
                  </a:tr>
                  <a:tr h="311241">
                    <a:tc>
                      <a:txBody>
                        <a:bodyPr/>
                        <a:lstStyle/>
                        <a:p>
                          <a:endParaRPr lang="en-NL"/>
                        </a:p>
                      </a:txBody>
                      <a:tcPr marL="9525" marR="9525" marT="9525" marB="10800" anchor="ctr">
                        <a:blipFill>
                          <a:blip r:embed="rId10"/>
                          <a:stretch>
                            <a:fillRect l="-935" t="-303922" r="-300935" b="-103922"/>
                          </a:stretch>
                        </a:blipFill>
                      </a:tcPr>
                    </a:tc>
                    <a:tc>
                      <a:txBody>
                        <a:bodyPr/>
                        <a:lstStyle/>
                        <a:p>
                          <a:endParaRPr lang="en-NL"/>
                        </a:p>
                      </a:txBody>
                      <a:tcPr marL="9525" marR="9525" marT="9525" marB="10800" anchor="ctr">
                        <a:blipFill>
                          <a:blip r:embed="rId10"/>
                          <a:stretch>
                            <a:fillRect l="-100935" t="-303922" r="-200935" b="-10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NL" sz="1600" b="0" i="0" u="none" strike="noStrike" dirty="0">
                            <a:solidFill>
                              <a:srgbClr val="000000"/>
                            </a:solidFill>
                            <a:effectLst/>
                            <a:latin typeface="Aptos Narrow" panose="020B0004020202020204" pitchFamily="34" charset="0"/>
                          </a:endParaRPr>
                        </a:p>
                      </a:txBody>
                      <a:tcPr marL="9525" marR="9525" marT="9525" marB="10800" anchor="ctr"/>
                    </a:tc>
                    <a:extLst>
                      <a:ext uri="{0D108BD9-81ED-4DB2-BD59-A6C34878D82A}">
                        <a16:rowId xmlns:a16="http://schemas.microsoft.com/office/drawing/2014/main" val="4279958255"/>
                      </a:ext>
                    </a:extLst>
                  </a:tr>
                  <a:tr h="311241">
                    <a:tc>
                      <a:txBody>
                        <a:bodyPr/>
                        <a:lstStyle/>
                        <a:p>
                          <a:endParaRPr lang="en-NL"/>
                        </a:p>
                      </a:txBody>
                      <a:tcPr marL="9525" marR="9525" marT="9525" marB="10800" anchor="ctr">
                        <a:blipFill>
                          <a:blip r:embed="rId10"/>
                          <a:stretch>
                            <a:fillRect l="-935" t="-403922" r="-300935" b="-3922"/>
                          </a:stretch>
                        </a:blipFill>
                      </a:tcP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pPr algn="ctr" fontAlgn="b"/>
                          <a:endParaRPr lang="en-NL" sz="1600" b="0" i="0" u="none" strike="noStrike" dirty="0">
                            <a:solidFill>
                              <a:srgbClr val="000000"/>
                            </a:solidFill>
                            <a:effectLst/>
                            <a:latin typeface="Aptos Narrow" panose="020B0004020202020204" pitchFamily="34" charset="0"/>
                          </a:endParaRPr>
                        </a:p>
                      </a:txBody>
                      <a:tcPr marL="9525" marR="9525" marT="9525" marB="10800" anchor="ctr"/>
                    </a:tc>
                    <a:tc>
                      <a:txBody>
                        <a:bodyPr/>
                        <a:lstStyle/>
                        <a:p>
                          <a:endParaRPr lang="en-NL"/>
                        </a:p>
                      </a:txBody>
                      <a:tcPr marL="9525" marR="9525" marT="9525" marB="10800" anchor="ctr">
                        <a:blipFill>
                          <a:blip r:embed="rId10"/>
                          <a:stretch>
                            <a:fillRect l="-300000" t="-403922" r="-1869" b="-3922"/>
                          </a:stretch>
                        </a:blipFill>
                      </a:tcPr>
                    </a:tc>
                    <a:extLst>
                      <a:ext uri="{0D108BD9-81ED-4DB2-BD59-A6C34878D82A}">
                        <a16:rowId xmlns:a16="http://schemas.microsoft.com/office/drawing/2014/main" val="3055936146"/>
                      </a:ext>
                    </a:extLst>
                  </a:tr>
                </a:tbl>
              </a:graphicData>
            </a:graphic>
          </p:graphicFrame>
        </mc:Fallback>
      </mc:AlternateContent>
      <p:cxnSp>
        <p:nvCxnSpPr>
          <p:cNvPr id="37" name="Rechte verbindingslijn met pijl 36">
            <a:extLst>
              <a:ext uri="{FF2B5EF4-FFF2-40B4-BE49-F238E27FC236}">
                <a16:creationId xmlns:a16="http://schemas.microsoft.com/office/drawing/2014/main" id="{6575E704-048A-E9F8-07FC-BE4B733C0F78}"/>
              </a:ext>
            </a:extLst>
          </p:cNvPr>
          <p:cNvCxnSpPr>
            <a:cxnSpLocks/>
          </p:cNvCxnSpPr>
          <p:nvPr/>
        </p:nvCxnSpPr>
        <p:spPr>
          <a:xfrm>
            <a:off x="2605581" y="1231374"/>
            <a:ext cx="2410556" cy="20235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Rectangle 71">
            <a:extLst>
              <a:ext uri="{FF2B5EF4-FFF2-40B4-BE49-F238E27FC236}">
                <a16:creationId xmlns:a16="http://schemas.microsoft.com/office/drawing/2014/main" id="{77D93CB4-CC9C-FE58-FA24-DF248E8A568A}"/>
              </a:ext>
            </a:extLst>
          </p:cNvPr>
          <p:cNvSpPr/>
          <p:nvPr/>
        </p:nvSpPr>
        <p:spPr>
          <a:xfrm>
            <a:off x="5609816" y="1563745"/>
            <a:ext cx="651343" cy="6162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0B527054-21C3-05DD-C832-2B86D9CC9B1A}"/>
                  </a:ext>
                </a:extLst>
              </p:cNvPr>
              <p:cNvSpPr txBox="1"/>
              <p:nvPr/>
            </p:nvSpPr>
            <p:spPr>
              <a:xfrm>
                <a:off x="5575615" y="1847870"/>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i="1" smtClean="0">
                          <a:solidFill>
                            <a:schemeClr val="tx1"/>
                          </a:solidFill>
                          <a:latin typeface="Cambria Math" panose="02040503050406030204" pitchFamily="18" charset="0"/>
                        </a:rPr>
                        <m:t>2</m:t>
                      </m:r>
                      <m:r>
                        <a:rPr lang="nl-NL" sz="1600" b="0" i="1" smtClean="0">
                          <a:solidFill>
                            <a:schemeClr val="tx1"/>
                          </a:solidFill>
                          <a:latin typeface="Cambria Math" panose="02040503050406030204" pitchFamily="18" charset="0"/>
                        </a:rPr>
                        <m:t>,0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39" name="Tekstvak 38">
                <a:extLst>
                  <a:ext uri="{FF2B5EF4-FFF2-40B4-BE49-F238E27FC236}">
                    <a16:creationId xmlns:a16="http://schemas.microsoft.com/office/drawing/2014/main" id="{0B527054-21C3-05DD-C832-2B86D9CC9B1A}"/>
                  </a:ext>
                </a:extLst>
              </p:cNvPr>
              <p:cNvSpPr txBox="1">
                <a:spLocks noRot="1" noChangeAspect="1" noMove="1" noResize="1" noEditPoints="1" noAdjustHandles="1" noChangeArrowheads="1" noChangeShapeType="1" noTextEdit="1"/>
              </p:cNvSpPr>
              <p:nvPr/>
            </p:nvSpPr>
            <p:spPr>
              <a:xfrm>
                <a:off x="5575615" y="1847870"/>
                <a:ext cx="653806" cy="338554"/>
              </a:xfrm>
              <a:prstGeom prst="rect">
                <a:avLst/>
              </a:prstGeom>
              <a:blipFill>
                <a:blip r:embed="rId11"/>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0" name="TextBox 83">
                <a:extLst>
                  <a:ext uri="{FF2B5EF4-FFF2-40B4-BE49-F238E27FC236}">
                    <a16:creationId xmlns:a16="http://schemas.microsoft.com/office/drawing/2014/main" id="{B4E50D4E-C6C1-A782-D4E5-4E461D7A1B09}"/>
                  </a:ext>
                </a:extLst>
              </p:cNvPr>
              <p:cNvSpPr txBox="1"/>
              <p:nvPr/>
            </p:nvSpPr>
            <p:spPr>
              <a:xfrm>
                <a:off x="7264557" y="3810584"/>
                <a:ext cx="5042142" cy="681918"/>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1</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1</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1</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5,0</m:t>
                          </m:r>
                        </m:num>
                        <m:den>
                          <m:r>
                            <a:rPr lang="nl-NL" b="0" i="1" smtClean="0">
                              <a:solidFill>
                                <a:schemeClr val="tx1"/>
                              </a:solidFill>
                              <a:latin typeface="Cambria Math" panose="02040503050406030204" pitchFamily="18" charset="0"/>
                            </a:rPr>
                            <m:t>2,0</m:t>
                          </m:r>
                        </m:den>
                      </m:f>
                      <m:r>
                        <a:rPr lang="nl-NL" b="0" i="1" smtClean="0">
                          <a:solidFill>
                            <a:schemeClr val="tx1"/>
                          </a:solidFill>
                          <a:latin typeface="Cambria Math" panose="02040503050406030204" pitchFamily="18" charset="0"/>
                        </a:rPr>
                        <m:t>=2,5 </m:t>
                      </m:r>
                      <m:r>
                        <m:rPr>
                          <m:sty m:val="p"/>
                        </m:rPr>
                        <a:rPr lang="el-GR" b="0" i="1"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40" name="TextBox 83">
                <a:extLst>
                  <a:ext uri="{FF2B5EF4-FFF2-40B4-BE49-F238E27FC236}">
                    <a16:creationId xmlns:a16="http://schemas.microsoft.com/office/drawing/2014/main" id="{B4E50D4E-C6C1-A782-D4E5-4E461D7A1B09}"/>
                  </a:ext>
                </a:extLst>
              </p:cNvPr>
              <p:cNvSpPr txBox="1">
                <a:spLocks noRot="1" noChangeAspect="1" noMove="1" noResize="1" noEditPoints="1" noAdjustHandles="1" noChangeArrowheads="1" noChangeShapeType="1" noTextEdit="1"/>
              </p:cNvSpPr>
              <p:nvPr/>
            </p:nvSpPr>
            <p:spPr>
              <a:xfrm>
                <a:off x="7264557" y="3810584"/>
                <a:ext cx="5042142" cy="681918"/>
              </a:xfrm>
              <a:prstGeom prst="rect">
                <a:avLst/>
              </a:prstGeom>
              <a:blipFill>
                <a:blip r:embed="rId1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1" name="Content Placeholder 5">
                <a:extLst>
                  <a:ext uri="{FF2B5EF4-FFF2-40B4-BE49-F238E27FC236}">
                    <a16:creationId xmlns:a16="http://schemas.microsoft.com/office/drawing/2014/main" id="{A493516D-15D8-4F6C-8EE6-8BBDBF89BF35}"/>
                  </a:ext>
                </a:extLst>
              </p:cNvPr>
              <p:cNvSpPr txBox="1">
                <a:spLocks/>
              </p:cNvSpPr>
              <p:nvPr/>
            </p:nvSpPr>
            <p:spPr>
              <a:xfrm>
                <a:off x="4285316" y="2562515"/>
                <a:ext cx="2598083" cy="101312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800" b="1" noProof="0" dirty="0">
                    <a:solidFill>
                      <a:schemeClr val="tx1"/>
                    </a:solidFill>
                  </a:rPr>
                  <a:t>Wet van ohm </a:t>
                </a:r>
                <a:r>
                  <a:rPr lang="nl-NL" sz="1800" noProof="0" dirty="0">
                    <a:solidFill>
                      <a:schemeClr val="tx1"/>
                    </a:solidFill>
                  </a:rPr>
                  <a:t>geldt altijd:</a:t>
                </a:r>
              </a:p>
              <a:p>
                <a14:m>
                  <m:oMath xmlns:m="http://schemas.openxmlformats.org/officeDocument/2006/math">
                    <m:r>
                      <a:rPr lang="nl-NL" sz="1800" b="0" i="1" noProof="0" smtClean="0">
                        <a:solidFill>
                          <a:schemeClr val="tx1"/>
                        </a:solidFill>
                        <a:latin typeface="Cambria Math" panose="02040503050406030204" pitchFamily="18" charset="0"/>
                      </a:rPr>
                      <m:t>𝑅</m:t>
                    </m:r>
                    <m:r>
                      <a:rPr lang="nl-NL" sz="1800" i="1" noProof="0">
                        <a:solidFill>
                          <a:schemeClr val="tx1"/>
                        </a:solidFill>
                        <a:latin typeface="Cambria Math" charset="0"/>
                      </a:rPr>
                      <m:t>=</m:t>
                    </m:r>
                    <m:f>
                      <m:fPr>
                        <m:ctrlPr>
                          <a:rPr lang="nl-NL" sz="1800" b="0" i="1" noProof="0" smtClean="0">
                            <a:solidFill>
                              <a:schemeClr val="tx1"/>
                            </a:solidFill>
                            <a:latin typeface="Cambria Math" panose="02040503050406030204" pitchFamily="18" charset="0"/>
                          </a:rPr>
                        </m:ctrlPr>
                      </m:fPr>
                      <m:num>
                        <m:r>
                          <a:rPr lang="nl-NL" sz="1800" b="0" i="1" noProof="0" smtClean="0">
                            <a:solidFill>
                              <a:schemeClr val="tx1"/>
                            </a:solidFill>
                            <a:latin typeface="Cambria Math" panose="02040503050406030204" pitchFamily="18" charset="0"/>
                          </a:rPr>
                          <m:t>𝑈</m:t>
                        </m:r>
                      </m:num>
                      <m:den>
                        <m:r>
                          <a:rPr lang="nl-NL" sz="1800" b="0" i="1" noProof="0" smtClean="0">
                            <a:solidFill>
                              <a:schemeClr val="tx1"/>
                            </a:solidFill>
                            <a:latin typeface="Cambria Math" panose="02040503050406030204" pitchFamily="18" charset="0"/>
                          </a:rPr>
                          <m:t>𝐼</m:t>
                        </m:r>
                      </m:den>
                    </m:f>
                  </m:oMath>
                </a14:m>
                <a:endParaRPr lang="nl-NL" sz="1800" noProof="0" dirty="0">
                  <a:solidFill>
                    <a:schemeClr val="tx1"/>
                  </a:solidFill>
                </a:endParaRPr>
              </a:p>
              <a:p>
                <a:endParaRPr lang="nl-NL" sz="1800" noProof="0" dirty="0">
                  <a:solidFill>
                    <a:schemeClr val="tx1"/>
                  </a:solidFill>
                </a:endParaRPr>
              </a:p>
            </p:txBody>
          </p:sp>
        </mc:Choice>
        <mc:Fallback xmlns="">
          <p:sp>
            <p:nvSpPr>
              <p:cNvPr id="41" name="Content Placeholder 5">
                <a:extLst>
                  <a:ext uri="{FF2B5EF4-FFF2-40B4-BE49-F238E27FC236}">
                    <a16:creationId xmlns:a16="http://schemas.microsoft.com/office/drawing/2014/main" id="{A493516D-15D8-4F6C-8EE6-8BBDBF89BF35}"/>
                  </a:ext>
                </a:extLst>
              </p:cNvPr>
              <p:cNvSpPr txBox="1">
                <a:spLocks noRot="1" noChangeAspect="1" noMove="1" noResize="1" noEditPoints="1" noAdjustHandles="1" noChangeArrowheads="1" noChangeShapeType="1" noTextEdit="1"/>
              </p:cNvSpPr>
              <p:nvPr/>
            </p:nvSpPr>
            <p:spPr>
              <a:xfrm>
                <a:off x="4285316" y="2562515"/>
                <a:ext cx="2598083" cy="1013121"/>
              </a:xfrm>
              <a:prstGeom prst="rect">
                <a:avLst/>
              </a:prstGeom>
              <a:blipFill>
                <a:blip r:embed="rId13"/>
                <a:stretch>
                  <a:fillRect l="-2113" t="-2994" r="-23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2" name="Content Placeholder 5">
                <a:extLst>
                  <a:ext uri="{FF2B5EF4-FFF2-40B4-BE49-F238E27FC236}">
                    <a16:creationId xmlns:a16="http://schemas.microsoft.com/office/drawing/2014/main" id="{404CB718-ED57-CC08-75CD-BD534DB36A90}"/>
                  </a:ext>
                </a:extLst>
              </p:cNvPr>
              <p:cNvSpPr txBox="1">
                <a:spLocks/>
              </p:cNvSpPr>
              <p:nvPr/>
            </p:nvSpPr>
            <p:spPr>
              <a:xfrm>
                <a:off x="4285316" y="3658654"/>
                <a:ext cx="2386385" cy="265949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Bliss 2 Light"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tx1"/>
                    </a:solidFill>
                  </a:rPr>
                  <a:t>Serie</a:t>
                </a:r>
              </a:p>
              <a:p>
                <a:pPr marL="0" indent="0">
                  <a:buFont typeface="Arial" panose="020B0604020202020204" pitchFamily="34" charset="0"/>
                  <a:buNone/>
                </a:pPr>
                <a:r>
                  <a:rPr lang="en-US" sz="1800" dirty="0">
                    <a:solidFill>
                      <a:schemeClr val="tx1"/>
                    </a:solidFill>
                  </a:rPr>
                  <a:t>Spanning:</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a:solidFill>
                              <a:schemeClr val="tx1"/>
                            </a:solidFill>
                            <a:latin typeface="Cambria Math" charset="0"/>
                          </a:rPr>
                          <m:t>𝑈</m:t>
                        </m:r>
                      </m:e>
                      <m:sub>
                        <m:r>
                          <m:rPr>
                            <m:sty m:val="p"/>
                          </m:rPr>
                          <a:rPr lang="nl-NL" sz="1800" i="0">
                            <a:solidFill>
                              <a:schemeClr val="tx1"/>
                            </a:solidFill>
                            <a:latin typeface="Cambria Math" charset="0"/>
                          </a:rPr>
                          <m:t>bron</m:t>
                        </m:r>
                      </m:sub>
                    </m:sSub>
                    <m:r>
                      <a:rPr lang="nl-NL" sz="1800" i="1">
                        <a:solidFill>
                          <a:schemeClr val="tx1"/>
                        </a:solidFill>
                        <a:latin typeface="Cambria Math"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nl-NL" sz="1800" i="1">
                            <a:solidFill>
                              <a:schemeClr val="tx1"/>
                            </a:solidFill>
                            <a:latin typeface="Cambria Math" charset="0"/>
                          </a:rPr>
                          <m:t>𝑈</m:t>
                        </m:r>
                      </m:e>
                      <m:sub>
                        <m:r>
                          <a:rPr lang="nl-NL" sz="1800" i="1">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Stroom</a:t>
                </a:r>
                <a:r>
                  <a:rPr lang="en-US" sz="1800" dirty="0">
                    <a:solidFill>
                      <a:schemeClr val="tx1"/>
                    </a:solidFill>
                  </a:rPr>
                  <a:t>:</a:t>
                </a:r>
              </a:p>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m:rPr>
                            <m:sty m:val="p"/>
                          </m:rPr>
                          <a:rPr lang="nl-NL" sz="1800" b="0" i="0" smtClean="0">
                            <a:solidFill>
                              <a:schemeClr val="tx1"/>
                            </a:solidFill>
                            <a:latin typeface="Cambria Math" panose="02040503050406030204" pitchFamily="18" charset="0"/>
                          </a:rPr>
                          <m:t>totaal</m:t>
                        </m:r>
                      </m:sub>
                    </m:sSub>
                    <m:r>
                      <a:rPr lang="nl-NL" sz="1800" i="1" smtClean="0">
                        <a:solidFill>
                          <a:schemeClr val="tx1"/>
                        </a:solidFill>
                        <a:latin typeface="Cambria Math"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1</m:t>
                        </m:r>
                      </m:sub>
                    </m:sSub>
                    <m:r>
                      <a:rPr lang="nl-NL" sz="1800" b="0" i="1" smtClean="0">
                        <a:solidFill>
                          <a:schemeClr val="tx1"/>
                        </a:solidFill>
                        <a:latin typeface="Cambria Math" panose="02040503050406030204" pitchFamily="18" charset="0"/>
                      </a:rPr>
                      <m:t>=</m:t>
                    </m:r>
                    <m:sSub>
                      <m:sSubPr>
                        <m:ctrlPr>
                          <a:rPr lang="en-US" sz="1800" i="1" smtClean="0">
                            <a:solidFill>
                              <a:schemeClr val="tx1"/>
                            </a:solidFill>
                            <a:latin typeface="Cambria Math" panose="02040503050406030204" pitchFamily="18" charset="0"/>
                          </a:rPr>
                        </m:ctrlPr>
                      </m:sSubPr>
                      <m:e>
                        <m:r>
                          <a:rPr lang="nl-NL" sz="1800" i="1" smtClean="0">
                            <a:solidFill>
                              <a:schemeClr val="tx1"/>
                            </a:solidFill>
                            <a:latin typeface="Cambria Math" charset="0"/>
                          </a:rPr>
                          <m:t>𝐼</m:t>
                        </m:r>
                      </m:e>
                      <m:sub>
                        <m:r>
                          <a:rPr lang="nl-NL" sz="1800" i="1" smtClean="0">
                            <a:solidFill>
                              <a:schemeClr val="tx1"/>
                            </a:solidFill>
                            <a:latin typeface="Cambria Math" charset="0"/>
                          </a:rPr>
                          <m:t>2</m:t>
                        </m:r>
                      </m:sub>
                    </m:sSub>
                  </m:oMath>
                </a14:m>
                <a:endParaRPr lang="en-US" sz="1800" dirty="0">
                  <a:solidFill>
                    <a:schemeClr val="tx1"/>
                  </a:solidFill>
                </a:endParaRPr>
              </a:p>
              <a:p>
                <a:pPr marL="0" indent="0">
                  <a:buFont typeface="Arial" panose="020B0604020202020204" pitchFamily="34" charset="0"/>
                  <a:buNone/>
                </a:pPr>
                <a:r>
                  <a:rPr lang="en-US" sz="1800" dirty="0" err="1">
                    <a:solidFill>
                      <a:schemeClr val="tx1"/>
                    </a:solidFill>
                  </a:rPr>
                  <a:t>Weerstand</a:t>
                </a:r>
                <a:r>
                  <a:rPr lang="en-US" sz="1800" dirty="0">
                    <a:solidFill>
                      <a:schemeClr val="tx1"/>
                    </a:solidFill>
                  </a:rPr>
                  <a:t>:</a:t>
                </a:r>
              </a:p>
              <a:p>
                <a14:m>
                  <m:oMath xmlns:m="http://schemas.openxmlformats.org/officeDocument/2006/math">
                    <m:sSub>
                      <m:sSubPr>
                        <m:ctrlPr>
                          <a:rPr lang="nl-NL" sz="1800" b="0" i="1" smtClean="0">
                            <a:solidFill>
                              <a:schemeClr val="tx1"/>
                            </a:solidFill>
                            <a:latin typeface="Cambria Math" panose="02040503050406030204" pitchFamily="18" charset="0"/>
                            <a:ea typeface="Cambria Math" charset="0"/>
                            <a:cs typeface="Cambria Math" charset="0"/>
                          </a:rPr>
                        </m:ctrlPr>
                      </m:sSubPr>
                      <m:e>
                        <m:r>
                          <a:rPr lang="nl-NL" sz="1800" i="1" smtClean="0">
                            <a:solidFill>
                              <a:schemeClr val="tx1"/>
                            </a:solidFill>
                            <a:latin typeface="Cambria Math" panose="02040503050406030204" pitchFamily="18" charset="0"/>
                            <a:ea typeface="Cambria Math" charset="0"/>
                            <a:cs typeface="Cambria Math" charset="0"/>
                          </a:rPr>
                          <m:t>𝑅</m:t>
                        </m:r>
                      </m:e>
                      <m:sub>
                        <m:r>
                          <m:rPr>
                            <m:sty m:val="p"/>
                          </m:rPr>
                          <a:rPr lang="nl-NL" sz="1800" b="0" i="0" smtClean="0">
                            <a:solidFill>
                              <a:schemeClr val="tx1"/>
                            </a:solidFill>
                            <a:latin typeface="Cambria Math" panose="02040503050406030204" pitchFamily="18" charset="0"/>
                            <a:ea typeface="Cambria Math" charset="0"/>
                            <a:cs typeface="Cambria Math" charset="0"/>
                          </a:rPr>
                          <m:t>totaal</m:t>
                        </m:r>
                      </m:sub>
                    </m:sSub>
                    <m:r>
                      <a:rPr lang="nl-NL" sz="1800" b="0" i="1" smtClean="0">
                        <a:solidFill>
                          <a:schemeClr val="tx1"/>
                        </a:solidFill>
                        <a:latin typeface="Cambria Math" panose="02040503050406030204" pitchFamily="18" charset="0"/>
                        <a:ea typeface="Cambria Math" charset="0"/>
                        <a:cs typeface="Cambria Math" charset="0"/>
                      </a:rPr>
                      <m:t> </m:t>
                    </m:r>
                    <m:r>
                      <a:rPr lang="nl-NL" sz="1800" i="1">
                        <a:solidFill>
                          <a:schemeClr val="tx1"/>
                        </a:solidFill>
                        <a:latin typeface="Cambria Math" charset="0"/>
                      </a:rPr>
                      <m:t>=</m:t>
                    </m:r>
                    <m:sSub>
                      <m:sSubPr>
                        <m:ctrlPr>
                          <a:rPr lang="nl-NL" sz="1800" b="0" i="1" smtClean="0">
                            <a:solidFill>
                              <a:schemeClr val="tx1"/>
                            </a:solidFill>
                            <a:latin typeface="Cambria Math" panose="02040503050406030204" pitchFamily="18" charset="0"/>
                          </a:rPr>
                        </m:ctrlPr>
                      </m:sSubPr>
                      <m:e>
                        <m:r>
                          <a:rPr lang="nl-NL" sz="1800" b="0" i="1" smtClean="0">
                            <a:solidFill>
                              <a:schemeClr val="tx1"/>
                            </a:solidFill>
                            <a:latin typeface="Cambria Math" panose="02040503050406030204" pitchFamily="18" charset="0"/>
                          </a:rPr>
                          <m:t>𝑅</m:t>
                        </m:r>
                      </m:e>
                      <m:sub>
                        <m:r>
                          <a:rPr lang="nl-NL" sz="1800" b="0" i="1" smtClean="0">
                            <a:solidFill>
                              <a:schemeClr val="tx1"/>
                            </a:solidFill>
                            <a:latin typeface="Cambria Math" panose="02040503050406030204" pitchFamily="18" charset="0"/>
                          </a:rPr>
                          <m:t>1</m:t>
                        </m:r>
                      </m:sub>
                    </m:sSub>
                    <m:r>
                      <a:rPr lang="nl-NL" sz="1800" i="1">
                        <a:solidFill>
                          <a:schemeClr val="tx1"/>
                        </a:solidFill>
                        <a:latin typeface="Cambria Math" charset="0"/>
                      </a:rPr>
                      <m:t>+</m:t>
                    </m:r>
                    <m:sSub>
                      <m:sSubPr>
                        <m:ctrlPr>
                          <a:rPr lang="nl-NL" sz="1800" b="0" i="1" smtClean="0">
                            <a:solidFill>
                              <a:schemeClr val="tx1"/>
                            </a:solidFill>
                            <a:latin typeface="Cambria Math" panose="02040503050406030204" pitchFamily="18" charset="0"/>
                            <a:ea typeface="Cambria Math" charset="0"/>
                            <a:cs typeface="Cambria Math" charset="0"/>
                          </a:rPr>
                        </m:ctrlPr>
                      </m:sSubPr>
                      <m:e>
                        <m:r>
                          <a:rPr lang="nl-NL" sz="1800" i="1" smtClean="0">
                            <a:solidFill>
                              <a:schemeClr val="tx1"/>
                            </a:solidFill>
                            <a:latin typeface="Cambria Math" panose="02040503050406030204" pitchFamily="18" charset="0"/>
                            <a:ea typeface="Cambria Math" charset="0"/>
                            <a:cs typeface="Cambria Math" charset="0"/>
                          </a:rPr>
                          <m:t>𝑅</m:t>
                        </m:r>
                      </m:e>
                      <m:sub>
                        <m:r>
                          <a:rPr lang="nl-NL" sz="1800" b="0" i="1" smtClean="0">
                            <a:solidFill>
                              <a:schemeClr val="tx1"/>
                            </a:solidFill>
                            <a:latin typeface="Cambria Math" panose="02040503050406030204" pitchFamily="18" charset="0"/>
                            <a:ea typeface="Cambria Math" charset="0"/>
                            <a:cs typeface="Cambria Math" charset="0"/>
                          </a:rPr>
                          <m:t>2</m:t>
                        </m:r>
                      </m:sub>
                    </m:sSub>
                  </m:oMath>
                </a14:m>
                <a:endParaRPr lang="en-US" sz="1800" dirty="0">
                  <a:solidFill>
                    <a:schemeClr val="tx1"/>
                  </a:solidFill>
                </a:endParaRPr>
              </a:p>
              <a:p>
                <a:endParaRPr lang="en-US" sz="1800" dirty="0">
                  <a:solidFill>
                    <a:schemeClr val="tx1"/>
                  </a:solidFill>
                </a:endParaRPr>
              </a:p>
            </p:txBody>
          </p:sp>
        </mc:Choice>
        <mc:Fallback xmlns="">
          <p:sp>
            <p:nvSpPr>
              <p:cNvPr id="42" name="Content Placeholder 5">
                <a:extLst>
                  <a:ext uri="{FF2B5EF4-FFF2-40B4-BE49-F238E27FC236}">
                    <a16:creationId xmlns:a16="http://schemas.microsoft.com/office/drawing/2014/main" id="{404CB718-ED57-CC08-75CD-BD534DB36A90}"/>
                  </a:ext>
                </a:extLst>
              </p:cNvPr>
              <p:cNvSpPr txBox="1">
                <a:spLocks noRot="1" noChangeAspect="1" noMove="1" noResize="1" noEditPoints="1" noAdjustHandles="1" noChangeArrowheads="1" noChangeShapeType="1" noTextEdit="1"/>
              </p:cNvSpPr>
              <p:nvPr/>
            </p:nvSpPr>
            <p:spPr>
              <a:xfrm>
                <a:off x="4285316" y="3658654"/>
                <a:ext cx="2386385" cy="2659497"/>
              </a:xfrm>
              <a:prstGeom prst="rect">
                <a:avLst/>
              </a:prstGeom>
              <a:blipFill>
                <a:blip r:embed="rId14"/>
                <a:stretch>
                  <a:fillRect l="-2302" t="-1147" b="-73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3" name="TextBox 21">
                <a:extLst>
                  <a:ext uri="{FF2B5EF4-FFF2-40B4-BE49-F238E27FC236}">
                    <a16:creationId xmlns:a16="http://schemas.microsoft.com/office/drawing/2014/main" id="{4AE46770-17F7-9FF5-BEE9-D8587D06FC37}"/>
                  </a:ext>
                </a:extLst>
              </p:cNvPr>
              <p:cNvSpPr txBox="1"/>
              <p:nvPr/>
            </p:nvSpPr>
            <p:spPr>
              <a:xfrm>
                <a:off x="2034357" y="1014589"/>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9,0 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43" name="TextBox 21">
                <a:extLst>
                  <a:ext uri="{FF2B5EF4-FFF2-40B4-BE49-F238E27FC236}">
                    <a16:creationId xmlns:a16="http://schemas.microsoft.com/office/drawing/2014/main" id="{4AE46770-17F7-9FF5-BEE9-D8587D06FC37}"/>
                  </a:ext>
                </a:extLst>
              </p:cNvPr>
              <p:cNvSpPr txBox="1">
                <a:spLocks noRot="1" noChangeAspect="1" noMove="1" noResize="1" noEditPoints="1" noAdjustHandles="1" noChangeArrowheads="1" noChangeShapeType="1" noTextEdit="1"/>
              </p:cNvSpPr>
              <p:nvPr/>
            </p:nvSpPr>
            <p:spPr>
              <a:xfrm>
                <a:off x="2034357" y="1014589"/>
                <a:ext cx="725410" cy="369332"/>
              </a:xfrm>
              <a:prstGeom prst="rect">
                <a:avLst/>
              </a:prstGeom>
              <a:blipFill>
                <a:blip r:embed="rId15"/>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4" name="TextBox 21">
                <a:extLst>
                  <a:ext uri="{FF2B5EF4-FFF2-40B4-BE49-F238E27FC236}">
                    <a16:creationId xmlns:a16="http://schemas.microsoft.com/office/drawing/2014/main" id="{6500C412-19ED-01DA-F0EA-2028251DC274}"/>
                  </a:ext>
                </a:extLst>
              </p:cNvPr>
              <p:cNvSpPr txBox="1"/>
              <p:nvPr/>
            </p:nvSpPr>
            <p:spPr>
              <a:xfrm>
                <a:off x="2605581" y="2693371"/>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4,0 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44" name="TextBox 21">
                <a:extLst>
                  <a:ext uri="{FF2B5EF4-FFF2-40B4-BE49-F238E27FC236}">
                    <a16:creationId xmlns:a16="http://schemas.microsoft.com/office/drawing/2014/main" id="{6500C412-19ED-01DA-F0EA-2028251DC274}"/>
                  </a:ext>
                </a:extLst>
              </p:cNvPr>
              <p:cNvSpPr txBox="1">
                <a:spLocks noRot="1" noChangeAspect="1" noMove="1" noResize="1" noEditPoints="1" noAdjustHandles="1" noChangeArrowheads="1" noChangeShapeType="1" noTextEdit="1"/>
              </p:cNvSpPr>
              <p:nvPr/>
            </p:nvSpPr>
            <p:spPr>
              <a:xfrm>
                <a:off x="2605581" y="2693371"/>
                <a:ext cx="725410" cy="369332"/>
              </a:xfrm>
              <a:prstGeom prst="rect">
                <a:avLst/>
              </a:prstGeom>
              <a:blipFill>
                <a:blip r:embed="rId16"/>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5" name="TextBox 21">
                <a:extLst>
                  <a:ext uri="{FF2B5EF4-FFF2-40B4-BE49-F238E27FC236}">
                    <a16:creationId xmlns:a16="http://schemas.microsoft.com/office/drawing/2014/main" id="{5751BF7D-628D-14FD-B075-D401A787F6E0}"/>
                  </a:ext>
                </a:extLst>
              </p:cNvPr>
              <p:cNvSpPr txBox="1"/>
              <p:nvPr/>
            </p:nvSpPr>
            <p:spPr>
              <a:xfrm>
                <a:off x="2021311" y="1593071"/>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rgbClr val="652EA3"/>
                          </a:solidFill>
                          <a:latin typeface="Cambria Math" panose="02040503050406030204" pitchFamily="18" charset="0"/>
                          <a:ea typeface="Gobold Extra1" charset="0"/>
                          <a:cs typeface="Gobold Extra1" charset="0"/>
                        </a:rPr>
                        <m:t>3</m:t>
                      </m:r>
                      <m:r>
                        <a:rPr lang="nl-NL" b="0" i="1" dirty="0" smtClean="0">
                          <a:solidFill>
                            <a:srgbClr val="652EA3"/>
                          </a:solidFill>
                          <a:latin typeface="Cambria Math" panose="02040503050406030204" pitchFamily="18" charset="0"/>
                          <a:ea typeface="Gobold Extra1" charset="0"/>
                          <a:cs typeface="Gobold Extra1" charset="0"/>
                        </a:rPr>
                        <m:t>,0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45" name="TextBox 21">
                <a:extLst>
                  <a:ext uri="{FF2B5EF4-FFF2-40B4-BE49-F238E27FC236}">
                    <a16:creationId xmlns:a16="http://schemas.microsoft.com/office/drawing/2014/main" id="{5751BF7D-628D-14FD-B075-D401A787F6E0}"/>
                  </a:ext>
                </a:extLst>
              </p:cNvPr>
              <p:cNvSpPr txBox="1">
                <a:spLocks noRot="1" noChangeAspect="1" noMove="1" noResize="1" noEditPoints="1" noAdjustHandles="1" noChangeArrowheads="1" noChangeShapeType="1" noTextEdit="1"/>
              </p:cNvSpPr>
              <p:nvPr/>
            </p:nvSpPr>
            <p:spPr>
              <a:xfrm>
                <a:off x="2021311" y="1593071"/>
                <a:ext cx="725410" cy="369332"/>
              </a:xfrm>
              <a:prstGeom prst="rect">
                <a:avLst/>
              </a:prstGeom>
              <a:blipFill>
                <a:blip r:embed="rId17"/>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6" name="TextBox 21">
                <a:extLst>
                  <a:ext uri="{FF2B5EF4-FFF2-40B4-BE49-F238E27FC236}">
                    <a16:creationId xmlns:a16="http://schemas.microsoft.com/office/drawing/2014/main" id="{7CE42710-267E-E2D6-12E8-252C7A6A5C3D}"/>
                  </a:ext>
                </a:extLst>
              </p:cNvPr>
              <p:cNvSpPr txBox="1"/>
              <p:nvPr/>
            </p:nvSpPr>
            <p:spPr>
              <a:xfrm>
                <a:off x="546029" y="247104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2,0 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46" name="TextBox 21">
                <a:extLst>
                  <a:ext uri="{FF2B5EF4-FFF2-40B4-BE49-F238E27FC236}">
                    <a16:creationId xmlns:a16="http://schemas.microsoft.com/office/drawing/2014/main" id="{7CE42710-267E-E2D6-12E8-252C7A6A5C3D}"/>
                  </a:ext>
                </a:extLst>
              </p:cNvPr>
              <p:cNvSpPr txBox="1">
                <a:spLocks noRot="1" noChangeAspect="1" noMove="1" noResize="1" noEditPoints="1" noAdjustHandles="1" noChangeArrowheads="1" noChangeShapeType="1" noTextEdit="1"/>
              </p:cNvSpPr>
              <p:nvPr/>
            </p:nvSpPr>
            <p:spPr>
              <a:xfrm>
                <a:off x="546029" y="2471040"/>
                <a:ext cx="725410" cy="369332"/>
              </a:xfrm>
              <a:prstGeom prst="rect">
                <a:avLst/>
              </a:prstGeom>
              <a:blipFill>
                <a:blip r:embed="rId18"/>
                <a:stretch>
                  <a:fillRect/>
                </a:stretch>
              </a:blipFill>
              <a:ln>
                <a:noFill/>
              </a:ln>
            </p:spPr>
            <p:txBody>
              <a:bodyPr/>
              <a:lstStyle/>
              <a:p>
                <a:r>
                  <a:rPr lang="nl-NL">
                    <a:noFill/>
                  </a:rPr>
                  <a:t> </a:t>
                </a:r>
              </a:p>
            </p:txBody>
          </p:sp>
        </mc:Fallback>
      </mc:AlternateContent>
      <p:cxnSp>
        <p:nvCxnSpPr>
          <p:cNvPr id="47" name="Rechte verbindingslijn met pijl 46">
            <a:extLst>
              <a:ext uri="{FF2B5EF4-FFF2-40B4-BE49-F238E27FC236}">
                <a16:creationId xmlns:a16="http://schemas.microsoft.com/office/drawing/2014/main" id="{D07DE8A6-CF4E-A85D-D6FF-7D12D5837808}"/>
              </a:ext>
            </a:extLst>
          </p:cNvPr>
          <p:cNvCxnSpPr>
            <a:cxnSpLocks/>
          </p:cNvCxnSpPr>
          <p:nvPr/>
        </p:nvCxnSpPr>
        <p:spPr>
          <a:xfrm flipV="1">
            <a:off x="3163211" y="2139012"/>
            <a:ext cx="1852926" cy="70339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Rechte verbindingslijn met pijl 47">
            <a:extLst>
              <a:ext uri="{FF2B5EF4-FFF2-40B4-BE49-F238E27FC236}">
                <a16:creationId xmlns:a16="http://schemas.microsoft.com/office/drawing/2014/main" id="{CA33F09C-74EF-A933-6336-FC0EC72CD39B}"/>
              </a:ext>
            </a:extLst>
          </p:cNvPr>
          <p:cNvCxnSpPr>
            <a:cxnSpLocks/>
          </p:cNvCxnSpPr>
          <p:nvPr/>
        </p:nvCxnSpPr>
        <p:spPr>
          <a:xfrm flipV="1">
            <a:off x="1110348" y="1783142"/>
            <a:ext cx="4499468" cy="909674"/>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E382A3D8-BC03-7C37-255F-68881F1C208B}"/>
              </a:ext>
            </a:extLst>
          </p:cNvPr>
          <p:cNvCxnSpPr>
            <a:cxnSpLocks/>
          </p:cNvCxnSpPr>
          <p:nvPr/>
        </p:nvCxnSpPr>
        <p:spPr>
          <a:xfrm>
            <a:off x="2588353" y="1783142"/>
            <a:ext cx="3708863" cy="607068"/>
          </a:xfrm>
          <a:prstGeom prst="straightConnector1">
            <a:avLst/>
          </a:prstGeom>
          <a:ln w="57150">
            <a:solidFill>
              <a:srgbClr val="652EA3"/>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71">
            <a:extLst>
              <a:ext uri="{FF2B5EF4-FFF2-40B4-BE49-F238E27FC236}">
                <a16:creationId xmlns:a16="http://schemas.microsoft.com/office/drawing/2014/main" id="{6108645D-70F2-C9B5-9833-0A56826B7B4A}"/>
              </a:ext>
            </a:extLst>
          </p:cNvPr>
          <p:cNvSpPr/>
          <p:nvPr/>
        </p:nvSpPr>
        <p:spPr>
          <a:xfrm>
            <a:off x="4298020" y="5253102"/>
            <a:ext cx="19631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Rechte verbindingslijn met pijl 50">
            <a:extLst>
              <a:ext uri="{FF2B5EF4-FFF2-40B4-BE49-F238E27FC236}">
                <a16:creationId xmlns:a16="http://schemas.microsoft.com/office/drawing/2014/main" id="{5472C5BD-7747-1706-A235-5C4269955297}"/>
              </a:ext>
            </a:extLst>
          </p:cNvPr>
          <p:cNvCxnSpPr>
            <a:cxnSpLocks/>
          </p:cNvCxnSpPr>
          <p:nvPr/>
        </p:nvCxnSpPr>
        <p:spPr>
          <a:xfrm flipH="1">
            <a:off x="6109014" y="1175657"/>
            <a:ext cx="2264277" cy="860829"/>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21">
                <a:extLst>
                  <a:ext uri="{FF2B5EF4-FFF2-40B4-BE49-F238E27FC236}">
                    <a16:creationId xmlns:a16="http://schemas.microsoft.com/office/drawing/2014/main" id="{0FDF2479-C8D6-4449-E48A-85F7D3EC1D39}"/>
                  </a:ext>
                </a:extLst>
              </p:cNvPr>
              <p:cNvSpPr txBox="1"/>
              <p:nvPr/>
            </p:nvSpPr>
            <p:spPr>
              <a:xfrm>
                <a:off x="3530327" y="2481944"/>
                <a:ext cx="72541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2,0 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52" name="TextBox 21">
                <a:extLst>
                  <a:ext uri="{FF2B5EF4-FFF2-40B4-BE49-F238E27FC236}">
                    <a16:creationId xmlns:a16="http://schemas.microsoft.com/office/drawing/2014/main" id="{0FDF2479-C8D6-4449-E48A-85F7D3EC1D39}"/>
                  </a:ext>
                </a:extLst>
              </p:cNvPr>
              <p:cNvSpPr txBox="1">
                <a:spLocks noRot="1" noChangeAspect="1" noMove="1" noResize="1" noEditPoints="1" noAdjustHandles="1" noChangeArrowheads="1" noChangeShapeType="1" noTextEdit="1"/>
              </p:cNvSpPr>
              <p:nvPr/>
            </p:nvSpPr>
            <p:spPr>
              <a:xfrm>
                <a:off x="3530327" y="2481944"/>
                <a:ext cx="725410" cy="369332"/>
              </a:xfrm>
              <a:prstGeom prst="rect">
                <a:avLst/>
              </a:prstGeom>
              <a:blipFill>
                <a:blip r:embed="rId19"/>
                <a:stretch>
                  <a:fillRect/>
                </a:stretch>
              </a:blipFill>
            </p:spPr>
            <p:txBody>
              <a:bodyPr/>
              <a:lstStyle/>
              <a:p>
                <a:r>
                  <a:rPr lang="nl-NL">
                    <a:noFill/>
                  </a:rPr>
                  <a:t> </a:t>
                </a:r>
              </a:p>
            </p:txBody>
          </p:sp>
        </mc:Fallback>
      </mc:AlternateContent>
      <p:sp>
        <p:nvSpPr>
          <p:cNvPr id="53" name="Rectangle 71">
            <a:extLst>
              <a:ext uri="{FF2B5EF4-FFF2-40B4-BE49-F238E27FC236}">
                <a16:creationId xmlns:a16="http://schemas.microsoft.com/office/drawing/2014/main" id="{356F8820-2990-8FF0-8A1A-815960532420}"/>
              </a:ext>
            </a:extLst>
          </p:cNvPr>
          <p:cNvSpPr/>
          <p:nvPr/>
        </p:nvSpPr>
        <p:spPr>
          <a:xfrm>
            <a:off x="4946423" y="1259047"/>
            <a:ext cx="651343" cy="12394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71">
            <a:extLst>
              <a:ext uri="{FF2B5EF4-FFF2-40B4-BE49-F238E27FC236}">
                <a16:creationId xmlns:a16="http://schemas.microsoft.com/office/drawing/2014/main" id="{2BF8292F-0C0C-DBBE-557A-437656F5F95D}"/>
              </a:ext>
            </a:extLst>
          </p:cNvPr>
          <p:cNvSpPr/>
          <p:nvPr/>
        </p:nvSpPr>
        <p:spPr>
          <a:xfrm>
            <a:off x="1158567" y="4524300"/>
            <a:ext cx="20545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5" name="Rechte verbindingslijn met pijl 54">
            <a:extLst>
              <a:ext uri="{FF2B5EF4-FFF2-40B4-BE49-F238E27FC236}">
                <a16:creationId xmlns:a16="http://schemas.microsoft.com/office/drawing/2014/main" id="{EC5D1C4B-049A-B303-6091-EE475711D9A0}"/>
              </a:ext>
            </a:extLst>
          </p:cNvPr>
          <p:cNvCxnSpPr>
            <a:cxnSpLocks/>
          </p:cNvCxnSpPr>
          <p:nvPr/>
        </p:nvCxnSpPr>
        <p:spPr>
          <a:xfrm flipH="1">
            <a:off x="5572738" y="1636833"/>
            <a:ext cx="3801557" cy="75337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6" name="Tekstvak 55">
                <a:extLst>
                  <a:ext uri="{FF2B5EF4-FFF2-40B4-BE49-F238E27FC236}">
                    <a16:creationId xmlns:a16="http://schemas.microsoft.com/office/drawing/2014/main" id="{F57FA4B7-5522-5F33-667D-466EB65FF703}"/>
                  </a:ext>
                </a:extLst>
              </p:cNvPr>
              <p:cNvSpPr txBox="1"/>
              <p:nvPr/>
            </p:nvSpPr>
            <p:spPr>
              <a:xfrm>
                <a:off x="4928404" y="2184044"/>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i="1" smtClean="0">
                          <a:solidFill>
                            <a:schemeClr val="tx1"/>
                          </a:solidFill>
                          <a:latin typeface="Cambria Math" panose="02040503050406030204" pitchFamily="18" charset="0"/>
                        </a:rPr>
                        <m:t>9</m:t>
                      </m:r>
                      <m:r>
                        <a:rPr lang="nl-NL" sz="1600" b="0" i="1" smtClean="0">
                          <a:solidFill>
                            <a:schemeClr val="tx1"/>
                          </a:solidFill>
                          <a:latin typeface="Cambria Math" panose="02040503050406030204" pitchFamily="18" charset="0"/>
                        </a:rPr>
                        <m:t>,0 </m:t>
                      </m:r>
                      <m:r>
                        <m:rPr>
                          <m:sty m:val="p"/>
                        </m:rPr>
                        <a:rPr lang="nl-NL" sz="1600" b="0" i="0" smtClean="0">
                          <a:solidFill>
                            <a:schemeClr val="tx1"/>
                          </a:solidFill>
                          <a:latin typeface="Cambria Math" panose="02040503050406030204" pitchFamily="18" charset="0"/>
                        </a:rPr>
                        <m:t>V</m:t>
                      </m:r>
                    </m:oMath>
                  </m:oMathPara>
                </a14:m>
                <a:endParaRPr lang="nl-NL" sz="1600" dirty="0">
                  <a:solidFill>
                    <a:schemeClr val="tx1"/>
                  </a:solidFill>
                </a:endParaRPr>
              </a:p>
            </p:txBody>
          </p:sp>
        </mc:Choice>
        <mc:Fallback xmlns="">
          <p:sp>
            <p:nvSpPr>
              <p:cNvPr id="56" name="Tekstvak 55">
                <a:extLst>
                  <a:ext uri="{FF2B5EF4-FFF2-40B4-BE49-F238E27FC236}">
                    <a16:creationId xmlns:a16="http://schemas.microsoft.com/office/drawing/2014/main" id="{F57FA4B7-5522-5F33-667D-466EB65FF703}"/>
                  </a:ext>
                </a:extLst>
              </p:cNvPr>
              <p:cNvSpPr txBox="1">
                <a:spLocks noRot="1" noChangeAspect="1" noMove="1" noResize="1" noEditPoints="1" noAdjustHandles="1" noChangeArrowheads="1" noChangeShapeType="1" noTextEdit="1"/>
              </p:cNvSpPr>
              <p:nvPr/>
            </p:nvSpPr>
            <p:spPr>
              <a:xfrm>
                <a:off x="4928404" y="2184044"/>
                <a:ext cx="653806" cy="338554"/>
              </a:xfrm>
              <a:prstGeom prst="rect">
                <a:avLst/>
              </a:prstGeom>
              <a:blipFill>
                <a:blip r:embed="rId20"/>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7" name="TextBox 21">
                <a:extLst>
                  <a:ext uri="{FF2B5EF4-FFF2-40B4-BE49-F238E27FC236}">
                    <a16:creationId xmlns:a16="http://schemas.microsoft.com/office/drawing/2014/main" id="{7C43F523-54F0-829F-AA79-0700D572A7CD}"/>
                  </a:ext>
                </a:extLst>
              </p:cNvPr>
              <p:cNvSpPr txBox="1"/>
              <p:nvPr/>
            </p:nvSpPr>
            <p:spPr>
              <a:xfrm>
                <a:off x="2010714" y="2139012"/>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9,0 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57" name="TextBox 21">
                <a:extLst>
                  <a:ext uri="{FF2B5EF4-FFF2-40B4-BE49-F238E27FC236}">
                    <a16:creationId xmlns:a16="http://schemas.microsoft.com/office/drawing/2014/main" id="{7C43F523-54F0-829F-AA79-0700D572A7CD}"/>
                  </a:ext>
                </a:extLst>
              </p:cNvPr>
              <p:cNvSpPr txBox="1">
                <a:spLocks noRot="1" noChangeAspect="1" noMove="1" noResize="1" noEditPoints="1" noAdjustHandles="1" noChangeArrowheads="1" noChangeShapeType="1" noTextEdit="1"/>
              </p:cNvSpPr>
              <p:nvPr/>
            </p:nvSpPr>
            <p:spPr>
              <a:xfrm>
                <a:off x="2010714" y="2139012"/>
                <a:ext cx="725410" cy="369332"/>
              </a:xfrm>
              <a:prstGeom prst="rect">
                <a:avLst/>
              </a:prstGeom>
              <a:blipFill>
                <a:blip r:embed="rId21"/>
                <a:stretch>
                  <a:fillRect/>
                </a:stretch>
              </a:blipFill>
              <a:ln>
                <a:noFill/>
              </a:ln>
            </p:spPr>
            <p:txBody>
              <a:bodyPr/>
              <a:lstStyle/>
              <a:p>
                <a:r>
                  <a:rPr lang="nl-NL">
                    <a:noFill/>
                  </a:rPr>
                  <a:t> </a:t>
                </a:r>
              </a:p>
            </p:txBody>
          </p:sp>
        </mc:Fallback>
      </mc:AlternateContent>
      <p:cxnSp>
        <p:nvCxnSpPr>
          <p:cNvPr id="58" name="Rechte verbindingslijn met pijl 57">
            <a:extLst>
              <a:ext uri="{FF2B5EF4-FFF2-40B4-BE49-F238E27FC236}">
                <a16:creationId xmlns:a16="http://schemas.microsoft.com/office/drawing/2014/main" id="{FF69B405-B83F-B82A-559F-ED485A202709}"/>
              </a:ext>
            </a:extLst>
          </p:cNvPr>
          <p:cNvCxnSpPr>
            <a:cxnSpLocks/>
          </p:cNvCxnSpPr>
          <p:nvPr/>
        </p:nvCxnSpPr>
        <p:spPr>
          <a:xfrm flipH="1" flipV="1">
            <a:off x="5597063" y="1754205"/>
            <a:ext cx="4409086" cy="38480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Tekstvak 58">
                <a:extLst>
                  <a:ext uri="{FF2B5EF4-FFF2-40B4-BE49-F238E27FC236}">
                    <a16:creationId xmlns:a16="http://schemas.microsoft.com/office/drawing/2014/main" id="{1A4930FF-952C-279A-8269-81D5CCDEA4E2}"/>
                  </a:ext>
                </a:extLst>
              </p:cNvPr>
              <p:cNvSpPr txBox="1"/>
              <p:nvPr/>
            </p:nvSpPr>
            <p:spPr>
              <a:xfrm>
                <a:off x="4934530" y="1563567"/>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5,0 </m:t>
                      </m:r>
                      <m:r>
                        <m:rPr>
                          <m:sty m:val="p"/>
                        </m:rPr>
                        <a:rPr lang="nl-NL" sz="1600" b="0" i="0" smtClean="0">
                          <a:solidFill>
                            <a:schemeClr val="tx1"/>
                          </a:solidFill>
                          <a:latin typeface="Cambria Math" panose="02040503050406030204" pitchFamily="18" charset="0"/>
                        </a:rPr>
                        <m:t>V</m:t>
                      </m:r>
                    </m:oMath>
                  </m:oMathPara>
                </a14:m>
                <a:endParaRPr lang="nl-NL" sz="1600" dirty="0">
                  <a:solidFill>
                    <a:schemeClr val="tx1"/>
                  </a:solidFill>
                </a:endParaRPr>
              </a:p>
            </p:txBody>
          </p:sp>
        </mc:Choice>
        <mc:Fallback xmlns="">
          <p:sp>
            <p:nvSpPr>
              <p:cNvPr id="59" name="Tekstvak 58">
                <a:extLst>
                  <a:ext uri="{FF2B5EF4-FFF2-40B4-BE49-F238E27FC236}">
                    <a16:creationId xmlns:a16="http://schemas.microsoft.com/office/drawing/2014/main" id="{1A4930FF-952C-279A-8269-81D5CCDEA4E2}"/>
                  </a:ext>
                </a:extLst>
              </p:cNvPr>
              <p:cNvSpPr txBox="1">
                <a:spLocks noRot="1" noChangeAspect="1" noMove="1" noResize="1" noEditPoints="1" noAdjustHandles="1" noChangeArrowheads="1" noChangeShapeType="1" noTextEdit="1"/>
              </p:cNvSpPr>
              <p:nvPr/>
            </p:nvSpPr>
            <p:spPr>
              <a:xfrm>
                <a:off x="4934530" y="1563567"/>
                <a:ext cx="653806" cy="338554"/>
              </a:xfrm>
              <a:prstGeom prst="rect">
                <a:avLst/>
              </a:prstGeom>
              <a:blipFill>
                <a:blip r:embed="rId2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0" name="TextBox 21">
                <a:extLst>
                  <a:ext uri="{FF2B5EF4-FFF2-40B4-BE49-F238E27FC236}">
                    <a16:creationId xmlns:a16="http://schemas.microsoft.com/office/drawing/2014/main" id="{469F026E-E0FB-A96C-1569-3826A0EF6A8E}"/>
                  </a:ext>
                </a:extLst>
              </p:cNvPr>
              <p:cNvSpPr txBox="1"/>
              <p:nvPr/>
            </p:nvSpPr>
            <p:spPr>
              <a:xfrm>
                <a:off x="1515287" y="2690433"/>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FF0000"/>
                          </a:solidFill>
                          <a:latin typeface="Cambria Math" panose="02040503050406030204" pitchFamily="18" charset="0"/>
                          <a:ea typeface="Gobold Extra1" charset="0"/>
                          <a:cs typeface="Gobold Extra1" charset="0"/>
                        </a:rPr>
                        <m:t>5,0 </m:t>
                      </m:r>
                      <m:r>
                        <m:rPr>
                          <m:sty m:val="p"/>
                        </m:rPr>
                        <a:rPr lang="nl-NL" b="0" i="0" dirty="0" smtClean="0">
                          <a:solidFill>
                            <a:srgbClr val="FF0000"/>
                          </a:solidFill>
                          <a:latin typeface="Cambria Math" panose="02040503050406030204" pitchFamily="18" charset="0"/>
                          <a:ea typeface="Gobold Extra1" charset="0"/>
                          <a:cs typeface="Gobold Extra1" charset="0"/>
                        </a:rPr>
                        <m:t>V</m:t>
                      </m:r>
                    </m:oMath>
                  </m:oMathPara>
                </a14:m>
                <a:endParaRPr lang="nl-NL" dirty="0">
                  <a:solidFill>
                    <a:srgbClr val="FF0000"/>
                  </a:solidFill>
                  <a:ea typeface="Gobold Extra1" charset="0"/>
                  <a:cs typeface="Gobold Extra1" charset="0"/>
                </a:endParaRPr>
              </a:p>
            </p:txBody>
          </p:sp>
        </mc:Choice>
        <mc:Fallback xmlns="">
          <p:sp>
            <p:nvSpPr>
              <p:cNvPr id="60" name="TextBox 21">
                <a:extLst>
                  <a:ext uri="{FF2B5EF4-FFF2-40B4-BE49-F238E27FC236}">
                    <a16:creationId xmlns:a16="http://schemas.microsoft.com/office/drawing/2014/main" id="{469F026E-E0FB-A96C-1569-3826A0EF6A8E}"/>
                  </a:ext>
                </a:extLst>
              </p:cNvPr>
              <p:cNvSpPr txBox="1">
                <a:spLocks noRot="1" noChangeAspect="1" noMove="1" noResize="1" noEditPoints="1" noAdjustHandles="1" noChangeArrowheads="1" noChangeShapeType="1" noTextEdit="1"/>
              </p:cNvSpPr>
              <p:nvPr/>
            </p:nvSpPr>
            <p:spPr>
              <a:xfrm>
                <a:off x="1515287" y="2690433"/>
                <a:ext cx="725410" cy="369332"/>
              </a:xfrm>
              <a:prstGeom prst="rect">
                <a:avLst/>
              </a:prstGeom>
              <a:blipFill>
                <a:blip r:embed="rId23"/>
                <a:stretch>
                  <a:fillRect/>
                </a:stretch>
              </a:blipFill>
              <a:ln>
                <a:noFill/>
              </a:ln>
            </p:spPr>
            <p:txBody>
              <a:bodyPr/>
              <a:lstStyle/>
              <a:p>
                <a:r>
                  <a:rPr lang="nl-NL">
                    <a:noFill/>
                  </a:rPr>
                  <a:t> </a:t>
                </a:r>
              </a:p>
            </p:txBody>
          </p:sp>
        </mc:Fallback>
      </mc:AlternateContent>
      <p:sp>
        <p:nvSpPr>
          <p:cNvPr id="61" name="Rectangle 71">
            <a:extLst>
              <a:ext uri="{FF2B5EF4-FFF2-40B4-BE49-F238E27FC236}">
                <a16:creationId xmlns:a16="http://schemas.microsoft.com/office/drawing/2014/main" id="{5D93DA3F-FE35-EA84-B4B4-D0FB4DF66F70}"/>
              </a:ext>
            </a:extLst>
          </p:cNvPr>
          <p:cNvSpPr/>
          <p:nvPr/>
        </p:nvSpPr>
        <p:spPr>
          <a:xfrm>
            <a:off x="4938049" y="2179835"/>
            <a:ext cx="1958056" cy="33133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71">
            <a:extLst>
              <a:ext uri="{FF2B5EF4-FFF2-40B4-BE49-F238E27FC236}">
                <a16:creationId xmlns:a16="http://schemas.microsoft.com/office/drawing/2014/main" id="{94D1C4AB-BEF8-E8C9-A522-D24CE48B298A}"/>
              </a:ext>
            </a:extLst>
          </p:cNvPr>
          <p:cNvSpPr/>
          <p:nvPr/>
        </p:nvSpPr>
        <p:spPr>
          <a:xfrm>
            <a:off x="4298021" y="2964492"/>
            <a:ext cx="1963133" cy="466987"/>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3" name="Rechte verbindingslijn met pijl 62">
            <a:extLst>
              <a:ext uri="{FF2B5EF4-FFF2-40B4-BE49-F238E27FC236}">
                <a16:creationId xmlns:a16="http://schemas.microsoft.com/office/drawing/2014/main" id="{6F0A0232-B55D-E0A9-D5E9-C7535082267C}"/>
              </a:ext>
            </a:extLst>
          </p:cNvPr>
          <p:cNvCxnSpPr>
            <a:cxnSpLocks/>
          </p:cNvCxnSpPr>
          <p:nvPr/>
        </p:nvCxnSpPr>
        <p:spPr>
          <a:xfrm flipH="1" flipV="1">
            <a:off x="6297216" y="2427980"/>
            <a:ext cx="2481024" cy="327304"/>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Tekstvak 63">
                <a:extLst>
                  <a:ext uri="{FF2B5EF4-FFF2-40B4-BE49-F238E27FC236}">
                    <a16:creationId xmlns:a16="http://schemas.microsoft.com/office/drawing/2014/main" id="{BE57BB8C-ED4B-E7B0-BD9A-C1841F662CE5}"/>
                  </a:ext>
                </a:extLst>
              </p:cNvPr>
              <p:cNvSpPr txBox="1"/>
              <p:nvPr/>
            </p:nvSpPr>
            <p:spPr>
              <a:xfrm>
                <a:off x="5582510" y="2190633"/>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3,0</m:t>
                      </m:r>
                      <m:r>
                        <a:rPr lang="nl-NL" sz="1600" b="0" i="0" smtClean="0">
                          <a:solidFill>
                            <a:schemeClr val="tx1"/>
                          </a:solidFill>
                          <a:latin typeface="Cambria Math" panose="02040503050406030204" pitchFamily="18" charset="0"/>
                        </a:rPr>
                        <m:t>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64" name="Tekstvak 63">
                <a:extLst>
                  <a:ext uri="{FF2B5EF4-FFF2-40B4-BE49-F238E27FC236}">
                    <a16:creationId xmlns:a16="http://schemas.microsoft.com/office/drawing/2014/main" id="{BE57BB8C-ED4B-E7B0-BD9A-C1841F662CE5}"/>
                  </a:ext>
                </a:extLst>
              </p:cNvPr>
              <p:cNvSpPr txBox="1">
                <a:spLocks noRot="1" noChangeAspect="1" noMove="1" noResize="1" noEditPoints="1" noAdjustHandles="1" noChangeArrowheads="1" noChangeShapeType="1" noTextEdit="1"/>
              </p:cNvSpPr>
              <p:nvPr/>
            </p:nvSpPr>
            <p:spPr>
              <a:xfrm>
                <a:off x="5582510" y="2190633"/>
                <a:ext cx="653806" cy="338554"/>
              </a:xfrm>
              <a:prstGeom prst="rect">
                <a:avLst/>
              </a:prstGeom>
              <a:blipFill>
                <a:blip r:embed="rId2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5" name="TextBox 21">
                <a:extLst>
                  <a:ext uri="{FF2B5EF4-FFF2-40B4-BE49-F238E27FC236}">
                    <a16:creationId xmlns:a16="http://schemas.microsoft.com/office/drawing/2014/main" id="{5C568293-EA56-181F-8275-20F57F9872F0}"/>
                  </a:ext>
                </a:extLst>
              </p:cNvPr>
              <p:cNvSpPr txBox="1"/>
              <p:nvPr/>
            </p:nvSpPr>
            <p:spPr>
              <a:xfrm>
                <a:off x="1193139" y="1632423"/>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3,0 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65" name="TextBox 21">
                <a:extLst>
                  <a:ext uri="{FF2B5EF4-FFF2-40B4-BE49-F238E27FC236}">
                    <a16:creationId xmlns:a16="http://schemas.microsoft.com/office/drawing/2014/main" id="{5C568293-EA56-181F-8275-20F57F9872F0}"/>
                  </a:ext>
                </a:extLst>
              </p:cNvPr>
              <p:cNvSpPr txBox="1">
                <a:spLocks noRot="1" noChangeAspect="1" noMove="1" noResize="1" noEditPoints="1" noAdjustHandles="1" noChangeArrowheads="1" noChangeShapeType="1" noTextEdit="1"/>
              </p:cNvSpPr>
              <p:nvPr/>
            </p:nvSpPr>
            <p:spPr>
              <a:xfrm>
                <a:off x="1193139" y="1632423"/>
                <a:ext cx="725410" cy="369332"/>
              </a:xfrm>
              <a:prstGeom prst="rect">
                <a:avLst/>
              </a:prstGeom>
              <a:blipFill>
                <a:blip r:embed="rId25"/>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6" name="TextBox 21">
                <a:extLst>
                  <a:ext uri="{FF2B5EF4-FFF2-40B4-BE49-F238E27FC236}">
                    <a16:creationId xmlns:a16="http://schemas.microsoft.com/office/drawing/2014/main" id="{033A6135-B0CD-973A-AB6A-39FC338CD130}"/>
                  </a:ext>
                </a:extLst>
              </p:cNvPr>
              <p:cNvSpPr txBox="1"/>
              <p:nvPr/>
            </p:nvSpPr>
            <p:spPr>
              <a:xfrm>
                <a:off x="2817705" y="1645328"/>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accent2"/>
                          </a:solidFill>
                          <a:latin typeface="Cambria Math" panose="02040503050406030204" pitchFamily="18" charset="0"/>
                          <a:ea typeface="Gobold Extra1" charset="0"/>
                          <a:cs typeface="Gobold Extra1" charset="0"/>
                        </a:rPr>
                        <m:t>3,0 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66" name="TextBox 21">
                <a:extLst>
                  <a:ext uri="{FF2B5EF4-FFF2-40B4-BE49-F238E27FC236}">
                    <a16:creationId xmlns:a16="http://schemas.microsoft.com/office/drawing/2014/main" id="{033A6135-B0CD-973A-AB6A-39FC338CD130}"/>
                  </a:ext>
                </a:extLst>
              </p:cNvPr>
              <p:cNvSpPr txBox="1">
                <a:spLocks noRot="1" noChangeAspect="1" noMove="1" noResize="1" noEditPoints="1" noAdjustHandles="1" noChangeArrowheads="1" noChangeShapeType="1" noTextEdit="1"/>
              </p:cNvSpPr>
              <p:nvPr/>
            </p:nvSpPr>
            <p:spPr>
              <a:xfrm>
                <a:off x="2817705" y="1645328"/>
                <a:ext cx="725410" cy="369332"/>
              </a:xfrm>
              <a:prstGeom prst="rect">
                <a:avLst/>
              </a:prstGeom>
              <a:blipFill>
                <a:blip r:embed="rId26"/>
                <a:stretch>
                  <a:fillRect/>
                </a:stretch>
              </a:blipFill>
              <a:ln>
                <a:noFill/>
              </a:ln>
            </p:spPr>
            <p:txBody>
              <a:bodyPr/>
              <a:lstStyle/>
              <a:p>
                <a:r>
                  <a:rPr lang="nl-NL">
                    <a:noFill/>
                  </a:rPr>
                  <a:t> </a:t>
                </a:r>
              </a:p>
            </p:txBody>
          </p:sp>
        </mc:Fallback>
      </mc:AlternateContent>
      <p:sp>
        <p:nvSpPr>
          <p:cNvPr id="67" name="Rectangle 71">
            <a:extLst>
              <a:ext uri="{FF2B5EF4-FFF2-40B4-BE49-F238E27FC236}">
                <a16:creationId xmlns:a16="http://schemas.microsoft.com/office/drawing/2014/main" id="{95054CDC-72EA-BAF4-CE03-3A0C1090E10C}"/>
              </a:ext>
            </a:extLst>
          </p:cNvPr>
          <p:cNvSpPr/>
          <p:nvPr/>
        </p:nvSpPr>
        <p:spPr>
          <a:xfrm>
            <a:off x="5592631" y="1253257"/>
            <a:ext cx="651343" cy="1249402"/>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8" name="Rechte verbindingslijn met pijl 67">
            <a:extLst>
              <a:ext uri="{FF2B5EF4-FFF2-40B4-BE49-F238E27FC236}">
                <a16:creationId xmlns:a16="http://schemas.microsoft.com/office/drawing/2014/main" id="{D9B466FD-363D-2CAF-D671-ACB3BFB81A4F}"/>
              </a:ext>
            </a:extLst>
          </p:cNvPr>
          <p:cNvCxnSpPr>
            <a:cxnSpLocks/>
          </p:cNvCxnSpPr>
          <p:nvPr/>
        </p:nvCxnSpPr>
        <p:spPr>
          <a:xfrm flipH="1" flipV="1">
            <a:off x="6261154" y="1463692"/>
            <a:ext cx="3949534" cy="1867337"/>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9" name="Tekstvak 68">
                <a:extLst>
                  <a:ext uri="{FF2B5EF4-FFF2-40B4-BE49-F238E27FC236}">
                    <a16:creationId xmlns:a16="http://schemas.microsoft.com/office/drawing/2014/main" id="{6AA162FC-30A9-7FBE-CADC-880FB6A2E72B}"/>
                  </a:ext>
                </a:extLst>
              </p:cNvPr>
              <p:cNvSpPr txBox="1"/>
              <p:nvPr/>
            </p:nvSpPr>
            <p:spPr>
              <a:xfrm>
                <a:off x="5582510" y="1246031"/>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600" b="0" i="1" smtClean="0">
                          <a:solidFill>
                            <a:schemeClr val="tx1"/>
                          </a:solidFill>
                          <a:latin typeface="Cambria Math" panose="02040503050406030204" pitchFamily="18" charset="0"/>
                        </a:rPr>
                        <m:t>5,0 </m:t>
                      </m:r>
                      <m:r>
                        <m:rPr>
                          <m:sty m:val="p"/>
                        </m:rPr>
                        <a:rPr lang="nl-NL" sz="1600" b="0" i="0" smtClean="0">
                          <a:solidFill>
                            <a:schemeClr val="tx1"/>
                          </a:solidFill>
                          <a:latin typeface="Cambria Math" panose="02040503050406030204" pitchFamily="18" charset="0"/>
                        </a:rPr>
                        <m:t>A</m:t>
                      </m:r>
                    </m:oMath>
                  </m:oMathPara>
                </a14:m>
                <a:endParaRPr lang="nl-NL" sz="1600" dirty="0">
                  <a:solidFill>
                    <a:schemeClr val="tx1"/>
                  </a:solidFill>
                </a:endParaRPr>
              </a:p>
            </p:txBody>
          </p:sp>
        </mc:Choice>
        <mc:Fallback xmlns="">
          <p:sp>
            <p:nvSpPr>
              <p:cNvPr id="69" name="Tekstvak 68">
                <a:extLst>
                  <a:ext uri="{FF2B5EF4-FFF2-40B4-BE49-F238E27FC236}">
                    <a16:creationId xmlns:a16="http://schemas.microsoft.com/office/drawing/2014/main" id="{6AA162FC-30A9-7FBE-CADC-880FB6A2E72B}"/>
                  </a:ext>
                </a:extLst>
              </p:cNvPr>
              <p:cNvSpPr txBox="1">
                <a:spLocks noRot="1" noChangeAspect="1" noMove="1" noResize="1" noEditPoints="1" noAdjustHandles="1" noChangeArrowheads="1" noChangeShapeType="1" noTextEdit="1"/>
              </p:cNvSpPr>
              <p:nvPr/>
            </p:nvSpPr>
            <p:spPr>
              <a:xfrm>
                <a:off x="5582510" y="1246031"/>
                <a:ext cx="653806" cy="338554"/>
              </a:xfrm>
              <a:prstGeom prst="rect">
                <a:avLst/>
              </a:prstGeom>
              <a:blipFill>
                <a:blip r:embed="rId2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0" name="TextBox 21">
                <a:extLst>
                  <a:ext uri="{FF2B5EF4-FFF2-40B4-BE49-F238E27FC236}">
                    <a16:creationId xmlns:a16="http://schemas.microsoft.com/office/drawing/2014/main" id="{EC946533-95E7-D8F8-1BE4-E1C07F8F5C31}"/>
                  </a:ext>
                </a:extLst>
              </p:cNvPr>
              <p:cNvSpPr txBox="1"/>
              <p:nvPr/>
            </p:nvSpPr>
            <p:spPr>
              <a:xfrm>
                <a:off x="3525802" y="1264029"/>
                <a:ext cx="72541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chemeClr val="accent2"/>
                          </a:solidFill>
                          <a:latin typeface="Cambria Math" panose="02040503050406030204" pitchFamily="18" charset="0"/>
                          <a:ea typeface="Gobold Extra1" charset="0"/>
                          <a:cs typeface="Gobold Extra1" charset="0"/>
                        </a:rPr>
                        <m:t>5</m:t>
                      </m:r>
                      <m:r>
                        <a:rPr lang="nl-NL" b="0" i="1" dirty="0" smtClean="0">
                          <a:solidFill>
                            <a:schemeClr val="accent2"/>
                          </a:solidFill>
                          <a:latin typeface="Cambria Math" panose="02040503050406030204" pitchFamily="18" charset="0"/>
                          <a:ea typeface="Gobold Extra1" charset="0"/>
                          <a:cs typeface="Gobold Extra1" charset="0"/>
                        </a:rPr>
                        <m:t>,0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70" name="TextBox 21">
                <a:extLst>
                  <a:ext uri="{FF2B5EF4-FFF2-40B4-BE49-F238E27FC236}">
                    <a16:creationId xmlns:a16="http://schemas.microsoft.com/office/drawing/2014/main" id="{EC946533-95E7-D8F8-1BE4-E1C07F8F5C31}"/>
                  </a:ext>
                </a:extLst>
              </p:cNvPr>
              <p:cNvSpPr txBox="1">
                <a:spLocks noRot="1" noChangeAspect="1" noMove="1" noResize="1" noEditPoints="1" noAdjustHandles="1" noChangeArrowheads="1" noChangeShapeType="1" noTextEdit="1"/>
              </p:cNvSpPr>
              <p:nvPr/>
            </p:nvSpPr>
            <p:spPr>
              <a:xfrm>
                <a:off x="3525802" y="1264029"/>
                <a:ext cx="725410" cy="369332"/>
              </a:xfrm>
              <a:prstGeom prst="rect">
                <a:avLst/>
              </a:prstGeom>
              <a:blipFill>
                <a:blip r:embed="rId2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1" name="TextBox 21">
                <a:extLst>
                  <a:ext uri="{FF2B5EF4-FFF2-40B4-BE49-F238E27FC236}">
                    <a16:creationId xmlns:a16="http://schemas.microsoft.com/office/drawing/2014/main" id="{59681DD7-452D-2173-FD7A-C2A476026A0A}"/>
                  </a:ext>
                </a:extLst>
              </p:cNvPr>
              <p:cNvSpPr txBox="1"/>
              <p:nvPr/>
            </p:nvSpPr>
            <p:spPr>
              <a:xfrm>
                <a:off x="533305" y="1231374"/>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chemeClr val="accent2"/>
                          </a:solidFill>
                          <a:latin typeface="Cambria Math" panose="02040503050406030204" pitchFamily="18" charset="0"/>
                          <a:ea typeface="Gobold Extra1" charset="0"/>
                          <a:cs typeface="Gobold Extra1" charset="0"/>
                        </a:rPr>
                        <m:t>5</m:t>
                      </m:r>
                      <m:r>
                        <a:rPr lang="nl-NL" b="0" i="1" dirty="0" smtClean="0">
                          <a:solidFill>
                            <a:schemeClr val="accent2"/>
                          </a:solidFill>
                          <a:latin typeface="Cambria Math" panose="02040503050406030204" pitchFamily="18" charset="0"/>
                          <a:ea typeface="Gobold Extra1" charset="0"/>
                          <a:cs typeface="Gobold Extra1" charset="0"/>
                        </a:rPr>
                        <m:t>,0 </m:t>
                      </m:r>
                      <m:r>
                        <m:rPr>
                          <m:sty m:val="p"/>
                        </m:rPr>
                        <a:rPr lang="nl-NL" b="0" i="0" dirty="0" smtClean="0">
                          <a:solidFill>
                            <a:schemeClr val="accent2"/>
                          </a:solidFill>
                          <a:latin typeface="Cambria Math" panose="02040503050406030204" pitchFamily="18" charset="0"/>
                          <a:ea typeface="Gobold Extra1" charset="0"/>
                          <a:cs typeface="Gobold Extra1" charset="0"/>
                        </a:rPr>
                        <m:t>A</m:t>
                      </m:r>
                    </m:oMath>
                  </m:oMathPara>
                </a14:m>
                <a:endParaRPr lang="nl-NL" dirty="0">
                  <a:solidFill>
                    <a:schemeClr val="accent2"/>
                  </a:solidFill>
                  <a:ea typeface="Gobold Extra1" charset="0"/>
                  <a:cs typeface="Gobold Extra1" charset="0"/>
                </a:endParaRPr>
              </a:p>
            </p:txBody>
          </p:sp>
        </mc:Choice>
        <mc:Fallback xmlns="">
          <p:sp>
            <p:nvSpPr>
              <p:cNvPr id="71" name="TextBox 21">
                <a:extLst>
                  <a:ext uri="{FF2B5EF4-FFF2-40B4-BE49-F238E27FC236}">
                    <a16:creationId xmlns:a16="http://schemas.microsoft.com/office/drawing/2014/main" id="{59681DD7-452D-2173-FD7A-C2A476026A0A}"/>
                  </a:ext>
                </a:extLst>
              </p:cNvPr>
              <p:cNvSpPr txBox="1">
                <a:spLocks noRot="1" noChangeAspect="1" noMove="1" noResize="1" noEditPoints="1" noAdjustHandles="1" noChangeArrowheads="1" noChangeShapeType="1" noTextEdit="1"/>
              </p:cNvSpPr>
              <p:nvPr/>
            </p:nvSpPr>
            <p:spPr>
              <a:xfrm>
                <a:off x="533305" y="1231374"/>
                <a:ext cx="725410" cy="369332"/>
              </a:xfrm>
              <a:prstGeom prst="rect">
                <a:avLst/>
              </a:prstGeom>
              <a:blipFill>
                <a:blip r:embed="rId29"/>
                <a:stretch>
                  <a:fillRect/>
                </a:stretch>
              </a:blipFill>
              <a:ln>
                <a:noFill/>
              </a:ln>
            </p:spPr>
            <p:txBody>
              <a:bodyPr/>
              <a:lstStyle/>
              <a:p>
                <a:r>
                  <a:rPr lang="nl-NL">
                    <a:noFill/>
                  </a:rPr>
                  <a:t> </a:t>
                </a:r>
              </a:p>
            </p:txBody>
          </p:sp>
        </mc:Fallback>
      </mc:AlternateContent>
      <p:sp>
        <p:nvSpPr>
          <p:cNvPr id="72" name="Rectangle 71">
            <a:extLst>
              <a:ext uri="{FF2B5EF4-FFF2-40B4-BE49-F238E27FC236}">
                <a16:creationId xmlns:a16="http://schemas.microsoft.com/office/drawing/2014/main" id="{5C39426F-AED7-55F9-91F0-4BC124CD6D5E}"/>
              </a:ext>
            </a:extLst>
          </p:cNvPr>
          <p:cNvSpPr/>
          <p:nvPr/>
        </p:nvSpPr>
        <p:spPr>
          <a:xfrm>
            <a:off x="4949309" y="1563741"/>
            <a:ext cx="1955170" cy="609224"/>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3" name="TextBox 83">
                <a:extLst>
                  <a:ext uri="{FF2B5EF4-FFF2-40B4-BE49-F238E27FC236}">
                    <a16:creationId xmlns:a16="http://schemas.microsoft.com/office/drawing/2014/main" id="{D4BCF1E5-32FC-A594-E7D0-97107B957543}"/>
                  </a:ext>
                </a:extLst>
              </p:cNvPr>
              <p:cNvSpPr txBox="1"/>
              <p:nvPr/>
            </p:nvSpPr>
            <p:spPr>
              <a:xfrm>
                <a:off x="7264557" y="4615497"/>
                <a:ext cx="5042142" cy="65620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a:rPr lang="nl-NL" b="0" i="1" smtClean="0">
                              <a:solidFill>
                                <a:schemeClr val="tx1"/>
                              </a:solidFill>
                              <a:latin typeface="Cambria Math" panose="02040503050406030204" pitchFamily="18" charset="0"/>
                            </a:rPr>
                            <m:t>2</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3</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2</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4,0</m:t>
                          </m:r>
                        </m:num>
                        <m:den>
                          <m:r>
                            <a:rPr lang="nl-NL" b="0" i="1" smtClean="0">
                              <a:solidFill>
                                <a:schemeClr val="tx1"/>
                              </a:solidFill>
                              <a:latin typeface="Cambria Math" panose="02040503050406030204" pitchFamily="18" charset="0"/>
                            </a:rPr>
                            <m:t>2,0</m:t>
                          </m:r>
                        </m:den>
                      </m:f>
                      <m:r>
                        <a:rPr lang="nl-NL" b="0" i="1" smtClean="0">
                          <a:solidFill>
                            <a:schemeClr val="tx1"/>
                          </a:solidFill>
                          <a:latin typeface="Cambria Math" panose="02040503050406030204" pitchFamily="18" charset="0"/>
                        </a:rPr>
                        <m:t>=2,0 </m:t>
                      </m:r>
                      <m:r>
                        <m:rPr>
                          <m:sty m:val="p"/>
                        </m:rPr>
                        <a:rPr lang="el-GR" b="0" i="1"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73" name="TextBox 83">
                <a:extLst>
                  <a:ext uri="{FF2B5EF4-FFF2-40B4-BE49-F238E27FC236}">
                    <a16:creationId xmlns:a16="http://schemas.microsoft.com/office/drawing/2014/main" id="{D4BCF1E5-32FC-A594-E7D0-97107B957543}"/>
                  </a:ext>
                </a:extLst>
              </p:cNvPr>
              <p:cNvSpPr txBox="1">
                <a:spLocks noRot="1" noChangeAspect="1" noMove="1" noResize="1" noEditPoints="1" noAdjustHandles="1" noChangeArrowheads="1" noChangeShapeType="1" noTextEdit="1"/>
              </p:cNvSpPr>
              <p:nvPr/>
            </p:nvSpPr>
            <p:spPr>
              <a:xfrm>
                <a:off x="7264557" y="4615497"/>
                <a:ext cx="5042142" cy="656205"/>
              </a:xfrm>
              <a:prstGeom prst="rect">
                <a:avLst/>
              </a:prstGeom>
              <a:blipFill>
                <a:blip r:embed="rId30"/>
                <a:stretch>
                  <a:fillRect/>
                </a:stretch>
              </a:blipFill>
            </p:spPr>
            <p:txBody>
              <a:bodyPr/>
              <a:lstStyle/>
              <a:p>
                <a:r>
                  <a:rPr lang="nl-NL">
                    <a:noFill/>
                  </a:rPr>
                  <a:t> </a:t>
                </a:r>
              </a:p>
            </p:txBody>
          </p:sp>
        </mc:Fallback>
      </mc:AlternateContent>
      <p:cxnSp>
        <p:nvCxnSpPr>
          <p:cNvPr id="74" name="Rechte verbindingslijn met pijl 73">
            <a:extLst>
              <a:ext uri="{FF2B5EF4-FFF2-40B4-BE49-F238E27FC236}">
                <a16:creationId xmlns:a16="http://schemas.microsoft.com/office/drawing/2014/main" id="{DB80D7F7-C090-3FAE-7985-16D6AE975116}"/>
              </a:ext>
            </a:extLst>
          </p:cNvPr>
          <p:cNvCxnSpPr>
            <a:cxnSpLocks/>
            <a:endCxn id="72" idx="3"/>
          </p:cNvCxnSpPr>
          <p:nvPr/>
        </p:nvCxnSpPr>
        <p:spPr>
          <a:xfrm flipH="1" flipV="1">
            <a:off x="6904479" y="1868353"/>
            <a:ext cx="2128487" cy="2109290"/>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75" name="Rechte verbindingslijn met pijl 74">
            <a:extLst>
              <a:ext uri="{FF2B5EF4-FFF2-40B4-BE49-F238E27FC236}">
                <a16:creationId xmlns:a16="http://schemas.microsoft.com/office/drawing/2014/main" id="{85066B16-236C-EC2E-1D39-D884AEF25DC1}"/>
              </a:ext>
            </a:extLst>
          </p:cNvPr>
          <p:cNvCxnSpPr>
            <a:cxnSpLocks/>
          </p:cNvCxnSpPr>
          <p:nvPr/>
        </p:nvCxnSpPr>
        <p:spPr>
          <a:xfrm flipH="1" flipV="1">
            <a:off x="6836684" y="2143329"/>
            <a:ext cx="2196282" cy="2670334"/>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6" name="Tekstvak 75">
                <a:extLst>
                  <a:ext uri="{FF2B5EF4-FFF2-40B4-BE49-F238E27FC236}">
                    <a16:creationId xmlns:a16="http://schemas.microsoft.com/office/drawing/2014/main" id="{EBF1CDCE-5144-6C20-EC6D-FFE7E956310A}"/>
                  </a:ext>
                </a:extLst>
              </p:cNvPr>
              <p:cNvSpPr txBox="1"/>
              <p:nvPr/>
            </p:nvSpPr>
            <p:spPr>
              <a:xfrm>
                <a:off x="6229421" y="1529909"/>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2</m:t>
                      </m:r>
                      <m:r>
                        <a:rPr lang="el-GR" sz="1600" b="0" i="1" smtClean="0">
                          <a:solidFill>
                            <a:schemeClr val="tx1"/>
                          </a:solidFill>
                          <a:latin typeface="Cambria Math" panose="02040503050406030204" pitchFamily="18" charset="0"/>
                        </a:rPr>
                        <m:t>,5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76" name="Tekstvak 75">
                <a:extLst>
                  <a:ext uri="{FF2B5EF4-FFF2-40B4-BE49-F238E27FC236}">
                    <a16:creationId xmlns:a16="http://schemas.microsoft.com/office/drawing/2014/main" id="{EBF1CDCE-5144-6C20-EC6D-FFE7E956310A}"/>
                  </a:ext>
                </a:extLst>
              </p:cNvPr>
              <p:cNvSpPr txBox="1">
                <a:spLocks noRot="1" noChangeAspect="1" noMove="1" noResize="1" noEditPoints="1" noAdjustHandles="1" noChangeArrowheads="1" noChangeShapeType="1" noTextEdit="1"/>
              </p:cNvSpPr>
              <p:nvPr/>
            </p:nvSpPr>
            <p:spPr>
              <a:xfrm>
                <a:off x="6229421" y="1529909"/>
                <a:ext cx="653806" cy="338554"/>
              </a:xfrm>
              <a:prstGeom prst="rect">
                <a:avLst/>
              </a:prstGeom>
              <a:blipFill>
                <a:blip r:embed="rId31"/>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7" name="Tekstvak 76">
                <a:extLst>
                  <a:ext uri="{FF2B5EF4-FFF2-40B4-BE49-F238E27FC236}">
                    <a16:creationId xmlns:a16="http://schemas.microsoft.com/office/drawing/2014/main" id="{53CE1F71-86AF-E3E3-548F-CE45D3AC5F9C}"/>
                  </a:ext>
                </a:extLst>
              </p:cNvPr>
              <p:cNvSpPr txBox="1"/>
              <p:nvPr/>
            </p:nvSpPr>
            <p:spPr>
              <a:xfrm>
                <a:off x="6222538" y="1854740"/>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2</m:t>
                      </m:r>
                      <m:r>
                        <a:rPr lang="el-GR" sz="1600" b="0" i="1" smtClean="0">
                          <a:solidFill>
                            <a:schemeClr val="tx1"/>
                          </a:solidFill>
                          <a:latin typeface="Cambria Math" panose="02040503050406030204" pitchFamily="18" charset="0"/>
                        </a:rPr>
                        <m:t>,0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77" name="Tekstvak 76">
                <a:extLst>
                  <a:ext uri="{FF2B5EF4-FFF2-40B4-BE49-F238E27FC236}">
                    <a16:creationId xmlns:a16="http://schemas.microsoft.com/office/drawing/2014/main" id="{53CE1F71-86AF-E3E3-548F-CE45D3AC5F9C}"/>
                  </a:ext>
                </a:extLst>
              </p:cNvPr>
              <p:cNvSpPr txBox="1">
                <a:spLocks noRot="1" noChangeAspect="1" noMove="1" noResize="1" noEditPoints="1" noAdjustHandles="1" noChangeArrowheads="1" noChangeShapeType="1" noTextEdit="1"/>
              </p:cNvSpPr>
              <p:nvPr/>
            </p:nvSpPr>
            <p:spPr>
              <a:xfrm>
                <a:off x="6222538" y="1854740"/>
                <a:ext cx="653806" cy="338554"/>
              </a:xfrm>
              <a:prstGeom prst="rect">
                <a:avLst/>
              </a:prstGeom>
              <a:blipFill>
                <a:blip r:embed="rId3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8" name="TextBox 21">
                <a:extLst>
                  <a:ext uri="{FF2B5EF4-FFF2-40B4-BE49-F238E27FC236}">
                    <a16:creationId xmlns:a16="http://schemas.microsoft.com/office/drawing/2014/main" id="{0D7D6C1D-51C0-4FD0-43D4-21B61351C9CB}"/>
                  </a:ext>
                </a:extLst>
              </p:cNvPr>
              <p:cNvSpPr txBox="1"/>
              <p:nvPr/>
            </p:nvSpPr>
            <p:spPr>
              <a:xfrm>
                <a:off x="3326999" y="312372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i="1" dirty="0" smtClean="0">
                          <a:solidFill>
                            <a:srgbClr val="652EA3"/>
                          </a:solidFill>
                          <a:latin typeface="Cambria Math" panose="02040503050406030204" pitchFamily="18" charset="0"/>
                          <a:ea typeface="Gobold Extra1" charset="0"/>
                          <a:cs typeface="Gobold Extra1" charset="0"/>
                        </a:rPr>
                        <m:t>2</m:t>
                      </m:r>
                      <m:r>
                        <a:rPr lang="nl-NL" b="0" i="1" dirty="0" smtClean="0">
                          <a:solidFill>
                            <a:srgbClr val="652EA3"/>
                          </a:solidFill>
                          <a:latin typeface="Cambria Math" panose="02040503050406030204" pitchFamily="18" charset="0"/>
                          <a:ea typeface="Gobold Extra1" charset="0"/>
                          <a:cs typeface="Gobold Extra1" charset="0"/>
                        </a:rPr>
                        <m:t>,0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78" name="TextBox 21">
                <a:extLst>
                  <a:ext uri="{FF2B5EF4-FFF2-40B4-BE49-F238E27FC236}">
                    <a16:creationId xmlns:a16="http://schemas.microsoft.com/office/drawing/2014/main" id="{0D7D6C1D-51C0-4FD0-43D4-21B61351C9CB}"/>
                  </a:ext>
                </a:extLst>
              </p:cNvPr>
              <p:cNvSpPr txBox="1">
                <a:spLocks noRot="1" noChangeAspect="1" noMove="1" noResize="1" noEditPoints="1" noAdjustHandles="1" noChangeArrowheads="1" noChangeShapeType="1" noTextEdit="1"/>
              </p:cNvSpPr>
              <p:nvPr/>
            </p:nvSpPr>
            <p:spPr>
              <a:xfrm>
                <a:off x="3326999" y="3123720"/>
                <a:ext cx="725410" cy="369332"/>
              </a:xfrm>
              <a:prstGeom prst="rect">
                <a:avLst/>
              </a:prstGeom>
              <a:blipFill>
                <a:blip r:embed="rId33"/>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9" name="TextBox 21">
                <a:extLst>
                  <a:ext uri="{FF2B5EF4-FFF2-40B4-BE49-F238E27FC236}">
                    <a16:creationId xmlns:a16="http://schemas.microsoft.com/office/drawing/2014/main" id="{7DE8ECA1-49A8-EAF3-1880-A6A91044D6B6}"/>
                  </a:ext>
                </a:extLst>
              </p:cNvPr>
              <p:cNvSpPr txBox="1"/>
              <p:nvPr/>
            </p:nvSpPr>
            <p:spPr>
              <a:xfrm>
                <a:off x="717491" y="3123720"/>
                <a:ext cx="725410" cy="369332"/>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rgbClr val="652EA3"/>
                          </a:solidFill>
                          <a:latin typeface="Cambria Math" panose="02040503050406030204" pitchFamily="18" charset="0"/>
                          <a:ea typeface="Gobold Extra1" charset="0"/>
                          <a:cs typeface="Gobold Extra1" charset="0"/>
                        </a:rPr>
                        <m:t>2,5 </m:t>
                      </m:r>
                      <m:r>
                        <m:rPr>
                          <m:sty m:val="p"/>
                        </m:rPr>
                        <a:rPr lang="el-GR" b="0" i="1" dirty="0" smtClean="0">
                          <a:solidFill>
                            <a:srgbClr val="652EA3"/>
                          </a:solidFill>
                          <a:latin typeface="Cambria Math" panose="02040503050406030204" pitchFamily="18" charset="0"/>
                          <a:ea typeface="Cambria Math" panose="02040503050406030204" pitchFamily="18" charset="0"/>
                          <a:cs typeface="Gobold Extra1" charset="0"/>
                        </a:rPr>
                        <m:t>Ω</m:t>
                      </m:r>
                    </m:oMath>
                  </m:oMathPara>
                </a14:m>
                <a:endParaRPr lang="nl-NL" dirty="0">
                  <a:solidFill>
                    <a:srgbClr val="652EA3"/>
                  </a:solidFill>
                  <a:ea typeface="Gobold Extra1" charset="0"/>
                  <a:cs typeface="Gobold Extra1" charset="0"/>
                </a:endParaRPr>
              </a:p>
            </p:txBody>
          </p:sp>
        </mc:Choice>
        <mc:Fallback xmlns="">
          <p:sp>
            <p:nvSpPr>
              <p:cNvPr id="79" name="TextBox 21">
                <a:extLst>
                  <a:ext uri="{FF2B5EF4-FFF2-40B4-BE49-F238E27FC236}">
                    <a16:creationId xmlns:a16="http://schemas.microsoft.com/office/drawing/2014/main" id="{7DE8ECA1-49A8-EAF3-1880-A6A91044D6B6}"/>
                  </a:ext>
                </a:extLst>
              </p:cNvPr>
              <p:cNvSpPr txBox="1">
                <a:spLocks noRot="1" noChangeAspect="1" noMove="1" noResize="1" noEditPoints="1" noAdjustHandles="1" noChangeArrowheads="1" noChangeShapeType="1" noTextEdit="1"/>
              </p:cNvSpPr>
              <p:nvPr/>
            </p:nvSpPr>
            <p:spPr>
              <a:xfrm>
                <a:off x="717491" y="3123720"/>
                <a:ext cx="725410" cy="369332"/>
              </a:xfrm>
              <a:prstGeom prst="rect">
                <a:avLst/>
              </a:prstGeom>
              <a:blipFill>
                <a:blip r:embed="rId34"/>
                <a:stretch>
                  <a:fillRect/>
                </a:stretch>
              </a:blipFill>
              <a:ln>
                <a:noFill/>
              </a:ln>
            </p:spPr>
            <p:txBody>
              <a:bodyPr/>
              <a:lstStyle/>
              <a:p>
                <a:r>
                  <a:rPr lang="nl-NL">
                    <a:noFill/>
                  </a:rPr>
                  <a:t> </a:t>
                </a:r>
              </a:p>
            </p:txBody>
          </p:sp>
        </mc:Fallback>
      </mc:AlternateContent>
      <p:sp>
        <p:nvSpPr>
          <p:cNvPr id="80" name="Rectangle 71">
            <a:extLst>
              <a:ext uri="{FF2B5EF4-FFF2-40B4-BE49-F238E27FC236}">
                <a16:creationId xmlns:a16="http://schemas.microsoft.com/office/drawing/2014/main" id="{0ABA36F3-56A9-4BEB-B503-FD4A52C1445F}"/>
              </a:ext>
            </a:extLst>
          </p:cNvPr>
          <p:cNvSpPr/>
          <p:nvPr/>
        </p:nvSpPr>
        <p:spPr>
          <a:xfrm>
            <a:off x="1158566" y="5327243"/>
            <a:ext cx="2054533"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71">
            <a:extLst>
              <a:ext uri="{FF2B5EF4-FFF2-40B4-BE49-F238E27FC236}">
                <a16:creationId xmlns:a16="http://schemas.microsoft.com/office/drawing/2014/main" id="{0F03912A-4398-B3E9-011E-470C54392DE4}"/>
              </a:ext>
            </a:extLst>
          </p:cNvPr>
          <p:cNvSpPr/>
          <p:nvPr/>
        </p:nvSpPr>
        <p:spPr>
          <a:xfrm>
            <a:off x="4285317" y="4432432"/>
            <a:ext cx="1975838" cy="41412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71">
            <a:extLst>
              <a:ext uri="{FF2B5EF4-FFF2-40B4-BE49-F238E27FC236}">
                <a16:creationId xmlns:a16="http://schemas.microsoft.com/office/drawing/2014/main" id="{A317B89F-24BF-57BA-7DF2-514DD46A6EB3}"/>
              </a:ext>
            </a:extLst>
          </p:cNvPr>
          <p:cNvSpPr/>
          <p:nvPr/>
        </p:nvSpPr>
        <p:spPr>
          <a:xfrm>
            <a:off x="4952661" y="1264898"/>
            <a:ext cx="1958056" cy="288233"/>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3" name="TextBox 83">
                <a:extLst>
                  <a:ext uri="{FF2B5EF4-FFF2-40B4-BE49-F238E27FC236}">
                    <a16:creationId xmlns:a16="http://schemas.microsoft.com/office/drawing/2014/main" id="{7873D61D-872E-78FA-7899-3E633C3036AD}"/>
                  </a:ext>
                </a:extLst>
              </p:cNvPr>
              <p:cNvSpPr txBox="1"/>
              <p:nvPr/>
            </p:nvSpPr>
            <p:spPr>
              <a:xfrm>
                <a:off x="7264557" y="5420408"/>
                <a:ext cx="5042142" cy="65768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𝑅</m:t>
                          </m:r>
                        </m:e>
                        <m:sub>
                          <m:r>
                            <m:rPr>
                              <m:sty m:val="p"/>
                            </m:rPr>
                            <a:rPr lang="nl-NL" b="0" i="0" smtClean="0">
                              <a:solidFill>
                                <a:schemeClr val="tx1"/>
                              </a:solidFill>
                              <a:latin typeface="Cambria Math" panose="02040503050406030204" pitchFamily="18" charset="0"/>
                            </a:rPr>
                            <m:t>totaal</m:t>
                          </m:r>
                        </m:sub>
                      </m:sSub>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𝑈</m:t>
                              </m:r>
                            </m:e>
                            <m:sub>
                              <m:r>
                                <a:rPr lang="nl-NL" b="0" i="1" smtClean="0">
                                  <a:solidFill>
                                    <a:schemeClr val="tx1"/>
                                  </a:solidFill>
                                  <a:latin typeface="Cambria Math" panose="02040503050406030204" pitchFamily="18" charset="0"/>
                                </a:rPr>
                                <m:t>𝑏𝑟𝑜𝑛</m:t>
                              </m:r>
                            </m:sub>
                          </m:sSub>
                        </m:num>
                        <m:den>
                          <m:sSub>
                            <m:sSubPr>
                              <m:ctrlPr>
                                <a:rPr lang="nl-NL" b="0" i="1" smtClean="0">
                                  <a:solidFill>
                                    <a:schemeClr val="tx1"/>
                                  </a:solidFill>
                                  <a:latin typeface="Cambria Math" panose="02040503050406030204" pitchFamily="18" charset="0"/>
                                </a:rPr>
                              </m:ctrlPr>
                            </m:sSubPr>
                            <m:e>
                              <m:r>
                                <a:rPr lang="nl-NL" b="0" i="1" smtClean="0">
                                  <a:solidFill>
                                    <a:schemeClr val="tx1"/>
                                  </a:solidFill>
                                  <a:latin typeface="Cambria Math" panose="02040503050406030204" pitchFamily="18" charset="0"/>
                                </a:rPr>
                                <m:t>𝐼</m:t>
                              </m:r>
                            </m:e>
                            <m:sub>
                              <m:r>
                                <a:rPr lang="nl-NL" b="0" i="1" smtClean="0">
                                  <a:solidFill>
                                    <a:schemeClr val="tx1"/>
                                  </a:solidFill>
                                  <a:latin typeface="Cambria Math" panose="02040503050406030204" pitchFamily="18" charset="0"/>
                                </a:rPr>
                                <m:t>𝑡𝑜𝑡𝑎𝑎𝑙</m:t>
                              </m:r>
                            </m:sub>
                          </m:sSub>
                        </m:den>
                      </m:f>
                      <m:r>
                        <a:rPr lang="nl-NL" b="0" i="1" smtClean="0">
                          <a:solidFill>
                            <a:schemeClr val="tx1"/>
                          </a:solidFill>
                          <a:latin typeface="Cambria Math" panose="02040503050406030204" pitchFamily="18" charset="0"/>
                        </a:rPr>
                        <m:t>=</m:t>
                      </m:r>
                      <m:f>
                        <m:fPr>
                          <m:ctrlPr>
                            <a:rPr lang="nl-NL" b="0" i="1" smtClean="0">
                              <a:solidFill>
                                <a:schemeClr val="tx1"/>
                              </a:solidFill>
                              <a:latin typeface="Cambria Math" panose="02040503050406030204" pitchFamily="18" charset="0"/>
                            </a:rPr>
                          </m:ctrlPr>
                        </m:fPr>
                        <m:num>
                          <m:r>
                            <a:rPr lang="nl-NL" b="0" i="1" smtClean="0">
                              <a:solidFill>
                                <a:schemeClr val="tx1"/>
                              </a:solidFill>
                              <a:latin typeface="Cambria Math" panose="02040503050406030204" pitchFamily="18" charset="0"/>
                            </a:rPr>
                            <m:t>9,0</m:t>
                          </m:r>
                        </m:num>
                        <m:den>
                          <m:r>
                            <a:rPr lang="nl-NL" b="0" i="1" smtClean="0">
                              <a:solidFill>
                                <a:schemeClr val="tx1"/>
                              </a:solidFill>
                              <a:latin typeface="Cambria Math" panose="02040503050406030204" pitchFamily="18" charset="0"/>
                            </a:rPr>
                            <m:t>5,0</m:t>
                          </m:r>
                        </m:den>
                      </m:f>
                      <m:r>
                        <a:rPr lang="nl-NL" b="0" i="1" smtClean="0">
                          <a:solidFill>
                            <a:schemeClr val="tx1"/>
                          </a:solidFill>
                          <a:latin typeface="Cambria Math" panose="02040503050406030204" pitchFamily="18" charset="0"/>
                        </a:rPr>
                        <m:t>=1,8</m:t>
                      </m:r>
                      <m:r>
                        <a:rPr lang="nl-NL" b="0" i="0" smtClean="0">
                          <a:solidFill>
                            <a:schemeClr val="tx1"/>
                          </a:solidFill>
                          <a:latin typeface="Cambria Math" panose="02040503050406030204" pitchFamily="18" charset="0"/>
                        </a:rPr>
                        <m:t> </m:t>
                      </m:r>
                      <m:r>
                        <m:rPr>
                          <m:sty m:val="p"/>
                        </m:rPr>
                        <a:rPr lang="el-GR" b="0" smtClean="0">
                          <a:solidFill>
                            <a:schemeClr val="tx1"/>
                          </a:solidFill>
                          <a:latin typeface="Cambria Math" panose="02040503050406030204" pitchFamily="18" charset="0"/>
                          <a:ea typeface="Cambria Math" panose="02040503050406030204" pitchFamily="18" charset="0"/>
                        </a:rPr>
                        <m:t>Ω</m:t>
                      </m:r>
                      <m:r>
                        <a:rPr lang="nl-NL" b="0" i="1" smtClean="0">
                          <a:solidFill>
                            <a:schemeClr val="tx1"/>
                          </a:solidFill>
                          <a:latin typeface="Cambria Math" panose="02040503050406030204" pitchFamily="18" charset="0"/>
                        </a:rPr>
                        <m:t> </m:t>
                      </m:r>
                    </m:oMath>
                  </m:oMathPara>
                </a14:m>
                <a:endParaRPr lang="nl-NL" dirty="0">
                  <a:solidFill>
                    <a:schemeClr val="tx1"/>
                  </a:solidFill>
                  <a:ea typeface="Gobold Extra1" charset="0"/>
                  <a:cs typeface="Gobold Extra1" charset="0"/>
                </a:endParaRPr>
              </a:p>
            </p:txBody>
          </p:sp>
        </mc:Choice>
        <mc:Fallback xmlns="">
          <p:sp>
            <p:nvSpPr>
              <p:cNvPr id="83" name="TextBox 83">
                <a:extLst>
                  <a:ext uri="{FF2B5EF4-FFF2-40B4-BE49-F238E27FC236}">
                    <a16:creationId xmlns:a16="http://schemas.microsoft.com/office/drawing/2014/main" id="{7873D61D-872E-78FA-7899-3E633C3036AD}"/>
                  </a:ext>
                </a:extLst>
              </p:cNvPr>
              <p:cNvSpPr txBox="1">
                <a:spLocks noRot="1" noChangeAspect="1" noMove="1" noResize="1" noEditPoints="1" noAdjustHandles="1" noChangeArrowheads="1" noChangeShapeType="1" noTextEdit="1"/>
              </p:cNvSpPr>
              <p:nvPr/>
            </p:nvSpPr>
            <p:spPr>
              <a:xfrm>
                <a:off x="7264557" y="5420408"/>
                <a:ext cx="5042142" cy="657681"/>
              </a:xfrm>
              <a:prstGeom prst="rect">
                <a:avLst/>
              </a:prstGeom>
              <a:blipFill>
                <a:blip r:embed="rId35"/>
                <a:stretch>
                  <a:fillRect/>
                </a:stretch>
              </a:blipFill>
            </p:spPr>
            <p:txBody>
              <a:bodyPr/>
              <a:lstStyle/>
              <a:p>
                <a:r>
                  <a:rPr lang="nl-NL">
                    <a:noFill/>
                  </a:rPr>
                  <a:t> </a:t>
                </a:r>
              </a:p>
            </p:txBody>
          </p:sp>
        </mc:Fallback>
      </mc:AlternateContent>
      <p:cxnSp>
        <p:nvCxnSpPr>
          <p:cNvPr id="84" name="Rechte verbindingslijn met pijl 83">
            <a:extLst>
              <a:ext uri="{FF2B5EF4-FFF2-40B4-BE49-F238E27FC236}">
                <a16:creationId xmlns:a16="http://schemas.microsoft.com/office/drawing/2014/main" id="{72476138-0F4F-7F5B-1594-23624C9ACC45}"/>
              </a:ext>
            </a:extLst>
          </p:cNvPr>
          <p:cNvCxnSpPr>
            <a:cxnSpLocks/>
          </p:cNvCxnSpPr>
          <p:nvPr/>
        </p:nvCxnSpPr>
        <p:spPr>
          <a:xfrm flipH="1" flipV="1">
            <a:off x="6671701" y="1572488"/>
            <a:ext cx="3131973" cy="3994366"/>
          </a:xfrm>
          <a:prstGeom prst="straightConnector1">
            <a:avLst/>
          </a:prstGeom>
          <a:ln w="57150">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5" name="Tekstvak 84">
                <a:extLst>
                  <a:ext uri="{FF2B5EF4-FFF2-40B4-BE49-F238E27FC236}">
                    <a16:creationId xmlns:a16="http://schemas.microsoft.com/office/drawing/2014/main" id="{1CF7A272-0DD0-7EF1-DB6E-67ECD71A6900}"/>
                  </a:ext>
                </a:extLst>
              </p:cNvPr>
              <p:cNvSpPr txBox="1"/>
              <p:nvPr/>
            </p:nvSpPr>
            <p:spPr>
              <a:xfrm>
                <a:off x="6228944" y="1238898"/>
                <a:ext cx="65380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600" i="1" smtClean="0">
                          <a:solidFill>
                            <a:schemeClr val="tx1"/>
                          </a:solidFill>
                          <a:latin typeface="Cambria Math" panose="02040503050406030204" pitchFamily="18" charset="0"/>
                        </a:rPr>
                        <m:t>1</m:t>
                      </m:r>
                      <m:r>
                        <a:rPr lang="el-GR" sz="1600" b="0" i="1" smtClean="0">
                          <a:solidFill>
                            <a:schemeClr val="tx1"/>
                          </a:solidFill>
                          <a:latin typeface="Cambria Math" panose="02040503050406030204" pitchFamily="18" charset="0"/>
                        </a:rPr>
                        <m:t>,8 </m:t>
                      </m:r>
                      <m:r>
                        <m:rPr>
                          <m:sty m:val="p"/>
                        </m:rPr>
                        <a:rPr lang="el-GR" sz="1600" b="0" smtClean="0">
                          <a:solidFill>
                            <a:schemeClr val="tx1"/>
                          </a:solidFill>
                          <a:latin typeface="Cambria Math" panose="02040503050406030204" pitchFamily="18" charset="0"/>
                          <a:ea typeface="Cambria Math" panose="02040503050406030204" pitchFamily="18" charset="0"/>
                        </a:rPr>
                        <m:t>Ω</m:t>
                      </m:r>
                    </m:oMath>
                  </m:oMathPara>
                </a14:m>
                <a:endParaRPr lang="el-GR" dirty="0">
                  <a:solidFill>
                    <a:schemeClr val="tx1"/>
                  </a:solidFill>
                </a:endParaRPr>
              </a:p>
            </p:txBody>
          </p:sp>
        </mc:Choice>
        <mc:Fallback xmlns="">
          <p:sp>
            <p:nvSpPr>
              <p:cNvPr id="85" name="Tekstvak 84">
                <a:extLst>
                  <a:ext uri="{FF2B5EF4-FFF2-40B4-BE49-F238E27FC236}">
                    <a16:creationId xmlns:a16="http://schemas.microsoft.com/office/drawing/2014/main" id="{1CF7A272-0DD0-7EF1-DB6E-67ECD71A6900}"/>
                  </a:ext>
                </a:extLst>
              </p:cNvPr>
              <p:cNvSpPr txBox="1">
                <a:spLocks noRot="1" noChangeAspect="1" noMove="1" noResize="1" noEditPoints="1" noAdjustHandles="1" noChangeArrowheads="1" noChangeShapeType="1" noTextEdit="1"/>
              </p:cNvSpPr>
              <p:nvPr/>
            </p:nvSpPr>
            <p:spPr>
              <a:xfrm>
                <a:off x="6228944" y="1238898"/>
                <a:ext cx="653806" cy="338554"/>
              </a:xfrm>
              <a:prstGeom prst="rect">
                <a:avLst/>
              </a:prstGeom>
              <a:blipFill>
                <a:blip r:embed="rId36"/>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18314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22" presetClass="entr" presetSubtype="8"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8"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1000"/>
                            </p:stCondLst>
                            <p:childTnLst>
                              <p:par>
                                <p:cTn id="52" presetID="10" presetClass="exit" presetSubtype="0" fill="hold" nodeType="afterEffect">
                                  <p:stCondLst>
                                    <p:cond delay="50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par>
                                <p:cTn id="55" presetID="10" presetClass="exit" presetSubtype="0" fill="hold" nodeType="withEffect">
                                  <p:stCondLst>
                                    <p:cond delay="50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49"/>
                                        </p:tgtEl>
                                      </p:cBhvr>
                                    </p:animEffect>
                                    <p:set>
                                      <p:cBhvr>
                                        <p:cTn id="60" dur="1" fill="hold">
                                          <p:stCondLst>
                                            <p:cond delay="499"/>
                                          </p:stCondLst>
                                        </p:cTn>
                                        <p:tgtEl>
                                          <p:spTgt spid="49"/>
                                        </p:tgtEl>
                                        <p:attrNameLst>
                                          <p:attrName>style.visibility</p:attrName>
                                        </p:attrNameLst>
                                      </p:cBhvr>
                                      <p:to>
                                        <p:strVal val="hidden"/>
                                      </p:to>
                                    </p:set>
                                  </p:childTnLst>
                                </p:cTn>
                              </p:par>
                              <p:par>
                                <p:cTn id="61" presetID="10" presetClass="exit" presetSubtype="0" fill="hold" nodeType="withEffect">
                                  <p:stCondLst>
                                    <p:cond delay="50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additive="base">
                                        <p:cTn id="74" dur="500" fill="hold"/>
                                        <p:tgtEl>
                                          <p:spTgt spid="31"/>
                                        </p:tgtEl>
                                        <p:attrNameLst>
                                          <p:attrName>ppt_x</p:attrName>
                                        </p:attrNameLst>
                                      </p:cBhvr>
                                      <p:tavLst>
                                        <p:tav tm="0">
                                          <p:val>
                                            <p:strVal val="#ppt_x"/>
                                          </p:val>
                                        </p:tav>
                                        <p:tav tm="100000">
                                          <p:val>
                                            <p:strVal val="#ppt_x"/>
                                          </p:val>
                                        </p:tav>
                                      </p:tavLst>
                                    </p:anim>
                                    <p:anim calcmode="lin" valueType="num">
                                      <p:cBhvr additive="base">
                                        <p:cTn id="7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heel(1)">
                                      <p:cBhvr>
                                        <p:cTn id="86" dur="10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heel(1)">
                                      <p:cBhvr>
                                        <p:cTn id="91" dur="1000"/>
                                        <p:tgtEl>
                                          <p:spTgt spid="50"/>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additive="base">
                                        <p:cTn id="96" dur="500" fill="hold"/>
                                        <p:tgtEl>
                                          <p:spTgt spid="32"/>
                                        </p:tgtEl>
                                        <p:attrNameLst>
                                          <p:attrName>ppt_x</p:attrName>
                                        </p:attrNameLst>
                                      </p:cBhvr>
                                      <p:tavLst>
                                        <p:tav tm="0">
                                          <p:val>
                                            <p:strVal val="#ppt_x"/>
                                          </p:val>
                                        </p:tav>
                                        <p:tav tm="100000">
                                          <p:val>
                                            <p:strVal val="#ppt_x"/>
                                          </p:val>
                                        </p:tav>
                                      </p:tavLst>
                                    </p:anim>
                                    <p:anim calcmode="lin" valueType="num">
                                      <p:cBhvr additive="base">
                                        <p:cTn id="9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right)">
                                      <p:cBhvr>
                                        <p:cTn id="102" dur="500"/>
                                        <p:tgtEl>
                                          <p:spTgt spid="51"/>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p:cTn id="106" dur="500" fill="hold"/>
                                        <p:tgtEl>
                                          <p:spTgt spid="39"/>
                                        </p:tgtEl>
                                        <p:attrNameLst>
                                          <p:attrName>ppt_w</p:attrName>
                                        </p:attrNameLst>
                                      </p:cBhvr>
                                      <p:tavLst>
                                        <p:tav tm="0">
                                          <p:val>
                                            <p:fltVal val="0"/>
                                          </p:val>
                                        </p:tav>
                                        <p:tav tm="100000">
                                          <p:val>
                                            <p:strVal val="#ppt_w"/>
                                          </p:val>
                                        </p:tav>
                                      </p:tavLst>
                                    </p:anim>
                                    <p:anim calcmode="lin" valueType="num">
                                      <p:cBhvr>
                                        <p:cTn id="107" dur="500" fill="hold"/>
                                        <p:tgtEl>
                                          <p:spTgt spid="39"/>
                                        </p:tgtEl>
                                        <p:attrNameLst>
                                          <p:attrName>ppt_h</p:attrName>
                                        </p:attrNameLst>
                                      </p:cBhvr>
                                      <p:tavLst>
                                        <p:tav tm="0">
                                          <p:val>
                                            <p:fltVal val="0"/>
                                          </p:val>
                                        </p:tav>
                                        <p:tav tm="100000">
                                          <p:val>
                                            <p:strVal val="#ppt_h"/>
                                          </p:val>
                                        </p:tav>
                                      </p:tavLst>
                                    </p:anim>
                                    <p:animEffect transition="in" filter="fade">
                                      <p:cBhvr>
                                        <p:cTn id="108" dur="500"/>
                                        <p:tgtEl>
                                          <p:spTgt spid="39"/>
                                        </p:tgtEl>
                                      </p:cBhvr>
                                    </p:animEffec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 calcmode="lin" valueType="num">
                                      <p:cBhvr>
                                        <p:cTn id="114" dur="500" fill="hold"/>
                                        <p:tgtEl>
                                          <p:spTgt spid="52"/>
                                        </p:tgtEl>
                                        <p:attrNameLst>
                                          <p:attrName>ppt_w</p:attrName>
                                        </p:attrNameLst>
                                      </p:cBhvr>
                                      <p:tavLst>
                                        <p:tav tm="0">
                                          <p:val>
                                            <p:fltVal val="0"/>
                                          </p:val>
                                        </p:tav>
                                        <p:tav tm="100000">
                                          <p:val>
                                            <p:strVal val="#ppt_w"/>
                                          </p:val>
                                        </p:tav>
                                      </p:tavLst>
                                    </p:anim>
                                    <p:anim calcmode="lin" valueType="num">
                                      <p:cBhvr>
                                        <p:cTn id="115" dur="500" fill="hold"/>
                                        <p:tgtEl>
                                          <p:spTgt spid="52"/>
                                        </p:tgtEl>
                                        <p:attrNameLst>
                                          <p:attrName>ppt_h</p:attrName>
                                        </p:attrNameLst>
                                      </p:cBhvr>
                                      <p:tavLst>
                                        <p:tav tm="0">
                                          <p:val>
                                            <p:fltVal val="0"/>
                                          </p:val>
                                        </p:tav>
                                        <p:tav tm="100000">
                                          <p:val>
                                            <p:strVal val="#ppt_h"/>
                                          </p:val>
                                        </p:tav>
                                      </p:tavLst>
                                    </p:anim>
                                    <p:animEffect transition="in" filter="fade">
                                      <p:cBhvr>
                                        <p:cTn id="116" dur="500"/>
                                        <p:tgtEl>
                                          <p:spTgt spid="52"/>
                                        </p:tgtEl>
                                      </p:cBhvr>
                                    </p:animEffect>
                                  </p:childTnLst>
                                </p:cTn>
                              </p:par>
                              <p:par>
                                <p:cTn id="117" presetID="10" presetClass="exit" presetSubtype="0" fill="hold" nodeType="withEffect">
                                  <p:stCondLst>
                                    <p:cond delay="500"/>
                                  </p:stCondLst>
                                  <p:childTnLst>
                                    <p:animEffect transition="out" filter="fade">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par>
                                <p:cTn id="120" presetID="10" presetClass="exit" presetSubtype="0" fill="hold" grpId="1" nodeType="withEffect">
                                  <p:stCondLst>
                                    <p:cond delay="500"/>
                                  </p:stCondLst>
                                  <p:childTnLst>
                                    <p:animEffect transition="out" filter="fade">
                                      <p:cBhvr>
                                        <p:cTn id="121" dur="500"/>
                                        <p:tgtEl>
                                          <p:spTgt spid="38"/>
                                        </p:tgtEl>
                                      </p:cBhvr>
                                    </p:animEffect>
                                    <p:set>
                                      <p:cBhvr>
                                        <p:cTn id="122" dur="1" fill="hold">
                                          <p:stCondLst>
                                            <p:cond delay="499"/>
                                          </p:stCondLst>
                                        </p:cTn>
                                        <p:tgtEl>
                                          <p:spTgt spid="38"/>
                                        </p:tgtEl>
                                        <p:attrNameLst>
                                          <p:attrName>style.visibility</p:attrName>
                                        </p:attrNameLst>
                                      </p:cBhvr>
                                      <p:to>
                                        <p:strVal val="hidden"/>
                                      </p:to>
                                    </p:set>
                                  </p:childTnLst>
                                </p:cTn>
                              </p:par>
                              <p:par>
                                <p:cTn id="123" presetID="10" presetClass="exit" presetSubtype="0" fill="hold" grpId="1" nodeType="withEffect">
                                  <p:stCondLst>
                                    <p:cond delay="500"/>
                                  </p:stCondLst>
                                  <p:childTnLst>
                                    <p:animEffect transition="out" filter="fade">
                                      <p:cBhvr>
                                        <p:cTn id="124" dur="500"/>
                                        <p:tgtEl>
                                          <p:spTgt spid="50"/>
                                        </p:tgtEl>
                                      </p:cBhvr>
                                    </p:animEffect>
                                    <p:set>
                                      <p:cBhvr>
                                        <p:cTn id="125" dur="1" fill="hold">
                                          <p:stCondLst>
                                            <p:cond delay="499"/>
                                          </p:stCondLst>
                                        </p:cTn>
                                        <p:tgtEl>
                                          <p:spTgt spid="50"/>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1" presetClass="entr" presetSubtype="1" fill="hold" grpId="0" nodeType="click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wheel(1)">
                                      <p:cBhvr>
                                        <p:cTn id="130" dur="1000"/>
                                        <p:tgtEl>
                                          <p:spTgt spid="53"/>
                                        </p:tgtEl>
                                      </p:cBhvr>
                                    </p:animEffect>
                                  </p:childTnLst>
                                </p:cTn>
                              </p:par>
                            </p:childTnLst>
                          </p:cTn>
                        </p:par>
                      </p:childTnLst>
                    </p:cTn>
                  </p:par>
                  <p:par>
                    <p:cTn id="131" fill="hold">
                      <p:stCondLst>
                        <p:cond delay="indefinite"/>
                      </p:stCondLst>
                      <p:childTnLst>
                        <p:par>
                          <p:cTn id="132" fill="hold">
                            <p:stCondLst>
                              <p:cond delay="0"/>
                            </p:stCondLst>
                            <p:childTnLst>
                              <p:par>
                                <p:cTn id="133" presetID="21" presetClass="entr" presetSubtype="1" fill="hold" grpId="0" nodeType="click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wheel(1)">
                                      <p:cBhvr>
                                        <p:cTn id="135" dur="1000"/>
                                        <p:tgtEl>
                                          <p:spTgt spid="54"/>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additive="base">
                                        <p:cTn id="140" dur="500" fill="hold"/>
                                        <p:tgtEl>
                                          <p:spTgt spid="33"/>
                                        </p:tgtEl>
                                        <p:attrNameLst>
                                          <p:attrName>ppt_x</p:attrName>
                                        </p:attrNameLst>
                                      </p:cBhvr>
                                      <p:tavLst>
                                        <p:tav tm="0">
                                          <p:val>
                                            <p:strVal val="#ppt_x"/>
                                          </p:val>
                                        </p:tav>
                                        <p:tav tm="100000">
                                          <p:val>
                                            <p:strVal val="#ppt_x"/>
                                          </p:val>
                                        </p:tav>
                                      </p:tavLst>
                                    </p:anim>
                                    <p:anim calcmode="lin" valueType="num">
                                      <p:cBhvr additive="base">
                                        <p:cTn id="1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2" fill="hold" nodeType="click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right)">
                                      <p:cBhvr>
                                        <p:cTn id="146" dur="500"/>
                                        <p:tgtEl>
                                          <p:spTgt spid="55"/>
                                        </p:tgtEl>
                                      </p:cBhvr>
                                    </p:animEffect>
                                  </p:childTnLst>
                                </p:cTn>
                              </p:par>
                            </p:childTnLst>
                          </p:cTn>
                        </p:par>
                        <p:par>
                          <p:cTn id="147" fill="hold">
                            <p:stCondLst>
                              <p:cond delay="500"/>
                            </p:stCondLst>
                            <p:childTnLst>
                              <p:par>
                                <p:cTn id="148" presetID="53" presetClass="entr" presetSubtype="16" fill="hold" grpId="0" nodeType="afterEffect">
                                  <p:stCondLst>
                                    <p:cond delay="0"/>
                                  </p:stCondLst>
                                  <p:childTnLst>
                                    <p:set>
                                      <p:cBhvr>
                                        <p:cTn id="149" dur="1" fill="hold">
                                          <p:stCondLst>
                                            <p:cond delay="0"/>
                                          </p:stCondLst>
                                        </p:cTn>
                                        <p:tgtEl>
                                          <p:spTgt spid="56"/>
                                        </p:tgtEl>
                                        <p:attrNameLst>
                                          <p:attrName>style.visibility</p:attrName>
                                        </p:attrNameLst>
                                      </p:cBhvr>
                                      <p:to>
                                        <p:strVal val="visible"/>
                                      </p:to>
                                    </p:set>
                                    <p:anim calcmode="lin" valueType="num">
                                      <p:cBhvr>
                                        <p:cTn id="150" dur="500" fill="hold"/>
                                        <p:tgtEl>
                                          <p:spTgt spid="56"/>
                                        </p:tgtEl>
                                        <p:attrNameLst>
                                          <p:attrName>ppt_w</p:attrName>
                                        </p:attrNameLst>
                                      </p:cBhvr>
                                      <p:tavLst>
                                        <p:tav tm="0">
                                          <p:val>
                                            <p:fltVal val="0"/>
                                          </p:val>
                                        </p:tav>
                                        <p:tav tm="100000">
                                          <p:val>
                                            <p:strVal val="#ppt_w"/>
                                          </p:val>
                                        </p:tav>
                                      </p:tavLst>
                                    </p:anim>
                                    <p:anim calcmode="lin" valueType="num">
                                      <p:cBhvr>
                                        <p:cTn id="151" dur="500" fill="hold"/>
                                        <p:tgtEl>
                                          <p:spTgt spid="56"/>
                                        </p:tgtEl>
                                        <p:attrNameLst>
                                          <p:attrName>ppt_h</p:attrName>
                                        </p:attrNameLst>
                                      </p:cBhvr>
                                      <p:tavLst>
                                        <p:tav tm="0">
                                          <p:val>
                                            <p:fltVal val="0"/>
                                          </p:val>
                                        </p:tav>
                                        <p:tav tm="100000">
                                          <p:val>
                                            <p:strVal val="#ppt_h"/>
                                          </p:val>
                                        </p:tav>
                                      </p:tavLst>
                                    </p:anim>
                                    <p:animEffect transition="in" filter="fade">
                                      <p:cBhvr>
                                        <p:cTn id="152" dur="500"/>
                                        <p:tgtEl>
                                          <p:spTgt spid="56"/>
                                        </p:tgtEl>
                                      </p:cBhvr>
                                    </p:animEffect>
                                  </p:childTnLst>
                                </p:cTn>
                              </p:par>
                              <p:par>
                                <p:cTn id="153" presetID="9"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dissolve">
                                      <p:cBhvr>
                                        <p:cTn id="155" dur="500"/>
                                        <p:tgtEl>
                                          <p:spTgt spid="57"/>
                                        </p:tgtEl>
                                      </p:cBhvr>
                                    </p:animEffect>
                                  </p:childTnLst>
                                </p:cTn>
                              </p:par>
                              <p:par>
                                <p:cTn id="156" presetID="10" presetClass="exit" presetSubtype="0" fill="hold" nodeType="withEffect">
                                  <p:stCondLst>
                                    <p:cond delay="500"/>
                                  </p:stCondLst>
                                  <p:childTnLst>
                                    <p:animEffect transition="out" filter="fade">
                                      <p:cBhvr>
                                        <p:cTn id="157" dur="500"/>
                                        <p:tgtEl>
                                          <p:spTgt spid="55"/>
                                        </p:tgtEl>
                                      </p:cBhvr>
                                    </p:animEffect>
                                    <p:set>
                                      <p:cBhvr>
                                        <p:cTn id="158" dur="1" fill="hold">
                                          <p:stCondLst>
                                            <p:cond delay="499"/>
                                          </p:stCondLst>
                                        </p:cTn>
                                        <p:tgtEl>
                                          <p:spTgt spid="55"/>
                                        </p:tgtEl>
                                        <p:attrNameLst>
                                          <p:attrName>style.visibility</p:attrName>
                                        </p:attrNameLst>
                                      </p:cBhvr>
                                      <p:to>
                                        <p:strVal val="hidden"/>
                                      </p:to>
                                    </p:set>
                                  </p:childTnLst>
                                </p:cTn>
                              </p:par>
                              <p:par>
                                <p:cTn id="159" presetID="10" presetClass="exit" presetSubtype="0" fill="hold" grpId="1" nodeType="withEffect">
                                  <p:stCondLst>
                                    <p:cond delay="500"/>
                                  </p:stCondLst>
                                  <p:childTnLst>
                                    <p:animEffect transition="out" filter="fade">
                                      <p:cBhvr>
                                        <p:cTn id="160" dur="500"/>
                                        <p:tgtEl>
                                          <p:spTgt spid="54"/>
                                        </p:tgtEl>
                                      </p:cBhvr>
                                    </p:animEffect>
                                    <p:set>
                                      <p:cBhvr>
                                        <p:cTn id="161" dur="1" fill="hold">
                                          <p:stCondLst>
                                            <p:cond delay="499"/>
                                          </p:stCondLst>
                                        </p:cTn>
                                        <p:tgtEl>
                                          <p:spTgt spid="5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1" presetClass="entr" presetSubtype="1" fill="hold" grpId="0" nodeType="clickEffect">
                                  <p:stCondLst>
                                    <p:cond delay="0"/>
                                  </p:stCondLst>
                                  <p:childTnLst>
                                    <p:set>
                                      <p:cBhvr>
                                        <p:cTn id="165" dur="1" fill="hold">
                                          <p:stCondLst>
                                            <p:cond delay="0"/>
                                          </p:stCondLst>
                                        </p:cTn>
                                        <p:tgtEl>
                                          <p:spTgt spid="81"/>
                                        </p:tgtEl>
                                        <p:attrNameLst>
                                          <p:attrName>style.visibility</p:attrName>
                                        </p:attrNameLst>
                                      </p:cBhvr>
                                      <p:to>
                                        <p:strVal val="visible"/>
                                      </p:to>
                                    </p:set>
                                    <p:animEffect transition="in" filter="wheel(1)">
                                      <p:cBhvr>
                                        <p:cTn id="166" dur="1000"/>
                                        <p:tgtEl>
                                          <p:spTgt spid="81"/>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3"/>
                                        </p:tgtEl>
                                        <p:attrNameLst>
                                          <p:attrName>style.visibility</p:attrName>
                                        </p:attrNameLst>
                                      </p:cBhvr>
                                      <p:to>
                                        <p:strVal val="visible"/>
                                      </p:to>
                                    </p:set>
                                    <p:anim calcmode="lin" valueType="num">
                                      <p:cBhvr additive="base">
                                        <p:cTn id="171" dur="500" fill="hold"/>
                                        <p:tgtEl>
                                          <p:spTgt spid="3"/>
                                        </p:tgtEl>
                                        <p:attrNameLst>
                                          <p:attrName>ppt_x</p:attrName>
                                        </p:attrNameLst>
                                      </p:cBhvr>
                                      <p:tavLst>
                                        <p:tav tm="0">
                                          <p:val>
                                            <p:strVal val="#ppt_x"/>
                                          </p:val>
                                        </p:tav>
                                        <p:tav tm="100000">
                                          <p:val>
                                            <p:strVal val="#ppt_x"/>
                                          </p:val>
                                        </p:tav>
                                      </p:tavLst>
                                    </p:anim>
                                    <p:anim calcmode="lin" valueType="num">
                                      <p:cBhvr additive="base">
                                        <p:cTn id="17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nodeType="clickEffect">
                                  <p:stCondLst>
                                    <p:cond delay="0"/>
                                  </p:stCondLst>
                                  <p:childTnLst>
                                    <p:set>
                                      <p:cBhvr>
                                        <p:cTn id="176" dur="1" fill="hold">
                                          <p:stCondLst>
                                            <p:cond delay="0"/>
                                          </p:stCondLst>
                                        </p:cTn>
                                        <p:tgtEl>
                                          <p:spTgt spid="58"/>
                                        </p:tgtEl>
                                        <p:attrNameLst>
                                          <p:attrName>style.visibility</p:attrName>
                                        </p:attrNameLst>
                                      </p:cBhvr>
                                      <p:to>
                                        <p:strVal val="visible"/>
                                      </p:to>
                                    </p:set>
                                    <p:animEffect transition="in" filter="wipe(right)">
                                      <p:cBhvr>
                                        <p:cTn id="177" dur="500"/>
                                        <p:tgtEl>
                                          <p:spTgt spid="58"/>
                                        </p:tgtEl>
                                      </p:cBhvr>
                                    </p:animEffect>
                                  </p:childTnLst>
                                </p:cTn>
                              </p:par>
                            </p:childTnLst>
                          </p:cTn>
                        </p:par>
                        <p:par>
                          <p:cTn id="178" fill="hold">
                            <p:stCondLst>
                              <p:cond delay="500"/>
                            </p:stCondLst>
                            <p:childTnLst>
                              <p:par>
                                <p:cTn id="179" presetID="53" presetClass="entr" presetSubtype="16" fill="hold" grpId="0" nodeType="afterEffect">
                                  <p:stCondLst>
                                    <p:cond delay="0"/>
                                  </p:stCondLst>
                                  <p:childTnLst>
                                    <p:set>
                                      <p:cBhvr>
                                        <p:cTn id="180" dur="1" fill="hold">
                                          <p:stCondLst>
                                            <p:cond delay="0"/>
                                          </p:stCondLst>
                                        </p:cTn>
                                        <p:tgtEl>
                                          <p:spTgt spid="59"/>
                                        </p:tgtEl>
                                        <p:attrNameLst>
                                          <p:attrName>style.visibility</p:attrName>
                                        </p:attrNameLst>
                                      </p:cBhvr>
                                      <p:to>
                                        <p:strVal val="visible"/>
                                      </p:to>
                                    </p:set>
                                    <p:anim calcmode="lin" valueType="num">
                                      <p:cBhvr>
                                        <p:cTn id="181" dur="500" fill="hold"/>
                                        <p:tgtEl>
                                          <p:spTgt spid="59"/>
                                        </p:tgtEl>
                                        <p:attrNameLst>
                                          <p:attrName>ppt_w</p:attrName>
                                        </p:attrNameLst>
                                      </p:cBhvr>
                                      <p:tavLst>
                                        <p:tav tm="0">
                                          <p:val>
                                            <p:fltVal val="0"/>
                                          </p:val>
                                        </p:tav>
                                        <p:tav tm="100000">
                                          <p:val>
                                            <p:strVal val="#ppt_w"/>
                                          </p:val>
                                        </p:tav>
                                      </p:tavLst>
                                    </p:anim>
                                    <p:anim calcmode="lin" valueType="num">
                                      <p:cBhvr>
                                        <p:cTn id="182" dur="500" fill="hold"/>
                                        <p:tgtEl>
                                          <p:spTgt spid="59"/>
                                        </p:tgtEl>
                                        <p:attrNameLst>
                                          <p:attrName>ppt_h</p:attrName>
                                        </p:attrNameLst>
                                      </p:cBhvr>
                                      <p:tavLst>
                                        <p:tav tm="0">
                                          <p:val>
                                            <p:fltVal val="0"/>
                                          </p:val>
                                        </p:tav>
                                        <p:tav tm="100000">
                                          <p:val>
                                            <p:strVal val="#ppt_h"/>
                                          </p:val>
                                        </p:tav>
                                      </p:tavLst>
                                    </p:anim>
                                    <p:animEffect transition="in" filter="fade">
                                      <p:cBhvr>
                                        <p:cTn id="183" dur="500"/>
                                        <p:tgtEl>
                                          <p:spTgt spid="59"/>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dissolve">
                                      <p:cBhvr>
                                        <p:cTn id="186" dur="500"/>
                                        <p:tgtEl>
                                          <p:spTgt spid="60"/>
                                        </p:tgtEl>
                                      </p:cBhvr>
                                    </p:animEffect>
                                  </p:childTnLst>
                                </p:cTn>
                              </p:par>
                              <p:par>
                                <p:cTn id="187" presetID="10" presetClass="exit" presetSubtype="0" fill="hold" nodeType="withEffect">
                                  <p:stCondLst>
                                    <p:cond delay="500"/>
                                  </p:stCondLst>
                                  <p:childTnLst>
                                    <p:animEffect transition="out" filter="fade">
                                      <p:cBhvr>
                                        <p:cTn id="188" dur="500"/>
                                        <p:tgtEl>
                                          <p:spTgt spid="58"/>
                                        </p:tgtEl>
                                      </p:cBhvr>
                                    </p:animEffect>
                                    <p:set>
                                      <p:cBhvr>
                                        <p:cTn id="189" dur="1" fill="hold">
                                          <p:stCondLst>
                                            <p:cond delay="499"/>
                                          </p:stCondLst>
                                        </p:cTn>
                                        <p:tgtEl>
                                          <p:spTgt spid="58"/>
                                        </p:tgtEl>
                                        <p:attrNameLst>
                                          <p:attrName>style.visibility</p:attrName>
                                        </p:attrNameLst>
                                      </p:cBhvr>
                                      <p:to>
                                        <p:strVal val="hidden"/>
                                      </p:to>
                                    </p:set>
                                  </p:childTnLst>
                                </p:cTn>
                              </p:par>
                              <p:par>
                                <p:cTn id="190" presetID="10" presetClass="exit" presetSubtype="0" fill="hold" grpId="1" nodeType="withEffect">
                                  <p:stCondLst>
                                    <p:cond delay="500"/>
                                  </p:stCondLst>
                                  <p:childTnLst>
                                    <p:animEffect transition="out" filter="fade">
                                      <p:cBhvr>
                                        <p:cTn id="191" dur="500"/>
                                        <p:tgtEl>
                                          <p:spTgt spid="53"/>
                                        </p:tgtEl>
                                      </p:cBhvr>
                                    </p:animEffect>
                                    <p:set>
                                      <p:cBhvr>
                                        <p:cTn id="192" dur="1" fill="hold">
                                          <p:stCondLst>
                                            <p:cond delay="499"/>
                                          </p:stCondLst>
                                        </p:cTn>
                                        <p:tgtEl>
                                          <p:spTgt spid="53"/>
                                        </p:tgtEl>
                                        <p:attrNameLst>
                                          <p:attrName>style.visibility</p:attrName>
                                        </p:attrNameLst>
                                      </p:cBhvr>
                                      <p:to>
                                        <p:strVal val="hidden"/>
                                      </p:to>
                                    </p:set>
                                  </p:childTnLst>
                                </p:cTn>
                              </p:par>
                              <p:par>
                                <p:cTn id="193" presetID="10" presetClass="exit" presetSubtype="0" fill="hold" grpId="1" nodeType="withEffect">
                                  <p:stCondLst>
                                    <p:cond delay="500"/>
                                  </p:stCondLst>
                                  <p:childTnLst>
                                    <p:animEffect transition="out" filter="fade">
                                      <p:cBhvr>
                                        <p:cTn id="194" dur="500"/>
                                        <p:tgtEl>
                                          <p:spTgt spid="81"/>
                                        </p:tgtEl>
                                      </p:cBhvr>
                                    </p:animEffect>
                                    <p:set>
                                      <p:cBhvr>
                                        <p:cTn id="195" dur="1" fill="hold">
                                          <p:stCondLst>
                                            <p:cond delay="499"/>
                                          </p:stCondLst>
                                        </p:cTn>
                                        <p:tgtEl>
                                          <p:spTgt spid="81"/>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21" presetClass="entr" presetSubtype="1" fill="hold" grpId="0" nodeType="clickEffect">
                                  <p:stCondLst>
                                    <p:cond delay="0"/>
                                  </p:stCondLst>
                                  <p:childTnLst>
                                    <p:set>
                                      <p:cBhvr>
                                        <p:cTn id="199" dur="1" fill="hold">
                                          <p:stCondLst>
                                            <p:cond delay="0"/>
                                          </p:stCondLst>
                                        </p:cTn>
                                        <p:tgtEl>
                                          <p:spTgt spid="61"/>
                                        </p:tgtEl>
                                        <p:attrNameLst>
                                          <p:attrName>style.visibility</p:attrName>
                                        </p:attrNameLst>
                                      </p:cBhvr>
                                      <p:to>
                                        <p:strVal val="visible"/>
                                      </p:to>
                                    </p:set>
                                    <p:animEffect transition="in" filter="wheel(1)">
                                      <p:cBhvr>
                                        <p:cTn id="200" dur="1000"/>
                                        <p:tgtEl>
                                          <p:spTgt spid="61"/>
                                        </p:tgtEl>
                                      </p:cBhvr>
                                    </p:animEffect>
                                  </p:childTnLst>
                                </p:cTn>
                              </p:par>
                            </p:childTnLst>
                          </p:cTn>
                        </p:par>
                      </p:childTnLst>
                    </p:cTn>
                  </p:par>
                  <p:par>
                    <p:cTn id="201" fill="hold">
                      <p:stCondLst>
                        <p:cond delay="indefinite"/>
                      </p:stCondLst>
                      <p:childTnLst>
                        <p:par>
                          <p:cTn id="202" fill="hold">
                            <p:stCondLst>
                              <p:cond delay="0"/>
                            </p:stCondLst>
                            <p:childTnLst>
                              <p:par>
                                <p:cTn id="203" presetID="21" presetClass="entr" presetSubtype="1" fill="hold" grpId="0" nodeType="clickEffect">
                                  <p:stCondLst>
                                    <p:cond delay="0"/>
                                  </p:stCondLst>
                                  <p:childTnLst>
                                    <p:set>
                                      <p:cBhvr>
                                        <p:cTn id="204" dur="1" fill="hold">
                                          <p:stCondLst>
                                            <p:cond delay="0"/>
                                          </p:stCondLst>
                                        </p:cTn>
                                        <p:tgtEl>
                                          <p:spTgt spid="62"/>
                                        </p:tgtEl>
                                        <p:attrNameLst>
                                          <p:attrName>style.visibility</p:attrName>
                                        </p:attrNameLst>
                                      </p:cBhvr>
                                      <p:to>
                                        <p:strVal val="visible"/>
                                      </p:to>
                                    </p:set>
                                    <p:animEffect transition="in" filter="wheel(1)">
                                      <p:cBhvr>
                                        <p:cTn id="205" dur="1000"/>
                                        <p:tgtEl>
                                          <p:spTgt spid="62"/>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4"/>
                                        </p:tgtEl>
                                        <p:attrNameLst>
                                          <p:attrName>style.visibility</p:attrName>
                                        </p:attrNameLst>
                                      </p:cBhvr>
                                      <p:to>
                                        <p:strVal val="visible"/>
                                      </p:to>
                                    </p:set>
                                    <p:anim calcmode="lin" valueType="num">
                                      <p:cBhvr additive="base">
                                        <p:cTn id="210" dur="500" fill="hold"/>
                                        <p:tgtEl>
                                          <p:spTgt spid="34"/>
                                        </p:tgtEl>
                                        <p:attrNameLst>
                                          <p:attrName>ppt_x</p:attrName>
                                        </p:attrNameLst>
                                      </p:cBhvr>
                                      <p:tavLst>
                                        <p:tav tm="0">
                                          <p:val>
                                            <p:strVal val="#ppt_x"/>
                                          </p:val>
                                        </p:tav>
                                        <p:tav tm="100000">
                                          <p:val>
                                            <p:strVal val="#ppt_x"/>
                                          </p:val>
                                        </p:tav>
                                      </p:tavLst>
                                    </p:anim>
                                    <p:anim calcmode="lin" valueType="num">
                                      <p:cBhvr additive="base">
                                        <p:cTn id="2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2" presetClass="entr" presetSubtype="2" fill="hold" nodeType="clickEffect">
                                  <p:stCondLst>
                                    <p:cond delay="0"/>
                                  </p:stCondLst>
                                  <p:childTnLst>
                                    <p:set>
                                      <p:cBhvr>
                                        <p:cTn id="215" dur="1" fill="hold">
                                          <p:stCondLst>
                                            <p:cond delay="0"/>
                                          </p:stCondLst>
                                        </p:cTn>
                                        <p:tgtEl>
                                          <p:spTgt spid="63"/>
                                        </p:tgtEl>
                                        <p:attrNameLst>
                                          <p:attrName>style.visibility</p:attrName>
                                        </p:attrNameLst>
                                      </p:cBhvr>
                                      <p:to>
                                        <p:strVal val="visible"/>
                                      </p:to>
                                    </p:set>
                                    <p:animEffect transition="in" filter="wipe(right)">
                                      <p:cBhvr>
                                        <p:cTn id="216" dur="500"/>
                                        <p:tgtEl>
                                          <p:spTgt spid="63"/>
                                        </p:tgtEl>
                                      </p:cBhvr>
                                    </p:animEffect>
                                  </p:childTnLst>
                                </p:cTn>
                              </p:par>
                            </p:childTnLst>
                          </p:cTn>
                        </p:par>
                        <p:par>
                          <p:cTn id="217" fill="hold">
                            <p:stCondLst>
                              <p:cond delay="500"/>
                            </p:stCondLst>
                            <p:childTnLst>
                              <p:par>
                                <p:cTn id="218" presetID="53" presetClass="entr" presetSubtype="16" fill="hold" grpId="0" nodeType="afterEffect">
                                  <p:stCondLst>
                                    <p:cond delay="0"/>
                                  </p:stCondLst>
                                  <p:childTnLst>
                                    <p:set>
                                      <p:cBhvr>
                                        <p:cTn id="219" dur="1" fill="hold">
                                          <p:stCondLst>
                                            <p:cond delay="0"/>
                                          </p:stCondLst>
                                        </p:cTn>
                                        <p:tgtEl>
                                          <p:spTgt spid="64"/>
                                        </p:tgtEl>
                                        <p:attrNameLst>
                                          <p:attrName>style.visibility</p:attrName>
                                        </p:attrNameLst>
                                      </p:cBhvr>
                                      <p:to>
                                        <p:strVal val="visible"/>
                                      </p:to>
                                    </p:set>
                                    <p:anim calcmode="lin" valueType="num">
                                      <p:cBhvr>
                                        <p:cTn id="220" dur="500" fill="hold"/>
                                        <p:tgtEl>
                                          <p:spTgt spid="64"/>
                                        </p:tgtEl>
                                        <p:attrNameLst>
                                          <p:attrName>ppt_w</p:attrName>
                                        </p:attrNameLst>
                                      </p:cBhvr>
                                      <p:tavLst>
                                        <p:tav tm="0">
                                          <p:val>
                                            <p:fltVal val="0"/>
                                          </p:val>
                                        </p:tav>
                                        <p:tav tm="100000">
                                          <p:val>
                                            <p:strVal val="#ppt_w"/>
                                          </p:val>
                                        </p:tav>
                                      </p:tavLst>
                                    </p:anim>
                                    <p:anim calcmode="lin" valueType="num">
                                      <p:cBhvr>
                                        <p:cTn id="221" dur="500" fill="hold"/>
                                        <p:tgtEl>
                                          <p:spTgt spid="64"/>
                                        </p:tgtEl>
                                        <p:attrNameLst>
                                          <p:attrName>ppt_h</p:attrName>
                                        </p:attrNameLst>
                                      </p:cBhvr>
                                      <p:tavLst>
                                        <p:tav tm="0">
                                          <p:val>
                                            <p:fltVal val="0"/>
                                          </p:val>
                                        </p:tav>
                                        <p:tav tm="100000">
                                          <p:val>
                                            <p:strVal val="#ppt_h"/>
                                          </p:val>
                                        </p:tav>
                                      </p:tavLst>
                                    </p:anim>
                                    <p:animEffect transition="in" filter="fade">
                                      <p:cBhvr>
                                        <p:cTn id="222" dur="500"/>
                                        <p:tgtEl>
                                          <p:spTgt spid="64"/>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65"/>
                                        </p:tgtEl>
                                        <p:attrNameLst>
                                          <p:attrName>style.visibility</p:attrName>
                                        </p:attrNameLst>
                                      </p:cBhvr>
                                      <p:to>
                                        <p:strVal val="visible"/>
                                      </p:to>
                                    </p:set>
                                    <p:anim calcmode="lin" valueType="num">
                                      <p:cBhvr>
                                        <p:cTn id="225" dur="500" fill="hold"/>
                                        <p:tgtEl>
                                          <p:spTgt spid="65"/>
                                        </p:tgtEl>
                                        <p:attrNameLst>
                                          <p:attrName>ppt_w</p:attrName>
                                        </p:attrNameLst>
                                      </p:cBhvr>
                                      <p:tavLst>
                                        <p:tav tm="0">
                                          <p:val>
                                            <p:fltVal val="0"/>
                                          </p:val>
                                        </p:tav>
                                        <p:tav tm="100000">
                                          <p:val>
                                            <p:strVal val="#ppt_w"/>
                                          </p:val>
                                        </p:tav>
                                      </p:tavLst>
                                    </p:anim>
                                    <p:anim calcmode="lin" valueType="num">
                                      <p:cBhvr>
                                        <p:cTn id="226" dur="500" fill="hold"/>
                                        <p:tgtEl>
                                          <p:spTgt spid="65"/>
                                        </p:tgtEl>
                                        <p:attrNameLst>
                                          <p:attrName>ppt_h</p:attrName>
                                        </p:attrNameLst>
                                      </p:cBhvr>
                                      <p:tavLst>
                                        <p:tav tm="0">
                                          <p:val>
                                            <p:fltVal val="0"/>
                                          </p:val>
                                        </p:tav>
                                        <p:tav tm="100000">
                                          <p:val>
                                            <p:strVal val="#ppt_h"/>
                                          </p:val>
                                        </p:tav>
                                      </p:tavLst>
                                    </p:anim>
                                    <p:animEffect transition="in" filter="fade">
                                      <p:cBhvr>
                                        <p:cTn id="227" dur="500"/>
                                        <p:tgtEl>
                                          <p:spTgt spid="65"/>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66"/>
                                        </p:tgtEl>
                                        <p:attrNameLst>
                                          <p:attrName>style.visibility</p:attrName>
                                        </p:attrNameLst>
                                      </p:cBhvr>
                                      <p:to>
                                        <p:strVal val="visible"/>
                                      </p:to>
                                    </p:set>
                                    <p:anim calcmode="lin" valueType="num">
                                      <p:cBhvr>
                                        <p:cTn id="230" dur="500" fill="hold"/>
                                        <p:tgtEl>
                                          <p:spTgt spid="66"/>
                                        </p:tgtEl>
                                        <p:attrNameLst>
                                          <p:attrName>ppt_w</p:attrName>
                                        </p:attrNameLst>
                                      </p:cBhvr>
                                      <p:tavLst>
                                        <p:tav tm="0">
                                          <p:val>
                                            <p:fltVal val="0"/>
                                          </p:val>
                                        </p:tav>
                                        <p:tav tm="100000">
                                          <p:val>
                                            <p:strVal val="#ppt_w"/>
                                          </p:val>
                                        </p:tav>
                                      </p:tavLst>
                                    </p:anim>
                                    <p:anim calcmode="lin" valueType="num">
                                      <p:cBhvr>
                                        <p:cTn id="231" dur="500" fill="hold"/>
                                        <p:tgtEl>
                                          <p:spTgt spid="66"/>
                                        </p:tgtEl>
                                        <p:attrNameLst>
                                          <p:attrName>ppt_h</p:attrName>
                                        </p:attrNameLst>
                                      </p:cBhvr>
                                      <p:tavLst>
                                        <p:tav tm="0">
                                          <p:val>
                                            <p:fltVal val="0"/>
                                          </p:val>
                                        </p:tav>
                                        <p:tav tm="100000">
                                          <p:val>
                                            <p:strVal val="#ppt_h"/>
                                          </p:val>
                                        </p:tav>
                                      </p:tavLst>
                                    </p:anim>
                                    <p:animEffect transition="in" filter="fade">
                                      <p:cBhvr>
                                        <p:cTn id="232" dur="500"/>
                                        <p:tgtEl>
                                          <p:spTgt spid="66"/>
                                        </p:tgtEl>
                                      </p:cBhvr>
                                    </p:animEffect>
                                  </p:childTnLst>
                                </p:cTn>
                              </p:par>
                              <p:par>
                                <p:cTn id="233" presetID="53" presetClass="entr" presetSubtype="16"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 calcmode="lin" valueType="num">
                                      <p:cBhvr>
                                        <p:cTn id="235" dur="500" fill="hold"/>
                                        <p:tgtEl>
                                          <p:spTgt spid="6"/>
                                        </p:tgtEl>
                                        <p:attrNameLst>
                                          <p:attrName>ppt_w</p:attrName>
                                        </p:attrNameLst>
                                      </p:cBhvr>
                                      <p:tavLst>
                                        <p:tav tm="0">
                                          <p:val>
                                            <p:fltVal val="0"/>
                                          </p:val>
                                        </p:tav>
                                        <p:tav tm="100000">
                                          <p:val>
                                            <p:strVal val="#ppt_w"/>
                                          </p:val>
                                        </p:tav>
                                      </p:tavLst>
                                    </p:anim>
                                    <p:anim calcmode="lin" valueType="num">
                                      <p:cBhvr>
                                        <p:cTn id="236" dur="500" fill="hold"/>
                                        <p:tgtEl>
                                          <p:spTgt spid="6"/>
                                        </p:tgtEl>
                                        <p:attrNameLst>
                                          <p:attrName>ppt_h</p:attrName>
                                        </p:attrNameLst>
                                      </p:cBhvr>
                                      <p:tavLst>
                                        <p:tav tm="0">
                                          <p:val>
                                            <p:fltVal val="0"/>
                                          </p:val>
                                        </p:tav>
                                        <p:tav tm="100000">
                                          <p:val>
                                            <p:strVal val="#ppt_h"/>
                                          </p:val>
                                        </p:tav>
                                      </p:tavLst>
                                    </p:anim>
                                    <p:animEffect transition="in" filter="fade">
                                      <p:cBhvr>
                                        <p:cTn id="237" dur="500"/>
                                        <p:tgtEl>
                                          <p:spTgt spid="6"/>
                                        </p:tgtEl>
                                      </p:cBhvr>
                                    </p:animEffect>
                                  </p:childTnLst>
                                </p:cTn>
                              </p:par>
                              <p:par>
                                <p:cTn id="238" presetID="53" presetClass="entr" presetSubtype="16" fill="hold" nodeType="withEffect">
                                  <p:stCondLst>
                                    <p:cond delay="0"/>
                                  </p:stCondLst>
                                  <p:childTnLst>
                                    <p:set>
                                      <p:cBhvr>
                                        <p:cTn id="239" dur="1" fill="hold">
                                          <p:stCondLst>
                                            <p:cond delay="0"/>
                                          </p:stCondLst>
                                        </p:cTn>
                                        <p:tgtEl>
                                          <p:spTgt spid="9"/>
                                        </p:tgtEl>
                                        <p:attrNameLst>
                                          <p:attrName>style.visibility</p:attrName>
                                        </p:attrNameLst>
                                      </p:cBhvr>
                                      <p:to>
                                        <p:strVal val="visible"/>
                                      </p:to>
                                    </p:set>
                                    <p:anim calcmode="lin" valueType="num">
                                      <p:cBhvr>
                                        <p:cTn id="240" dur="500" fill="hold"/>
                                        <p:tgtEl>
                                          <p:spTgt spid="9"/>
                                        </p:tgtEl>
                                        <p:attrNameLst>
                                          <p:attrName>ppt_w</p:attrName>
                                        </p:attrNameLst>
                                      </p:cBhvr>
                                      <p:tavLst>
                                        <p:tav tm="0">
                                          <p:val>
                                            <p:fltVal val="0"/>
                                          </p:val>
                                        </p:tav>
                                        <p:tav tm="100000">
                                          <p:val>
                                            <p:strVal val="#ppt_w"/>
                                          </p:val>
                                        </p:tav>
                                      </p:tavLst>
                                    </p:anim>
                                    <p:anim calcmode="lin" valueType="num">
                                      <p:cBhvr>
                                        <p:cTn id="241" dur="500" fill="hold"/>
                                        <p:tgtEl>
                                          <p:spTgt spid="9"/>
                                        </p:tgtEl>
                                        <p:attrNameLst>
                                          <p:attrName>ppt_h</p:attrName>
                                        </p:attrNameLst>
                                      </p:cBhvr>
                                      <p:tavLst>
                                        <p:tav tm="0">
                                          <p:val>
                                            <p:fltVal val="0"/>
                                          </p:val>
                                        </p:tav>
                                        <p:tav tm="100000">
                                          <p:val>
                                            <p:strVal val="#ppt_h"/>
                                          </p:val>
                                        </p:tav>
                                      </p:tavLst>
                                    </p:anim>
                                    <p:animEffect transition="in" filter="fade">
                                      <p:cBhvr>
                                        <p:cTn id="242" dur="500"/>
                                        <p:tgtEl>
                                          <p:spTgt spid="9"/>
                                        </p:tgtEl>
                                      </p:cBhvr>
                                    </p:animEffect>
                                  </p:childTnLst>
                                </p:cTn>
                              </p:par>
                              <p:par>
                                <p:cTn id="243" presetID="10" presetClass="exit" presetSubtype="0" fill="hold" nodeType="withEffect">
                                  <p:stCondLst>
                                    <p:cond delay="500"/>
                                  </p:stCondLst>
                                  <p:childTnLst>
                                    <p:animEffect transition="out" filter="fade">
                                      <p:cBhvr>
                                        <p:cTn id="244" dur="500"/>
                                        <p:tgtEl>
                                          <p:spTgt spid="63"/>
                                        </p:tgtEl>
                                      </p:cBhvr>
                                    </p:animEffect>
                                    <p:set>
                                      <p:cBhvr>
                                        <p:cTn id="245" dur="1" fill="hold">
                                          <p:stCondLst>
                                            <p:cond delay="499"/>
                                          </p:stCondLst>
                                        </p:cTn>
                                        <p:tgtEl>
                                          <p:spTgt spid="63"/>
                                        </p:tgtEl>
                                        <p:attrNameLst>
                                          <p:attrName>style.visibility</p:attrName>
                                        </p:attrNameLst>
                                      </p:cBhvr>
                                      <p:to>
                                        <p:strVal val="hidden"/>
                                      </p:to>
                                    </p:set>
                                  </p:childTnLst>
                                </p:cTn>
                              </p:par>
                              <p:par>
                                <p:cTn id="246" presetID="10" presetClass="exit" presetSubtype="0" fill="hold" grpId="1" nodeType="withEffect">
                                  <p:stCondLst>
                                    <p:cond delay="500"/>
                                  </p:stCondLst>
                                  <p:childTnLst>
                                    <p:animEffect transition="out" filter="fade">
                                      <p:cBhvr>
                                        <p:cTn id="247" dur="500"/>
                                        <p:tgtEl>
                                          <p:spTgt spid="61"/>
                                        </p:tgtEl>
                                      </p:cBhvr>
                                    </p:animEffect>
                                    <p:set>
                                      <p:cBhvr>
                                        <p:cTn id="248" dur="1" fill="hold">
                                          <p:stCondLst>
                                            <p:cond delay="499"/>
                                          </p:stCondLst>
                                        </p:cTn>
                                        <p:tgtEl>
                                          <p:spTgt spid="61"/>
                                        </p:tgtEl>
                                        <p:attrNameLst>
                                          <p:attrName>style.visibility</p:attrName>
                                        </p:attrNameLst>
                                      </p:cBhvr>
                                      <p:to>
                                        <p:strVal val="hidden"/>
                                      </p:to>
                                    </p:set>
                                  </p:childTnLst>
                                </p:cTn>
                              </p:par>
                              <p:par>
                                <p:cTn id="249" presetID="10" presetClass="exit" presetSubtype="0" fill="hold" grpId="3" nodeType="withEffect">
                                  <p:stCondLst>
                                    <p:cond delay="500"/>
                                  </p:stCondLst>
                                  <p:childTnLst>
                                    <p:animEffect transition="out" filter="fade">
                                      <p:cBhvr>
                                        <p:cTn id="250" dur="500"/>
                                        <p:tgtEl>
                                          <p:spTgt spid="62"/>
                                        </p:tgtEl>
                                      </p:cBhvr>
                                    </p:animEffect>
                                    <p:set>
                                      <p:cBhvr>
                                        <p:cTn id="251" dur="1" fill="hold">
                                          <p:stCondLst>
                                            <p:cond delay="499"/>
                                          </p:stCondLst>
                                        </p:cTn>
                                        <p:tgtEl>
                                          <p:spTgt spid="62"/>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21" presetClass="entr" presetSubtype="1" fill="hold" grpId="0" nodeType="clickEffect">
                                  <p:stCondLst>
                                    <p:cond delay="0"/>
                                  </p:stCondLst>
                                  <p:childTnLst>
                                    <p:set>
                                      <p:cBhvr>
                                        <p:cTn id="255" dur="1" fill="hold">
                                          <p:stCondLst>
                                            <p:cond delay="0"/>
                                          </p:stCondLst>
                                        </p:cTn>
                                        <p:tgtEl>
                                          <p:spTgt spid="67"/>
                                        </p:tgtEl>
                                        <p:attrNameLst>
                                          <p:attrName>style.visibility</p:attrName>
                                        </p:attrNameLst>
                                      </p:cBhvr>
                                      <p:to>
                                        <p:strVal val="visible"/>
                                      </p:to>
                                    </p:set>
                                    <p:animEffect transition="in" filter="wheel(1)">
                                      <p:cBhvr>
                                        <p:cTn id="256" dur="1000"/>
                                        <p:tgtEl>
                                          <p:spTgt spid="67"/>
                                        </p:tgtEl>
                                      </p:cBhvr>
                                    </p:animEffect>
                                  </p:childTnLst>
                                </p:cTn>
                              </p:par>
                            </p:childTnLst>
                          </p:cTn>
                        </p:par>
                      </p:childTnLst>
                    </p:cTn>
                  </p:par>
                  <p:par>
                    <p:cTn id="257" fill="hold">
                      <p:stCondLst>
                        <p:cond delay="indefinite"/>
                      </p:stCondLst>
                      <p:childTnLst>
                        <p:par>
                          <p:cTn id="258" fill="hold">
                            <p:stCondLst>
                              <p:cond delay="0"/>
                            </p:stCondLst>
                            <p:childTnLst>
                              <p:par>
                                <p:cTn id="259" presetID="21" presetClass="entr" presetSubtype="1" fill="hold" grpId="0" nodeType="clickEffect">
                                  <p:stCondLst>
                                    <p:cond delay="0"/>
                                  </p:stCondLst>
                                  <p:childTnLst>
                                    <p:set>
                                      <p:cBhvr>
                                        <p:cTn id="260" dur="1" fill="hold">
                                          <p:stCondLst>
                                            <p:cond delay="0"/>
                                          </p:stCondLst>
                                        </p:cTn>
                                        <p:tgtEl>
                                          <p:spTgt spid="80"/>
                                        </p:tgtEl>
                                        <p:attrNameLst>
                                          <p:attrName>style.visibility</p:attrName>
                                        </p:attrNameLst>
                                      </p:cBhvr>
                                      <p:to>
                                        <p:strVal val="visible"/>
                                      </p:to>
                                    </p:set>
                                    <p:animEffect transition="in" filter="wheel(1)">
                                      <p:cBhvr>
                                        <p:cTn id="261" dur="1000"/>
                                        <p:tgtEl>
                                          <p:spTgt spid="80"/>
                                        </p:tgtEl>
                                      </p:cBhvr>
                                    </p:animEffect>
                                  </p:childTnLst>
                                </p:cTn>
                              </p:par>
                            </p:childTnLst>
                          </p:cTn>
                        </p:par>
                      </p:childTnLst>
                    </p:cTn>
                  </p:par>
                  <p:par>
                    <p:cTn id="262" fill="hold">
                      <p:stCondLst>
                        <p:cond delay="indefinite"/>
                      </p:stCondLst>
                      <p:childTnLst>
                        <p:par>
                          <p:cTn id="263" fill="hold">
                            <p:stCondLst>
                              <p:cond delay="0"/>
                            </p:stCondLst>
                            <p:childTnLst>
                              <p:par>
                                <p:cTn id="264" presetID="2" presetClass="entr" presetSubtype="4" fill="hold" grpId="0" nodeType="clickEffect">
                                  <p:stCondLst>
                                    <p:cond delay="0"/>
                                  </p:stCondLst>
                                  <p:childTnLst>
                                    <p:set>
                                      <p:cBhvr>
                                        <p:cTn id="265" dur="1" fill="hold">
                                          <p:stCondLst>
                                            <p:cond delay="0"/>
                                          </p:stCondLst>
                                        </p:cTn>
                                        <p:tgtEl>
                                          <p:spTgt spid="35"/>
                                        </p:tgtEl>
                                        <p:attrNameLst>
                                          <p:attrName>style.visibility</p:attrName>
                                        </p:attrNameLst>
                                      </p:cBhvr>
                                      <p:to>
                                        <p:strVal val="visible"/>
                                      </p:to>
                                    </p:set>
                                    <p:anim calcmode="lin" valueType="num">
                                      <p:cBhvr additive="base">
                                        <p:cTn id="266" dur="500" fill="hold"/>
                                        <p:tgtEl>
                                          <p:spTgt spid="35"/>
                                        </p:tgtEl>
                                        <p:attrNameLst>
                                          <p:attrName>ppt_x</p:attrName>
                                        </p:attrNameLst>
                                      </p:cBhvr>
                                      <p:tavLst>
                                        <p:tav tm="0">
                                          <p:val>
                                            <p:strVal val="#ppt_x"/>
                                          </p:val>
                                        </p:tav>
                                        <p:tav tm="100000">
                                          <p:val>
                                            <p:strVal val="#ppt_x"/>
                                          </p:val>
                                        </p:tav>
                                      </p:tavLst>
                                    </p:anim>
                                    <p:anim calcmode="lin" valueType="num">
                                      <p:cBhvr additive="base">
                                        <p:cTn id="26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8" fill="hold">
                      <p:stCondLst>
                        <p:cond delay="indefinite"/>
                      </p:stCondLst>
                      <p:childTnLst>
                        <p:par>
                          <p:cTn id="269" fill="hold">
                            <p:stCondLst>
                              <p:cond delay="0"/>
                            </p:stCondLst>
                            <p:childTnLst>
                              <p:par>
                                <p:cTn id="270" presetID="22" presetClass="entr" presetSubtype="2" fill="hold" nodeType="clickEffect">
                                  <p:stCondLst>
                                    <p:cond delay="0"/>
                                  </p:stCondLst>
                                  <p:childTnLst>
                                    <p:set>
                                      <p:cBhvr>
                                        <p:cTn id="271" dur="1" fill="hold">
                                          <p:stCondLst>
                                            <p:cond delay="0"/>
                                          </p:stCondLst>
                                        </p:cTn>
                                        <p:tgtEl>
                                          <p:spTgt spid="68"/>
                                        </p:tgtEl>
                                        <p:attrNameLst>
                                          <p:attrName>style.visibility</p:attrName>
                                        </p:attrNameLst>
                                      </p:cBhvr>
                                      <p:to>
                                        <p:strVal val="visible"/>
                                      </p:to>
                                    </p:set>
                                    <p:animEffect transition="in" filter="wipe(right)">
                                      <p:cBhvr>
                                        <p:cTn id="272" dur="500"/>
                                        <p:tgtEl>
                                          <p:spTgt spid="68"/>
                                        </p:tgtEl>
                                      </p:cBhvr>
                                    </p:animEffect>
                                  </p:childTnLst>
                                </p:cTn>
                              </p:par>
                            </p:childTnLst>
                          </p:cTn>
                        </p:par>
                        <p:par>
                          <p:cTn id="273" fill="hold">
                            <p:stCondLst>
                              <p:cond delay="500"/>
                            </p:stCondLst>
                            <p:childTnLst>
                              <p:par>
                                <p:cTn id="274" presetID="53" presetClass="entr" presetSubtype="16" fill="hold" grpId="0" nodeType="afterEffect">
                                  <p:stCondLst>
                                    <p:cond delay="0"/>
                                  </p:stCondLst>
                                  <p:childTnLst>
                                    <p:set>
                                      <p:cBhvr>
                                        <p:cTn id="275" dur="1" fill="hold">
                                          <p:stCondLst>
                                            <p:cond delay="0"/>
                                          </p:stCondLst>
                                        </p:cTn>
                                        <p:tgtEl>
                                          <p:spTgt spid="69"/>
                                        </p:tgtEl>
                                        <p:attrNameLst>
                                          <p:attrName>style.visibility</p:attrName>
                                        </p:attrNameLst>
                                      </p:cBhvr>
                                      <p:to>
                                        <p:strVal val="visible"/>
                                      </p:to>
                                    </p:set>
                                    <p:anim calcmode="lin" valueType="num">
                                      <p:cBhvr>
                                        <p:cTn id="276" dur="500" fill="hold"/>
                                        <p:tgtEl>
                                          <p:spTgt spid="69"/>
                                        </p:tgtEl>
                                        <p:attrNameLst>
                                          <p:attrName>ppt_w</p:attrName>
                                        </p:attrNameLst>
                                      </p:cBhvr>
                                      <p:tavLst>
                                        <p:tav tm="0">
                                          <p:val>
                                            <p:fltVal val="0"/>
                                          </p:val>
                                        </p:tav>
                                        <p:tav tm="100000">
                                          <p:val>
                                            <p:strVal val="#ppt_w"/>
                                          </p:val>
                                        </p:tav>
                                      </p:tavLst>
                                    </p:anim>
                                    <p:anim calcmode="lin" valueType="num">
                                      <p:cBhvr>
                                        <p:cTn id="277" dur="500" fill="hold"/>
                                        <p:tgtEl>
                                          <p:spTgt spid="69"/>
                                        </p:tgtEl>
                                        <p:attrNameLst>
                                          <p:attrName>ppt_h</p:attrName>
                                        </p:attrNameLst>
                                      </p:cBhvr>
                                      <p:tavLst>
                                        <p:tav tm="0">
                                          <p:val>
                                            <p:fltVal val="0"/>
                                          </p:val>
                                        </p:tav>
                                        <p:tav tm="100000">
                                          <p:val>
                                            <p:strVal val="#ppt_h"/>
                                          </p:val>
                                        </p:tav>
                                      </p:tavLst>
                                    </p:anim>
                                    <p:animEffect transition="in" filter="fade">
                                      <p:cBhvr>
                                        <p:cTn id="278" dur="500"/>
                                        <p:tgtEl>
                                          <p:spTgt spid="69"/>
                                        </p:tgtEl>
                                      </p:cBhvr>
                                    </p:animEffect>
                                  </p:childTnLst>
                                </p:cTn>
                              </p:par>
                              <p:par>
                                <p:cTn id="279" presetID="53" presetClass="entr" presetSubtype="16" fill="hold" grpId="0" nodeType="withEffect">
                                  <p:stCondLst>
                                    <p:cond delay="0"/>
                                  </p:stCondLst>
                                  <p:childTnLst>
                                    <p:set>
                                      <p:cBhvr>
                                        <p:cTn id="280" dur="1" fill="hold">
                                          <p:stCondLst>
                                            <p:cond delay="0"/>
                                          </p:stCondLst>
                                        </p:cTn>
                                        <p:tgtEl>
                                          <p:spTgt spid="70"/>
                                        </p:tgtEl>
                                        <p:attrNameLst>
                                          <p:attrName>style.visibility</p:attrName>
                                        </p:attrNameLst>
                                      </p:cBhvr>
                                      <p:to>
                                        <p:strVal val="visible"/>
                                      </p:to>
                                    </p:set>
                                    <p:anim calcmode="lin" valueType="num">
                                      <p:cBhvr>
                                        <p:cTn id="281" dur="500" fill="hold"/>
                                        <p:tgtEl>
                                          <p:spTgt spid="70"/>
                                        </p:tgtEl>
                                        <p:attrNameLst>
                                          <p:attrName>ppt_w</p:attrName>
                                        </p:attrNameLst>
                                      </p:cBhvr>
                                      <p:tavLst>
                                        <p:tav tm="0">
                                          <p:val>
                                            <p:fltVal val="0"/>
                                          </p:val>
                                        </p:tav>
                                        <p:tav tm="100000">
                                          <p:val>
                                            <p:strVal val="#ppt_w"/>
                                          </p:val>
                                        </p:tav>
                                      </p:tavLst>
                                    </p:anim>
                                    <p:anim calcmode="lin" valueType="num">
                                      <p:cBhvr>
                                        <p:cTn id="282" dur="500" fill="hold"/>
                                        <p:tgtEl>
                                          <p:spTgt spid="70"/>
                                        </p:tgtEl>
                                        <p:attrNameLst>
                                          <p:attrName>ppt_h</p:attrName>
                                        </p:attrNameLst>
                                      </p:cBhvr>
                                      <p:tavLst>
                                        <p:tav tm="0">
                                          <p:val>
                                            <p:fltVal val="0"/>
                                          </p:val>
                                        </p:tav>
                                        <p:tav tm="100000">
                                          <p:val>
                                            <p:strVal val="#ppt_h"/>
                                          </p:val>
                                        </p:tav>
                                      </p:tavLst>
                                    </p:anim>
                                    <p:animEffect transition="in" filter="fade">
                                      <p:cBhvr>
                                        <p:cTn id="283" dur="500"/>
                                        <p:tgtEl>
                                          <p:spTgt spid="70"/>
                                        </p:tgtEl>
                                      </p:cBhvr>
                                    </p:animEffect>
                                  </p:childTnLst>
                                </p:cTn>
                              </p:par>
                              <p:par>
                                <p:cTn id="284" presetID="53" presetClass="entr" presetSubtype="16" fill="hold" grpId="0" nodeType="withEffect">
                                  <p:stCondLst>
                                    <p:cond delay="0"/>
                                  </p:stCondLst>
                                  <p:childTnLst>
                                    <p:set>
                                      <p:cBhvr>
                                        <p:cTn id="285" dur="1" fill="hold">
                                          <p:stCondLst>
                                            <p:cond delay="0"/>
                                          </p:stCondLst>
                                        </p:cTn>
                                        <p:tgtEl>
                                          <p:spTgt spid="71"/>
                                        </p:tgtEl>
                                        <p:attrNameLst>
                                          <p:attrName>style.visibility</p:attrName>
                                        </p:attrNameLst>
                                      </p:cBhvr>
                                      <p:to>
                                        <p:strVal val="visible"/>
                                      </p:to>
                                    </p:set>
                                    <p:anim calcmode="lin" valueType="num">
                                      <p:cBhvr>
                                        <p:cTn id="286" dur="500" fill="hold"/>
                                        <p:tgtEl>
                                          <p:spTgt spid="71"/>
                                        </p:tgtEl>
                                        <p:attrNameLst>
                                          <p:attrName>ppt_w</p:attrName>
                                        </p:attrNameLst>
                                      </p:cBhvr>
                                      <p:tavLst>
                                        <p:tav tm="0">
                                          <p:val>
                                            <p:fltVal val="0"/>
                                          </p:val>
                                        </p:tav>
                                        <p:tav tm="100000">
                                          <p:val>
                                            <p:strVal val="#ppt_w"/>
                                          </p:val>
                                        </p:tav>
                                      </p:tavLst>
                                    </p:anim>
                                    <p:anim calcmode="lin" valueType="num">
                                      <p:cBhvr>
                                        <p:cTn id="287" dur="500" fill="hold"/>
                                        <p:tgtEl>
                                          <p:spTgt spid="71"/>
                                        </p:tgtEl>
                                        <p:attrNameLst>
                                          <p:attrName>ppt_h</p:attrName>
                                        </p:attrNameLst>
                                      </p:cBhvr>
                                      <p:tavLst>
                                        <p:tav tm="0">
                                          <p:val>
                                            <p:fltVal val="0"/>
                                          </p:val>
                                        </p:tav>
                                        <p:tav tm="100000">
                                          <p:val>
                                            <p:strVal val="#ppt_h"/>
                                          </p:val>
                                        </p:tav>
                                      </p:tavLst>
                                    </p:anim>
                                    <p:animEffect transition="in" filter="fade">
                                      <p:cBhvr>
                                        <p:cTn id="288" dur="500"/>
                                        <p:tgtEl>
                                          <p:spTgt spid="71"/>
                                        </p:tgtEl>
                                      </p:cBhvr>
                                    </p:animEffect>
                                  </p:childTnLst>
                                </p:cTn>
                              </p:par>
                              <p:par>
                                <p:cTn id="289" presetID="53" presetClass="entr" presetSubtype="16" fill="hold" nodeType="withEffect">
                                  <p:stCondLst>
                                    <p:cond delay="0"/>
                                  </p:stCondLst>
                                  <p:childTnLst>
                                    <p:set>
                                      <p:cBhvr>
                                        <p:cTn id="290" dur="1" fill="hold">
                                          <p:stCondLst>
                                            <p:cond delay="0"/>
                                          </p:stCondLst>
                                        </p:cTn>
                                        <p:tgtEl>
                                          <p:spTgt spid="10"/>
                                        </p:tgtEl>
                                        <p:attrNameLst>
                                          <p:attrName>style.visibility</p:attrName>
                                        </p:attrNameLst>
                                      </p:cBhvr>
                                      <p:to>
                                        <p:strVal val="visible"/>
                                      </p:to>
                                    </p:set>
                                    <p:anim calcmode="lin" valueType="num">
                                      <p:cBhvr>
                                        <p:cTn id="291" dur="500" fill="hold"/>
                                        <p:tgtEl>
                                          <p:spTgt spid="10"/>
                                        </p:tgtEl>
                                        <p:attrNameLst>
                                          <p:attrName>ppt_w</p:attrName>
                                        </p:attrNameLst>
                                      </p:cBhvr>
                                      <p:tavLst>
                                        <p:tav tm="0">
                                          <p:val>
                                            <p:fltVal val="0"/>
                                          </p:val>
                                        </p:tav>
                                        <p:tav tm="100000">
                                          <p:val>
                                            <p:strVal val="#ppt_w"/>
                                          </p:val>
                                        </p:tav>
                                      </p:tavLst>
                                    </p:anim>
                                    <p:anim calcmode="lin" valueType="num">
                                      <p:cBhvr>
                                        <p:cTn id="292" dur="500" fill="hold"/>
                                        <p:tgtEl>
                                          <p:spTgt spid="10"/>
                                        </p:tgtEl>
                                        <p:attrNameLst>
                                          <p:attrName>ppt_h</p:attrName>
                                        </p:attrNameLst>
                                      </p:cBhvr>
                                      <p:tavLst>
                                        <p:tav tm="0">
                                          <p:val>
                                            <p:fltVal val="0"/>
                                          </p:val>
                                        </p:tav>
                                        <p:tav tm="100000">
                                          <p:val>
                                            <p:strVal val="#ppt_h"/>
                                          </p:val>
                                        </p:tav>
                                      </p:tavLst>
                                    </p:anim>
                                    <p:animEffect transition="in" filter="fade">
                                      <p:cBhvr>
                                        <p:cTn id="293" dur="500"/>
                                        <p:tgtEl>
                                          <p:spTgt spid="10"/>
                                        </p:tgtEl>
                                      </p:cBhvr>
                                    </p:animEffect>
                                  </p:childTnLst>
                                </p:cTn>
                              </p:par>
                              <p:par>
                                <p:cTn id="294" presetID="53" presetClass="entr" presetSubtype="16" fill="hold" nodeType="withEffect">
                                  <p:stCondLst>
                                    <p:cond delay="0"/>
                                  </p:stCondLst>
                                  <p:childTnLst>
                                    <p:set>
                                      <p:cBhvr>
                                        <p:cTn id="295" dur="1" fill="hold">
                                          <p:stCondLst>
                                            <p:cond delay="0"/>
                                          </p:stCondLst>
                                        </p:cTn>
                                        <p:tgtEl>
                                          <p:spTgt spid="7"/>
                                        </p:tgtEl>
                                        <p:attrNameLst>
                                          <p:attrName>style.visibility</p:attrName>
                                        </p:attrNameLst>
                                      </p:cBhvr>
                                      <p:to>
                                        <p:strVal val="visible"/>
                                      </p:to>
                                    </p:set>
                                    <p:anim calcmode="lin" valueType="num">
                                      <p:cBhvr>
                                        <p:cTn id="296" dur="500" fill="hold"/>
                                        <p:tgtEl>
                                          <p:spTgt spid="7"/>
                                        </p:tgtEl>
                                        <p:attrNameLst>
                                          <p:attrName>ppt_w</p:attrName>
                                        </p:attrNameLst>
                                      </p:cBhvr>
                                      <p:tavLst>
                                        <p:tav tm="0">
                                          <p:val>
                                            <p:fltVal val="0"/>
                                          </p:val>
                                        </p:tav>
                                        <p:tav tm="100000">
                                          <p:val>
                                            <p:strVal val="#ppt_w"/>
                                          </p:val>
                                        </p:tav>
                                      </p:tavLst>
                                    </p:anim>
                                    <p:anim calcmode="lin" valueType="num">
                                      <p:cBhvr>
                                        <p:cTn id="297" dur="500" fill="hold"/>
                                        <p:tgtEl>
                                          <p:spTgt spid="7"/>
                                        </p:tgtEl>
                                        <p:attrNameLst>
                                          <p:attrName>ppt_h</p:attrName>
                                        </p:attrNameLst>
                                      </p:cBhvr>
                                      <p:tavLst>
                                        <p:tav tm="0">
                                          <p:val>
                                            <p:fltVal val="0"/>
                                          </p:val>
                                        </p:tav>
                                        <p:tav tm="100000">
                                          <p:val>
                                            <p:strVal val="#ppt_h"/>
                                          </p:val>
                                        </p:tav>
                                      </p:tavLst>
                                    </p:anim>
                                    <p:animEffect transition="in" filter="fade">
                                      <p:cBhvr>
                                        <p:cTn id="298" dur="500"/>
                                        <p:tgtEl>
                                          <p:spTgt spid="7"/>
                                        </p:tgtEl>
                                      </p:cBhvr>
                                    </p:animEffect>
                                  </p:childTnLst>
                                </p:cTn>
                              </p:par>
                              <p:par>
                                <p:cTn id="299" presetID="10" presetClass="exit" presetSubtype="0" fill="hold" nodeType="withEffect">
                                  <p:stCondLst>
                                    <p:cond delay="500"/>
                                  </p:stCondLst>
                                  <p:childTnLst>
                                    <p:animEffect transition="out" filter="fade">
                                      <p:cBhvr>
                                        <p:cTn id="300" dur="500"/>
                                        <p:tgtEl>
                                          <p:spTgt spid="68"/>
                                        </p:tgtEl>
                                      </p:cBhvr>
                                    </p:animEffect>
                                    <p:set>
                                      <p:cBhvr>
                                        <p:cTn id="301" dur="1" fill="hold">
                                          <p:stCondLst>
                                            <p:cond delay="499"/>
                                          </p:stCondLst>
                                        </p:cTn>
                                        <p:tgtEl>
                                          <p:spTgt spid="68"/>
                                        </p:tgtEl>
                                        <p:attrNameLst>
                                          <p:attrName>style.visibility</p:attrName>
                                        </p:attrNameLst>
                                      </p:cBhvr>
                                      <p:to>
                                        <p:strVal val="hidden"/>
                                      </p:to>
                                    </p:set>
                                  </p:childTnLst>
                                </p:cTn>
                              </p:par>
                              <p:par>
                                <p:cTn id="302" presetID="10" presetClass="exit" presetSubtype="0" fill="hold" grpId="1" nodeType="withEffect">
                                  <p:stCondLst>
                                    <p:cond delay="500"/>
                                  </p:stCondLst>
                                  <p:childTnLst>
                                    <p:animEffect transition="out" filter="fade">
                                      <p:cBhvr>
                                        <p:cTn id="303" dur="500"/>
                                        <p:tgtEl>
                                          <p:spTgt spid="67"/>
                                        </p:tgtEl>
                                      </p:cBhvr>
                                    </p:animEffect>
                                    <p:set>
                                      <p:cBhvr>
                                        <p:cTn id="304" dur="1" fill="hold">
                                          <p:stCondLst>
                                            <p:cond delay="499"/>
                                          </p:stCondLst>
                                        </p:cTn>
                                        <p:tgtEl>
                                          <p:spTgt spid="67"/>
                                        </p:tgtEl>
                                        <p:attrNameLst>
                                          <p:attrName>style.visibility</p:attrName>
                                        </p:attrNameLst>
                                      </p:cBhvr>
                                      <p:to>
                                        <p:strVal val="hidden"/>
                                      </p:to>
                                    </p:set>
                                  </p:childTnLst>
                                </p:cTn>
                              </p:par>
                              <p:par>
                                <p:cTn id="305" presetID="10" presetClass="exit" presetSubtype="0" fill="hold" grpId="1" nodeType="withEffect">
                                  <p:stCondLst>
                                    <p:cond delay="500"/>
                                  </p:stCondLst>
                                  <p:childTnLst>
                                    <p:animEffect transition="out" filter="fade">
                                      <p:cBhvr>
                                        <p:cTn id="306" dur="500"/>
                                        <p:tgtEl>
                                          <p:spTgt spid="80"/>
                                        </p:tgtEl>
                                      </p:cBhvr>
                                    </p:animEffect>
                                    <p:set>
                                      <p:cBhvr>
                                        <p:cTn id="307" dur="1" fill="hold">
                                          <p:stCondLst>
                                            <p:cond delay="499"/>
                                          </p:stCondLst>
                                        </p:cTn>
                                        <p:tgtEl>
                                          <p:spTgt spid="80"/>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21" presetClass="entr" presetSubtype="1" fill="hold" grpId="0" nodeType="clickEffect">
                                  <p:stCondLst>
                                    <p:cond delay="0"/>
                                  </p:stCondLst>
                                  <p:childTnLst>
                                    <p:set>
                                      <p:cBhvr>
                                        <p:cTn id="311" dur="1" fill="hold">
                                          <p:stCondLst>
                                            <p:cond delay="0"/>
                                          </p:stCondLst>
                                        </p:cTn>
                                        <p:tgtEl>
                                          <p:spTgt spid="72"/>
                                        </p:tgtEl>
                                        <p:attrNameLst>
                                          <p:attrName>style.visibility</p:attrName>
                                        </p:attrNameLst>
                                      </p:cBhvr>
                                      <p:to>
                                        <p:strVal val="visible"/>
                                      </p:to>
                                    </p:set>
                                    <p:animEffect transition="in" filter="wheel(1)">
                                      <p:cBhvr>
                                        <p:cTn id="312" dur="1000"/>
                                        <p:tgtEl>
                                          <p:spTgt spid="72"/>
                                        </p:tgtEl>
                                      </p:cBhvr>
                                    </p:animEffect>
                                  </p:childTnLst>
                                </p:cTn>
                              </p:par>
                            </p:childTnLst>
                          </p:cTn>
                        </p:par>
                      </p:childTnLst>
                    </p:cTn>
                  </p:par>
                  <p:par>
                    <p:cTn id="313" fill="hold">
                      <p:stCondLst>
                        <p:cond delay="indefinite"/>
                      </p:stCondLst>
                      <p:childTnLst>
                        <p:par>
                          <p:cTn id="314" fill="hold">
                            <p:stCondLst>
                              <p:cond delay="0"/>
                            </p:stCondLst>
                            <p:childTnLst>
                              <p:par>
                                <p:cTn id="315" presetID="21" presetClass="entr" presetSubtype="1" fill="hold" grpId="1" nodeType="clickEffect">
                                  <p:stCondLst>
                                    <p:cond delay="0"/>
                                  </p:stCondLst>
                                  <p:childTnLst>
                                    <p:set>
                                      <p:cBhvr>
                                        <p:cTn id="316" dur="1" fill="hold">
                                          <p:stCondLst>
                                            <p:cond delay="0"/>
                                          </p:stCondLst>
                                        </p:cTn>
                                        <p:tgtEl>
                                          <p:spTgt spid="62"/>
                                        </p:tgtEl>
                                        <p:attrNameLst>
                                          <p:attrName>style.visibility</p:attrName>
                                        </p:attrNameLst>
                                      </p:cBhvr>
                                      <p:to>
                                        <p:strVal val="visible"/>
                                      </p:to>
                                    </p:set>
                                    <p:animEffect transition="in" filter="wheel(1)">
                                      <p:cBhvr>
                                        <p:cTn id="317" dur="1000"/>
                                        <p:tgtEl>
                                          <p:spTgt spid="62"/>
                                        </p:tgtEl>
                                      </p:cBhvr>
                                    </p:animEffect>
                                  </p:childTnLst>
                                </p:cTn>
                              </p:par>
                            </p:childTnLst>
                          </p:cTn>
                        </p:par>
                      </p:childTnLst>
                    </p:cTn>
                  </p:par>
                  <p:par>
                    <p:cTn id="318" fill="hold">
                      <p:stCondLst>
                        <p:cond delay="indefinite"/>
                      </p:stCondLst>
                      <p:childTnLst>
                        <p:par>
                          <p:cTn id="319" fill="hold">
                            <p:stCondLst>
                              <p:cond delay="0"/>
                            </p:stCondLst>
                            <p:childTnLst>
                              <p:par>
                                <p:cTn id="320" presetID="2" presetClass="entr" presetSubtype="4" fill="hold" grpId="0" nodeType="clickEffect">
                                  <p:stCondLst>
                                    <p:cond delay="0"/>
                                  </p:stCondLst>
                                  <p:childTnLst>
                                    <p:set>
                                      <p:cBhvr>
                                        <p:cTn id="321" dur="1" fill="hold">
                                          <p:stCondLst>
                                            <p:cond delay="0"/>
                                          </p:stCondLst>
                                        </p:cTn>
                                        <p:tgtEl>
                                          <p:spTgt spid="40"/>
                                        </p:tgtEl>
                                        <p:attrNameLst>
                                          <p:attrName>style.visibility</p:attrName>
                                        </p:attrNameLst>
                                      </p:cBhvr>
                                      <p:to>
                                        <p:strVal val="visible"/>
                                      </p:to>
                                    </p:set>
                                    <p:anim calcmode="lin" valueType="num">
                                      <p:cBhvr additive="base">
                                        <p:cTn id="322" dur="500" fill="hold"/>
                                        <p:tgtEl>
                                          <p:spTgt spid="40"/>
                                        </p:tgtEl>
                                        <p:attrNameLst>
                                          <p:attrName>ppt_x</p:attrName>
                                        </p:attrNameLst>
                                      </p:cBhvr>
                                      <p:tavLst>
                                        <p:tav tm="0">
                                          <p:val>
                                            <p:strVal val="#ppt_x"/>
                                          </p:val>
                                        </p:tav>
                                        <p:tav tm="100000">
                                          <p:val>
                                            <p:strVal val="#ppt_x"/>
                                          </p:val>
                                        </p:tav>
                                      </p:tavLst>
                                    </p:anim>
                                    <p:anim calcmode="lin" valueType="num">
                                      <p:cBhvr additive="base">
                                        <p:cTn id="3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0" nodeType="clickEffect">
                                  <p:stCondLst>
                                    <p:cond delay="0"/>
                                  </p:stCondLst>
                                  <p:childTnLst>
                                    <p:set>
                                      <p:cBhvr>
                                        <p:cTn id="327" dur="1" fill="hold">
                                          <p:stCondLst>
                                            <p:cond delay="0"/>
                                          </p:stCondLst>
                                        </p:cTn>
                                        <p:tgtEl>
                                          <p:spTgt spid="73"/>
                                        </p:tgtEl>
                                        <p:attrNameLst>
                                          <p:attrName>style.visibility</p:attrName>
                                        </p:attrNameLst>
                                      </p:cBhvr>
                                      <p:to>
                                        <p:strVal val="visible"/>
                                      </p:to>
                                    </p:set>
                                    <p:anim calcmode="lin" valueType="num">
                                      <p:cBhvr additive="base">
                                        <p:cTn id="328" dur="500" fill="hold"/>
                                        <p:tgtEl>
                                          <p:spTgt spid="73"/>
                                        </p:tgtEl>
                                        <p:attrNameLst>
                                          <p:attrName>ppt_x</p:attrName>
                                        </p:attrNameLst>
                                      </p:cBhvr>
                                      <p:tavLst>
                                        <p:tav tm="0">
                                          <p:val>
                                            <p:strVal val="#ppt_x"/>
                                          </p:val>
                                        </p:tav>
                                        <p:tav tm="100000">
                                          <p:val>
                                            <p:strVal val="#ppt_x"/>
                                          </p:val>
                                        </p:tav>
                                      </p:tavLst>
                                    </p:anim>
                                    <p:anim calcmode="lin" valueType="num">
                                      <p:cBhvr additive="base">
                                        <p:cTn id="329"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30" fill="hold">
                      <p:stCondLst>
                        <p:cond delay="indefinite"/>
                      </p:stCondLst>
                      <p:childTnLst>
                        <p:par>
                          <p:cTn id="331" fill="hold">
                            <p:stCondLst>
                              <p:cond delay="0"/>
                            </p:stCondLst>
                            <p:childTnLst>
                              <p:par>
                                <p:cTn id="332" presetID="22" presetClass="entr" presetSubtype="2" fill="hold" nodeType="clickEffect">
                                  <p:stCondLst>
                                    <p:cond delay="0"/>
                                  </p:stCondLst>
                                  <p:childTnLst>
                                    <p:set>
                                      <p:cBhvr>
                                        <p:cTn id="333" dur="1" fill="hold">
                                          <p:stCondLst>
                                            <p:cond delay="0"/>
                                          </p:stCondLst>
                                        </p:cTn>
                                        <p:tgtEl>
                                          <p:spTgt spid="74"/>
                                        </p:tgtEl>
                                        <p:attrNameLst>
                                          <p:attrName>style.visibility</p:attrName>
                                        </p:attrNameLst>
                                      </p:cBhvr>
                                      <p:to>
                                        <p:strVal val="visible"/>
                                      </p:to>
                                    </p:set>
                                    <p:animEffect transition="in" filter="wipe(right)">
                                      <p:cBhvr>
                                        <p:cTn id="334" dur="500"/>
                                        <p:tgtEl>
                                          <p:spTgt spid="74"/>
                                        </p:tgtEl>
                                      </p:cBhvr>
                                    </p:animEffect>
                                  </p:childTnLst>
                                </p:cTn>
                              </p:par>
                              <p:par>
                                <p:cTn id="335" presetID="22" presetClass="entr" presetSubtype="2" fill="hold" nodeType="withEffect">
                                  <p:stCondLst>
                                    <p:cond delay="0"/>
                                  </p:stCondLst>
                                  <p:childTnLst>
                                    <p:set>
                                      <p:cBhvr>
                                        <p:cTn id="336" dur="1" fill="hold">
                                          <p:stCondLst>
                                            <p:cond delay="0"/>
                                          </p:stCondLst>
                                        </p:cTn>
                                        <p:tgtEl>
                                          <p:spTgt spid="75"/>
                                        </p:tgtEl>
                                        <p:attrNameLst>
                                          <p:attrName>style.visibility</p:attrName>
                                        </p:attrNameLst>
                                      </p:cBhvr>
                                      <p:to>
                                        <p:strVal val="visible"/>
                                      </p:to>
                                    </p:set>
                                    <p:animEffect transition="in" filter="wipe(right)">
                                      <p:cBhvr>
                                        <p:cTn id="337" dur="500"/>
                                        <p:tgtEl>
                                          <p:spTgt spid="75"/>
                                        </p:tgtEl>
                                      </p:cBhvr>
                                    </p:animEffect>
                                  </p:childTnLst>
                                </p:cTn>
                              </p:par>
                            </p:childTnLst>
                          </p:cTn>
                        </p:par>
                        <p:par>
                          <p:cTn id="338" fill="hold">
                            <p:stCondLst>
                              <p:cond delay="500"/>
                            </p:stCondLst>
                            <p:childTnLst>
                              <p:par>
                                <p:cTn id="339" presetID="53" presetClass="entr" presetSubtype="16" fill="hold" grpId="0" nodeType="afterEffect">
                                  <p:stCondLst>
                                    <p:cond delay="0"/>
                                  </p:stCondLst>
                                  <p:childTnLst>
                                    <p:set>
                                      <p:cBhvr>
                                        <p:cTn id="340" dur="1" fill="hold">
                                          <p:stCondLst>
                                            <p:cond delay="0"/>
                                          </p:stCondLst>
                                        </p:cTn>
                                        <p:tgtEl>
                                          <p:spTgt spid="76"/>
                                        </p:tgtEl>
                                        <p:attrNameLst>
                                          <p:attrName>style.visibility</p:attrName>
                                        </p:attrNameLst>
                                      </p:cBhvr>
                                      <p:to>
                                        <p:strVal val="visible"/>
                                      </p:to>
                                    </p:set>
                                    <p:anim calcmode="lin" valueType="num">
                                      <p:cBhvr>
                                        <p:cTn id="341" dur="500" fill="hold"/>
                                        <p:tgtEl>
                                          <p:spTgt spid="76"/>
                                        </p:tgtEl>
                                        <p:attrNameLst>
                                          <p:attrName>ppt_w</p:attrName>
                                        </p:attrNameLst>
                                      </p:cBhvr>
                                      <p:tavLst>
                                        <p:tav tm="0">
                                          <p:val>
                                            <p:fltVal val="0"/>
                                          </p:val>
                                        </p:tav>
                                        <p:tav tm="100000">
                                          <p:val>
                                            <p:strVal val="#ppt_w"/>
                                          </p:val>
                                        </p:tav>
                                      </p:tavLst>
                                    </p:anim>
                                    <p:anim calcmode="lin" valueType="num">
                                      <p:cBhvr>
                                        <p:cTn id="342" dur="500" fill="hold"/>
                                        <p:tgtEl>
                                          <p:spTgt spid="76"/>
                                        </p:tgtEl>
                                        <p:attrNameLst>
                                          <p:attrName>ppt_h</p:attrName>
                                        </p:attrNameLst>
                                      </p:cBhvr>
                                      <p:tavLst>
                                        <p:tav tm="0">
                                          <p:val>
                                            <p:fltVal val="0"/>
                                          </p:val>
                                        </p:tav>
                                        <p:tav tm="100000">
                                          <p:val>
                                            <p:strVal val="#ppt_h"/>
                                          </p:val>
                                        </p:tav>
                                      </p:tavLst>
                                    </p:anim>
                                    <p:animEffect transition="in" filter="fade">
                                      <p:cBhvr>
                                        <p:cTn id="343" dur="500"/>
                                        <p:tgtEl>
                                          <p:spTgt spid="76"/>
                                        </p:tgtEl>
                                      </p:cBhvr>
                                    </p:animEffect>
                                  </p:childTnLst>
                                </p:cTn>
                              </p:par>
                              <p:par>
                                <p:cTn id="344" presetID="53" presetClass="entr" presetSubtype="16" fill="hold" grpId="0" nodeType="withEffect">
                                  <p:stCondLst>
                                    <p:cond delay="0"/>
                                  </p:stCondLst>
                                  <p:childTnLst>
                                    <p:set>
                                      <p:cBhvr>
                                        <p:cTn id="345" dur="1" fill="hold">
                                          <p:stCondLst>
                                            <p:cond delay="0"/>
                                          </p:stCondLst>
                                        </p:cTn>
                                        <p:tgtEl>
                                          <p:spTgt spid="77"/>
                                        </p:tgtEl>
                                        <p:attrNameLst>
                                          <p:attrName>style.visibility</p:attrName>
                                        </p:attrNameLst>
                                      </p:cBhvr>
                                      <p:to>
                                        <p:strVal val="visible"/>
                                      </p:to>
                                    </p:set>
                                    <p:anim calcmode="lin" valueType="num">
                                      <p:cBhvr>
                                        <p:cTn id="346" dur="500" fill="hold"/>
                                        <p:tgtEl>
                                          <p:spTgt spid="77"/>
                                        </p:tgtEl>
                                        <p:attrNameLst>
                                          <p:attrName>ppt_w</p:attrName>
                                        </p:attrNameLst>
                                      </p:cBhvr>
                                      <p:tavLst>
                                        <p:tav tm="0">
                                          <p:val>
                                            <p:fltVal val="0"/>
                                          </p:val>
                                        </p:tav>
                                        <p:tav tm="100000">
                                          <p:val>
                                            <p:strVal val="#ppt_w"/>
                                          </p:val>
                                        </p:tav>
                                      </p:tavLst>
                                    </p:anim>
                                    <p:anim calcmode="lin" valueType="num">
                                      <p:cBhvr>
                                        <p:cTn id="347" dur="500" fill="hold"/>
                                        <p:tgtEl>
                                          <p:spTgt spid="77"/>
                                        </p:tgtEl>
                                        <p:attrNameLst>
                                          <p:attrName>ppt_h</p:attrName>
                                        </p:attrNameLst>
                                      </p:cBhvr>
                                      <p:tavLst>
                                        <p:tav tm="0">
                                          <p:val>
                                            <p:fltVal val="0"/>
                                          </p:val>
                                        </p:tav>
                                        <p:tav tm="100000">
                                          <p:val>
                                            <p:strVal val="#ppt_h"/>
                                          </p:val>
                                        </p:tav>
                                      </p:tavLst>
                                    </p:anim>
                                    <p:animEffect transition="in" filter="fade">
                                      <p:cBhvr>
                                        <p:cTn id="348" dur="500"/>
                                        <p:tgtEl>
                                          <p:spTgt spid="77"/>
                                        </p:tgtEl>
                                      </p:cBhvr>
                                    </p:animEffect>
                                  </p:childTnLst>
                                </p:cTn>
                              </p:par>
                              <p:par>
                                <p:cTn id="349" presetID="9" presetClass="entr" presetSubtype="0" fill="hold" grpId="0" nodeType="withEffect">
                                  <p:stCondLst>
                                    <p:cond delay="0"/>
                                  </p:stCondLst>
                                  <p:childTnLst>
                                    <p:set>
                                      <p:cBhvr>
                                        <p:cTn id="350" dur="1" fill="hold">
                                          <p:stCondLst>
                                            <p:cond delay="0"/>
                                          </p:stCondLst>
                                        </p:cTn>
                                        <p:tgtEl>
                                          <p:spTgt spid="78"/>
                                        </p:tgtEl>
                                        <p:attrNameLst>
                                          <p:attrName>style.visibility</p:attrName>
                                        </p:attrNameLst>
                                      </p:cBhvr>
                                      <p:to>
                                        <p:strVal val="visible"/>
                                      </p:to>
                                    </p:set>
                                    <p:animEffect transition="in" filter="dissolve">
                                      <p:cBhvr>
                                        <p:cTn id="351" dur="500"/>
                                        <p:tgtEl>
                                          <p:spTgt spid="78"/>
                                        </p:tgtEl>
                                      </p:cBhvr>
                                    </p:animEffect>
                                  </p:childTnLst>
                                </p:cTn>
                              </p:par>
                              <p:par>
                                <p:cTn id="352" presetID="9" presetClass="entr" presetSubtype="0" fill="hold" grpId="0" nodeType="withEffect">
                                  <p:stCondLst>
                                    <p:cond delay="0"/>
                                  </p:stCondLst>
                                  <p:childTnLst>
                                    <p:set>
                                      <p:cBhvr>
                                        <p:cTn id="353" dur="1" fill="hold">
                                          <p:stCondLst>
                                            <p:cond delay="0"/>
                                          </p:stCondLst>
                                        </p:cTn>
                                        <p:tgtEl>
                                          <p:spTgt spid="79"/>
                                        </p:tgtEl>
                                        <p:attrNameLst>
                                          <p:attrName>style.visibility</p:attrName>
                                        </p:attrNameLst>
                                      </p:cBhvr>
                                      <p:to>
                                        <p:strVal val="visible"/>
                                      </p:to>
                                    </p:set>
                                    <p:animEffect transition="in" filter="dissolve">
                                      <p:cBhvr>
                                        <p:cTn id="354" dur="500"/>
                                        <p:tgtEl>
                                          <p:spTgt spid="79"/>
                                        </p:tgtEl>
                                      </p:cBhvr>
                                    </p:animEffect>
                                  </p:childTnLst>
                                </p:cTn>
                              </p:par>
                              <p:par>
                                <p:cTn id="355" presetID="10" presetClass="exit" presetSubtype="0" fill="hold" nodeType="withEffect">
                                  <p:stCondLst>
                                    <p:cond delay="500"/>
                                  </p:stCondLst>
                                  <p:childTnLst>
                                    <p:animEffect transition="out" filter="fade">
                                      <p:cBhvr>
                                        <p:cTn id="356" dur="500"/>
                                        <p:tgtEl>
                                          <p:spTgt spid="74"/>
                                        </p:tgtEl>
                                      </p:cBhvr>
                                    </p:animEffect>
                                    <p:set>
                                      <p:cBhvr>
                                        <p:cTn id="357" dur="1" fill="hold">
                                          <p:stCondLst>
                                            <p:cond delay="499"/>
                                          </p:stCondLst>
                                        </p:cTn>
                                        <p:tgtEl>
                                          <p:spTgt spid="74"/>
                                        </p:tgtEl>
                                        <p:attrNameLst>
                                          <p:attrName>style.visibility</p:attrName>
                                        </p:attrNameLst>
                                      </p:cBhvr>
                                      <p:to>
                                        <p:strVal val="hidden"/>
                                      </p:to>
                                    </p:set>
                                  </p:childTnLst>
                                </p:cTn>
                              </p:par>
                              <p:par>
                                <p:cTn id="358" presetID="10" presetClass="exit" presetSubtype="0" fill="hold" nodeType="withEffect">
                                  <p:stCondLst>
                                    <p:cond delay="500"/>
                                  </p:stCondLst>
                                  <p:childTnLst>
                                    <p:animEffect transition="out" filter="fade">
                                      <p:cBhvr>
                                        <p:cTn id="359" dur="500"/>
                                        <p:tgtEl>
                                          <p:spTgt spid="75"/>
                                        </p:tgtEl>
                                      </p:cBhvr>
                                    </p:animEffect>
                                    <p:set>
                                      <p:cBhvr>
                                        <p:cTn id="360" dur="1" fill="hold">
                                          <p:stCondLst>
                                            <p:cond delay="499"/>
                                          </p:stCondLst>
                                        </p:cTn>
                                        <p:tgtEl>
                                          <p:spTgt spid="75"/>
                                        </p:tgtEl>
                                        <p:attrNameLst>
                                          <p:attrName>style.visibility</p:attrName>
                                        </p:attrNameLst>
                                      </p:cBhvr>
                                      <p:to>
                                        <p:strVal val="hidden"/>
                                      </p:to>
                                    </p:set>
                                  </p:childTnLst>
                                </p:cTn>
                              </p:par>
                              <p:par>
                                <p:cTn id="361" presetID="10" presetClass="exit" presetSubtype="0" fill="hold" grpId="1" nodeType="withEffect">
                                  <p:stCondLst>
                                    <p:cond delay="500"/>
                                  </p:stCondLst>
                                  <p:childTnLst>
                                    <p:animEffect transition="out" filter="fade">
                                      <p:cBhvr>
                                        <p:cTn id="362" dur="500"/>
                                        <p:tgtEl>
                                          <p:spTgt spid="72"/>
                                        </p:tgtEl>
                                      </p:cBhvr>
                                    </p:animEffect>
                                    <p:set>
                                      <p:cBhvr>
                                        <p:cTn id="363" dur="1" fill="hold">
                                          <p:stCondLst>
                                            <p:cond delay="499"/>
                                          </p:stCondLst>
                                        </p:cTn>
                                        <p:tgtEl>
                                          <p:spTgt spid="72"/>
                                        </p:tgtEl>
                                        <p:attrNameLst>
                                          <p:attrName>style.visibility</p:attrName>
                                        </p:attrNameLst>
                                      </p:cBhvr>
                                      <p:to>
                                        <p:strVal val="hidden"/>
                                      </p:to>
                                    </p:set>
                                  </p:childTnLst>
                                </p:cTn>
                              </p:par>
                              <p:par>
                                <p:cTn id="364" presetID="10" presetClass="exit" presetSubtype="0" fill="hold" grpId="2" nodeType="withEffect">
                                  <p:stCondLst>
                                    <p:cond delay="500"/>
                                  </p:stCondLst>
                                  <p:childTnLst>
                                    <p:animEffect transition="out" filter="fade">
                                      <p:cBhvr>
                                        <p:cTn id="365" dur="500"/>
                                        <p:tgtEl>
                                          <p:spTgt spid="62"/>
                                        </p:tgtEl>
                                      </p:cBhvr>
                                    </p:animEffect>
                                    <p:set>
                                      <p:cBhvr>
                                        <p:cTn id="366" dur="1" fill="hold">
                                          <p:stCondLst>
                                            <p:cond delay="499"/>
                                          </p:stCondLst>
                                        </p:cTn>
                                        <p:tgtEl>
                                          <p:spTgt spid="62"/>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1" presetClass="entr" presetSubtype="1" fill="hold" grpId="0" nodeType="clickEffect">
                                  <p:stCondLst>
                                    <p:cond delay="0"/>
                                  </p:stCondLst>
                                  <p:childTnLst>
                                    <p:set>
                                      <p:cBhvr>
                                        <p:cTn id="370" dur="1" fill="hold">
                                          <p:stCondLst>
                                            <p:cond delay="0"/>
                                          </p:stCondLst>
                                        </p:cTn>
                                        <p:tgtEl>
                                          <p:spTgt spid="82"/>
                                        </p:tgtEl>
                                        <p:attrNameLst>
                                          <p:attrName>style.visibility</p:attrName>
                                        </p:attrNameLst>
                                      </p:cBhvr>
                                      <p:to>
                                        <p:strVal val="visible"/>
                                      </p:to>
                                    </p:set>
                                    <p:animEffect transition="in" filter="wheel(1)">
                                      <p:cBhvr>
                                        <p:cTn id="371" dur="1000"/>
                                        <p:tgtEl>
                                          <p:spTgt spid="82"/>
                                        </p:tgtEl>
                                      </p:cBhvr>
                                    </p:animEffect>
                                  </p:childTnLst>
                                </p:cTn>
                              </p:par>
                            </p:childTnLst>
                          </p:cTn>
                        </p:par>
                      </p:childTnLst>
                    </p:cTn>
                  </p:par>
                  <p:par>
                    <p:cTn id="372" fill="hold">
                      <p:stCondLst>
                        <p:cond delay="indefinite"/>
                      </p:stCondLst>
                      <p:childTnLst>
                        <p:par>
                          <p:cTn id="373" fill="hold">
                            <p:stCondLst>
                              <p:cond delay="0"/>
                            </p:stCondLst>
                            <p:childTnLst>
                              <p:par>
                                <p:cTn id="374" presetID="21" presetClass="entr" presetSubtype="1" fill="hold" grpId="4" nodeType="clickEffect">
                                  <p:stCondLst>
                                    <p:cond delay="0"/>
                                  </p:stCondLst>
                                  <p:childTnLst>
                                    <p:set>
                                      <p:cBhvr>
                                        <p:cTn id="375" dur="1" fill="hold">
                                          <p:stCondLst>
                                            <p:cond delay="0"/>
                                          </p:stCondLst>
                                        </p:cTn>
                                        <p:tgtEl>
                                          <p:spTgt spid="62"/>
                                        </p:tgtEl>
                                        <p:attrNameLst>
                                          <p:attrName>style.visibility</p:attrName>
                                        </p:attrNameLst>
                                      </p:cBhvr>
                                      <p:to>
                                        <p:strVal val="visible"/>
                                      </p:to>
                                    </p:set>
                                    <p:animEffect transition="in" filter="wheel(1)">
                                      <p:cBhvr>
                                        <p:cTn id="376" dur="1000"/>
                                        <p:tgtEl>
                                          <p:spTgt spid="62"/>
                                        </p:tgtEl>
                                      </p:cBhvr>
                                    </p:animEffect>
                                  </p:childTnLst>
                                </p:cTn>
                              </p:par>
                            </p:childTnLst>
                          </p:cTn>
                        </p:par>
                      </p:childTnLst>
                    </p:cTn>
                  </p:par>
                  <p:par>
                    <p:cTn id="377" fill="hold">
                      <p:stCondLst>
                        <p:cond delay="indefinite"/>
                      </p:stCondLst>
                      <p:childTnLst>
                        <p:par>
                          <p:cTn id="378" fill="hold">
                            <p:stCondLst>
                              <p:cond delay="0"/>
                            </p:stCondLst>
                            <p:childTnLst>
                              <p:par>
                                <p:cTn id="379" presetID="2" presetClass="entr" presetSubtype="4" fill="hold" grpId="0" nodeType="clickEffect">
                                  <p:stCondLst>
                                    <p:cond delay="0"/>
                                  </p:stCondLst>
                                  <p:childTnLst>
                                    <p:set>
                                      <p:cBhvr>
                                        <p:cTn id="380" dur="1" fill="hold">
                                          <p:stCondLst>
                                            <p:cond delay="0"/>
                                          </p:stCondLst>
                                        </p:cTn>
                                        <p:tgtEl>
                                          <p:spTgt spid="83"/>
                                        </p:tgtEl>
                                        <p:attrNameLst>
                                          <p:attrName>style.visibility</p:attrName>
                                        </p:attrNameLst>
                                      </p:cBhvr>
                                      <p:to>
                                        <p:strVal val="visible"/>
                                      </p:to>
                                    </p:set>
                                    <p:anim calcmode="lin" valueType="num">
                                      <p:cBhvr additive="base">
                                        <p:cTn id="381" dur="500" fill="hold"/>
                                        <p:tgtEl>
                                          <p:spTgt spid="83"/>
                                        </p:tgtEl>
                                        <p:attrNameLst>
                                          <p:attrName>ppt_x</p:attrName>
                                        </p:attrNameLst>
                                      </p:cBhvr>
                                      <p:tavLst>
                                        <p:tav tm="0">
                                          <p:val>
                                            <p:strVal val="#ppt_x"/>
                                          </p:val>
                                        </p:tav>
                                        <p:tav tm="100000">
                                          <p:val>
                                            <p:strVal val="#ppt_x"/>
                                          </p:val>
                                        </p:tav>
                                      </p:tavLst>
                                    </p:anim>
                                    <p:anim calcmode="lin" valueType="num">
                                      <p:cBhvr additive="base">
                                        <p:cTn id="38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83" fill="hold">
                      <p:stCondLst>
                        <p:cond delay="indefinite"/>
                      </p:stCondLst>
                      <p:childTnLst>
                        <p:par>
                          <p:cTn id="384" fill="hold">
                            <p:stCondLst>
                              <p:cond delay="0"/>
                            </p:stCondLst>
                            <p:childTnLst>
                              <p:par>
                                <p:cTn id="385" presetID="22" presetClass="entr" presetSubtype="2" fill="hold" nodeType="clickEffect">
                                  <p:stCondLst>
                                    <p:cond delay="0"/>
                                  </p:stCondLst>
                                  <p:childTnLst>
                                    <p:set>
                                      <p:cBhvr>
                                        <p:cTn id="386" dur="1" fill="hold">
                                          <p:stCondLst>
                                            <p:cond delay="0"/>
                                          </p:stCondLst>
                                        </p:cTn>
                                        <p:tgtEl>
                                          <p:spTgt spid="84"/>
                                        </p:tgtEl>
                                        <p:attrNameLst>
                                          <p:attrName>style.visibility</p:attrName>
                                        </p:attrNameLst>
                                      </p:cBhvr>
                                      <p:to>
                                        <p:strVal val="visible"/>
                                      </p:to>
                                    </p:set>
                                    <p:animEffect transition="in" filter="wipe(right)">
                                      <p:cBhvr>
                                        <p:cTn id="387" dur="500"/>
                                        <p:tgtEl>
                                          <p:spTgt spid="84"/>
                                        </p:tgtEl>
                                      </p:cBhvr>
                                    </p:animEffect>
                                  </p:childTnLst>
                                </p:cTn>
                              </p:par>
                            </p:childTnLst>
                          </p:cTn>
                        </p:par>
                        <p:par>
                          <p:cTn id="388" fill="hold">
                            <p:stCondLst>
                              <p:cond delay="500"/>
                            </p:stCondLst>
                            <p:childTnLst>
                              <p:par>
                                <p:cTn id="389" presetID="53" presetClass="entr" presetSubtype="16" fill="hold" grpId="0" nodeType="afterEffect">
                                  <p:stCondLst>
                                    <p:cond delay="0"/>
                                  </p:stCondLst>
                                  <p:childTnLst>
                                    <p:set>
                                      <p:cBhvr>
                                        <p:cTn id="390" dur="1" fill="hold">
                                          <p:stCondLst>
                                            <p:cond delay="0"/>
                                          </p:stCondLst>
                                        </p:cTn>
                                        <p:tgtEl>
                                          <p:spTgt spid="85"/>
                                        </p:tgtEl>
                                        <p:attrNameLst>
                                          <p:attrName>style.visibility</p:attrName>
                                        </p:attrNameLst>
                                      </p:cBhvr>
                                      <p:to>
                                        <p:strVal val="visible"/>
                                      </p:to>
                                    </p:set>
                                    <p:anim calcmode="lin" valueType="num">
                                      <p:cBhvr>
                                        <p:cTn id="391" dur="500" fill="hold"/>
                                        <p:tgtEl>
                                          <p:spTgt spid="85"/>
                                        </p:tgtEl>
                                        <p:attrNameLst>
                                          <p:attrName>ppt_w</p:attrName>
                                        </p:attrNameLst>
                                      </p:cBhvr>
                                      <p:tavLst>
                                        <p:tav tm="0">
                                          <p:val>
                                            <p:fltVal val="0"/>
                                          </p:val>
                                        </p:tav>
                                        <p:tav tm="100000">
                                          <p:val>
                                            <p:strVal val="#ppt_w"/>
                                          </p:val>
                                        </p:tav>
                                      </p:tavLst>
                                    </p:anim>
                                    <p:anim calcmode="lin" valueType="num">
                                      <p:cBhvr>
                                        <p:cTn id="392" dur="500" fill="hold"/>
                                        <p:tgtEl>
                                          <p:spTgt spid="85"/>
                                        </p:tgtEl>
                                        <p:attrNameLst>
                                          <p:attrName>ppt_h</p:attrName>
                                        </p:attrNameLst>
                                      </p:cBhvr>
                                      <p:tavLst>
                                        <p:tav tm="0">
                                          <p:val>
                                            <p:fltVal val="0"/>
                                          </p:val>
                                        </p:tav>
                                        <p:tav tm="100000">
                                          <p:val>
                                            <p:strVal val="#ppt_h"/>
                                          </p:val>
                                        </p:tav>
                                      </p:tavLst>
                                    </p:anim>
                                    <p:animEffect transition="in" filter="fade">
                                      <p:cBhvr>
                                        <p:cTn id="393" dur="500"/>
                                        <p:tgtEl>
                                          <p:spTgt spid="85"/>
                                        </p:tgtEl>
                                      </p:cBhvr>
                                    </p:animEffect>
                                  </p:childTnLst>
                                </p:cTn>
                              </p:par>
                            </p:childTnLst>
                          </p:cTn>
                        </p:par>
                        <p:par>
                          <p:cTn id="394" fill="hold">
                            <p:stCondLst>
                              <p:cond delay="1000"/>
                            </p:stCondLst>
                            <p:childTnLst>
                              <p:par>
                                <p:cTn id="395" presetID="10" presetClass="exit" presetSubtype="0" fill="hold" nodeType="afterEffect">
                                  <p:stCondLst>
                                    <p:cond delay="500"/>
                                  </p:stCondLst>
                                  <p:childTnLst>
                                    <p:animEffect transition="out" filter="fade">
                                      <p:cBhvr>
                                        <p:cTn id="396" dur="500"/>
                                        <p:tgtEl>
                                          <p:spTgt spid="84"/>
                                        </p:tgtEl>
                                      </p:cBhvr>
                                    </p:animEffect>
                                    <p:set>
                                      <p:cBhvr>
                                        <p:cTn id="397" dur="1" fill="hold">
                                          <p:stCondLst>
                                            <p:cond delay="499"/>
                                          </p:stCondLst>
                                        </p:cTn>
                                        <p:tgtEl>
                                          <p:spTgt spid="84"/>
                                        </p:tgtEl>
                                        <p:attrNameLst>
                                          <p:attrName>style.visibility</p:attrName>
                                        </p:attrNameLst>
                                      </p:cBhvr>
                                      <p:to>
                                        <p:strVal val="hidden"/>
                                      </p:to>
                                    </p:set>
                                  </p:childTnLst>
                                </p:cTn>
                              </p:par>
                              <p:par>
                                <p:cTn id="398" presetID="10" presetClass="exit" presetSubtype="0" fill="hold" grpId="1" nodeType="withEffect">
                                  <p:stCondLst>
                                    <p:cond delay="500"/>
                                  </p:stCondLst>
                                  <p:childTnLst>
                                    <p:animEffect transition="out" filter="fade">
                                      <p:cBhvr>
                                        <p:cTn id="399" dur="500"/>
                                        <p:tgtEl>
                                          <p:spTgt spid="82"/>
                                        </p:tgtEl>
                                      </p:cBhvr>
                                    </p:animEffect>
                                    <p:set>
                                      <p:cBhvr>
                                        <p:cTn id="400" dur="1" fill="hold">
                                          <p:stCondLst>
                                            <p:cond delay="499"/>
                                          </p:stCondLst>
                                        </p:cTn>
                                        <p:tgtEl>
                                          <p:spTgt spid="82"/>
                                        </p:tgtEl>
                                        <p:attrNameLst>
                                          <p:attrName>style.visibility</p:attrName>
                                        </p:attrNameLst>
                                      </p:cBhvr>
                                      <p:to>
                                        <p:strVal val="hidden"/>
                                      </p:to>
                                    </p:set>
                                  </p:childTnLst>
                                </p:cTn>
                              </p:par>
                              <p:par>
                                <p:cTn id="401" presetID="10" presetClass="exit" presetSubtype="0" fill="hold" grpId="5" nodeType="withEffect">
                                  <p:stCondLst>
                                    <p:cond delay="500"/>
                                  </p:stCondLst>
                                  <p:childTnLst>
                                    <p:animEffect transition="out" filter="fade">
                                      <p:cBhvr>
                                        <p:cTn id="402" dur="500"/>
                                        <p:tgtEl>
                                          <p:spTgt spid="62"/>
                                        </p:tgtEl>
                                      </p:cBhvr>
                                    </p:animEffect>
                                    <p:set>
                                      <p:cBhvr>
                                        <p:cTn id="403"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P spid="34" grpId="0"/>
      <p:bldP spid="35" grpId="0"/>
      <p:bldP spid="38" grpId="0" animBg="1"/>
      <p:bldP spid="38" grpId="1" animBg="1"/>
      <p:bldP spid="39" grpId="0"/>
      <p:bldP spid="40" grpId="0"/>
      <p:bldP spid="41" grpId="0"/>
      <p:bldP spid="42" grpId="0"/>
      <p:bldP spid="43" grpId="0"/>
      <p:bldP spid="44" grpId="0"/>
      <p:bldP spid="45" grpId="0"/>
      <p:bldP spid="46" grpId="0"/>
      <p:bldP spid="50" grpId="0" animBg="1"/>
      <p:bldP spid="50" grpId="1" animBg="1"/>
      <p:bldP spid="52" grpId="0"/>
      <p:bldP spid="53" grpId="0" animBg="1"/>
      <p:bldP spid="53" grpId="1" animBg="1"/>
      <p:bldP spid="54" grpId="0" animBg="1"/>
      <p:bldP spid="54" grpId="1" animBg="1"/>
      <p:bldP spid="56" grpId="0"/>
      <p:bldP spid="57" grpId="0"/>
      <p:bldP spid="59" grpId="0"/>
      <p:bldP spid="60" grpId="0"/>
      <p:bldP spid="61" grpId="0" animBg="1"/>
      <p:bldP spid="61" grpId="1" animBg="1"/>
      <p:bldP spid="62" grpId="0" animBg="1"/>
      <p:bldP spid="62" grpId="1" animBg="1"/>
      <p:bldP spid="62" grpId="2" animBg="1"/>
      <p:bldP spid="62" grpId="3" animBg="1"/>
      <p:bldP spid="62" grpId="4" animBg="1"/>
      <p:bldP spid="62" grpId="5" animBg="1"/>
      <p:bldP spid="64" grpId="0"/>
      <p:bldP spid="65" grpId="0"/>
      <p:bldP spid="66" grpId="0"/>
      <p:bldP spid="67" grpId="0" animBg="1"/>
      <p:bldP spid="67" grpId="1" animBg="1"/>
      <p:bldP spid="69" grpId="0"/>
      <p:bldP spid="70" grpId="0"/>
      <p:bldP spid="71" grpId="0"/>
      <p:bldP spid="72" grpId="0" animBg="1"/>
      <p:bldP spid="72" grpId="1" animBg="1"/>
      <p:bldP spid="73" grpId="0"/>
      <p:bldP spid="76" grpId="0"/>
      <p:bldP spid="77" grpId="0"/>
      <p:bldP spid="78" grpId="0" animBg="1"/>
      <p:bldP spid="79" grpId="0"/>
      <p:bldP spid="80" grpId="0" animBg="1"/>
      <p:bldP spid="80" grpId="1" animBg="1"/>
      <p:bldP spid="81" grpId="0" animBg="1"/>
      <p:bldP spid="81" grpId="1" animBg="1"/>
      <p:bldP spid="82" grpId="0" animBg="1"/>
      <p:bldP spid="82" grpId="1" animBg="1"/>
      <p:bldP spid="83" grpId="0"/>
      <p:bldP spid="85" grpId="0"/>
    </p:bldLst>
  </p:timing>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24FD-62ED-C8DC-6F8D-55431CDB1A51}"/>
              </a:ext>
            </a:extLst>
          </p:cNvPr>
          <p:cNvSpPr>
            <a:spLocks noGrp="1"/>
          </p:cNvSpPr>
          <p:nvPr>
            <p:ph type="title"/>
          </p:nvPr>
        </p:nvSpPr>
        <p:spPr/>
        <p:txBody>
          <a:bodyPr/>
          <a:lstStyle/>
          <a:p>
            <a:r>
              <a:rPr lang="nl-NL" dirty="0"/>
              <a:t>Hoe reken je met halveringsdikte?</a:t>
            </a:r>
          </a:p>
        </p:txBody>
      </p:sp>
      <p:sp>
        <p:nvSpPr>
          <p:cNvPr id="4" name="Tijdelijke aanduiding voor tekst 3">
            <a:extLst>
              <a:ext uri="{FF2B5EF4-FFF2-40B4-BE49-F238E27FC236}">
                <a16:creationId xmlns:a16="http://schemas.microsoft.com/office/drawing/2014/main" id="{3D09833F-2C93-FA4B-B173-734E8457BA1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091093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54C94-EFF6-2A99-5476-80EDCCB16340}"/>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18E5103D-2AED-34BC-EB14-1266AE4E467D}"/>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8A5E5314-D531-46C3-D964-0917784DE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4"/>
          <a:stretch/>
        </p:blipFill>
        <p:spPr bwMode="auto">
          <a:xfrm>
            <a:off x="4085112" y="1690688"/>
            <a:ext cx="7659583" cy="499699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250F5B17-3DF2-70DF-3777-033084025324}"/>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9479634-A776-511E-AFB2-C4F9B59FDF93}"/>
                  </a:ext>
                </a:extLst>
              </p:cNvPr>
              <p:cNvSpPr txBox="1"/>
              <p:nvPr/>
            </p:nvSpPr>
            <p:spPr>
              <a:xfrm>
                <a:off x="7601251" y="12538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𝑑</m:t>
                      </m:r>
                    </m:oMath>
                  </m:oMathPara>
                </a14:m>
                <a:endParaRPr lang="nl-NL" dirty="0"/>
              </a:p>
            </p:txBody>
          </p:sp>
        </mc:Choice>
        <mc:Fallback xmlns="">
          <p:sp>
            <p:nvSpPr>
              <p:cNvPr id="8" name="Tekstvak 7">
                <a:extLst>
                  <a:ext uri="{FF2B5EF4-FFF2-40B4-BE49-F238E27FC236}">
                    <a16:creationId xmlns:a16="http://schemas.microsoft.com/office/drawing/2014/main" id="{A9479634-A776-511E-AFB2-C4F9B59FDF93}"/>
                  </a:ext>
                </a:extLst>
              </p:cNvPr>
              <p:cNvSpPr txBox="1">
                <a:spLocks noRot="1" noChangeAspect="1" noMove="1" noResize="1" noEditPoints="1" noAdjustHandles="1" noChangeArrowheads="1" noChangeShapeType="1" noTextEdit="1"/>
              </p:cNvSpPr>
              <p:nvPr/>
            </p:nvSpPr>
            <p:spPr>
              <a:xfrm>
                <a:off x="7601251" y="1253888"/>
                <a:ext cx="377924" cy="369332"/>
              </a:xfrm>
              <a:prstGeom prst="rect">
                <a:avLst/>
              </a:prstGeom>
              <a:blipFill>
                <a:blip r:embed="rId3"/>
                <a:stretch>
                  <a:fillRect/>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16AB0C83-EEC3-DC67-E17B-463C4920FE99}"/>
              </a:ext>
            </a:extLst>
          </p:cNvPr>
          <p:cNvCxnSpPr/>
          <p:nvPr/>
        </p:nvCxnSpPr>
        <p:spPr>
          <a:xfrm>
            <a:off x="7538856" y="1700589"/>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B4F06CAE-6254-6A1D-DBF2-AFE9A2F98BB7}"/>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0873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C451-7B78-3898-12C1-E53ACF13E7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739456-1707-CFC3-D420-0EA9B9026AC8}"/>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FCF52972-E56E-79EB-9477-EFD1A9F13477}"/>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C0C2CFD1-3F2A-3C4F-8EB3-606777D4BC94}"/>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6994"/>
          <a:stretch/>
        </p:blipFill>
        <p:spPr bwMode="auto">
          <a:xfrm>
            <a:off x="4085112" y="1690688"/>
            <a:ext cx="7659583" cy="499699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69CE593B-DCC4-27E0-7A5B-4E9572D7492D}"/>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8FBC7B4-771C-A362-FD30-F47200F5C4F4}"/>
                  </a:ext>
                </a:extLst>
              </p:cNvPr>
              <p:cNvSpPr txBox="1"/>
              <p:nvPr/>
            </p:nvSpPr>
            <p:spPr>
              <a:xfrm>
                <a:off x="7601251" y="12538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𝑑</m:t>
                      </m:r>
                    </m:oMath>
                  </m:oMathPara>
                </a14:m>
                <a:endParaRPr lang="nl-NL" dirty="0"/>
              </a:p>
            </p:txBody>
          </p:sp>
        </mc:Choice>
        <mc:Fallback xmlns="">
          <p:sp>
            <p:nvSpPr>
              <p:cNvPr id="8" name="Tekstvak 7">
                <a:extLst>
                  <a:ext uri="{FF2B5EF4-FFF2-40B4-BE49-F238E27FC236}">
                    <a16:creationId xmlns:a16="http://schemas.microsoft.com/office/drawing/2014/main" id="{78FBC7B4-771C-A362-FD30-F47200F5C4F4}"/>
                  </a:ext>
                </a:extLst>
              </p:cNvPr>
              <p:cNvSpPr txBox="1">
                <a:spLocks noRot="1" noChangeAspect="1" noMove="1" noResize="1" noEditPoints="1" noAdjustHandles="1" noChangeArrowheads="1" noChangeShapeType="1" noTextEdit="1"/>
              </p:cNvSpPr>
              <p:nvPr/>
            </p:nvSpPr>
            <p:spPr>
              <a:xfrm>
                <a:off x="7601251" y="1253888"/>
                <a:ext cx="377924" cy="369332"/>
              </a:xfrm>
              <a:prstGeom prst="rect">
                <a:avLst/>
              </a:prstGeom>
              <a:blipFill>
                <a:blip r:embed="rId3"/>
                <a:stretch>
                  <a:fillRect/>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D8C5B2A4-DA1F-48C0-B964-2A74F8309437}"/>
              </a:ext>
            </a:extLst>
          </p:cNvPr>
          <p:cNvCxnSpPr>
            <a:cxnSpLocks/>
          </p:cNvCxnSpPr>
          <p:nvPr/>
        </p:nvCxnSpPr>
        <p:spPr>
          <a:xfrm>
            <a:off x="7480411" y="3161254"/>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6D2F5C63-CEE2-D0BD-70FC-B325F5E6B213}"/>
                  </a:ext>
                </a:extLst>
              </p:cNvPr>
              <p:cNvSpPr txBox="1"/>
              <p:nvPr/>
            </p:nvSpPr>
            <p:spPr>
              <a:xfrm>
                <a:off x="7483488" y="2644544"/>
                <a:ext cx="6744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𝑑</m:t>
                      </m:r>
                    </m:oMath>
                  </m:oMathPara>
                </a14:m>
                <a:endParaRPr lang="nl-NL" dirty="0"/>
              </a:p>
            </p:txBody>
          </p:sp>
        </mc:Choice>
        <mc:Fallback xmlns="">
          <p:sp>
            <p:nvSpPr>
              <p:cNvPr id="5" name="Tekstvak 4">
                <a:extLst>
                  <a:ext uri="{FF2B5EF4-FFF2-40B4-BE49-F238E27FC236}">
                    <a16:creationId xmlns:a16="http://schemas.microsoft.com/office/drawing/2014/main" id="{6D2F5C63-CEE2-D0BD-70FC-B325F5E6B213}"/>
                  </a:ext>
                </a:extLst>
              </p:cNvPr>
              <p:cNvSpPr txBox="1">
                <a:spLocks noRot="1" noChangeAspect="1" noMove="1" noResize="1" noEditPoints="1" noAdjustHandles="1" noChangeArrowheads="1" noChangeShapeType="1" noTextEdit="1"/>
              </p:cNvSpPr>
              <p:nvPr/>
            </p:nvSpPr>
            <p:spPr>
              <a:xfrm>
                <a:off x="7483488" y="2644544"/>
                <a:ext cx="674480" cy="369332"/>
              </a:xfrm>
              <a:prstGeom prst="rect">
                <a:avLst/>
              </a:prstGeom>
              <a:blipFill>
                <a:blip r:embed="rId4"/>
                <a:stretch>
                  <a:fillRect/>
                </a:stretch>
              </a:blipFill>
            </p:spPr>
            <p:txBody>
              <a:bodyPr/>
              <a:lstStyle/>
              <a:p>
                <a:r>
                  <a:rPr lang="nl-NL">
                    <a:noFill/>
                  </a:rPr>
                  <a:t> </a:t>
                </a:r>
              </a:p>
            </p:txBody>
          </p:sp>
        </mc:Fallback>
      </mc:AlternateContent>
      <p:cxnSp>
        <p:nvCxnSpPr>
          <p:cNvPr id="6" name="Rechte verbindingslijn met pijl 5">
            <a:extLst>
              <a:ext uri="{FF2B5EF4-FFF2-40B4-BE49-F238E27FC236}">
                <a16:creationId xmlns:a16="http://schemas.microsoft.com/office/drawing/2014/main" id="{B482665E-56D9-4959-09F8-75BD3ECF5849}"/>
              </a:ext>
            </a:extLst>
          </p:cNvPr>
          <p:cNvCxnSpPr>
            <a:cxnSpLocks/>
          </p:cNvCxnSpPr>
          <p:nvPr/>
        </p:nvCxnSpPr>
        <p:spPr>
          <a:xfrm>
            <a:off x="7477071" y="3162008"/>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914ED847-D6B3-D4E3-E493-EC4BA9A4A2C5}"/>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E763748-2B40-E1ED-788C-CB809C7038D7}"/>
              </a:ext>
            </a:extLst>
          </p:cNvPr>
          <p:cNvSpPr/>
          <p:nvPr/>
        </p:nvSpPr>
        <p:spPr>
          <a:xfrm>
            <a:off x="10450779" y="2916177"/>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03624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93881-A19D-0428-32C2-B3A7790064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4B2907-BD4D-CF2A-9F0E-6285107CAD82}"/>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2BA40060-09E2-9F50-3EA2-F9B38787D0AB}"/>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87675177-C500-780D-DF61-E68A72762703}"/>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6994"/>
          <a:stretch/>
        </p:blipFill>
        <p:spPr bwMode="auto">
          <a:xfrm>
            <a:off x="4085112" y="1690688"/>
            <a:ext cx="7659583" cy="499699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4126DC4A-CB19-5F28-44A5-A10A9275095A}"/>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F62A014-E624-644C-6024-A6AD1DBCB597}"/>
                  </a:ext>
                </a:extLst>
              </p:cNvPr>
              <p:cNvSpPr txBox="1"/>
              <p:nvPr/>
            </p:nvSpPr>
            <p:spPr>
              <a:xfrm>
                <a:off x="7540831" y="1144961"/>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8" name="Tekstvak 7">
                <a:extLst>
                  <a:ext uri="{FF2B5EF4-FFF2-40B4-BE49-F238E27FC236}">
                    <a16:creationId xmlns:a16="http://schemas.microsoft.com/office/drawing/2014/main" id="{AF62A014-E624-644C-6024-A6AD1DBCB597}"/>
                  </a:ext>
                </a:extLst>
              </p:cNvPr>
              <p:cNvSpPr txBox="1">
                <a:spLocks noRot="1" noChangeAspect="1" noMove="1" noResize="1" noEditPoints="1" noAdjustHandles="1" noChangeArrowheads="1" noChangeShapeType="1" noTextEdit="1"/>
              </p:cNvSpPr>
              <p:nvPr/>
            </p:nvSpPr>
            <p:spPr>
              <a:xfrm>
                <a:off x="7540831" y="1144961"/>
                <a:ext cx="477951" cy="514949"/>
              </a:xfrm>
              <a:prstGeom prst="rect">
                <a:avLst/>
              </a:prstGeom>
              <a:blipFill>
                <a:blip r:embed="rId3"/>
                <a:stretch>
                  <a:fillRect b="-2439"/>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4F595653-5B88-F2E3-7934-6D55D249E87F}"/>
              </a:ext>
            </a:extLst>
          </p:cNvPr>
          <p:cNvCxnSpPr>
            <a:cxnSpLocks/>
          </p:cNvCxnSpPr>
          <p:nvPr/>
        </p:nvCxnSpPr>
        <p:spPr>
          <a:xfrm>
            <a:off x="7480411" y="3161254"/>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3EC4C85D-CFDE-1335-C7F0-186C1704732C}"/>
                  </a:ext>
                </a:extLst>
              </p:cNvPr>
              <p:cNvSpPr txBox="1"/>
              <p:nvPr/>
            </p:nvSpPr>
            <p:spPr>
              <a:xfrm>
                <a:off x="7402960" y="2597344"/>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5" name="Tekstvak 4">
                <a:extLst>
                  <a:ext uri="{FF2B5EF4-FFF2-40B4-BE49-F238E27FC236}">
                    <a16:creationId xmlns:a16="http://schemas.microsoft.com/office/drawing/2014/main" id="{3EC4C85D-CFDE-1335-C7F0-186C1704732C}"/>
                  </a:ext>
                </a:extLst>
              </p:cNvPr>
              <p:cNvSpPr txBox="1">
                <a:spLocks noRot="1" noChangeAspect="1" noMove="1" noResize="1" noEditPoints="1" noAdjustHandles="1" noChangeArrowheads="1" noChangeShapeType="1" noTextEdit="1"/>
              </p:cNvSpPr>
              <p:nvPr/>
            </p:nvSpPr>
            <p:spPr>
              <a:xfrm>
                <a:off x="7402960" y="2597344"/>
                <a:ext cx="774506" cy="514949"/>
              </a:xfrm>
              <a:prstGeom prst="rect">
                <a:avLst/>
              </a:prstGeom>
              <a:blipFill>
                <a:blip r:embed="rId4"/>
                <a:stretch>
                  <a:fillRect/>
                </a:stretch>
              </a:blipFill>
            </p:spPr>
            <p:txBody>
              <a:bodyPr/>
              <a:lstStyle/>
              <a:p>
                <a:r>
                  <a:rPr lang="nl-NL">
                    <a:noFill/>
                  </a:rPr>
                  <a:t> </a:t>
                </a:r>
              </a:p>
            </p:txBody>
          </p:sp>
        </mc:Fallback>
      </mc:AlternateContent>
      <p:cxnSp>
        <p:nvCxnSpPr>
          <p:cNvPr id="6" name="Rechte verbindingslijn met pijl 5">
            <a:extLst>
              <a:ext uri="{FF2B5EF4-FFF2-40B4-BE49-F238E27FC236}">
                <a16:creationId xmlns:a16="http://schemas.microsoft.com/office/drawing/2014/main" id="{79AA419F-AFD1-6A0F-E356-8612C6A21173}"/>
              </a:ext>
            </a:extLst>
          </p:cNvPr>
          <p:cNvCxnSpPr>
            <a:cxnSpLocks/>
          </p:cNvCxnSpPr>
          <p:nvPr/>
        </p:nvCxnSpPr>
        <p:spPr>
          <a:xfrm>
            <a:off x="7477393" y="4263682"/>
            <a:ext cx="154785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E5701670-E169-E2D2-12A5-818571B9A510}"/>
                  </a:ext>
                </a:extLst>
              </p:cNvPr>
              <p:cNvSpPr txBox="1"/>
              <p:nvPr/>
            </p:nvSpPr>
            <p:spPr>
              <a:xfrm>
                <a:off x="7482947" y="3699771"/>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E5701670-E169-E2D2-12A5-818571B9A510}"/>
                  </a:ext>
                </a:extLst>
              </p:cNvPr>
              <p:cNvSpPr txBox="1">
                <a:spLocks noRot="1" noChangeAspect="1" noMove="1" noResize="1" noEditPoints="1" noAdjustHandles="1" noChangeArrowheads="1" noChangeShapeType="1" noTextEdit="1"/>
              </p:cNvSpPr>
              <p:nvPr/>
            </p:nvSpPr>
            <p:spPr>
              <a:xfrm>
                <a:off x="7482947" y="3699771"/>
                <a:ext cx="774506" cy="514949"/>
              </a:xfrm>
              <a:prstGeom prst="rect">
                <a:avLst/>
              </a:prstGeom>
              <a:blipFill>
                <a:blip r:embed="rId5"/>
                <a:stretch>
                  <a:fillRect b="-2439"/>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2A3E1956-7905-5888-DD52-59C08D4ED77D}"/>
              </a:ext>
            </a:extLst>
          </p:cNvPr>
          <p:cNvSpPr/>
          <p:nvPr/>
        </p:nvSpPr>
        <p:spPr>
          <a:xfrm>
            <a:off x="10450779" y="2916177"/>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EF9F4A7A-8239-A1EA-A77C-06A01E6083CD}"/>
              </a:ext>
            </a:extLst>
          </p:cNvPr>
          <p:cNvSpPr/>
          <p:nvPr/>
        </p:nvSpPr>
        <p:spPr>
          <a:xfrm>
            <a:off x="10251341" y="3878705"/>
            <a:ext cx="1000647" cy="1000647"/>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9489C6FC-1EFC-3F6B-75D8-639A38782498}"/>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4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E7BF-D7F6-0182-B465-085AD6B5E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2FB486-522D-8FB7-E028-C1ACA35C32E2}"/>
              </a:ext>
            </a:extLst>
          </p:cNvPr>
          <p:cNvSpPr>
            <a:spLocks noGrp="1"/>
          </p:cNvSpPr>
          <p:nvPr>
            <p:ph type="title"/>
          </p:nvPr>
        </p:nvSpPr>
        <p:spPr/>
        <p:txBody>
          <a:bodyPr/>
          <a:lstStyle/>
          <a:p>
            <a:r>
              <a:rPr lang="nl-NL" dirty="0"/>
              <a:t>Halveringsdikte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C447225-E1D2-A38E-82C5-76DDFCCB157E}"/>
                  </a:ext>
                </a:extLst>
              </p:cNvPr>
              <p:cNvSpPr>
                <a:spLocks noGrp="1"/>
              </p:cNvSpPr>
              <p:nvPr>
                <p:ph idx="1"/>
              </p:nvPr>
            </p:nvSpPr>
            <p:spPr>
              <a:xfrm>
                <a:off x="838200" y="1584252"/>
                <a:ext cx="6891670" cy="5007934"/>
              </a:xfrm>
            </p:spPr>
            <p:txBody>
              <a:bodyPr>
                <a:normAutofit/>
              </a:bodyPr>
              <a:lstStyle/>
              <a:p>
                <a:r>
                  <a:rPr lang="nl-NL" dirty="0"/>
                  <a:t>Wat is dat eigenlijk?</a:t>
                </a:r>
              </a:p>
              <a:p>
                <a:r>
                  <a:rPr lang="nl-NL" dirty="0"/>
                  <a:t>De dikte waarbij de stralingsintensiteit halveert</a:t>
                </a:r>
              </a:p>
              <a:p>
                <a:pPr lvl="1"/>
                <a:r>
                  <a:rPr lang="nl-NL" dirty="0"/>
                  <a:t>Bij 1x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b="0" dirty="0">
                  <a:ea typeface="Cambria Math" panose="02040503050406030204" pitchFamily="18" charset="0"/>
                </a:endParaRPr>
              </a:p>
              <a:p>
                <a:pPr lvl="1"/>
                <a:r>
                  <a:rPr lang="nl-NL" dirty="0"/>
                  <a:t>Bij 2x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b="0" dirty="0">
                  <a:ea typeface="Cambria Math" panose="02040503050406030204" pitchFamily="18" charset="0"/>
                </a:endParaRPr>
              </a:p>
              <a:p>
                <a:pPr lvl="1"/>
                <a:r>
                  <a:rPr lang="nl-NL" dirty="0"/>
                  <a:t>Bij 3x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dirty="0"/>
              </a:p>
              <a:p>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e>
                      <m:sup>
                        <m:r>
                          <a:rPr lang="nl-NL" b="0" i="1" smtClean="0">
                            <a:latin typeface="Cambria Math" panose="02040503050406030204" pitchFamily="18" charset="0"/>
                            <a:ea typeface="Cambria Math" panose="02040503050406030204" pitchFamily="18" charset="0"/>
                          </a:rPr>
                          <m:t>𝑛</m:t>
                        </m:r>
                      </m:sup>
                    </m:sSup>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𝑑</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den>
                    </m:f>
                  </m:oMath>
                </a14:m>
                <a:endParaRPr lang="nl-NL" dirty="0"/>
              </a:p>
            </p:txBody>
          </p:sp>
        </mc:Choice>
        <mc:Fallback xmlns="">
          <p:sp>
            <p:nvSpPr>
              <p:cNvPr id="3" name="Tijdelijke aanduiding voor inhoud 2">
                <a:extLst>
                  <a:ext uri="{FF2B5EF4-FFF2-40B4-BE49-F238E27FC236}">
                    <a16:creationId xmlns:a16="http://schemas.microsoft.com/office/drawing/2014/main" id="{6C447225-E1D2-A38E-82C5-76DDFCCB157E}"/>
                  </a:ext>
                </a:extLst>
              </p:cNvPr>
              <p:cNvSpPr>
                <a:spLocks noGrp="1" noRot="1" noChangeAspect="1" noMove="1" noResize="1" noEditPoints="1" noAdjustHandles="1" noChangeArrowheads="1" noChangeShapeType="1" noTextEdit="1"/>
              </p:cNvSpPr>
              <p:nvPr>
                <p:ph idx="1"/>
              </p:nvPr>
            </p:nvSpPr>
            <p:spPr>
              <a:xfrm>
                <a:off x="838200" y="1584252"/>
                <a:ext cx="6891670" cy="5007934"/>
              </a:xfrm>
              <a:blipFill>
                <a:blip r:embed="rId2"/>
                <a:stretch>
                  <a:fillRect l="-1657" t="-2025"/>
                </a:stretch>
              </a:blipFill>
            </p:spPr>
            <p:txBody>
              <a:bodyPr/>
              <a:lstStyle/>
              <a:p>
                <a:r>
                  <a:rPr lang="nl-NL">
                    <a:noFill/>
                  </a:rPr>
                  <a:t> </a:t>
                </a:r>
              </a:p>
            </p:txBody>
          </p:sp>
        </mc:Fallback>
      </mc:AlternateContent>
      <p:pic>
        <p:nvPicPr>
          <p:cNvPr id="1026" name="Picture 2" descr="Halveringsdikte | Radioactiviteit">
            <a:extLst>
              <a:ext uri="{FF2B5EF4-FFF2-40B4-BE49-F238E27FC236}">
                <a16:creationId xmlns:a16="http://schemas.microsoft.com/office/drawing/2014/main" id="{C295C78D-20DD-9539-C863-17138F25B32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6994"/>
          <a:stretch/>
        </p:blipFill>
        <p:spPr bwMode="auto">
          <a:xfrm>
            <a:off x="7625754" y="2645925"/>
            <a:ext cx="4155121" cy="271073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8411C40-7E68-9A26-2979-4BC6B924FAC2}"/>
              </a:ext>
            </a:extLst>
          </p:cNvPr>
          <p:cNvPicPr>
            <a:picLocks noChangeAspect="1"/>
          </p:cNvPicPr>
          <p:nvPr/>
        </p:nvPicPr>
        <p:blipFill>
          <a:blip r:embed="rId4"/>
          <a:stretch>
            <a:fillRect/>
          </a:stretch>
        </p:blipFill>
        <p:spPr>
          <a:xfrm>
            <a:off x="6953693" y="2182886"/>
            <a:ext cx="5027428" cy="3173777"/>
          </a:xfrm>
          <a:prstGeom prst="rect">
            <a:avLst/>
          </a:prstGeom>
        </p:spPr>
      </p:pic>
      <p:cxnSp>
        <p:nvCxnSpPr>
          <p:cNvPr id="15" name="Rechte verbindingslijn met pijl 14">
            <a:extLst>
              <a:ext uri="{FF2B5EF4-FFF2-40B4-BE49-F238E27FC236}">
                <a16:creationId xmlns:a16="http://schemas.microsoft.com/office/drawing/2014/main" id="{201EE094-9B99-18AE-1A3F-E2651E872574}"/>
              </a:ext>
            </a:extLst>
          </p:cNvPr>
          <p:cNvCxnSpPr/>
          <p:nvPr/>
        </p:nvCxnSpPr>
        <p:spPr>
          <a:xfrm flipV="1">
            <a:off x="2456121" y="4476307"/>
            <a:ext cx="6113721" cy="1137684"/>
          </a:xfrm>
          <a:prstGeom prst="straightConnector1">
            <a:avLst/>
          </a:prstGeom>
          <a:ln w="57150">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1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F685-4C15-6933-BE8F-8EDFCBF567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E77180-AE3B-8CA4-AC6D-37EA92A187E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mj-lt"/>
              </a:rPr>
              <a:t>Vragenuur</a:t>
            </a:r>
            <a:r>
              <a:rPr lang="en-US" sz="5400" dirty="0">
                <a:latin typeface="+mj-lt"/>
              </a:rPr>
              <a:t> 2024</a:t>
            </a:r>
          </a:p>
        </p:txBody>
      </p:sp>
      <p:sp>
        <p:nvSpPr>
          <p:cNvPr id="3" name="Tijdelijke aanduiding voor inhoud 2">
            <a:extLst>
              <a:ext uri="{FF2B5EF4-FFF2-40B4-BE49-F238E27FC236}">
                <a16:creationId xmlns:a16="http://schemas.microsoft.com/office/drawing/2014/main" id="{1BD9A1DB-13DD-5122-50F0-7E30AA3F0F94}"/>
              </a:ext>
            </a:extLst>
          </p:cNvPr>
          <p:cNvSpPr>
            <a:spLocks noGrp="1"/>
          </p:cNvSpPr>
          <p:nvPr>
            <p:ph sz="half" idx="1"/>
          </p:nvPr>
        </p:nvSpPr>
        <p:spPr>
          <a:xfrm>
            <a:off x="640080" y="2915457"/>
            <a:ext cx="4243589" cy="3320668"/>
          </a:xfrm>
        </p:spPr>
        <p:txBody>
          <a:bodyPr vert="horz" lIns="91440" tIns="45720" rIns="91440" bIns="45720" rtlCol="0">
            <a:normAutofit/>
          </a:bodyPr>
          <a:lstStyle/>
          <a:p>
            <a:r>
              <a:rPr lang="en-US" sz="1700" dirty="0" err="1">
                <a:latin typeface="+mn-lt"/>
              </a:rPr>
              <a:t>Hefboomwet</a:t>
            </a:r>
            <a:endParaRPr lang="en-US" sz="1700" dirty="0">
              <a:latin typeface="+mn-lt"/>
            </a:endParaRPr>
          </a:p>
          <a:p>
            <a:r>
              <a:rPr lang="en-US" sz="1700" dirty="0" err="1">
                <a:latin typeface="+mn-lt"/>
              </a:rPr>
              <a:t>Spanningsdeling</a:t>
            </a:r>
            <a:r>
              <a:rPr lang="en-US" sz="1700" dirty="0">
                <a:latin typeface="+mn-lt"/>
              </a:rPr>
              <a:t> in </a:t>
            </a:r>
            <a:r>
              <a:rPr lang="en-US" sz="1700" dirty="0" err="1">
                <a:latin typeface="+mn-lt"/>
              </a:rPr>
              <a:t>serieschakelingen</a:t>
            </a:r>
            <a:endParaRPr lang="en-US" sz="1700" dirty="0">
              <a:latin typeface="+mn-lt"/>
            </a:endParaRPr>
          </a:p>
          <a:p>
            <a:r>
              <a:rPr lang="en-US" sz="1700" dirty="0" err="1">
                <a:latin typeface="+mn-lt"/>
              </a:rPr>
              <a:t>Warmtepomp</a:t>
            </a:r>
            <a:r>
              <a:rPr lang="en-US" sz="1700" dirty="0">
                <a:latin typeface="+mn-lt"/>
              </a:rPr>
              <a:t> </a:t>
            </a:r>
            <a:r>
              <a:rPr lang="en-US" sz="1700" dirty="0" err="1">
                <a:latin typeface="+mn-lt"/>
              </a:rPr>
              <a:t>en</a:t>
            </a:r>
            <a:r>
              <a:rPr lang="en-US" sz="1700" dirty="0">
                <a:latin typeface="+mn-lt"/>
              </a:rPr>
              <a:t> </a:t>
            </a:r>
            <a:r>
              <a:rPr lang="en-US" sz="1700" dirty="0" err="1">
                <a:latin typeface="+mn-lt"/>
              </a:rPr>
              <a:t>debiet</a:t>
            </a:r>
            <a:endParaRPr lang="en-US" sz="1700" dirty="0">
              <a:latin typeface="+mn-lt"/>
            </a:endParaRPr>
          </a:p>
          <a:p>
            <a:r>
              <a:rPr lang="en-US" sz="1700" dirty="0">
                <a:latin typeface="+mn-lt"/>
              </a:rPr>
              <a:t>Energie van </a:t>
            </a:r>
            <a:r>
              <a:rPr lang="en-US" sz="1700" dirty="0" err="1">
                <a:latin typeface="+mn-lt"/>
              </a:rPr>
              <a:t>een</a:t>
            </a:r>
            <a:r>
              <a:rPr lang="en-US" sz="1700" dirty="0">
                <a:latin typeface="+mn-lt"/>
              </a:rPr>
              <a:t> </a:t>
            </a:r>
            <a:r>
              <a:rPr lang="en-US" sz="1700" dirty="0" err="1">
                <a:latin typeface="+mn-lt"/>
              </a:rPr>
              <a:t>foton</a:t>
            </a:r>
            <a:r>
              <a:rPr lang="en-US" sz="1700" dirty="0">
                <a:latin typeface="+mn-lt"/>
              </a:rPr>
              <a:t> </a:t>
            </a:r>
            <a:r>
              <a:rPr lang="en-US" sz="1700" dirty="0" err="1">
                <a:latin typeface="+mn-lt"/>
              </a:rPr>
              <a:t>en</a:t>
            </a:r>
            <a:r>
              <a:rPr lang="en-US" sz="1700" dirty="0">
                <a:latin typeface="+mn-lt"/>
              </a:rPr>
              <a:t> wet van Wien</a:t>
            </a:r>
          </a:p>
          <a:p>
            <a:r>
              <a:rPr lang="en-US" sz="1700" dirty="0" err="1"/>
              <a:t>Lopende</a:t>
            </a:r>
            <a:r>
              <a:rPr lang="en-US" sz="1700" dirty="0"/>
              <a:t> </a:t>
            </a:r>
            <a:r>
              <a:rPr lang="en-US" sz="1700" dirty="0" err="1"/>
              <a:t>en</a:t>
            </a:r>
            <a:r>
              <a:rPr lang="en-US" sz="1700" dirty="0"/>
              <a:t> </a:t>
            </a:r>
            <a:r>
              <a:rPr lang="en-US" sz="1700" dirty="0" err="1"/>
              <a:t>staande</a:t>
            </a:r>
            <a:r>
              <a:rPr lang="en-US" sz="1700" dirty="0"/>
              <a:t> </a:t>
            </a:r>
            <a:r>
              <a:rPr lang="en-US" sz="1700" dirty="0" err="1"/>
              <a:t>golven</a:t>
            </a:r>
            <a:endParaRPr lang="en-US" sz="1700" dirty="0"/>
          </a:p>
          <a:p>
            <a:r>
              <a:rPr lang="en-US" sz="1700" dirty="0" err="1">
                <a:latin typeface="+mn-lt"/>
              </a:rPr>
              <a:t>Atomen</a:t>
            </a:r>
            <a:r>
              <a:rPr lang="en-US" sz="1700" dirty="0">
                <a:latin typeface="+mn-lt"/>
              </a:rPr>
              <a:t>, </a:t>
            </a:r>
            <a:r>
              <a:rPr lang="en-US" sz="1700" dirty="0" err="1">
                <a:latin typeface="+mn-lt"/>
              </a:rPr>
              <a:t>isotopen</a:t>
            </a:r>
            <a:r>
              <a:rPr lang="en-US" sz="1700" dirty="0">
                <a:latin typeface="+mn-lt"/>
              </a:rPr>
              <a:t> </a:t>
            </a:r>
            <a:r>
              <a:rPr lang="en-US" sz="1700" dirty="0" err="1">
                <a:latin typeface="+mn-lt"/>
              </a:rPr>
              <a:t>en</a:t>
            </a:r>
            <a:r>
              <a:rPr lang="en-US" sz="1700" dirty="0">
                <a:latin typeface="+mn-lt"/>
              </a:rPr>
              <a:t> </a:t>
            </a:r>
            <a:r>
              <a:rPr lang="en-US" sz="1700" dirty="0" err="1">
                <a:latin typeface="+mn-lt"/>
              </a:rPr>
              <a:t>vervalreacties</a:t>
            </a:r>
            <a:endParaRPr lang="en-US" sz="1700" dirty="0">
              <a:latin typeface="+mn-lt"/>
            </a:endParaRPr>
          </a:p>
          <a:p>
            <a:r>
              <a:rPr lang="en-US" sz="1700" dirty="0" err="1">
                <a:latin typeface="+mn-lt"/>
              </a:rPr>
              <a:t>Halveringstijd</a:t>
            </a:r>
            <a:r>
              <a:rPr lang="en-US" sz="1700" dirty="0">
                <a:latin typeface="+mn-lt"/>
              </a:rPr>
              <a:t> </a:t>
            </a:r>
            <a:r>
              <a:rPr lang="en-US" sz="1700" dirty="0" err="1">
                <a:latin typeface="+mn-lt"/>
              </a:rPr>
              <a:t>uit</a:t>
            </a:r>
            <a:r>
              <a:rPr lang="en-US" sz="1700" dirty="0">
                <a:latin typeface="+mn-lt"/>
              </a:rPr>
              <a:t> (</a:t>
            </a:r>
            <a:r>
              <a:rPr lang="en-US" sz="1700" i="1" dirty="0" err="1">
                <a:latin typeface="+mn-lt"/>
              </a:rPr>
              <a:t>N</a:t>
            </a:r>
            <a:r>
              <a:rPr lang="en-US" sz="1700" dirty="0" err="1">
                <a:latin typeface="+mn-lt"/>
              </a:rPr>
              <a:t>,</a:t>
            </a:r>
            <a:r>
              <a:rPr lang="en-US" sz="1700" i="1" dirty="0" err="1">
                <a:latin typeface="+mn-lt"/>
              </a:rPr>
              <a:t>t</a:t>
            </a:r>
            <a:r>
              <a:rPr lang="en-US" sz="1700" dirty="0">
                <a:latin typeface="+mn-lt"/>
              </a:rPr>
              <a:t>)-</a:t>
            </a:r>
            <a:r>
              <a:rPr lang="en-US" sz="1700" dirty="0" err="1">
                <a:latin typeface="+mn-lt"/>
              </a:rPr>
              <a:t>diagrammen</a:t>
            </a:r>
            <a:endParaRPr lang="en-US" sz="1700" dirty="0">
              <a:latin typeface="+mn-lt"/>
            </a:endParaRPr>
          </a:p>
        </p:txBody>
      </p:sp>
      <p:pic>
        <p:nvPicPr>
          <p:cNvPr id="5" name="Picture 4" descr="Wetenschapsschool: natuurkunde voor de middelbare school">
            <a:extLst>
              <a:ext uri="{FF2B5EF4-FFF2-40B4-BE49-F238E27FC236}">
                <a16:creationId xmlns:a16="http://schemas.microsoft.com/office/drawing/2014/main" id="{E525A7B6-8BBE-3CC4-C0E0-373966D2D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906" y="2260306"/>
            <a:ext cx="7342514" cy="33206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lektriciteit 19: Serieschakelingen">
            <a:extLst>
              <a:ext uri="{FF2B5EF4-FFF2-40B4-BE49-F238E27FC236}">
                <a16:creationId xmlns:a16="http://schemas.microsoft.com/office/drawing/2014/main" id="{F90586BF-0991-FB1E-E7EE-AE10257FC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906" y="1855558"/>
            <a:ext cx="7342514" cy="41301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 is een warmtepomp? - welke soorten warmtepompen zijn er?">
            <a:extLst>
              <a:ext uri="{FF2B5EF4-FFF2-40B4-BE49-F238E27FC236}">
                <a16:creationId xmlns:a16="http://schemas.microsoft.com/office/drawing/2014/main" id="{A1247172-889C-8BE4-868E-181AE261F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906" y="1947148"/>
            <a:ext cx="7347054" cy="4132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deo: Lamborghini en Ferrari laten de schijven gloeien - Autoblog.nl">
            <a:extLst>
              <a:ext uri="{FF2B5EF4-FFF2-40B4-BE49-F238E27FC236}">
                <a16:creationId xmlns:a16="http://schemas.microsoft.com/office/drawing/2014/main" id="{C3801ED4-AF11-76C5-7E3E-F6DBBE503D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595366" y="2847927"/>
            <a:ext cx="7342514" cy="2074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ande golven in horizontale snaar — Departement Natuurkunde en  Sterrenkunde">
            <a:extLst>
              <a:ext uri="{FF2B5EF4-FFF2-40B4-BE49-F238E27FC236}">
                <a16:creationId xmlns:a16="http://schemas.microsoft.com/office/drawing/2014/main" id="{18AFF1C0-9E78-4C78-00D7-D76FEC717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788" y="1539390"/>
            <a:ext cx="52387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8DA4CDA9-F125-DEC3-C13F-4197ACD632AC}"/>
              </a:ext>
            </a:extLst>
          </p:cNvPr>
          <p:cNvPicPr>
            <a:picLocks noChangeAspect="1"/>
          </p:cNvPicPr>
          <p:nvPr/>
        </p:nvPicPr>
        <p:blipFill>
          <a:blip r:embed="rId7"/>
          <a:stretch>
            <a:fillRect/>
          </a:stretch>
        </p:blipFill>
        <p:spPr>
          <a:xfrm>
            <a:off x="5145197" y="2300792"/>
            <a:ext cx="5886638" cy="3320668"/>
          </a:xfrm>
          <a:prstGeom prst="rect">
            <a:avLst/>
          </a:prstGeom>
        </p:spPr>
      </p:pic>
      <p:pic>
        <p:nvPicPr>
          <p:cNvPr id="8" name="Afbeelding 7">
            <a:extLst>
              <a:ext uri="{FF2B5EF4-FFF2-40B4-BE49-F238E27FC236}">
                <a16:creationId xmlns:a16="http://schemas.microsoft.com/office/drawing/2014/main" id="{670B754A-0350-400B-224A-6D102806E56C}"/>
              </a:ext>
            </a:extLst>
          </p:cNvPr>
          <p:cNvPicPr>
            <a:picLocks noChangeAspect="1"/>
          </p:cNvPicPr>
          <p:nvPr/>
        </p:nvPicPr>
        <p:blipFill>
          <a:blip r:embed="rId8"/>
          <a:stretch>
            <a:fillRect/>
          </a:stretch>
        </p:blipFill>
        <p:spPr>
          <a:xfrm>
            <a:off x="5180679" y="2282210"/>
            <a:ext cx="6185507" cy="3457004"/>
          </a:xfrm>
          <a:prstGeom prst="rect">
            <a:avLst/>
          </a:prstGeom>
        </p:spPr>
      </p:pic>
    </p:spTree>
    <p:extLst>
      <p:ext uri="{BB962C8B-B14F-4D97-AF65-F5344CB8AC3E}">
        <p14:creationId xmlns:p14="http://schemas.microsoft.com/office/powerpoint/2010/main" val="39361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p:cTn id="36" dur="500" fill="hold"/>
                                        <p:tgtEl>
                                          <p:spTgt spid="1026"/>
                                        </p:tgtEl>
                                        <p:attrNameLst>
                                          <p:attrName>ppt_w</p:attrName>
                                        </p:attrNameLst>
                                      </p:cBhvr>
                                      <p:tavLst>
                                        <p:tav tm="0">
                                          <p:val>
                                            <p:fltVal val="0"/>
                                          </p:val>
                                        </p:tav>
                                        <p:tav tm="100000">
                                          <p:val>
                                            <p:strVal val="#ppt_w"/>
                                          </p:val>
                                        </p:tav>
                                      </p:tavLst>
                                    </p:anim>
                                    <p:anim calcmode="lin" valueType="num">
                                      <p:cBhvr>
                                        <p:cTn id="37" dur="500" fill="hold"/>
                                        <p:tgtEl>
                                          <p:spTgt spid="1026"/>
                                        </p:tgtEl>
                                        <p:attrNameLst>
                                          <p:attrName>ppt_h</p:attrName>
                                        </p:attrNameLst>
                                      </p:cBhvr>
                                      <p:tavLst>
                                        <p:tav tm="0">
                                          <p:val>
                                            <p:fltVal val="0"/>
                                          </p:val>
                                        </p:tav>
                                        <p:tav tm="100000">
                                          <p:val>
                                            <p:strVal val="#ppt_h"/>
                                          </p:val>
                                        </p:tav>
                                      </p:tavLst>
                                    </p:anim>
                                    <p:animEffect transition="in" filter="fade">
                                      <p:cBhvr>
                                        <p:cTn id="38" dur="500"/>
                                        <p:tgtEl>
                                          <p:spTgt spid="1026"/>
                                        </p:tgtEl>
                                      </p:cBhvr>
                                    </p:animEffec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8" presetID="53" presetClass="entr" presetSubtype="16"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par>
                                <p:cTn id="53" presetID="10" presetClass="exit" presetSubtype="0" fill="hold" nodeType="withEffect">
                                  <p:stCondLst>
                                    <p:cond delay="0"/>
                                  </p:stCondLst>
                                  <p:childTnLst>
                                    <p:animEffect transition="out" filter="fade">
                                      <p:cBhvr>
                                        <p:cTn id="54" dur="500"/>
                                        <p:tgtEl>
                                          <p:spTgt spid="1026"/>
                                        </p:tgtEl>
                                      </p:cBhvr>
                                    </p:animEffect>
                                    <p:set>
                                      <p:cBhvr>
                                        <p:cTn id="55" dur="1" fill="hold">
                                          <p:stCondLst>
                                            <p:cond delay="499"/>
                                          </p:stCondLst>
                                        </p:cTn>
                                        <p:tgtEl>
                                          <p:spTgt spid="102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additive="base">
                                        <p:cTn id="6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1028"/>
                                        </p:tgtEl>
                                        <p:attrNameLst>
                                          <p:attrName>style.visibility</p:attrName>
                                        </p:attrNameLst>
                                      </p:cBhvr>
                                      <p:to>
                                        <p:strVal val="visible"/>
                                      </p:to>
                                    </p:set>
                                    <p:anim calcmode="lin" valueType="num">
                                      <p:cBhvr>
                                        <p:cTn id="64" dur="500" fill="hold"/>
                                        <p:tgtEl>
                                          <p:spTgt spid="1028"/>
                                        </p:tgtEl>
                                        <p:attrNameLst>
                                          <p:attrName>ppt_w</p:attrName>
                                        </p:attrNameLst>
                                      </p:cBhvr>
                                      <p:tavLst>
                                        <p:tav tm="0">
                                          <p:val>
                                            <p:fltVal val="0"/>
                                          </p:val>
                                        </p:tav>
                                        <p:tav tm="100000">
                                          <p:val>
                                            <p:strVal val="#ppt_w"/>
                                          </p:val>
                                        </p:tav>
                                      </p:tavLst>
                                    </p:anim>
                                    <p:anim calcmode="lin" valueType="num">
                                      <p:cBhvr>
                                        <p:cTn id="65" dur="500" fill="hold"/>
                                        <p:tgtEl>
                                          <p:spTgt spid="1028"/>
                                        </p:tgtEl>
                                        <p:attrNameLst>
                                          <p:attrName>ppt_h</p:attrName>
                                        </p:attrNameLst>
                                      </p:cBhvr>
                                      <p:tavLst>
                                        <p:tav tm="0">
                                          <p:val>
                                            <p:fltVal val="0"/>
                                          </p:val>
                                        </p:tav>
                                        <p:tav tm="100000">
                                          <p:val>
                                            <p:strVal val="#ppt_h"/>
                                          </p:val>
                                        </p:tav>
                                      </p:tavLst>
                                    </p:anim>
                                    <p:animEffect transition="in" filter="fade">
                                      <p:cBhvr>
                                        <p:cTn id="66" dur="500"/>
                                        <p:tgtEl>
                                          <p:spTgt spid="1028"/>
                                        </p:tgtEl>
                                      </p:cBhvr>
                                    </p:animEffect>
                                  </p:childTnLst>
                                </p:cTn>
                              </p:par>
                              <p:par>
                                <p:cTn id="67" presetID="10" presetClass="exit" presetSubtype="0" fill="hold"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 calcmode="lin" valueType="num">
                                      <p:cBhvr additive="base">
                                        <p:cTn id="7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6" presetID="53" presetClass="entr" presetSubtype="16"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par>
                                <p:cTn id="81" presetID="10" presetClass="exit" presetSubtype="0" fill="hold" nodeType="withEffect">
                                  <p:stCondLst>
                                    <p:cond delay="0"/>
                                  </p:stCondLst>
                                  <p:childTnLst>
                                    <p:animEffect transition="out" filter="fade">
                                      <p:cBhvr>
                                        <p:cTn id="82" dur="500"/>
                                        <p:tgtEl>
                                          <p:spTgt spid="1028"/>
                                        </p:tgtEl>
                                      </p:cBhvr>
                                    </p:animEffect>
                                    <p:set>
                                      <p:cBhvr>
                                        <p:cTn id="83" dur="1" fill="hold">
                                          <p:stCondLst>
                                            <p:cond delay="499"/>
                                          </p:stCondLst>
                                        </p:cTn>
                                        <p:tgtEl>
                                          <p:spTgt spid="102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 calcmode="lin" valueType="num">
                                      <p:cBhvr additive="base">
                                        <p:cTn id="8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0" presetID="10" presetClass="exit" presetSubtype="0" fill="hold"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53" presetClass="entr" presetSubtype="16" fill="hold"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5E304-D0AF-B8C4-2085-1D546C4A3CF2}"/>
              </a:ext>
            </a:extLst>
          </p:cNvPr>
          <p:cNvSpPr>
            <a:spLocks noGrp="1"/>
          </p:cNvSpPr>
          <p:nvPr>
            <p:ph type="title"/>
          </p:nvPr>
        </p:nvSpPr>
        <p:spPr/>
        <p:txBody>
          <a:bodyPr/>
          <a:lstStyle/>
          <a:p>
            <a:r>
              <a:rPr lang="nl-NL" dirty="0"/>
              <a:t>In het eindexamen?</a:t>
            </a:r>
          </a:p>
        </p:txBody>
      </p:sp>
      <p:pic>
        <p:nvPicPr>
          <p:cNvPr id="3" name="Afbeelding 2">
            <a:extLst>
              <a:ext uri="{FF2B5EF4-FFF2-40B4-BE49-F238E27FC236}">
                <a16:creationId xmlns:a16="http://schemas.microsoft.com/office/drawing/2014/main" id="{9B96944E-773F-6B30-0F37-8DB47A500B39}"/>
              </a:ext>
            </a:extLst>
          </p:cNvPr>
          <p:cNvPicPr>
            <a:picLocks noChangeAspect="1"/>
          </p:cNvPicPr>
          <p:nvPr/>
        </p:nvPicPr>
        <p:blipFill>
          <a:blip r:embed="rId3"/>
          <a:srcRect r="2649"/>
          <a:stretch/>
        </p:blipFill>
        <p:spPr>
          <a:xfrm>
            <a:off x="487325" y="1394529"/>
            <a:ext cx="5860312" cy="5290127"/>
          </a:xfrm>
          <a:prstGeom prst="rect">
            <a:avLst/>
          </a:prstGeom>
        </p:spPr>
      </p:pic>
      <p:pic>
        <p:nvPicPr>
          <p:cNvPr id="4" name="Afbeelding 3">
            <a:extLst>
              <a:ext uri="{FF2B5EF4-FFF2-40B4-BE49-F238E27FC236}">
                <a16:creationId xmlns:a16="http://schemas.microsoft.com/office/drawing/2014/main" id="{E1381879-3959-86B0-F95C-6E6E7EE09B0D}"/>
              </a:ext>
            </a:extLst>
          </p:cNvPr>
          <p:cNvPicPr>
            <a:picLocks noChangeAspect="1"/>
          </p:cNvPicPr>
          <p:nvPr/>
        </p:nvPicPr>
        <p:blipFill>
          <a:blip r:embed="rId4"/>
          <a:srcRect l="4880" r="2583"/>
          <a:stretch/>
        </p:blipFill>
        <p:spPr>
          <a:xfrm>
            <a:off x="6385629" y="1394528"/>
            <a:ext cx="5633593" cy="1827137"/>
          </a:xfrm>
          <a:prstGeom prst="rect">
            <a:avLst/>
          </a:prstGeom>
        </p:spPr>
      </p:pic>
    </p:spTree>
    <p:extLst>
      <p:ext uri="{BB962C8B-B14F-4D97-AF65-F5344CB8AC3E}">
        <p14:creationId xmlns:p14="http://schemas.microsoft.com/office/powerpoint/2010/main" val="34932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6CD7-4D3E-53E2-DF02-1BF820795F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4E21E0-3D59-42DC-8A7A-6F29EF38A668}"/>
              </a:ext>
            </a:extLst>
          </p:cNvPr>
          <p:cNvSpPr>
            <a:spLocks noGrp="1"/>
          </p:cNvSpPr>
          <p:nvPr>
            <p:ph type="title"/>
          </p:nvPr>
        </p:nvSpPr>
        <p:spPr/>
        <p:txBody>
          <a:bodyPr/>
          <a:lstStyle/>
          <a:p>
            <a:r>
              <a:rPr lang="nl-NL" dirty="0"/>
              <a:t>In het eindexamen?</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A2D6C617-54DB-1B87-ECFC-5C61A88DCAE7}"/>
                  </a:ext>
                </a:extLst>
              </p:cNvPr>
              <p:cNvSpPr>
                <a:spLocks noGrp="1"/>
              </p:cNvSpPr>
              <p:nvPr>
                <p:ph idx="1"/>
              </p:nvPr>
            </p:nvSpPr>
            <p:spPr>
              <a:xfrm>
                <a:off x="838200" y="1825625"/>
                <a:ext cx="4605670" cy="4351338"/>
              </a:xfrm>
            </p:spPr>
            <p:txBody>
              <a:bodyPr>
                <a:normAutofit fontScale="77500" lnSpcReduction="20000"/>
              </a:bodyPr>
              <a:lstStyle/>
              <a:p>
                <a:r>
                  <a:rPr lang="nl-NL" dirty="0"/>
                  <a:t>Gegevens:</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 </m:t>
                        </m:r>
                        <m:r>
                          <m:rPr>
                            <m:sty m:val="p"/>
                          </m:rPr>
                          <a:rPr lang="nl-NL" b="0" i="0" smtClean="0">
                            <a:latin typeface="Cambria Math" panose="02040503050406030204" pitchFamily="18" charset="0"/>
                          </a:rPr>
                          <m:t>lood</m:t>
                        </m:r>
                      </m:sub>
                    </m:sSub>
                    <m:r>
                      <a:rPr lang="nl-NL" b="0" i="1" smtClean="0">
                        <a:latin typeface="Cambria Math" panose="02040503050406030204" pitchFamily="18" charset="0"/>
                      </a:rPr>
                      <m:t>=0,061 </m:t>
                    </m:r>
                    <m:r>
                      <m:rPr>
                        <m:sty m:val="p"/>
                      </m:rPr>
                      <a:rPr lang="nl-NL" b="0" i="0" smtClean="0">
                        <a:latin typeface="Cambria Math" panose="02040503050406030204" pitchFamily="18" charset="0"/>
                      </a:rPr>
                      <m:t>cm</m:t>
                    </m:r>
                  </m:oMath>
                </a14:m>
                <a:endParaRPr lang="nl-NL" dirty="0"/>
              </a:p>
              <a:p>
                <a:pPr lvl="1"/>
                <a14:m>
                  <m:oMath xmlns:m="http://schemas.openxmlformats.org/officeDocument/2006/math">
                    <m:r>
                      <a:rPr lang="nl-NL" b="0" i="1" smtClean="0">
                        <a:latin typeface="Cambria Math" panose="02040503050406030204" pitchFamily="18" charset="0"/>
                      </a:rPr>
                      <m:t>𝑑</m:t>
                    </m:r>
                    <m:r>
                      <a:rPr lang="nl-NL" b="0" i="1" smtClean="0">
                        <a:latin typeface="Cambria Math" panose="02040503050406030204" pitchFamily="18" charset="0"/>
                      </a:rPr>
                      <m:t>=0,183 </m:t>
                    </m:r>
                    <m:r>
                      <m:rPr>
                        <m:sty m:val="p"/>
                      </m:rPr>
                      <a:rPr lang="nl-NL" b="0" i="0" smtClean="0">
                        <a:latin typeface="Cambria Math" panose="02040503050406030204" pitchFamily="18" charset="0"/>
                      </a:rPr>
                      <m:t>cm</m:t>
                    </m:r>
                  </m:oMath>
                </a14:m>
                <a:endParaRPr lang="nl-NL"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rPr>
                      <m:t>=100%</m:t>
                    </m:r>
                  </m:oMath>
                </a14:m>
                <a:endParaRPr lang="nl-NL" b="0" dirty="0"/>
              </a:p>
              <a:p>
                <a:r>
                  <a:rPr lang="nl-NL" dirty="0"/>
                  <a:t>Formule:</a:t>
                </a:r>
              </a:p>
              <a:p>
                <a:pPr lvl="1"/>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e>
                      <m:sup>
                        <m:r>
                          <a:rPr lang="nl-NL" b="0" i="1" smtClean="0">
                            <a:latin typeface="Cambria Math" panose="02040503050406030204" pitchFamily="18" charset="0"/>
                            <a:ea typeface="Cambria Math" panose="02040503050406030204" pitchFamily="18" charset="0"/>
                          </a:rPr>
                          <m:t>𝑛</m:t>
                        </m:r>
                      </m:sup>
                    </m:sSup>
                  </m:oMath>
                </a14:m>
                <a:r>
                  <a:rPr lang="nl-NL" dirty="0"/>
                  <a:t>		</a:t>
                </a:r>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𝑑</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den>
                    </m:f>
                  </m:oMath>
                </a14:m>
                <a:endParaRPr lang="nl-NL" dirty="0"/>
              </a:p>
              <a:p>
                <a:r>
                  <a:rPr lang="nl-NL" dirty="0"/>
                  <a:t>Rekenen:</a:t>
                </a:r>
              </a:p>
              <a:p>
                <a:pPr lvl="1"/>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0,183</m:t>
                        </m:r>
                      </m:num>
                      <m:den>
                        <m:r>
                          <a:rPr lang="nl-NL" b="0" i="1" smtClean="0">
                            <a:latin typeface="Cambria Math" panose="02040503050406030204" pitchFamily="18" charset="0"/>
                          </a:rPr>
                          <m:t>0,061</m:t>
                        </m:r>
                      </m:den>
                    </m:f>
                    <m:r>
                      <a:rPr lang="nl-NL" b="0" i="1" smtClean="0">
                        <a:latin typeface="Cambria Math" panose="02040503050406030204" pitchFamily="18" charset="0"/>
                      </a:rPr>
                      <m:t>=3,0</m:t>
                    </m:r>
                  </m:oMath>
                </a14:m>
                <a:endParaRPr lang="nl-NL" dirty="0"/>
              </a:p>
              <a:p>
                <a:pPr lvl="1"/>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=100∙</m:t>
                    </m:r>
                    <m:sSup>
                      <m:sSupPr>
                        <m:ctrlPr>
                          <a:rPr lang="nl-NL" b="0" i="1" smtClean="0">
                            <a:latin typeface="Cambria Math" panose="02040503050406030204" pitchFamily="18" charset="0"/>
                            <a:ea typeface="Cambria Math" panose="02040503050406030204" pitchFamily="18" charset="0"/>
                          </a:rPr>
                        </m:ctrlPr>
                      </m:sSupPr>
                      <m:e>
                        <m:d>
                          <m:dPr>
                            <m:ctrlPr>
                              <a:rPr lang="nl-NL" b="0" i="1" smtClean="0">
                                <a:latin typeface="Cambria Math" panose="02040503050406030204" pitchFamily="18" charset="0"/>
                                <a:ea typeface="Cambria Math" panose="02040503050406030204" pitchFamily="18" charset="0"/>
                              </a:rPr>
                            </m:ctrlPr>
                          </m:d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e>
                        </m:d>
                      </m:e>
                      <m:sup>
                        <m:r>
                          <a:rPr lang="nl-NL" b="0" i="1" smtClean="0">
                            <a:latin typeface="Cambria Math" panose="02040503050406030204" pitchFamily="18" charset="0"/>
                            <a:ea typeface="Cambria Math" panose="02040503050406030204" pitchFamily="18" charset="0"/>
                          </a:rPr>
                          <m:t>3,0</m:t>
                        </m:r>
                      </m:sup>
                    </m:sSup>
                    <m:r>
                      <a:rPr lang="nl-NL" b="0" i="1" smtClean="0">
                        <a:latin typeface="Cambria Math" panose="02040503050406030204" pitchFamily="18" charset="0"/>
                        <a:ea typeface="Cambria Math" panose="02040503050406030204" pitchFamily="18" charset="0"/>
                      </a:rPr>
                      <m:t>=12,5%</m:t>
                    </m:r>
                  </m:oMath>
                </a14:m>
                <a:endParaRPr lang="nl-NL" dirty="0"/>
              </a:p>
              <a:p>
                <a:r>
                  <a:rPr lang="nl-NL" dirty="0"/>
                  <a:t>Antwoord 1:</a:t>
                </a:r>
              </a:p>
              <a:p>
                <a:pPr lvl="1"/>
                <a:r>
                  <a:rPr lang="nl-NL" dirty="0"/>
                  <a:t>Het doorgelaten percentage is 13%</a:t>
                </a:r>
              </a:p>
            </p:txBody>
          </p:sp>
        </mc:Choice>
        <mc:Fallback xmlns="">
          <p:sp>
            <p:nvSpPr>
              <p:cNvPr id="5" name="Tijdelijke aanduiding voor inhoud 4">
                <a:extLst>
                  <a:ext uri="{FF2B5EF4-FFF2-40B4-BE49-F238E27FC236}">
                    <a16:creationId xmlns:a16="http://schemas.microsoft.com/office/drawing/2014/main" id="{A2D6C617-54DB-1B87-ECFC-5C61A88DCAE7}"/>
                  </a:ext>
                </a:extLst>
              </p:cNvPr>
              <p:cNvSpPr>
                <a:spLocks noGrp="1" noRot="1" noChangeAspect="1" noMove="1" noResize="1" noEditPoints="1" noAdjustHandles="1" noChangeArrowheads="1" noChangeShapeType="1" noTextEdit="1"/>
              </p:cNvSpPr>
              <p:nvPr>
                <p:ph idx="1"/>
              </p:nvPr>
            </p:nvSpPr>
            <p:spPr>
              <a:xfrm>
                <a:off x="838200" y="1825625"/>
                <a:ext cx="4605670" cy="4351338"/>
              </a:xfrm>
              <a:blipFill>
                <a:blip r:embed="rId3"/>
                <a:stretch>
                  <a:fillRect l="-1653" t="-2907"/>
                </a:stretch>
              </a:blipFill>
            </p:spPr>
            <p:txBody>
              <a:bodyPr/>
              <a:lstStyle/>
              <a:p>
                <a:r>
                  <a:rPr lang="nl-NL">
                    <a:noFill/>
                  </a:rPr>
                  <a:t> </a:t>
                </a:r>
              </a:p>
            </p:txBody>
          </p:sp>
        </mc:Fallback>
      </mc:AlternateContent>
      <p:pic>
        <p:nvPicPr>
          <p:cNvPr id="4" name="Afbeelding 3">
            <a:extLst>
              <a:ext uri="{FF2B5EF4-FFF2-40B4-BE49-F238E27FC236}">
                <a16:creationId xmlns:a16="http://schemas.microsoft.com/office/drawing/2014/main" id="{E64945FE-773F-8EFE-766A-9BA68EBCD594}"/>
              </a:ext>
            </a:extLst>
          </p:cNvPr>
          <p:cNvPicPr>
            <a:picLocks noChangeAspect="1"/>
          </p:cNvPicPr>
          <p:nvPr/>
        </p:nvPicPr>
        <p:blipFill>
          <a:blip r:embed="rId4"/>
          <a:srcRect l="4880" r="2583"/>
          <a:stretch/>
        </p:blipFill>
        <p:spPr>
          <a:xfrm>
            <a:off x="6289936" y="235579"/>
            <a:ext cx="5633593" cy="1827137"/>
          </a:xfrm>
          <a:prstGeom prst="rect">
            <a:avLst/>
          </a:prstGeom>
        </p:spPr>
      </p:pic>
      <p:sp>
        <p:nvSpPr>
          <p:cNvPr id="6" name="Tijdelijke aanduiding voor inhoud 4">
            <a:extLst>
              <a:ext uri="{FF2B5EF4-FFF2-40B4-BE49-F238E27FC236}">
                <a16:creationId xmlns:a16="http://schemas.microsoft.com/office/drawing/2014/main" id="{B8F52CBB-5127-9763-EE73-3C60A203823D}"/>
              </a:ext>
            </a:extLst>
          </p:cNvPr>
          <p:cNvSpPr txBox="1">
            <a:spLocks/>
          </p:cNvSpPr>
          <p:nvPr/>
        </p:nvSpPr>
        <p:spPr>
          <a:xfrm>
            <a:off x="5864772" y="2271083"/>
            <a:ext cx="605875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200" dirty="0"/>
              <a:t>Gegevens:</a:t>
            </a:r>
          </a:p>
          <a:p>
            <a:pPr lvl="1"/>
            <a:r>
              <a:rPr lang="nl-NL" sz="2200" dirty="0"/>
              <a:t>Karton heeft een grotere halveringsdikte dan lood</a:t>
            </a:r>
          </a:p>
          <a:p>
            <a:pPr lvl="1"/>
            <a:r>
              <a:rPr lang="nl-NL" sz="2200" dirty="0"/>
              <a:t>Dus meer karton nodig dan lood om de straling te halvering</a:t>
            </a:r>
          </a:p>
          <a:p>
            <a:pPr lvl="1"/>
            <a:r>
              <a:rPr lang="nl-NL" sz="2200" dirty="0"/>
              <a:t>De diktes van lood en karton zijn gelijk</a:t>
            </a:r>
          </a:p>
          <a:p>
            <a:r>
              <a:rPr lang="nl-NL" sz="2200" dirty="0"/>
              <a:t>Antwoord 2:</a:t>
            </a:r>
          </a:p>
          <a:p>
            <a:pPr lvl="1"/>
            <a:r>
              <a:rPr lang="nl-NL" sz="2200" dirty="0"/>
              <a:t>Het percentage doorgelaten straling bij het karton is groter dan 13% doordat de halveringsdikte van karton groter is </a:t>
            </a:r>
            <a:r>
              <a:rPr lang="nl-NL" sz="2200" b="1" u="sng" dirty="0"/>
              <a:t>en</a:t>
            </a:r>
            <a:r>
              <a:rPr lang="nl-NL" sz="2200" dirty="0"/>
              <a:t> het karton even dik is als het lood.</a:t>
            </a:r>
            <a:endParaRPr lang="nl-NL" sz="2200" b="1" u="sng" dirty="0"/>
          </a:p>
        </p:txBody>
      </p:sp>
    </p:spTree>
    <p:extLst>
      <p:ext uri="{BB962C8B-B14F-4D97-AF65-F5344CB8AC3E}">
        <p14:creationId xmlns:p14="http://schemas.microsoft.com/office/powerpoint/2010/main" val="320847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down)">
                                      <p:cBhvr>
                                        <p:cTn id="24" dur="500"/>
                                        <p:tgtEl>
                                          <p:spTgt spid="5">
                                            <p:txEl>
                                              <p:pRg st="4" end="4"/>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down)">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down)">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down)">
                                      <p:cBhvr>
                                        <p:cTn id="47" dur="500"/>
                                        <p:tgtEl>
                                          <p:spTgt spid="5">
                                            <p:txEl>
                                              <p:pRg st="9" end="9"/>
                                            </p:txEl>
                                          </p:spTgt>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wipe(down)">
                                      <p:cBhvr>
                                        <p:cTn id="51" dur="500"/>
                                        <p:tgtEl>
                                          <p:spTgt spid="5">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wipe(down)">
                                      <p:cBhvr>
                                        <p:cTn id="56" dur="500"/>
                                        <p:tgtEl>
                                          <p:spTgt spid="6">
                                            <p:txEl>
                                              <p:pRg st="0" end="0"/>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wipe(down)">
                                      <p:cBhvr>
                                        <p:cTn id="59" dur="500"/>
                                        <p:tgtEl>
                                          <p:spTgt spid="6">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6">
                                            <p:txEl>
                                              <p:pRg st="2" end="2"/>
                                            </p:txEl>
                                          </p:spTgt>
                                        </p:tgtEl>
                                        <p:attrNameLst>
                                          <p:attrName>style.visibility</p:attrName>
                                        </p:attrNameLst>
                                      </p:cBhvr>
                                      <p:to>
                                        <p:strVal val="visible"/>
                                      </p:to>
                                    </p:set>
                                    <p:animEffect transition="in" filter="wipe(down)">
                                      <p:cBhvr>
                                        <p:cTn id="64" dur="500"/>
                                        <p:tgtEl>
                                          <p:spTgt spid="6">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6">
                                            <p:txEl>
                                              <p:pRg st="3" end="3"/>
                                            </p:txEl>
                                          </p:spTgt>
                                        </p:tgtEl>
                                        <p:attrNameLst>
                                          <p:attrName>style.visibility</p:attrName>
                                        </p:attrNameLst>
                                      </p:cBhvr>
                                      <p:to>
                                        <p:strVal val="visible"/>
                                      </p:to>
                                    </p:set>
                                    <p:animEffect transition="in" filter="wipe(down)">
                                      <p:cBhvr>
                                        <p:cTn id="69" dur="500"/>
                                        <p:tgtEl>
                                          <p:spTgt spid="6">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6">
                                            <p:txEl>
                                              <p:pRg st="4" end="4"/>
                                            </p:txEl>
                                          </p:spTgt>
                                        </p:tgtEl>
                                        <p:attrNameLst>
                                          <p:attrName>style.visibility</p:attrName>
                                        </p:attrNameLst>
                                      </p:cBhvr>
                                      <p:to>
                                        <p:strVal val="visible"/>
                                      </p:to>
                                    </p:set>
                                    <p:animEffect transition="in" filter="wipe(down)">
                                      <p:cBhvr>
                                        <p:cTn id="74" dur="500"/>
                                        <p:tgtEl>
                                          <p:spTgt spid="6">
                                            <p:txEl>
                                              <p:pRg st="4" end="4"/>
                                            </p:txEl>
                                          </p:spTgt>
                                        </p:tgtEl>
                                      </p:cBhvr>
                                    </p:animEffect>
                                  </p:childTnLst>
                                </p:cTn>
                              </p:par>
                              <p:par>
                                <p:cTn id="75" presetID="22" presetClass="entr" presetSubtype="4" fill="hold" nodeType="with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wipe(down)">
                                      <p:cBhvr>
                                        <p:cTn id="7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E19C3-F86D-1B1F-8328-BF8B27FB4436}"/>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7987F6BF-671E-4A26-5971-3159C3052375}"/>
                  </a:ext>
                </a:extLst>
              </p:cNvPr>
              <p:cNvSpPr>
                <a:spLocks noGrp="1"/>
              </p:cNvSpPr>
              <p:nvPr>
                <p:ph idx="1"/>
              </p:nvPr>
            </p:nvSpPr>
            <p:spPr/>
            <p:txBody>
              <a:bodyPr/>
              <a:lstStyle/>
              <a:p>
                <a:pPr marL="0" indent="0">
                  <a:buNone/>
                </a:pPr>
                <a:r>
                  <a:rPr lang="nl-NL" dirty="0">
                    <a:latin typeface="Arial" panose="020B0604020202020204" pitchFamily="34" charset="0"/>
                    <a:cs typeface="Arial" panose="020B0604020202020204" pitchFamily="34" charset="0"/>
                  </a:rPr>
                  <a:t>Gammastraling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𝑑</m:t>
                        </m:r>
                      </m:sub>
                    </m:sSub>
                    <m:r>
                      <a:rPr lang="nl-NL" b="0" i="1" smtClean="0">
                        <a:latin typeface="Cambria Math" panose="02040503050406030204" pitchFamily="18" charset="0"/>
                        <a:cs typeface="Arial" panose="020B0604020202020204" pitchFamily="34" charset="0"/>
                      </a:rPr>
                      <m:t>=</m:t>
                    </m:r>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nl-NL" b="0" i="1" smtClean="0">
                            <a:latin typeface="Cambria Math" panose="02040503050406030204" pitchFamily="18" charset="0"/>
                            <a:ea typeface="Cambria Math" panose="02040503050406030204" pitchFamily="18" charset="0"/>
                            <a:cs typeface="Arial" panose="020B0604020202020204" pitchFamily="34" charset="0"/>
                          </a:rPr>
                        </m:ctrlPr>
                      </m:sSupPr>
                      <m:e>
                        <m:d>
                          <m:dPr>
                            <m:ctrlPr>
                              <a:rPr lang="nl-NL"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nl-NL" b="0" i="1" smtClean="0">
                                    <a:latin typeface="Cambria Math" panose="02040503050406030204" pitchFamily="18" charset="0"/>
                                    <a:ea typeface="Cambria Math" panose="02040503050406030204" pitchFamily="18" charset="0"/>
                                    <a:cs typeface="Arial" panose="020B0604020202020204" pitchFamily="34" charset="0"/>
                                  </a:rPr>
                                </m:ctrlPr>
                              </m:fPr>
                              <m:num>
                                <m:r>
                                  <a:rPr lang="nl-NL" b="0" i="1" smtClean="0">
                                    <a:latin typeface="Cambria Math" panose="02040503050406030204" pitchFamily="18" charset="0"/>
                                    <a:ea typeface="Cambria Math" panose="02040503050406030204" pitchFamily="18" charset="0"/>
                                    <a:cs typeface="Arial" panose="020B0604020202020204" pitchFamily="34" charset="0"/>
                                  </a:rPr>
                                  <m:t>1</m:t>
                                </m:r>
                              </m:num>
                              <m:den>
                                <m:r>
                                  <a:rPr lang="nl-NL" b="0" i="1" smtClean="0">
                                    <a:latin typeface="Cambria Math" panose="02040503050406030204" pitchFamily="18" charset="0"/>
                                    <a:ea typeface="Cambria Math" panose="02040503050406030204" pitchFamily="18" charset="0"/>
                                    <a:cs typeface="Arial" panose="020B0604020202020204" pitchFamily="34" charset="0"/>
                                  </a:rPr>
                                  <m:t>2</m:t>
                                </m:r>
                              </m:den>
                            </m:f>
                          </m:e>
                        </m:d>
                      </m:e>
                      <m:sup>
                        <m:r>
                          <a:rPr lang="nl-NL" b="0" i="1" smtClean="0">
                            <a:latin typeface="Cambria Math" panose="02040503050406030204" pitchFamily="18" charset="0"/>
                            <a:ea typeface="Cambria Math" panose="02040503050406030204" pitchFamily="18" charset="0"/>
                            <a:cs typeface="Arial" panose="020B0604020202020204" pitchFamily="34" charset="0"/>
                          </a:rPr>
                          <m:t>𝑛</m:t>
                        </m:r>
                      </m:sup>
                    </m:sSup>
                  </m:oMath>
                </a14:m>
                <a:r>
                  <a:rPr lang="nl-NL" dirty="0">
                    <a:latin typeface="Arial" panose="020B0604020202020204" pitchFamily="34" charset="0"/>
                    <a:cs typeface="Arial" panose="020B0604020202020204" pitchFamily="34" charset="0"/>
                  </a:rPr>
                  <a:t>…</a:t>
                </a:r>
              </a:p>
            </p:txBody>
          </p:sp>
        </mc:Choice>
        <mc:Fallback xmlns="">
          <p:sp>
            <p:nvSpPr>
              <p:cNvPr id="3" name="Tijdelijke aanduiding voor inhoud 2">
                <a:extLst>
                  <a:ext uri="{FF2B5EF4-FFF2-40B4-BE49-F238E27FC236}">
                    <a16:creationId xmlns:a16="http://schemas.microsoft.com/office/drawing/2014/main" id="{7987F6BF-671E-4A26-5971-3159C3052375}"/>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nl-NL">
                    <a:noFill/>
                  </a:rPr>
                  <a:t> </a:t>
                </a:r>
              </a:p>
            </p:txBody>
          </p:sp>
        </mc:Fallback>
      </mc:AlternateContent>
    </p:spTree>
    <p:extLst>
      <p:ext uri="{BB962C8B-B14F-4D97-AF65-F5344CB8AC3E}">
        <p14:creationId xmlns:p14="http://schemas.microsoft.com/office/powerpoint/2010/main" val="3175274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3967-B7CF-580D-C75C-7B62E336BB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C0A53E-766D-F6FE-A067-AF3072923677}"/>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7E20A99-B732-1AB7-79F2-F87F650A0C1E}"/>
                  </a:ext>
                </a:extLst>
              </p:cNvPr>
              <p:cNvSpPr>
                <a:spLocks noGrp="1"/>
              </p:cNvSpPr>
              <p:nvPr>
                <p:ph idx="1"/>
              </p:nvPr>
            </p:nvSpPr>
            <p:spPr/>
            <p:txBody>
              <a:bodyPr/>
              <a:lstStyle/>
              <a:p>
                <a:pPr marL="0" indent="0">
                  <a:buNone/>
                </a:pPr>
                <a:r>
                  <a:rPr lang="nl-NL" dirty="0">
                    <a:latin typeface="Arial" panose="020B0604020202020204" pitchFamily="34" charset="0"/>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C7E20A99-B732-1AB7-79F2-F87F650A0C1E}"/>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658894B3-15E2-F2E5-82F8-222B338272DB}"/>
              </a:ext>
            </a:extLst>
          </p:cNvPr>
          <p:cNvGraphicFramePr>
            <a:graphicFrameLocks noGrp="1"/>
          </p:cNvGraphicFramePr>
          <p:nvPr>
            <p:extLst>
              <p:ext uri="{D42A27DB-BD31-4B8C-83A1-F6EECF244321}">
                <p14:modId xmlns:p14="http://schemas.microsoft.com/office/powerpoint/2010/main" val="865429790"/>
              </p:ext>
            </p:extLst>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928496AF-15ED-9FDF-4BE6-17110A3DD01E}"/>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24DCCC82-A3B4-805F-CC30-E4E115C918BB}"/>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3EE26225-7124-7B46-CADB-2F5059C2FC49}"/>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17D41E9F-E429-39FC-1850-A7DC588AF447}"/>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711A5E40-AC70-40F4-A386-3491201FDB2E}"/>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711A5E40-AC70-40F4-A386-3491201FDB2E}"/>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A808E724-7F19-6FA3-1918-2D3126907BE4}"/>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A808E724-7F19-6FA3-1918-2D3126907BE4}"/>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2F43FE6C-E57D-01A7-A730-E37390B1D3A2}"/>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2F43FE6C-E57D-01A7-A730-E37390B1D3A2}"/>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80DB55DB-1D29-10EE-9EC7-FABA3D277528}"/>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80DB55DB-1D29-10EE-9EC7-FABA3D277528}"/>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6A583AB8-C13B-100E-E0F4-A543749113BA}"/>
              </a:ext>
            </a:extLst>
          </p:cNvPr>
          <p:cNvSpPr/>
          <p:nvPr/>
        </p:nvSpPr>
        <p:spPr>
          <a:xfrm>
            <a:off x="3062177" y="4585485"/>
            <a:ext cx="7336465"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337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C3C0-6AED-768C-F9EA-93463FC825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30BA51-C817-2023-EB51-8EE9E67B4DB0}"/>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A10E883-BDEA-F705-5910-F9D9F81D8D29}"/>
                  </a:ext>
                </a:extLst>
              </p:cNvPr>
              <p:cNvSpPr>
                <a:spLocks noGrp="1"/>
              </p:cNvSpPr>
              <p:nvPr>
                <p:ph idx="1"/>
              </p:nvPr>
            </p:nvSpPr>
            <p:spPr/>
            <p:txBody>
              <a:bodyPr/>
              <a:lstStyle/>
              <a:p>
                <a:pPr marL="0" indent="0">
                  <a:buNone/>
                </a:pPr>
                <a:r>
                  <a:rPr lang="nl-NL" dirty="0">
                    <a:latin typeface="Arial" panose="020B0604020202020204" pitchFamily="34" charset="0"/>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DA10E883-BDEA-F705-5910-F9D9F81D8D29}"/>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C1479096-F75B-044C-974B-61899761B781}"/>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EEC91E46-2B48-E3F3-2F0F-16093E34EE18}"/>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4163E4A2-1F7A-3EFE-B4BD-B05C739E08F6}"/>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C3F31459-517A-CB34-7B46-FBF7CDC293E4}"/>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65AD6AC6-070C-24BA-25CD-E6945759E8FC}"/>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789F43B2-B141-F4AC-4237-9FEF840DD630}"/>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789F43B2-B141-F4AC-4237-9FEF840DD630}"/>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30E1E719-E879-6216-5BF4-E724095F5547}"/>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30E1E719-E879-6216-5BF4-E724095F5547}"/>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DB0DC0AB-E9B2-76E2-34BD-84EA34151C80}"/>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DB0DC0AB-E9B2-76E2-34BD-84EA34151C80}"/>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35ACCC42-3809-0FD3-E93D-1233BC213AB6}"/>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35ACCC42-3809-0FD3-E93D-1233BC213AB6}"/>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9CF4A665-8586-4350-3212-87352099D72C}"/>
              </a:ext>
            </a:extLst>
          </p:cNvPr>
          <p:cNvSpPr/>
          <p:nvPr/>
        </p:nvSpPr>
        <p:spPr>
          <a:xfrm>
            <a:off x="4334541" y="4528704"/>
            <a:ext cx="7336465"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4043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890B-4B37-7453-0A6B-E51D1FB63F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A84A3D-AC2D-570E-6474-3B9A5858F0B2}"/>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E7466C1-AEA9-7305-204D-2218E92DF7E6}"/>
                  </a:ext>
                </a:extLst>
              </p:cNvPr>
              <p:cNvSpPr>
                <a:spLocks noGrp="1"/>
              </p:cNvSpPr>
              <p:nvPr>
                <p:ph idx="1"/>
              </p:nvPr>
            </p:nvSpPr>
            <p:spPr/>
            <p:txBody>
              <a:bodyPr/>
              <a:lstStyle/>
              <a:p>
                <a:pPr marL="0" indent="0">
                  <a:buNone/>
                </a:pPr>
                <a:r>
                  <a:rPr lang="nl-NL" dirty="0">
                    <a:latin typeface="Arial" panose="020B0604020202020204" pitchFamily="34" charset="0"/>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FE7466C1-AEA9-7305-204D-2218E92DF7E6}"/>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69DE8196-2B8D-3857-F495-11C576C2BEEA}"/>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08D8266C-600B-7F76-2717-F93D0A643D07}"/>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FD12F9F5-9D67-9B8D-3C1C-166D80A49321}"/>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F062ED7A-B7F2-18C8-BC5B-8BB00364373D}"/>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F3743E6A-E158-8985-F704-0AB9732BD0D7}"/>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42A0C357-03B2-9047-05D2-EA4B26777B45}"/>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42A0C357-03B2-9047-05D2-EA4B26777B45}"/>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92502560-F0AE-4F33-0CA3-2C4AE8BD429D}"/>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92502560-F0AE-4F33-0CA3-2C4AE8BD429D}"/>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9FDDCEE4-516E-133A-3E92-566361BD8996}"/>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9FDDCEE4-516E-133A-3E92-566361BD8996}"/>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A77A6B38-D1D3-D40B-7545-2FBE9EF1B64C}"/>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A77A6B38-D1D3-D40B-7545-2FBE9EF1B64C}"/>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4D4B4916-BA41-17FA-394F-970FDF27BF69}"/>
              </a:ext>
            </a:extLst>
          </p:cNvPr>
          <p:cNvSpPr/>
          <p:nvPr/>
        </p:nvSpPr>
        <p:spPr>
          <a:xfrm>
            <a:off x="6096000" y="4585485"/>
            <a:ext cx="5724451"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9297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9B64-B004-F9AA-31B7-37241225C6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E1F79F-1636-4266-BF38-C3FCB3D1E7A4}"/>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19807015-91B5-8BE8-1723-7EFF4B65A96B}"/>
                  </a:ext>
                </a:extLst>
              </p:cNvPr>
              <p:cNvSpPr>
                <a:spLocks noGrp="1"/>
              </p:cNvSpPr>
              <p:nvPr>
                <p:ph idx="1"/>
              </p:nvPr>
            </p:nvSpPr>
            <p:spPr/>
            <p:txBody>
              <a:bodyPr/>
              <a:lstStyle/>
              <a:p>
                <a:pPr marL="0" indent="0">
                  <a:buNone/>
                </a:pPr>
                <a:r>
                  <a:rPr lang="nl-NL" dirty="0">
                    <a:latin typeface="Arial" panose="020B0604020202020204" pitchFamily="34" charset="0"/>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19807015-91B5-8BE8-1723-7EFF4B65A96B}"/>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E1B34AB9-B8B9-CB4D-D095-3F540E7E6C09}"/>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7375A8AD-1E9B-EAC0-8D10-F2E13F19BAEB}"/>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E109F5F8-424A-5AFE-21C5-2A7422B44B4C}"/>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A81D4102-FD4B-2F4A-43F7-6746E7449DE8}"/>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F518BFC5-DB3B-20C7-1C1D-12D7EAF4102B}"/>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E335E0BE-83C8-A34C-DAD3-5FB5BC09A857}"/>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E335E0BE-83C8-A34C-DAD3-5FB5BC09A857}"/>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A3D9CC6F-E667-E74E-994A-6CE88CF7EC09}"/>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A3D9CC6F-E667-E74E-994A-6CE88CF7EC09}"/>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5"/>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5CD3AAC7-F99E-003B-D58E-3E5324BDFE29}"/>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5CD3AAC7-F99E-003B-D58E-3E5324BDFE29}"/>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294C579C-A573-D8AF-84A1-371F82EC487D}"/>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294C579C-A573-D8AF-84A1-371F82EC487D}"/>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7"/>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11FD129D-119F-EEEB-DAC3-9E06F8781497}"/>
              </a:ext>
            </a:extLst>
          </p:cNvPr>
          <p:cNvSpPr/>
          <p:nvPr/>
        </p:nvSpPr>
        <p:spPr>
          <a:xfrm>
            <a:off x="9628959" y="4585485"/>
            <a:ext cx="2191492"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664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7174-139F-F183-850A-628A4EDDA5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9714C8-5754-AF71-C37A-9CDEBF9B564A}"/>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93CC2CC-F72A-6985-01C6-B956669021AE}"/>
                  </a:ext>
                </a:extLst>
              </p:cNvPr>
              <p:cNvSpPr>
                <a:spLocks noGrp="1"/>
              </p:cNvSpPr>
              <p:nvPr>
                <p:ph idx="1"/>
              </p:nvPr>
            </p:nvSpPr>
            <p:spPr/>
            <p:txBody>
              <a:bodyPr>
                <a:normAutofit fontScale="92500" lnSpcReduction="20000"/>
              </a:bodyPr>
              <a:lstStyle/>
              <a:p>
                <a:pPr marL="0" indent="0">
                  <a:buNone/>
                </a:pPr>
                <a:r>
                  <a:rPr lang="nl-NL" dirty="0">
                    <a:latin typeface="Arial" panose="020B0604020202020204" pitchFamily="34" charset="0"/>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Arial" panose="020B0604020202020204" pitchFamily="34" charset="0"/>
                    <a:cs typeface="Arial" panose="020B0604020202020204" pitchFamily="34" charset="0"/>
                  </a:rPr>
                  <a:t> De stralingsintensiteit neemt hierdoor af van 100% tot 6,25%.</a:t>
                </a:r>
              </a:p>
              <a:p>
                <a:pPr marL="0" indent="0">
                  <a:buNone/>
                </a:pPr>
                <a:r>
                  <a:rPr lang="nl-NL" dirty="0">
                    <a:latin typeface="Arial" panose="020B0604020202020204" pitchFamily="34" charset="0"/>
                    <a:cs typeface="Arial" panose="020B0604020202020204" pitchFamily="34" charset="0"/>
                  </a:rPr>
                  <a:t>Bereken de dikte van het materiaal</a:t>
                </a:r>
              </a:p>
              <a:p>
                <a:r>
                  <a:rPr lang="nl-NL" dirty="0"/>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Arial" panose="020B0604020202020204" pitchFamily="34" charset="0"/>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Formule:</a:t>
                </a:r>
              </a:p>
              <a:p>
                <a:pPr lvl="1"/>
                <a14:m>
                  <m:oMath xmlns:m="http://schemas.openxmlformats.org/officeDocument/2006/math">
                    <m:r>
                      <a:rPr lang="nl-NL" b="0" i="1" smtClean="0">
                        <a:latin typeface="Cambria Math" panose="02040503050406030204" pitchFamily="18" charset="0"/>
                        <a:cs typeface="Arial" panose="020B0604020202020204" pitchFamily="34" charset="0"/>
                      </a:rPr>
                      <m:t>4</m:t>
                    </m:r>
                    <m:r>
                      <a:rPr lang="nl-NL"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nl-NL" b="0" i="1" smtClean="0">
                            <a:latin typeface="Cambria Math" panose="02040503050406030204" pitchFamily="18" charset="0"/>
                            <a:ea typeface="Cambria Math" panose="02040503050406030204" pitchFamily="18" charset="0"/>
                            <a:cs typeface="Arial" panose="020B0604020202020204" pitchFamily="34" charset="0"/>
                          </a:rPr>
                        </m:ctrlPr>
                      </m:sSubPr>
                      <m:e>
                        <m:r>
                          <a:rPr lang="nl-NL" b="0" i="1" smtClean="0">
                            <a:latin typeface="Cambria Math" panose="02040503050406030204" pitchFamily="18" charset="0"/>
                            <a:ea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ea typeface="Cambria Math" panose="02040503050406030204" pitchFamily="18" charset="0"/>
                                <a:cs typeface="Arial" panose="020B0604020202020204" pitchFamily="34" charset="0"/>
                              </a:rPr>
                            </m:ctrlPr>
                          </m:fPr>
                          <m:num>
                            <m:r>
                              <a:rPr lang="nl-NL" b="0" i="1" smtClean="0">
                                <a:latin typeface="Cambria Math" panose="02040503050406030204" pitchFamily="18" charset="0"/>
                                <a:ea typeface="Cambria Math" panose="02040503050406030204" pitchFamily="18" charset="0"/>
                                <a:cs typeface="Arial" panose="020B0604020202020204" pitchFamily="34" charset="0"/>
                              </a:rPr>
                              <m:t>1</m:t>
                            </m:r>
                          </m:num>
                          <m:den>
                            <m:r>
                              <a:rPr lang="nl-NL" b="0" i="1" smtClean="0">
                                <a:latin typeface="Cambria Math" panose="02040503050406030204" pitchFamily="18" charset="0"/>
                                <a:ea typeface="Cambria Math" panose="02040503050406030204" pitchFamily="18" charset="0"/>
                                <a:cs typeface="Arial" panose="020B0604020202020204" pitchFamily="34" charset="0"/>
                              </a:rPr>
                              <m:t>2</m:t>
                            </m:r>
                          </m:den>
                        </m:f>
                      </m:sub>
                    </m:sSub>
                  </m:oMath>
                </a14:m>
                <a:endParaRPr lang="nl-NL" b="0" dirty="0">
                  <a:latin typeface="Arial" panose="020B0604020202020204" pitchFamily="34" charset="0"/>
                  <a:ea typeface="Cambria Math" panose="02040503050406030204" pitchFamily="18" charset="0"/>
                  <a:cs typeface="Arial" panose="020B0604020202020204" pitchFamily="34" charset="0"/>
                </a:endParaRPr>
              </a:p>
              <a:p>
                <a:r>
                  <a:rPr lang="nl-NL" dirty="0">
                    <a:latin typeface="Arial" panose="020B0604020202020204" pitchFamily="34" charset="0"/>
                    <a:cs typeface="Arial" panose="020B0604020202020204" pitchFamily="34" charset="0"/>
                  </a:rPr>
                  <a:t>Rekenen:</a:t>
                </a:r>
              </a:p>
              <a:p>
                <a:pPr lvl="1"/>
                <a14:m>
                  <m:oMath xmlns:m="http://schemas.openxmlformats.org/officeDocument/2006/math">
                    <m:r>
                      <a:rPr lang="nl-NL" b="0" i="1" smtClean="0">
                        <a:latin typeface="Cambria Math" panose="02040503050406030204" pitchFamily="18" charset="0"/>
                        <a:cs typeface="Arial" panose="020B0604020202020204" pitchFamily="34" charset="0"/>
                      </a:rPr>
                      <m:t>4</m:t>
                    </m:r>
                    <m:r>
                      <a:rPr lang="nl-NL" b="0" i="1" smtClean="0">
                        <a:latin typeface="Cambria Math" panose="02040503050406030204" pitchFamily="18" charset="0"/>
                        <a:ea typeface="Cambria Math" panose="02040503050406030204" pitchFamily="18" charset="0"/>
                        <a:cs typeface="Arial" panose="020B0604020202020204" pitchFamily="34" charset="0"/>
                      </a:rPr>
                      <m:t>×0,12=0,48 </m:t>
                    </m:r>
                    <m:r>
                      <m:rPr>
                        <m:sty m:val="p"/>
                      </m:rPr>
                      <a:rPr lang="nl-NL" b="0" i="0" smtClean="0">
                        <a:latin typeface="Cambria Math" panose="02040503050406030204" pitchFamily="18" charset="0"/>
                        <a:ea typeface="Cambria Math" panose="02040503050406030204" pitchFamily="18" charset="0"/>
                        <a:cs typeface="Arial" panose="020B0604020202020204" pitchFamily="34" charset="0"/>
                      </a:rPr>
                      <m:t>cm</m:t>
                    </m:r>
                  </m:oMath>
                </a14:m>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Antwoord:</a:t>
                </a:r>
              </a:p>
              <a:p>
                <a:pPr lvl="1"/>
                <a:r>
                  <a:rPr lang="nl-NL" dirty="0">
                    <a:latin typeface="Arial" panose="020B0604020202020204" pitchFamily="34" charset="0"/>
                    <a:cs typeface="Arial" panose="020B0604020202020204" pitchFamily="34" charset="0"/>
                  </a:rPr>
                  <a:t>Het materiaal is </a:t>
                </a:r>
                <a14:m>
                  <m:oMath xmlns:m="http://schemas.openxmlformats.org/officeDocument/2006/math">
                    <m:r>
                      <a:rPr lang="nl-NL" b="0" i="1" smtClean="0">
                        <a:latin typeface="Cambria Math" panose="02040503050406030204" pitchFamily="18" charset="0"/>
                        <a:cs typeface="Arial" panose="020B0604020202020204" pitchFamily="34" charset="0"/>
                      </a:rPr>
                      <m:t>0,48 </m:t>
                    </m:r>
                    <m:r>
                      <m:rPr>
                        <m:sty m:val="p"/>
                      </m:rPr>
                      <a:rPr lang="nl-NL" b="0" i="0" smtClean="0">
                        <a:latin typeface="Cambria Math" panose="02040503050406030204" pitchFamily="18" charset="0"/>
                        <a:cs typeface="Arial" panose="020B0604020202020204" pitchFamily="34" charset="0"/>
                      </a:rPr>
                      <m:t>cm</m:t>
                    </m:r>
                  </m:oMath>
                </a14:m>
                <a:r>
                  <a:rPr lang="nl-NL" dirty="0">
                    <a:latin typeface="Arial" panose="020B0604020202020204" pitchFamily="34" charset="0"/>
                    <a:cs typeface="Arial" panose="020B0604020202020204" pitchFamily="34" charset="0"/>
                  </a:rPr>
                  <a:t> dik</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D93CC2CC-F72A-6985-01C6-B956669021AE}"/>
                  </a:ext>
                </a:extLst>
              </p:cNvPr>
              <p:cNvSpPr>
                <a:spLocks noGrp="1" noRot="1" noChangeAspect="1" noMove="1" noResize="1" noEditPoints="1" noAdjustHandles="1" noChangeArrowheads="1" noChangeShapeType="1" noTextEdit="1"/>
              </p:cNvSpPr>
              <p:nvPr>
                <p:ph idx="1"/>
              </p:nvPr>
            </p:nvSpPr>
            <p:spPr>
              <a:blipFill>
                <a:blip r:embed="rId2"/>
                <a:stretch>
                  <a:fillRect l="-1086" t="-3779" b="-291"/>
                </a:stretch>
              </a:blipFill>
            </p:spPr>
            <p:txBody>
              <a:bodyPr/>
              <a:lstStyle/>
              <a:p>
                <a:r>
                  <a:rPr lang="nl-NL">
                    <a:noFill/>
                  </a:rPr>
                  <a:t> </a:t>
                </a:r>
              </a:p>
            </p:txBody>
          </p:sp>
        </mc:Fallback>
      </mc:AlternateContent>
    </p:spTree>
    <p:extLst>
      <p:ext uri="{BB962C8B-B14F-4D97-AF65-F5344CB8AC3E}">
        <p14:creationId xmlns:p14="http://schemas.microsoft.com/office/powerpoint/2010/main" val="12196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down)">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5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35B0B-5171-FFDE-631A-FF4409698BB6}"/>
              </a:ext>
            </a:extLst>
          </p:cNvPr>
          <p:cNvSpPr>
            <a:spLocks noGrp="1"/>
          </p:cNvSpPr>
          <p:nvPr>
            <p:ph type="title"/>
          </p:nvPr>
        </p:nvSpPr>
        <p:spPr/>
        <p:txBody>
          <a:bodyPr/>
          <a:lstStyle/>
          <a:p>
            <a:r>
              <a:rPr lang="nl-NL" dirty="0"/>
              <a:t>Wanneer gebruik je oppervlakte onder een grafiek en hoe bepaal je dat?</a:t>
            </a:r>
          </a:p>
        </p:txBody>
      </p:sp>
      <p:sp>
        <p:nvSpPr>
          <p:cNvPr id="3" name="Tijdelijke aanduiding voor tekst 2">
            <a:extLst>
              <a:ext uri="{FF2B5EF4-FFF2-40B4-BE49-F238E27FC236}">
                <a16:creationId xmlns:a16="http://schemas.microsoft.com/office/drawing/2014/main" id="{EB1204F0-4D2D-4C20-83C4-147BF3B2AE5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82703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a:xfrm>
            <a:off x="838200" y="481861"/>
            <a:ext cx="10515600" cy="1325563"/>
          </a:xfrm>
        </p:spPr>
        <p:txBody>
          <a:bodyPr/>
          <a:lstStyle/>
          <a:p>
            <a:r>
              <a:rPr lang="nl-NL" dirty="0"/>
              <a:t>Afgelegde weg tussen t = 4 s en t = 10 s?</a:t>
            </a:r>
          </a:p>
        </p:txBody>
      </p:sp>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066635A3-255C-39E6-C117-8BD58E9F8EDE}"/>
                  </a:ext>
                </a:extLst>
              </p:cNvPr>
              <p:cNvSpPr>
                <a:spLocks noGrp="1"/>
              </p:cNvSpPr>
              <p:nvPr>
                <p:ph sz="half" idx="1"/>
              </p:nvPr>
            </p:nvSpPr>
            <p:spPr>
              <a:xfrm>
                <a:off x="838200" y="1825625"/>
                <a:ext cx="4317567" cy="4886460"/>
              </a:xfrm>
            </p:spPr>
            <p:txBody>
              <a:bodyPr>
                <a:normAutofit/>
              </a:bodyPr>
              <a:lstStyle/>
              <a:p>
                <a:pPr marL="0" indent="0">
                  <a:lnSpc>
                    <a:spcPct val="110000"/>
                  </a:lnSpc>
                  <a:buNone/>
                </a:pPr>
                <a:r>
                  <a:rPr lang="nl-NL" sz="2400" dirty="0"/>
                  <a:t>Eenparige beweging, dus</a:t>
                </a:r>
                <a:endParaRPr lang="nl-NL" sz="2400" i="1"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r>
                      <a:rPr lang="nl-NL" sz="2400" b="0" i="1" smtClean="0">
                        <a:latin typeface="Cambria Math" panose="02040503050406030204" pitchFamily="18" charset="0"/>
                      </a:rPr>
                      <m:t>𝑣</m:t>
                    </m:r>
                    <m:r>
                      <a:rPr lang="nl-NL" sz="2400" b="0" i="1" smtClean="0">
                        <a:latin typeface="Cambria Math" panose="02040503050406030204" pitchFamily="18" charset="0"/>
                      </a:rPr>
                      <m:t>∙</m:t>
                    </m:r>
                    <m:r>
                      <a:rPr lang="nl-NL" sz="2400" b="0" i="1" smtClean="0">
                        <a:latin typeface="Cambria Math" panose="02040503050406030204" pitchFamily="18" charset="0"/>
                      </a:rPr>
                      <m:t>𝑡</m:t>
                    </m:r>
                  </m:oMath>
                </a14:m>
                <a:endParaRPr lang="nl-NL" sz="2400"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=10</m:t>
                    </m:r>
                    <m:d>
                      <m:dPr>
                        <m:ctrlPr>
                          <a:rPr lang="nl-NL" sz="2400" b="0" i="1" smtClean="0">
                            <a:latin typeface="Cambria Math" panose="02040503050406030204" pitchFamily="18" charset="0"/>
                          </a:rPr>
                        </m:ctrlPr>
                      </m:dPr>
                      <m:e>
                        <m:f>
                          <m:fPr>
                            <m:type m:val="lin"/>
                            <m:ctrlPr>
                              <a:rPr lang="nl-NL" sz="2400" b="0" i="1" smtClean="0">
                                <a:latin typeface="Cambria Math" panose="02040503050406030204" pitchFamily="18" charset="0"/>
                              </a:rPr>
                            </m:ctrlPr>
                          </m:fPr>
                          <m:num>
                            <m:r>
                              <m:rPr>
                                <m:sty m:val="p"/>
                              </m:rPr>
                              <a:rPr lang="nl-NL" sz="2400" b="0" i="0" smtClean="0">
                                <a:latin typeface="Cambria Math" panose="02040503050406030204" pitchFamily="18" charset="0"/>
                              </a:rPr>
                              <m:t>m</m:t>
                            </m:r>
                          </m:num>
                          <m:den>
                            <m:r>
                              <m:rPr>
                                <m:sty m:val="p"/>
                              </m:rPr>
                              <a:rPr lang="nl-NL" sz="2400" b="0" i="0" smtClean="0">
                                <a:latin typeface="Cambria Math" panose="02040503050406030204" pitchFamily="18" charset="0"/>
                              </a:rPr>
                              <m:t>s</m:t>
                            </m:r>
                          </m:den>
                        </m:f>
                      </m:e>
                    </m:d>
                    <m:r>
                      <a:rPr lang="nl-NL" sz="2400" b="0" i="1" smtClean="0">
                        <a:latin typeface="Cambria Math" panose="02040503050406030204" pitchFamily="18" charset="0"/>
                      </a:rPr>
                      <m:t>×6 </m:t>
                    </m:r>
                    <m:d>
                      <m:dPr>
                        <m:ctrlPr>
                          <a:rPr lang="nl-NL" sz="2400" b="0" i="1" smtClean="0">
                            <a:latin typeface="Cambria Math" panose="02040503050406030204" pitchFamily="18" charset="0"/>
                          </a:rPr>
                        </m:ctrlPr>
                      </m:dPr>
                      <m:e>
                        <m:r>
                          <m:rPr>
                            <m:sty m:val="p"/>
                          </m:rPr>
                          <a:rPr lang="nl-NL" sz="2400" b="0" i="0" smtClean="0">
                            <a:latin typeface="Cambria Math" panose="02040503050406030204" pitchFamily="18" charset="0"/>
                          </a:rPr>
                          <m:t>s</m:t>
                        </m:r>
                      </m:e>
                    </m:d>
                    <m:r>
                      <a:rPr lang="nl-NL" sz="2400" b="0" i="0" smtClean="0">
                        <a:latin typeface="Cambria Math" panose="02040503050406030204" pitchFamily="18" charset="0"/>
                      </a:rPr>
                      <m:t>=60 </m:t>
                    </m:r>
                    <m:r>
                      <a:rPr lang="nl-NL" sz="2400" b="0" i="1" smtClean="0">
                        <a:latin typeface="Cambria Math" panose="02040503050406030204" pitchFamily="18" charset="0"/>
                      </a:rPr>
                      <m:t>𝑚</m:t>
                    </m:r>
                  </m:oMath>
                </a14:m>
                <a:endParaRPr lang="nl-NL" sz="2400" dirty="0">
                  <a:latin typeface="Cambria Math" panose="02040503050406030204" pitchFamily="18" charset="0"/>
                </a:endParaRPr>
              </a:p>
              <a:p>
                <a:pPr marL="0" indent="0">
                  <a:lnSpc>
                    <a:spcPct val="110000"/>
                  </a:lnSpc>
                  <a:buNone/>
                </a:pPr>
                <a:r>
                  <a:rPr lang="nl-NL" sz="2400" dirty="0"/>
                  <a:t>Oppervlakte:</a:t>
                </a:r>
              </a:p>
              <a:p>
                <a:pPr>
                  <a:lnSpc>
                    <a:spcPct val="110000"/>
                  </a:lnSpc>
                </a:pPr>
                <a14:m>
                  <m:oMath xmlns:m="http://schemas.openxmlformats.org/officeDocument/2006/math">
                    <m:r>
                      <a:rPr lang="nl-NL" sz="2400" b="0" i="1" smtClean="0">
                        <a:latin typeface="Cambria Math" panose="02040503050406030204" pitchFamily="18" charset="0"/>
                      </a:rPr>
                      <m:t>𝐴</m:t>
                    </m:r>
                    <m:r>
                      <a:rPr lang="nl-NL" sz="2400" b="0" i="1" smtClean="0">
                        <a:latin typeface="Cambria Math" panose="02040503050406030204" pitchFamily="18" charset="0"/>
                      </a:rPr>
                      <m:t>=ℓ∙</m:t>
                    </m:r>
                    <m:r>
                      <a:rPr lang="nl-NL" sz="2400" b="0" i="1" smtClean="0">
                        <a:latin typeface="Cambria Math" panose="02040503050406030204" pitchFamily="18" charset="0"/>
                      </a:rPr>
                      <m:t>𝑏</m:t>
                    </m:r>
                  </m:oMath>
                </a14:m>
                <a:endParaRPr lang="nl-NL" sz="2400" b="0" i="1"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r>
                      <a:rPr lang="nl-NL" sz="2400" b="0" i="1" smtClean="0">
                        <a:latin typeface="Cambria Math" panose="02040503050406030204" pitchFamily="18" charset="0"/>
                      </a:rPr>
                      <m:t>𝑣</m:t>
                    </m:r>
                    <m:r>
                      <a:rPr lang="nl-NL" sz="2400" b="0" i="1" smtClean="0">
                        <a:latin typeface="Cambria Math" panose="02040503050406030204" pitchFamily="18" charset="0"/>
                      </a:rPr>
                      <m:t>∙</m:t>
                    </m:r>
                    <m:r>
                      <a:rPr lang="nl-NL" sz="2400" b="0" i="1" smtClean="0">
                        <a:latin typeface="Cambria Math" panose="02040503050406030204" pitchFamily="18" charset="0"/>
                      </a:rPr>
                      <m:t>𝑡</m:t>
                    </m:r>
                  </m:oMath>
                </a14:m>
                <a:endParaRPr lang="nl-NL" sz="2400"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𝑦</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as</m:t>
                        </m:r>
                      </m:e>
                    </m:d>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as</m:t>
                    </m:r>
                    <m:r>
                      <a:rPr lang="nl-NL" sz="2400" b="0" i="1" smtClean="0">
                        <a:latin typeface="Cambria Math" panose="02040503050406030204" pitchFamily="18" charset="0"/>
                      </a:rPr>
                      <m:t>)</m:t>
                    </m:r>
                  </m:oMath>
                </a14:m>
                <a:endParaRPr lang="nl-NL" sz="2400" dirty="0"/>
              </a:p>
              <a:p>
                <a:pPr>
                  <a:lnSpc>
                    <a:spcPct val="110000"/>
                  </a:lnSpc>
                </a:pPr>
                <a:endParaRPr lang="nl-NL" sz="2400" dirty="0"/>
              </a:p>
            </p:txBody>
          </p:sp>
        </mc:Choice>
        <mc:Fallback xmlns="">
          <p:sp>
            <p:nvSpPr>
              <p:cNvPr id="8" name="Tijdelijke aanduiding voor inhoud 7">
                <a:extLst>
                  <a:ext uri="{FF2B5EF4-FFF2-40B4-BE49-F238E27FC236}">
                    <a16:creationId xmlns:a16="http://schemas.microsoft.com/office/drawing/2014/main" id="{066635A3-255C-39E6-C117-8BD58E9F8EDE}"/>
                  </a:ext>
                </a:extLst>
              </p:cNvPr>
              <p:cNvSpPr>
                <a:spLocks noGrp="1" noRot="1" noChangeAspect="1" noMove="1" noResize="1" noEditPoints="1" noAdjustHandles="1" noChangeArrowheads="1" noChangeShapeType="1" noTextEdit="1"/>
              </p:cNvSpPr>
              <p:nvPr>
                <p:ph sz="half" idx="1"/>
              </p:nvPr>
            </p:nvSpPr>
            <p:spPr>
              <a:xfrm>
                <a:off x="838200" y="1825625"/>
                <a:ext cx="4317567" cy="4886460"/>
              </a:xfrm>
              <a:blipFill>
                <a:blip r:embed="rId3"/>
                <a:stretch>
                  <a:fillRect l="-2260" t="-623"/>
                </a:stretch>
              </a:blipFill>
            </p:spPr>
            <p:txBody>
              <a:bodyPr/>
              <a:lstStyle/>
              <a:p>
                <a:r>
                  <a:rPr lang="nl-NL">
                    <a:noFill/>
                  </a:rPr>
                  <a:t> </a:t>
                </a:r>
              </a:p>
            </p:txBody>
          </p:sp>
        </mc:Fallback>
      </mc:AlternateContent>
      <p:sp>
        <p:nvSpPr>
          <p:cNvPr id="9" name="Tijdelijke aanduiding voor inhoud 8">
            <a:extLst>
              <a:ext uri="{FF2B5EF4-FFF2-40B4-BE49-F238E27FC236}">
                <a16:creationId xmlns:a16="http://schemas.microsoft.com/office/drawing/2014/main" id="{58281CA0-8C49-018A-F5E5-3FAD18BD3BBC}"/>
              </a:ext>
            </a:extLst>
          </p:cNvPr>
          <p:cNvSpPr>
            <a:spLocks noGrp="1"/>
          </p:cNvSpPr>
          <p:nvPr>
            <p:ph sz="half" idx="2"/>
          </p:nvPr>
        </p:nvSpPr>
        <p:spPr/>
        <p:txBody>
          <a:bodyPr>
            <a:normAutofit/>
          </a:bodyPr>
          <a:lstStyle/>
          <a:p>
            <a:endParaRPr lang="nl-NL"/>
          </a:p>
        </p:txBody>
      </p:sp>
      <p:pic>
        <p:nvPicPr>
          <p:cNvPr id="4" name="Tijdelijke aanduiding voor inhoud 8">
            <a:extLst>
              <a:ext uri="{FF2B5EF4-FFF2-40B4-BE49-F238E27FC236}">
                <a16:creationId xmlns:a16="http://schemas.microsoft.com/office/drawing/2014/main" id="{A2C90176-1FF5-CDE5-8043-FB0B4D64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989" y="1825625"/>
            <a:ext cx="6474121" cy="4330420"/>
          </a:xfrm>
          <a:prstGeom prst="rect">
            <a:avLst/>
          </a:prstGeom>
        </p:spPr>
      </p:pic>
      <p:sp>
        <p:nvSpPr>
          <p:cNvPr id="5" name="Rechthoek 4">
            <a:extLst>
              <a:ext uri="{FF2B5EF4-FFF2-40B4-BE49-F238E27FC236}">
                <a16:creationId xmlns:a16="http://schemas.microsoft.com/office/drawing/2014/main" id="{CBB0D5F2-4069-1002-FBAE-FCA4E1C48781}"/>
              </a:ext>
            </a:extLst>
          </p:cNvPr>
          <p:cNvSpPr/>
          <p:nvPr/>
        </p:nvSpPr>
        <p:spPr>
          <a:xfrm>
            <a:off x="8445632" y="2580762"/>
            <a:ext cx="3204390" cy="2702819"/>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1" name="Rechte verbindingslijn met pijl 10">
            <a:extLst>
              <a:ext uri="{FF2B5EF4-FFF2-40B4-BE49-F238E27FC236}">
                <a16:creationId xmlns:a16="http://schemas.microsoft.com/office/drawing/2014/main" id="{751CA946-743B-924A-9D60-7BCDB7FA1559}"/>
              </a:ext>
            </a:extLst>
          </p:cNvPr>
          <p:cNvCxnSpPr>
            <a:cxnSpLocks/>
          </p:cNvCxnSpPr>
          <p:nvPr/>
        </p:nvCxnSpPr>
        <p:spPr>
          <a:xfrm>
            <a:off x="8445632" y="5293309"/>
            <a:ext cx="3204389"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725C766-3BEB-DF78-F2C7-5A45BACCCFB1}"/>
              </a:ext>
            </a:extLst>
          </p:cNvPr>
          <p:cNvCxnSpPr>
            <a:cxnSpLocks/>
          </p:cNvCxnSpPr>
          <p:nvPr/>
        </p:nvCxnSpPr>
        <p:spPr>
          <a:xfrm>
            <a:off x="11650021" y="2580762"/>
            <a:ext cx="0" cy="2712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FAD243B9-6297-CC05-CE70-48971C556871}"/>
              </a:ext>
            </a:extLst>
          </p:cNvPr>
          <p:cNvSpPr/>
          <p:nvPr/>
        </p:nvSpPr>
        <p:spPr>
          <a:xfrm>
            <a:off x="5599890" y="3075191"/>
            <a:ext cx="451870" cy="12341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Ovaal 16">
            <a:extLst>
              <a:ext uri="{FF2B5EF4-FFF2-40B4-BE49-F238E27FC236}">
                <a16:creationId xmlns:a16="http://schemas.microsoft.com/office/drawing/2014/main" id="{CFC8F93C-7B96-4D3B-F105-BD1E69A47297}"/>
              </a:ext>
            </a:extLst>
          </p:cNvPr>
          <p:cNvSpPr/>
          <p:nvPr/>
        </p:nvSpPr>
        <p:spPr>
          <a:xfrm rot="5400000">
            <a:off x="8767864" y="5197614"/>
            <a:ext cx="451870" cy="12341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18">
            <a:extLst>
              <a:ext uri="{FF2B5EF4-FFF2-40B4-BE49-F238E27FC236}">
                <a16:creationId xmlns:a16="http://schemas.microsoft.com/office/drawing/2014/main" id="{8A85F0BC-D2D1-F4E1-45CB-A70F994E9E1E}"/>
              </a:ext>
            </a:extLst>
          </p:cNvPr>
          <p:cNvCxnSpPr>
            <a:cxnSpLocks/>
          </p:cNvCxnSpPr>
          <p:nvPr/>
        </p:nvCxnSpPr>
        <p:spPr>
          <a:xfrm>
            <a:off x="8459921" y="2580762"/>
            <a:ext cx="0" cy="271224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6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 calcmode="lin" valueType="num">
                                      <p:cBhvr additive="base">
                                        <p:cTn id="4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anim calcmode="lin" valueType="num">
                                      <p:cBhvr additive="base">
                                        <p:cTn id="5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anim calcmode="lin" valueType="num">
                                      <p:cBhvr additive="base">
                                        <p:cTn id="5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 calcmode="lin" valueType="num">
                                      <p:cBhvr additive="base">
                                        <p:cTn id="7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heel(1)">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heel(1)">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
                                            <p:txEl>
                                              <p:pRg st="6" end="6"/>
                                            </p:txEl>
                                          </p:spTgt>
                                        </p:tgtEl>
                                        <p:attrNameLst>
                                          <p:attrName>style.visibility</p:attrName>
                                        </p:attrNameLst>
                                      </p:cBhvr>
                                      <p:to>
                                        <p:strVal val="visible"/>
                                      </p:to>
                                    </p:set>
                                    <p:anim calcmode="lin" valueType="num">
                                      <p:cBhvr additive="base">
                                        <p:cTn id="8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16" grpId="0" animBg="1"/>
      <p:bldP spid="17" grpId="0" animBg="1"/>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Examenmatrijs</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92316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A53B91F6-5535-0F66-5EB6-AAD7C411CDAA}"/>
              </a:ext>
            </a:extLst>
          </p:cNvPr>
          <p:cNvGrpSpPr/>
          <p:nvPr/>
        </p:nvGrpSpPr>
        <p:grpSpPr>
          <a:xfrm>
            <a:off x="5392945" y="1506022"/>
            <a:ext cx="5500256" cy="3453405"/>
            <a:chOff x="5392945" y="1506022"/>
            <a:chExt cx="5500256" cy="3453405"/>
          </a:xfrm>
        </p:grpSpPr>
        <p:grpSp>
          <p:nvGrpSpPr>
            <p:cNvPr id="15" name="Groep 14">
              <a:extLst>
                <a:ext uri="{FF2B5EF4-FFF2-40B4-BE49-F238E27FC236}">
                  <a16:creationId xmlns:a16="http://schemas.microsoft.com/office/drawing/2014/main" id="{E7128146-CAD2-BBFA-0AB9-35B54AD05A66}"/>
                </a:ext>
              </a:extLst>
            </p:cNvPr>
            <p:cNvGrpSpPr/>
            <p:nvPr/>
          </p:nvGrpSpPr>
          <p:grpSpPr>
            <a:xfrm>
              <a:off x="5392945" y="1506022"/>
              <a:ext cx="5271565" cy="3453405"/>
              <a:chOff x="5392945" y="1506022"/>
              <a:chExt cx="5271565" cy="3453405"/>
            </a:xfrm>
          </p:grpSpPr>
          <p:grpSp>
            <p:nvGrpSpPr>
              <p:cNvPr id="12" name="Groep 11">
                <a:extLst>
                  <a:ext uri="{FF2B5EF4-FFF2-40B4-BE49-F238E27FC236}">
                    <a16:creationId xmlns:a16="http://schemas.microsoft.com/office/drawing/2014/main" id="{5E07B116-382C-5367-5AB1-E57528E8AADF}"/>
                  </a:ext>
                </a:extLst>
              </p:cNvPr>
              <p:cNvGrpSpPr/>
              <p:nvPr/>
            </p:nvGrpSpPr>
            <p:grpSpPr>
              <a:xfrm>
                <a:off x="5392945" y="1506022"/>
                <a:ext cx="5271565" cy="3453405"/>
                <a:chOff x="5392945" y="1506022"/>
                <a:chExt cx="5271565" cy="3453405"/>
              </a:xfrm>
            </p:grpSpPr>
            <p:grpSp>
              <p:nvGrpSpPr>
                <p:cNvPr id="11" name="Groep 10">
                  <a:extLst>
                    <a:ext uri="{FF2B5EF4-FFF2-40B4-BE49-F238E27FC236}">
                      <a16:creationId xmlns:a16="http://schemas.microsoft.com/office/drawing/2014/main" id="{523C394C-D226-CED8-32A7-158A5E3A7318}"/>
                    </a:ext>
                  </a:extLst>
                </p:cNvPr>
                <p:cNvGrpSpPr/>
                <p:nvPr/>
              </p:nvGrpSpPr>
              <p:grpSpPr>
                <a:xfrm>
                  <a:off x="6262530" y="1506022"/>
                  <a:ext cx="4401980" cy="3453405"/>
                  <a:chOff x="6262530" y="1506022"/>
                  <a:chExt cx="4401980" cy="3453405"/>
                </a:xfrm>
              </p:grpSpPr>
              <p:pic>
                <p:nvPicPr>
                  <p:cNvPr id="2052" name="Picture 4" descr="Wetenschapsschool: natuurkunde voor de middelbare school">
                    <a:extLst>
                      <a:ext uri="{FF2B5EF4-FFF2-40B4-BE49-F238E27FC236}">
                        <a16:creationId xmlns:a16="http://schemas.microsoft.com/office/drawing/2014/main" id="{7634E1DE-57EB-4556-8462-76B35D09B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530" y="1506022"/>
                    <a:ext cx="4401980" cy="345340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85DF719C-0A87-B848-EC1F-D8FE6A192236}"/>
                      </a:ext>
                    </a:extLst>
                  </p:cNvPr>
                  <p:cNvSpPr/>
                  <p:nvPr/>
                </p:nvSpPr>
                <p:spPr>
                  <a:xfrm>
                    <a:off x="6262530" y="1857983"/>
                    <a:ext cx="634381" cy="214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C6F305CA-2507-5434-E27E-B5092ED2208B}"/>
                        </a:ext>
                      </a:extLst>
                    </p:cNvPr>
                    <p:cNvSpPr txBox="1"/>
                    <p:nvPr/>
                  </p:nvSpPr>
                  <p:spPr>
                    <a:xfrm>
                      <a:off x="5392945" y="1633608"/>
                      <a:ext cx="23735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𝑷</m:t>
                            </m:r>
                            <m:r>
                              <a:rPr lang="nl-NL" b="1" i="1" smtClean="0">
                                <a:latin typeface="Cambria Math" panose="02040503050406030204" pitchFamily="18" charset="0"/>
                              </a:rPr>
                              <m:t> </m:t>
                            </m:r>
                            <m:r>
                              <a:rPr lang="nl-NL" b="1" i="0" smtClean="0">
                                <a:latin typeface="Cambria Math" panose="02040503050406030204" pitchFamily="18" charset="0"/>
                              </a:rPr>
                              <m:t>(</m:t>
                            </m:r>
                            <m:r>
                              <a:rPr lang="nl-NL" b="1" i="0" smtClean="0">
                                <a:latin typeface="Cambria Math" panose="02040503050406030204" pitchFamily="18" charset="0"/>
                              </a:rPr>
                              <m:t>𝐖</m:t>
                            </m:r>
                            <m:r>
                              <a:rPr lang="nl-NL" b="1" i="0" smtClean="0">
                                <a:latin typeface="Cambria Math" panose="02040503050406030204" pitchFamily="18" charset="0"/>
                              </a:rPr>
                              <m:t>)</m:t>
                            </m:r>
                          </m:oMath>
                        </m:oMathPara>
                      </a14:m>
                      <a:endParaRPr lang="nl-NL" b="1" dirty="0"/>
                    </a:p>
                  </p:txBody>
                </p:sp>
              </mc:Choice>
              <mc:Fallback xmlns="">
                <p:sp>
                  <p:nvSpPr>
                    <p:cNvPr id="9" name="Tekstvak 8">
                      <a:extLst>
                        <a:ext uri="{FF2B5EF4-FFF2-40B4-BE49-F238E27FC236}">
                          <a16:creationId xmlns:a16="http://schemas.microsoft.com/office/drawing/2014/main" id="{C6F305CA-2507-5434-E27E-B5092ED2208B}"/>
                        </a:ext>
                      </a:extLst>
                    </p:cNvPr>
                    <p:cNvSpPr txBox="1">
                      <a:spLocks noRot="1" noChangeAspect="1" noMove="1" noResize="1" noEditPoints="1" noAdjustHandles="1" noChangeArrowheads="1" noChangeShapeType="1" noTextEdit="1"/>
                    </p:cNvSpPr>
                    <p:nvPr/>
                  </p:nvSpPr>
                  <p:spPr>
                    <a:xfrm>
                      <a:off x="5392945" y="1633608"/>
                      <a:ext cx="2373549" cy="369332"/>
                    </a:xfrm>
                    <a:prstGeom prst="rect">
                      <a:avLst/>
                    </a:prstGeom>
                    <a:blipFill>
                      <a:blip r:embed="rId4"/>
                      <a:stretch>
                        <a:fillRect b="-11475"/>
                      </a:stretch>
                    </a:blipFill>
                  </p:spPr>
                  <p:txBody>
                    <a:bodyPr/>
                    <a:lstStyle/>
                    <a:p>
                      <a:r>
                        <a:rPr lang="nl-NL">
                          <a:noFill/>
                        </a:rPr>
                        <a:t> </a:t>
                      </a:r>
                    </a:p>
                  </p:txBody>
                </p:sp>
              </mc:Fallback>
            </mc:AlternateContent>
          </p:grpSp>
          <p:sp>
            <p:nvSpPr>
              <p:cNvPr id="13" name="Rechthoek 12">
                <a:extLst>
                  <a:ext uri="{FF2B5EF4-FFF2-40B4-BE49-F238E27FC236}">
                    <a16:creationId xmlns:a16="http://schemas.microsoft.com/office/drawing/2014/main" id="{3305E223-4EAC-AE63-AF9A-5E481448C92E}"/>
                  </a:ext>
                </a:extLst>
              </p:cNvPr>
              <p:cNvSpPr/>
              <p:nvPr/>
            </p:nvSpPr>
            <p:spPr>
              <a:xfrm>
                <a:off x="10007330" y="4609551"/>
                <a:ext cx="615275" cy="3126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80415345-4B05-320E-4B96-F379EA6A3C23}"/>
                    </a:ext>
                  </a:extLst>
                </p:cNvPr>
                <p:cNvSpPr txBox="1"/>
                <p:nvPr/>
              </p:nvSpPr>
              <p:spPr>
                <a:xfrm>
                  <a:off x="10031086" y="4570640"/>
                  <a:ext cx="862115" cy="369332"/>
                </a:xfrm>
                <a:prstGeom prst="rect">
                  <a:avLst/>
                </a:prstGeom>
                <a:noFill/>
              </p:spPr>
              <p:txBody>
                <a:bodyPr wrap="square" rtlCol="0">
                  <a:spAutoFit/>
                </a:bodyPr>
                <a:lstStyle/>
                <a:p>
                  <a:r>
                    <a:rPr lang="nl-NL" b="1" i="1" dirty="0"/>
                    <a:t>t</a:t>
                  </a:r>
                  <a14:m>
                    <m:oMath xmlns:m="http://schemas.openxmlformats.org/officeDocument/2006/math">
                      <m:r>
                        <a:rPr lang="nl-NL" b="1" i="0" smtClean="0">
                          <a:latin typeface="Cambria Math" panose="02040503050406030204" pitchFamily="18" charset="0"/>
                        </a:rPr>
                        <m:t> (</m:t>
                      </m:r>
                      <m:r>
                        <a:rPr lang="nl-NL" b="1" i="0" smtClean="0">
                          <a:latin typeface="Cambria Math" panose="02040503050406030204" pitchFamily="18" charset="0"/>
                        </a:rPr>
                        <m:t>𝐬</m:t>
                      </m:r>
                      <m:r>
                        <a:rPr lang="nl-NL" b="1" i="0" smtClean="0">
                          <a:latin typeface="Cambria Math" panose="02040503050406030204" pitchFamily="18" charset="0"/>
                        </a:rPr>
                        <m:t>)</m:t>
                      </m:r>
                    </m:oMath>
                  </a14:m>
                  <a:endParaRPr lang="nl-NL" b="1" dirty="0"/>
                </a:p>
              </p:txBody>
            </p:sp>
          </mc:Choice>
          <mc:Fallback xmlns="">
            <p:sp>
              <p:nvSpPr>
                <p:cNvPr id="14" name="Tekstvak 13">
                  <a:extLst>
                    <a:ext uri="{FF2B5EF4-FFF2-40B4-BE49-F238E27FC236}">
                      <a16:creationId xmlns:a16="http://schemas.microsoft.com/office/drawing/2014/main" id="{80415345-4B05-320E-4B96-F379EA6A3C23}"/>
                    </a:ext>
                  </a:extLst>
                </p:cNvPr>
                <p:cNvSpPr txBox="1">
                  <a:spLocks noRot="1" noChangeAspect="1" noMove="1" noResize="1" noEditPoints="1" noAdjustHandles="1" noChangeArrowheads="1" noChangeShapeType="1" noTextEdit="1"/>
                </p:cNvSpPr>
                <p:nvPr/>
              </p:nvSpPr>
              <p:spPr>
                <a:xfrm>
                  <a:off x="10031086" y="4570640"/>
                  <a:ext cx="862115" cy="369332"/>
                </a:xfrm>
                <a:prstGeom prst="rect">
                  <a:avLst/>
                </a:prstGeom>
                <a:blipFill>
                  <a:blip r:embed="rId5"/>
                  <a:stretch>
                    <a:fillRect l="-6383" t="-10000" b="-26667"/>
                  </a:stretch>
                </a:blipFill>
              </p:spPr>
              <p:txBody>
                <a:bodyPr/>
                <a:lstStyle/>
                <a:p>
                  <a:r>
                    <a:rPr lang="nl-NL">
                      <a:noFill/>
                    </a:rPr>
                    <a:t> </a:t>
                  </a:r>
                </a:p>
              </p:txBody>
            </p:sp>
          </mc:Fallback>
        </mc:AlternateContent>
      </p:grpSp>
      <p:grpSp>
        <p:nvGrpSpPr>
          <p:cNvPr id="7" name="Groep 6">
            <a:extLst>
              <a:ext uri="{FF2B5EF4-FFF2-40B4-BE49-F238E27FC236}">
                <a16:creationId xmlns:a16="http://schemas.microsoft.com/office/drawing/2014/main" id="{AE70C207-6E7E-408A-41DF-2B2F5B7909D4}"/>
              </a:ext>
            </a:extLst>
          </p:cNvPr>
          <p:cNvGrpSpPr/>
          <p:nvPr/>
        </p:nvGrpSpPr>
        <p:grpSpPr>
          <a:xfrm>
            <a:off x="786682" y="1455297"/>
            <a:ext cx="4188224" cy="3778689"/>
            <a:chOff x="254236" y="1593411"/>
            <a:chExt cx="3629025" cy="3181350"/>
          </a:xfrm>
        </p:grpSpPr>
        <p:pic>
          <p:nvPicPr>
            <p:cNvPr id="2050" name="Picture 2" descr="Arbeid en energie">
              <a:extLst>
                <a:ext uri="{FF2B5EF4-FFF2-40B4-BE49-F238E27FC236}">
                  <a16:creationId xmlns:a16="http://schemas.microsoft.com/office/drawing/2014/main" id="{EBFC4526-6B2C-29A4-539C-09CD6CA1C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236" y="1593411"/>
              <a:ext cx="3629025" cy="31813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3C65A839-55D2-725C-D20F-B2AA6E4F8B62}"/>
                </a:ext>
              </a:extLst>
            </p:cNvPr>
            <p:cNvSpPr/>
            <p:nvPr/>
          </p:nvSpPr>
          <p:spPr>
            <a:xfrm>
              <a:off x="2317969" y="3222186"/>
              <a:ext cx="223736" cy="244914"/>
            </a:xfrm>
            <a:prstGeom prst="rect">
              <a:avLst/>
            </a:prstGeom>
            <a:solidFill>
              <a:srgbClr val="F4D0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99CE1753-CDDB-FB1B-CEE1-8BA08F13E207}"/>
              </a:ext>
            </a:extLst>
          </p:cNvPr>
          <p:cNvSpPr>
            <a:spLocks noGrp="1"/>
          </p:cNvSpPr>
          <p:nvPr>
            <p:ph type="title"/>
          </p:nvPr>
        </p:nvSpPr>
        <p:spPr/>
        <p:txBody>
          <a:bodyPr/>
          <a:lstStyle/>
          <a:p>
            <a:r>
              <a:rPr lang="nl-NL" dirty="0"/>
              <a:t>Voorbeelden</a:t>
            </a:r>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CEF49358-434D-D5E2-14B0-60499DA50E73}"/>
                  </a:ext>
                </a:extLst>
              </p:cNvPr>
              <p:cNvSpPr txBox="1"/>
              <p:nvPr/>
            </p:nvSpPr>
            <p:spPr>
              <a:xfrm>
                <a:off x="1694017" y="5402703"/>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𝑾</m:t>
                      </m:r>
                      <m:r>
                        <a:rPr lang="nl-NL" sz="3600" b="1" i="1" smtClean="0">
                          <a:latin typeface="Cambria Math" panose="02040503050406030204" pitchFamily="18" charset="0"/>
                        </a:rPr>
                        <m:t>=</m:t>
                      </m:r>
                      <m:r>
                        <a:rPr lang="nl-NL" sz="3600" b="1" i="1" smtClean="0">
                          <a:latin typeface="Cambria Math" panose="02040503050406030204" pitchFamily="18" charset="0"/>
                        </a:rPr>
                        <m:t>𝑭</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𝒔</m:t>
                      </m:r>
                    </m:oMath>
                  </m:oMathPara>
                </a14:m>
                <a:endParaRPr lang="nl-NL" sz="3600" b="1" dirty="0"/>
              </a:p>
            </p:txBody>
          </p:sp>
        </mc:Choice>
        <mc:Fallback xmlns="">
          <p:sp>
            <p:nvSpPr>
              <p:cNvPr id="3" name="Tekstvak 2">
                <a:extLst>
                  <a:ext uri="{FF2B5EF4-FFF2-40B4-BE49-F238E27FC236}">
                    <a16:creationId xmlns:a16="http://schemas.microsoft.com/office/drawing/2014/main" id="{CEF49358-434D-D5E2-14B0-60499DA50E73}"/>
                  </a:ext>
                </a:extLst>
              </p:cNvPr>
              <p:cNvSpPr txBox="1">
                <a:spLocks noRot="1" noChangeAspect="1" noMove="1" noResize="1" noEditPoints="1" noAdjustHandles="1" noChangeArrowheads="1" noChangeShapeType="1" noTextEdit="1"/>
              </p:cNvSpPr>
              <p:nvPr/>
            </p:nvSpPr>
            <p:spPr>
              <a:xfrm>
                <a:off x="1694017" y="5402703"/>
                <a:ext cx="2373549" cy="646331"/>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A4E253B7-4EED-E6F9-04F5-55533B21E101}"/>
                  </a:ext>
                </a:extLst>
              </p:cNvPr>
              <p:cNvSpPr txBox="1"/>
              <p:nvPr/>
            </p:nvSpPr>
            <p:spPr>
              <a:xfrm>
                <a:off x="7445659" y="5402703"/>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𝑬</m:t>
                      </m:r>
                      <m:r>
                        <a:rPr lang="nl-NL" sz="3600" b="1" i="1" smtClean="0">
                          <a:latin typeface="Cambria Math" panose="02040503050406030204" pitchFamily="18" charset="0"/>
                        </a:rPr>
                        <m:t>=</m:t>
                      </m:r>
                      <m:r>
                        <a:rPr lang="nl-NL" sz="3600" b="1" i="1" smtClean="0">
                          <a:latin typeface="Cambria Math" panose="02040503050406030204" pitchFamily="18" charset="0"/>
                        </a:rPr>
                        <m:t>𝑷</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4" name="Tekstvak 3">
                <a:extLst>
                  <a:ext uri="{FF2B5EF4-FFF2-40B4-BE49-F238E27FC236}">
                    <a16:creationId xmlns:a16="http://schemas.microsoft.com/office/drawing/2014/main" id="{A4E253B7-4EED-E6F9-04F5-55533B21E101}"/>
                  </a:ext>
                </a:extLst>
              </p:cNvPr>
              <p:cNvSpPr txBox="1">
                <a:spLocks noRot="1" noChangeAspect="1" noMove="1" noResize="1" noEditPoints="1" noAdjustHandles="1" noChangeArrowheads="1" noChangeShapeType="1" noTextEdit="1"/>
              </p:cNvSpPr>
              <p:nvPr/>
            </p:nvSpPr>
            <p:spPr>
              <a:xfrm>
                <a:off x="7445659" y="5402703"/>
                <a:ext cx="2373549" cy="646331"/>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0A6E378-E9A2-B5C3-23AF-56038261896A}"/>
                  </a:ext>
                </a:extLst>
              </p:cNvPr>
              <p:cNvSpPr txBox="1"/>
              <p:nvPr/>
            </p:nvSpPr>
            <p:spPr>
              <a:xfrm>
                <a:off x="2204126" y="3190068"/>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rPr>
                        <m:t>𝑊</m:t>
                      </m:r>
                    </m:oMath>
                  </m:oMathPara>
                </a14:m>
                <a:endParaRPr lang="nl-NL" sz="4800" b="0" dirty="0"/>
              </a:p>
            </p:txBody>
          </p:sp>
        </mc:Choice>
        <mc:Fallback xmlns="">
          <p:sp>
            <p:nvSpPr>
              <p:cNvPr id="6" name="Tekstvak 5">
                <a:extLst>
                  <a:ext uri="{FF2B5EF4-FFF2-40B4-BE49-F238E27FC236}">
                    <a16:creationId xmlns:a16="http://schemas.microsoft.com/office/drawing/2014/main" id="{30A6E378-E9A2-B5C3-23AF-56038261896A}"/>
                  </a:ext>
                </a:extLst>
              </p:cNvPr>
              <p:cNvSpPr txBox="1">
                <a:spLocks noRot="1" noChangeAspect="1" noMove="1" noResize="1" noEditPoints="1" noAdjustHandles="1" noChangeArrowheads="1" noChangeShapeType="1" noTextEdit="1"/>
              </p:cNvSpPr>
              <p:nvPr/>
            </p:nvSpPr>
            <p:spPr>
              <a:xfrm>
                <a:off x="2204126" y="3190068"/>
                <a:ext cx="2373549" cy="830997"/>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DB8207C-2EA2-7C04-EF44-0B2766BD84CB}"/>
                  </a:ext>
                </a:extLst>
              </p:cNvPr>
              <p:cNvSpPr txBox="1"/>
              <p:nvPr/>
            </p:nvSpPr>
            <p:spPr>
              <a:xfrm>
                <a:off x="7614325" y="3190068"/>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rPr>
                        <m:t>𝐸</m:t>
                      </m:r>
                    </m:oMath>
                  </m:oMathPara>
                </a14:m>
                <a:endParaRPr lang="nl-NL" sz="4800" b="0" dirty="0"/>
              </a:p>
            </p:txBody>
          </p:sp>
        </mc:Choice>
        <mc:Fallback xmlns="">
          <p:sp>
            <p:nvSpPr>
              <p:cNvPr id="8" name="Tekstvak 7">
                <a:extLst>
                  <a:ext uri="{FF2B5EF4-FFF2-40B4-BE49-F238E27FC236}">
                    <a16:creationId xmlns:a16="http://schemas.microsoft.com/office/drawing/2014/main" id="{4DB8207C-2EA2-7C04-EF44-0B2766BD84CB}"/>
                  </a:ext>
                </a:extLst>
              </p:cNvPr>
              <p:cNvSpPr txBox="1">
                <a:spLocks noRot="1" noChangeAspect="1" noMove="1" noResize="1" noEditPoints="1" noAdjustHandles="1" noChangeArrowheads="1" noChangeShapeType="1" noTextEdit="1"/>
              </p:cNvSpPr>
              <p:nvPr/>
            </p:nvSpPr>
            <p:spPr>
              <a:xfrm>
                <a:off x="7614325" y="3190068"/>
                <a:ext cx="2373549" cy="830997"/>
              </a:xfrm>
              <a:prstGeom prst="rect">
                <a:avLst/>
              </a:prstGeom>
              <a:blipFill>
                <a:blip r:embed="rId10"/>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714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3EBCD6A4-FEAD-B6D9-039C-C58A0251807E}"/>
              </a:ext>
            </a:extLst>
          </p:cNvPr>
          <p:cNvGrpSpPr/>
          <p:nvPr/>
        </p:nvGrpSpPr>
        <p:grpSpPr>
          <a:xfrm>
            <a:off x="6041743" y="1590235"/>
            <a:ext cx="5798662" cy="3469374"/>
            <a:chOff x="5954191" y="1590235"/>
            <a:chExt cx="5798662" cy="3469374"/>
          </a:xfrm>
        </p:grpSpPr>
        <p:grpSp>
          <p:nvGrpSpPr>
            <p:cNvPr id="5" name="Groep 4">
              <a:extLst>
                <a:ext uri="{FF2B5EF4-FFF2-40B4-BE49-F238E27FC236}">
                  <a16:creationId xmlns:a16="http://schemas.microsoft.com/office/drawing/2014/main" id="{8C70CEA5-4021-2A39-E384-C6FC7AADC2F6}"/>
                </a:ext>
              </a:extLst>
            </p:cNvPr>
            <p:cNvGrpSpPr/>
            <p:nvPr/>
          </p:nvGrpSpPr>
          <p:grpSpPr>
            <a:xfrm>
              <a:off x="6143488" y="1590235"/>
              <a:ext cx="5609365" cy="3469374"/>
              <a:chOff x="6143488" y="1590235"/>
              <a:chExt cx="5609365" cy="3469374"/>
            </a:xfrm>
          </p:grpSpPr>
          <p:pic>
            <p:nvPicPr>
              <p:cNvPr id="3078" name="Picture 6" descr="Flow Volume Loops: A Critical Analysis - Stepwards">
                <a:extLst>
                  <a:ext uri="{FF2B5EF4-FFF2-40B4-BE49-F238E27FC236}">
                    <a16:creationId xmlns:a16="http://schemas.microsoft.com/office/drawing/2014/main" id="{87FBD73B-AF73-AB09-5ED5-88C0F995B3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43488" y="1590235"/>
                <a:ext cx="5609365" cy="3469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6EC017C0-C41D-B2C6-D6AE-C3E953201A99}"/>
                  </a:ext>
                </a:extLst>
              </p:cNvPr>
              <p:cNvSpPr/>
              <p:nvPr/>
            </p:nvSpPr>
            <p:spPr>
              <a:xfrm>
                <a:off x="6560869" y="2817889"/>
                <a:ext cx="368300" cy="1614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CC626D8-F744-9464-FCB4-36618DEF9F67}"/>
                    </a:ext>
                  </a:extLst>
                </p:cNvPr>
                <p:cNvSpPr txBox="1"/>
                <p:nvPr/>
              </p:nvSpPr>
              <p:spPr>
                <a:xfrm>
                  <a:off x="5954191" y="2157219"/>
                  <a:ext cx="899628" cy="84285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𝑸</m:t>
                        </m:r>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p>
                              <m:sSupPr>
                                <m:ctrlPr>
                                  <a:rPr lang="nl-NL" sz="2400" b="1" i="1" smtClean="0">
                                    <a:latin typeface="Cambria Math" panose="02040503050406030204" pitchFamily="18" charset="0"/>
                                  </a:rPr>
                                </m:ctrlPr>
                              </m:sSupPr>
                              <m:e>
                                <m:r>
                                  <a:rPr lang="nl-NL" sz="2400" b="1" i="1" smtClean="0">
                                    <a:latin typeface="Cambria Math" panose="02040503050406030204" pitchFamily="18" charset="0"/>
                                  </a:rPr>
                                  <m:t>𝒎</m:t>
                                </m:r>
                              </m:e>
                              <m:sup>
                                <m:r>
                                  <a:rPr lang="nl-NL" sz="2400" b="1" i="1" smtClean="0">
                                    <a:latin typeface="Cambria Math" panose="02040503050406030204" pitchFamily="18" charset="0"/>
                                  </a:rPr>
                                  <m:t>𝟑</m:t>
                                </m:r>
                              </m:sup>
                            </m:sSup>
                          </m:num>
                          <m:den>
                            <m:r>
                              <a:rPr lang="nl-NL" sz="2400" b="1" i="1" smtClean="0">
                                <a:latin typeface="Cambria Math" panose="02040503050406030204" pitchFamily="18" charset="0"/>
                              </a:rPr>
                              <m:t>𝒔</m:t>
                            </m:r>
                          </m:den>
                        </m:f>
                        <m:r>
                          <a:rPr lang="nl-NL" sz="2400" b="1" i="1" smtClean="0">
                            <a:latin typeface="Cambria Math" panose="02040503050406030204" pitchFamily="18" charset="0"/>
                          </a:rPr>
                          <m:t>)</m:t>
                        </m:r>
                      </m:oMath>
                    </m:oMathPara>
                  </a14:m>
                  <a:endParaRPr lang="nl-NL" sz="2400" b="1" dirty="0"/>
                </a:p>
              </p:txBody>
            </p:sp>
          </mc:Choice>
          <mc:Fallback xmlns="">
            <p:sp>
              <p:nvSpPr>
                <p:cNvPr id="12" name="Tekstvak 11">
                  <a:extLst>
                    <a:ext uri="{FF2B5EF4-FFF2-40B4-BE49-F238E27FC236}">
                      <a16:creationId xmlns:a16="http://schemas.microsoft.com/office/drawing/2014/main" id="{0CC626D8-F744-9464-FCB4-36618DEF9F67}"/>
                    </a:ext>
                  </a:extLst>
                </p:cNvPr>
                <p:cNvSpPr txBox="1">
                  <a:spLocks noRot="1" noChangeAspect="1" noMove="1" noResize="1" noEditPoints="1" noAdjustHandles="1" noChangeArrowheads="1" noChangeShapeType="1" noTextEdit="1"/>
                </p:cNvSpPr>
                <p:nvPr/>
              </p:nvSpPr>
              <p:spPr>
                <a:xfrm>
                  <a:off x="5954191" y="2157219"/>
                  <a:ext cx="899628" cy="842859"/>
                </a:xfrm>
                <a:prstGeom prst="rect">
                  <a:avLst/>
                </a:prstGeom>
                <a:blipFill>
                  <a:blip r:embed="rId4"/>
                  <a:stretch>
                    <a:fillRect r="-1554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4FB32127-86CB-BCC2-0AD5-B3E2A848E5CD}"/>
                    </a:ext>
                  </a:extLst>
                </p:cNvPr>
                <p:cNvSpPr txBox="1"/>
                <p:nvPr/>
              </p:nvSpPr>
              <p:spPr>
                <a:xfrm>
                  <a:off x="8601802" y="4597944"/>
                  <a:ext cx="1634398"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𝒕</m:t>
                        </m:r>
                        <m:r>
                          <a:rPr lang="nl-NL" sz="2400" b="1" i="1" smtClean="0">
                            <a:latin typeface="Cambria Math" panose="02040503050406030204" pitchFamily="18" charset="0"/>
                          </a:rPr>
                          <m:t> (</m:t>
                        </m:r>
                        <m:r>
                          <a:rPr lang="nl-NL" sz="2400" b="1" i="1" smtClean="0">
                            <a:latin typeface="Cambria Math" panose="02040503050406030204" pitchFamily="18" charset="0"/>
                          </a:rPr>
                          <m:t>𝒔</m:t>
                        </m:r>
                        <m:r>
                          <a:rPr lang="nl-NL" sz="2400" b="1" i="1" smtClean="0">
                            <a:latin typeface="Cambria Math" panose="02040503050406030204" pitchFamily="18" charset="0"/>
                          </a:rPr>
                          <m:t>)</m:t>
                        </m:r>
                      </m:oMath>
                    </m:oMathPara>
                  </a14:m>
                  <a:endParaRPr lang="nl-NL" sz="2400" b="1" dirty="0"/>
                </a:p>
              </p:txBody>
            </p:sp>
          </mc:Choice>
          <mc:Fallback xmlns="">
            <p:sp>
              <p:nvSpPr>
                <p:cNvPr id="14" name="Tekstvak 13">
                  <a:extLst>
                    <a:ext uri="{FF2B5EF4-FFF2-40B4-BE49-F238E27FC236}">
                      <a16:creationId xmlns:a16="http://schemas.microsoft.com/office/drawing/2014/main" id="{4FB32127-86CB-BCC2-0AD5-B3E2A848E5CD}"/>
                    </a:ext>
                  </a:extLst>
                </p:cNvPr>
                <p:cNvSpPr txBox="1">
                  <a:spLocks noRot="1" noChangeAspect="1" noMove="1" noResize="1" noEditPoints="1" noAdjustHandles="1" noChangeArrowheads="1" noChangeShapeType="1" noTextEdit="1"/>
                </p:cNvSpPr>
                <p:nvPr/>
              </p:nvSpPr>
              <p:spPr>
                <a:xfrm>
                  <a:off x="8601802" y="4597944"/>
                  <a:ext cx="1634398" cy="461665"/>
                </a:xfrm>
                <a:prstGeom prst="rect">
                  <a:avLst/>
                </a:prstGeom>
                <a:blipFill>
                  <a:blip r:embed="rId5"/>
                  <a:stretch>
                    <a:fillRect b="-17105"/>
                  </a:stretch>
                </a:blipFill>
              </p:spPr>
              <p:txBody>
                <a:bodyPr/>
                <a:lstStyle/>
                <a:p>
                  <a:r>
                    <a:rPr lang="nl-NL">
                      <a:noFill/>
                    </a:rPr>
                    <a:t> </a:t>
                  </a:r>
                </a:p>
              </p:txBody>
            </p:sp>
          </mc:Fallback>
        </mc:AlternateContent>
      </p:grpSp>
      <p:grpSp>
        <p:nvGrpSpPr>
          <p:cNvPr id="10" name="Groep 9">
            <a:extLst>
              <a:ext uri="{FF2B5EF4-FFF2-40B4-BE49-F238E27FC236}">
                <a16:creationId xmlns:a16="http://schemas.microsoft.com/office/drawing/2014/main" id="{344469D3-9D43-2851-33A2-43F5711F3A8C}"/>
              </a:ext>
            </a:extLst>
          </p:cNvPr>
          <p:cNvGrpSpPr/>
          <p:nvPr/>
        </p:nvGrpSpPr>
        <p:grpSpPr>
          <a:xfrm>
            <a:off x="878370" y="1794875"/>
            <a:ext cx="5025060" cy="3503640"/>
            <a:chOff x="317500" y="1816100"/>
            <a:chExt cx="5025060" cy="3503640"/>
          </a:xfrm>
        </p:grpSpPr>
        <p:pic>
          <p:nvPicPr>
            <p:cNvPr id="3074" name="Picture 2" descr="Natuurkunde.nl - Elektrische lading - diagram">
              <a:extLst>
                <a:ext uri="{FF2B5EF4-FFF2-40B4-BE49-F238E27FC236}">
                  <a16:creationId xmlns:a16="http://schemas.microsoft.com/office/drawing/2014/main" id="{34BAD8DE-6894-83F1-C296-98EB6AE9B8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19022" y="1816100"/>
              <a:ext cx="4923538" cy="350364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F7497306-98EE-704C-8C5B-7DFBDEE2FF5C}"/>
                </a:ext>
              </a:extLst>
            </p:cNvPr>
            <p:cNvSpPr/>
            <p:nvPr/>
          </p:nvSpPr>
          <p:spPr>
            <a:xfrm>
              <a:off x="317500" y="3683000"/>
              <a:ext cx="368300" cy="520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99CE1753-CDDB-FB1B-CEE1-8BA08F13E207}"/>
              </a:ext>
            </a:extLst>
          </p:cNvPr>
          <p:cNvSpPr>
            <a:spLocks noGrp="1"/>
          </p:cNvSpPr>
          <p:nvPr>
            <p:ph type="title"/>
          </p:nvPr>
        </p:nvSpPr>
        <p:spPr/>
        <p:txBody>
          <a:bodyPr/>
          <a:lstStyle/>
          <a:p>
            <a:r>
              <a:rPr lang="nl-NL" dirty="0"/>
              <a:t>Voorbeelden</a:t>
            </a:r>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CEF49358-434D-D5E2-14B0-60499DA50E73}"/>
                  </a:ext>
                </a:extLst>
              </p:cNvPr>
              <p:cNvSpPr txBox="1"/>
              <p:nvPr/>
            </p:nvSpPr>
            <p:spPr>
              <a:xfrm>
                <a:off x="2372793" y="5264249"/>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𝑸</m:t>
                      </m:r>
                      <m:r>
                        <a:rPr lang="nl-NL" sz="3600" b="1" i="1" smtClean="0">
                          <a:latin typeface="Cambria Math" panose="02040503050406030204" pitchFamily="18" charset="0"/>
                        </a:rPr>
                        <m:t>=</m:t>
                      </m:r>
                      <m:r>
                        <a:rPr lang="nl-NL" sz="3600" b="1" i="1" smtClean="0">
                          <a:latin typeface="Cambria Math" panose="02040503050406030204" pitchFamily="18" charset="0"/>
                        </a:rPr>
                        <m:t>𝑰</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3" name="Tekstvak 2">
                <a:extLst>
                  <a:ext uri="{FF2B5EF4-FFF2-40B4-BE49-F238E27FC236}">
                    <a16:creationId xmlns:a16="http://schemas.microsoft.com/office/drawing/2014/main" id="{CEF49358-434D-D5E2-14B0-60499DA50E73}"/>
                  </a:ext>
                </a:extLst>
              </p:cNvPr>
              <p:cNvSpPr txBox="1">
                <a:spLocks noRot="1" noChangeAspect="1" noMove="1" noResize="1" noEditPoints="1" noAdjustHandles="1" noChangeArrowheads="1" noChangeShapeType="1" noTextEdit="1"/>
              </p:cNvSpPr>
              <p:nvPr/>
            </p:nvSpPr>
            <p:spPr>
              <a:xfrm>
                <a:off x="2372793" y="5264249"/>
                <a:ext cx="2373549" cy="646331"/>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A4E253B7-4EED-E6F9-04F5-55533B21E101}"/>
                  </a:ext>
                </a:extLst>
              </p:cNvPr>
              <p:cNvSpPr txBox="1"/>
              <p:nvPr/>
            </p:nvSpPr>
            <p:spPr>
              <a:xfrm>
                <a:off x="7445659" y="5402703"/>
                <a:ext cx="282864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𝑽</m:t>
                      </m:r>
                      <m:r>
                        <a:rPr lang="nl-NL" sz="3600" b="1" i="1" smtClean="0">
                          <a:latin typeface="Cambria Math" panose="02040503050406030204" pitchFamily="18" charset="0"/>
                        </a:rPr>
                        <m:t>=</m:t>
                      </m:r>
                      <m:r>
                        <a:rPr lang="nl-NL" sz="3600" b="1" i="1" smtClean="0">
                          <a:latin typeface="Cambria Math" panose="02040503050406030204" pitchFamily="18" charset="0"/>
                        </a:rPr>
                        <m:t>𝑸</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4" name="Tekstvak 3">
                <a:extLst>
                  <a:ext uri="{FF2B5EF4-FFF2-40B4-BE49-F238E27FC236}">
                    <a16:creationId xmlns:a16="http://schemas.microsoft.com/office/drawing/2014/main" id="{A4E253B7-4EED-E6F9-04F5-55533B21E101}"/>
                  </a:ext>
                </a:extLst>
              </p:cNvPr>
              <p:cNvSpPr txBox="1">
                <a:spLocks noRot="1" noChangeAspect="1" noMove="1" noResize="1" noEditPoints="1" noAdjustHandles="1" noChangeArrowheads="1" noChangeShapeType="1" noTextEdit="1"/>
              </p:cNvSpPr>
              <p:nvPr/>
            </p:nvSpPr>
            <p:spPr>
              <a:xfrm>
                <a:off x="7445659" y="5402703"/>
                <a:ext cx="2828641" cy="646331"/>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0A6E378-E9A2-B5C3-23AF-56038261896A}"/>
                  </a:ext>
                </a:extLst>
              </p:cNvPr>
              <p:cNvSpPr txBox="1"/>
              <p:nvPr/>
            </p:nvSpPr>
            <p:spPr>
              <a:xfrm>
                <a:off x="2957565" y="2884975"/>
                <a:ext cx="2373549"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8000" b="1" i="1" smtClean="0">
                          <a:latin typeface="Cambria Math" panose="02040503050406030204" pitchFamily="18" charset="0"/>
                        </a:rPr>
                        <m:t>𝑸</m:t>
                      </m:r>
                    </m:oMath>
                  </m:oMathPara>
                </a14:m>
                <a:endParaRPr lang="nl-NL" sz="8000" b="1" dirty="0"/>
              </a:p>
            </p:txBody>
          </p:sp>
        </mc:Choice>
        <mc:Fallback xmlns="">
          <p:sp>
            <p:nvSpPr>
              <p:cNvPr id="6" name="Tekstvak 5">
                <a:extLst>
                  <a:ext uri="{FF2B5EF4-FFF2-40B4-BE49-F238E27FC236}">
                    <a16:creationId xmlns:a16="http://schemas.microsoft.com/office/drawing/2014/main" id="{30A6E378-E9A2-B5C3-23AF-56038261896A}"/>
                  </a:ext>
                </a:extLst>
              </p:cNvPr>
              <p:cNvSpPr txBox="1">
                <a:spLocks noRot="1" noChangeAspect="1" noMove="1" noResize="1" noEditPoints="1" noAdjustHandles="1" noChangeArrowheads="1" noChangeShapeType="1" noTextEdit="1"/>
              </p:cNvSpPr>
              <p:nvPr/>
            </p:nvSpPr>
            <p:spPr>
              <a:xfrm>
                <a:off x="2957565" y="2884975"/>
                <a:ext cx="2373549" cy="1323439"/>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DB8207C-2EA2-7C04-EF44-0B2766BD84CB}"/>
                  </a:ext>
                </a:extLst>
              </p:cNvPr>
              <p:cNvSpPr txBox="1"/>
              <p:nvPr/>
            </p:nvSpPr>
            <p:spPr>
              <a:xfrm>
                <a:off x="7042009" y="3466609"/>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ea typeface="Cambria Math" panose="02040503050406030204" pitchFamily="18" charset="0"/>
                        </a:rPr>
                        <m:t>∆</m:t>
                      </m:r>
                      <m:r>
                        <a:rPr lang="nl-NL" sz="4800" b="0" i="1" smtClean="0">
                          <a:latin typeface="Cambria Math" panose="02040503050406030204" pitchFamily="18" charset="0"/>
                          <a:ea typeface="Cambria Math" panose="02040503050406030204" pitchFamily="18" charset="0"/>
                        </a:rPr>
                        <m:t>𝑉</m:t>
                      </m:r>
                    </m:oMath>
                  </m:oMathPara>
                </a14:m>
                <a:endParaRPr lang="nl-NL" sz="4800" b="0" dirty="0"/>
              </a:p>
            </p:txBody>
          </p:sp>
        </mc:Choice>
        <mc:Fallback xmlns="">
          <p:sp>
            <p:nvSpPr>
              <p:cNvPr id="8" name="Tekstvak 7">
                <a:extLst>
                  <a:ext uri="{FF2B5EF4-FFF2-40B4-BE49-F238E27FC236}">
                    <a16:creationId xmlns:a16="http://schemas.microsoft.com/office/drawing/2014/main" id="{4DB8207C-2EA2-7C04-EF44-0B2766BD84CB}"/>
                  </a:ext>
                </a:extLst>
              </p:cNvPr>
              <p:cNvSpPr txBox="1">
                <a:spLocks noRot="1" noChangeAspect="1" noMove="1" noResize="1" noEditPoints="1" noAdjustHandles="1" noChangeArrowheads="1" noChangeShapeType="1" noTextEdit="1"/>
              </p:cNvSpPr>
              <p:nvPr/>
            </p:nvSpPr>
            <p:spPr>
              <a:xfrm>
                <a:off x="7042009" y="3466609"/>
                <a:ext cx="2373549" cy="830997"/>
              </a:xfrm>
              <a:prstGeom prst="rect">
                <a:avLst/>
              </a:prstGeom>
              <a:blipFill>
                <a:blip r:embed="rId10"/>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9B88F9C4-6603-F250-9B95-08A0971E705B}"/>
                  </a:ext>
                </a:extLst>
              </p:cNvPr>
              <p:cNvSpPr txBox="1"/>
              <p:nvPr/>
            </p:nvSpPr>
            <p:spPr>
              <a:xfrm>
                <a:off x="479317" y="3049710"/>
                <a:ext cx="899628" cy="7861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𝑰</m:t>
                      </m:r>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r>
                            <a:rPr lang="nl-NL" sz="2400" b="1" i="1" smtClean="0">
                              <a:latin typeface="Cambria Math" panose="02040503050406030204" pitchFamily="18" charset="0"/>
                            </a:rPr>
                            <m:t>𝑪</m:t>
                          </m:r>
                        </m:num>
                        <m:den>
                          <m:r>
                            <a:rPr lang="nl-NL" sz="2400" b="1" i="1" smtClean="0">
                              <a:latin typeface="Cambria Math" panose="02040503050406030204" pitchFamily="18" charset="0"/>
                            </a:rPr>
                            <m:t>𝒔</m:t>
                          </m:r>
                        </m:den>
                      </m:f>
                      <m:r>
                        <a:rPr lang="nl-NL" sz="2400" b="1" i="1" smtClean="0">
                          <a:latin typeface="Cambria Math" panose="02040503050406030204" pitchFamily="18" charset="0"/>
                        </a:rPr>
                        <m:t>)</m:t>
                      </m:r>
                    </m:oMath>
                  </m:oMathPara>
                </a14:m>
                <a:endParaRPr lang="nl-NL" sz="2400" b="1" dirty="0"/>
              </a:p>
            </p:txBody>
          </p:sp>
        </mc:Choice>
        <mc:Fallback xmlns="">
          <p:sp>
            <p:nvSpPr>
              <p:cNvPr id="15" name="Tekstvak 14">
                <a:extLst>
                  <a:ext uri="{FF2B5EF4-FFF2-40B4-BE49-F238E27FC236}">
                    <a16:creationId xmlns:a16="http://schemas.microsoft.com/office/drawing/2014/main" id="{9B88F9C4-6603-F250-9B95-08A0971E705B}"/>
                  </a:ext>
                </a:extLst>
              </p:cNvPr>
              <p:cNvSpPr txBox="1">
                <a:spLocks noRot="1" noChangeAspect="1" noMove="1" noResize="1" noEditPoints="1" noAdjustHandles="1" noChangeArrowheads="1" noChangeShapeType="1" noTextEdit="1"/>
              </p:cNvSpPr>
              <p:nvPr/>
            </p:nvSpPr>
            <p:spPr>
              <a:xfrm>
                <a:off x="479317" y="3049710"/>
                <a:ext cx="899628" cy="786177"/>
              </a:xfrm>
              <a:prstGeom prst="rect">
                <a:avLst/>
              </a:prstGeom>
              <a:blipFill>
                <a:blip r:embed="rId11"/>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0083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FD3FE-F932-26C3-644D-31BC46B0CEA0}"/>
              </a:ext>
            </a:extLst>
          </p:cNvPr>
          <p:cNvSpPr>
            <a:spLocks noGrp="1"/>
          </p:cNvSpPr>
          <p:nvPr>
            <p:ph type="title"/>
          </p:nvPr>
        </p:nvSpPr>
        <p:spPr>
          <a:xfrm>
            <a:off x="838200" y="472133"/>
            <a:ext cx="10515600" cy="1325563"/>
          </a:xfrm>
        </p:spPr>
        <p:txBody>
          <a:bodyPr/>
          <a:lstStyle/>
          <a:p>
            <a:r>
              <a:rPr lang="nl-NL" dirty="0"/>
              <a:t>Drie manieren om oppervlakte te bepalen</a:t>
            </a:r>
          </a:p>
        </p:txBody>
      </p:sp>
      <p:sp>
        <p:nvSpPr>
          <p:cNvPr id="3" name="Tijdelijke aanduiding voor inhoud 2">
            <a:extLst>
              <a:ext uri="{FF2B5EF4-FFF2-40B4-BE49-F238E27FC236}">
                <a16:creationId xmlns:a16="http://schemas.microsoft.com/office/drawing/2014/main" id="{3E03928E-7525-9BC4-6CFA-A4F19DB7435A}"/>
              </a:ext>
            </a:extLst>
          </p:cNvPr>
          <p:cNvSpPr>
            <a:spLocks noGrp="1"/>
          </p:cNvSpPr>
          <p:nvPr>
            <p:ph sz="half" idx="1"/>
          </p:nvPr>
        </p:nvSpPr>
        <p:spPr/>
        <p:txBody>
          <a:bodyPr/>
          <a:lstStyle/>
          <a:p>
            <a:r>
              <a:rPr lang="nl-NL" dirty="0"/>
              <a:t>Hokjes tellen</a:t>
            </a:r>
          </a:p>
          <a:p>
            <a:r>
              <a:rPr lang="nl-NL" dirty="0"/>
              <a:t>Driehoek</a:t>
            </a:r>
          </a:p>
          <a:p>
            <a:r>
              <a:rPr lang="nl-NL" dirty="0"/>
              <a:t>Rechthoek</a:t>
            </a:r>
          </a:p>
        </p:txBody>
      </p:sp>
      <p:pic>
        <p:nvPicPr>
          <p:cNvPr id="6" name="Tijdelijke aanduiding voor inhoud 5">
            <a:extLst>
              <a:ext uri="{FF2B5EF4-FFF2-40B4-BE49-F238E27FC236}">
                <a16:creationId xmlns:a16="http://schemas.microsoft.com/office/drawing/2014/main" id="{2264587A-D77D-FF29-B47B-AC4120B30A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99055" y="1547348"/>
            <a:ext cx="6754745" cy="4485151"/>
          </a:xfrm>
        </p:spPr>
      </p:pic>
      <p:pic>
        <p:nvPicPr>
          <p:cNvPr id="8" name="Afbeelding 7">
            <a:extLst>
              <a:ext uri="{FF2B5EF4-FFF2-40B4-BE49-F238E27FC236}">
                <a16:creationId xmlns:a16="http://schemas.microsoft.com/office/drawing/2014/main" id="{F035E7BB-C26F-C346-EDB8-DC25B7BEF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737" y="1548088"/>
            <a:ext cx="5978061" cy="4817485"/>
          </a:xfrm>
          <a:prstGeom prst="rect">
            <a:avLst/>
          </a:prstGeom>
        </p:spPr>
      </p:pic>
      <p:pic>
        <p:nvPicPr>
          <p:cNvPr id="10" name="Afbeelding 9">
            <a:extLst>
              <a:ext uri="{FF2B5EF4-FFF2-40B4-BE49-F238E27FC236}">
                <a16:creationId xmlns:a16="http://schemas.microsoft.com/office/drawing/2014/main" id="{AA9A33F6-BE96-1AA0-AB73-6C881C2EE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218" y="1392870"/>
            <a:ext cx="6261099" cy="5127921"/>
          </a:xfrm>
          <a:prstGeom prst="rect">
            <a:avLst/>
          </a:prstGeom>
        </p:spPr>
      </p:pic>
    </p:spTree>
    <p:extLst>
      <p:ext uri="{BB962C8B-B14F-4D97-AF65-F5344CB8AC3E}">
        <p14:creationId xmlns:p14="http://schemas.microsoft.com/office/powerpoint/2010/main" val="6682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Hokjes tellen</a:t>
            </a:r>
          </a:p>
        </p:txBody>
      </p:sp>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066635A3-255C-39E6-C117-8BD58E9F8EDE}"/>
                  </a:ext>
                </a:extLst>
              </p:cNvPr>
              <p:cNvSpPr>
                <a:spLocks noGrp="1"/>
              </p:cNvSpPr>
              <p:nvPr>
                <p:ph sz="half" idx="1"/>
              </p:nvPr>
            </p:nvSpPr>
            <p:spPr>
              <a:xfrm>
                <a:off x="838200" y="1825625"/>
                <a:ext cx="4317567" cy="4886460"/>
              </a:xfrm>
            </p:spPr>
            <p:txBody>
              <a:bodyPr>
                <a:normAutofit fontScale="92500" lnSpcReduction="10000"/>
              </a:bodyPr>
              <a:lstStyle/>
              <a:p>
                <a:pPr marL="0" indent="0">
                  <a:lnSpc>
                    <a:spcPct val="110000"/>
                  </a:lnSpc>
                  <a:buNone/>
                </a:pPr>
                <a:r>
                  <a:rPr lang="nl-NL" dirty="0"/>
                  <a:t>Eenparige beweging, dus</a:t>
                </a:r>
                <a:endParaRPr lang="nl-NL" b="0" i="1" dirty="0">
                  <a:latin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𝑠</m:t>
                    </m:r>
                    <m:r>
                      <a:rPr lang="nl-NL" b="0" i="1" smtClean="0">
                        <a:latin typeface="Cambria Math" panose="02040503050406030204" pitchFamily="18" charset="0"/>
                      </a:rPr>
                      <m:t>=</m:t>
                    </m:r>
                    <m:r>
                      <a:rPr lang="nl-NL" b="0" i="1" smtClean="0">
                        <a:latin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𝑡</m:t>
                    </m:r>
                  </m:oMath>
                </a14:m>
                <a:endParaRPr lang="nl-NL" b="0" dirty="0">
                  <a:ea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𝑠</m:t>
                    </m:r>
                    <m:r>
                      <a:rPr lang="nl-NL" b="0" i="1" smtClean="0">
                        <a:latin typeface="Cambria Math" panose="02040503050406030204" pitchFamily="18" charset="0"/>
                      </a:rPr>
                      <m:t>=10∙6,0=60</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endParaRPr lang="nl-NL" dirty="0"/>
              </a:p>
              <a:p>
                <a:pPr marL="0" indent="0">
                  <a:lnSpc>
                    <a:spcPct val="110000"/>
                  </a:lnSpc>
                  <a:buNone/>
                </a:pPr>
                <a:r>
                  <a:rPr lang="nl-NL" dirty="0"/>
                  <a:t>Oppervlakte:</a:t>
                </a:r>
              </a:p>
              <a:p>
                <a:pPr>
                  <a:lnSpc>
                    <a:spcPct val="110000"/>
                  </a:lnSpc>
                </a:pPr>
                <a14:m>
                  <m:oMath xmlns:m="http://schemas.openxmlformats.org/officeDocument/2006/math">
                    <m:r>
                      <a:rPr lang="nl-NL" i="1">
                        <a:latin typeface="Cambria Math" panose="02040503050406030204" pitchFamily="18" charset="0"/>
                      </a:rPr>
                      <m:t>𝑠</m:t>
                    </m:r>
                    <m:r>
                      <a:rPr lang="nl-NL" i="1">
                        <a:latin typeface="Cambria Math" panose="02040503050406030204" pitchFamily="18" charset="0"/>
                      </a:rPr>
                      <m:t>=</m:t>
                    </m:r>
                    <m:r>
                      <a:rPr lang="nl-NL" i="1">
                        <a:latin typeface="Cambria Math" panose="02040503050406030204" pitchFamily="18" charset="0"/>
                      </a:rPr>
                      <m:t>𝑣</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𝑡</m:t>
                    </m:r>
                  </m:oMath>
                </a14:m>
                <a:endParaRPr lang="nl-NL" dirty="0">
                  <a:ea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m:t>
                    </m:r>
                    <m:r>
                      <a:rPr lang="nl-NL" b="0" i="1" smtClean="0">
                        <a:latin typeface="Cambria Math" panose="02040503050406030204" pitchFamily="18" charset="0"/>
                      </a:rPr>
                      <m:t>𝑙</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endParaRPr lang="nl-NL" i="1" dirty="0">
                  <a:ea typeface="Cambria Math" panose="02040503050406030204" pitchFamily="18" charset="0"/>
                </a:endParaRPr>
              </a:p>
              <a:p>
                <a:pPr marL="0" indent="0">
                  <a:lnSpc>
                    <a:spcPct val="110000"/>
                  </a:lnSpc>
                  <a:buNone/>
                </a:pPr>
                <a:r>
                  <a:rPr lang="nl-NL" dirty="0">
                    <a:ea typeface="Cambria Math" panose="02040503050406030204" pitchFamily="18" charset="0"/>
                  </a:rPr>
                  <a:t>Hokjes:</a:t>
                </a:r>
              </a:p>
              <a:p>
                <a:pPr>
                  <a:lnSpc>
                    <a:spcPct val="110000"/>
                  </a:lnSpc>
                </a:pPr>
                <a:r>
                  <a:rPr lang="nl-NL" dirty="0">
                    <a:ea typeface="Cambria Math" panose="02040503050406030204" pitchFamily="18" charset="0"/>
                  </a:rPr>
                  <a:t>1 hokje: </a:t>
                </a:r>
                <a14:m>
                  <m:oMath xmlns:m="http://schemas.openxmlformats.org/officeDocument/2006/math">
                    <m:r>
                      <a:rPr lang="nl-NL" b="0" i="1" smtClean="0">
                        <a:latin typeface="Cambria Math" panose="02040503050406030204" pitchFamily="18" charset="0"/>
                        <a:ea typeface="Cambria Math" panose="02040503050406030204" pitchFamily="18" charset="0"/>
                      </a:rPr>
                      <m:t>2,0∙2,0=4,0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a:lnSpc>
                    <a:spcPct val="110000"/>
                  </a:lnSpc>
                </a:pPr>
                <a14:m>
                  <m:oMath xmlns:m="http://schemas.openxmlformats.org/officeDocument/2006/math">
                    <m:r>
                      <a:rPr lang="nl-NL" i="1">
                        <a:latin typeface="Cambria Math" panose="02040503050406030204" pitchFamily="18" charset="0"/>
                        <a:ea typeface="Cambria Math" panose="02040503050406030204" pitchFamily="18" charset="0"/>
                      </a:rPr>
                      <m:t>1</m:t>
                    </m:r>
                    <m:r>
                      <a:rPr lang="nl-NL" b="0" i="1" smtClean="0">
                        <a:latin typeface="Cambria Math" panose="02040503050406030204" pitchFamily="18" charset="0"/>
                        <a:ea typeface="Cambria Math" panose="02040503050406030204" pitchFamily="18" charset="0"/>
                      </a:rPr>
                      <m:t>5∙4,0=60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a:lnSpc>
                    <a:spcPct val="110000"/>
                  </a:lnSpc>
                </a:pPr>
                <a:endParaRPr lang="nl-NL" dirty="0"/>
              </a:p>
              <a:p>
                <a:pPr>
                  <a:lnSpc>
                    <a:spcPct val="110000"/>
                  </a:lnSpc>
                </a:pPr>
                <a:endParaRPr lang="nl-NL" dirty="0"/>
              </a:p>
            </p:txBody>
          </p:sp>
        </mc:Choice>
        <mc:Fallback xmlns="">
          <p:sp>
            <p:nvSpPr>
              <p:cNvPr id="8" name="Tijdelijke aanduiding voor inhoud 7">
                <a:extLst>
                  <a:ext uri="{FF2B5EF4-FFF2-40B4-BE49-F238E27FC236}">
                    <a16:creationId xmlns:a16="http://schemas.microsoft.com/office/drawing/2014/main" id="{066635A3-255C-39E6-C117-8BD58E9F8EDE}"/>
                  </a:ext>
                </a:extLst>
              </p:cNvPr>
              <p:cNvSpPr>
                <a:spLocks noGrp="1" noRot="1" noChangeAspect="1" noMove="1" noResize="1" noEditPoints="1" noAdjustHandles="1" noChangeArrowheads="1" noChangeShapeType="1" noTextEdit="1"/>
              </p:cNvSpPr>
              <p:nvPr>
                <p:ph sz="half" idx="1"/>
              </p:nvPr>
            </p:nvSpPr>
            <p:spPr>
              <a:xfrm>
                <a:off x="838200" y="1825625"/>
                <a:ext cx="4317567" cy="4886460"/>
              </a:xfrm>
              <a:blipFill>
                <a:blip r:embed="rId3"/>
                <a:stretch>
                  <a:fillRect l="-2542" t="-998"/>
                </a:stretch>
              </a:blipFill>
            </p:spPr>
            <p:txBody>
              <a:bodyPr/>
              <a:lstStyle/>
              <a:p>
                <a:r>
                  <a:rPr lang="nl-NL">
                    <a:noFill/>
                  </a:rPr>
                  <a:t> </a:t>
                </a:r>
              </a:p>
            </p:txBody>
          </p:sp>
        </mc:Fallback>
      </mc:AlternateContent>
      <p:sp>
        <p:nvSpPr>
          <p:cNvPr id="9" name="Tijdelijke aanduiding voor inhoud 8">
            <a:extLst>
              <a:ext uri="{FF2B5EF4-FFF2-40B4-BE49-F238E27FC236}">
                <a16:creationId xmlns:a16="http://schemas.microsoft.com/office/drawing/2014/main" id="{58281CA0-8C49-018A-F5E5-3FAD18BD3BBC}"/>
              </a:ext>
            </a:extLst>
          </p:cNvPr>
          <p:cNvSpPr>
            <a:spLocks noGrp="1"/>
          </p:cNvSpPr>
          <p:nvPr>
            <p:ph sz="half" idx="2"/>
          </p:nvPr>
        </p:nvSpPr>
        <p:spPr/>
        <p:txBody>
          <a:bodyPr>
            <a:normAutofit fontScale="92500" lnSpcReduction="10000"/>
          </a:bodyPr>
          <a:lstStyle/>
          <a:p>
            <a:endParaRPr lang="nl-NL"/>
          </a:p>
        </p:txBody>
      </p:sp>
      <p:pic>
        <p:nvPicPr>
          <p:cNvPr id="4" name="Tijdelijke aanduiding voor inhoud 8">
            <a:extLst>
              <a:ext uri="{FF2B5EF4-FFF2-40B4-BE49-F238E27FC236}">
                <a16:creationId xmlns:a16="http://schemas.microsoft.com/office/drawing/2014/main" id="{A2C90176-1FF5-CDE5-8043-FB0B4D64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989" y="1825625"/>
            <a:ext cx="6474121" cy="4330420"/>
          </a:xfrm>
          <a:prstGeom prst="rect">
            <a:avLst/>
          </a:prstGeom>
        </p:spPr>
      </p:pic>
      <p:sp>
        <p:nvSpPr>
          <p:cNvPr id="5" name="Rechthoek 4">
            <a:extLst>
              <a:ext uri="{FF2B5EF4-FFF2-40B4-BE49-F238E27FC236}">
                <a16:creationId xmlns:a16="http://schemas.microsoft.com/office/drawing/2014/main" id="{CBB0D5F2-4069-1002-FBAE-FCA4E1C48781}"/>
              </a:ext>
            </a:extLst>
          </p:cNvPr>
          <p:cNvSpPr/>
          <p:nvPr/>
        </p:nvSpPr>
        <p:spPr>
          <a:xfrm>
            <a:off x="8445632" y="2580762"/>
            <a:ext cx="3204390" cy="2702819"/>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6B258B22-0129-44FE-B8D0-41D449B45ADE}"/>
              </a:ext>
            </a:extLst>
          </p:cNvPr>
          <p:cNvSpPr/>
          <p:nvPr/>
        </p:nvSpPr>
        <p:spPr>
          <a:xfrm>
            <a:off x="6329363" y="4738688"/>
            <a:ext cx="1064418" cy="550068"/>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1" name="Rechte verbindingslijn met pijl 10">
            <a:extLst>
              <a:ext uri="{FF2B5EF4-FFF2-40B4-BE49-F238E27FC236}">
                <a16:creationId xmlns:a16="http://schemas.microsoft.com/office/drawing/2014/main" id="{751CA946-743B-924A-9D60-7BCDB7FA1559}"/>
              </a:ext>
            </a:extLst>
          </p:cNvPr>
          <p:cNvCxnSpPr>
            <a:cxnSpLocks/>
          </p:cNvCxnSpPr>
          <p:nvPr/>
        </p:nvCxnSpPr>
        <p:spPr>
          <a:xfrm>
            <a:off x="8445632" y="5293309"/>
            <a:ext cx="3204389"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725C766-3BEB-DF78-F2C7-5A45BACCCFB1}"/>
              </a:ext>
            </a:extLst>
          </p:cNvPr>
          <p:cNvCxnSpPr>
            <a:cxnSpLocks/>
          </p:cNvCxnSpPr>
          <p:nvPr/>
        </p:nvCxnSpPr>
        <p:spPr>
          <a:xfrm>
            <a:off x="11650021" y="2580762"/>
            <a:ext cx="0" cy="2712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A85F0BC-D2D1-F4E1-45CB-A70F994E9E1E}"/>
              </a:ext>
            </a:extLst>
          </p:cNvPr>
          <p:cNvCxnSpPr>
            <a:cxnSpLocks/>
          </p:cNvCxnSpPr>
          <p:nvPr/>
        </p:nvCxnSpPr>
        <p:spPr>
          <a:xfrm>
            <a:off x="8459921" y="2580762"/>
            <a:ext cx="0" cy="271224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58CF063A-8BE7-8DDD-0C03-CDD5EA41BAAE}"/>
              </a:ext>
            </a:extLst>
          </p:cNvPr>
          <p:cNvSpPr txBox="1"/>
          <p:nvPr/>
        </p:nvSpPr>
        <p:spPr>
          <a:xfrm>
            <a:off x="8445631" y="3393562"/>
            <a:ext cx="3204390" cy="1077218"/>
          </a:xfrm>
          <a:prstGeom prst="rect">
            <a:avLst/>
          </a:prstGeom>
          <a:noFill/>
        </p:spPr>
        <p:txBody>
          <a:bodyPr wrap="square" rtlCol="0">
            <a:spAutoFit/>
          </a:bodyPr>
          <a:lstStyle/>
          <a:p>
            <a:pPr algn="ctr"/>
            <a:r>
              <a:rPr lang="nl-NL" sz="3200" dirty="0">
                <a:latin typeface="Effra" panose="02000506080000020004" pitchFamily="2" charset="0"/>
              </a:rPr>
              <a:t>Tellen:</a:t>
            </a:r>
          </a:p>
          <a:p>
            <a:pPr algn="ctr"/>
            <a:r>
              <a:rPr lang="nl-NL" sz="3200" dirty="0">
                <a:latin typeface="Effra" panose="02000506080000020004" pitchFamily="2" charset="0"/>
              </a:rPr>
              <a:t>15 hokjes</a:t>
            </a:r>
          </a:p>
        </p:txBody>
      </p:sp>
    </p:spTree>
    <p:extLst>
      <p:ext uri="{BB962C8B-B14F-4D97-AF65-F5344CB8AC3E}">
        <p14:creationId xmlns:p14="http://schemas.microsoft.com/office/powerpoint/2010/main" val="4770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 calcmode="lin" valueType="num">
                                      <p:cBhvr additive="base">
                                        <p:cTn id="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7" end="7"/>
                                            </p:txEl>
                                          </p:spTgt>
                                        </p:tgtEl>
                                        <p:attrNameLst>
                                          <p:attrName>style.visibility</p:attrName>
                                        </p:attrNameLst>
                                      </p:cBhvr>
                                      <p:to>
                                        <p:strVal val="visible"/>
                                      </p:to>
                                    </p:set>
                                    <p:anim calcmode="lin" valueType="num">
                                      <p:cBhvr additive="base">
                                        <p:cTn id="20"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 calcmode="lin" valueType="num">
                                      <p:cBhvr additive="base">
                                        <p:cTn id="3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Hokjes tellen</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p:sp>
        <p:nvSpPr>
          <p:cNvPr id="36" name="Rechthoek 35">
            <a:extLst>
              <a:ext uri="{FF2B5EF4-FFF2-40B4-BE49-F238E27FC236}">
                <a16:creationId xmlns:a16="http://schemas.microsoft.com/office/drawing/2014/main" id="{11300F42-A43A-18D6-D4AB-405F1F11782A}"/>
              </a:ext>
            </a:extLst>
          </p:cNvPr>
          <p:cNvSpPr/>
          <p:nvPr/>
        </p:nvSpPr>
        <p:spPr>
          <a:xfrm>
            <a:off x="2632076" y="2242665"/>
            <a:ext cx="685800" cy="302248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52" name="Tekstvak 51">
                <a:extLst>
                  <a:ext uri="{FF2B5EF4-FFF2-40B4-BE49-F238E27FC236}">
                    <a16:creationId xmlns:a16="http://schemas.microsoft.com/office/drawing/2014/main" id="{4090EB44-6DF9-F9A4-659F-B1589024824F}"/>
                  </a:ext>
                </a:extLst>
              </p:cNvPr>
              <p:cNvSpPr txBox="1"/>
              <p:nvPr/>
            </p:nvSpPr>
            <p:spPr>
              <a:xfrm>
                <a:off x="7041004" y="2459539"/>
                <a:ext cx="4244786"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nl-NL" sz="2000" b="0" i="0" smtClean="0">
                          <a:solidFill>
                            <a:schemeClr val="tx1"/>
                          </a:solidFill>
                          <a:latin typeface="Cambria Math" panose="02040503050406030204" pitchFamily="18" charset="0"/>
                          <a:ea typeface="Cambria Math" panose="02040503050406030204" pitchFamily="18" charset="0"/>
                        </a:rPr>
                        <m:t>s</m:t>
                      </m:r>
                      <m:r>
                        <a:rPr lang="nl-NL" sz="2000" i="0">
                          <a:solidFill>
                            <a:schemeClr val="tx1"/>
                          </a:solidFill>
                          <a:latin typeface="Cambria Math" panose="02040503050406030204" pitchFamily="18" charset="0"/>
                          <a:ea typeface="Cambria Math" panose="02040503050406030204" pitchFamily="18" charset="0"/>
                        </a:rPr>
                        <m:t>=</m:t>
                      </m:r>
                      <m:r>
                        <a:rPr lang="nl-NL" sz="2000" b="0" i="0" smtClean="0">
                          <a:solidFill>
                            <a:schemeClr val="tx1"/>
                          </a:solidFill>
                          <a:latin typeface="Cambria Math" panose="02040503050406030204" pitchFamily="18" charset="0"/>
                          <a:ea typeface="Cambria Math" panose="02040503050406030204" pitchFamily="18" charset="0"/>
                        </a:rPr>
                        <m:t>17</m:t>
                      </m:r>
                      <m:r>
                        <a:rPr lang="nl-NL" sz="2000" i="0">
                          <a:solidFill>
                            <a:schemeClr val="tx1"/>
                          </a:solidFill>
                          <a:latin typeface="Cambria Math" panose="02040503050406030204" pitchFamily="18" charset="0"/>
                          <a:ea typeface="Cambria Math" panose="02040503050406030204" pitchFamily="18" charset="0"/>
                        </a:rPr>
                        <m:t>∙</m:t>
                      </m:r>
                      <m:r>
                        <a:rPr lang="nl-NL" sz="2000" b="0" i="0" smtClean="0">
                          <a:solidFill>
                            <a:schemeClr val="tx1"/>
                          </a:solidFill>
                          <a:latin typeface="Cambria Math" panose="02040503050406030204" pitchFamily="18" charset="0"/>
                          <a:ea typeface="Cambria Math" panose="02040503050406030204" pitchFamily="18" charset="0"/>
                        </a:rPr>
                        <m:t>2,5</m:t>
                      </m:r>
                      <m:r>
                        <a:rPr lang="nl-NL" sz="2000" i="0">
                          <a:solidFill>
                            <a:schemeClr val="tx1"/>
                          </a:solidFill>
                          <a:latin typeface="Cambria Math" panose="02040503050406030204" pitchFamily="18" charset="0"/>
                          <a:ea typeface="Cambria Math" panose="02040503050406030204" pitchFamily="18" charset="0"/>
                        </a:rPr>
                        <m:t>≈4</m:t>
                      </m:r>
                      <m:r>
                        <a:rPr lang="nl-NL" sz="2000" b="0" i="0" smtClean="0">
                          <a:solidFill>
                            <a:schemeClr val="tx1"/>
                          </a:solidFill>
                          <a:latin typeface="Cambria Math" panose="02040503050406030204" pitchFamily="18" charset="0"/>
                          <a:ea typeface="Cambria Math" panose="02040503050406030204" pitchFamily="18" charset="0"/>
                        </a:rPr>
                        <m:t>3</m:t>
                      </m:r>
                      <m:r>
                        <a:rPr lang="nl-NL" sz="2000" i="0">
                          <a:solidFill>
                            <a:schemeClr val="tx1"/>
                          </a:solidFill>
                          <a:latin typeface="Cambria Math" panose="02040503050406030204" pitchFamily="18" charset="0"/>
                          <a:ea typeface="Cambria Math" panose="02040503050406030204" pitchFamily="18" charset="0"/>
                        </a:rPr>
                        <m:t> </m:t>
                      </m:r>
                      <m:r>
                        <m:rPr>
                          <m:sty m:val="p"/>
                        </m:rPr>
                        <a:rPr lang="nl-NL" sz="2000" b="0" i="0" smtClean="0">
                          <a:solidFill>
                            <a:schemeClr val="tx1"/>
                          </a:solidFill>
                          <a:latin typeface="Cambria Math" panose="02040503050406030204" pitchFamily="18" charset="0"/>
                          <a:ea typeface="Cambria Math" panose="02040503050406030204" pitchFamily="18" charset="0"/>
                        </a:rPr>
                        <m:t>m</m:t>
                      </m:r>
                    </m:oMath>
                  </m:oMathPara>
                </a14:m>
                <a:endParaRPr lang="nl-NL" sz="2000" b="0" dirty="0">
                  <a:solidFill>
                    <a:schemeClr val="tx1"/>
                  </a:solidFill>
                  <a:latin typeface="Effra" panose="02000506080000020004" pitchFamily="2" charset="0"/>
                  <a:ea typeface="Cambria Math" panose="02040503050406030204" pitchFamily="18" charset="0"/>
                </a:endParaRPr>
              </a:p>
              <a:p>
                <a:endParaRPr lang="nl-NL" sz="2000" dirty="0">
                  <a:solidFill>
                    <a:schemeClr val="tx1"/>
                  </a:solidFill>
                  <a:latin typeface="Effra" panose="02000506080000020004" pitchFamily="2" charset="0"/>
                </a:endParaRPr>
              </a:p>
              <a:p>
                <a:endParaRPr lang="nl-NL" sz="2000" dirty="0">
                  <a:solidFill>
                    <a:schemeClr val="tx1"/>
                  </a:solidFill>
                  <a:latin typeface="Effra" panose="02000506080000020004" pitchFamily="2" charset="0"/>
                </a:endParaRPr>
              </a:p>
            </p:txBody>
          </p:sp>
        </mc:Choice>
        <mc:Fallback xmlns="">
          <p:sp>
            <p:nvSpPr>
              <p:cNvPr id="52" name="Tekstvak 51">
                <a:extLst>
                  <a:ext uri="{FF2B5EF4-FFF2-40B4-BE49-F238E27FC236}">
                    <a16:creationId xmlns:a16="http://schemas.microsoft.com/office/drawing/2014/main" id="{4090EB44-6DF9-F9A4-659F-B1589024824F}"/>
                  </a:ext>
                </a:extLst>
              </p:cNvPr>
              <p:cNvSpPr txBox="1">
                <a:spLocks noRot="1" noChangeAspect="1" noMove="1" noResize="1" noEditPoints="1" noAdjustHandles="1" noChangeArrowheads="1" noChangeShapeType="1" noTextEdit="1"/>
              </p:cNvSpPr>
              <p:nvPr/>
            </p:nvSpPr>
            <p:spPr>
              <a:xfrm>
                <a:off x="7041004" y="2459539"/>
                <a:ext cx="4244786" cy="1015663"/>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3" name="Tekstvak 52">
                <a:extLst>
                  <a:ext uri="{FF2B5EF4-FFF2-40B4-BE49-F238E27FC236}">
                    <a16:creationId xmlns:a16="http://schemas.microsoft.com/office/drawing/2014/main" id="{48FEA48C-5C3F-BF0C-92BF-4E477A7F673F}"/>
                  </a:ext>
                </a:extLst>
              </p:cNvPr>
              <p:cNvSpPr txBox="1"/>
              <p:nvPr/>
            </p:nvSpPr>
            <p:spPr>
              <a:xfrm>
                <a:off x="7028940" y="2085535"/>
                <a:ext cx="4244786"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i="1" smtClean="0">
                          <a:latin typeface="Cambria Math" panose="02040503050406030204" pitchFamily="18" charset="0"/>
                          <a:ea typeface="Cambria Math" panose="02040503050406030204" pitchFamily="18" charset="0"/>
                        </a:rPr>
                        <m:t>1 </m:t>
                      </m:r>
                      <m:r>
                        <a:rPr lang="nl-NL" i="1" smtClean="0">
                          <a:latin typeface="Cambria Math" panose="02040503050406030204" pitchFamily="18" charset="0"/>
                          <a:ea typeface="Cambria Math" panose="02040503050406030204" pitchFamily="18" charset="0"/>
                        </a:rPr>
                        <m:t>h𝑜𝑘𝑗𝑒</m:t>
                      </m:r>
                      <m:r>
                        <a:rPr lang="nl-NL" i="1" smtClean="0">
                          <a:latin typeface="Cambria Math" panose="02040503050406030204" pitchFamily="18" charset="0"/>
                          <a:ea typeface="Cambria Math" panose="02040503050406030204" pitchFamily="18" charset="0"/>
                        </a:rPr>
                        <m:t>=0,5∙5,0=2,5 </m:t>
                      </m:r>
                      <m:r>
                        <m:rPr>
                          <m:sty m:val="p"/>
                        </m:rPr>
                        <a:rPr lang="nl-NL">
                          <a:latin typeface="Cambria Math" panose="02040503050406030204" pitchFamily="18" charset="0"/>
                          <a:ea typeface="Cambria Math" panose="02040503050406030204" pitchFamily="18" charset="0"/>
                        </a:rPr>
                        <m:t>m</m:t>
                      </m:r>
                    </m:oMath>
                  </m:oMathPara>
                </a14:m>
                <a:endParaRPr lang="nl-NL" dirty="0">
                  <a:latin typeface="Gobold Lowplus" panose="02000500000000000000" pitchFamily="2" charset="77"/>
                </a:endParaRPr>
              </a:p>
            </p:txBody>
          </p:sp>
        </mc:Choice>
        <mc:Fallback xmlns="">
          <p:sp>
            <p:nvSpPr>
              <p:cNvPr id="53" name="Tekstvak 52">
                <a:extLst>
                  <a:ext uri="{FF2B5EF4-FFF2-40B4-BE49-F238E27FC236}">
                    <a16:creationId xmlns:a16="http://schemas.microsoft.com/office/drawing/2014/main" id="{48FEA48C-5C3F-BF0C-92BF-4E477A7F673F}"/>
                  </a:ext>
                </a:extLst>
              </p:cNvPr>
              <p:cNvSpPr txBox="1">
                <a:spLocks noRot="1" noChangeAspect="1" noMove="1" noResize="1" noEditPoints="1" noAdjustHandles="1" noChangeArrowheads="1" noChangeShapeType="1" noTextEdit="1"/>
              </p:cNvSpPr>
              <p:nvPr/>
            </p:nvSpPr>
            <p:spPr>
              <a:xfrm>
                <a:off x="7028940" y="2085535"/>
                <a:ext cx="4244786" cy="369332"/>
              </a:xfrm>
              <a:prstGeom prst="rect">
                <a:avLst/>
              </a:prstGeom>
              <a:blipFill>
                <a:blip r:embed="rId4"/>
                <a:stretch>
                  <a:fillRect b="-13115"/>
                </a:stretch>
              </a:blipFill>
            </p:spPr>
            <p:txBody>
              <a:bodyPr/>
              <a:lstStyle/>
              <a:p>
                <a:r>
                  <a:rPr lang="nl-NL">
                    <a:noFill/>
                  </a:rPr>
                  <a:t> </a:t>
                </a:r>
              </a:p>
            </p:txBody>
          </p:sp>
        </mc:Fallback>
      </mc:AlternateContent>
      <p:sp>
        <p:nvSpPr>
          <p:cNvPr id="3" name="Rechthoek 2">
            <a:extLst>
              <a:ext uri="{FF2B5EF4-FFF2-40B4-BE49-F238E27FC236}">
                <a16:creationId xmlns:a16="http://schemas.microsoft.com/office/drawing/2014/main" id="{11C7A31B-C349-5B21-307B-7D3A37D327D7}"/>
              </a:ext>
            </a:extLst>
          </p:cNvPr>
          <p:cNvSpPr/>
          <p:nvPr/>
        </p:nvSpPr>
        <p:spPr>
          <a:xfrm>
            <a:off x="1974717" y="3756025"/>
            <a:ext cx="657358" cy="150912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DF19F98E-0137-C240-6EE6-242E4C6ED4BD}"/>
              </a:ext>
            </a:extLst>
          </p:cNvPr>
          <p:cNvSpPr/>
          <p:nvPr/>
        </p:nvSpPr>
        <p:spPr>
          <a:xfrm>
            <a:off x="3317876" y="3003550"/>
            <a:ext cx="661193" cy="2261599"/>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A6AAA12E-67DE-B340-2200-3FEEF4AE7B22}"/>
              </a:ext>
            </a:extLst>
          </p:cNvPr>
          <p:cNvSpPr/>
          <p:nvPr/>
        </p:nvSpPr>
        <p:spPr>
          <a:xfrm>
            <a:off x="3979069" y="3753907"/>
            <a:ext cx="657358" cy="150912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FDE09AB4-FD1E-5067-BA0E-AD3BE5486B41}"/>
              </a:ext>
            </a:extLst>
          </p:cNvPr>
          <p:cNvSpPr/>
          <p:nvPr/>
        </p:nvSpPr>
        <p:spPr>
          <a:xfrm>
            <a:off x="4636426" y="4510087"/>
            <a:ext cx="678523" cy="75082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278DEDBB-D06B-6DDA-F6CF-F5EB945E844E}"/>
              </a:ext>
            </a:extLst>
          </p:cNvPr>
          <p:cNvSpPr txBox="1"/>
          <p:nvPr/>
        </p:nvSpPr>
        <p:spPr>
          <a:xfrm>
            <a:off x="2071552"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a:t>
            </a:r>
          </a:p>
        </p:txBody>
      </p:sp>
      <p:sp>
        <p:nvSpPr>
          <p:cNvPr id="8" name="Tekstvak 7">
            <a:extLst>
              <a:ext uri="{FF2B5EF4-FFF2-40B4-BE49-F238E27FC236}">
                <a16:creationId xmlns:a16="http://schemas.microsoft.com/office/drawing/2014/main" id="{0F57F84B-8846-A2C0-0F30-3E067E222BB9}"/>
              </a:ext>
            </a:extLst>
          </p:cNvPr>
          <p:cNvSpPr txBox="1"/>
          <p:nvPr/>
        </p:nvSpPr>
        <p:spPr>
          <a:xfrm>
            <a:off x="2078609" y="4685444"/>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2</a:t>
            </a:r>
          </a:p>
        </p:txBody>
      </p:sp>
      <p:sp>
        <p:nvSpPr>
          <p:cNvPr id="9" name="Tekstvak 8">
            <a:extLst>
              <a:ext uri="{FF2B5EF4-FFF2-40B4-BE49-F238E27FC236}">
                <a16:creationId xmlns:a16="http://schemas.microsoft.com/office/drawing/2014/main" id="{CF6C4889-8D8F-A5AC-3795-AB1DF20D2EB0}"/>
              </a:ext>
            </a:extLst>
          </p:cNvPr>
          <p:cNvSpPr txBox="1"/>
          <p:nvPr/>
        </p:nvSpPr>
        <p:spPr>
          <a:xfrm>
            <a:off x="2770410" y="4684588"/>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3</a:t>
            </a:r>
          </a:p>
        </p:txBody>
      </p:sp>
      <p:sp>
        <p:nvSpPr>
          <p:cNvPr id="10" name="Tekstvak 9">
            <a:extLst>
              <a:ext uri="{FF2B5EF4-FFF2-40B4-BE49-F238E27FC236}">
                <a16:creationId xmlns:a16="http://schemas.microsoft.com/office/drawing/2014/main" id="{A183CBDB-9E10-1C44-4F67-979593FACB3A}"/>
              </a:ext>
            </a:extLst>
          </p:cNvPr>
          <p:cNvSpPr txBox="1"/>
          <p:nvPr/>
        </p:nvSpPr>
        <p:spPr>
          <a:xfrm>
            <a:off x="2759965"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4</a:t>
            </a:r>
          </a:p>
        </p:txBody>
      </p:sp>
      <p:sp>
        <p:nvSpPr>
          <p:cNvPr id="11" name="Tekstvak 10">
            <a:extLst>
              <a:ext uri="{FF2B5EF4-FFF2-40B4-BE49-F238E27FC236}">
                <a16:creationId xmlns:a16="http://schemas.microsoft.com/office/drawing/2014/main" id="{C721B199-E849-7E9D-6B8F-A63AF7D01AAD}"/>
              </a:ext>
            </a:extLst>
          </p:cNvPr>
          <p:cNvSpPr txBox="1"/>
          <p:nvPr/>
        </p:nvSpPr>
        <p:spPr>
          <a:xfrm>
            <a:off x="2776704" y="3211163"/>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5</a:t>
            </a:r>
          </a:p>
        </p:txBody>
      </p:sp>
      <p:sp>
        <p:nvSpPr>
          <p:cNvPr id="12" name="Tekstvak 11">
            <a:extLst>
              <a:ext uri="{FF2B5EF4-FFF2-40B4-BE49-F238E27FC236}">
                <a16:creationId xmlns:a16="http://schemas.microsoft.com/office/drawing/2014/main" id="{B4EA493B-B76D-1F00-FB63-5B728E801A19}"/>
              </a:ext>
            </a:extLst>
          </p:cNvPr>
          <p:cNvSpPr txBox="1"/>
          <p:nvPr/>
        </p:nvSpPr>
        <p:spPr>
          <a:xfrm>
            <a:off x="2759965" y="2441925"/>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6</a:t>
            </a:r>
          </a:p>
        </p:txBody>
      </p:sp>
      <p:sp>
        <p:nvSpPr>
          <p:cNvPr id="13" name="Tekstvak 12">
            <a:extLst>
              <a:ext uri="{FF2B5EF4-FFF2-40B4-BE49-F238E27FC236}">
                <a16:creationId xmlns:a16="http://schemas.microsoft.com/office/drawing/2014/main" id="{93575E96-7B27-C9BE-E327-99D2D13CFE74}"/>
              </a:ext>
            </a:extLst>
          </p:cNvPr>
          <p:cNvSpPr txBox="1"/>
          <p:nvPr/>
        </p:nvSpPr>
        <p:spPr>
          <a:xfrm>
            <a:off x="3420070" y="3225796"/>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7</a:t>
            </a:r>
          </a:p>
        </p:txBody>
      </p:sp>
      <p:sp>
        <p:nvSpPr>
          <p:cNvPr id="14" name="Tekstvak 13">
            <a:extLst>
              <a:ext uri="{FF2B5EF4-FFF2-40B4-BE49-F238E27FC236}">
                <a16:creationId xmlns:a16="http://schemas.microsoft.com/office/drawing/2014/main" id="{BFFD81A4-3A60-63B4-F3BB-EB68A301B034}"/>
              </a:ext>
            </a:extLst>
          </p:cNvPr>
          <p:cNvSpPr txBox="1"/>
          <p:nvPr/>
        </p:nvSpPr>
        <p:spPr>
          <a:xfrm>
            <a:off x="3403798"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8</a:t>
            </a:r>
          </a:p>
        </p:txBody>
      </p:sp>
      <p:sp>
        <p:nvSpPr>
          <p:cNvPr id="15" name="Tekstvak 14">
            <a:extLst>
              <a:ext uri="{FF2B5EF4-FFF2-40B4-BE49-F238E27FC236}">
                <a16:creationId xmlns:a16="http://schemas.microsoft.com/office/drawing/2014/main" id="{772DB5B2-B202-851C-ABFA-5161D59F4F13}"/>
              </a:ext>
            </a:extLst>
          </p:cNvPr>
          <p:cNvSpPr txBox="1"/>
          <p:nvPr/>
        </p:nvSpPr>
        <p:spPr>
          <a:xfrm>
            <a:off x="3403798" y="4684588"/>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9</a:t>
            </a:r>
          </a:p>
        </p:txBody>
      </p:sp>
      <p:sp>
        <p:nvSpPr>
          <p:cNvPr id="16" name="Tekstvak 15">
            <a:extLst>
              <a:ext uri="{FF2B5EF4-FFF2-40B4-BE49-F238E27FC236}">
                <a16:creationId xmlns:a16="http://schemas.microsoft.com/office/drawing/2014/main" id="{8B185ECD-D397-066B-627C-61F6F094BD80}"/>
              </a:ext>
            </a:extLst>
          </p:cNvPr>
          <p:cNvSpPr txBox="1"/>
          <p:nvPr/>
        </p:nvSpPr>
        <p:spPr>
          <a:xfrm>
            <a:off x="4027396" y="46845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10</a:t>
            </a:r>
          </a:p>
        </p:txBody>
      </p:sp>
      <p:sp>
        <p:nvSpPr>
          <p:cNvPr id="17" name="Tekstvak 16">
            <a:extLst>
              <a:ext uri="{FF2B5EF4-FFF2-40B4-BE49-F238E27FC236}">
                <a16:creationId xmlns:a16="http://schemas.microsoft.com/office/drawing/2014/main" id="{F5C38DA5-2DFE-F5E8-2633-5295090C7026}"/>
              </a:ext>
            </a:extLst>
          </p:cNvPr>
          <p:cNvSpPr txBox="1"/>
          <p:nvPr/>
        </p:nvSpPr>
        <p:spPr>
          <a:xfrm>
            <a:off x="4015136" y="3934294"/>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11</a:t>
            </a:r>
          </a:p>
        </p:txBody>
      </p:sp>
      <p:sp>
        <p:nvSpPr>
          <p:cNvPr id="18" name="Tekstvak 17">
            <a:extLst>
              <a:ext uri="{FF2B5EF4-FFF2-40B4-BE49-F238E27FC236}">
                <a16:creationId xmlns:a16="http://schemas.microsoft.com/office/drawing/2014/main" id="{2C55E461-FB16-DF85-3775-FED1EC7F1E4B}"/>
              </a:ext>
            </a:extLst>
          </p:cNvPr>
          <p:cNvSpPr txBox="1"/>
          <p:nvPr/>
        </p:nvSpPr>
        <p:spPr>
          <a:xfrm>
            <a:off x="4695336" y="46845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12</a:t>
            </a:r>
          </a:p>
        </p:txBody>
      </p:sp>
      <p:sp>
        <p:nvSpPr>
          <p:cNvPr id="19" name="Tekstvak 18">
            <a:extLst>
              <a:ext uri="{FF2B5EF4-FFF2-40B4-BE49-F238E27FC236}">
                <a16:creationId xmlns:a16="http://schemas.microsoft.com/office/drawing/2014/main" id="{BDA7ABAA-1F72-5FC1-6C8A-3799E3FECA4F}"/>
              </a:ext>
            </a:extLst>
          </p:cNvPr>
          <p:cNvSpPr txBox="1"/>
          <p:nvPr/>
        </p:nvSpPr>
        <p:spPr>
          <a:xfrm>
            <a:off x="5324288" y="475316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13</a:t>
            </a:r>
          </a:p>
        </p:txBody>
      </p:sp>
      <p:sp>
        <p:nvSpPr>
          <p:cNvPr id="20" name="Tekstvak 19">
            <a:extLst>
              <a:ext uri="{FF2B5EF4-FFF2-40B4-BE49-F238E27FC236}">
                <a16:creationId xmlns:a16="http://schemas.microsoft.com/office/drawing/2014/main" id="{4145944E-6DA2-A267-3339-03EFA2B66941}"/>
              </a:ext>
            </a:extLst>
          </p:cNvPr>
          <p:cNvSpPr txBox="1"/>
          <p:nvPr/>
        </p:nvSpPr>
        <p:spPr>
          <a:xfrm>
            <a:off x="4653686" y="3997173"/>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13</a:t>
            </a:r>
          </a:p>
        </p:txBody>
      </p:sp>
      <p:sp>
        <p:nvSpPr>
          <p:cNvPr id="21" name="Tekstvak 20">
            <a:extLst>
              <a:ext uri="{FF2B5EF4-FFF2-40B4-BE49-F238E27FC236}">
                <a16:creationId xmlns:a16="http://schemas.microsoft.com/office/drawing/2014/main" id="{6C4796FD-14C3-A129-074A-BCC3935098AE}"/>
              </a:ext>
            </a:extLst>
          </p:cNvPr>
          <p:cNvSpPr txBox="1"/>
          <p:nvPr/>
        </p:nvSpPr>
        <p:spPr>
          <a:xfrm>
            <a:off x="3975518" y="3243936"/>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14</a:t>
            </a:r>
          </a:p>
        </p:txBody>
      </p:sp>
      <p:sp>
        <p:nvSpPr>
          <p:cNvPr id="22" name="Tekstvak 21">
            <a:extLst>
              <a:ext uri="{FF2B5EF4-FFF2-40B4-BE49-F238E27FC236}">
                <a16:creationId xmlns:a16="http://schemas.microsoft.com/office/drawing/2014/main" id="{2B272294-5BFD-1F15-0DC1-99853F406C2E}"/>
              </a:ext>
            </a:extLst>
          </p:cNvPr>
          <p:cNvSpPr txBox="1"/>
          <p:nvPr/>
        </p:nvSpPr>
        <p:spPr>
          <a:xfrm>
            <a:off x="3316171" y="25070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14</a:t>
            </a:r>
          </a:p>
        </p:txBody>
      </p:sp>
      <p:sp>
        <p:nvSpPr>
          <p:cNvPr id="23" name="Tekstvak 22">
            <a:extLst>
              <a:ext uri="{FF2B5EF4-FFF2-40B4-BE49-F238E27FC236}">
                <a16:creationId xmlns:a16="http://schemas.microsoft.com/office/drawing/2014/main" id="{54579A54-CD09-F776-0C1C-D2B94FDA16D9}"/>
              </a:ext>
            </a:extLst>
          </p:cNvPr>
          <p:cNvSpPr txBox="1"/>
          <p:nvPr/>
        </p:nvSpPr>
        <p:spPr>
          <a:xfrm>
            <a:off x="2030896" y="3228945"/>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16</a:t>
            </a:r>
          </a:p>
        </p:txBody>
      </p:sp>
      <p:sp>
        <p:nvSpPr>
          <p:cNvPr id="24" name="Tekstvak 23">
            <a:extLst>
              <a:ext uri="{FF2B5EF4-FFF2-40B4-BE49-F238E27FC236}">
                <a16:creationId xmlns:a16="http://schemas.microsoft.com/office/drawing/2014/main" id="{E072B0BB-7AA2-FF00-F54E-F1F41D3E3B92}"/>
              </a:ext>
            </a:extLst>
          </p:cNvPr>
          <p:cNvSpPr txBox="1"/>
          <p:nvPr/>
        </p:nvSpPr>
        <p:spPr>
          <a:xfrm>
            <a:off x="2152092" y="2633691"/>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15</a:t>
            </a:r>
          </a:p>
        </p:txBody>
      </p:sp>
      <p:sp>
        <p:nvSpPr>
          <p:cNvPr id="25" name="Tekstvak 24">
            <a:extLst>
              <a:ext uri="{FF2B5EF4-FFF2-40B4-BE49-F238E27FC236}">
                <a16:creationId xmlns:a16="http://schemas.microsoft.com/office/drawing/2014/main" id="{B7C304B2-73E3-A590-41D8-D8628F6225A0}"/>
              </a:ext>
            </a:extLst>
          </p:cNvPr>
          <p:cNvSpPr txBox="1"/>
          <p:nvPr/>
        </p:nvSpPr>
        <p:spPr>
          <a:xfrm>
            <a:off x="1470193" y="4271396"/>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17</a:t>
            </a:r>
          </a:p>
        </p:txBody>
      </p:sp>
      <p:sp>
        <p:nvSpPr>
          <p:cNvPr id="26" name="Rechthoek 25">
            <a:extLst>
              <a:ext uri="{FF2B5EF4-FFF2-40B4-BE49-F238E27FC236}">
                <a16:creationId xmlns:a16="http://schemas.microsoft.com/office/drawing/2014/main" id="{1613B624-1ADD-C58D-2308-236E805E8A3A}"/>
              </a:ext>
            </a:extLst>
          </p:cNvPr>
          <p:cNvSpPr/>
          <p:nvPr/>
        </p:nvSpPr>
        <p:spPr>
          <a:xfrm>
            <a:off x="1304859" y="4520361"/>
            <a:ext cx="678523" cy="75082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5242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10" presetClass="exit" presetSubtype="0" fill="hold" grpId="1"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500"/>
                            </p:stCondLst>
                            <p:childTnLst>
                              <p:par>
                                <p:cTn id="105" presetID="53" presetClass="entr" presetSubtype="16"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p:cTn id="107" dur="500" fill="hold"/>
                                        <p:tgtEl>
                                          <p:spTgt spid="20"/>
                                        </p:tgtEl>
                                        <p:attrNameLst>
                                          <p:attrName>ppt_w</p:attrName>
                                        </p:attrNameLst>
                                      </p:cBhvr>
                                      <p:tavLst>
                                        <p:tav tm="0">
                                          <p:val>
                                            <p:fltVal val="0"/>
                                          </p:val>
                                        </p:tav>
                                        <p:tav tm="100000">
                                          <p:val>
                                            <p:strVal val="#ppt_w"/>
                                          </p:val>
                                        </p:tav>
                                      </p:tavLst>
                                    </p:anim>
                                    <p:anim calcmode="lin" valueType="num">
                                      <p:cBhvr>
                                        <p:cTn id="108" dur="500" fill="hold"/>
                                        <p:tgtEl>
                                          <p:spTgt spid="20"/>
                                        </p:tgtEl>
                                        <p:attrNameLst>
                                          <p:attrName>ppt_h</p:attrName>
                                        </p:attrNameLst>
                                      </p:cBhvr>
                                      <p:tavLst>
                                        <p:tav tm="0">
                                          <p:val>
                                            <p:fltVal val="0"/>
                                          </p:val>
                                        </p:tav>
                                        <p:tav tm="100000">
                                          <p:val>
                                            <p:strVal val="#ppt_h"/>
                                          </p:val>
                                        </p:tav>
                                      </p:tavLst>
                                    </p:anim>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p:cTn id="114" dur="500" fill="hold"/>
                                        <p:tgtEl>
                                          <p:spTgt spid="21"/>
                                        </p:tgtEl>
                                        <p:attrNameLst>
                                          <p:attrName>ppt_w</p:attrName>
                                        </p:attrNameLst>
                                      </p:cBhvr>
                                      <p:tavLst>
                                        <p:tav tm="0">
                                          <p:val>
                                            <p:fltVal val="0"/>
                                          </p:val>
                                        </p:tav>
                                        <p:tav tm="100000">
                                          <p:val>
                                            <p:strVal val="#ppt_w"/>
                                          </p:val>
                                        </p:tav>
                                      </p:tavLst>
                                    </p:anim>
                                    <p:anim calcmode="lin" valueType="num">
                                      <p:cBhvr>
                                        <p:cTn id="115" dur="500" fill="hold"/>
                                        <p:tgtEl>
                                          <p:spTgt spid="21"/>
                                        </p:tgtEl>
                                        <p:attrNameLst>
                                          <p:attrName>ppt_h</p:attrName>
                                        </p:attrNameLst>
                                      </p:cBhvr>
                                      <p:tavLst>
                                        <p:tav tm="0">
                                          <p:val>
                                            <p:fltVal val="0"/>
                                          </p:val>
                                        </p:tav>
                                        <p:tav tm="100000">
                                          <p:val>
                                            <p:strVal val="#ppt_h"/>
                                          </p:val>
                                        </p:tav>
                                      </p:tavLst>
                                    </p:anim>
                                    <p:animEffect transition="in" filter="fade">
                                      <p:cBhvr>
                                        <p:cTn id="116" dur="500"/>
                                        <p:tgtEl>
                                          <p:spTgt spid="21"/>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fill="hold"/>
                                        <p:tgtEl>
                                          <p:spTgt spid="22"/>
                                        </p:tgtEl>
                                        <p:attrNameLst>
                                          <p:attrName>ppt_w</p:attrName>
                                        </p:attrNameLst>
                                      </p:cBhvr>
                                      <p:tavLst>
                                        <p:tav tm="0">
                                          <p:val>
                                            <p:fltVal val="0"/>
                                          </p:val>
                                        </p:tav>
                                        <p:tav tm="100000">
                                          <p:val>
                                            <p:strVal val="#ppt_w"/>
                                          </p:val>
                                        </p:tav>
                                      </p:tavLst>
                                    </p:anim>
                                    <p:anim calcmode="lin" valueType="num">
                                      <p:cBhvr>
                                        <p:cTn id="121" dur="500" fill="hold"/>
                                        <p:tgtEl>
                                          <p:spTgt spid="22"/>
                                        </p:tgtEl>
                                        <p:attrNameLst>
                                          <p:attrName>ppt_h</p:attrName>
                                        </p:attrNameLst>
                                      </p:cBhvr>
                                      <p:tavLst>
                                        <p:tav tm="0">
                                          <p:val>
                                            <p:fltVal val="0"/>
                                          </p:val>
                                        </p:tav>
                                        <p:tav tm="100000">
                                          <p:val>
                                            <p:strVal val="#ppt_h"/>
                                          </p:val>
                                        </p:tav>
                                      </p:tavLst>
                                    </p:anim>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500" fill="hold"/>
                                        <p:tgtEl>
                                          <p:spTgt spid="24"/>
                                        </p:tgtEl>
                                        <p:attrNameLst>
                                          <p:attrName>ppt_w</p:attrName>
                                        </p:attrNameLst>
                                      </p:cBhvr>
                                      <p:tavLst>
                                        <p:tav tm="0">
                                          <p:val>
                                            <p:fltVal val="0"/>
                                          </p:val>
                                        </p:tav>
                                        <p:tav tm="100000">
                                          <p:val>
                                            <p:strVal val="#ppt_w"/>
                                          </p:val>
                                        </p:tav>
                                      </p:tavLst>
                                    </p:anim>
                                    <p:anim calcmode="lin" valueType="num">
                                      <p:cBhvr>
                                        <p:cTn id="128" dur="500" fill="hold"/>
                                        <p:tgtEl>
                                          <p:spTgt spid="24"/>
                                        </p:tgtEl>
                                        <p:attrNameLst>
                                          <p:attrName>ppt_h</p:attrName>
                                        </p:attrNameLst>
                                      </p:cBhvr>
                                      <p:tavLst>
                                        <p:tav tm="0">
                                          <p:val>
                                            <p:fltVal val="0"/>
                                          </p:val>
                                        </p:tav>
                                        <p:tav tm="100000">
                                          <p:val>
                                            <p:strVal val="#ppt_h"/>
                                          </p:val>
                                        </p:tav>
                                      </p:tavLst>
                                    </p:anim>
                                    <p:animEffect transition="in" filter="fade">
                                      <p:cBhvr>
                                        <p:cTn id="129" dur="500"/>
                                        <p:tgtEl>
                                          <p:spTgt spid="24"/>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 calcmode="lin" valueType="num">
                                      <p:cBhvr>
                                        <p:cTn id="134" dur="500" fill="hold"/>
                                        <p:tgtEl>
                                          <p:spTgt spid="23"/>
                                        </p:tgtEl>
                                        <p:attrNameLst>
                                          <p:attrName>ppt_w</p:attrName>
                                        </p:attrNameLst>
                                      </p:cBhvr>
                                      <p:tavLst>
                                        <p:tav tm="0">
                                          <p:val>
                                            <p:fltVal val="0"/>
                                          </p:val>
                                        </p:tav>
                                        <p:tav tm="100000">
                                          <p:val>
                                            <p:strVal val="#ppt_w"/>
                                          </p:val>
                                        </p:tav>
                                      </p:tavLst>
                                    </p:anim>
                                    <p:anim calcmode="lin" valueType="num">
                                      <p:cBhvr>
                                        <p:cTn id="135" dur="500" fill="hold"/>
                                        <p:tgtEl>
                                          <p:spTgt spid="23"/>
                                        </p:tgtEl>
                                        <p:attrNameLst>
                                          <p:attrName>ppt_h</p:attrName>
                                        </p:attrNameLst>
                                      </p:cBhvr>
                                      <p:tavLst>
                                        <p:tav tm="0">
                                          <p:val>
                                            <p:fltVal val="0"/>
                                          </p:val>
                                        </p:tav>
                                        <p:tav tm="100000">
                                          <p:val>
                                            <p:strVal val="#ppt_h"/>
                                          </p:val>
                                        </p:tav>
                                      </p:tavLst>
                                    </p:anim>
                                    <p:animEffect transition="in" filter="fade">
                                      <p:cBhvr>
                                        <p:cTn id="136" dur="500"/>
                                        <p:tgtEl>
                                          <p:spTgt spid="23"/>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25"/>
                                        </p:tgtEl>
                                        <p:attrNameLst>
                                          <p:attrName>style.visibility</p:attrName>
                                        </p:attrNameLst>
                                      </p:cBhvr>
                                      <p:to>
                                        <p:strVal val="visible"/>
                                      </p:to>
                                    </p:set>
                                    <p:anim calcmode="lin" valueType="num">
                                      <p:cBhvr>
                                        <p:cTn id="141" dur="500" fill="hold"/>
                                        <p:tgtEl>
                                          <p:spTgt spid="25"/>
                                        </p:tgtEl>
                                        <p:attrNameLst>
                                          <p:attrName>ppt_w</p:attrName>
                                        </p:attrNameLst>
                                      </p:cBhvr>
                                      <p:tavLst>
                                        <p:tav tm="0">
                                          <p:val>
                                            <p:fltVal val="0"/>
                                          </p:val>
                                        </p:tav>
                                        <p:tav tm="100000">
                                          <p:val>
                                            <p:strVal val="#ppt_w"/>
                                          </p:val>
                                        </p:tav>
                                      </p:tavLst>
                                    </p:anim>
                                    <p:anim calcmode="lin" valueType="num">
                                      <p:cBhvr>
                                        <p:cTn id="142" dur="500" fill="hold"/>
                                        <p:tgtEl>
                                          <p:spTgt spid="25"/>
                                        </p:tgtEl>
                                        <p:attrNameLst>
                                          <p:attrName>ppt_h</p:attrName>
                                        </p:attrNameLst>
                                      </p:cBhvr>
                                      <p:tavLst>
                                        <p:tav tm="0">
                                          <p:val>
                                            <p:fltVal val="0"/>
                                          </p:val>
                                        </p:tav>
                                        <p:tav tm="100000">
                                          <p:val>
                                            <p:strVal val="#ppt_h"/>
                                          </p:val>
                                        </p:tav>
                                      </p:tavLst>
                                    </p:anim>
                                    <p:animEffect transition="in" filter="fade">
                                      <p:cBhvr>
                                        <p:cTn id="143" dur="500"/>
                                        <p:tgtEl>
                                          <p:spTgt spid="25"/>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52"/>
                                        </p:tgtEl>
                                        <p:attrNameLst>
                                          <p:attrName>style.visibility</p:attrName>
                                        </p:attrNameLst>
                                      </p:cBhvr>
                                      <p:to>
                                        <p:strVal val="visible"/>
                                      </p:to>
                                    </p:set>
                                    <p:animEffect transition="in" filter="dissolve">
                                      <p:cBhvr>
                                        <p:cTn id="1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2" grpId="0"/>
      <p:bldP spid="53" grpId="0"/>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animBg="1"/>
      <p:bldP spid="26"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Driehoek</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mc:AlternateContent xmlns:mc="http://schemas.openxmlformats.org/markup-compatibility/2006" xmlns:a14="http://schemas.microsoft.com/office/drawing/2010/main">
        <mc:Choice Requires="a14">
          <p:sp>
            <p:nvSpPr>
              <p:cNvPr id="49" name="Tekstvak 48">
                <a:extLst>
                  <a:ext uri="{FF2B5EF4-FFF2-40B4-BE49-F238E27FC236}">
                    <a16:creationId xmlns:a16="http://schemas.microsoft.com/office/drawing/2014/main" id="{176E1569-C7C2-ABCD-08E0-5244B8DD4B32}"/>
                  </a:ext>
                </a:extLst>
              </p:cNvPr>
              <p:cNvSpPr txBox="1"/>
              <p:nvPr/>
            </p:nvSpPr>
            <p:spPr>
              <a:xfrm>
                <a:off x="7028940" y="2493371"/>
                <a:ext cx="3350472"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b="0" i="1" smtClean="0">
                          <a:solidFill>
                            <a:schemeClr val="bg2">
                              <a:lumMod val="10000"/>
                            </a:schemeClr>
                          </a:solidFill>
                          <a:latin typeface="Cambria Math" panose="02040503050406030204" pitchFamily="18" charset="0"/>
                        </a:rPr>
                        <m:t>0,5</m:t>
                      </m:r>
                      <m:r>
                        <a:rPr lang="nl-NL" sz="2000" b="0" i="1" smtClean="0">
                          <a:solidFill>
                            <a:schemeClr val="bg2">
                              <a:lumMod val="10000"/>
                            </a:schemeClr>
                          </a:solidFill>
                          <a:latin typeface="Cambria Math" panose="02040503050406030204" pitchFamily="18" charset="0"/>
                          <a:ea typeface="Cambria Math" panose="02040503050406030204" pitchFamily="18" charset="0"/>
                        </a:rPr>
                        <m:t>∙1∙23=11,5 </m:t>
                      </m:r>
                      <m:r>
                        <m:rPr>
                          <m:sty m:val="p"/>
                        </m:rPr>
                        <a:rPr lang="nl-NL" sz="2000" b="0" i="0" smtClean="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49" name="Tekstvak 48">
                <a:extLst>
                  <a:ext uri="{FF2B5EF4-FFF2-40B4-BE49-F238E27FC236}">
                    <a16:creationId xmlns:a16="http://schemas.microsoft.com/office/drawing/2014/main" id="{176E1569-C7C2-ABCD-08E0-5244B8DD4B32}"/>
                  </a:ext>
                </a:extLst>
              </p:cNvPr>
              <p:cNvSpPr txBox="1">
                <a:spLocks noRot="1" noChangeAspect="1" noMove="1" noResize="1" noEditPoints="1" noAdjustHandles="1" noChangeArrowheads="1" noChangeShapeType="1" noTextEdit="1"/>
              </p:cNvSpPr>
              <p:nvPr/>
            </p:nvSpPr>
            <p:spPr>
              <a:xfrm>
                <a:off x="7028940" y="2493371"/>
                <a:ext cx="3350472" cy="400110"/>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0" name="Tekstvak 49">
                <a:extLst>
                  <a:ext uri="{FF2B5EF4-FFF2-40B4-BE49-F238E27FC236}">
                    <a16:creationId xmlns:a16="http://schemas.microsoft.com/office/drawing/2014/main" id="{A390F0BE-04BE-4D1F-0FFC-2B93AC080699}"/>
                  </a:ext>
                </a:extLst>
              </p:cNvPr>
              <p:cNvSpPr txBox="1"/>
              <p:nvPr/>
            </p:nvSpPr>
            <p:spPr>
              <a:xfrm>
                <a:off x="7028940" y="2970489"/>
                <a:ext cx="376347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i="1" smtClean="0">
                          <a:solidFill>
                            <a:schemeClr val="bg2">
                              <a:lumMod val="10000"/>
                            </a:schemeClr>
                          </a:solidFill>
                          <a:latin typeface="Cambria Math" panose="02040503050406030204" pitchFamily="18" charset="0"/>
                        </a:rPr>
                        <m:t>0,5</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2,6</m:t>
                      </m:r>
                      <m:r>
                        <a:rPr lang="nl-NL" sz="2000" i="1">
                          <a:solidFill>
                            <a:schemeClr val="bg2">
                              <a:lumMod val="10000"/>
                            </a:schemeClr>
                          </a:solidFill>
                          <a:latin typeface="Cambria Math" panose="02040503050406030204" pitchFamily="18" charset="0"/>
                          <a:ea typeface="Cambria Math" panose="02040503050406030204" pitchFamily="18" charset="0"/>
                        </a:rPr>
                        <m:t>∙2</m:t>
                      </m:r>
                      <m:r>
                        <a:rPr lang="nl-NL" sz="2000" b="0" i="1" smtClean="0">
                          <a:solidFill>
                            <a:schemeClr val="bg2">
                              <a:lumMod val="10000"/>
                            </a:schemeClr>
                          </a:solidFill>
                          <a:latin typeface="Cambria Math" panose="02040503050406030204" pitchFamily="18" charset="0"/>
                          <a:ea typeface="Cambria Math" panose="02040503050406030204" pitchFamily="18" charset="0"/>
                        </a:rPr>
                        <m:t>4</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31</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2</m:t>
                      </m:r>
                      <m:r>
                        <a:rPr lang="nl-NL" sz="2000" i="1">
                          <a:solidFill>
                            <a:schemeClr val="bg2">
                              <a:lumMod val="10000"/>
                            </a:schemeClr>
                          </a:solidFill>
                          <a:latin typeface="Cambria Math" panose="02040503050406030204" pitchFamily="18" charset="0"/>
                          <a:ea typeface="Cambria Math" panose="02040503050406030204" pitchFamily="18" charset="0"/>
                        </a:rPr>
                        <m:t> </m:t>
                      </m:r>
                      <m:r>
                        <m:rPr>
                          <m:sty m:val="p"/>
                        </m:rPr>
                        <a:rPr lang="nl-NL" sz="200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50" name="Tekstvak 49">
                <a:extLst>
                  <a:ext uri="{FF2B5EF4-FFF2-40B4-BE49-F238E27FC236}">
                    <a16:creationId xmlns:a16="http://schemas.microsoft.com/office/drawing/2014/main" id="{A390F0BE-04BE-4D1F-0FFC-2B93AC080699}"/>
                  </a:ext>
                </a:extLst>
              </p:cNvPr>
              <p:cNvSpPr txBox="1">
                <a:spLocks noRot="1" noChangeAspect="1" noMove="1" noResize="1" noEditPoints="1" noAdjustHandles="1" noChangeArrowheads="1" noChangeShapeType="1" noTextEdit="1"/>
              </p:cNvSpPr>
              <p:nvPr/>
            </p:nvSpPr>
            <p:spPr>
              <a:xfrm>
                <a:off x="7028940" y="2970489"/>
                <a:ext cx="3763478" cy="400110"/>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2" name="Tekstvak 51">
                <a:extLst>
                  <a:ext uri="{FF2B5EF4-FFF2-40B4-BE49-F238E27FC236}">
                    <a16:creationId xmlns:a16="http://schemas.microsoft.com/office/drawing/2014/main" id="{4090EB44-6DF9-F9A4-659F-B1589024824F}"/>
                  </a:ext>
                </a:extLst>
              </p:cNvPr>
              <p:cNvSpPr txBox="1"/>
              <p:nvPr/>
            </p:nvSpPr>
            <p:spPr>
              <a:xfrm>
                <a:off x="6975824" y="3924725"/>
                <a:ext cx="4244786" cy="1323439"/>
              </a:xfrm>
              <a:prstGeom prst="rect">
                <a:avLst/>
              </a:prstGeom>
              <a:noFill/>
            </p:spPr>
            <p:txBody>
              <a:bodyPr wrap="square" rtlCol="0">
                <a:spAutoFit/>
              </a:bodyPr>
              <a:lstStyle/>
              <a:p>
                <a:r>
                  <a:rPr lang="nl-NL" sz="2000" dirty="0">
                    <a:latin typeface="Effra" panose="02000506080000020004" pitchFamily="2" charset="0"/>
                    <a:ea typeface="Cambria Math" panose="02040503050406030204" pitchFamily="18" charset="0"/>
                  </a:rPr>
                  <a:t>Totaal: </a:t>
                </a:r>
                <a:endParaRPr lang="nl-NL" sz="2000" i="0"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nl-NL" sz="2000" b="0" i="0" smtClean="0">
                          <a:solidFill>
                            <a:schemeClr val="tx1"/>
                          </a:solidFill>
                          <a:latin typeface="Cambria Math" panose="02040503050406030204" pitchFamily="18" charset="0"/>
                          <a:ea typeface="Cambria Math" panose="02040503050406030204" pitchFamily="18" charset="0"/>
                        </a:rPr>
                        <m:t>s</m:t>
                      </m:r>
                      <m:r>
                        <a:rPr lang="nl-NL" sz="2000" i="0">
                          <a:solidFill>
                            <a:schemeClr val="tx1"/>
                          </a:solidFill>
                          <a:latin typeface="Cambria Math" panose="02040503050406030204" pitchFamily="18" charset="0"/>
                          <a:ea typeface="Cambria Math" panose="02040503050406030204" pitchFamily="18" charset="0"/>
                        </a:rPr>
                        <m:t>≈4</m:t>
                      </m:r>
                      <m:r>
                        <a:rPr lang="nl-NL" sz="2000" b="0" i="0" smtClean="0">
                          <a:solidFill>
                            <a:schemeClr val="tx1"/>
                          </a:solidFill>
                          <a:latin typeface="Cambria Math" panose="02040503050406030204" pitchFamily="18" charset="0"/>
                          <a:ea typeface="Cambria Math" panose="02040503050406030204" pitchFamily="18" charset="0"/>
                        </a:rPr>
                        <m:t>3</m:t>
                      </m:r>
                      <m:r>
                        <a:rPr lang="nl-NL" sz="2000" i="0">
                          <a:solidFill>
                            <a:schemeClr val="tx1"/>
                          </a:solidFill>
                          <a:latin typeface="Cambria Math" panose="02040503050406030204" pitchFamily="18" charset="0"/>
                          <a:ea typeface="Cambria Math" panose="02040503050406030204" pitchFamily="18" charset="0"/>
                        </a:rPr>
                        <m:t> </m:t>
                      </m:r>
                      <m:r>
                        <m:rPr>
                          <m:sty m:val="p"/>
                        </m:rPr>
                        <a:rPr lang="nl-NL" sz="2000" b="0" i="0" smtClean="0">
                          <a:solidFill>
                            <a:schemeClr val="tx1"/>
                          </a:solidFill>
                          <a:latin typeface="Cambria Math" panose="02040503050406030204" pitchFamily="18" charset="0"/>
                          <a:ea typeface="Cambria Math" panose="02040503050406030204" pitchFamily="18" charset="0"/>
                        </a:rPr>
                        <m:t>m</m:t>
                      </m:r>
                    </m:oMath>
                  </m:oMathPara>
                </a14:m>
                <a:endParaRPr lang="nl-NL" sz="2000" b="0" dirty="0">
                  <a:solidFill>
                    <a:schemeClr val="tx1"/>
                  </a:solidFill>
                  <a:latin typeface="Effra" panose="02000506080000020004" pitchFamily="2" charset="0"/>
                  <a:ea typeface="Cambria Math" panose="02040503050406030204" pitchFamily="18" charset="0"/>
                </a:endParaRPr>
              </a:p>
              <a:p>
                <a:endParaRPr lang="nl-NL" sz="2000" dirty="0">
                  <a:solidFill>
                    <a:schemeClr val="tx1"/>
                  </a:solidFill>
                  <a:latin typeface="Effra" panose="02000506080000020004" pitchFamily="2" charset="0"/>
                </a:endParaRPr>
              </a:p>
              <a:p>
                <a:endParaRPr lang="nl-NL" sz="2000" dirty="0">
                  <a:solidFill>
                    <a:schemeClr val="tx1"/>
                  </a:solidFill>
                  <a:latin typeface="Effra" panose="02000506080000020004" pitchFamily="2" charset="0"/>
                </a:endParaRPr>
              </a:p>
            </p:txBody>
          </p:sp>
        </mc:Choice>
        <mc:Fallback xmlns="">
          <p:sp>
            <p:nvSpPr>
              <p:cNvPr id="52" name="Tekstvak 51">
                <a:extLst>
                  <a:ext uri="{FF2B5EF4-FFF2-40B4-BE49-F238E27FC236}">
                    <a16:creationId xmlns:a16="http://schemas.microsoft.com/office/drawing/2014/main" id="{4090EB44-6DF9-F9A4-659F-B1589024824F}"/>
                  </a:ext>
                </a:extLst>
              </p:cNvPr>
              <p:cNvSpPr txBox="1">
                <a:spLocks noRot="1" noChangeAspect="1" noMove="1" noResize="1" noEditPoints="1" noAdjustHandles="1" noChangeArrowheads="1" noChangeShapeType="1" noTextEdit="1"/>
              </p:cNvSpPr>
              <p:nvPr/>
            </p:nvSpPr>
            <p:spPr>
              <a:xfrm>
                <a:off x="6975824" y="3924725"/>
                <a:ext cx="4244786" cy="1323439"/>
              </a:xfrm>
              <a:prstGeom prst="rect">
                <a:avLst/>
              </a:prstGeom>
              <a:blipFill>
                <a:blip r:embed="rId6"/>
                <a:stretch>
                  <a:fillRect l="-1435" t="-2304"/>
                </a:stretch>
              </a:blipFill>
            </p:spPr>
            <p:txBody>
              <a:bodyPr/>
              <a:lstStyle/>
              <a:p>
                <a:r>
                  <a:rPr lang="nl-NL">
                    <a:noFill/>
                  </a:rPr>
                  <a:t> </a:t>
                </a:r>
              </a:p>
            </p:txBody>
          </p:sp>
        </mc:Fallback>
      </mc:AlternateContent>
      <p:sp>
        <p:nvSpPr>
          <p:cNvPr id="3" name="Rechthoekige driehoek 2">
            <a:extLst>
              <a:ext uri="{FF2B5EF4-FFF2-40B4-BE49-F238E27FC236}">
                <a16:creationId xmlns:a16="http://schemas.microsoft.com/office/drawing/2014/main" id="{EEE28272-9EF7-5032-4055-58231099096D}"/>
              </a:ext>
            </a:extLst>
          </p:cNvPr>
          <p:cNvSpPr/>
          <p:nvPr/>
        </p:nvSpPr>
        <p:spPr>
          <a:xfrm>
            <a:off x="2633662" y="1644650"/>
            <a:ext cx="3532188" cy="3625850"/>
          </a:xfrm>
          <a:prstGeom prst="rtTriangle">
            <a:avLst/>
          </a:prstGeom>
          <a:solidFill>
            <a:srgbClr val="7030A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ige driehoek 3">
            <a:extLst>
              <a:ext uri="{FF2B5EF4-FFF2-40B4-BE49-F238E27FC236}">
                <a16:creationId xmlns:a16="http://schemas.microsoft.com/office/drawing/2014/main" id="{1C8EEF33-94E4-3DC9-763D-7173ECF1B17B}"/>
              </a:ext>
            </a:extLst>
          </p:cNvPr>
          <p:cNvSpPr/>
          <p:nvPr/>
        </p:nvSpPr>
        <p:spPr>
          <a:xfrm flipH="1">
            <a:off x="1293774" y="1795462"/>
            <a:ext cx="1339888" cy="3476625"/>
          </a:xfrm>
          <a:prstGeom prst="rtTriangle">
            <a:avLst/>
          </a:prstGeom>
          <a:solidFill>
            <a:schemeClr val="accent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6818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dissolv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dissolv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3" grpId="0" animBg="1"/>
      <p:bldP spid="4" grpId="0" animBg="1"/>
    </p:bldLst>
  </p:timing>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Rechthoek</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mc:AlternateContent xmlns:mc="http://schemas.openxmlformats.org/markup-compatibility/2006" xmlns:a14="http://schemas.microsoft.com/office/drawing/2010/main">
        <mc:Choice Requires="a14">
          <p:sp>
            <p:nvSpPr>
              <p:cNvPr id="49" name="Tekstvak 48">
                <a:extLst>
                  <a:ext uri="{FF2B5EF4-FFF2-40B4-BE49-F238E27FC236}">
                    <a16:creationId xmlns:a16="http://schemas.microsoft.com/office/drawing/2014/main" id="{176E1569-C7C2-ABCD-08E0-5244B8DD4B32}"/>
                  </a:ext>
                </a:extLst>
              </p:cNvPr>
              <p:cNvSpPr txBox="1"/>
              <p:nvPr/>
            </p:nvSpPr>
            <p:spPr>
              <a:xfrm>
                <a:off x="7028940" y="2493371"/>
                <a:ext cx="3350472"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b="0" i="1" smtClean="0">
                          <a:solidFill>
                            <a:schemeClr val="bg2">
                              <a:lumMod val="10000"/>
                            </a:schemeClr>
                          </a:solidFill>
                          <a:latin typeface="Cambria Math" panose="02040503050406030204" pitchFamily="18" charset="0"/>
                        </a:rPr>
                        <m:t>12,5</m:t>
                      </m:r>
                      <m:r>
                        <a:rPr lang="nl-NL" sz="2000" b="0" i="1" smtClean="0">
                          <a:solidFill>
                            <a:schemeClr val="bg2">
                              <a:lumMod val="10000"/>
                            </a:schemeClr>
                          </a:solidFill>
                          <a:latin typeface="Cambria Math" panose="02040503050406030204" pitchFamily="18" charset="0"/>
                          <a:ea typeface="Cambria Math" panose="02040503050406030204" pitchFamily="18" charset="0"/>
                        </a:rPr>
                        <m:t>∙3,6≈45 </m:t>
                      </m:r>
                      <m:r>
                        <m:rPr>
                          <m:sty m:val="p"/>
                        </m:rPr>
                        <a:rPr lang="nl-NL" sz="2000" b="0" i="0" smtClean="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49" name="Tekstvak 48">
                <a:extLst>
                  <a:ext uri="{FF2B5EF4-FFF2-40B4-BE49-F238E27FC236}">
                    <a16:creationId xmlns:a16="http://schemas.microsoft.com/office/drawing/2014/main" id="{176E1569-C7C2-ABCD-08E0-5244B8DD4B32}"/>
                  </a:ext>
                </a:extLst>
              </p:cNvPr>
              <p:cNvSpPr txBox="1">
                <a:spLocks noRot="1" noChangeAspect="1" noMove="1" noResize="1" noEditPoints="1" noAdjustHandles="1" noChangeArrowheads="1" noChangeShapeType="1" noTextEdit="1"/>
              </p:cNvSpPr>
              <p:nvPr/>
            </p:nvSpPr>
            <p:spPr>
              <a:xfrm>
                <a:off x="7028940" y="2493371"/>
                <a:ext cx="3350472" cy="400110"/>
              </a:xfrm>
              <a:prstGeom prst="rect">
                <a:avLst/>
              </a:prstGeom>
              <a:blipFill>
                <a:blip r:embed="rId3"/>
                <a:stretch>
                  <a:fillRect/>
                </a:stretch>
              </a:blipFill>
            </p:spPr>
            <p:txBody>
              <a:bodyPr/>
              <a:lstStyle/>
              <a:p>
                <a:r>
                  <a:rPr lang="nl-NL">
                    <a:noFill/>
                  </a:rPr>
                  <a:t> </a:t>
                </a:r>
              </a:p>
            </p:txBody>
          </p:sp>
        </mc:Fallback>
      </mc:AlternateContent>
      <p:sp>
        <p:nvSpPr>
          <p:cNvPr id="5" name="Rechthoek 4">
            <a:extLst>
              <a:ext uri="{FF2B5EF4-FFF2-40B4-BE49-F238E27FC236}">
                <a16:creationId xmlns:a16="http://schemas.microsoft.com/office/drawing/2014/main" id="{5A7CE31A-BFF3-F32F-0755-AE28D9903AE4}"/>
              </a:ext>
            </a:extLst>
          </p:cNvPr>
          <p:cNvSpPr/>
          <p:nvPr/>
        </p:nvSpPr>
        <p:spPr>
          <a:xfrm>
            <a:off x="1305826" y="3383280"/>
            <a:ext cx="4843514" cy="1887744"/>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CBB87E39-78DE-7DDB-6D2F-189D10233F4A}"/>
              </a:ext>
            </a:extLst>
          </p:cNvPr>
          <p:cNvSpPr txBox="1"/>
          <p:nvPr/>
        </p:nvSpPr>
        <p:spPr>
          <a:xfrm>
            <a:off x="1887481" y="1674496"/>
            <a:ext cx="2385060" cy="369332"/>
          </a:xfrm>
          <a:prstGeom prst="rect">
            <a:avLst/>
          </a:prstGeom>
          <a:solidFill>
            <a:srgbClr val="FFFFFF"/>
          </a:solidFill>
        </p:spPr>
        <p:txBody>
          <a:bodyPr wrap="square" rtlCol="0">
            <a:spAutoFit/>
          </a:bodyPr>
          <a:lstStyle/>
          <a:p>
            <a:r>
              <a:rPr lang="nl-NL" dirty="0">
                <a:latin typeface="Effra" panose="02000506080000020004" pitchFamily="2" charset="0"/>
              </a:rPr>
              <a:t>Gemiddelde snelheid!</a:t>
            </a:r>
          </a:p>
        </p:txBody>
      </p:sp>
      <p:sp>
        <p:nvSpPr>
          <p:cNvPr id="7" name="Pijl: rechts 6">
            <a:extLst>
              <a:ext uri="{FF2B5EF4-FFF2-40B4-BE49-F238E27FC236}">
                <a16:creationId xmlns:a16="http://schemas.microsoft.com/office/drawing/2014/main" id="{AD13C30B-DDAD-78B0-6CEF-1DD919A9B9D7}"/>
              </a:ext>
            </a:extLst>
          </p:cNvPr>
          <p:cNvSpPr/>
          <p:nvPr/>
        </p:nvSpPr>
        <p:spPr>
          <a:xfrm rot="7495788">
            <a:off x="953584" y="2572437"/>
            <a:ext cx="1652903" cy="21003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9736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dissolv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757B2FB6-A8F3-E419-360B-D420604136BE}"/>
              </a:ext>
            </a:extLst>
          </p:cNvPr>
          <p:cNvPicPr>
            <a:picLocks noChangeAspect="1"/>
          </p:cNvPicPr>
          <p:nvPr/>
        </p:nvPicPr>
        <p:blipFill>
          <a:blip r:embed="rId3"/>
          <a:stretch>
            <a:fillRect/>
          </a:stretch>
        </p:blipFill>
        <p:spPr>
          <a:xfrm>
            <a:off x="404249" y="810428"/>
            <a:ext cx="5235444" cy="5366535"/>
          </a:xfrm>
          <a:prstGeom prst="rect">
            <a:avLst/>
          </a:prstGeom>
        </p:spPr>
      </p:pic>
      <p:sp>
        <p:nvSpPr>
          <p:cNvPr id="13" name="Rechthoek 12">
            <a:extLst>
              <a:ext uri="{FF2B5EF4-FFF2-40B4-BE49-F238E27FC236}">
                <a16:creationId xmlns:a16="http://schemas.microsoft.com/office/drawing/2014/main" id="{18EDD00F-688A-93A5-1D2C-C757CCE40E4A}"/>
              </a:ext>
            </a:extLst>
          </p:cNvPr>
          <p:cNvSpPr/>
          <p:nvPr/>
        </p:nvSpPr>
        <p:spPr>
          <a:xfrm>
            <a:off x="2830100" y="1538268"/>
            <a:ext cx="760825" cy="45648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inhoud 10">
            <a:extLst>
              <a:ext uri="{FF2B5EF4-FFF2-40B4-BE49-F238E27FC236}">
                <a16:creationId xmlns:a16="http://schemas.microsoft.com/office/drawing/2014/main" id="{2F044623-0480-06C4-00CF-0A5A036323A6}"/>
              </a:ext>
            </a:extLst>
          </p:cNvPr>
          <p:cNvSpPr>
            <a:spLocks noGrp="1"/>
          </p:cNvSpPr>
          <p:nvPr>
            <p:ph idx="1"/>
          </p:nvPr>
        </p:nvSpPr>
        <p:spPr>
          <a:xfrm>
            <a:off x="6096000" y="1825625"/>
            <a:ext cx="5257800" cy="4351338"/>
          </a:xfrm>
        </p:spPr>
        <p:txBody>
          <a:bodyPr>
            <a:normAutofit fontScale="77500" lnSpcReduction="20000"/>
          </a:bodyPr>
          <a:lstStyle/>
          <a:p>
            <a:pPr>
              <a:lnSpc>
                <a:spcPct val="120000"/>
              </a:lnSpc>
            </a:pPr>
            <a:r>
              <a:rPr lang="nl-NL" dirty="0"/>
              <a:t>24 vragen, totaal 76 punten</a:t>
            </a:r>
          </a:p>
          <a:p>
            <a:pPr>
              <a:lnSpc>
                <a:spcPct val="120000"/>
              </a:lnSpc>
            </a:pPr>
            <a:r>
              <a:rPr lang="nl-NL" dirty="0"/>
              <a:t>Komt neer op ruim 2 minuten per punt (kleine 3 minuten met extra tijd)</a:t>
            </a:r>
          </a:p>
          <a:p>
            <a:pPr>
              <a:lnSpc>
                <a:spcPct val="120000"/>
              </a:lnSpc>
            </a:pPr>
            <a:r>
              <a:rPr lang="nl-NL" dirty="0"/>
              <a:t>Géén gesloten vragen, géén één-punters.</a:t>
            </a:r>
          </a:p>
          <a:p>
            <a:pPr>
              <a:lnSpc>
                <a:spcPct val="120000"/>
              </a:lnSpc>
            </a:pPr>
            <a:r>
              <a:rPr lang="nl-NL" dirty="0"/>
              <a:t>Mooie verdeling!</a:t>
            </a:r>
          </a:p>
          <a:p>
            <a:pPr>
              <a:lnSpc>
                <a:spcPct val="120000"/>
              </a:lnSpc>
            </a:pPr>
            <a:r>
              <a:rPr lang="nl-NL" dirty="0"/>
              <a:t>Relatief veel driepunters.</a:t>
            </a:r>
          </a:p>
          <a:p>
            <a:pPr>
              <a:lnSpc>
                <a:spcPct val="120000"/>
              </a:lnSpc>
            </a:pPr>
            <a:r>
              <a:rPr lang="nl-NL" dirty="0"/>
              <a:t>Weinig vijfpunters! </a:t>
            </a:r>
            <a:r>
              <a:rPr lang="nl-NL" dirty="0">
                <a:sym typeface="Wingdings" panose="05000000000000000000" pitchFamily="2" charset="2"/>
              </a:rPr>
              <a:t></a:t>
            </a:r>
            <a:endParaRPr lang="nl-NL" b="1" dirty="0"/>
          </a:p>
          <a:p>
            <a:pPr>
              <a:lnSpc>
                <a:spcPct val="120000"/>
              </a:lnSpc>
            </a:pPr>
            <a:r>
              <a:rPr lang="nl-NL" dirty="0"/>
              <a:t>Serie </a:t>
            </a:r>
            <a:r>
              <a:rPr lang="nl-NL" dirty="0" err="1"/>
              <a:t>veelpunters</a:t>
            </a:r>
            <a:r>
              <a:rPr lang="nl-NL" dirty="0"/>
              <a:t> net na het midden.</a:t>
            </a:r>
            <a:r>
              <a:rPr lang="nl-NL" b="1" dirty="0"/>
              <a:t> Taai!</a:t>
            </a:r>
            <a:r>
              <a:rPr lang="nl-NL" dirty="0"/>
              <a:t> Houd moed!</a:t>
            </a:r>
          </a:p>
          <a:p>
            <a:pPr>
              <a:lnSpc>
                <a:spcPct val="120000"/>
              </a:lnSpc>
            </a:pPr>
            <a:r>
              <a:rPr lang="nl-NL" dirty="0"/>
              <a:t>Laatste deel bestaat uit kleinere vragen.</a:t>
            </a:r>
          </a:p>
        </p:txBody>
      </p:sp>
      <p:sp>
        <p:nvSpPr>
          <p:cNvPr id="8" name="Rechthoek 7">
            <a:extLst>
              <a:ext uri="{FF2B5EF4-FFF2-40B4-BE49-F238E27FC236}">
                <a16:creationId xmlns:a16="http://schemas.microsoft.com/office/drawing/2014/main" id="{72A3E0F8-DB9F-58A0-742C-462D5A021732}"/>
              </a:ext>
            </a:extLst>
          </p:cNvPr>
          <p:cNvSpPr/>
          <p:nvPr/>
        </p:nvSpPr>
        <p:spPr>
          <a:xfrm>
            <a:off x="425556" y="3635999"/>
            <a:ext cx="5156094" cy="567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4" name="Rechthoek 3">
            <a:extLst>
              <a:ext uri="{FF2B5EF4-FFF2-40B4-BE49-F238E27FC236}">
                <a16:creationId xmlns:a16="http://schemas.microsoft.com/office/drawing/2014/main" id="{9C2E2B09-BA88-7F20-3D8F-48CF64ED54E3}"/>
              </a:ext>
            </a:extLst>
          </p:cNvPr>
          <p:cNvSpPr/>
          <p:nvPr/>
        </p:nvSpPr>
        <p:spPr>
          <a:xfrm>
            <a:off x="425556" y="4580758"/>
            <a:ext cx="5156094" cy="380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2" name="Rechthoek 11">
            <a:extLst>
              <a:ext uri="{FF2B5EF4-FFF2-40B4-BE49-F238E27FC236}">
                <a16:creationId xmlns:a16="http://schemas.microsoft.com/office/drawing/2014/main" id="{BC948097-622A-6985-722A-6EFBB1E255C1}"/>
              </a:ext>
            </a:extLst>
          </p:cNvPr>
          <p:cNvSpPr/>
          <p:nvPr/>
        </p:nvSpPr>
        <p:spPr>
          <a:xfrm>
            <a:off x="1678209" y="1538268"/>
            <a:ext cx="668991" cy="45648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3B2B721C-C9C0-0A1F-E49C-C53CF9A067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5556" y="2234171"/>
            <a:ext cx="5279088" cy="3173069"/>
          </a:xfrm>
          <a:prstGeom prst="rect">
            <a:avLst/>
          </a:prstGeom>
        </p:spPr>
      </p:pic>
      <p:sp>
        <p:nvSpPr>
          <p:cNvPr id="14" name="Rechthoek 13">
            <a:extLst>
              <a:ext uri="{FF2B5EF4-FFF2-40B4-BE49-F238E27FC236}">
                <a16:creationId xmlns:a16="http://schemas.microsoft.com/office/drawing/2014/main" id="{C06DC99A-C7C2-75A3-3E33-BC6168445921}"/>
              </a:ext>
            </a:extLst>
          </p:cNvPr>
          <p:cNvSpPr/>
          <p:nvPr/>
        </p:nvSpPr>
        <p:spPr>
          <a:xfrm>
            <a:off x="425556" y="4961106"/>
            <a:ext cx="5156094" cy="1142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479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 calcmode="lin" valueType="num">
                                      <p:cBhvr additive="base">
                                        <p:cTn id="2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xEl>
                                              <p:pRg st="3" end="3"/>
                                            </p:txEl>
                                          </p:spTgt>
                                        </p:tgtEl>
                                        <p:attrNameLst>
                                          <p:attrName>style.visibility</p:attrName>
                                        </p:attrNameLst>
                                      </p:cBhvr>
                                      <p:to>
                                        <p:strVal val="visible"/>
                                      </p:to>
                                    </p:set>
                                    <p:anim calcmode="lin" valueType="num">
                                      <p:cBhvr additive="base">
                                        <p:cTn id="48"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 calcmode="lin" valueType="num">
                                      <p:cBhvr additive="base">
                                        <p:cTn id="54"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xEl>
                                              <p:pRg st="5" end="5"/>
                                            </p:txEl>
                                          </p:spTgt>
                                        </p:tgtEl>
                                        <p:attrNameLst>
                                          <p:attrName>style.visibility</p:attrName>
                                        </p:attrNameLst>
                                      </p:cBhvr>
                                      <p:to>
                                        <p:strVal val="visible"/>
                                      </p:to>
                                    </p:set>
                                    <p:anim calcmode="lin" valueType="num">
                                      <p:cBhvr additive="base">
                                        <p:cTn id="60"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par>
                          <p:cTn id="67" fill="hold">
                            <p:stCondLst>
                              <p:cond delay="500"/>
                            </p:stCondLst>
                            <p:childTnLst>
                              <p:par>
                                <p:cTn id="68" presetID="21" presetClass="entr" presetSubtype="1"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heel(1)">
                                      <p:cBhvr>
                                        <p:cTn id="70" dur="2000"/>
                                        <p:tgtEl>
                                          <p:spTgt spid="8"/>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heel(1)">
                                      <p:cBhvr>
                                        <p:cTn id="73" dur="20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
                                            <p:txEl>
                                              <p:pRg st="6" end="6"/>
                                            </p:txEl>
                                          </p:spTgt>
                                        </p:tgtEl>
                                        <p:attrNameLst>
                                          <p:attrName>style.visibility</p:attrName>
                                        </p:attrNameLst>
                                      </p:cBhvr>
                                      <p:to>
                                        <p:strVal val="visible"/>
                                      </p:to>
                                    </p:set>
                                    <p:anim calcmode="lin" valueType="num">
                                      <p:cBhvr additive="base">
                                        <p:cTn id="78"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8"/>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0"/>
                            </p:stCondLst>
                            <p:childTnLst>
                              <p:par>
                                <p:cTn id="87" presetID="2" presetClass="entr" presetSubtype="4" fill="hold" grpId="0" nodeType="afterEffect">
                                  <p:stCondLst>
                                    <p:cond delay="0"/>
                                  </p:stCondLst>
                                  <p:childTnLst>
                                    <p:set>
                                      <p:cBhvr>
                                        <p:cTn id="88" dur="1" fill="hold">
                                          <p:stCondLst>
                                            <p:cond delay="0"/>
                                          </p:stCondLst>
                                        </p:cTn>
                                        <p:tgtEl>
                                          <p:spTgt spid="11">
                                            <p:txEl>
                                              <p:pRg st="7" end="7"/>
                                            </p:txEl>
                                          </p:spTgt>
                                        </p:tgtEl>
                                        <p:attrNameLst>
                                          <p:attrName>style.visibility</p:attrName>
                                        </p:attrNameLst>
                                      </p:cBhvr>
                                      <p:to>
                                        <p:strVal val="visible"/>
                                      </p:to>
                                    </p:set>
                                    <p:anim calcmode="lin" valueType="num">
                                      <p:cBhvr additive="base">
                                        <p:cTn id="8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91" presetID="21" presetClass="entr" presetSubtype="1"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heel(1)">
                                      <p:cBhvr>
                                        <p:cTn id="9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uiExpand="1" build="p"/>
      <p:bldP spid="8" grpId="0" animBg="1"/>
      <p:bldP spid="8" grpId="1" animBg="1"/>
      <p:bldP spid="4" grpId="0" animBg="1"/>
      <p:bldP spid="4" grpId="1" animBg="1"/>
      <p:bldP spid="12" grpId="0" animBg="1"/>
      <p:bldP spid="12"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9EAF-10EF-66DA-5984-2160B53E21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9A2DB1-2352-06BC-324F-B4D73887BABB}"/>
              </a:ext>
            </a:extLst>
          </p:cNvPr>
          <p:cNvSpPr>
            <a:spLocks noGrp="1"/>
          </p:cNvSpPr>
          <p:nvPr>
            <p:ph type="title"/>
          </p:nvPr>
        </p:nvSpPr>
        <p:spPr/>
        <p:txBody>
          <a:bodyPr/>
          <a:lstStyle/>
          <a:p>
            <a:r>
              <a:rPr lang="nl-NL" dirty="0"/>
              <a:t>Hoe stel je formules gelijk bij krachten in het heelal?</a:t>
            </a:r>
          </a:p>
        </p:txBody>
      </p:sp>
      <p:sp>
        <p:nvSpPr>
          <p:cNvPr id="3" name="Tijdelijke aanduiding voor tekst 2">
            <a:extLst>
              <a:ext uri="{FF2B5EF4-FFF2-40B4-BE49-F238E27FC236}">
                <a16:creationId xmlns:a16="http://schemas.microsoft.com/office/drawing/2014/main" id="{896283F0-DD06-A4C2-11B1-22ADA77D91FC}"/>
              </a:ext>
            </a:extLst>
          </p:cNvPr>
          <p:cNvSpPr>
            <a:spLocks noGrp="1"/>
          </p:cNvSpPr>
          <p:nvPr>
            <p:ph type="body" idx="1"/>
          </p:nvPr>
        </p:nvSpPr>
        <p:spPr/>
        <p:txBody>
          <a:bodyPr/>
          <a:lstStyle/>
          <a:p>
            <a:endParaRPr lang="nl-NL"/>
          </a:p>
        </p:txBody>
      </p:sp>
      <p:sp>
        <p:nvSpPr>
          <p:cNvPr id="4" name="Tekstvak 3">
            <a:extLst>
              <a:ext uri="{FF2B5EF4-FFF2-40B4-BE49-F238E27FC236}">
                <a16:creationId xmlns:a16="http://schemas.microsoft.com/office/drawing/2014/main" id="{BE718221-3E95-B6CF-593F-62218A36286A}"/>
              </a:ext>
            </a:extLst>
          </p:cNvPr>
          <p:cNvSpPr txBox="1"/>
          <p:nvPr/>
        </p:nvSpPr>
        <p:spPr>
          <a:xfrm>
            <a:off x="5640049" y="2971800"/>
            <a:ext cx="65" cy="276999"/>
          </a:xfrm>
          <a:prstGeom prst="rect">
            <a:avLst/>
          </a:prstGeom>
          <a:noFill/>
        </p:spPr>
        <p:txBody>
          <a:bodyPr wrap="none" lIns="0" tIns="0" rIns="0" bIns="0" rtlCol="0">
            <a:spAutoFit/>
          </a:bodyPr>
          <a:lstStyle/>
          <a:p>
            <a:endParaRPr lang="nl-NL" dirty="0"/>
          </a:p>
        </p:txBody>
      </p:sp>
    </p:spTree>
    <p:extLst>
      <p:ext uri="{BB962C8B-B14F-4D97-AF65-F5344CB8AC3E}">
        <p14:creationId xmlns:p14="http://schemas.microsoft.com/office/powerpoint/2010/main" val="213909796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8BF52-535B-A7D3-4D09-E2CC9810F80A}"/>
              </a:ext>
            </a:extLst>
          </p:cNvPr>
          <p:cNvSpPr>
            <a:spLocks noGrp="1"/>
          </p:cNvSpPr>
          <p:nvPr>
            <p:ph type="title"/>
          </p:nvPr>
        </p:nvSpPr>
        <p:spPr/>
        <p:txBody>
          <a:bodyPr/>
          <a:lstStyle/>
          <a:p>
            <a:r>
              <a:rPr lang="nl-NL" dirty="0"/>
              <a:t>Formules gelijkstellen</a:t>
            </a:r>
          </a:p>
        </p:txBody>
      </p:sp>
      <p:sp>
        <p:nvSpPr>
          <p:cNvPr id="3" name="Tijdelijke aanduiding voor inhoud 2">
            <a:extLst>
              <a:ext uri="{FF2B5EF4-FFF2-40B4-BE49-F238E27FC236}">
                <a16:creationId xmlns:a16="http://schemas.microsoft.com/office/drawing/2014/main" id="{8CC0A8FB-E331-E77A-79A6-14687F8B62BC}"/>
              </a:ext>
            </a:extLst>
          </p:cNvPr>
          <p:cNvSpPr>
            <a:spLocks noGrp="1"/>
          </p:cNvSpPr>
          <p:nvPr>
            <p:ph sz="half" idx="1"/>
          </p:nvPr>
        </p:nvSpPr>
        <p:spPr>
          <a:xfrm>
            <a:off x="838200" y="2988297"/>
            <a:ext cx="5181600" cy="3188666"/>
          </a:xfrm>
        </p:spPr>
        <p:txBody>
          <a:bodyPr/>
          <a:lstStyle/>
          <a:p>
            <a:pPr marL="0" indent="0">
              <a:buNone/>
            </a:pPr>
            <a:r>
              <a:rPr lang="nl-NL" dirty="0"/>
              <a:t>Middelpuntzoekende kracht</a:t>
            </a:r>
          </a:p>
          <a:p>
            <a:pPr marL="0" indent="0">
              <a:buNone/>
            </a:pPr>
            <a:endParaRPr lang="nl-NL" dirty="0"/>
          </a:p>
        </p:txBody>
      </p:sp>
      <p:sp>
        <p:nvSpPr>
          <p:cNvPr id="4" name="Tijdelijke aanduiding voor inhoud 3">
            <a:extLst>
              <a:ext uri="{FF2B5EF4-FFF2-40B4-BE49-F238E27FC236}">
                <a16:creationId xmlns:a16="http://schemas.microsoft.com/office/drawing/2014/main" id="{341DD8A4-224C-F178-BFEA-9D07D7922C15}"/>
              </a:ext>
            </a:extLst>
          </p:cNvPr>
          <p:cNvSpPr>
            <a:spLocks noGrp="1"/>
          </p:cNvSpPr>
          <p:nvPr>
            <p:ph sz="half" idx="2"/>
          </p:nvPr>
        </p:nvSpPr>
        <p:spPr>
          <a:xfrm>
            <a:off x="6172200" y="2988295"/>
            <a:ext cx="5181600" cy="3188667"/>
          </a:xfrm>
        </p:spPr>
        <p:txBody>
          <a:bodyPr/>
          <a:lstStyle/>
          <a:p>
            <a:pPr marL="0" indent="0">
              <a:buNone/>
            </a:pPr>
            <a:r>
              <a:rPr lang="nl-NL" dirty="0"/>
              <a:t>Zwaartekracht</a:t>
            </a:r>
          </a:p>
        </p:txBody>
      </p:sp>
      <p:sp>
        <p:nvSpPr>
          <p:cNvPr id="5" name="Tijdelijke aanduiding voor inhoud 2">
            <a:extLst>
              <a:ext uri="{FF2B5EF4-FFF2-40B4-BE49-F238E27FC236}">
                <a16:creationId xmlns:a16="http://schemas.microsoft.com/office/drawing/2014/main" id="{C0EC252B-0588-27EB-8540-7D88DB5CFA4A}"/>
              </a:ext>
            </a:extLst>
          </p:cNvPr>
          <p:cNvSpPr txBox="1">
            <a:spLocks/>
          </p:cNvSpPr>
          <p:nvPr/>
        </p:nvSpPr>
        <p:spPr>
          <a:xfrm>
            <a:off x="838200" y="1825625"/>
            <a:ext cx="10515600" cy="927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Let op: formules gelijkstellen mag alleen als </a:t>
            </a:r>
            <a:r>
              <a:rPr lang="nl-NL" u="sng" dirty="0"/>
              <a:t>wat</a:t>
            </a:r>
            <a:r>
              <a:rPr lang="nl-NL" dirty="0"/>
              <a:t> je gelijkstelt hetzelfde is!</a:t>
            </a:r>
          </a:p>
        </p:txBody>
      </p:sp>
      <p:pic>
        <p:nvPicPr>
          <p:cNvPr id="6" name="Afbeelding 5" descr="Afbeelding met kaart, Wereld, Aarde, planeet&#10;&#10;Door AI gegenereerde inhoud is mogelijk onjuist.">
            <a:extLst>
              <a:ext uri="{FF2B5EF4-FFF2-40B4-BE49-F238E27FC236}">
                <a16:creationId xmlns:a16="http://schemas.microsoft.com/office/drawing/2014/main" id="{E0A7623A-D803-D2B4-5191-5AB8C500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931" y="3590484"/>
            <a:ext cx="2765056" cy="2755587"/>
          </a:xfrm>
          <a:prstGeom prst="rect">
            <a:avLst/>
          </a:prstGeom>
        </p:spPr>
      </p:pic>
    </p:spTree>
    <p:extLst>
      <p:ext uri="{BB962C8B-B14F-4D97-AF65-F5344CB8AC3E}">
        <p14:creationId xmlns:p14="http://schemas.microsoft.com/office/powerpoint/2010/main" val="977920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C3E9F40F-413D-4F73-9DC2-3EC21E132507}"/>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5496</TotalTime>
  <Words>3162</Words>
  <Application>Microsoft Office PowerPoint</Application>
  <PresentationFormat>Breedbeeld</PresentationFormat>
  <Paragraphs>615</Paragraphs>
  <Slides>66</Slides>
  <Notes>22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66</vt:i4>
      </vt:variant>
    </vt:vector>
  </HeadingPairs>
  <TitlesOfParts>
    <vt:vector size="76" baseType="lpstr">
      <vt:lpstr>Aptos Narrow</vt:lpstr>
      <vt:lpstr>Arial</vt:lpstr>
      <vt:lpstr>Calibri</vt:lpstr>
      <vt:lpstr>Calibri Light</vt:lpstr>
      <vt:lpstr>Cambria Math</vt:lpstr>
      <vt:lpstr>Effra</vt:lpstr>
      <vt:lpstr>Gobold Extra1</vt:lpstr>
      <vt:lpstr>Gobold Lowplus</vt:lpstr>
      <vt:lpstr>Wingdings</vt:lpstr>
      <vt:lpstr>Kantoorthema</vt:lpstr>
      <vt:lpstr>Wat gaan we doen?</vt:lpstr>
      <vt:lpstr>Vragenuur 2025</vt:lpstr>
      <vt:lpstr>Vragenuur 2025</vt:lpstr>
      <vt:lpstr>Inhoud vragenuur 2024</vt:lpstr>
      <vt:lpstr>Vragenuur 2024</vt:lpstr>
      <vt:lpstr>Examenmatrijs</vt:lpstr>
      <vt:lpstr>PowerPoint-presentatie</vt:lpstr>
      <vt:lpstr>Hoe stel je formules gelijk bij krachten in het heelal?</vt:lpstr>
      <vt:lpstr>Formules gelijkstellen</vt:lpstr>
      <vt:lpstr>Formules gelijkstellen</vt:lpstr>
      <vt:lpstr>Formules gelijkstellen</vt:lpstr>
      <vt:lpstr>Formules gelijkstellen</vt:lpstr>
      <vt:lpstr>Formules gelijkstellen</vt:lpstr>
      <vt:lpstr>Voorbeeld</vt:lpstr>
      <vt:lpstr>Gravitatieversnelling</vt:lpstr>
      <vt:lpstr>Gravitatieversnelling</vt:lpstr>
      <vt:lpstr>Voorbeeld</vt:lpstr>
      <vt:lpstr>Voorbeeld</vt:lpstr>
      <vt:lpstr>Voorbeeld</vt:lpstr>
      <vt:lpstr>Cirkelbaan</vt:lpstr>
      <vt:lpstr>Cirkelbaan</vt:lpstr>
      <vt:lpstr>Cirkelbaan</vt:lpstr>
      <vt:lpstr>Cirkelbaan</vt:lpstr>
      <vt:lpstr>Voorbeeld</vt:lpstr>
      <vt:lpstr>Wat heeft debiet met warmte te maken?</vt:lpstr>
      <vt:lpstr>Wamtetransport</vt:lpstr>
      <vt:lpstr>Wat is debiet?</vt:lpstr>
      <vt:lpstr>Rekenvoorbeeld</vt:lpstr>
      <vt:lpstr>Rekenvoorbeeld</vt:lpstr>
      <vt:lpstr>Wanneer mag je energie aan elkaar gelijkstellen?</vt:lpstr>
      <vt:lpstr>De wet van behoud van energie</vt:lpstr>
      <vt:lpstr>De wet van behoud van energie</vt:lpstr>
      <vt:lpstr>Voorbeeld</vt:lpstr>
      <vt:lpstr>Op het eindexamen?</vt:lpstr>
      <vt:lpstr>Op het eindexamen?</vt:lpstr>
      <vt:lpstr>Op het eindexamen?</vt:lpstr>
      <vt:lpstr>Netto arbeid en kinetische energie</vt:lpstr>
      <vt:lpstr>Netto arbeid en kinetische energie</vt:lpstr>
      <vt:lpstr>Netto arbeid en kinetische energie</vt:lpstr>
      <vt:lpstr>Netto arbeid en kinetische energie</vt:lpstr>
      <vt:lpstr>Op het eindexamen?</vt:lpstr>
      <vt:lpstr>Op het eindexamen?</vt:lpstr>
      <vt:lpstr>Hoe reken je met een combinatie van serie en parallel?</vt:lpstr>
      <vt:lpstr>PowerPoint-presentatie</vt:lpstr>
      <vt:lpstr>Hoe reken je met halveringsdikte?</vt:lpstr>
      <vt:lpstr>Halveringsdikte</vt:lpstr>
      <vt:lpstr>Halveringsdikte</vt:lpstr>
      <vt:lpstr>Halveringsdikte</vt:lpstr>
      <vt:lpstr>Halveringsdikte</vt:lpstr>
      <vt:lpstr>In het eindexamen?</vt:lpstr>
      <vt:lpstr>In het eindexamen?</vt:lpstr>
      <vt:lpstr>Let op! Het kan ook andersom…</vt:lpstr>
      <vt:lpstr>Let op! Het kan ook andersom…</vt:lpstr>
      <vt:lpstr>Let op! Het kan ook andersom…</vt:lpstr>
      <vt:lpstr>Let op! Het kan ook andersom…</vt:lpstr>
      <vt:lpstr>Let op! Het kan ook andersom…</vt:lpstr>
      <vt:lpstr>Let op! Het kan ook andersom…</vt:lpstr>
      <vt:lpstr>Wanneer gebruik je oppervlakte onder een grafiek en hoe bepaal je dat?</vt:lpstr>
      <vt:lpstr>Afgelegde weg tussen t = 4 s en t = 10 s?</vt:lpstr>
      <vt:lpstr>Voorbeelden</vt:lpstr>
      <vt:lpstr>Voorbeelden</vt:lpstr>
      <vt:lpstr>Drie manieren om oppervlakte te bepalen</vt:lpstr>
      <vt:lpstr>Hokjes tellen</vt:lpstr>
      <vt:lpstr>Hokjes tellen</vt:lpstr>
      <vt:lpstr>Driehoek</vt:lpstr>
      <vt:lpstr>Rechthoek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Bakker, Gerben</cp:lastModifiedBy>
  <cp:revision>64</cp:revision>
  <dcterms:created xsi:type="dcterms:W3CDTF">2022-04-29T11:47:46Z</dcterms:created>
  <dcterms:modified xsi:type="dcterms:W3CDTF">2025-05-07T13:15:25Z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