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87_EB7C62C1.xml" ContentType="application/vnd.ms-powerpoint.comments+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295" r:id="rId5"/>
    <p:sldId id="349" r:id="rId6"/>
    <p:sldId id="354" r:id="rId7"/>
    <p:sldId id="348" r:id="rId8"/>
    <p:sldId id="357" r:id="rId9"/>
    <p:sldId id="361" r:id="rId10"/>
    <p:sldId id="362" r:id="rId11"/>
    <p:sldId id="285" r:id="rId12"/>
    <p:sldId id="286" r:id="rId13"/>
    <p:sldId id="274" r:id="rId14"/>
    <p:sldId id="275" r:id="rId15"/>
    <p:sldId id="276" r:id="rId16"/>
    <p:sldId id="277" r:id="rId17"/>
    <p:sldId id="278" r:id="rId18"/>
    <p:sldId id="264" r:id="rId19"/>
    <p:sldId id="271" r:id="rId20"/>
    <p:sldId id="265" r:id="rId21"/>
    <p:sldId id="359" r:id="rId22"/>
    <p:sldId id="360" r:id="rId23"/>
    <p:sldId id="363" r:id="rId24"/>
    <p:sldId id="279" r:id="rId25"/>
    <p:sldId id="281" r:id="rId26"/>
    <p:sldId id="420" r:id="rId27"/>
    <p:sldId id="346" r:id="rId28"/>
    <p:sldId id="290" r:id="rId29"/>
    <p:sldId id="338" r:id="rId30"/>
    <p:sldId id="291" r:id="rId31"/>
    <p:sldId id="339" r:id="rId32"/>
    <p:sldId id="292" r:id="rId33"/>
    <p:sldId id="390" r:id="rId34"/>
    <p:sldId id="393" r:id="rId35"/>
    <p:sldId id="394" r:id="rId36"/>
    <p:sldId id="397" r:id="rId37"/>
    <p:sldId id="396" r:id="rId38"/>
    <p:sldId id="395" r:id="rId39"/>
    <p:sldId id="398" r:id="rId40"/>
    <p:sldId id="399" r:id="rId41"/>
    <p:sldId id="400" r:id="rId42"/>
    <p:sldId id="401" r:id="rId43"/>
    <p:sldId id="423" r:id="rId44"/>
    <p:sldId id="421" r:id="rId45"/>
    <p:sldId id="422" r:id="rId46"/>
    <p:sldId id="424" r:id="rId47"/>
    <p:sldId id="425" r:id="rId48"/>
    <p:sldId id="416" r:id="rId49"/>
    <p:sldId id="418" r:id="rId50"/>
    <p:sldId id="419" r:id="rId51"/>
    <p:sldId id="260" r:id="rId52"/>
    <p:sldId id="261" r:id="rId53"/>
    <p:sldId id="429" r:id="rId54"/>
    <p:sldId id="430" r:id="rId55"/>
    <p:sldId id="426" r:id="rId56"/>
    <p:sldId id="431" r:id="rId57"/>
    <p:sldId id="427" r:id="rId58"/>
    <p:sldId id="428" r:id="rId59"/>
    <p:sldId id="268" r:id="rId60"/>
    <p:sldId id="269" r:id="rId61"/>
    <p:sldId id="392" r:id="rId62"/>
    <p:sldId id="391" r:id="rId63"/>
    <p:sldId id="402" r:id="rId64"/>
    <p:sldId id="408" r:id="rId65"/>
    <p:sldId id="409" r:id="rId66"/>
    <p:sldId id="410" r:id="rId67"/>
    <p:sldId id="412" r:id="rId68"/>
    <p:sldId id="411" r:id="rId69"/>
    <p:sldId id="415" r:id="rId70"/>
    <p:sldId id="413" r:id="rId71"/>
    <p:sldId id="414" r:id="rId7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C43FAC-C4BC-2277-12D7-0B4B085C1743}" name="Stijn Folkerts" initials="SF" userId="S::stijn.folkerts@hu.nl::999f3537-55da-4338-83a0-35f874f4b361" providerId="AD"/>
  <p188:author id="{8F348AB1-5BB8-8C66-1CD9-B36EC1D556F3}" name="Bakker, Gerben" initials="GB" userId="S::gbakker@melanchthon.nl::e17c491b-8cba-4be2-bcbc-19abf27ef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FFFFFF"/>
    <a:srgbClr val="9560E8"/>
    <a:srgbClr val="E51E13"/>
    <a:srgbClr val="E6190E"/>
    <a:srgbClr val="6D9BB1"/>
    <a:srgbClr val="156082"/>
    <a:srgbClr val="B8B7B7"/>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5479" autoAdjust="0"/>
  </p:normalViewPr>
  <p:slideViewPr>
    <p:cSldViewPr snapToGrid="0">
      <p:cViewPr varScale="1">
        <p:scale>
          <a:sx n="108" d="100"/>
          <a:sy n="108" d="100"/>
        </p:scale>
        <p:origin x="1200" y="184"/>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4"/>
            <c:spPr>
              <a:solidFill>
                <a:schemeClr val="accent1"/>
              </a:solidFill>
              <a:ln w="9525">
                <a:solidFill>
                  <a:schemeClr val="accent1"/>
                </a:solidFill>
              </a:ln>
              <a:effectLst/>
            </c:spPr>
          </c:marker>
          <c:xVal>
            <c:numRef>
              <c:f>Blad1!$B$9:$B$278</c:f>
              <c:numCache>
                <c:formatCode>General</c:formatCode>
                <c:ptCount val="27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numCache>
            </c:numRef>
          </c:xVal>
          <c:yVal>
            <c:numRef>
              <c:f>Blad1!$C$9:$C$278</c:f>
              <c:numCache>
                <c:formatCode>General</c:formatCode>
                <c:ptCount val="270"/>
                <c:pt idx="0">
                  <c:v>430</c:v>
                </c:pt>
                <c:pt idx="1">
                  <c:v>425.76310758197934</c:v>
                </c:pt>
                <c:pt idx="2">
                  <c:v>421.56796227410257</c:v>
                </c:pt>
                <c:pt idx="3">
                  <c:v>417.41415273215011</c:v>
                </c:pt>
                <c:pt idx="4">
                  <c:v>413.30127166497488</c:v>
                </c:pt>
                <c:pt idx="5">
                  <c:v>409.22891579456643</c:v>
                </c:pt>
                <c:pt idx="6">
                  <c:v>405.1966858165087</c:v>
                </c:pt>
                <c:pt idx="7">
                  <c:v>401.20418636082718</c:v>
                </c:pt>
                <c:pt idx="8">
                  <c:v>397.25102595322176</c:v>
                </c:pt>
                <c:pt idx="9">
                  <c:v>393.33681697668192</c:v>
                </c:pt>
                <c:pt idx="10">
                  <c:v>389.46117563347991</c:v>
                </c:pt>
                <c:pt idx="11">
                  <c:v>385.6237219075382</c:v>
                </c:pt>
                <c:pt idx="12">
                  <c:v>381.82407952716858</c:v>
                </c:pt>
                <c:pt idx="13">
                  <c:v>378.06187592817696</c:v>
                </c:pt>
                <c:pt idx="14">
                  <c:v>374.33674221733338</c:v>
                </c:pt>
                <c:pt idx="15">
                  <c:v>370.64831313620044</c:v>
                </c:pt>
                <c:pt idx="16">
                  <c:v>366.99622702531923</c:v>
                </c:pt>
                <c:pt idx="17">
                  <c:v>363.3801257887477</c:v>
                </c:pt>
                <c:pt idx="18">
                  <c:v>359.79965485894832</c:v>
                </c:pt>
                <c:pt idx="19">
                  <c:v>356.25446316202198</c:v>
                </c:pt>
                <c:pt idx="20">
                  <c:v>352.74420308328433</c:v>
                </c:pt>
                <c:pt idx="21">
                  <c:v>349.26853043318124</c:v>
                </c:pt>
                <c:pt idx="22">
                  <c:v>345.82710441354044</c:v>
                </c:pt>
                <c:pt idx="23">
                  <c:v>342.4195875841549</c:v>
                </c:pt>
                <c:pt idx="24">
                  <c:v>339.04564582969664</c:v>
                </c:pt>
                <c:pt idx="25">
                  <c:v>335.70494832695533</c:v>
                </c:pt>
                <c:pt idx="26">
                  <c:v>332.3971675124007</c:v>
                </c:pt>
                <c:pt idx="27">
                  <c:v>329.12197905006389</c:v>
                </c:pt>
                <c:pt idx="28">
                  <c:v>325.87906179973561</c:v>
                </c:pt>
                <c:pt idx="29">
                  <c:v>322.66809778547753</c:v>
                </c:pt>
                <c:pt idx="30">
                  <c:v>319.4887721644439</c:v>
                </c:pt>
                <c:pt idx="31">
                  <c:v>316.34077319601073</c:v>
                </c:pt>
                <c:pt idx="32">
                  <c:v>313.22379221120849</c:v>
                </c:pt>
                <c:pt idx="33">
                  <c:v>310.13752358245654</c:v>
                </c:pt>
                <c:pt idx="34">
                  <c:v>307.08166469359554</c:v>
                </c:pt>
                <c:pt idx="35">
                  <c:v>304.05591591021545</c:v>
                </c:pt>
                <c:pt idx="36">
                  <c:v>301.05998055027516</c:v>
                </c:pt>
                <c:pt idx="37">
                  <c:v>298.09356485501263</c:v>
                </c:pt>
                <c:pt idx="38">
                  <c:v>295.15637796014062</c:v>
                </c:pt>
                <c:pt idx="39">
                  <c:v>292.24813186732723</c:v>
                </c:pt>
                <c:pt idx="40">
                  <c:v>289.3685414159566</c:v>
                </c:pt>
                <c:pt idx="41">
                  <c:v>286.51732425516832</c:v>
                </c:pt>
                <c:pt idx="42">
                  <c:v>283.69420081617227</c:v>
                </c:pt>
                <c:pt idx="43">
                  <c:v>280.89889428483627</c:v>
                </c:pt>
                <c:pt idx="44">
                  <c:v>278.1311305745437</c:v>
                </c:pt>
                <c:pt idx="45">
                  <c:v>275.3906382993186</c:v>
                </c:pt>
                <c:pt idx="46">
                  <c:v>272.67714874721565</c:v>
                </c:pt>
                <c:pt idx="47">
                  <c:v>269.99039585397253</c:v>
                </c:pt>
                <c:pt idx="48">
                  <c:v>267.33011617692114</c:v>
                </c:pt>
                <c:pt idx="49">
                  <c:v>264.69604886915698</c:v>
                </c:pt>
                <c:pt idx="50">
                  <c:v>262.08793565396223</c:v>
                </c:pt>
                <c:pt idx="51">
                  <c:v>259.50552079948091</c:v>
                </c:pt>
                <c:pt idx="52">
                  <c:v>256.94855109364414</c:v>
                </c:pt>
                <c:pt idx="53">
                  <c:v>254.41677581934169</c:v>
                </c:pt>
                <c:pt idx="54">
                  <c:v>251.90994672983879</c:v>
                </c:pt>
                <c:pt idx="55">
                  <c:v>249.42781802443503</c:v>
                </c:pt>
                <c:pt idx="56">
                  <c:v>246.97014632436256</c:v>
                </c:pt>
                <c:pt idx="57">
                  <c:v>244.53669064892264</c:v>
                </c:pt>
                <c:pt idx="58">
                  <c:v>242.12721239185689</c:v>
                </c:pt>
                <c:pt idx="59">
                  <c:v>239.74147529795101</c:v>
                </c:pt>
                <c:pt idx="60">
                  <c:v>237.37924543986969</c:v>
                </c:pt>
                <c:pt idx="61">
                  <c:v>235.04029119521934</c:v>
                </c:pt>
                <c:pt idx="62">
                  <c:v>232.72438322383704</c:v>
                </c:pt>
                <c:pt idx="63">
                  <c:v>230.43129444530302</c:v>
                </c:pt>
                <c:pt idx="64">
                  <c:v>228.16080001667515</c:v>
                </c:pt>
                <c:pt idx="65">
                  <c:v>225.91267731044218</c:v>
                </c:pt>
                <c:pt idx="66">
                  <c:v>223.68670589269482</c:v>
                </c:pt>
                <c:pt idx="67">
                  <c:v>221.48266750151166</c:v>
                </c:pt>
                <c:pt idx="68">
                  <c:v>219.30034602555784</c:v>
                </c:pt>
                <c:pt idx="69">
                  <c:v>217.13952748289506</c:v>
                </c:pt>
                <c:pt idx="70">
                  <c:v>215</c:v>
                </c:pt>
                <c:pt idx="71">
                  <c:v>212.88155379098967</c:v>
                </c:pt>
                <c:pt idx="72">
                  <c:v>210.78398113705131</c:v>
                </c:pt>
                <c:pt idx="73">
                  <c:v>208.70707636607506</c:v>
                </c:pt>
                <c:pt idx="74">
                  <c:v>206.65063583248747</c:v>
                </c:pt>
                <c:pt idx="75">
                  <c:v>204.61445789728324</c:v>
                </c:pt>
                <c:pt idx="76">
                  <c:v>202.59834290825438</c:v>
                </c:pt>
                <c:pt idx="77">
                  <c:v>200.60209318041359</c:v>
                </c:pt>
                <c:pt idx="78">
                  <c:v>198.62551297661088</c:v>
                </c:pt>
                <c:pt idx="79">
                  <c:v>196.66840848834096</c:v>
                </c:pt>
                <c:pt idx="80">
                  <c:v>194.73058781673996</c:v>
                </c:pt>
                <c:pt idx="81">
                  <c:v>192.8118609537691</c:v>
                </c:pt>
                <c:pt idx="82">
                  <c:v>190.91203976358432</c:v>
                </c:pt>
                <c:pt idx="83">
                  <c:v>189.03093796408851</c:v>
                </c:pt>
                <c:pt idx="84">
                  <c:v>187.16837110866669</c:v>
                </c:pt>
                <c:pt idx="85">
                  <c:v>185.32415656810022</c:v>
                </c:pt>
                <c:pt idx="86">
                  <c:v>183.49811351265961</c:v>
                </c:pt>
                <c:pt idx="87">
                  <c:v>181.69006289437385</c:v>
                </c:pt>
                <c:pt idx="88">
                  <c:v>179.89982742947416</c:v>
                </c:pt>
                <c:pt idx="89">
                  <c:v>178.12723158101099</c:v>
                </c:pt>
                <c:pt idx="90">
                  <c:v>176.37210154164217</c:v>
                </c:pt>
                <c:pt idx="91">
                  <c:v>174.63426521659062</c:v>
                </c:pt>
                <c:pt idx="92">
                  <c:v>172.91355220677019</c:v>
                </c:pt>
                <c:pt idx="93">
                  <c:v>171.20979379207748</c:v>
                </c:pt>
                <c:pt idx="94">
                  <c:v>169.52282291484832</c:v>
                </c:pt>
                <c:pt idx="95">
                  <c:v>167.85247416347769</c:v>
                </c:pt>
                <c:pt idx="96">
                  <c:v>166.19858375620035</c:v>
                </c:pt>
                <c:pt idx="97">
                  <c:v>164.56098952503194</c:v>
                </c:pt>
                <c:pt idx="98">
                  <c:v>162.9395308998678</c:v>
                </c:pt>
                <c:pt idx="99">
                  <c:v>161.33404889273874</c:v>
                </c:pt>
                <c:pt idx="100">
                  <c:v>159.74438608222195</c:v>
                </c:pt>
                <c:pt idx="101">
                  <c:v>158.17038659800536</c:v>
                </c:pt>
                <c:pt idx="102">
                  <c:v>156.61189610560425</c:v>
                </c:pt>
                <c:pt idx="103">
                  <c:v>155.06876179122824</c:v>
                </c:pt>
                <c:pt idx="104">
                  <c:v>153.54083234679777</c:v>
                </c:pt>
                <c:pt idx="105">
                  <c:v>152.02795795510772</c:v>
                </c:pt>
                <c:pt idx="106">
                  <c:v>150.52999027513758</c:v>
                </c:pt>
                <c:pt idx="107">
                  <c:v>149.04678242750632</c:v>
                </c:pt>
                <c:pt idx="108">
                  <c:v>147.57818898007028</c:v>
                </c:pt>
                <c:pt idx="109">
                  <c:v>146.12406593366362</c:v>
                </c:pt>
                <c:pt idx="110">
                  <c:v>144.6842707079783</c:v>
                </c:pt>
                <c:pt idx="111">
                  <c:v>143.25866212758413</c:v>
                </c:pt>
                <c:pt idx="112">
                  <c:v>141.84710040808616</c:v>
                </c:pt>
                <c:pt idx="113">
                  <c:v>140.44944714241814</c:v>
                </c:pt>
                <c:pt idx="114">
                  <c:v>139.06556528727185</c:v>
                </c:pt>
                <c:pt idx="115">
                  <c:v>137.69531914965933</c:v>
                </c:pt>
                <c:pt idx="116">
                  <c:v>136.33857437360786</c:v>
                </c:pt>
                <c:pt idx="117">
                  <c:v>134.99519792698629</c:v>
                </c:pt>
                <c:pt idx="118">
                  <c:v>133.66505808846054</c:v>
                </c:pt>
                <c:pt idx="119">
                  <c:v>132.34802443457849</c:v>
                </c:pt>
                <c:pt idx="120">
                  <c:v>131.04396782698112</c:v>
                </c:pt>
                <c:pt idx="121">
                  <c:v>129.75276039974048</c:v>
                </c:pt>
                <c:pt idx="122">
                  <c:v>128.47427554682207</c:v>
                </c:pt>
                <c:pt idx="123">
                  <c:v>127.20838790967085</c:v>
                </c:pt>
                <c:pt idx="124">
                  <c:v>125.95497336491943</c:v>
                </c:pt>
                <c:pt idx="125">
                  <c:v>124.71390901221748</c:v>
                </c:pt>
                <c:pt idx="126">
                  <c:v>123.48507316218128</c:v>
                </c:pt>
                <c:pt idx="127">
                  <c:v>122.26834532446132</c:v>
                </c:pt>
                <c:pt idx="128">
                  <c:v>121.06360619592844</c:v>
                </c:pt>
                <c:pt idx="129">
                  <c:v>119.87073764897551</c:v>
                </c:pt>
                <c:pt idx="130">
                  <c:v>118.68962271993482</c:v>
                </c:pt>
                <c:pt idx="131">
                  <c:v>117.52014559760967</c:v>
                </c:pt>
                <c:pt idx="132">
                  <c:v>116.36219161191849</c:v>
                </c:pt>
                <c:pt idx="133">
                  <c:v>115.21564722265151</c:v>
                </c:pt>
                <c:pt idx="134">
                  <c:v>114.08040000833758</c:v>
                </c:pt>
                <c:pt idx="135">
                  <c:v>112.95633865522109</c:v>
                </c:pt>
                <c:pt idx="136">
                  <c:v>111.84335294634744</c:v>
                </c:pt>
                <c:pt idx="137">
                  <c:v>110.74133375075583</c:v>
                </c:pt>
                <c:pt idx="138">
                  <c:v>109.65017301277892</c:v>
                </c:pt>
                <c:pt idx="139">
                  <c:v>108.56976374144753</c:v>
                </c:pt>
                <c:pt idx="140">
                  <c:v>107.5</c:v>
                </c:pt>
                <c:pt idx="141">
                  <c:v>106.44077689549485</c:v>
                </c:pt>
                <c:pt idx="142">
                  <c:v>105.39199056852564</c:v>
                </c:pt>
                <c:pt idx="143">
                  <c:v>104.35353818303754</c:v>
                </c:pt>
                <c:pt idx="144">
                  <c:v>103.32531791624373</c:v>
                </c:pt>
                <c:pt idx="145">
                  <c:v>102.30722894864159</c:v>
                </c:pt>
                <c:pt idx="146">
                  <c:v>101.29917145412718</c:v>
                </c:pt>
                <c:pt idx="147">
                  <c:v>100.30104659020679</c:v>
                </c:pt>
                <c:pt idx="148">
                  <c:v>99.312756488305453</c:v>
                </c:pt>
                <c:pt idx="149">
                  <c:v>98.334204244170479</c:v>
                </c:pt>
                <c:pt idx="150">
                  <c:v>97.365293908369978</c:v>
                </c:pt>
                <c:pt idx="151">
                  <c:v>96.405930476884578</c:v>
                </c:pt>
                <c:pt idx="152">
                  <c:v>95.456019881792159</c:v>
                </c:pt>
                <c:pt idx="153">
                  <c:v>94.515468982044268</c:v>
                </c:pt>
                <c:pt idx="154">
                  <c:v>93.584185554333345</c:v>
                </c:pt>
                <c:pt idx="155">
                  <c:v>92.662078284050096</c:v>
                </c:pt>
                <c:pt idx="156">
                  <c:v>91.749056756329807</c:v>
                </c:pt>
                <c:pt idx="157">
                  <c:v>90.845031447186926</c:v>
                </c:pt>
                <c:pt idx="158">
                  <c:v>89.949913714737079</c:v>
                </c:pt>
                <c:pt idx="159">
                  <c:v>89.063615790505494</c:v>
                </c:pt>
                <c:pt idx="160">
                  <c:v>88.186050770821097</c:v>
                </c:pt>
                <c:pt idx="161">
                  <c:v>87.317132608295339</c:v>
                </c:pt>
                <c:pt idx="162">
                  <c:v>86.456776103385096</c:v>
                </c:pt>
                <c:pt idx="163">
                  <c:v>85.604896896038724</c:v>
                </c:pt>
                <c:pt idx="164">
                  <c:v>84.76141145742416</c:v>
                </c:pt>
                <c:pt idx="165">
                  <c:v>83.926237081738833</c:v>
                </c:pt>
                <c:pt idx="166">
                  <c:v>83.099291878100175</c:v>
                </c:pt>
                <c:pt idx="167">
                  <c:v>82.280494762515985</c:v>
                </c:pt>
                <c:pt idx="168">
                  <c:v>81.469765449933888</c:v>
                </c:pt>
                <c:pt idx="169">
                  <c:v>80.667024446369382</c:v>
                </c:pt>
                <c:pt idx="170">
                  <c:v>79.872193041110989</c:v>
                </c:pt>
                <c:pt idx="171">
                  <c:v>79.085193299002668</c:v>
                </c:pt>
                <c:pt idx="172">
                  <c:v>78.305948052802123</c:v>
                </c:pt>
                <c:pt idx="173">
                  <c:v>77.534380895614134</c:v>
                </c:pt>
                <c:pt idx="174">
                  <c:v>76.7704161733989</c:v>
                </c:pt>
                <c:pt idx="175">
                  <c:v>76.013978977553862</c:v>
                </c:pt>
                <c:pt idx="176">
                  <c:v>75.264995137568789</c:v>
                </c:pt>
                <c:pt idx="177">
                  <c:v>74.523391213753158</c:v>
                </c:pt>
                <c:pt idx="178">
                  <c:v>73.789094490035154</c:v>
                </c:pt>
                <c:pt idx="179">
                  <c:v>73.062032966831822</c:v>
                </c:pt>
                <c:pt idx="180">
                  <c:v>72.34213535398915</c:v>
                </c:pt>
                <c:pt idx="181">
                  <c:v>71.629331063792065</c:v>
                </c:pt>
                <c:pt idx="182">
                  <c:v>70.923550204043067</c:v>
                </c:pt>
                <c:pt idx="183">
                  <c:v>70.224723571209083</c:v>
                </c:pt>
                <c:pt idx="184">
                  <c:v>69.532782643635926</c:v>
                </c:pt>
                <c:pt idx="185">
                  <c:v>68.847659574829649</c:v>
                </c:pt>
                <c:pt idx="186">
                  <c:v>68.169287186803928</c:v>
                </c:pt>
                <c:pt idx="187">
                  <c:v>67.497598963493147</c:v>
                </c:pt>
                <c:pt idx="188">
                  <c:v>66.832529044230284</c:v>
                </c:pt>
                <c:pt idx="189">
                  <c:v>66.174012217289246</c:v>
                </c:pt>
                <c:pt idx="190">
                  <c:v>65.521983913490558</c:v>
                </c:pt>
                <c:pt idx="191">
                  <c:v>64.876380199870226</c:v>
                </c:pt>
                <c:pt idx="192">
                  <c:v>64.237137773411035</c:v>
                </c:pt>
                <c:pt idx="193">
                  <c:v>63.604193954835431</c:v>
                </c:pt>
                <c:pt idx="194">
                  <c:v>62.977486682459698</c:v>
                </c:pt>
                <c:pt idx="195">
                  <c:v>62.356954506108757</c:v>
                </c:pt>
                <c:pt idx="196">
                  <c:v>61.742536581090647</c:v>
                </c:pt>
                <c:pt idx="197">
                  <c:v>61.134172662230661</c:v>
                </c:pt>
                <c:pt idx="198">
                  <c:v>60.531803097964222</c:v>
                </c:pt>
                <c:pt idx="199">
                  <c:v>59.935368824487753</c:v>
                </c:pt>
                <c:pt idx="200">
                  <c:v>59.344811359967423</c:v>
                </c:pt>
                <c:pt idx="201">
                  <c:v>58.760072798804821</c:v>
                </c:pt>
                <c:pt idx="202">
                  <c:v>58.181095805959245</c:v>
                </c:pt>
                <c:pt idx="203">
                  <c:v>57.60782361132577</c:v>
                </c:pt>
                <c:pt idx="204">
                  <c:v>57.040200004168788</c:v>
                </c:pt>
                <c:pt idx="205">
                  <c:v>56.478169327610566</c:v>
                </c:pt>
                <c:pt idx="206">
                  <c:v>55.921676473173697</c:v>
                </c:pt>
                <c:pt idx="207">
                  <c:v>55.370666875377914</c:v>
                </c:pt>
                <c:pt idx="208">
                  <c:v>54.825086506389447</c:v>
                </c:pt>
                <c:pt idx="209">
                  <c:v>54.284881870723751</c:v>
                </c:pt>
                <c:pt idx="210">
                  <c:v>53.75</c:v>
                </c:pt>
                <c:pt idx="211">
                  <c:v>53.220388447747418</c:v>
                </c:pt>
                <c:pt idx="212">
                  <c:v>52.695995284262821</c:v>
                </c:pt>
                <c:pt idx="213">
                  <c:v>52.176769091518779</c:v>
                </c:pt>
                <c:pt idx="214">
                  <c:v>51.662658958121867</c:v>
                </c:pt>
                <c:pt idx="215">
                  <c:v>51.153614474320804</c:v>
                </c:pt>
                <c:pt idx="216">
                  <c:v>50.649585727063581</c:v>
                </c:pt>
                <c:pt idx="217">
                  <c:v>50.150523295103405</c:v>
                </c:pt>
                <c:pt idx="218">
                  <c:v>49.65637824415272</c:v>
                </c:pt>
                <c:pt idx="219">
                  <c:v>49.16710212208524</c:v>
                </c:pt>
                <c:pt idx="220">
                  <c:v>48.682646954184996</c:v>
                </c:pt>
                <c:pt idx="221">
                  <c:v>48.202965238442282</c:v>
                </c:pt>
                <c:pt idx="222">
                  <c:v>47.728009940896072</c:v>
                </c:pt>
                <c:pt idx="223">
                  <c:v>47.257734491022141</c:v>
                </c:pt>
                <c:pt idx="224">
                  <c:v>46.79209277716668</c:v>
                </c:pt>
                <c:pt idx="225">
                  <c:v>46.331039142025055</c:v>
                </c:pt>
                <c:pt idx="226">
                  <c:v>45.874528378164896</c:v>
                </c:pt>
                <c:pt idx="227">
                  <c:v>45.42251572359347</c:v>
                </c:pt>
                <c:pt idx="228">
                  <c:v>44.974956857368539</c:v>
                </c:pt>
                <c:pt idx="229">
                  <c:v>44.531807895252747</c:v>
                </c:pt>
                <c:pt idx="230">
                  <c:v>44.093025385410556</c:v>
                </c:pt>
                <c:pt idx="231">
                  <c:v>43.658566304147669</c:v>
                </c:pt>
                <c:pt idx="232">
                  <c:v>43.228388051692555</c:v>
                </c:pt>
                <c:pt idx="233">
                  <c:v>42.802448448019362</c:v>
                </c:pt>
                <c:pt idx="234">
                  <c:v>42.380705728712087</c:v>
                </c:pt>
                <c:pt idx="235">
                  <c:v>41.963118540869424</c:v>
                </c:pt>
                <c:pt idx="236">
                  <c:v>41.549645939050087</c:v>
                </c:pt>
                <c:pt idx="237">
                  <c:v>41.140247381258</c:v>
                </c:pt>
                <c:pt idx="238">
                  <c:v>40.734882724966951</c:v>
                </c:pt>
                <c:pt idx="239">
                  <c:v>40.333512223184691</c:v>
                </c:pt>
                <c:pt idx="240">
                  <c:v>39.936096520555502</c:v>
                </c:pt>
                <c:pt idx="241">
                  <c:v>39.542596649501334</c:v>
                </c:pt>
                <c:pt idx="242">
                  <c:v>39.152974026401061</c:v>
                </c:pt>
                <c:pt idx="243">
                  <c:v>38.767190447807067</c:v>
                </c:pt>
                <c:pt idx="244">
                  <c:v>38.385208086699457</c:v>
                </c:pt>
                <c:pt idx="245">
                  <c:v>38.006989488776931</c:v>
                </c:pt>
                <c:pt idx="246">
                  <c:v>37.632497568784395</c:v>
                </c:pt>
                <c:pt idx="247">
                  <c:v>37.261695606876586</c:v>
                </c:pt>
                <c:pt idx="248">
                  <c:v>36.894547245017584</c:v>
                </c:pt>
                <c:pt idx="249">
                  <c:v>36.531016483415904</c:v>
                </c:pt>
                <c:pt idx="250">
                  <c:v>36.171067676994568</c:v>
                </c:pt>
                <c:pt idx="251">
                  <c:v>35.814665531896026</c:v>
                </c:pt>
                <c:pt idx="252">
                  <c:v>35.461775102021541</c:v>
                </c:pt>
                <c:pt idx="253">
                  <c:v>35.112361785604534</c:v>
                </c:pt>
                <c:pt idx="254">
                  <c:v>34.766391321817956</c:v>
                </c:pt>
                <c:pt idx="255">
                  <c:v>34.423829787414832</c:v>
                </c:pt>
                <c:pt idx="256">
                  <c:v>34.084643593401964</c:v>
                </c:pt>
                <c:pt idx="257">
                  <c:v>33.748799481746573</c:v>
                </c:pt>
                <c:pt idx="258">
                  <c:v>33.416264522115149</c:v>
                </c:pt>
                <c:pt idx="259">
                  <c:v>33.08700610864463</c:v>
                </c:pt>
                <c:pt idx="260">
                  <c:v>32.760991956745279</c:v>
                </c:pt>
                <c:pt idx="261">
                  <c:v>32.438190099935113</c:v>
                </c:pt>
                <c:pt idx="262">
                  <c:v>32.118568886705525</c:v>
                </c:pt>
                <c:pt idx="263">
                  <c:v>31.802096977417712</c:v>
                </c:pt>
                <c:pt idx="264">
                  <c:v>31.488743341229849</c:v>
                </c:pt>
                <c:pt idx="265">
                  <c:v>31.178477253054385</c:v>
                </c:pt>
                <c:pt idx="266">
                  <c:v>30.87126829054532</c:v>
                </c:pt>
                <c:pt idx="267">
                  <c:v>30.56708633111533</c:v>
                </c:pt>
                <c:pt idx="268">
                  <c:v>30.265901548982104</c:v>
                </c:pt>
                <c:pt idx="269">
                  <c:v>29.967684412243877</c:v>
                </c:pt>
              </c:numCache>
            </c:numRef>
          </c:yVal>
          <c:smooth val="0"/>
          <c:extLst>
            <c:ext xmlns:c16="http://schemas.microsoft.com/office/drawing/2014/chart" uri="{C3380CC4-5D6E-409C-BE32-E72D297353CC}">
              <c16:uniqueId val="{00000000-8F80-4D44-9769-A22F1A966081}"/>
            </c:ext>
          </c:extLst>
        </c:ser>
        <c:dLbls>
          <c:showLegendKey val="0"/>
          <c:showVal val="0"/>
          <c:showCatName val="0"/>
          <c:showSerName val="0"/>
          <c:showPercent val="0"/>
          <c:showBubbleSize val="0"/>
        </c:dLbls>
        <c:axId val="331388848"/>
        <c:axId val="331385968"/>
      </c:scatterChart>
      <c:valAx>
        <c:axId val="331388848"/>
        <c:scaling>
          <c:orientation val="minMax"/>
          <c:max val="2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nl-NL" sz="1800"/>
                  <a:t>Tijd (dagen)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NL"/>
          </a:p>
        </c:txPr>
        <c:crossAx val="331385968"/>
        <c:crosses val="autoZero"/>
        <c:crossBetween val="midCat"/>
      </c:valAx>
      <c:valAx>
        <c:axId val="331385968"/>
        <c:scaling>
          <c:orientation val="minMax"/>
          <c:max val="4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nl-NL" sz="1800"/>
                  <a:t>N ( x 10</a:t>
                </a:r>
                <a:r>
                  <a:rPr lang="nl-NL" sz="1800">
                    <a:latin typeface="Noto Music" panose="020B0604020202020204" pitchFamily="2" charset="0"/>
                    <a:ea typeface="Noto Music" panose="020B0604020202020204" pitchFamily="2" charset="0"/>
                    <a:cs typeface="Suez One" panose="00000500000000000000" pitchFamily="2" charset="-79"/>
                  </a:rPr>
                  <a:t>¹²)</a:t>
                </a:r>
                <a:endParaRPr lang="nl-NL"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NL"/>
          </a:p>
        </c:txPr>
        <c:crossAx val="3313888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87_EB7C62C1.xml><?xml version="1.0" encoding="utf-8"?>
<p188:cmLst xmlns:a="http://schemas.openxmlformats.org/drawingml/2006/main" xmlns:r="http://schemas.openxmlformats.org/officeDocument/2006/relationships" xmlns:p188="http://schemas.microsoft.com/office/powerpoint/2018/8/main">
  <p188:cm id="{B5C393F7-4778-4892-BC6D-6A3E3073BDF7}" authorId="{94C43FAC-C4BC-2277-12D7-0B4B085C1743}" status="resolved" created="2025-04-23T13:26:28.490">
    <pc:sldMkLst xmlns:pc="http://schemas.microsoft.com/office/powerpoint/2013/main/command">
      <pc:docMk/>
      <pc:sldMk cId="3386243907" sldId="391"/>
    </pc:sldMkLst>
    <p188:txBody>
      <a:bodyPr/>
      <a:lstStyle/>
      <a:p>
        <a:r>
          <a:rPr lang="nl-NL"/>
          <a:t>Blauw is erg lichtblauw. Leesbaar? </a:t>
        </a:r>
      </a:p>
    </p188:txBody>
  </p188:cm>
  <p188:cm id="{2354B24E-9AFD-4C54-8001-376B6D3664BB}" authorId="{94C43FAC-C4BC-2277-12D7-0B4B085C1743}" status="resolved" created="2025-04-23T13:27:23.287">
    <pc:sldMkLst xmlns:pc="http://schemas.microsoft.com/office/powerpoint/2013/main/command">
      <pc:docMk/>
      <pc:sldMk cId="3386243907" sldId="391"/>
    </pc:sldMkLst>
    <p188:txBody>
      <a:bodyPr/>
      <a:lstStyle/>
      <a:p>
        <a:r>
          <a:rPr lang="nl-NL"/>
          <a:t>De eerste set pijlen verdwijnt automatisch zonder klik. Is dat bewust? Kan vervelend zijn als je er even bij wil stilstaan, tch?</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19-05-2025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09:43:48.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31,'29'-2,"1"-1,34-7,-32 4,50-3,184 9,-240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9:17:47.53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0 138,'0'-3,"1"0,-1 1,0-1,1 0,-1 0,1 0,0 1,-1-1,1 0,0 1,0 0,0-1,0 1,0 0,0 0,0 0,0 0,0 0,0 1,0-1,1 1,-1 0,0-1,0 1,1 1,-1-1,0 0,3 0,0-1,1 0,-1 0,1 1,-1 1,1 0,-1 0,7 2,27 27,-31-22,0-1,0-1,1 0,12 4,164-3,-98-10,-61 5,8 0,0-3,51-17,-48 8,1 4,0 4,38 7,-5 0,2-2,79-5,-98-14,-34 10,33-4,-33 9,29-12,-29 7,30-3,5 12,42-4,-55-14,-30 10,-1 2,18-4,4 6,-1 3,1 3,36 15,-43-11,1-3,0-3,29-5,41 5,-94-1,0-1,-1 1,1-1,-1 1,1 0,0 0,-1 1,1-1,-1 1,1 0,-1 0,2 2,3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11:32:09.32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48,'35'-1,"-9"-1,1 2,0 1,-1 1,1 2,-1 2,0 2,0 1,39 20,-52-21,0-2,0 0,1-1,0 0,-1-2,1 0,0-2,0 0,1-1,23-4,7-7,86-35,-64 19,-30 13,0 1,1 3,0 3,67-2,-42 10,-42-1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11:32:37.7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48,'35'-1,"-9"-1,1 2,0 1,-1 1,1 2,-1 2,0 2,0 1,39 20,-52-21,0-2,0 0,1-1,0 0,-1-2,1 0,0-2,0 0,1-1,23-4,7-7,86-35,-64 19,-30 13,0 1,1 3,0 3,67-2,-42 10,-42-1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49:01.22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2,'58'-1,"0"0,0 3,90 12,-90-6,0-3,0-2,110-10,-92-4,-53 6,0 1,30 0,909 5,-941-1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49:11.6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0 127,'4'3,"0"0,0-1,0 1,1-1,-1 0,1 0,-1 0,1-1,-1 0,1 0,0 0,9 1,66-1,-55-2,146 3,176-6,-334 3,0-2,-1 0,1 0,23-11,-24 9,1 0,-1 1,1 1,-1 0,15-2,9 1,0-3,41-12,-4 1,-53 14,106-19,-52 13,-39 4,59-2,-5 6,137 6,-218-3,0 1,0 0,0 1,0-1,-1 2,11 5,-10-5,1 0,-1 0,1-1,16 4,25-1,0-3,82-6,-28 0,1286 3,-1368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0:45.1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28,'41'-2,"52"-9,-52 5,56-1,39 5,147 6,-263 0,-4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0:50.3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27,'27'0,"-6"-2,-1 2,1 1,0 0,-1 1,1 2,-1 0,0 1,31 11,-41-11,0-2,0 1,1-1,0-1,0 0,-1-1,1 0,0 0,0-1,19-3,5-3,67-20,-50 11,-23 7,0 1,1 2,-1 0,52 0,-31 6,-34-1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1:10.33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0 102,'1'-2,"-1"0,1-1,-1 1,1 0,0 0,0 0,0 0,0 0,0 0,1 0,-1 1,1-1,-1 0,1 1,-1-1,1 1,0 0,0-1,0 1,0 0,0 0,0 0,0 0,0 0,0 1,0-1,1 1,2-1,2-1,1 1,-1 0,1 0,-1 1,1 0,-1 0,10 1,45 21,-50-17,-1-1,1 0,1 0,20 3,268-3,-160-7,-99 3,12 1,0-2,83-14,-77 8,0 2,0 2,63 6,-7 0,2-2,128-3,-158-10,-57 6,53-1,-52 5,46-8,-46 4,48-1,9 9,69-3,-92-11,-48 7,-1 2,29-2,6 3,0 3,-1 1,61 12,-70-8,0-2,0-2,47-4,70 3,-156-1,-1 1,1-1,0 0,-1 1,1 0,-1 0,1 0,-1 0,1 0,-1 0,0 1,3 1,6 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8:15.39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0,'731'0,"-712"1,0 1,33 8,33 2,318-12,-381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9:19:48.0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0,'878'0,"-855"1,0 1,40 8,38 2,383-12,-457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09:43:53.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0,'591'0,"-565"0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15:17.4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87,'35'-2,"0"-1,40-8,-46 7,-1 2,29 1,-33 2,1-2,-1 0,36-8,97-15,-121 20,72 1,-74 4,0-2,52-8,-31 2,-1 3,1 1,56 7,-3-2,477-2,-425 21,2-1,1270-21,-1272 22,1303-20,-687-3,-616-18,22 20,-165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15:21.8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21,'1'-1,"-1"0,1 0,0 0,-1 0,1 0,0 0,0 0,-1 0,1 0,0 1,0-1,0 0,0 0,0 1,0-1,0 1,1-1,-1 1,0-1,0 1,0 0,0-1,1 1,-1 0,0 0,0 0,2 0,41-3,-39 3,409-1,-199 3,-154 7,-20-1,-25-6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25.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 0,'1310'-61'0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29.5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 0,'1149'-40'0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37.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 0,'4676'-121'0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40.3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0,'4031'-80'0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43.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0,'1794'20'0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15:47.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19,'99'1,"106"-3,-125-13,-63 13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15:49.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42,'1170'0,"-1152"-1,0-1,26-6,36-2,82-10,-123 20,-21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15:5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 0,'2399'-40'0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09:43:56.8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0,'592'0,"-567"0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15:55.9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1,'646'0,"-546"10,-72-6,46 2,1719-7,-1775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02.5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62,'909'0,"-810"-11,-71 7,46-2,1781 7,-1837-2,-1-1,28-6,35-3,-6 0,-34 4,-38 6,-6 1,-6 0,10 0,-13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06.2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50,'666'0,"-506"-21,789 22,-926-2,45-9,22-1,636 12,-708 0,0 1,26 6,36 3,808-12,-870 0,0-1,26-6,37-3,-45 8,-23-1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08.9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0 164,'52'-1,"78"-14,-60 9,0 2,74 7,-24 0,1090-3,-1111-11,-71 7,46-2,37 8,120-4,-166-7,-41 5,-1 1,26-1,-8 5,-13 0,0-1,0-2,0 0,30-7,-34 4,0 2,33-1,31-5,-28 2,-1 3,111 5,-55 2,-43-2,-21 0,1-1,95-15,-119 11,1 1,34 1,-37 2,0-1,-1-1,28-6,-14 2,0 2,1 1,0 2,42 5,13-2,308-2,-385-1,0 0,26-7,36-3,-10 10,123 3,-133 8,-43-6,1-1,27 1,24-3,85 13,-84-8,0-3,73-5,-23-1,-100 3,-3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14.2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1,'2521'0,"-2360"21,686-22,-829 2,0 1,26 5,37 4,544-12,-608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15.2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0,'605'0,"-588"0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16.4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1,'505'0,"-488"0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17.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49,'161'-21,"-66"23,73-3,-150-2,0 0,-1-1,28-10,-33 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22.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1,'59'18,"89"0,-69-7,0-3,81-3,424-5,-567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25.6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2,'78'-1,"86"3,-104 8,-42-7,0 0,27 2,1203-5,-580-1,-569 11,-70-6,45 2,36-8,122 4,-150 16,-66-16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09:44:00.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91,'21'1,"0"-2,0 0,0-1,0-1,0-1,-1-1,1-1,-1-1,0-1,28-15,-35 17,-1 1,1 1,-1 0,1 0,0 1,1 1,-1 0,0 1,1 0,14 2,-2-1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27.8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16,'1009'0,"-997"0,-1-2,0 1,22-7,-32 7,13-2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34.7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0 102,'828'0,"-668"-21,-72 23,66-3,-94-9,-42 6,0 1,27-1,541 5,-426-22,-103 21,-27 2,0-3,0 0,54-10,-46 5,1 1,1 3,-1 1,45 4,10 0,955-3,-1031-1,0-1,26-6,36-2,929 9,-465 2,-518 1,49 8,-15 0,-2-2,-29-3,46 2,86 12,-75-7,-32-3,-5 0,24 1,4 1,6-1,-42-10,-15-1,0 2,0 0,46 9,-36-4,1-2,0-1,0-2,42-4,9 0,-19 4,104 14,-108-9,0-2,74-7,-25 1,1700 2,-1797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3T09:41:41.7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22,'119'2,"126"-5,-185-7,-42 6,0 1,27-1,1145 5,-1172 0,0 1,26 6,36 2,67-12,110 4,-192 8,-42-6,1-1,25 0,919-4,-931 5,-24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41:4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0,'1552'0'0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09:44:05.6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0,'473'0,"-447"0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49:01.22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8,'75'-2,"-1"-3,1 11,115 58,-116-30,1-12,0-11,140-39,-117-23,-68 31,-1 4,39-3,1168 23,-1209-4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49:11.6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1 153,'5'3,"0"1,0-1,0 0,1-1,-1 1,1-1,0 0,0 0,0-1,0 1,0-1,12 0,85 1,-70-3,186 4,226-8,-428 3,-1-1,1-1,-1 0,30-12,-30 9,0 2,0 0,0 1,0 0,18-1,13-1,-1-1,53-16,-5 1,-68 17,135-22,-66 14,-49 6,74-3,-6 8,177 6,-281-2,0 0,1 1,-1 0,-1 0,1 1,13 7,-12-5,0-2,0 1,0-1,22 4,30-1,1-4,106-6,-37 0,1653 3,-1758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1:10.33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0 138,'1'-3,"-1"0,1 1,0-1,0 0,0 0,0 0,1 1,-1-1,1 0,0 1,-1 0,1-1,0 1,0 0,0 0,1 0,-1 0,0 0,1 1,-1-1,1 1,0 0,-1-1,1 1,0 1,-1-1,1 0,5 0,1-1,0 0,1 0,-1 1,1 1,0 0,-1 0,13 2,58 27,-65-22,0-1,0-1,1 0,27 4,343-3,-204-10,-129 5,17 0,-1-3,107-17,-99 8,0 4,1 4,79 7,-8 0,3-2,164-5,-203-14,-74 10,70-4,-68 9,59-12,-59 7,62-3,12 12,87-4,-117-14,-62 10,-1 2,37-4,8 6,-1 3,1 3,76 15,-90-11,2-3,-1-3,61-5,89 5,-201-1,1-1,-1 1,0-1,1 1,-1 0,0 0,0 1,1-1,-1 1,0 0,0 0,3 2,8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08:57:40.46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0,'731'0,"-712"1,0 1,33 8,33 2,318-12,-381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19-05-2025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a:t>
            </a:fld>
            <a:endParaRPr lang="nl-NL"/>
          </a:p>
        </p:txBody>
      </p:sp>
    </p:spTree>
    <p:extLst>
      <p:ext uri="{BB962C8B-B14F-4D97-AF65-F5344CB8AC3E}">
        <p14:creationId xmlns:p14="http://schemas.microsoft.com/office/powerpoint/2010/main" val="67355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uitsluitingsprincipe van </a:t>
            </a:r>
            <a:r>
              <a:rPr lang="nl-NL" dirty="0" err="1"/>
              <a:t>Pauli</a:t>
            </a:r>
            <a:r>
              <a:rPr lang="nl-NL" dirty="0"/>
              <a:t> is niet perse nieuw op het examen. Hiervoor werd het alleen benoemd in de opgave. Bijvoorbeeld in 2021, 3</a:t>
            </a:r>
            <a:r>
              <a:rPr lang="nl-NL" baseline="30000" dirty="0"/>
              <a:t>de</a:t>
            </a:r>
            <a:r>
              <a:rPr lang="nl-NL" dirty="0"/>
              <a:t> tijdvak. De examenvraag die we net ook al hebben behandeld bij ‘deeltje in een doosje’. Vanaf komend examen zal dit er (waarschijnlijk) niet meer bij staan en zul je deze denkstap zelf moeten maken. </a:t>
            </a:r>
          </a:p>
          <a:p>
            <a:r>
              <a:rPr lang="nl-NL" dirty="0"/>
              <a:t>Een andere vraag die bijvoorbeeld gesteld kan worden is: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43</a:t>
            </a:fld>
            <a:endParaRPr lang="nl-NL"/>
          </a:p>
        </p:txBody>
      </p:sp>
    </p:spTree>
    <p:extLst>
      <p:ext uri="{BB962C8B-B14F-4D97-AF65-F5344CB8AC3E}">
        <p14:creationId xmlns:p14="http://schemas.microsoft.com/office/powerpoint/2010/main" val="237081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44</a:t>
            </a:fld>
            <a:endParaRPr lang="nl-NL"/>
          </a:p>
        </p:txBody>
      </p:sp>
    </p:spTree>
    <p:extLst>
      <p:ext uri="{BB962C8B-B14F-4D97-AF65-F5344CB8AC3E}">
        <p14:creationId xmlns:p14="http://schemas.microsoft.com/office/powerpoint/2010/main" val="281699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49</a:t>
            </a:fld>
            <a:endParaRPr lang="nl-NL"/>
          </a:p>
        </p:txBody>
      </p:sp>
    </p:spTree>
    <p:extLst>
      <p:ext uri="{BB962C8B-B14F-4D97-AF65-F5344CB8AC3E}">
        <p14:creationId xmlns:p14="http://schemas.microsoft.com/office/powerpoint/2010/main" val="225173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97ED-0EF2-99E6-3DB7-0508ED16BA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617D81-1903-036A-77AB-01B7A53878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A3E94F-83C3-2E0D-1AB5-BB406A6C270E}"/>
              </a:ext>
            </a:extLst>
          </p:cNvPr>
          <p:cNvSpPr>
            <a:spLocks noGrp="1"/>
          </p:cNvSpPr>
          <p:nvPr>
            <p:ph type="body" idx="1"/>
          </p:nvPr>
        </p:nvSpPr>
        <p:spPr/>
        <p:txBody>
          <a:bodyPr/>
          <a:lstStyle/>
          <a:p>
            <a:r>
              <a:rPr lang="nl-NL" dirty="0"/>
              <a:t>Wanneer je te maken hebt met cirkelbewegingen, is er ook altijd sprake van een middelpuntzoekende kracht. Je kan je uitrekenen met </a:t>
            </a:r>
            <a:r>
              <a:rPr lang="nl-NL" dirty="0" err="1"/>
              <a:t>Fmpz</a:t>
            </a:r>
            <a:r>
              <a:rPr lang="nl-NL" dirty="0"/>
              <a:t> = …..</a:t>
            </a:r>
          </a:p>
          <a:p>
            <a:r>
              <a:rPr lang="nl-NL" dirty="0"/>
              <a:t>Hierin is ook weer de r de afstand tussen het middelpunt van de cirkel en het voorwerp. </a:t>
            </a:r>
          </a:p>
          <a:p>
            <a:r>
              <a:rPr lang="nl-NL" dirty="0"/>
              <a:t>Wanneer je naar hemelmechanica kijkt, staat er een planeet of een ster in het middelpunt van de cirkel. Dan wordt r vervolgens vaak beschreven als de afstand tussen de massamiddelpunten van de twee voorwerpen. </a:t>
            </a:r>
          </a:p>
        </p:txBody>
      </p:sp>
      <p:sp>
        <p:nvSpPr>
          <p:cNvPr id="4" name="Tijdelijke aanduiding voor dianummer 3">
            <a:extLst>
              <a:ext uri="{FF2B5EF4-FFF2-40B4-BE49-F238E27FC236}">
                <a16:creationId xmlns:a16="http://schemas.microsoft.com/office/drawing/2014/main" id="{BEF88B82-A201-9304-E27A-B7AFBC2D6384}"/>
              </a:ext>
            </a:extLst>
          </p:cNvPr>
          <p:cNvSpPr>
            <a:spLocks noGrp="1"/>
          </p:cNvSpPr>
          <p:nvPr>
            <p:ph type="sldNum" sz="quarter" idx="5"/>
          </p:nvPr>
        </p:nvSpPr>
        <p:spPr/>
        <p:txBody>
          <a:bodyPr/>
          <a:lstStyle/>
          <a:p>
            <a:fld id="{8E652D38-649F-2742-B8D4-CEFE19811428}" type="slidenum">
              <a:rPr lang="nl-NL" smtClean="0"/>
              <a:t>50</a:t>
            </a:fld>
            <a:endParaRPr lang="nl-NL"/>
          </a:p>
        </p:txBody>
      </p:sp>
    </p:spTree>
    <p:extLst>
      <p:ext uri="{BB962C8B-B14F-4D97-AF65-F5344CB8AC3E}">
        <p14:creationId xmlns:p14="http://schemas.microsoft.com/office/powerpoint/2010/main" val="2622813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F658-DF1B-5DB7-F1A7-0A88B1EE301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30675D-91FE-E752-5BD6-530D2B26D2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2C707A-BEF0-E38D-74D6-0AC089693F95}"/>
              </a:ext>
            </a:extLst>
          </p:cNvPr>
          <p:cNvSpPr>
            <a:spLocks noGrp="1"/>
          </p:cNvSpPr>
          <p:nvPr>
            <p:ph type="body" idx="1"/>
          </p:nvPr>
        </p:nvSpPr>
        <p:spPr/>
        <p:txBody>
          <a:bodyPr/>
          <a:lstStyle/>
          <a:p>
            <a:r>
              <a:rPr lang="nl-NL" dirty="0"/>
              <a:t>Wanneer je te maken hebt met cirkelbewegingen, is er ook altijd sprake van een middelpuntzoekende kracht. Je kan je uitrekenen met </a:t>
            </a:r>
            <a:r>
              <a:rPr lang="nl-NL" dirty="0" err="1"/>
              <a:t>Fmpz</a:t>
            </a:r>
            <a:r>
              <a:rPr lang="nl-NL" dirty="0"/>
              <a:t> = …..</a:t>
            </a:r>
          </a:p>
          <a:p>
            <a:r>
              <a:rPr lang="nl-NL" dirty="0"/>
              <a:t>Hierin is ook weer de r de afstand tussen het middelpunt van de cirkel en het voorwerp. </a:t>
            </a:r>
          </a:p>
          <a:p>
            <a:r>
              <a:rPr lang="nl-NL" dirty="0"/>
              <a:t>Wanneer je naar hemelmechanica kijkt, staat er een planeet of een ster in het middelpunt van de cirkel. Dan wordt r vervolgens vaak beschreven als de afstand tussen de massamiddelpunten van de twee voorwerpen. </a:t>
            </a:r>
          </a:p>
        </p:txBody>
      </p:sp>
      <p:sp>
        <p:nvSpPr>
          <p:cNvPr id="4" name="Tijdelijke aanduiding voor dianummer 3">
            <a:extLst>
              <a:ext uri="{FF2B5EF4-FFF2-40B4-BE49-F238E27FC236}">
                <a16:creationId xmlns:a16="http://schemas.microsoft.com/office/drawing/2014/main" id="{2970B5DC-28F3-C5AD-F7BA-BA75C38B6E9C}"/>
              </a:ext>
            </a:extLst>
          </p:cNvPr>
          <p:cNvSpPr>
            <a:spLocks noGrp="1"/>
          </p:cNvSpPr>
          <p:nvPr>
            <p:ph type="sldNum" sz="quarter" idx="5"/>
          </p:nvPr>
        </p:nvSpPr>
        <p:spPr/>
        <p:txBody>
          <a:bodyPr/>
          <a:lstStyle/>
          <a:p>
            <a:fld id="{8E652D38-649F-2742-B8D4-CEFE19811428}" type="slidenum">
              <a:rPr lang="nl-NL" smtClean="0"/>
              <a:t>51</a:t>
            </a:fld>
            <a:endParaRPr lang="nl-NL"/>
          </a:p>
        </p:txBody>
      </p:sp>
    </p:spTree>
    <p:extLst>
      <p:ext uri="{BB962C8B-B14F-4D97-AF65-F5344CB8AC3E}">
        <p14:creationId xmlns:p14="http://schemas.microsoft.com/office/powerpoint/2010/main" val="333464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 definitie van r zien we ook terug als we kijken naar gravitatiekracht of gravitatie-energie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52</a:t>
            </a:fld>
            <a:endParaRPr lang="nl-NL"/>
          </a:p>
        </p:txBody>
      </p:sp>
    </p:spTree>
    <p:extLst>
      <p:ext uri="{BB962C8B-B14F-4D97-AF65-F5344CB8AC3E}">
        <p14:creationId xmlns:p14="http://schemas.microsoft.com/office/powerpoint/2010/main" val="140335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4B30-FA12-C13E-8FF0-8DEF63DC41D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09C45F-C69B-BF26-6025-552525464E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C01318F-26F9-50FF-88B7-1675A0B8D298}"/>
              </a:ext>
            </a:extLst>
          </p:cNvPr>
          <p:cNvSpPr>
            <a:spLocks noGrp="1"/>
          </p:cNvSpPr>
          <p:nvPr>
            <p:ph type="body" idx="1"/>
          </p:nvPr>
        </p:nvSpPr>
        <p:spPr/>
        <p:txBody>
          <a:bodyPr/>
          <a:lstStyle/>
          <a:p>
            <a:r>
              <a:rPr lang="nl-NL" dirty="0"/>
              <a:t>Die definitie van r zien we ook terug als we kijken naar gravitatiekracht of gravitatie-energie </a:t>
            </a:r>
          </a:p>
        </p:txBody>
      </p:sp>
      <p:sp>
        <p:nvSpPr>
          <p:cNvPr id="4" name="Tijdelijke aanduiding voor dianummer 3">
            <a:extLst>
              <a:ext uri="{FF2B5EF4-FFF2-40B4-BE49-F238E27FC236}">
                <a16:creationId xmlns:a16="http://schemas.microsoft.com/office/drawing/2014/main" id="{21B9185D-69B3-1402-13C8-D8E56CBA7E75}"/>
              </a:ext>
            </a:extLst>
          </p:cNvPr>
          <p:cNvSpPr>
            <a:spLocks noGrp="1"/>
          </p:cNvSpPr>
          <p:nvPr>
            <p:ph type="sldNum" sz="quarter" idx="5"/>
          </p:nvPr>
        </p:nvSpPr>
        <p:spPr/>
        <p:txBody>
          <a:bodyPr/>
          <a:lstStyle/>
          <a:p>
            <a:fld id="{8E652D38-649F-2742-B8D4-CEFE19811428}" type="slidenum">
              <a:rPr lang="nl-NL" smtClean="0"/>
              <a:t>53</a:t>
            </a:fld>
            <a:endParaRPr lang="nl-NL"/>
          </a:p>
        </p:txBody>
      </p:sp>
    </p:spTree>
    <p:extLst>
      <p:ext uri="{BB962C8B-B14F-4D97-AF65-F5344CB8AC3E}">
        <p14:creationId xmlns:p14="http://schemas.microsoft.com/office/powerpoint/2010/main" val="207001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57</a:t>
            </a:fld>
            <a:endParaRPr lang="nl-NL"/>
          </a:p>
        </p:txBody>
      </p:sp>
    </p:spTree>
    <p:extLst>
      <p:ext uri="{BB962C8B-B14F-4D97-AF65-F5344CB8AC3E}">
        <p14:creationId xmlns:p14="http://schemas.microsoft.com/office/powerpoint/2010/main" val="949337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65</a:t>
            </a:fld>
            <a:endParaRPr lang="nl-NL"/>
          </a:p>
        </p:txBody>
      </p:sp>
    </p:spTree>
    <p:extLst>
      <p:ext uri="{BB962C8B-B14F-4D97-AF65-F5344CB8AC3E}">
        <p14:creationId xmlns:p14="http://schemas.microsoft.com/office/powerpoint/2010/main" val="3090477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D56E2-D229-CE07-0BA3-8EA0E7C9A6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FAF2DC-0761-0B92-EB43-B68C86A3F0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0D3CC6-A77D-E24B-116C-6BBC41FF5F1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B707745-4EBE-E334-9628-080B8DCF566C}"/>
              </a:ext>
            </a:extLst>
          </p:cNvPr>
          <p:cNvSpPr>
            <a:spLocks noGrp="1"/>
          </p:cNvSpPr>
          <p:nvPr>
            <p:ph type="sldNum" sz="quarter" idx="5"/>
          </p:nvPr>
        </p:nvSpPr>
        <p:spPr/>
        <p:txBody>
          <a:bodyPr/>
          <a:lstStyle/>
          <a:p>
            <a:fld id="{8E652D38-649F-2742-B8D4-CEFE19811428}" type="slidenum">
              <a:rPr lang="nl-NL" smtClean="0"/>
              <a:t>66</a:t>
            </a:fld>
            <a:endParaRPr lang="nl-NL"/>
          </a:p>
        </p:txBody>
      </p:sp>
    </p:spTree>
    <p:extLst>
      <p:ext uri="{BB962C8B-B14F-4D97-AF65-F5344CB8AC3E}">
        <p14:creationId xmlns:p14="http://schemas.microsoft.com/office/powerpoint/2010/main" val="422623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1141438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5CAB-727F-A7EE-390C-A556BF55F9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136204-106E-67C7-B293-C973BFF976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01E831-4FD1-A4A8-5876-D01052BA962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DBBDE56-6BB4-0278-442C-A2447C64DCE9}"/>
              </a:ext>
            </a:extLst>
          </p:cNvPr>
          <p:cNvSpPr>
            <a:spLocks noGrp="1"/>
          </p:cNvSpPr>
          <p:nvPr>
            <p:ph type="sldNum" sz="quarter" idx="5"/>
          </p:nvPr>
        </p:nvSpPr>
        <p:spPr/>
        <p:txBody>
          <a:bodyPr/>
          <a:lstStyle/>
          <a:p>
            <a:fld id="{8E652D38-649F-2742-B8D4-CEFE19811428}" type="slidenum">
              <a:rPr lang="nl-NL" smtClean="0"/>
              <a:t>67</a:t>
            </a:fld>
            <a:endParaRPr lang="nl-NL"/>
          </a:p>
        </p:txBody>
      </p:sp>
    </p:spTree>
    <p:extLst>
      <p:ext uri="{BB962C8B-B14F-4D97-AF65-F5344CB8AC3E}">
        <p14:creationId xmlns:p14="http://schemas.microsoft.com/office/powerpoint/2010/main" val="2391874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550FF-0CE0-114F-1D97-33B661149C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8F75EA-BE7A-9CE5-8193-27377D5D1B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0F3F31-3A78-5AEF-A077-D3254DC30AA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B91E79F-1A8A-8EE2-92C0-D160A8EFA41D}"/>
              </a:ext>
            </a:extLst>
          </p:cNvPr>
          <p:cNvSpPr>
            <a:spLocks noGrp="1"/>
          </p:cNvSpPr>
          <p:nvPr>
            <p:ph type="sldNum" sz="quarter" idx="5"/>
          </p:nvPr>
        </p:nvSpPr>
        <p:spPr/>
        <p:txBody>
          <a:bodyPr/>
          <a:lstStyle/>
          <a:p>
            <a:fld id="{8E652D38-649F-2742-B8D4-CEFE19811428}" type="slidenum">
              <a:rPr lang="nl-NL" smtClean="0"/>
              <a:t>68</a:t>
            </a:fld>
            <a:endParaRPr lang="nl-NL"/>
          </a:p>
        </p:txBody>
      </p:sp>
    </p:spTree>
    <p:extLst>
      <p:ext uri="{BB962C8B-B14F-4D97-AF65-F5344CB8AC3E}">
        <p14:creationId xmlns:p14="http://schemas.microsoft.com/office/powerpoint/2010/main" val="145569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16692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74398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262417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52D38-649F-2742-B8D4-CEFE198114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4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52D38-649F-2742-B8D4-CEFE198114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25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atoom gedraagt elk elektron zich als een klein magneetje. Je kan je dit voorstellen als dat het elektron om zijn eigen as draait (net zoals de aarde om zijn eigen as draait). Het elektron kan zowel linksom als rechtsom draaien. De richting van deze ‘spin’ heeft effect op de richting van het magneetveld wat hij creëert. Daarmee kan hij zowel met een extern magneetveld mee gericht zijn, als er precies tegen gericht zijn. Er zijn dus twee mogelijke spins die een elektron kan hebben. Vaak noemen we die ‘spin up’ en ‘spin down’.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41</a:t>
            </a:fld>
            <a:endParaRPr lang="nl-NL"/>
          </a:p>
        </p:txBody>
      </p:sp>
    </p:spTree>
    <p:extLst>
      <p:ext uri="{BB962C8B-B14F-4D97-AF65-F5344CB8AC3E}">
        <p14:creationId xmlns:p14="http://schemas.microsoft.com/office/powerpoint/2010/main" val="298316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42</a:t>
            </a:fld>
            <a:endParaRPr lang="nl-NL"/>
          </a:p>
        </p:txBody>
      </p:sp>
    </p:spTree>
    <p:extLst>
      <p:ext uri="{BB962C8B-B14F-4D97-AF65-F5344CB8AC3E}">
        <p14:creationId xmlns:p14="http://schemas.microsoft.com/office/powerpoint/2010/main" val="248966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19-05-2025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19-05-2025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40.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170.png"/><Relationship Id="rId17" Type="http://schemas.openxmlformats.org/officeDocument/2006/relationships/customXml" Target="../ink/ink11.xml"/><Relationship Id="rId2" Type="http://schemas.openxmlformats.org/officeDocument/2006/relationships/image" Target="../media/image29.png"/><Relationship Id="rId16" Type="http://schemas.openxmlformats.org/officeDocument/2006/relationships/image" Target="../media/image191.png"/><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customXml" Target="../ink/ink7.xml"/><Relationship Id="rId15" Type="http://schemas.openxmlformats.org/officeDocument/2006/relationships/customXml" Target="../ink/ink10.xml"/><Relationship Id="rId19" Type="http://schemas.openxmlformats.org/officeDocument/2006/relationships/customXml" Target="../ink/ink12.xml"/><Relationship Id="rId4" Type="http://schemas.openxmlformats.org/officeDocument/2006/relationships/image" Target="../media/image130.png"/><Relationship Id="rId14" Type="http://schemas.openxmlformats.org/officeDocument/2006/relationships/image" Target="../media/image181.png"/></Relationships>
</file>

<file path=ppt/slides/_rels/slide22.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250.png"/><Relationship Id="rId3" Type="http://schemas.openxmlformats.org/officeDocument/2006/relationships/image" Target="../media/image29.png"/><Relationship Id="rId7" Type="http://schemas.openxmlformats.org/officeDocument/2006/relationships/image" Target="../media/image220.png"/><Relationship Id="rId12" Type="http://schemas.openxmlformats.org/officeDocument/2006/relationships/customXml" Target="../ink/ink17.xml"/><Relationship Id="rId17" Type="http://schemas.openxmlformats.org/officeDocument/2006/relationships/image" Target="../media/image260.png"/><Relationship Id="rId2" Type="http://schemas.openxmlformats.org/officeDocument/2006/relationships/image" Target="../media/image30.png"/><Relationship Id="rId16" Type="http://schemas.openxmlformats.org/officeDocument/2006/relationships/customXml" Target="../ink/ink19.xml"/><Relationship Id="rId1" Type="http://schemas.openxmlformats.org/officeDocument/2006/relationships/slideLayout" Target="../slideLayouts/slideLayout4.xml"/><Relationship Id="rId6" Type="http://schemas.openxmlformats.org/officeDocument/2006/relationships/customXml" Target="../ink/ink14.xml"/><Relationship Id="rId11" Type="http://schemas.openxmlformats.org/officeDocument/2006/relationships/image" Target="../media/image241.png"/><Relationship Id="rId5" Type="http://schemas.openxmlformats.org/officeDocument/2006/relationships/image" Target="../media/image210.png"/><Relationship Id="rId15" Type="http://schemas.openxmlformats.org/officeDocument/2006/relationships/image" Target="../media/image181.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230.png"/><Relationship Id="rId14" Type="http://schemas.openxmlformats.org/officeDocument/2006/relationships/customXml" Target="../ink/ink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hart" Target="../charts/chart1.xml"/><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NUL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1.png"/><Relationship Id="rId4" Type="http://schemas.openxmlformats.org/officeDocument/2006/relationships/image" Target="../media/image39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gif"/><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gif"/><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gif"/><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5.png"/><Relationship Id="rId2" Type="http://schemas.openxmlformats.org/officeDocument/2006/relationships/image" Target="../media/image43.gif"/><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39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2.png"/><Relationship Id="rId7" Type="http://schemas.openxmlformats.org/officeDocument/2006/relationships/image" Target="../media/image62.png"/><Relationship Id="rId2" Type="http://schemas.openxmlformats.org/officeDocument/2006/relationships/image" Target="../media/image118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3.png"/><Relationship Id="rId4" Type="http://schemas.openxmlformats.org/officeDocument/2006/relationships/image" Target="../media/image57.png"/><Relationship Id="rId9" Type="http://schemas.microsoft.com/office/2007/relationships/hdphoto" Target="../media/hdphoto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5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2.png"/><Relationship Id="rId5" Type="http://schemas.openxmlformats.org/officeDocument/2006/relationships/image" Target="../media/image65.gif"/><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2.png"/><Relationship Id="rId4" Type="http://schemas.openxmlformats.org/officeDocument/2006/relationships/image" Target="../media/image65.gif"/></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2.png"/><Relationship Id="rId4" Type="http://schemas.openxmlformats.org/officeDocument/2006/relationships/image" Target="../media/image65.gif"/></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gif"/><Relationship Id="rId1" Type="http://schemas.openxmlformats.org/officeDocument/2006/relationships/slideLayout" Target="../slideLayouts/slideLayout2.xml"/><Relationship Id="rId5" Type="http://schemas.openxmlformats.org/officeDocument/2006/relationships/image" Target="../media/image70.gif"/><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3" Type="http://schemas.openxmlformats.org/officeDocument/2006/relationships/image" Target="../media/image541.png"/><Relationship Id="rId18" Type="http://schemas.openxmlformats.org/officeDocument/2006/relationships/image" Target="../media/image690.png"/><Relationship Id="rId26" Type="http://schemas.openxmlformats.org/officeDocument/2006/relationships/image" Target="../media/image80.png"/><Relationship Id="rId3" Type="http://schemas.openxmlformats.org/officeDocument/2006/relationships/image" Target="../media/image530.png"/><Relationship Id="rId21" Type="http://schemas.openxmlformats.org/officeDocument/2006/relationships/image" Target="../media/image650.png"/><Relationship Id="rId34" Type="http://schemas.openxmlformats.org/officeDocument/2006/relationships/image" Target="../media/image88.png"/><Relationship Id="rId7" Type="http://schemas.openxmlformats.org/officeDocument/2006/relationships/image" Target="../media/image570.png"/><Relationship Id="rId12" Type="http://schemas.openxmlformats.org/officeDocument/2006/relationships/image" Target="../media/image620.png"/><Relationship Id="rId17" Type="http://schemas.openxmlformats.org/officeDocument/2006/relationships/image" Target="../media/image680.png"/><Relationship Id="rId25" Type="http://schemas.openxmlformats.org/officeDocument/2006/relationships/image" Target="../media/image790.png"/><Relationship Id="rId33" Type="http://schemas.openxmlformats.org/officeDocument/2006/relationships/image" Target="../media/image87.png"/><Relationship Id="rId2" Type="http://schemas.microsoft.com/office/2018/10/relationships/comments" Target="../comments/modernComment_187_EB7C62C1.xml"/><Relationship Id="rId16" Type="http://schemas.openxmlformats.org/officeDocument/2006/relationships/image" Target="../media/image640.png"/><Relationship Id="rId20" Type="http://schemas.openxmlformats.org/officeDocument/2006/relationships/image" Target="../media/image740.png"/><Relationship Id="rId29"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560.png"/><Relationship Id="rId11" Type="http://schemas.openxmlformats.org/officeDocument/2006/relationships/image" Target="../media/image610.png"/><Relationship Id="rId24" Type="http://schemas.openxmlformats.org/officeDocument/2006/relationships/image" Target="../media/image780.png"/><Relationship Id="rId32" Type="http://schemas.openxmlformats.org/officeDocument/2006/relationships/image" Target="../media/image86.png"/><Relationship Id="rId5" Type="http://schemas.openxmlformats.org/officeDocument/2006/relationships/image" Target="../media/image531.png"/><Relationship Id="rId15" Type="http://schemas.openxmlformats.org/officeDocument/2006/relationships/image" Target="../media/image630.png"/><Relationship Id="rId23" Type="http://schemas.openxmlformats.org/officeDocument/2006/relationships/image" Target="../media/image660.png"/><Relationship Id="rId28" Type="http://schemas.openxmlformats.org/officeDocument/2006/relationships/image" Target="../media/image82.png"/><Relationship Id="rId36" Type="http://schemas.openxmlformats.org/officeDocument/2006/relationships/image" Target="../media/image90.png"/><Relationship Id="rId10" Type="http://schemas.openxmlformats.org/officeDocument/2006/relationships/image" Target="../media/image600.png"/><Relationship Id="rId19" Type="http://schemas.openxmlformats.org/officeDocument/2006/relationships/image" Target="../media/image730.png"/><Relationship Id="rId31" Type="http://schemas.openxmlformats.org/officeDocument/2006/relationships/image" Target="../media/image85.png"/><Relationship Id="rId4" Type="http://schemas.openxmlformats.org/officeDocument/2006/relationships/image" Target="../media/image540.png"/><Relationship Id="rId9" Type="http://schemas.openxmlformats.org/officeDocument/2006/relationships/image" Target="../media/image590.png"/><Relationship Id="rId14" Type="http://schemas.openxmlformats.org/officeDocument/2006/relationships/image" Target="../media/image550.png"/><Relationship Id="rId22" Type="http://schemas.openxmlformats.org/officeDocument/2006/relationships/image" Target="../media/image760.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9.png"/><Relationship Id="rId8" Type="http://schemas.openxmlformats.org/officeDocument/2006/relationships/image" Target="../media/image5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customXml" Target="../ink/ink25.xml"/><Relationship Id="rId18" Type="http://schemas.openxmlformats.org/officeDocument/2006/relationships/image" Target="../media/image98.png"/><Relationship Id="rId3" Type="http://schemas.openxmlformats.org/officeDocument/2006/relationships/customXml" Target="../ink/ink20.xml"/><Relationship Id="rId21" Type="http://schemas.openxmlformats.org/officeDocument/2006/relationships/customXml" Target="../ink/ink29.xml"/><Relationship Id="rId7" Type="http://schemas.openxmlformats.org/officeDocument/2006/relationships/customXml" Target="../ink/ink22.xml"/><Relationship Id="rId12" Type="http://schemas.openxmlformats.org/officeDocument/2006/relationships/image" Target="../media/image95.png"/><Relationship Id="rId17" Type="http://schemas.openxmlformats.org/officeDocument/2006/relationships/customXml" Target="../ink/ink27.xml"/><Relationship Id="rId2" Type="http://schemas.openxmlformats.org/officeDocument/2006/relationships/image" Target="../media/image78.png"/><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customXml" Target="../ink/ink24.xml"/><Relationship Id="rId24" Type="http://schemas.openxmlformats.org/officeDocument/2006/relationships/image" Target="../media/image101.png"/><Relationship Id="rId5" Type="http://schemas.openxmlformats.org/officeDocument/2006/relationships/customXml" Target="../ink/ink21.xml"/><Relationship Id="rId15" Type="http://schemas.openxmlformats.org/officeDocument/2006/relationships/customXml" Target="../ink/ink26.xml"/><Relationship Id="rId23" Type="http://schemas.openxmlformats.org/officeDocument/2006/relationships/customXml" Target="../ink/ink30.xml"/><Relationship Id="rId10" Type="http://schemas.openxmlformats.org/officeDocument/2006/relationships/image" Target="../media/image94.png"/><Relationship Id="rId19" Type="http://schemas.openxmlformats.org/officeDocument/2006/relationships/customXml" Target="../ink/ink28.xml"/><Relationship Id="rId4" Type="http://schemas.openxmlformats.org/officeDocument/2006/relationships/image" Target="../media/image910.png"/><Relationship Id="rId9" Type="http://schemas.openxmlformats.org/officeDocument/2006/relationships/customXml" Target="../ink/ink23.xml"/><Relationship Id="rId14" Type="http://schemas.openxmlformats.org/officeDocument/2006/relationships/image" Target="../media/image96.png"/><Relationship Id="rId22"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customXml" Target="../ink/ink36.xml"/><Relationship Id="rId18" Type="http://schemas.openxmlformats.org/officeDocument/2006/relationships/image" Target="../media/image111.png"/><Relationship Id="rId26" Type="http://schemas.openxmlformats.org/officeDocument/2006/relationships/image" Target="../media/image115.png"/><Relationship Id="rId3" Type="http://schemas.openxmlformats.org/officeDocument/2006/relationships/customXml" Target="../ink/ink31.xml"/><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108.png"/><Relationship Id="rId17" Type="http://schemas.openxmlformats.org/officeDocument/2006/relationships/customXml" Target="../ink/ink38.xml"/><Relationship Id="rId25" Type="http://schemas.openxmlformats.org/officeDocument/2006/relationships/customXml" Target="../ink/ink42.xml"/><Relationship Id="rId2" Type="http://schemas.openxmlformats.org/officeDocument/2006/relationships/image" Target="../media/image79.png"/><Relationship Id="rId16" Type="http://schemas.openxmlformats.org/officeDocument/2006/relationships/image" Target="../media/image110.png"/><Relationship Id="rId20"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customXml" Target="../ink/ink35.xml"/><Relationship Id="rId24" Type="http://schemas.openxmlformats.org/officeDocument/2006/relationships/image" Target="../media/image114.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116.png"/><Relationship Id="rId10" Type="http://schemas.openxmlformats.org/officeDocument/2006/relationships/image" Target="../media/image107.png"/><Relationship Id="rId19" Type="http://schemas.openxmlformats.org/officeDocument/2006/relationships/customXml" Target="../ink/ink39.xml"/><Relationship Id="rId4" Type="http://schemas.openxmlformats.org/officeDocument/2006/relationships/image" Target="../media/image104.png"/><Relationship Id="rId9" Type="http://schemas.openxmlformats.org/officeDocument/2006/relationships/customXml" Target="../ink/ink34.xml"/><Relationship Id="rId14" Type="http://schemas.openxmlformats.org/officeDocument/2006/relationships/image" Target="../media/image109.png"/><Relationship Id="rId22" Type="http://schemas.openxmlformats.org/officeDocument/2006/relationships/image" Target="../media/image113.png"/><Relationship Id="rId27" Type="http://schemas.openxmlformats.org/officeDocument/2006/relationships/customXml" Target="../ink/ink43.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7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7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7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7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5.xml"/><Relationship Id="rId3" Type="http://schemas.openxmlformats.org/officeDocument/2006/relationships/image" Target="../media/image18.png"/><Relationship Id="rId7" Type="http://schemas.openxmlformats.org/officeDocument/2006/relationships/image" Target="../media/image180.png"/><Relationship Id="rId12" Type="http://schemas.openxmlformats.org/officeDocument/2006/relationships/image" Target="../media/image20.pn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2.xml"/><Relationship Id="rId11" Type="http://schemas.openxmlformats.org/officeDocument/2006/relationships/customXml" Target="../ink/ink4.xml"/><Relationship Id="rId15" Type="http://schemas.openxmlformats.org/officeDocument/2006/relationships/image" Target="../media/image19.png"/><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media/image190.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Wat gaan we doen?</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89687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p:txBody>
          <a:bodyPr/>
          <a:lstStyle/>
          <a:p>
            <a:r>
              <a:rPr lang="nl-NL" dirty="0">
                <a:latin typeface="+mn-lt"/>
              </a:rPr>
              <a:t>Hoe reken je met het deeltje-in-een-doos-model?</a:t>
            </a:r>
          </a:p>
        </p:txBody>
      </p:sp>
      <p:sp>
        <p:nvSpPr>
          <p:cNvPr id="5" name="Ondertitel 4">
            <a:extLst>
              <a:ext uri="{FF2B5EF4-FFF2-40B4-BE49-F238E27FC236}">
                <a16:creationId xmlns:a16="http://schemas.microsoft.com/office/drawing/2014/main" id="{FF412559-5341-19DA-306B-96195752F82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845359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934492-3D2E-4A69-977F-71DC4B767C48}"/>
              </a:ext>
            </a:extLst>
          </p:cNvPr>
          <p:cNvSpPr>
            <a:spLocks noGrp="1"/>
          </p:cNvSpPr>
          <p:nvPr>
            <p:ph type="title"/>
          </p:nvPr>
        </p:nvSpPr>
        <p:spPr/>
        <p:txBody>
          <a:bodyPr/>
          <a:lstStyle/>
          <a:p>
            <a:pPr algn="ctr"/>
            <a:r>
              <a:rPr lang="nl-NL" dirty="0">
                <a:latin typeface="+mn-lt"/>
              </a:rPr>
              <a:t>Waarschijnlijkheid in klassieke situatie</a:t>
            </a:r>
          </a:p>
        </p:txBody>
      </p:sp>
      <p:sp>
        <p:nvSpPr>
          <p:cNvPr id="6" name="Tijdelijke aanduiding voor tekst 5">
            <a:extLst>
              <a:ext uri="{FF2B5EF4-FFF2-40B4-BE49-F238E27FC236}">
                <a16:creationId xmlns:a16="http://schemas.microsoft.com/office/drawing/2014/main" id="{459A6FF6-F99E-422C-83D9-D2748FE9881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743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238F942-AA76-405F-A7B7-0AE863AAC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260" y="597260"/>
            <a:ext cx="5663479" cy="5663479"/>
          </a:xfrm>
          <a:prstGeom prst="rect">
            <a:avLst/>
          </a:prstGeom>
        </p:spPr>
      </p:pic>
    </p:spTree>
    <p:extLst>
      <p:ext uri="{BB962C8B-B14F-4D97-AF65-F5344CB8AC3E}">
        <p14:creationId xmlns:p14="http://schemas.microsoft.com/office/powerpoint/2010/main" val="149578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238F942-AA76-405F-A7B7-0AE863AAC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32" y="1056404"/>
            <a:ext cx="4606213" cy="4606213"/>
          </a:xfrm>
          <a:prstGeom prst="rect">
            <a:avLst/>
          </a:prstGeom>
        </p:spPr>
      </p:pic>
      <p:pic>
        <p:nvPicPr>
          <p:cNvPr id="3" name="Afbeelding 2">
            <a:extLst>
              <a:ext uri="{FF2B5EF4-FFF2-40B4-BE49-F238E27FC236}">
                <a16:creationId xmlns:a16="http://schemas.microsoft.com/office/drawing/2014/main" id="{87F3B297-CF52-412B-BF15-4E98966F76F6}"/>
              </a:ext>
            </a:extLst>
          </p:cNvPr>
          <p:cNvPicPr>
            <a:picLocks noChangeAspect="1"/>
          </p:cNvPicPr>
          <p:nvPr/>
        </p:nvPicPr>
        <p:blipFill>
          <a:blip r:embed="rId3"/>
          <a:stretch>
            <a:fillRect/>
          </a:stretch>
        </p:blipFill>
        <p:spPr>
          <a:xfrm>
            <a:off x="6746429" y="1056404"/>
            <a:ext cx="4716872" cy="4606212"/>
          </a:xfrm>
          <a:prstGeom prst="rect">
            <a:avLst/>
          </a:prstGeom>
        </p:spPr>
      </p:pic>
      <p:sp>
        <p:nvSpPr>
          <p:cNvPr id="4" name="Tekstvak 3">
            <a:extLst>
              <a:ext uri="{FF2B5EF4-FFF2-40B4-BE49-F238E27FC236}">
                <a16:creationId xmlns:a16="http://schemas.microsoft.com/office/drawing/2014/main" id="{62B5D213-428A-484D-A539-C592488B6120}"/>
              </a:ext>
            </a:extLst>
          </p:cNvPr>
          <p:cNvSpPr txBox="1"/>
          <p:nvPr/>
        </p:nvSpPr>
        <p:spPr>
          <a:xfrm>
            <a:off x="9310255" y="5721395"/>
            <a:ext cx="2286000" cy="276999"/>
          </a:xfrm>
          <a:prstGeom prst="rect">
            <a:avLst/>
          </a:prstGeom>
          <a:noFill/>
        </p:spPr>
        <p:txBody>
          <a:bodyPr wrap="square" rtlCol="0">
            <a:spAutoFit/>
          </a:bodyPr>
          <a:lstStyle/>
          <a:p>
            <a:r>
              <a:rPr lang="nl-NL" sz="1200" i="1" dirty="0"/>
              <a:t>Uit: examen 2016, tijdvak 1</a:t>
            </a:r>
          </a:p>
        </p:txBody>
      </p:sp>
    </p:spTree>
    <p:extLst>
      <p:ext uri="{BB962C8B-B14F-4D97-AF65-F5344CB8AC3E}">
        <p14:creationId xmlns:p14="http://schemas.microsoft.com/office/powerpoint/2010/main" val="497660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934492-3D2E-4A69-977F-71DC4B767C48}"/>
              </a:ext>
            </a:extLst>
          </p:cNvPr>
          <p:cNvSpPr>
            <a:spLocks noGrp="1"/>
          </p:cNvSpPr>
          <p:nvPr>
            <p:ph type="title"/>
          </p:nvPr>
        </p:nvSpPr>
        <p:spPr/>
        <p:txBody>
          <a:bodyPr/>
          <a:lstStyle/>
          <a:p>
            <a:pPr algn="ctr"/>
            <a:r>
              <a:rPr lang="nl-NL" dirty="0">
                <a:latin typeface="+mn-lt"/>
              </a:rPr>
              <a:t>Waarschijnlijkheid bij </a:t>
            </a:r>
            <a:r>
              <a:rPr lang="nl-NL" dirty="0" err="1">
                <a:latin typeface="+mn-lt"/>
              </a:rPr>
              <a:t>quantum</a:t>
            </a:r>
            <a:endParaRPr lang="nl-NL" dirty="0">
              <a:latin typeface="+mn-lt"/>
            </a:endParaRPr>
          </a:p>
        </p:txBody>
      </p:sp>
      <p:sp>
        <p:nvSpPr>
          <p:cNvPr id="6" name="Tijdelijke aanduiding voor tekst 5">
            <a:extLst>
              <a:ext uri="{FF2B5EF4-FFF2-40B4-BE49-F238E27FC236}">
                <a16:creationId xmlns:a16="http://schemas.microsoft.com/office/drawing/2014/main" id="{459A6FF6-F99E-422C-83D9-D2748FE9881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18769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DA21F56-AA3D-FF0A-8BCF-546FD4102F9A}"/>
              </a:ext>
            </a:extLst>
          </p:cNvPr>
          <p:cNvPicPr>
            <a:picLocks noChangeAspect="1"/>
          </p:cNvPicPr>
          <p:nvPr/>
        </p:nvPicPr>
        <p:blipFill>
          <a:blip r:embed="rId2"/>
          <a:stretch>
            <a:fillRect/>
          </a:stretch>
        </p:blipFill>
        <p:spPr>
          <a:xfrm>
            <a:off x="2938022" y="852128"/>
            <a:ext cx="6315956" cy="5153744"/>
          </a:xfrm>
          <a:prstGeom prst="rect">
            <a:avLst/>
          </a:prstGeom>
        </p:spPr>
      </p:pic>
    </p:spTree>
    <p:extLst>
      <p:ext uri="{BB962C8B-B14F-4D97-AF65-F5344CB8AC3E}">
        <p14:creationId xmlns:p14="http://schemas.microsoft.com/office/powerpoint/2010/main" val="200589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6704A1D-74E3-6885-2951-85C75377614C}"/>
              </a:ext>
            </a:extLst>
          </p:cNvPr>
          <p:cNvPicPr>
            <a:picLocks noChangeAspect="1"/>
          </p:cNvPicPr>
          <p:nvPr/>
        </p:nvPicPr>
        <p:blipFill rotWithShape="1">
          <a:blip r:embed="rId2"/>
          <a:srcRect l="8774" t="65290" r="19191" b="12640"/>
          <a:stretch/>
        </p:blipFill>
        <p:spPr>
          <a:xfrm rot="5400000">
            <a:off x="1929554" y="8823777"/>
            <a:ext cx="8278036" cy="2069508"/>
          </a:xfrm>
          <a:prstGeom prst="rect">
            <a:avLst/>
          </a:prstGeom>
        </p:spPr>
      </p:pic>
      <p:pic>
        <p:nvPicPr>
          <p:cNvPr id="3" name="Picture 2" descr="Particle in a box - Wikiwand">
            <a:extLst>
              <a:ext uri="{FF2B5EF4-FFF2-40B4-BE49-F238E27FC236}">
                <a16:creationId xmlns:a16="http://schemas.microsoft.com/office/drawing/2014/main" id="{75C5D287-B735-F16F-8C00-0760EEC34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806" y="1297921"/>
            <a:ext cx="6354387" cy="495353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echte verbindingslijn 3">
            <a:extLst>
              <a:ext uri="{FF2B5EF4-FFF2-40B4-BE49-F238E27FC236}">
                <a16:creationId xmlns:a16="http://schemas.microsoft.com/office/drawing/2014/main" id="{A8D58106-35A9-5035-ACA9-2FA4C7BB3E46}"/>
              </a:ext>
            </a:extLst>
          </p:cNvPr>
          <p:cNvCxnSpPr/>
          <p:nvPr/>
        </p:nvCxnSpPr>
        <p:spPr>
          <a:xfrm>
            <a:off x="2918806" y="5828145"/>
            <a:ext cx="6354387"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98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BF2F223-7A1A-6596-3A2F-1A1096634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323" y="714375"/>
            <a:ext cx="5709353"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Latest Research on Schrödinger Equation: Oct - 2019 ...">
            <a:extLst>
              <a:ext uri="{FF2B5EF4-FFF2-40B4-BE49-F238E27FC236}">
                <a16:creationId xmlns:a16="http://schemas.microsoft.com/office/drawing/2014/main" id="{3D79965E-404F-C4CB-4EDB-C79CCEDDDA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72" b="29259"/>
          <a:stretch/>
        </p:blipFill>
        <p:spPr bwMode="auto">
          <a:xfrm>
            <a:off x="3680037" y="5314950"/>
            <a:ext cx="4831924" cy="1000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ackling The Toughest Pre Med Question: &quot;Why Medicine?&quot; - MSD">
            <a:extLst>
              <a:ext uri="{FF2B5EF4-FFF2-40B4-BE49-F238E27FC236}">
                <a16:creationId xmlns:a16="http://schemas.microsoft.com/office/drawing/2014/main" id="{3339D736-7FF0-2C46-7E80-65135C90A2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3"/>
          <a:stretch/>
        </p:blipFill>
        <p:spPr bwMode="auto">
          <a:xfrm>
            <a:off x="1147155" y="704183"/>
            <a:ext cx="8837354" cy="615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8B73ECD-7947-B5C2-A358-E4E057CB5861}"/>
              </a:ext>
            </a:extLst>
          </p:cNvPr>
          <p:cNvGrpSpPr/>
          <p:nvPr/>
        </p:nvGrpSpPr>
        <p:grpSpPr>
          <a:xfrm>
            <a:off x="3650544" y="748145"/>
            <a:ext cx="4387113" cy="5044947"/>
            <a:chOff x="3279069" y="748145"/>
            <a:chExt cx="4387113" cy="5044947"/>
          </a:xfrm>
        </p:grpSpPr>
        <p:pic>
          <p:nvPicPr>
            <p:cNvPr id="3" name="Afbeelding 2">
              <a:extLst>
                <a:ext uri="{FF2B5EF4-FFF2-40B4-BE49-F238E27FC236}">
                  <a16:creationId xmlns:a16="http://schemas.microsoft.com/office/drawing/2014/main" id="{5C07B34C-FCF9-51DC-4597-5B549BF209A4}"/>
                </a:ext>
              </a:extLst>
            </p:cNvPr>
            <p:cNvPicPr>
              <a:picLocks noChangeAspect="1"/>
            </p:cNvPicPr>
            <p:nvPr/>
          </p:nvPicPr>
          <p:blipFill rotWithShape="1">
            <a:blip r:embed="rId2"/>
            <a:srcRect r="53929"/>
            <a:stretch/>
          </p:blipFill>
          <p:spPr>
            <a:xfrm>
              <a:off x="3279069" y="748145"/>
              <a:ext cx="4387113" cy="5044947"/>
            </a:xfrm>
            <a:prstGeom prst="rect">
              <a:avLst/>
            </a:prstGeom>
          </p:spPr>
        </p:pic>
        <p:sp>
          <p:nvSpPr>
            <p:cNvPr id="4" name="Rechthoek 3">
              <a:extLst>
                <a:ext uri="{FF2B5EF4-FFF2-40B4-BE49-F238E27FC236}">
                  <a16:creationId xmlns:a16="http://schemas.microsoft.com/office/drawing/2014/main" id="{00003806-7E48-59F6-BC53-F9200827CFE0}"/>
                </a:ext>
              </a:extLst>
            </p:cNvPr>
            <p:cNvSpPr/>
            <p:nvPr/>
          </p:nvSpPr>
          <p:spPr>
            <a:xfrm>
              <a:off x="6622256" y="2355273"/>
              <a:ext cx="1043925" cy="1228436"/>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B761D9B9-573D-1362-31E8-AD27A268B421}"/>
                </a:ext>
              </a:extLst>
            </p:cNvPr>
            <p:cNvSpPr/>
            <p:nvPr/>
          </p:nvSpPr>
          <p:spPr>
            <a:xfrm>
              <a:off x="5855494" y="2174080"/>
              <a:ext cx="724837" cy="116435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6" name="Rechthoek 5">
            <a:extLst>
              <a:ext uri="{FF2B5EF4-FFF2-40B4-BE49-F238E27FC236}">
                <a16:creationId xmlns:a16="http://schemas.microsoft.com/office/drawing/2014/main" id="{4F57D0D2-D034-04B7-132D-77DDAD4EF551}"/>
              </a:ext>
            </a:extLst>
          </p:cNvPr>
          <p:cNvSpPr/>
          <p:nvPr/>
        </p:nvSpPr>
        <p:spPr>
          <a:xfrm>
            <a:off x="4781551" y="1459922"/>
            <a:ext cx="2170256" cy="3835977"/>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1EA6DACF-899C-F383-88AC-92FC4D9AD0BB}"/>
              </a:ext>
            </a:extLst>
          </p:cNvPr>
          <p:cNvSpPr/>
          <p:nvPr/>
        </p:nvSpPr>
        <p:spPr>
          <a:xfrm>
            <a:off x="4781550" y="1459921"/>
            <a:ext cx="2170256" cy="299777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a:extLst>
              <a:ext uri="{FF2B5EF4-FFF2-40B4-BE49-F238E27FC236}">
                <a16:creationId xmlns:a16="http://schemas.microsoft.com/office/drawing/2014/main" id="{554AB370-D6BE-A829-C682-B47C9F389903}"/>
              </a:ext>
            </a:extLst>
          </p:cNvPr>
          <p:cNvSpPr/>
          <p:nvPr/>
        </p:nvSpPr>
        <p:spPr>
          <a:xfrm>
            <a:off x="4783463" y="1155122"/>
            <a:ext cx="2170256" cy="20167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5640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3F73ED9-BE7A-E300-B9CE-76A7908CBE22}"/>
              </a:ext>
            </a:extLst>
          </p:cNvPr>
          <p:cNvSpPr txBox="1"/>
          <p:nvPr/>
        </p:nvSpPr>
        <p:spPr>
          <a:xfrm>
            <a:off x="8736677" y="6078842"/>
            <a:ext cx="2286000" cy="276999"/>
          </a:xfrm>
          <a:prstGeom prst="rect">
            <a:avLst/>
          </a:prstGeom>
          <a:noFill/>
        </p:spPr>
        <p:txBody>
          <a:bodyPr wrap="square" rtlCol="0">
            <a:spAutoFit/>
          </a:bodyPr>
          <a:lstStyle/>
          <a:p>
            <a:r>
              <a:rPr lang="nl-NL" sz="1200" i="1" dirty="0"/>
              <a:t>Afbeelding van RoelHendriks.eu</a:t>
            </a:r>
          </a:p>
        </p:txBody>
      </p:sp>
      <p:pic>
        <p:nvPicPr>
          <p:cNvPr id="4" name="Afbeelding 3">
            <a:extLst>
              <a:ext uri="{FF2B5EF4-FFF2-40B4-BE49-F238E27FC236}">
                <a16:creationId xmlns:a16="http://schemas.microsoft.com/office/drawing/2014/main" id="{7BB3D21D-9B9C-15AB-16C3-ADAA74F88025}"/>
              </a:ext>
            </a:extLst>
          </p:cNvPr>
          <p:cNvPicPr>
            <a:picLocks noChangeAspect="1"/>
          </p:cNvPicPr>
          <p:nvPr/>
        </p:nvPicPr>
        <p:blipFill rotWithShape="1">
          <a:blip r:embed="rId2"/>
          <a:srcRect r="-786"/>
          <a:stretch/>
        </p:blipFill>
        <p:spPr>
          <a:xfrm>
            <a:off x="1297315" y="1033895"/>
            <a:ext cx="9597370" cy="5044947"/>
          </a:xfrm>
          <a:prstGeom prst="rect">
            <a:avLst/>
          </a:prstGeom>
        </p:spPr>
      </p:pic>
    </p:spTree>
    <p:extLst>
      <p:ext uri="{BB962C8B-B14F-4D97-AF65-F5344CB8AC3E}">
        <p14:creationId xmlns:p14="http://schemas.microsoft.com/office/powerpoint/2010/main" val="99319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mj-lt"/>
              </a:rPr>
              <a:t>Vragenuur</a:t>
            </a:r>
            <a:r>
              <a:rPr lang="en-US" sz="5400" dirty="0">
                <a:latin typeface="+mj-lt"/>
              </a:rPr>
              <a:t> 2025</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 matrix</a:t>
            </a:r>
          </a:p>
          <a:p>
            <a:endParaRPr lang="en-US" sz="1700" dirty="0">
              <a:latin typeface="+mn-lt"/>
            </a:endParaRPr>
          </a:p>
        </p:txBody>
      </p:sp>
      <p:pic>
        <p:nvPicPr>
          <p:cNvPr id="1026" name="Picture 2" descr="Afbeelding met Menselijk gezicht, persoon, boom, person&#10;&#10;Automatisch gegenereerde beschrijving">
            <a:extLst>
              <a:ext uri="{FF2B5EF4-FFF2-40B4-BE49-F238E27FC236}">
                <a16:creationId xmlns:a16="http://schemas.microsoft.com/office/drawing/2014/main" id="{4C34D584-08DA-4DEC-0BCE-9C3EC75EC49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8B73ECD-7947-B5C2-A358-E4E057CB5861}"/>
              </a:ext>
            </a:extLst>
          </p:cNvPr>
          <p:cNvGrpSpPr/>
          <p:nvPr/>
        </p:nvGrpSpPr>
        <p:grpSpPr>
          <a:xfrm>
            <a:off x="1056201" y="1237243"/>
            <a:ext cx="4387113" cy="5044947"/>
            <a:chOff x="3279069" y="748145"/>
            <a:chExt cx="4387113" cy="5044947"/>
          </a:xfrm>
        </p:grpSpPr>
        <p:pic>
          <p:nvPicPr>
            <p:cNvPr id="3" name="Afbeelding 2">
              <a:extLst>
                <a:ext uri="{FF2B5EF4-FFF2-40B4-BE49-F238E27FC236}">
                  <a16:creationId xmlns:a16="http://schemas.microsoft.com/office/drawing/2014/main" id="{5C07B34C-FCF9-51DC-4597-5B549BF209A4}"/>
                </a:ext>
              </a:extLst>
            </p:cNvPr>
            <p:cNvPicPr>
              <a:picLocks noChangeAspect="1"/>
            </p:cNvPicPr>
            <p:nvPr/>
          </p:nvPicPr>
          <p:blipFill rotWithShape="1">
            <a:blip r:embed="rId3"/>
            <a:srcRect r="53929"/>
            <a:stretch/>
          </p:blipFill>
          <p:spPr>
            <a:xfrm>
              <a:off x="3279069" y="748145"/>
              <a:ext cx="4387113" cy="5044947"/>
            </a:xfrm>
            <a:prstGeom prst="rect">
              <a:avLst/>
            </a:prstGeom>
          </p:spPr>
        </p:pic>
        <p:sp>
          <p:nvSpPr>
            <p:cNvPr id="4" name="Rechthoek 3">
              <a:extLst>
                <a:ext uri="{FF2B5EF4-FFF2-40B4-BE49-F238E27FC236}">
                  <a16:creationId xmlns:a16="http://schemas.microsoft.com/office/drawing/2014/main" id="{00003806-7E48-59F6-BC53-F9200827CFE0}"/>
                </a:ext>
              </a:extLst>
            </p:cNvPr>
            <p:cNvSpPr/>
            <p:nvPr/>
          </p:nvSpPr>
          <p:spPr>
            <a:xfrm>
              <a:off x="6622256" y="2355273"/>
              <a:ext cx="1043925" cy="1228436"/>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B761D9B9-573D-1362-31E8-AD27A268B421}"/>
                </a:ext>
              </a:extLst>
            </p:cNvPr>
            <p:cNvSpPr/>
            <p:nvPr/>
          </p:nvSpPr>
          <p:spPr>
            <a:xfrm>
              <a:off x="5855494" y="2174080"/>
              <a:ext cx="724837" cy="116435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210900BC-27AB-1C23-2013-019E52C0BF80}"/>
                  </a:ext>
                </a:extLst>
              </p:cNvPr>
              <p:cNvSpPr txBox="1"/>
              <p:nvPr/>
            </p:nvSpPr>
            <p:spPr>
              <a:xfrm>
                <a:off x="8536430" y="1986380"/>
                <a:ext cx="3115339" cy="833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𝐸</m:t>
                          </m:r>
                        </m:e>
                        <m:sub>
                          <m:r>
                            <a:rPr lang="nl-NL" sz="2400" b="0" i="1" smtClean="0">
                              <a:latin typeface="Cambria Math" panose="02040503050406030204" pitchFamily="18" charset="0"/>
                            </a:rPr>
                            <m:t>𝑛</m:t>
                          </m:r>
                        </m:sub>
                      </m:sSub>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𝑛</m:t>
                              </m:r>
                            </m:e>
                            <m:sup>
                              <m:r>
                                <a:rPr lang="nl-NL" sz="2400" b="0" i="1" smtClean="0">
                                  <a:latin typeface="Cambria Math" panose="02040503050406030204" pitchFamily="18" charset="0"/>
                                </a:rPr>
                                <m:t>2</m:t>
                              </m:r>
                            </m:sup>
                          </m:sSup>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h</m:t>
                              </m:r>
                            </m:e>
                            <m:sup>
                              <m:r>
                                <a:rPr lang="nl-NL" sz="2400" b="0" i="1" smtClean="0">
                                  <a:latin typeface="Cambria Math" panose="02040503050406030204" pitchFamily="18" charset="0"/>
                                </a:rPr>
                                <m:t>2</m:t>
                              </m:r>
                            </m:sup>
                          </m:sSup>
                        </m:num>
                        <m:den>
                          <m:r>
                            <a:rPr lang="nl-NL" sz="2400" b="0" i="1" smtClean="0">
                              <a:latin typeface="Cambria Math" panose="02040503050406030204" pitchFamily="18" charset="0"/>
                            </a:rPr>
                            <m:t>8∙</m:t>
                          </m:r>
                          <m:r>
                            <a:rPr lang="nl-NL" sz="2400" b="0" i="1" smtClean="0">
                              <a:latin typeface="Cambria Math" panose="02040503050406030204" pitchFamily="18" charset="0"/>
                            </a:rPr>
                            <m:t>𝑚</m:t>
                          </m:r>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𝐿</m:t>
                              </m:r>
                            </m:e>
                            <m:sup>
                              <m:r>
                                <a:rPr lang="nl-NL" sz="2400" b="0" i="1" smtClean="0">
                                  <a:latin typeface="Cambria Math" panose="02040503050406030204" pitchFamily="18" charset="0"/>
                                </a:rPr>
                                <m:t>2</m:t>
                              </m:r>
                            </m:sup>
                          </m:sSup>
                        </m:den>
                      </m:f>
                    </m:oMath>
                  </m:oMathPara>
                </a14:m>
                <a:endParaRPr lang="nl-NL" sz="2400" dirty="0"/>
              </a:p>
            </p:txBody>
          </p:sp>
        </mc:Choice>
        <mc:Fallback xmlns="">
          <p:sp>
            <p:nvSpPr>
              <p:cNvPr id="9" name="Tekstvak 8">
                <a:extLst>
                  <a:ext uri="{FF2B5EF4-FFF2-40B4-BE49-F238E27FC236}">
                    <a16:creationId xmlns:a16="http://schemas.microsoft.com/office/drawing/2014/main" id="{210900BC-27AB-1C23-2013-019E52C0BF80}"/>
                  </a:ext>
                </a:extLst>
              </p:cNvPr>
              <p:cNvSpPr txBox="1">
                <a:spLocks noRot="1" noChangeAspect="1" noMove="1" noResize="1" noEditPoints="1" noAdjustHandles="1" noChangeArrowheads="1" noChangeShapeType="1" noTextEdit="1"/>
              </p:cNvSpPr>
              <p:nvPr/>
            </p:nvSpPr>
            <p:spPr>
              <a:xfrm>
                <a:off x="8536430" y="1986380"/>
                <a:ext cx="3115339" cy="833498"/>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BA7F5A65-01DF-3E06-B2E2-DD2CEEEDD40C}"/>
                  </a:ext>
                </a:extLst>
              </p:cNvPr>
              <p:cNvSpPr txBox="1"/>
              <p:nvPr/>
            </p:nvSpPr>
            <p:spPr>
              <a:xfrm>
                <a:off x="5469828" y="3418362"/>
                <a:ext cx="2007986"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𝐸</m:t>
                          </m:r>
                        </m:e>
                        <m:sub>
                          <m:r>
                            <a:rPr lang="nl-NL" sz="2400" b="0" i="1" smtClean="0">
                              <a:latin typeface="Cambria Math" panose="02040503050406030204" pitchFamily="18" charset="0"/>
                            </a:rPr>
                            <m:t>𝑘</m:t>
                          </m:r>
                        </m:sub>
                      </m:sSub>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num>
                        <m:den>
                          <m:r>
                            <a:rPr lang="nl-NL" sz="2400" b="0" i="1" smtClean="0">
                              <a:latin typeface="Cambria Math" panose="02040503050406030204" pitchFamily="18" charset="0"/>
                            </a:rPr>
                            <m:t>2</m:t>
                          </m:r>
                        </m:den>
                      </m:f>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𝑣</m:t>
                          </m:r>
                        </m:e>
                        <m:sup>
                          <m:r>
                            <a:rPr lang="nl-NL" sz="2400" b="0" i="1" smtClean="0">
                              <a:latin typeface="Cambria Math" panose="02040503050406030204" pitchFamily="18" charset="0"/>
                            </a:rPr>
                            <m:t>2</m:t>
                          </m:r>
                        </m:sup>
                      </m:sSup>
                    </m:oMath>
                  </m:oMathPara>
                </a14:m>
                <a:endParaRPr lang="nl-NL" sz="2400" dirty="0"/>
              </a:p>
            </p:txBody>
          </p:sp>
        </mc:Choice>
        <mc:Fallback xmlns="">
          <p:sp>
            <p:nvSpPr>
              <p:cNvPr id="10" name="Tekstvak 9">
                <a:extLst>
                  <a:ext uri="{FF2B5EF4-FFF2-40B4-BE49-F238E27FC236}">
                    <a16:creationId xmlns:a16="http://schemas.microsoft.com/office/drawing/2014/main" id="{BA7F5A65-01DF-3E06-B2E2-DD2CEEEDD40C}"/>
                  </a:ext>
                </a:extLst>
              </p:cNvPr>
              <p:cNvSpPr txBox="1">
                <a:spLocks noRot="1" noChangeAspect="1" noMove="1" noResize="1" noEditPoints="1" noAdjustHandles="1" noChangeArrowheads="1" noChangeShapeType="1" noTextEdit="1"/>
              </p:cNvSpPr>
              <p:nvPr/>
            </p:nvSpPr>
            <p:spPr>
              <a:xfrm>
                <a:off x="5469828" y="3418362"/>
                <a:ext cx="2007986" cy="691471"/>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961D763E-FA50-008E-6DB1-B9A7B69A9DC0}"/>
                  </a:ext>
                </a:extLst>
              </p:cNvPr>
              <p:cNvSpPr txBox="1"/>
              <p:nvPr/>
            </p:nvSpPr>
            <p:spPr>
              <a:xfrm>
                <a:off x="5469828" y="760223"/>
                <a:ext cx="1601144"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𝐿</m:t>
                      </m:r>
                      <m:r>
                        <a:rPr lang="nl-NL" sz="2400" b="0" i="1" smtClean="0">
                          <a:latin typeface="Cambria Math" panose="02040503050406030204" pitchFamily="18" charset="0"/>
                        </a:rPr>
                        <m:t>=</m:t>
                      </m:r>
                      <m:r>
                        <a:rPr lang="nl-NL" sz="2400" b="0" i="1" smtClean="0">
                          <a:latin typeface="Cambria Math" panose="02040503050406030204" pitchFamily="18" charset="0"/>
                        </a:rPr>
                        <m:t>𝑛</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num>
                        <m:den>
                          <m:r>
                            <a:rPr lang="nl-NL" sz="2400" b="0" i="1" smtClean="0">
                              <a:latin typeface="Cambria Math" panose="02040503050406030204" pitchFamily="18" charset="0"/>
                            </a:rPr>
                            <m:t>2</m:t>
                          </m:r>
                        </m:den>
                      </m:f>
                      <m:r>
                        <a:rPr lang="nl-NL" sz="2400" b="0" i="1" smtClean="0">
                          <a:latin typeface="Cambria Math" panose="02040503050406030204" pitchFamily="18" charset="0"/>
                        </a:rPr>
                        <m:t>∙</m:t>
                      </m:r>
                      <m:r>
                        <a:rPr lang="nl-NL" sz="2400" b="0" i="1" smtClean="0">
                          <a:latin typeface="Cambria Math" panose="02040503050406030204" pitchFamily="18" charset="0"/>
                        </a:rPr>
                        <m:t>𝜆</m:t>
                      </m:r>
                    </m:oMath>
                  </m:oMathPara>
                </a14:m>
                <a:endParaRPr lang="nl-NL" sz="2400" dirty="0"/>
              </a:p>
            </p:txBody>
          </p:sp>
        </mc:Choice>
        <mc:Fallback xmlns="">
          <p:sp>
            <p:nvSpPr>
              <p:cNvPr id="11" name="Tekstvak 10">
                <a:extLst>
                  <a:ext uri="{FF2B5EF4-FFF2-40B4-BE49-F238E27FC236}">
                    <a16:creationId xmlns:a16="http://schemas.microsoft.com/office/drawing/2014/main" id="{961D763E-FA50-008E-6DB1-B9A7B69A9DC0}"/>
                  </a:ext>
                </a:extLst>
              </p:cNvPr>
              <p:cNvSpPr txBox="1">
                <a:spLocks noRot="1" noChangeAspect="1" noMove="1" noResize="1" noEditPoints="1" noAdjustHandles="1" noChangeArrowheads="1" noChangeShapeType="1" noTextEdit="1"/>
              </p:cNvSpPr>
              <p:nvPr/>
            </p:nvSpPr>
            <p:spPr>
              <a:xfrm>
                <a:off x="5469828" y="760223"/>
                <a:ext cx="1601144" cy="691471"/>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2A4D8D4F-95BB-6312-FFD4-00521576CE16}"/>
                  </a:ext>
                </a:extLst>
              </p:cNvPr>
              <p:cNvSpPr txBox="1"/>
              <p:nvPr/>
            </p:nvSpPr>
            <p:spPr>
              <a:xfrm>
                <a:off x="5469828" y="2084323"/>
                <a:ext cx="1295547" cy="701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𝜆</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h</m:t>
                          </m:r>
                        </m:num>
                        <m:den>
                          <m:r>
                            <a:rPr lang="nl-NL" sz="2400" b="0" i="1" smtClean="0">
                              <a:latin typeface="Cambria Math" panose="02040503050406030204" pitchFamily="18" charset="0"/>
                            </a:rPr>
                            <m:t>𝑚</m:t>
                          </m:r>
                          <m:r>
                            <a:rPr lang="nl-NL" sz="2400" b="0" i="1" smtClean="0">
                              <a:latin typeface="Cambria Math" panose="02040503050406030204" pitchFamily="18" charset="0"/>
                            </a:rPr>
                            <m:t>∙</m:t>
                          </m:r>
                          <m:r>
                            <a:rPr lang="nl-NL" sz="2400" b="0" i="1" smtClean="0">
                              <a:latin typeface="Cambria Math" panose="02040503050406030204" pitchFamily="18" charset="0"/>
                            </a:rPr>
                            <m:t>𝑣</m:t>
                          </m:r>
                        </m:den>
                      </m:f>
                    </m:oMath>
                  </m:oMathPara>
                </a14:m>
                <a:endParaRPr lang="nl-NL" sz="2400" dirty="0"/>
              </a:p>
            </p:txBody>
          </p:sp>
        </mc:Choice>
        <mc:Fallback xmlns="">
          <p:sp>
            <p:nvSpPr>
              <p:cNvPr id="12" name="Tekstvak 11">
                <a:extLst>
                  <a:ext uri="{FF2B5EF4-FFF2-40B4-BE49-F238E27FC236}">
                    <a16:creationId xmlns:a16="http://schemas.microsoft.com/office/drawing/2014/main" id="{2A4D8D4F-95BB-6312-FFD4-00521576CE16}"/>
                  </a:ext>
                </a:extLst>
              </p:cNvPr>
              <p:cNvSpPr txBox="1">
                <a:spLocks noRot="1" noChangeAspect="1" noMove="1" noResize="1" noEditPoints="1" noAdjustHandles="1" noChangeArrowheads="1" noChangeShapeType="1" noTextEdit="1"/>
              </p:cNvSpPr>
              <p:nvPr/>
            </p:nvSpPr>
            <p:spPr>
              <a:xfrm>
                <a:off x="5469828" y="2084323"/>
                <a:ext cx="1295547" cy="701410"/>
              </a:xfrm>
              <a:prstGeom prst="rect">
                <a:avLst/>
              </a:prstGeom>
              <a:blipFill>
                <a:blip r:embed="rId7"/>
                <a:stretch>
                  <a:fillRect/>
                </a:stretch>
              </a:blipFill>
            </p:spPr>
            <p:txBody>
              <a:bodyPr/>
              <a:lstStyle/>
              <a:p>
                <a:r>
                  <a:rPr lang="nl-NL">
                    <a:noFill/>
                  </a:rPr>
                  <a:t> </a:t>
                </a:r>
              </a:p>
            </p:txBody>
          </p:sp>
        </mc:Fallback>
      </mc:AlternateContent>
      <p:cxnSp>
        <p:nvCxnSpPr>
          <p:cNvPr id="14" name="Rechte verbindingslijn met pijl 13">
            <a:extLst>
              <a:ext uri="{FF2B5EF4-FFF2-40B4-BE49-F238E27FC236}">
                <a16:creationId xmlns:a16="http://schemas.microsoft.com/office/drawing/2014/main" id="{1BE53E99-3D64-E5CD-BB40-4709822F3381}"/>
              </a:ext>
            </a:extLst>
          </p:cNvPr>
          <p:cNvCxnSpPr>
            <a:cxnSpLocks/>
          </p:cNvCxnSpPr>
          <p:nvPr/>
        </p:nvCxnSpPr>
        <p:spPr>
          <a:xfrm>
            <a:off x="7630612" y="1366009"/>
            <a:ext cx="1312660" cy="840870"/>
          </a:xfrm>
          <a:prstGeom prst="straightConnector1">
            <a:avLst/>
          </a:prstGeom>
          <a:ln w="76200">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1DC1A9D2-E6D3-92C0-05E6-F9622C94858E}"/>
              </a:ext>
            </a:extLst>
          </p:cNvPr>
          <p:cNvCxnSpPr>
            <a:cxnSpLocks/>
          </p:cNvCxnSpPr>
          <p:nvPr/>
        </p:nvCxnSpPr>
        <p:spPr>
          <a:xfrm>
            <a:off x="7630612" y="2435028"/>
            <a:ext cx="1322002" cy="0"/>
          </a:xfrm>
          <a:prstGeom prst="straightConnector1">
            <a:avLst/>
          </a:prstGeom>
          <a:ln w="76200">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88B1D98D-286F-2546-AECB-A8EA9AF8AD97}"/>
              </a:ext>
            </a:extLst>
          </p:cNvPr>
          <p:cNvCxnSpPr>
            <a:cxnSpLocks/>
          </p:cNvCxnSpPr>
          <p:nvPr/>
        </p:nvCxnSpPr>
        <p:spPr>
          <a:xfrm flipV="1">
            <a:off x="7630612" y="2663178"/>
            <a:ext cx="1312660" cy="1037121"/>
          </a:xfrm>
          <a:prstGeom prst="straightConnector1">
            <a:avLst/>
          </a:prstGeom>
          <a:ln w="76200">
            <a:solidFill>
              <a:srgbClr val="9560E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12CDE4C7-0FFF-0947-BA24-0C6D72A3658A}"/>
                  </a:ext>
                </a:extLst>
              </p:cNvPr>
              <p:cNvSpPr txBox="1"/>
              <p:nvPr/>
            </p:nvSpPr>
            <p:spPr>
              <a:xfrm>
                <a:off x="8536429" y="3164176"/>
                <a:ext cx="3115339" cy="833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𝐸</m:t>
                          </m:r>
                        </m:e>
                        <m:sub>
                          <m:r>
                            <a:rPr lang="nl-NL" sz="2400" b="0" i="1" smtClean="0">
                              <a:latin typeface="Cambria Math" panose="02040503050406030204" pitchFamily="18" charset="0"/>
                            </a:rPr>
                            <m:t>1</m:t>
                          </m:r>
                        </m:sub>
                      </m:sSub>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m:t>
                              </m:r>
                            </m:e>
                            <m:sup>
                              <m:r>
                                <a:rPr lang="nl-NL" sz="2400" b="0" i="1" smtClean="0">
                                  <a:latin typeface="Cambria Math" panose="02040503050406030204" pitchFamily="18" charset="0"/>
                                </a:rPr>
                                <m:t>2</m:t>
                              </m:r>
                            </m:sup>
                          </m:sSup>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h</m:t>
                              </m:r>
                            </m:e>
                            <m:sup>
                              <m:r>
                                <a:rPr lang="nl-NL" sz="2400" b="0" i="1" smtClean="0">
                                  <a:latin typeface="Cambria Math" panose="02040503050406030204" pitchFamily="18" charset="0"/>
                                </a:rPr>
                                <m:t>2</m:t>
                              </m:r>
                            </m:sup>
                          </m:sSup>
                        </m:num>
                        <m:den>
                          <m:r>
                            <a:rPr lang="nl-NL" sz="2400" b="0" i="1" smtClean="0">
                              <a:latin typeface="Cambria Math" panose="02040503050406030204" pitchFamily="18" charset="0"/>
                            </a:rPr>
                            <m:t>8∙</m:t>
                          </m:r>
                          <m:r>
                            <a:rPr lang="nl-NL" sz="2400" b="0" i="1" smtClean="0">
                              <a:latin typeface="Cambria Math" panose="02040503050406030204" pitchFamily="18" charset="0"/>
                            </a:rPr>
                            <m:t>𝑚</m:t>
                          </m:r>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𝐿</m:t>
                              </m:r>
                            </m:e>
                            <m:sup>
                              <m:r>
                                <a:rPr lang="nl-NL" sz="2400" b="0" i="1" smtClean="0">
                                  <a:latin typeface="Cambria Math" panose="02040503050406030204" pitchFamily="18" charset="0"/>
                                </a:rPr>
                                <m:t>2</m:t>
                              </m:r>
                            </m:sup>
                          </m:sSup>
                        </m:den>
                      </m:f>
                    </m:oMath>
                  </m:oMathPara>
                </a14:m>
                <a:endParaRPr lang="nl-NL" sz="2400" dirty="0"/>
              </a:p>
            </p:txBody>
          </p:sp>
        </mc:Choice>
        <mc:Fallback xmlns="">
          <p:sp>
            <p:nvSpPr>
              <p:cNvPr id="24" name="Tekstvak 23">
                <a:extLst>
                  <a:ext uri="{FF2B5EF4-FFF2-40B4-BE49-F238E27FC236}">
                    <a16:creationId xmlns:a16="http://schemas.microsoft.com/office/drawing/2014/main" id="{12CDE4C7-0FFF-0947-BA24-0C6D72A3658A}"/>
                  </a:ext>
                </a:extLst>
              </p:cNvPr>
              <p:cNvSpPr txBox="1">
                <a:spLocks noRot="1" noChangeAspect="1" noMove="1" noResize="1" noEditPoints="1" noAdjustHandles="1" noChangeArrowheads="1" noChangeShapeType="1" noTextEdit="1"/>
              </p:cNvSpPr>
              <p:nvPr/>
            </p:nvSpPr>
            <p:spPr>
              <a:xfrm>
                <a:off x="8536429" y="3164176"/>
                <a:ext cx="3115339" cy="833498"/>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42BDD965-1870-C7AF-1E07-A415653B9CD1}"/>
                  </a:ext>
                </a:extLst>
              </p:cNvPr>
              <p:cNvSpPr txBox="1"/>
              <p:nvPr/>
            </p:nvSpPr>
            <p:spPr>
              <a:xfrm>
                <a:off x="8536428" y="4234629"/>
                <a:ext cx="3115339" cy="833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𝐸</m:t>
                          </m:r>
                        </m:e>
                        <m:sub>
                          <m:r>
                            <a:rPr lang="nl-NL" sz="2400" b="0" i="1" smtClean="0">
                              <a:latin typeface="Cambria Math" panose="02040503050406030204" pitchFamily="18" charset="0"/>
                            </a:rPr>
                            <m:t>2</m:t>
                          </m:r>
                        </m:sub>
                      </m:sSub>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2</m:t>
                              </m:r>
                            </m:e>
                            <m:sup>
                              <m:r>
                                <a:rPr lang="nl-NL" sz="2400" b="0" i="1" smtClean="0">
                                  <a:latin typeface="Cambria Math" panose="02040503050406030204" pitchFamily="18" charset="0"/>
                                </a:rPr>
                                <m:t>2</m:t>
                              </m:r>
                            </m:sup>
                          </m:sSup>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h</m:t>
                              </m:r>
                            </m:e>
                            <m:sup>
                              <m:r>
                                <a:rPr lang="nl-NL" sz="2400" b="0" i="1" smtClean="0">
                                  <a:latin typeface="Cambria Math" panose="02040503050406030204" pitchFamily="18" charset="0"/>
                                </a:rPr>
                                <m:t>2</m:t>
                              </m:r>
                            </m:sup>
                          </m:sSup>
                        </m:num>
                        <m:den>
                          <m:r>
                            <a:rPr lang="nl-NL" sz="2400" b="0" i="1" smtClean="0">
                              <a:latin typeface="Cambria Math" panose="02040503050406030204" pitchFamily="18" charset="0"/>
                            </a:rPr>
                            <m:t>8∙</m:t>
                          </m:r>
                          <m:r>
                            <a:rPr lang="nl-NL" sz="2400" b="0" i="1" smtClean="0">
                              <a:latin typeface="Cambria Math" panose="02040503050406030204" pitchFamily="18" charset="0"/>
                            </a:rPr>
                            <m:t>𝑚</m:t>
                          </m:r>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𝐿</m:t>
                              </m:r>
                            </m:e>
                            <m:sup>
                              <m:r>
                                <a:rPr lang="nl-NL" sz="2400" b="0" i="1" smtClean="0">
                                  <a:latin typeface="Cambria Math" panose="02040503050406030204" pitchFamily="18" charset="0"/>
                                </a:rPr>
                                <m:t>2</m:t>
                              </m:r>
                            </m:sup>
                          </m:sSup>
                        </m:den>
                      </m:f>
                    </m:oMath>
                  </m:oMathPara>
                </a14:m>
                <a:endParaRPr lang="nl-NL" sz="2400" dirty="0"/>
              </a:p>
            </p:txBody>
          </p:sp>
        </mc:Choice>
        <mc:Fallback xmlns="">
          <p:sp>
            <p:nvSpPr>
              <p:cNvPr id="25" name="Tekstvak 24">
                <a:extLst>
                  <a:ext uri="{FF2B5EF4-FFF2-40B4-BE49-F238E27FC236}">
                    <a16:creationId xmlns:a16="http://schemas.microsoft.com/office/drawing/2014/main" id="{42BDD965-1870-C7AF-1E07-A415653B9CD1}"/>
                  </a:ext>
                </a:extLst>
              </p:cNvPr>
              <p:cNvSpPr txBox="1">
                <a:spLocks noRot="1" noChangeAspect="1" noMove="1" noResize="1" noEditPoints="1" noAdjustHandles="1" noChangeArrowheads="1" noChangeShapeType="1" noTextEdit="1"/>
              </p:cNvSpPr>
              <p:nvPr/>
            </p:nvSpPr>
            <p:spPr>
              <a:xfrm>
                <a:off x="8536428" y="4234629"/>
                <a:ext cx="3115339" cy="833498"/>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DA93BC3B-43E9-141C-F721-F3AC1A787310}"/>
                  </a:ext>
                </a:extLst>
              </p:cNvPr>
              <p:cNvSpPr txBox="1"/>
              <p:nvPr/>
            </p:nvSpPr>
            <p:spPr>
              <a:xfrm>
                <a:off x="8536428" y="5294843"/>
                <a:ext cx="3115339" cy="833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𝐸</m:t>
                          </m:r>
                        </m:e>
                        <m:sub>
                          <m:r>
                            <a:rPr lang="nl-NL" sz="2400" b="0" i="1" smtClean="0">
                              <a:latin typeface="Cambria Math" panose="02040503050406030204" pitchFamily="18" charset="0"/>
                            </a:rPr>
                            <m:t>3</m:t>
                          </m:r>
                        </m:sub>
                      </m:sSub>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3</m:t>
                              </m:r>
                            </m:e>
                            <m:sup>
                              <m:r>
                                <a:rPr lang="nl-NL" sz="2400" b="0" i="1" smtClean="0">
                                  <a:latin typeface="Cambria Math" panose="02040503050406030204" pitchFamily="18" charset="0"/>
                                </a:rPr>
                                <m:t>2</m:t>
                              </m:r>
                            </m:sup>
                          </m:sSup>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h</m:t>
                              </m:r>
                            </m:e>
                            <m:sup>
                              <m:r>
                                <a:rPr lang="nl-NL" sz="2400" b="0" i="1" smtClean="0">
                                  <a:latin typeface="Cambria Math" panose="02040503050406030204" pitchFamily="18" charset="0"/>
                                </a:rPr>
                                <m:t>2</m:t>
                              </m:r>
                            </m:sup>
                          </m:sSup>
                        </m:num>
                        <m:den>
                          <m:r>
                            <a:rPr lang="nl-NL" sz="2400" b="0" i="1" smtClean="0">
                              <a:latin typeface="Cambria Math" panose="02040503050406030204" pitchFamily="18" charset="0"/>
                            </a:rPr>
                            <m:t>8∙</m:t>
                          </m:r>
                          <m:r>
                            <a:rPr lang="nl-NL" sz="2400" b="0" i="1" smtClean="0">
                              <a:latin typeface="Cambria Math" panose="02040503050406030204" pitchFamily="18" charset="0"/>
                            </a:rPr>
                            <m:t>𝑚</m:t>
                          </m:r>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𝐿</m:t>
                              </m:r>
                            </m:e>
                            <m:sup>
                              <m:r>
                                <a:rPr lang="nl-NL" sz="2400" b="0" i="1" smtClean="0">
                                  <a:latin typeface="Cambria Math" panose="02040503050406030204" pitchFamily="18" charset="0"/>
                                </a:rPr>
                                <m:t>2</m:t>
                              </m:r>
                            </m:sup>
                          </m:sSup>
                        </m:den>
                      </m:f>
                    </m:oMath>
                  </m:oMathPara>
                </a14:m>
                <a:endParaRPr lang="nl-NL" sz="2400" dirty="0"/>
              </a:p>
            </p:txBody>
          </p:sp>
        </mc:Choice>
        <mc:Fallback xmlns="">
          <p:sp>
            <p:nvSpPr>
              <p:cNvPr id="26" name="Tekstvak 25">
                <a:extLst>
                  <a:ext uri="{FF2B5EF4-FFF2-40B4-BE49-F238E27FC236}">
                    <a16:creationId xmlns:a16="http://schemas.microsoft.com/office/drawing/2014/main" id="{DA93BC3B-43E9-141C-F721-F3AC1A787310}"/>
                  </a:ext>
                </a:extLst>
              </p:cNvPr>
              <p:cNvSpPr txBox="1">
                <a:spLocks noRot="1" noChangeAspect="1" noMove="1" noResize="1" noEditPoints="1" noAdjustHandles="1" noChangeArrowheads="1" noChangeShapeType="1" noTextEdit="1"/>
              </p:cNvSpPr>
              <p:nvPr/>
            </p:nvSpPr>
            <p:spPr>
              <a:xfrm>
                <a:off x="8536428" y="5294843"/>
                <a:ext cx="3115339" cy="833498"/>
              </a:xfrm>
              <a:prstGeom prst="rect">
                <a:avLst/>
              </a:prstGeom>
              <a:blipFill>
                <a:blip r:embed="rId10"/>
                <a:stretch>
                  <a:fillRect/>
                </a:stretch>
              </a:blipFill>
            </p:spPr>
            <p:txBody>
              <a:bodyPr/>
              <a:lstStyle/>
              <a:p>
                <a:r>
                  <a:rPr lang="nl-NL">
                    <a:noFill/>
                  </a:rPr>
                  <a:t> </a:t>
                </a:r>
              </a:p>
            </p:txBody>
          </p:sp>
        </mc:Fallback>
      </mc:AlternateContent>
      <p:pic>
        <p:nvPicPr>
          <p:cNvPr id="3074" name="Picture 2">
            <a:extLst>
              <a:ext uri="{FF2B5EF4-FFF2-40B4-BE49-F238E27FC236}">
                <a16:creationId xmlns:a16="http://schemas.microsoft.com/office/drawing/2014/main" id="{366C8515-2238-064E-BA2E-985C0E0C7EC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8353" t="27065" b="31323"/>
          <a:stretch/>
        </p:blipFill>
        <p:spPr bwMode="auto">
          <a:xfrm>
            <a:off x="2546775" y="2973191"/>
            <a:ext cx="1388406" cy="911618"/>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Rechte verbindingslijn met pijl 29">
            <a:extLst>
              <a:ext uri="{FF2B5EF4-FFF2-40B4-BE49-F238E27FC236}">
                <a16:creationId xmlns:a16="http://schemas.microsoft.com/office/drawing/2014/main" id="{0F78B4C3-00A1-2159-E4E1-BF22441571BE}"/>
              </a:ext>
            </a:extLst>
          </p:cNvPr>
          <p:cNvCxnSpPr/>
          <p:nvPr/>
        </p:nvCxnSpPr>
        <p:spPr>
          <a:xfrm flipH="1" flipV="1">
            <a:off x="3240978" y="2435028"/>
            <a:ext cx="8779" cy="1913452"/>
          </a:xfrm>
          <a:prstGeom prst="straightConnector1">
            <a:avLst/>
          </a:prstGeom>
          <a:ln w="76200">
            <a:solidFill>
              <a:srgbClr val="9560E8"/>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7B5B1420-3E93-3F54-EEDB-EEEE78B978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8353" t="27065" b="31323"/>
          <a:stretch/>
        </p:blipFill>
        <p:spPr bwMode="auto">
          <a:xfrm>
            <a:off x="2567738" y="3002780"/>
            <a:ext cx="1388406" cy="91161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Rechte verbindingslijn met pijl 31">
            <a:extLst>
              <a:ext uri="{FF2B5EF4-FFF2-40B4-BE49-F238E27FC236}">
                <a16:creationId xmlns:a16="http://schemas.microsoft.com/office/drawing/2014/main" id="{43CF703F-3D24-0752-8FF4-E94E77E2A595}"/>
              </a:ext>
            </a:extLst>
          </p:cNvPr>
          <p:cNvCxnSpPr>
            <a:cxnSpLocks/>
          </p:cNvCxnSpPr>
          <p:nvPr/>
        </p:nvCxnSpPr>
        <p:spPr>
          <a:xfrm flipH="1">
            <a:off x="3343495" y="2461636"/>
            <a:ext cx="8779" cy="1913452"/>
          </a:xfrm>
          <a:prstGeom prst="straightConnector1">
            <a:avLst/>
          </a:prstGeom>
          <a:ln w="76200">
            <a:solidFill>
              <a:srgbClr val="9560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0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3074"/>
                                        </p:tgtEl>
                                        <p:attrNameLst>
                                          <p:attrName>style.visibility</p:attrName>
                                        </p:attrNameLst>
                                      </p:cBhvr>
                                      <p:to>
                                        <p:strVal val="visible"/>
                                      </p:to>
                                    </p:set>
                                    <p:anim calcmode="lin" valueType="num">
                                      <p:cBhvr additive="base">
                                        <p:cTn id="60" dur="500" fill="hold"/>
                                        <p:tgtEl>
                                          <p:spTgt spid="3074"/>
                                        </p:tgtEl>
                                        <p:attrNameLst>
                                          <p:attrName>ppt_x</p:attrName>
                                        </p:attrNameLst>
                                      </p:cBhvr>
                                      <p:tavLst>
                                        <p:tav tm="0">
                                          <p:val>
                                            <p:strVal val="0-#ppt_w/2"/>
                                          </p:val>
                                        </p:tav>
                                        <p:tav tm="100000">
                                          <p:val>
                                            <p:strVal val="#ppt_x"/>
                                          </p:val>
                                        </p:tav>
                                      </p:tavLst>
                                    </p:anim>
                                    <p:anim calcmode="lin" valueType="num">
                                      <p:cBhvr additive="base">
                                        <p:cTn id="6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074"/>
                                        </p:tgtEl>
                                      </p:cBhvr>
                                    </p:animEffect>
                                    <p:set>
                                      <p:cBhvr>
                                        <p:cTn id="66" dur="1" fill="hold">
                                          <p:stCondLst>
                                            <p:cond delay="499"/>
                                          </p:stCondLst>
                                        </p:cTn>
                                        <p:tgtEl>
                                          <p:spTgt spid="3074"/>
                                        </p:tgtEl>
                                        <p:attrNameLst>
                                          <p:attrName>style.visibility</p:attrName>
                                        </p:attrNameLst>
                                      </p:cBhvr>
                                      <p:to>
                                        <p:strVal val="hidden"/>
                                      </p:to>
                                    </p:se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par>
                          <p:cTn id="90" fill="hold">
                            <p:stCondLst>
                              <p:cond delay="1000"/>
                            </p:stCondLst>
                            <p:childTnLst>
                              <p:par>
                                <p:cTn id="91" presetID="2" presetClass="exit" presetSubtype="2" fill="hold" nodeType="afterEffect">
                                  <p:stCondLst>
                                    <p:cond delay="0"/>
                                  </p:stCondLst>
                                  <p:childTnLst>
                                    <p:anim calcmode="lin" valueType="num">
                                      <p:cBhvr additive="base">
                                        <p:cTn id="92" dur="500"/>
                                        <p:tgtEl>
                                          <p:spTgt spid="31"/>
                                        </p:tgtEl>
                                        <p:attrNameLst>
                                          <p:attrName>ppt_x</p:attrName>
                                        </p:attrNameLst>
                                      </p:cBhvr>
                                      <p:tavLst>
                                        <p:tav tm="0">
                                          <p:val>
                                            <p:strVal val="ppt_x"/>
                                          </p:val>
                                        </p:tav>
                                        <p:tav tm="100000">
                                          <p:val>
                                            <p:strVal val="1+ppt_w/2"/>
                                          </p:val>
                                        </p:tav>
                                      </p:tavLst>
                                    </p:anim>
                                    <p:anim calcmode="lin" valueType="num">
                                      <p:cBhvr additive="base">
                                        <p:cTn id="93" dur="500"/>
                                        <p:tgtEl>
                                          <p:spTgt spid="31"/>
                                        </p:tgtEl>
                                        <p:attrNameLst>
                                          <p:attrName>ppt_y</p:attrName>
                                        </p:attrNameLst>
                                      </p:cBhvr>
                                      <p:tavLst>
                                        <p:tav tm="0">
                                          <p:val>
                                            <p:strVal val="ppt_y"/>
                                          </p:val>
                                        </p:tav>
                                        <p:tav tm="100000">
                                          <p:val>
                                            <p:strVal val="ppt_y"/>
                                          </p:val>
                                        </p:tav>
                                      </p:tavLst>
                                    </p:anim>
                                    <p:set>
                                      <p:cBhvr>
                                        <p:cTn id="9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01D1713D-0817-808F-9EAC-B69CBA221A8C}"/>
              </a:ext>
            </a:extLst>
          </p:cNvPr>
          <p:cNvPicPr>
            <a:picLocks noGrp="1" noChangeAspect="1"/>
          </p:cNvPicPr>
          <p:nvPr>
            <p:ph sz="half" idx="2"/>
          </p:nvPr>
        </p:nvPicPr>
        <p:blipFill>
          <a:blip r:embed="rId2"/>
          <a:stretch>
            <a:fillRect/>
          </a:stretch>
        </p:blipFill>
        <p:spPr>
          <a:xfrm>
            <a:off x="3053397" y="150201"/>
            <a:ext cx="5380390" cy="6557598"/>
          </a:xfrm>
          <a:prstGeom prst="rect">
            <a:avLst/>
          </a:prstGeom>
        </p:spPr>
      </p:pic>
      <p:sp>
        <p:nvSpPr>
          <p:cNvPr id="8" name="Tekstvak 7">
            <a:extLst>
              <a:ext uri="{FF2B5EF4-FFF2-40B4-BE49-F238E27FC236}">
                <a16:creationId xmlns:a16="http://schemas.microsoft.com/office/drawing/2014/main" id="{BDF91989-F66B-9CE6-D36A-9E4BC56D1932}"/>
              </a:ext>
            </a:extLst>
          </p:cNvPr>
          <p:cNvSpPr txBox="1"/>
          <p:nvPr/>
        </p:nvSpPr>
        <p:spPr>
          <a:xfrm>
            <a:off x="10307558" y="6338467"/>
            <a:ext cx="2229555" cy="369332"/>
          </a:xfrm>
          <a:prstGeom prst="rect">
            <a:avLst/>
          </a:prstGeom>
          <a:noFill/>
        </p:spPr>
        <p:txBody>
          <a:bodyPr wrap="square" rtlCol="0">
            <a:spAutoFit/>
          </a:bodyPr>
          <a:lstStyle/>
          <a:p>
            <a:r>
              <a:rPr lang="nl-NL" dirty="0"/>
              <a:t>2021, tijdvak 3</a:t>
            </a:r>
          </a:p>
        </p:txBody>
      </p:sp>
      <mc:AlternateContent xmlns:mc="http://schemas.openxmlformats.org/markup-compatibility/2006" xmlns:p14="http://schemas.microsoft.com/office/powerpoint/2010/main">
        <mc:Choice Requires="p14">
          <p:contentPart p14:bwMode="auto" r:id="rId3">
            <p14:nvContentPartPr>
              <p14:cNvPr id="11" name="Inkt 10">
                <a:extLst>
                  <a:ext uri="{FF2B5EF4-FFF2-40B4-BE49-F238E27FC236}">
                    <a16:creationId xmlns:a16="http://schemas.microsoft.com/office/drawing/2014/main" id="{08787EA0-CC15-21F1-750E-CFD8237FCD23}"/>
                  </a:ext>
                </a:extLst>
              </p14:cNvPr>
              <p14:cNvContentPartPr/>
              <p14:nvPr/>
            </p14:nvContentPartPr>
            <p14:xfrm>
              <a:off x="5424333" y="3727915"/>
              <a:ext cx="843055" cy="51366"/>
            </p14:xfrm>
          </p:contentPart>
        </mc:Choice>
        <mc:Fallback xmlns="">
          <p:pic>
            <p:nvPicPr>
              <p:cNvPr id="11" name="Inkt 10">
                <a:extLst>
                  <a:ext uri="{FF2B5EF4-FFF2-40B4-BE49-F238E27FC236}">
                    <a16:creationId xmlns:a16="http://schemas.microsoft.com/office/drawing/2014/main" id="{08787EA0-CC15-21F1-750E-CFD8237FCD23}"/>
                  </a:ext>
                </a:extLst>
              </p:cNvPr>
              <p:cNvPicPr/>
              <p:nvPr/>
            </p:nvPicPr>
            <p:blipFill>
              <a:blip r:embed="rId4"/>
              <a:stretch>
                <a:fillRect/>
              </a:stretch>
            </p:blipFill>
            <p:spPr>
              <a:xfrm>
                <a:off x="5388696" y="3653472"/>
                <a:ext cx="914689" cy="19988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t 11">
                <a:extLst>
                  <a:ext uri="{FF2B5EF4-FFF2-40B4-BE49-F238E27FC236}">
                    <a16:creationId xmlns:a16="http://schemas.microsoft.com/office/drawing/2014/main" id="{7BB00CB4-DEA3-EAE0-9A25-160EE5688F61}"/>
                  </a:ext>
                </a:extLst>
              </p14:cNvPr>
              <p14:cNvContentPartPr/>
              <p14:nvPr/>
            </p14:nvContentPartPr>
            <p14:xfrm>
              <a:off x="3843618" y="3886600"/>
              <a:ext cx="1675935" cy="67146"/>
            </p14:xfrm>
          </p:contentPart>
        </mc:Choice>
        <mc:Fallback xmlns="">
          <p:pic>
            <p:nvPicPr>
              <p:cNvPr id="12" name="Inkt 11">
                <a:extLst>
                  <a:ext uri="{FF2B5EF4-FFF2-40B4-BE49-F238E27FC236}">
                    <a16:creationId xmlns:a16="http://schemas.microsoft.com/office/drawing/2014/main" id="{7BB00CB4-DEA3-EAE0-9A25-160EE5688F61}"/>
                  </a:ext>
                </a:extLst>
              </p:cNvPr>
              <p:cNvPicPr/>
              <p:nvPr/>
            </p:nvPicPr>
            <p:blipFill>
              <a:blip r:embed="rId6"/>
              <a:stretch>
                <a:fillRect/>
              </a:stretch>
            </p:blipFill>
            <p:spPr>
              <a:xfrm>
                <a:off x="3807975" y="3814400"/>
                <a:ext cx="1747581" cy="211185"/>
              </a:xfrm>
              <a:prstGeom prst="rect">
                <a:avLst/>
              </a:prstGeom>
            </p:spPr>
          </p:pic>
        </mc:Fallback>
      </mc:AlternateContent>
      <p:sp>
        <p:nvSpPr>
          <p:cNvPr id="14" name="Ovaal 13">
            <a:extLst>
              <a:ext uri="{FF2B5EF4-FFF2-40B4-BE49-F238E27FC236}">
                <a16:creationId xmlns:a16="http://schemas.microsoft.com/office/drawing/2014/main" id="{5F14CFFC-88D7-0E47-E9C2-BD3F780EBD2F}"/>
              </a:ext>
            </a:extLst>
          </p:cNvPr>
          <p:cNvSpPr/>
          <p:nvPr/>
        </p:nvSpPr>
        <p:spPr>
          <a:xfrm>
            <a:off x="6561463" y="1695869"/>
            <a:ext cx="2146442" cy="41853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18" name="Inkt 17">
                <a:extLst>
                  <a:ext uri="{FF2B5EF4-FFF2-40B4-BE49-F238E27FC236}">
                    <a16:creationId xmlns:a16="http://schemas.microsoft.com/office/drawing/2014/main" id="{A3DD9364-22BF-EA98-6D07-847E1E79212E}"/>
                  </a:ext>
                </a:extLst>
              </p14:cNvPr>
              <p14:cNvContentPartPr/>
              <p14:nvPr/>
            </p14:nvContentPartPr>
            <p14:xfrm>
              <a:off x="4329933" y="5599806"/>
              <a:ext cx="1515927" cy="51366"/>
            </p14:xfrm>
          </p:contentPart>
        </mc:Choice>
        <mc:Fallback xmlns="">
          <p:pic>
            <p:nvPicPr>
              <p:cNvPr id="18" name="Inkt 17">
                <a:extLst>
                  <a:ext uri="{FF2B5EF4-FFF2-40B4-BE49-F238E27FC236}">
                    <a16:creationId xmlns:a16="http://schemas.microsoft.com/office/drawing/2014/main" id="{A3DD9364-22BF-EA98-6D07-847E1E79212E}"/>
                  </a:ext>
                </a:extLst>
              </p:cNvPr>
              <p:cNvPicPr/>
              <p:nvPr/>
            </p:nvPicPr>
            <p:blipFill>
              <a:blip r:embed="rId12"/>
              <a:stretch>
                <a:fillRect/>
              </a:stretch>
            </p:blipFill>
            <p:spPr>
              <a:xfrm>
                <a:off x="4293925" y="5527460"/>
                <a:ext cx="1587582" cy="19569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t 20">
                <a:extLst>
                  <a:ext uri="{FF2B5EF4-FFF2-40B4-BE49-F238E27FC236}">
                    <a16:creationId xmlns:a16="http://schemas.microsoft.com/office/drawing/2014/main" id="{C9B0AB32-36CD-77B9-BE31-2490D9063B28}"/>
                  </a:ext>
                </a:extLst>
              </p14:cNvPr>
              <p14:cNvContentPartPr/>
              <p14:nvPr/>
            </p14:nvContentPartPr>
            <p14:xfrm>
              <a:off x="4526330" y="6572691"/>
              <a:ext cx="479520" cy="9360"/>
            </p14:xfrm>
          </p:contentPart>
        </mc:Choice>
        <mc:Fallback xmlns="">
          <p:pic>
            <p:nvPicPr>
              <p:cNvPr id="21" name="Inkt 20">
                <a:extLst>
                  <a:ext uri="{FF2B5EF4-FFF2-40B4-BE49-F238E27FC236}">
                    <a16:creationId xmlns:a16="http://schemas.microsoft.com/office/drawing/2014/main" id="{C9B0AB32-36CD-77B9-BE31-2490D9063B28}"/>
                  </a:ext>
                </a:extLst>
              </p:cNvPr>
              <p:cNvPicPr/>
              <p:nvPr/>
            </p:nvPicPr>
            <p:blipFill>
              <a:blip r:embed="rId14"/>
              <a:stretch>
                <a:fillRect/>
              </a:stretch>
            </p:blipFill>
            <p:spPr>
              <a:xfrm>
                <a:off x="4490690" y="6500691"/>
                <a:ext cx="5511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t 26">
                <a:extLst>
                  <a:ext uri="{FF2B5EF4-FFF2-40B4-BE49-F238E27FC236}">
                    <a16:creationId xmlns:a16="http://schemas.microsoft.com/office/drawing/2014/main" id="{012618AF-1E74-B162-BB29-B157636D9292}"/>
                  </a:ext>
                </a:extLst>
              </p14:cNvPr>
              <p14:cNvContentPartPr/>
              <p14:nvPr/>
            </p14:nvContentPartPr>
            <p14:xfrm>
              <a:off x="7274684" y="5619723"/>
              <a:ext cx="720000" cy="51366"/>
            </p14:xfrm>
          </p:contentPart>
        </mc:Choice>
        <mc:Fallback xmlns="">
          <p:pic>
            <p:nvPicPr>
              <p:cNvPr id="27" name="Inkt 26">
                <a:extLst>
                  <a:ext uri="{FF2B5EF4-FFF2-40B4-BE49-F238E27FC236}">
                    <a16:creationId xmlns:a16="http://schemas.microsoft.com/office/drawing/2014/main" id="{012618AF-1E74-B162-BB29-B157636D9292}"/>
                  </a:ext>
                </a:extLst>
              </p:cNvPr>
              <p:cNvPicPr/>
              <p:nvPr/>
            </p:nvPicPr>
            <p:blipFill>
              <a:blip r:embed="rId16"/>
              <a:stretch>
                <a:fillRect/>
              </a:stretch>
            </p:blipFill>
            <p:spPr>
              <a:xfrm>
                <a:off x="7238684" y="5547377"/>
                <a:ext cx="791640" cy="195697"/>
              </a:xfrm>
              <a:prstGeom prst="rect">
                <a:avLst/>
              </a:prstGeom>
            </p:spPr>
          </p:pic>
        </mc:Fallback>
      </mc:AlternateContent>
      <p:sp>
        <p:nvSpPr>
          <p:cNvPr id="28" name="Tekstvak 27">
            <a:extLst>
              <a:ext uri="{FF2B5EF4-FFF2-40B4-BE49-F238E27FC236}">
                <a16:creationId xmlns:a16="http://schemas.microsoft.com/office/drawing/2014/main" id="{F4073092-6DAB-941E-0F35-A3EE3437F06E}"/>
              </a:ext>
            </a:extLst>
          </p:cNvPr>
          <p:cNvSpPr txBox="1"/>
          <p:nvPr/>
        </p:nvSpPr>
        <p:spPr>
          <a:xfrm>
            <a:off x="8562583" y="1695869"/>
            <a:ext cx="3233948" cy="923330"/>
          </a:xfrm>
          <a:prstGeom prst="rect">
            <a:avLst/>
          </a:prstGeom>
          <a:noFill/>
        </p:spPr>
        <p:txBody>
          <a:bodyPr wrap="square" rtlCol="0">
            <a:spAutoFit/>
          </a:bodyPr>
          <a:lstStyle/>
          <a:p>
            <a:r>
              <a:rPr lang="nl-NL" dirty="0">
                <a:solidFill>
                  <a:srgbClr val="FF0000"/>
                </a:solidFill>
              </a:rPr>
              <a:t>TOTAAL</a:t>
            </a:r>
            <a:r>
              <a:rPr lang="nl-NL" dirty="0"/>
              <a:t> andere situatie dan het spectrum van bijvoorbeeld waterstof…</a:t>
            </a:r>
          </a:p>
        </p:txBody>
      </p:sp>
      <p:sp>
        <p:nvSpPr>
          <p:cNvPr id="29" name="Tekstvak 28">
            <a:extLst>
              <a:ext uri="{FF2B5EF4-FFF2-40B4-BE49-F238E27FC236}">
                <a16:creationId xmlns:a16="http://schemas.microsoft.com/office/drawing/2014/main" id="{51BD5B16-6F24-620D-428D-F09E92C518BA}"/>
              </a:ext>
            </a:extLst>
          </p:cNvPr>
          <p:cNvSpPr txBox="1"/>
          <p:nvPr/>
        </p:nvSpPr>
        <p:spPr>
          <a:xfrm>
            <a:off x="8860305" y="2771599"/>
            <a:ext cx="3233948" cy="646331"/>
          </a:xfrm>
          <a:prstGeom prst="rect">
            <a:avLst/>
          </a:prstGeom>
          <a:noFill/>
        </p:spPr>
        <p:txBody>
          <a:bodyPr wrap="square" rtlCol="0">
            <a:spAutoFit/>
          </a:bodyPr>
          <a:lstStyle/>
          <a:p>
            <a:r>
              <a:rPr lang="nl-NL" dirty="0"/>
              <a:t>Maar de manier van denken is in essentie hetzelfde!</a:t>
            </a:r>
          </a:p>
        </p:txBody>
      </p:sp>
      <mc:AlternateContent xmlns:mc="http://schemas.openxmlformats.org/markup-compatibility/2006" xmlns:p14="http://schemas.microsoft.com/office/powerpoint/2010/main">
        <mc:Choice Requires="p14">
          <p:contentPart p14:bwMode="auto" r:id="rId17">
            <p14:nvContentPartPr>
              <p14:cNvPr id="2" name="Inkt 1">
                <a:extLst>
                  <a:ext uri="{FF2B5EF4-FFF2-40B4-BE49-F238E27FC236}">
                    <a16:creationId xmlns:a16="http://schemas.microsoft.com/office/drawing/2014/main" id="{974BDB5F-BB93-6AB2-5540-532E2441C789}"/>
                  </a:ext>
                </a:extLst>
              </p14:cNvPr>
              <p14:cNvContentPartPr/>
              <p14:nvPr/>
            </p14:nvContentPartPr>
            <p14:xfrm>
              <a:off x="6071952" y="5280463"/>
              <a:ext cx="384761" cy="51366"/>
            </p14:xfrm>
          </p:contentPart>
        </mc:Choice>
        <mc:Fallback xmlns="">
          <p:pic>
            <p:nvPicPr>
              <p:cNvPr id="2" name="Inkt 1">
                <a:extLst>
                  <a:ext uri="{FF2B5EF4-FFF2-40B4-BE49-F238E27FC236}">
                    <a16:creationId xmlns:a16="http://schemas.microsoft.com/office/drawing/2014/main" id="{974BDB5F-BB93-6AB2-5540-532E2441C789}"/>
                  </a:ext>
                </a:extLst>
              </p:cNvPr>
              <p:cNvPicPr/>
              <p:nvPr/>
            </p:nvPicPr>
            <p:blipFill>
              <a:blip r:embed="rId18"/>
              <a:stretch>
                <a:fillRect/>
              </a:stretch>
            </p:blipFill>
            <p:spPr>
              <a:xfrm>
                <a:off x="6035959" y="5208117"/>
                <a:ext cx="456386" cy="19569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 name="Inkt 2">
                <a:extLst>
                  <a:ext uri="{FF2B5EF4-FFF2-40B4-BE49-F238E27FC236}">
                    <a16:creationId xmlns:a16="http://schemas.microsoft.com/office/drawing/2014/main" id="{D59E2062-40AF-D7B9-1C3E-846849DFD538}"/>
                  </a:ext>
                </a:extLst>
              </p14:cNvPr>
              <p14:cNvContentPartPr/>
              <p14:nvPr/>
            </p14:nvContentPartPr>
            <p14:xfrm>
              <a:off x="4681585" y="5448375"/>
              <a:ext cx="384761" cy="51366"/>
            </p14:xfrm>
          </p:contentPart>
        </mc:Choice>
        <mc:Fallback xmlns="">
          <p:pic>
            <p:nvPicPr>
              <p:cNvPr id="3" name="Inkt 2">
                <a:extLst>
                  <a:ext uri="{FF2B5EF4-FFF2-40B4-BE49-F238E27FC236}">
                    <a16:creationId xmlns:a16="http://schemas.microsoft.com/office/drawing/2014/main" id="{D59E2062-40AF-D7B9-1C3E-846849DFD538}"/>
                  </a:ext>
                </a:extLst>
              </p:cNvPr>
              <p:cNvPicPr/>
              <p:nvPr/>
            </p:nvPicPr>
            <p:blipFill>
              <a:blip r:embed="rId18"/>
              <a:stretch>
                <a:fillRect/>
              </a:stretch>
            </p:blipFill>
            <p:spPr>
              <a:xfrm>
                <a:off x="4645592" y="5376029"/>
                <a:ext cx="456386" cy="195697"/>
              </a:xfrm>
              <a:prstGeom prst="rect">
                <a:avLst/>
              </a:prstGeom>
            </p:spPr>
          </p:pic>
        </mc:Fallback>
      </mc:AlternateContent>
    </p:spTree>
    <p:extLst>
      <p:ext uri="{BB962C8B-B14F-4D97-AF65-F5344CB8AC3E}">
        <p14:creationId xmlns:p14="http://schemas.microsoft.com/office/powerpoint/2010/main" val="8539180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1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1+#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8" grpId="0"/>
      <p:bldP spid="28" grpId="1"/>
      <p:bldP spid="29" grpId="0"/>
      <p:bldP spid="2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jdelijke aanduiding voor inhoud 4">
                <a:extLst>
                  <a:ext uri="{FF2B5EF4-FFF2-40B4-BE49-F238E27FC236}">
                    <a16:creationId xmlns:a16="http://schemas.microsoft.com/office/drawing/2014/main" id="{871ED739-DF36-DC72-5E5D-A71BA5877972}"/>
                  </a:ext>
                </a:extLst>
              </p:cNvPr>
              <p:cNvSpPr>
                <a:spLocks noGrp="1"/>
              </p:cNvSpPr>
              <p:nvPr>
                <p:ph sz="half" idx="1"/>
              </p:nvPr>
            </p:nvSpPr>
            <p:spPr>
              <a:xfrm>
                <a:off x="838200" y="1080653"/>
                <a:ext cx="5181600" cy="5096310"/>
              </a:xfrm>
            </p:spPr>
            <p:txBody>
              <a:bodyPr>
                <a:normAutofit/>
              </a:bodyPr>
              <a:lstStyle/>
              <a:p>
                <a:pPr marL="0" indent="0">
                  <a:buNone/>
                </a:pPr>
                <a:r>
                  <a:rPr lang="nl-NL" sz="1800" dirty="0"/>
                  <a:t>Vraag 22:</a:t>
                </a:r>
              </a:p>
              <a:p>
                <a14:m>
                  <m:oMath xmlns:m="http://schemas.openxmlformats.org/officeDocument/2006/math">
                    <m:sSub>
                      <m:sSubPr>
                        <m:ctrlPr>
                          <a:rPr lang="nl-NL" sz="1800" i="1" smtClean="0">
                            <a:latin typeface="Cambria Math" panose="02040503050406030204" pitchFamily="18" charset="0"/>
                          </a:rPr>
                        </m:ctrlPr>
                      </m:sSubPr>
                      <m:e>
                        <m:r>
                          <a:rPr lang="nl-NL" sz="1800" b="0" i="1" smtClean="0">
                            <a:latin typeface="Cambria Math" panose="02040503050406030204" pitchFamily="18" charset="0"/>
                          </a:rPr>
                          <m:t>𝐸</m:t>
                        </m:r>
                      </m:e>
                      <m:sub>
                        <m:r>
                          <a:rPr lang="nl-NL" sz="1800" b="0" i="1" smtClean="0">
                            <a:latin typeface="Cambria Math" panose="02040503050406030204" pitchFamily="18" charset="0"/>
                          </a:rPr>
                          <m:t>𝑓</m:t>
                        </m:r>
                      </m:sub>
                    </m:sSub>
                    <m:r>
                      <a:rPr lang="nl-NL" sz="1800" b="0" i="1" smtClean="0">
                        <a:latin typeface="Cambria Math" panose="02040503050406030204" pitchFamily="18" charset="0"/>
                      </a:rPr>
                      <m:t>=</m:t>
                    </m:r>
                    <m:f>
                      <m:fPr>
                        <m:ctrlPr>
                          <a:rPr lang="nl-NL" sz="1800" b="0" i="1" smtClean="0">
                            <a:latin typeface="Cambria Math" panose="02040503050406030204" pitchFamily="18" charset="0"/>
                          </a:rPr>
                        </m:ctrlPr>
                      </m:fPr>
                      <m:num>
                        <m:r>
                          <a:rPr lang="nl-NL" sz="1800" b="0" i="1" smtClean="0">
                            <a:latin typeface="Cambria Math" panose="02040503050406030204" pitchFamily="18" charset="0"/>
                          </a:rPr>
                          <m:t>h𝑐</m:t>
                        </m:r>
                      </m:num>
                      <m:den>
                        <m:r>
                          <a:rPr lang="nl-NL" sz="1800" b="0" i="1" smtClean="0">
                            <a:latin typeface="Cambria Math" panose="02040503050406030204" pitchFamily="18" charset="0"/>
                            <a:ea typeface="Cambria Math" panose="02040503050406030204" pitchFamily="18" charset="0"/>
                          </a:rPr>
                          <m:t>𝜆</m:t>
                        </m:r>
                      </m:den>
                    </m:f>
                    <m:r>
                      <a:rPr lang="nl-NL" sz="1800" b="0" i="1" smtClean="0">
                        <a:latin typeface="Cambria Math" panose="02040503050406030204" pitchFamily="18" charset="0"/>
                        <a:ea typeface="Cambria Math" panose="02040503050406030204" pitchFamily="18" charset="0"/>
                      </a:rPr>
                      <m:t>→</m:t>
                    </m:r>
                    <m:r>
                      <a:rPr lang="nl-NL" sz="1800" b="0" i="1" smtClean="0">
                        <a:latin typeface="Cambria Math" panose="02040503050406030204" pitchFamily="18" charset="0"/>
                        <a:ea typeface="Cambria Math" panose="02040503050406030204" pitchFamily="18" charset="0"/>
                      </a:rPr>
                      <m:t>𝜆</m:t>
                    </m:r>
                    <m:r>
                      <a:rPr lang="nl-NL" sz="1800" b="0" i="1" smtClean="0">
                        <a:latin typeface="Cambria Math" panose="02040503050406030204" pitchFamily="18" charset="0"/>
                        <a:ea typeface="Cambria Math" panose="02040503050406030204" pitchFamily="18" charset="0"/>
                      </a:rPr>
                      <m:t>=</m:t>
                    </m:r>
                    <m:f>
                      <m:fPr>
                        <m:ctrlPr>
                          <a:rPr lang="nl-NL" sz="1800" b="0" i="1" smtClean="0">
                            <a:latin typeface="Cambria Math" panose="02040503050406030204" pitchFamily="18" charset="0"/>
                            <a:ea typeface="Cambria Math" panose="02040503050406030204" pitchFamily="18" charset="0"/>
                          </a:rPr>
                        </m:ctrlPr>
                      </m:fPr>
                      <m:num>
                        <m:r>
                          <a:rPr lang="nl-NL" sz="1800" b="0" i="1" smtClean="0">
                            <a:latin typeface="Cambria Math" panose="02040503050406030204" pitchFamily="18" charset="0"/>
                            <a:ea typeface="Cambria Math" panose="02040503050406030204" pitchFamily="18" charset="0"/>
                          </a:rPr>
                          <m:t>h𝑐</m:t>
                        </m:r>
                      </m:num>
                      <m:den>
                        <m:sSub>
                          <m:sSubPr>
                            <m:ctrlPr>
                              <a:rPr lang="nl-NL" sz="1800" b="0" i="1" smtClean="0">
                                <a:latin typeface="Cambria Math" panose="02040503050406030204" pitchFamily="18" charset="0"/>
                                <a:ea typeface="Cambria Math" panose="02040503050406030204" pitchFamily="18" charset="0"/>
                              </a:rPr>
                            </m:ctrlPr>
                          </m:sSubPr>
                          <m:e>
                            <m:r>
                              <a:rPr lang="nl-NL" sz="1800" b="0" i="1" smtClean="0">
                                <a:latin typeface="Cambria Math" panose="02040503050406030204" pitchFamily="18" charset="0"/>
                                <a:ea typeface="Cambria Math" panose="02040503050406030204" pitchFamily="18" charset="0"/>
                              </a:rPr>
                              <m:t>𝐸</m:t>
                            </m:r>
                          </m:e>
                          <m:sub>
                            <m:r>
                              <a:rPr lang="nl-NL" sz="1800" b="0" i="1" smtClean="0">
                                <a:latin typeface="Cambria Math" panose="02040503050406030204" pitchFamily="18" charset="0"/>
                                <a:ea typeface="Cambria Math" panose="02040503050406030204" pitchFamily="18" charset="0"/>
                              </a:rPr>
                              <m:t>𝑓</m:t>
                            </m:r>
                          </m:sub>
                        </m:sSub>
                      </m:den>
                    </m:f>
                  </m:oMath>
                </a14:m>
                <a:endParaRPr lang="nl-NL" sz="1800" b="0" i="1" dirty="0">
                  <a:latin typeface="Cambria Math" panose="02040503050406030204" pitchFamily="18" charset="0"/>
                  <a:ea typeface="Cambria Math" panose="02040503050406030204" pitchFamily="18" charset="0"/>
                </a:endParaRPr>
              </a:p>
              <a:p>
                <a14:m>
                  <m:oMath xmlns:m="http://schemas.openxmlformats.org/officeDocument/2006/math">
                    <m:r>
                      <a:rPr lang="nl-NL" sz="1800" i="1">
                        <a:latin typeface="Cambria Math" panose="02040503050406030204" pitchFamily="18" charset="0"/>
                        <a:ea typeface="Cambria Math" panose="02040503050406030204" pitchFamily="18" charset="0"/>
                      </a:rPr>
                      <m:t>𝜆</m:t>
                    </m:r>
                    <m:r>
                      <a:rPr lang="nl-NL" sz="1800" b="0" i="1" smtClean="0">
                        <a:latin typeface="Cambria Math" panose="02040503050406030204" pitchFamily="18" charset="0"/>
                        <a:ea typeface="Cambria Math" panose="02040503050406030204" pitchFamily="18" charset="0"/>
                      </a:rPr>
                      <m:t>=</m:t>
                    </m:r>
                    <m:f>
                      <m:fPr>
                        <m:ctrlPr>
                          <a:rPr lang="nl-NL" sz="1800" b="0" i="1" smtClean="0">
                            <a:latin typeface="Cambria Math" panose="02040503050406030204" pitchFamily="18" charset="0"/>
                            <a:ea typeface="Cambria Math" panose="02040503050406030204" pitchFamily="18" charset="0"/>
                          </a:rPr>
                        </m:ctrlPr>
                      </m:fPr>
                      <m:num>
                        <m:r>
                          <a:rPr lang="nl-NL" sz="1800" b="0" i="1" smtClean="0">
                            <a:latin typeface="Cambria Math" panose="02040503050406030204" pitchFamily="18" charset="0"/>
                            <a:ea typeface="Cambria Math" panose="02040503050406030204" pitchFamily="18" charset="0"/>
                          </a:rPr>
                          <m:t>6,626∙</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m:t>
                            </m:r>
                            <m:r>
                              <a:rPr lang="nl-NL" sz="1800" b="0" i="1" smtClean="0">
                                <a:latin typeface="Cambria Math" panose="02040503050406030204" pitchFamily="18" charset="0"/>
                                <a:ea typeface="Cambria Math" panose="02040503050406030204" pitchFamily="18" charset="0"/>
                              </a:rPr>
                              <m:t>34</m:t>
                            </m:r>
                          </m:sup>
                        </m:sSup>
                        <m:r>
                          <a:rPr lang="nl-NL" sz="1800" b="0" i="1" smtClean="0">
                            <a:latin typeface="Cambria Math" panose="02040503050406030204" pitchFamily="18" charset="0"/>
                            <a:ea typeface="Cambria Math" panose="02040503050406030204" pitchFamily="18" charset="0"/>
                          </a:rPr>
                          <m:t>∙2,998∙</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8</m:t>
                            </m:r>
                          </m:sup>
                        </m:sSup>
                      </m:num>
                      <m:den>
                        <m:r>
                          <a:rPr lang="nl-NL" sz="1800" b="0" i="1" smtClean="0">
                            <a:latin typeface="Cambria Math" panose="02040503050406030204" pitchFamily="18" charset="0"/>
                            <a:ea typeface="Cambria Math" panose="02040503050406030204" pitchFamily="18" charset="0"/>
                          </a:rPr>
                          <m:t>2,75∙1,602∙</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−19</m:t>
                            </m:r>
                          </m:sup>
                        </m:sSup>
                      </m:den>
                    </m:f>
                    <m:r>
                      <a:rPr lang="nl-NL" sz="1800" b="0" i="0" smtClean="0">
                        <a:latin typeface="Cambria Math" panose="02040503050406030204" pitchFamily="18" charset="0"/>
                        <a:ea typeface="Cambria Math" panose="02040503050406030204" pitchFamily="18" charset="0"/>
                      </a:rPr>
                      <m:t>=451 </m:t>
                    </m:r>
                    <m:r>
                      <a:rPr lang="nl-NL" sz="1800" b="0" i="1" smtClean="0">
                        <a:latin typeface="Cambria Math" panose="02040503050406030204" pitchFamily="18" charset="0"/>
                        <a:ea typeface="Cambria Math" panose="02040503050406030204" pitchFamily="18" charset="0"/>
                      </a:rPr>
                      <m:t>𝑛𝑚</m:t>
                    </m:r>
                  </m:oMath>
                </a14:m>
                <a:endParaRPr lang="nl-NL" sz="1800" b="0" dirty="0">
                  <a:ea typeface="Cambria Math" panose="02040503050406030204" pitchFamily="18" charset="0"/>
                </a:endParaRPr>
              </a:p>
              <a:p>
                <a:pPr marL="0" indent="0">
                  <a:buNone/>
                </a:pPr>
                <a:r>
                  <a:rPr lang="nl-NL" sz="1800" b="0" dirty="0">
                    <a:ea typeface="Cambria Math" panose="02040503050406030204" pitchFamily="18" charset="0"/>
                  </a:rPr>
                  <a:t>Vraag 23:</a:t>
                </a:r>
              </a:p>
              <a:p>
                <a14:m>
                  <m:oMath xmlns:m="http://schemas.openxmlformats.org/officeDocument/2006/math">
                    <m:sSub>
                      <m:sSubPr>
                        <m:ctrlPr>
                          <a:rPr lang="nl-NL" sz="1800" b="0" i="1" smtClean="0">
                            <a:latin typeface="Cambria Math" panose="02040503050406030204" pitchFamily="18" charset="0"/>
                          </a:rPr>
                        </m:ctrlPr>
                      </m:sSubPr>
                      <m:e>
                        <m:r>
                          <a:rPr lang="nl-NL" sz="1800" b="0" i="1" smtClean="0">
                            <a:latin typeface="Cambria Math" panose="02040503050406030204" pitchFamily="18" charset="0"/>
                          </a:rPr>
                          <m:t>𝐸</m:t>
                        </m:r>
                      </m:e>
                      <m:sub>
                        <m:r>
                          <a:rPr lang="nl-NL" sz="1800" b="0" i="1" smtClean="0">
                            <a:latin typeface="Cambria Math" panose="02040503050406030204" pitchFamily="18" charset="0"/>
                          </a:rPr>
                          <m:t>𝑛</m:t>
                        </m:r>
                      </m:sub>
                    </m:sSub>
                    <m:r>
                      <a:rPr lang="nl-NL" sz="1800" b="0" i="1" smtClean="0">
                        <a:latin typeface="Cambria Math" panose="02040503050406030204" pitchFamily="18" charset="0"/>
                      </a:rPr>
                      <m:t>=</m:t>
                    </m:r>
                    <m:sSup>
                      <m:sSupPr>
                        <m:ctrlPr>
                          <a:rPr lang="nl-NL" sz="1800" i="1">
                            <a:latin typeface="Cambria Math" panose="02040503050406030204" pitchFamily="18" charset="0"/>
                          </a:rPr>
                        </m:ctrlPr>
                      </m:sSupPr>
                      <m:e>
                        <m:r>
                          <a:rPr lang="nl-NL" sz="1800" i="1">
                            <a:latin typeface="Cambria Math" panose="02040503050406030204" pitchFamily="18" charset="0"/>
                          </a:rPr>
                          <m:t>𝑛</m:t>
                        </m:r>
                      </m:e>
                      <m:sup>
                        <m:r>
                          <a:rPr lang="nl-NL" sz="1800" i="1">
                            <a:latin typeface="Cambria Math" panose="02040503050406030204" pitchFamily="18" charset="0"/>
                          </a:rPr>
                          <m:t>2</m:t>
                        </m:r>
                      </m:sup>
                    </m:sSup>
                    <m:f>
                      <m:fPr>
                        <m:ctrlPr>
                          <a:rPr lang="nl-NL" sz="1800" b="0" i="1" smtClean="0">
                            <a:latin typeface="Cambria Math" panose="02040503050406030204" pitchFamily="18" charset="0"/>
                          </a:rPr>
                        </m:ctrlPr>
                      </m:fPr>
                      <m:num>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h</m:t>
                            </m:r>
                          </m:e>
                          <m:sup>
                            <m:r>
                              <a:rPr lang="nl-NL" sz="1800" b="0" i="1" smtClean="0">
                                <a:latin typeface="Cambria Math" panose="02040503050406030204" pitchFamily="18" charset="0"/>
                              </a:rPr>
                              <m:t>2</m:t>
                            </m:r>
                          </m:sup>
                        </m:sSup>
                      </m:num>
                      <m:den>
                        <m:r>
                          <a:rPr lang="nl-NL" sz="1800" b="0" i="1" smtClean="0">
                            <a:latin typeface="Cambria Math" panose="02040503050406030204" pitchFamily="18" charset="0"/>
                          </a:rPr>
                          <m:t>8</m:t>
                        </m:r>
                        <m:r>
                          <a:rPr lang="nl-NL" sz="1800" b="0" i="1" smtClean="0">
                            <a:latin typeface="Cambria Math" panose="02040503050406030204" pitchFamily="18" charset="0"/>
                          </a:rPr>
                          <m:t>𝑚</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𝐿</m:t>
                            </m:r>
                          </m:e>
                          <m:sup>
                            <m:r>
                              <a:rPr lang="nl-NL" sz="1800" b="0" i="1" smtClean="0">
                                <a:latin typeface="Cambria Math" panose="02040503050406030204" pitchFamily="18" charset="0"/>
                              </a:rPr>
                              <m:t>2</m:t>
                            </m:r>
                          </m:sup>
                        </m:sSup>
                      </m:den>
                    </m:f>
                  </m:oMath>
                </a14:m>
                <a:endParaRPr lang="nl-NL" sz="1800" i="1" dirty="0">
                  <a:latin typeface="Cambria Math" panose="02040503050406030204" pitchFamily="18" charset="0"/>
                </a:endParaRPr>
              </a:p>
              <a:p>
                <a14:m>
                  <m:oMath xmlns:m="http://schemas.openxmlformats.org/officeDocument/2006/math">
                    <m:sSub>
                      <m:sSubPr>
                        <m:ctrlPr>
                          <a:rPr lang="nl-NL" sz="1800" i="1">
                            <a:latin typeface="Cambria Math" panose="02040503050406030204" pitchFamily="18" charset="0"/>
                          </a:rPr>
                        </m:ctrlPr>
                      </m:sSubPr>
                      <m:e>
                        <m:r>
                          <a:rPr lang="nl-NL" sz="1800" i="1">
                            <a:latin typeface="Cambria Math" panose="02040503050406030204" pitchFamily="18" charset="0"/>
                          </a:rPr>
                          <m:t>𝐸</m:t>
                        </m:r>
                      </m:e>
                      <m:sub>
                        <m:r>
                          <a:rPr lang="nl-NL" sz="1800" i="1">
                            <a:latin typeface="Cambria Math" panose="02040503050406030204" pitchFamily="18" charset="0"/>
                          </a:rPr>
                          <m:t>𝑓</m:t>
                        </m:r>
                      </m:sub>
                    </m:sSub>
                    <m:r>
                      <a:rPr lang="nl-NL" sz="1800" b="0" i="1" smtClean="0">
                        <a:latin typeface="Cambria Math" panose="02040503050406030204" pitchFamily="18" charset="0"/>
                      </a:rPr>
                      <m:t>=</m:t>
                    </m:r>
                    <m:sSub>
                      <m:sSubPr>
                        <m:ctrlPr>
                          <a:rPr lang="nl-NL" sz="1800" b="0" i="1" smtClean="0">
                            <a:latin typeface="Cambria Math" panose="02040503050406030204" pitchFamily="18" charset="0"/>
                          </a:rPr>
                        </m:ctrlPr>
                      </m:sSubPr>
                      <m:e>
                        <m:r>
                          <a:rPr lang="nl-NL" sz="1800" b="0" i="1" smtClean="0">
                            <a:latin typeface="Cambria Math" panose="02040503050406030204" pitchFamily="18" charset="0"/>
                          </a:rPr>
                          <m:t>𝐸</m:t>
                        </m:r>
                      </m:e>
                      <m:sub>
                        <m:r>
                          <a:rPr lang="nl-NL" sz="1800" b="0" i="1" smtClean="0">
                            <a:latin typeface="Cambria Math" panose="02040503050406030204" pitchFamily="18" charset="0"/>
                          </a:rPr>
                          <m:t>𝑒𝑖𝑛𝑑</m:t>
                        </m:r>
                      </m:sub>
                    </m:sSub>
                    <m:r>
                      <a:rPr lang="nl-NL" sz="1800" b="0" i="1" smtClean="0">
                        <a:latin typeface="Cambria Math" panose="02040503050406030204" pitchFamily="18" charset="0"/>
                      </a:rPr>
                      <m:t>−</m:t>
                    </m:r>
                    <m:sSub>
                      <m:sSubPr>
                        <m:ctrlPr>
                          <a:rPr lang="nl-NL" sz="1800" b="0" i="1" smtClean="0">
                            <a:latin typeface="Cambria Math" panose="02040503050406030204" pitchFamily="18" charset="0"/>
                          </a:rPr>
                        </m:ctrlPr>
                      </m:sSubPr>
                      <m:e>
                        <m:r>
                          <a:rPr lang="nl-NL" sz="1800" b="0" i="1" smtClean="0">
                            <a:latin typeface="Cambria Math" panose="02040503050406030204" pitchFamily="18" charset="0"/>
                          </a:rPr>
                          <m:t>𝐸</m:t>
                        </m:r>
                      </m:e>
                      <m:sub>
                        <m:r>
                          <a:rPr lang="nl-NL" sz="1800" b="0" i="1" smtClean="0">
                            <a:latin typeface="Cambria Math" panose="02040503050406030204" pitchFamily="18" charset="0"/>
                          </a:rPr>
                          <m:t>𝑏𝑒𝑔𝑖𝑛</m:t>
                        </m:r>
                      </m:sub>
                    </m:sSub>
                  </m:oMath>
                </a14:m>
                <a:endParaRPr lang="nl-NL" sz="1800" b="0" i="1" dirty="0">
                  <a:latin typeface="Cambria Math" panose="02040503050406030204" pitchFamily="18" charset="0"/>
                </a:endParaRPr>
              </a:p>
              <a:p>
                <a14:m>
                  <m:oMath xmlns:m="http://schemas.openxmlformats.org/officeDocument/2006/math">
                    <m:sSub>
                      <m:sSubPr>
                        <m:ctrlPr>
                          <a:rPr lang="nl-NL" sz="1800" i="1">
                            <a:latin typeface="Cambria Math" panose="02040503050406030204" pitchFamily="18" charset="0"/>
                          </a:rPr>
                        </m:ctrlPr>
                      </m:sSubPr>
                      <m:e>
                        <m:r>
                          <a:rPr lang="nl-NL" sz="1800" i="1">
                            <a:latin typeface="Cambria Math" panose="02040503050406030204" pitchFamily="18" charset="0"/>
                          </a:rPr>
                          <m:t>𝐸</m:t>
                        </m:r>
                      </m:e>
                      <m:sub>
                        <m:r>
                          <a:rPr lang="nl-NL" sz="1800" i="1">
                            <a:latin typeface="Cambria Math" panose="02040503050406030204" pitchFamily="18" charset="0"/>
                          </a:rPr>
                          <m:t>𝑓</m:t>
                        </m:r>
                      </m:sub>
                    </m:sSub>
                    <m:r>
                      <a:rPr lang="nl-NL" sz="1800" b="0" i="1" smtClean="0">
                        <a:latin typeface="Cambria Math" panose="02040503050406030204" pitchFamily="18" charset="0"/>
                      </a:rPr>
                      <m:t>=</m:t>
                    </m:r>
                    <m:f>
                      <m:fPr>
                        <m:ctrlPr>
                          <a:rPr lang="nl-NL" sz="1800" i="1">
                            <a:latin typeface="Cambria Math" panose="02040503050406030204" pitchFamily="18" charset="0"/>
                          </a:rPr>
                        </m:ctrlPr>
                      </m:fPr>
                      <m:num>
                        <m:sSup>
                          <m:sSupPr>
                            <m:ctrlPr>
                              <a:rPr lang="nl-NL" sz="1800" i="1">
                                <a:latin typeface="Cambria Math" panose="02040503050406030204" pitchFamily="18" charset="0"/>
                              </a:rPr>
                            </m:ctrlPr>
                          </m:sSupPr>
                          <m:e>
                            <m:sSubSup>
                              <m:sSubSupPr>
                                <m:ctrlPr>
                                  <a:rPr lang="nl-NL" sz="1800" i="1">
                                    <a:latin typeface="Cambria Math" panose="02040503050406030204" pitchFamily="18" charset="0"/>
                                  </a:rPr>
                                </m:ctrlPr>
                              </m:sSubSupPr>
                              <m:e>
                                <m:r>
                                  <a:rPr lang="nl-NL" sz="1800" i="1">
                                    <a:latin typeface="Cambria Math" panose="02040503050406030204" pitchFamily="18" charset="0"/>
                                  </a:rPr>
                                  <m:t>𝑛</m:t>
                                </m:r>
                              </m:e>
                              <m:sub>
                                <m:r>
                                  <a:rPr lang="nl-NL" sz="1800" i="1">
                                    <a:latin typeface="Cambria Math" panose="02040503050406030204" pitchFamily="18" charset="0"/>
                                  </a:rPr>
                                  <m:t>𝑒𝑖𝑛𝑑</m:t>
                                </m:r>
                              </m:sub>
                              <m:sup>
                                <m:r>
                                  <a:rPr lang="nl-NL" sz="1800" i="1">
                                    <a:latin typeface="Cambria Math" panose="02040503050406030204" pitchFamily="18" charset="0"/>
                                  </a:rPr>
                                  <m:t>2</m:t>
                                </m:r>
                              </m:sup>
                            </m:sSubSup>
                            <m:r>
                              <a:rPr lang="nl-NL" sz="1800" i="1" smtClean="0">
                                <a:latin typeface="Cambria Math" panose="02040503050406030204" pitchFamily="18" charset="0"/>
                                <a:ea typeface="Cambria Math" panose="02040503050406030204" pitchFamily="18" charset="0"/>
                              </a:rPr>
                              <m:t>∙</m:t>
                            </m:r>
                            <m:r>
                              <a:rPr lang="nl-NL" sz="1800" i="1">
                                <a:latin typeface="Cambria Math" panose="02040503050406030204" pitchFamily="18" charset="0"/>
                              </a:rPr>
                              <m:t>h</m:t>
                            </m:r>
                          </m:e>
                          <m:sup>
                            <m:r>
                              <a:rPr lang="nl-NL" sz="1800" i="1">
                                <a:latin typeface="Cambria Math" panose="02040503050406030204" pitchFamily="18" charset="0"/>
                              </a:rPr>
                              <m:t>2</m:t>
                            </m:r>
                          </m:sup>
                        </m:sSup>
                      </m:num>
                      <m:den>
                        <m:r>
                          <a:rPr lang="nl-NL" sz="1800" i="1">
                            <a:latin typeface="Cambria Math" panose="02040503050406030204" pitchFamily="18" charset="0"/>
                          </a:rPr>
                          <m:t>8</m:t>
                        </m:r>
                        <m:r>
                          <a:rPr lang="nl-NL" sz="1800" i="1">
                            <a:latin typeface="Cambria Math" panose="02040503050406030204" pitchFamily="18" charset="0"/>
                          </a:rPr>
                          <m:t>𝑚</m:t>
                        </m:r>
                        <m:sSup>
                          <m:sSupPr>
                            <m:ctrlPr>
                              <a:rPr lang="nl-NL" sz="1800" i="1">
                                <a:latin typeface="Cambria Math" panose="02040503050406030204" pitchFamily="18" charset="0"/>
                              </a:rPr>
                            </m:ctrlPr>
                          </m:sSupPr>
                          <m:e>
                            <m:r>
                              <a:rPr lang="nl-NL" sz="1800" i="1">
                                <a:latin typeface="Cambria Math" panose="02040503050406030204" pitchFamily="18" charset="0"/>
                              </a:rPr>
                              <m:t>𝐿</m:t>
                            </m:r>
                          </m:e>
                          <m:sup>
                            <m:r>
                              <a:rPr lang="nl-NL" sz="1800" i="1">
                                <a:latin typeface="Cambria Math" panose="02040503050406030204" pitchFamily="18" charset="0"/>
                              </a:rPr>
                              <m:t>2</m:t>
                            </m:r>
                          </m:sup>
                        </m:sSup>
                      </m:den>
                    </m:f>
                    <m:r>
                      <a:rPr lang="nl-NL" sz="1800" b="0" i="1" smtClean="0">
                        <a:latin typeface="Cambria Math" panose="02040503050406030204" pitchFamily="18" charset="0"/>
                      </a:rPr>
                      <m:t>−</m:t>
                    </m:r>
                    <m:f>
                      <m:fPr>
                        <m:ctrlPr>
                          <a:rPr lang="nl-NL" sz="1800" i="1">
                            <a:latin typeface="Cambria Math" panose="02040503050406030204" pitchFamily="18" charset="0"/>
                          </a:rPr>
                        </m:ctrlPr>
                      </m:fPr>
                      <m:num>
                        <m:sSup>
                          <m:sSupPr>
                            <m:ctrlPr>
                              <a:rPr lang="nl-NL" sz="1800" i="1">
                                <a:latin typeface="Cambria Math" panose="02040503050406030204" pitchFamily="18" charset="0"/>
                              </a:rPr>
                            </m:ctrlPr>
                          </m:sSupPr>
                          <m:e>
                            <m:sSubSup>
                              <m:sSubSupPr>
                                <m:ctrlPr>
                                  <a:rPr lang="nl-NL" sz="1800" i="1">
                                    <a:latin typeface="Cambria Math" panose="02040503050406030204" pitchFamily="18" charset="0"/>
                                  </a:rPr>
                                </m:ctrlPr>
                              </m:sSubSupPr>
                              <m:e>
                                <m:r>
                                  <a:rPr lang="nl-NL" sz="1800" i="1">
                                    <a:latin typeface="Cambria Math" panose="02040503050406030204" pitchFamily="18" charset="0"/>
                                  </a:rPr>
                                  <m:t>𝑛</m:t>
                                </m:r>
                              </m:e>
                              <m:sub>
                                <m:r>
                                  <a:rPr lang="nl-NL" sz="1800" i="1">
                                    <a:latin typeface="Cambria Math" panose="02040503050406030204" pitchFamily="18" charset="0"/>
                                  </a:rPr>
                                  <m:t>𝑏𝑒𝑔𝑖𝑛</m:t>
                                </m:r>
                              </m:sub>
                              <m:sup>
                                <m:r>
                                  <a:rPr lang="nl-NL" sz="1800" i="1">
                                    <a:latin typeface="Cambria Math" panose="02040503050406030204" pitchFamily="18" charset="0"/>
                                  </a:rPr>
                                  <m:t>2</m:t>
                                </m:r>
                              </m:sup>
                            </m:sSubSup>
                            <m:r>
                              <a:rPr lang="nl-NL" sz="1800" i="1" smtClean="0">
                                <a:latin typeface="Cambria Math" panose="02040503050406030204" pitchFamily="18" charset="0"/>
                                <a:ea typeface="Cambria Math" panose="02040503050406030204" pitchFamily="18" charset="0"/>
                              </a:rPr>
                              <m:t>∙</m:t>
                            </m:r>
                            <m:r>
                              <a:rPr lang="nl-NL" sz="1800" i="1">
                                <a:latin typeface="Cambria Math" panose="02040503050406030204" pitchFamily="18" charset="0"/>
                              </a:rPr>
                              <m:t>h</m:t>
                            </m:r>
                          </m:e>
                          <m:sup>
                            <m:r>
                              <a:rPr lang="nl-NL" sz="1800" i="1">
                                <a:latin typeface="Cambria Math" panose="02040503050406030204" pitchFamily="18" charset="0"/>
                              </a:rPr>
                              <m:t>2</m:t>
                            </m:r>
                          </m:sup>
                        </m:sSup>
                      </m:num>
                      <m:den>
                        <m:r>
                          <a:rPr lang="nl-NL" sz="1800" i="1">
                            <a:latin typeface="Cambria Math" panose="02040503050406030204" pitchFamily="18" charset="0"/>
                          </a:rPr>
                          <m:t>8</m:t>
                        </m:r>
                        <m:r>
                          <a:rPr lang="nl-NL" sz="1800" i="1">
                            <a:latin typeface="Cambria Math" panose="02040503050406030204" pitchFamily="18" charset="0"/>
                          </a:rPr>
                          <m:t>𝑚</m:t>
                        </m:r>
                        <m:sSup>
                          <m:sSupPr>
                            <m:ctrlPr>
                              <a:rPr lang="nl-NL" sz="1800" i="1">
                                <a:latin typeface="Cambria Math" panose="02040503050406030204" pitchFamily="18" charset="0"/>
                              </a:rPr>
                            </m:ctrlPr>
                          </m:sSupPr>
                          <m:e>
                            <m:r>
                              <a:rPr lang="nl-NL" sz="1800" i="1">
                                <a:latin typeface="Cambria Math" panose="02040503050406030204" pitchFamily="18" charset="0"/>
                              </a:rPr>
                              <m:t>𝐿</m:t>
                            </m:r>
                          </m:e>
                          <m:sup>
                            <m:r>
                              <a:rPr lang="nl-NL" sz="1800" i="1">
                                <a:latin typeface="Cambria Math" panose="02040503050406030204" pitchFamily="18" charset="0"/>
                              </a:rPr>
                              <m:t>2</m:t>
                            </m:r>
                          </m:sup>
                        </m:sSup>
                      </m:den>
                    </m:f>
                  </m:oMath>
                </a14:m>
                <a:endParaRPr lang="nl-NL" sz="1800" dirty="0"/>
              </a:p>
              <a:p>
                <a14:m>
                  <m:oMath xmlns:m="http://schemas.openxmlformats.org/officeDocument/2006/math">
                    <m:sSub>
                      <m:sSubPr>
                        <m:ctrlPr>
                          <a:rPr lang="nl-NL" sz="1800" i="1" smtClean="0">
                            <a:latin typeface="Cambria Math" panose="02040503050406030204" pitchFamily="18" charset="0"/>
                          </a:rPr>
                        </m:ctrlPr>
                      </m:sSubPr>
                      <m:e>
                        <m:r>
                          <a:rPr lang="nl-NL" sz="1800" b="0" i="1" smtClean="0">
                            <a:latin typeface="Cambria Math" panose="02040503050406030204" pitchFamily="18" charset="0"/>
                          </a:rPr>
                          <m:t>𝐸</m:t>
                        </m:r>
                      </m:e>
                      <m:sub>
                        <m:r>
                          <a:rPr lang="nl-NL" sz="1800" b="0" i="1" smtClean="0">
                            <a:latin typeface="Cambria Math" panose="02040503050406030204" pitchFamily="18" charset="0"/>
                          </a:rPr>
                          <m:t>𝑓</m:t>
                        </m:r>
                      </m:sub>
                    </m:sSub>
                    <m:r>
                      <a:rPr lang="nl-NL" sz="1800" b="0" i="1" smtClean="0">
                        <a:latin typeface="Cambria Math" panose="02040503050406030204" pitchFamily="18" charset="0"/>
                      </a:rPr>
                      <m:t>=</m:t>
                    </m:r>
                  </m:oMath>
                </a14:m>
                <a:r>
                  <a:rPr lang="nl-NL" sz="1800" b="0" dirty="0">
                    <a:ea typeface="Cambria Math" panose="02040503050406030204" pitchFamily="18" charset="0"/>
                  </a:rPr>
                  <a:t>(</a:t>
                </a:r>
                <a14:m>
                  <m:oMath xmlns:m="http://schemas.openxmlformats.org/officeDocument/2006/math">
                    <m:sSubSup>
                      <m:sSubSupPr>
                        <m:ctrlPr>
                          <a:rPr lang="nl-NL" sz="1800" i="1">
                            <a:latin typeface="Cambria Math" panose="02040503050406030204" pitchFamily="18" charset="0"/>
                          </a:rPr>
                        </m:ctrlPr>
                      </m:sSubSupPr>
                      <m:e>
                        <m:r>
                          <a:rPr lang="nl-NL" sz="1800" i="1">
                            <a:latin typeface="Cambria Math" panose="02040503050406030204" pitchFamily="18" charset="0"/>
                          </a:rPr>
                          <m:t>𝑛</m:t>
                        </m:r>
                      </m:e>
                      <m:sub>
                        <m:r>
                          <a:rPr lang="nl-NL" sz="1800" i="1">
                            <a:latin typeface="Cambria Math" panose="02040503050406030204" pitchFamily="18" charset="0"/>
                          </a:rPr>
                          <m:t>𝑒𝑖𝑛𝑑</m:t>
                        </m:r>
                      </m:sub>
                      <m:sup>
                        <m:r>
                          <a:rPr lang="nl-NL" sz="1800" i="1">
                            <a:latin typeface="Cambria Math" panose="02040503050406030204" pitchFamily="18" charset="0"/>
                          </a:rPr>
                          <m:t>2</m:t>
                        </m:r>
                      </m:sup>
                    </m:sSubSup>
                  </m:oMath>
                </a14:m>
                <a:r>
                  <a:rPr lang="nl-NL" sz="1800" b="0" dirty="0">
                    <a:ea typeface="Cambria Math" panose="02040503050406030204" pitchFamily="18" charset="0"/>
                  </a:rPr>
                  <a:t>-</a:t>
                </a:r>
                <a:r>
                  <a:rPr lang="nl-NL" sz="1800" dirty="0"/>
                  <a:t> </a:t>
                </a:r>
                <a14:m>
                  <m:oMath xmlns:m="http://schemas.openxmlformats.org/officeDocument/2006/math">
                    <m:sSubSup>
                      <m:sSubSupPr>
                        <m:ctrlPr>
                          <a:rPr lang="nl-NL" sz="1800" i="1">
                            <a:latin typeface="Cambria Math" panose="02040503050406030204" pitchFamily="18" charset="0"/>
                          </a:rPr>
                        </m:ctrlPr>
                      </m:sSubSupPr>
                      <m:e>
                        <m:r>
                          <a:rPr lang="nl-NL" sz="1800" i="1">
                            <a:latin typeface="Cambria Math" panose="02040503050406030204" pitchFamily="18" charset="0"/>
                          </a:rPr>
                          <m:t>𝑛</m:t>
                        </m:r>
                      </m:e>
                      <m:sub>
                        <m:r>
                          <a:rPr lang="nl-NL" sz="1800" i="1">
                            <a:latin typeface="Cambria Math" panose="02040503050406030204" pitchFamily="18" charset="0"/>
                          </a:rPr>
                          <m:t>𝑏𝑒𝑔𝑖𝑛</m:t>
                        </m:r>
                      </m:sub>
                      <m:sup>
                        <m:r>
                          <a:rPr lang="nl-NL" sz="1800" i="1">
                            <a:latin typeface="Cambria Math" panose="02040503050406030204" pitchFamily="18" charset="0"/>
                          </a:rPr>
                          <m:t>2</m:t>
                        </m:r>
                      </m:sup>
                    </m:sSubSup>
                  </m:oMath>
                </a14:m>
                <a:r>
                  <a:rPr lang="nl-NL" sz="1800" b="0" dirty="0">
                    <a:ea typeface="Cambria Math" panose="02040503050406030204" pitchFamily="18" charset="0"/>
                  </a:rPr>
                  <a:t>)</a:t>
                </a:r>
                <a:r>
                  <a:rPr lang="nl-NL" sz="1800" dirty="0"/>
                  <a:t> </a:t>
                </a:r>
                <a14:m>
                  <m:oMath xmlns:m="http://schemas.openxmlformats.org/officeDocument/2006/math">
                    <m:f>
                      <m:fPr>
                        <m:ctrlPr>
                          <a:rPr lang="nl-NL" sz="1800" i="1">
                            <a:latin typeface="Cambria Math" panose="02040503050406030204" pitchFamily="18" charset="0"/>
                          </a:rPr>
                        </m:ctrlPr>
                      </m:fPr>
                      <m:num>
                        <m:sSup>
                          <m:sSupPr>
                            <m:ctrlPr>
                              <a:rPr lang="nl-NL" sz="1800" i="1">
                                <a:latin typeface="Cambria Math" panose="02040503050406030204" pitchFamily="18" charset="0"/>
                              </a:rPr>
                            </m:ctrlPr>
                          </m:sSupPr>
                          <m:e>
                            <m:r>
                              <a:rPr lang="nl-NL" sz="1800" i="1">
                                <a:latin typeface="Cambria Math" panose="02040503050406030204" pitchFamily="18" charset="0"/>
                              </a:rPr>
                              <m:t>h</m:t>
                            </m:r>
                          </m:e>
                          <m:sup>
                            <m:r>
                              <a:rPr lang="nl-NL" sz="1800" i="1">
                                <a:latin typeface="Cambria Math" panose="02040503050406030204" pitchFamily="18" charset="0"/>
                              </a:rPr>
                              <m:t>2</m:t>
                            </m:r>
                          </m:sup>
                        </m:sSup>
                      </m:num>
                      <m:den>
                        <m:r>
                          <a:rPr lang="nl-NL" sz="1800" i="1">
                            <a:latin typeface="Cambria Math" panose="02040503050406030204" pitchFamily="18" charset="0"/>
                          </a:rPr>
                          <m:t>8</m:t>
                        </m:r>
                        <m:r>
                          <a:rPr lang="nl-NL" sz="1800" i="1">
                            <a:latin typeface="Cambria Math" panose="02040503050406030204" pitchFamily="18" charset="0"/>
                          </a:rPr>
                          <m:t>𝑚</m:t>
                        </m:r>
                        <m:sSup>
                          <m:sSupPr>
                            <m:ctrlPr>
                              <a:rPr lang="nl-NL" sz="1800" i="1">
                                <a:latin typeface="Cambria Math" panose="02040503050406030204" pitchFamily="18" charset="0"/>
                              </a:rPr>
                            </m:ctrlPr>
                          </m:sSupPr>
                          <m:e>
                            <m:r>
                              <a:rPr lang="nl-NL" sz="1800" i="1">
                                <a:latin typeface="Cambria Math" panose="02040503050406030204" pitchFamily="18" charset="0"/>
                              </a:rPr>
                              <m:t>𝐿</m:t>
                            </m:r>
                          </m:e>
                          <m:sup>
                            <m:r>
                              <a:rPr lang="nl-NL" sz="1800" i="1">
                                <a:latin typeface="Cambria Math" panose="02040503050406030204" pitchFamily="18" charset="0"/>
                              </a:rPr>
                              <m:t>2</m:t>
                            </m:r>
                          </m:sup>
                        </m:sSup>
                      </m:den>
                    </m:f>
                  </m:oMath>
                </a14:m>
                <a:endParaRPr lang="nl-NL" sz="1800" b="0" dirty="0">
                  <a:ea typeface="Cambria Math" panose="02040503050406030204" pitchFamily="18" charset="0"/>
                </a:endParaRPr>
              </a:p>
              <a:p>
                <a14:m>
                  <m:oMath xmlns:m="http://schemas.openxmlformats.org/officeDocument/2006/math">
                    <m:r>
                      <a:rPr lang="nl-NL" sz="1800" b="0" i="1" smtClean="0">
                        <a:latin typeface="Cambria Math" panose="02040503050406030204" pitchFamily="18" charset="0"/>
                        <a:ea typeface="Cambria Math" panose="02040503050406030204" pitchFamily="18" charset="0"/>
                      </a:rPr>
                      <m:t>2,75∙1,602∙</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−19</m:t>
                        </m:r>
                      </m:sup>
                    </m:sSup>
                    <m:r>
                      <a:rPr lang="nl-NL" sz="1800" b="0" i="0" smtClean="0">
                        <a:latin typeface="Cambria Math" panose="02040503050406030204" pitchFamily="18" charset="0"/>
                        <a:ea typeface="Cambria Math" panose="02040503050406030204" pitchFamily="18" charset="0"/>
                      </a:rPr>
                      <m:t>=(</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12</m:t>
                        </m:r>
                      </m:e>
                      <m:sup>
                        <m:r>
                          <a:rPr lang="nl-NL" sz="1800" b="0" i="1" smtClean="0">
                            <a:latin typeface="Cambria Math" panose="02040503050406030204" pitchFamily="18" charset="0"/>
                            <a:ea typeface="Cambria Math" panose="02040503050406030204" pitchFamily="18" charset="0"/>
                          </a:rPr>
                          <m:t>2</m:t>
                        </m:r>
                      </m:sup>
                    </m:sSup>
                    <m:r>
                      <a:rPr lang="nl-NL" sz="1800" b="0" i="1" smtClean="0">
                        <a:latin typeface="Cambria Math" panose="02040503050406030204" pitchFamily="18" charset="0"/>
                        <a:ea typeface="Cambria Math" panose="02040503050406030204" pitchFamily="18" charset="0"/>
                      </a:rPr>
                      <m:t>−</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11</m:t>
                        </m:r>
                      </m:e>
                      <m:sup>
                        <m:r>
                          <a:rPr lang="nl-NL" sz="1800" b="0" i="1" smtClean="0">
                            <a:latin typeface="Cambria Math" panose="02040503050406030204" pitchFamily="18" charset="0"/>
                            <a:ea typeface="Cambria Math" panose="02040503050406030204" pitchFamily="18" charset="0"/>
                          </a:rPr>
                          <m:t>2</m:t>
                        </m:r>
                      </m:sup>
                    </m:sSup>
                    <m:r>
                      <a:rPr lang="nl-NL" sz="1800" b="0" i="1" smtClean="0">
                        <a:latin typeface="Cambria Math" panose="02040503050406030204" pitchFamily="18" charset="0"/>
                        <a:ea typeface="Cambria Math" panose="02040503050406030204" pitchFamily="18" charset="0"/>
                      </a:rPr>
                      <m:t>)</m:t>
                    </m:r>
                  </m:oMath>
                </a14:m>
                <a:r>
                  <a:rPr lang="nl-NL" sz="1800" dirty="0"/>
                  <a:t> </a:t>
                </a:r>
                <a14:m>
                  <m:oMath xmlns:m="http://schemas.openxmlformats.org/officeDocument/2006/math">
                    <m:f>
                      <m:fPr>
                        <m:ctrlPr>
                          <a:rPr lang="nl-NL" sz="1800" i="1">
                            <a:latin typeface="Cambria Math" panose="02040503050406030204" pitchFamily="18" charset="0"/>
                          </a:rPr>
                        </m:ctrlPr>
                      </m:fPr>
                      <m:num>
                        <m:sSup>
                          <m:sSupPr>
                            <m:ctrlPr>
                              <a:rPr lang="nl-NL" sz="1800" i="1">
                                <a:latin typeface="Cambria Math" panose="02040503050406030204" pitchFamily="18" charset="0"/>
                              </a:rPr>
                            </m:ctrlPr>
                          </m:sSupPr>
                          <m:e>
                            <m:r>
                              <a:rPr lang="nl-NL" sz="1800" b="0" i="1" smtClean="0">
                                <a:latin typeface="Cambria Math" panose="02040503050406030204" pitchFamily="18" charset="0"/>
                              </a:rPr>
                              <m:t>(6,626</m:t>
                            </m:r>
                            <m:r>
                              <a:rPr lang="nl-NL" sz="1800" b="0" i="1" smtClean="0">
                                <a:latin typeface="Cambria Math" panose="02040503050406030204" pitchFamily="18" charset="0"/>
                                <a:ea typeface="Cambria Math" panose="02040503050406030204" pitchFamily="18" charset="0"/>
                              </a:rPr>
                              <m:t>∙</m:t>
                            </m:r>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−34</m:t>
                                </m:r>
                              </m:sup>
                            </m:sSup>
                            <m:r>
                              <a:rPr lang="nl-NL" sz="1800" b="0" i="1" smtClean="0">
                                <a:latin typeface="Cambria Math" panose="02040503050406030204" pitchFamily="18" charset="0"/>
                                <a:ea typeface="Cambria Math" panose="02040503050406030204" pitchFamily="18" charset="0"/>
                              </a:rPr>
                              <m:t>)</m:t>
                            </m:r>
                          </m:e>
                          <m:sup>
                            <m:r>
                              <a:rPr lang="nl-NL" sz="1800" i="1">
                                <a:latin typeface="Cambria Math" panose="02040503050406030204" pitchFamily="18" charset="0"/>
                              </a:rPr>
                              <m:t>2</m:t>
                            </m:r>
                          </m:sup>
                        </m:sSup>
                      </m:num>
                      <m:den>
                        <m:r>
                          <a:rPr lang="nl-NL" sz="1800" i="1">
                            <a:latin typeface="Cambria Math" panose="02040503050406030204" pitchFamily="18" charset="0"/>
                          </a:rPr>
                          <m:t>8</m:t>
                        </m:r>
                        <m:r>
                          <a:rPr lang="nl-NL" sz="1800" i="1" smtClean="0">
                            <a:latin typeface="Cambria Math" panose="02040503050406030204" pitchFamily="18" charset="0"/>
                            <a:ea typeface="Cambria Math" panose="02040503050406030204" pitchFamily="18" charset="0"/>
                          </a:rPr>
                          <m:t>∙</m:t>
                        </m:r>
                        <m:r>
                          <a:rPr lang="nl-NL" sz="1800" b="0" i="1" smtClean="0">
                            <a:latin typeface="Cambria Math" panose="02040503050406030204" pitchFamily="18" charset="0"/>
                          </a:rPr>
                          <m:t>9,109</m:t>
                        </m:r>
                        <m:sSup>
                          <m:sSupPr>
                            <m:ctrlPr>
                              <a:rPr lang="nl-NL" sz="1800" i="1">
                                <a:latin typeface="Cambria Math" panose="02040503050406030204" pitchFamily="18" charset="0"/>
                              </a:rPr>
                            </m:ctrlPr>
                          </m:sSupPr>
                          <m:e>
                            <m:r>
                              <a:rPr lang="nl-NL" sz="1800" i="1" smtClean="0">
                                <a:latin typeface="Cambria Math" panose="02040503050406030204" pitchFamily="18" charset="0"/>
                                <a:ea typeface="Cambria Math" panose="02040503050406030204" pitchFamily="18" charset="0"/>
                              </a:rPr>
                              <m:t>∙</m:t>
                            </m:r>
                            <m:sSup>
                              <m:sSupPr>
                                <m:ctrlPr>
                                  <a:rPr lang="nl-NL" sz="180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10</m:t>
                                </m:r>
                              </m:e>
                              <m:sup>
                                <m:r>
                                  <a:rPr lang="nl-NL" sz="1800" b="0" i="1" smtClean="0">
                                    <a:latin typeface="Cambria Math" panose="02040503050406030204" pitchFamily="18" charset="0"/>
                                    <a:ea typeface="Cambria Math" panose="02040503050406030204" pitchFamily="18" charset="0"/>
                                  </a:rPr>
                                  <m:t>−31</m:t>
                                </m:r>
                              </m:sup>
                            </m:sSup>
                            <m:r>
                              <a:rPr lang="nl-NL" sz="1800" i="1" smtClean="0">
                                <a:latin typeface="Cambria Math" panose="02040503050406030204" pitchFamily="18" charset="0"/>
                                <a:ea typeface="Cambria Math" panose="02040503050406030204" pitchFamily="18" charset="0"/>
                              </a:rPr>
                              <m:t>∙</m:t>
                            </m:r>
                            <m:r>
                              <a:rPr lang="nl-NL" sz="1800" i="1">
                                <a:latin typeface="Cambria Math" panose="02040503050406030204" pitchFamily="18" charset="0"/>
                              </a:rPr>
                              <m:t>𝐿</m:t>
                            </m:r>
                          </m:e>
                          <m:sup>
                            <m:r>
                              <a:rPr lang="nl-NL" sz="1800" i="1">
                                <a:latin typeface="Cambria Math" panose="02040503050406030204" pitchFamily="18" charset="0"/>
                              </a:rPr>
                              <m:t>2</m:t>
                            </m:r>
                          </m:sup>
                        </m:sSup>
                      </m:den>
                    </m:f>
                  </m:oMath>
                </a14:m>
                <a:endParaRPr lang="nl-NL" sz="1800" b="0" dirty="0">
                  <a:ea typeface="Cambria Math" panose="02040503050406030204" pitchFamily="18" charset="0"/>
                </a:endParaRPr>
              </a:p>
              <a:p>
                <a14:m>
                  <m:oMath xmlns:m="http://schemas.openxmlformats.org/officeDocument/2006/math">
                    <m:r>
                      <a:rPr lang="nl-NL" sz="1800" b="0" i="1" smtClean="0">
                        <a:latin typeface="Cambria Math" panose="02040503050406030204" pitchFamily="18" charset="0"/>
                        <a:ea typeface="Cambria Math" panose="02040503050406030204" pitchFamily="18" charset="0"/>
                      </a:rPr>
                      <m:t>𝐿</m:t>
                    </m:r>
                    <m:r>
                      <a:rPr lang="nl-NL" sz="1800" b="0" i="1" smtClean="0">
                        <a:latin typeface="Cambria Math" panose="02040503050406030204" pitchFamily="18" charset="0"/>
                        <a:ea typeface="Cambria Math" panose="02040503050406030204" pitchFamily="18" charset="0"/>
                      </a:rPr>
                      <m:t>=1,77 </m:t>
                    </m:r>
                    <m:r>
                      <m:rPr>
                        <m:sty m:val="p"/>
                      </m:rPr>
                      <a:rPr lang="nl-NL" sz="1800" b="0" i="0" smtClean="0">
                        <a:latin typeface="Cambria Math" panose="02040503050406030204" pitchFamily="18" charset="0"/>
                        <a:ea typeface="Cambria Math" panose="02040503050406030204" pitchFamily="18" charset="0"/>
                      </a:rPr>
                      <m:t>nm</m:t>
                    </m:r>
                  </m:oMath>
                </a14:m>
                <a:endParaRPr lang="nl-NL" sz="1800" b="0" dirty="0">
                  <a:ea typeface="Cambria Math" panose="02040503050406030204" pitchFamily="18" charset="0"/>
                </a:endParaRPr>
              </a:p>
              <a:p>
                <a:endParaRPr lang="nl-NL" sz="1800" b="0" dirty="0">
                  <a:ea typeface="Cambria Math" panose="02040503050406030204" pitchFamily="18" charset="0"/>
                </a:endParaRPr>
              </a:p>
              <a:p>
                <a:pPr marL="0" indent="0">
                  <a:buNone/>
                </a:pPr>
                <a:endParaRPr lang="nl-NL" sz="1800" dirty="0"/>
              </a:p>
            </p:txBody>
          </p:sp>
        </mc:Choice>
        <mc:Fallback>
          <p:sp>
            <p:nvSpPr>
              <p:cNvPr id="5" name="Tijdelijke aanduiding voor inhoud 4">
                <a:extLst>
                  <a:ext uri="{FF2B5EF4-FFF2-40B4-BE49-F238E27FC236}">
                    <a16:creationId xmlns:a16="http://schemas.microsoft.com/office/drawing/2014/main" id="{871ED739-DF36-DC72-5E5D-A71BA5877972}"/>
                  </a:ext>
                </a:extLst>
              </p:cNvPr>
              <p:cNvSpPr>
                <a:spLocks noGrp="1" noRot="1" noChangeAspect="1" noMove="1" noResize="1" noEditPoints="1" noAdjustHandles="1" noChangeArrowheads="1" noChangeShapeType="1" noTextEdit="1"/>
              </p:cNvSpPr>
              <p:nvPr>
                <p:ph sz="half" idx="1"/>
              </p:nvPr>
            </p:nvSpPr>
            <p:spPr>
              <a:xfrm>
                <a:off x="838200" y="1080653"/>
                <a:ext cx="5181600" cy="5096310"/>
              </a:xfrm>
              <a:blipFill>
                <a:blip r:embed="rId2"/>
                <a:stretch>
                  <a:fillRect l="-1222" t="-744"/>
                </a:stretch>
              </a:blipFill>
            </p:spPr>
            <p:txBody>
              <a:bodyPr/>
              <a:lstStyle/>
              <a:p>
                <a:r>
                  <a:rPr lang="nl-NL">
                    <a:noFill/>
                  </a:rPr>
                  <a:t> </a:t>
                </a:r>
              </a:p>
            </p:txBody>
          </p:sp>
        </mc:Fallback>
      </mc:AlternateContent>
      <p:pic>
        <p:nvPicPr>
          <p:cNvPr id="7" name="Tijdelijke aanduiding voor inhoud 6">
            <a:extLst>
              <a:ext uri="{FF2B5EF4-FFF2-40B4-BE49-F238E27FC236}">
                <a16:creationId xmlns:a16="http://schemas.microsoft.com/office/drawing/2014/main" id="{01D1713D-0817-808F-9EAC-B69CBA221A8C}"/>
              </a:ext>
            </a:extLst>
          </p:cNvPr>
          <p:cNvPicPr>
            <a:picLocks noGrp="1" noChangeAspect="1"/>
          </p:cNvPicPr>
          <p:nvPr>
            <p:ph sz="half" idx="2"/>
          </p:nvPr>
        </p:nvPicPr>
        <p:blipFill>
          <a:blip r:embed="rId3"/>
          <a:stretch>
            <a:fillRect/>
          </a:stretch>
        </p:blipFill>
        <p:spPr>
          <a:xfrm>
            <a:off x="6672463" y="1081088"/>
            <a:ext cx="4181073" cy="5095875"/>
          </a:xfrm>
          <a:prstGeom prst="rect">
            <a:avLst/>
          </a:prstGeom>
        </p:spPr>
      </p:pic>
      <p:sp>
        <p:nvSpPr>
          <p:cNvPr id="8" name="Tekstvak 7">
            <a:extLst>
              <a:ext uri="{FF2B5EF4-FFF2-40B4-BE49-F238E27FC236}">
                <a16:creationId xmlns:a16="http://schemas.microsoft.com/office/drawing/2014/main" id="{BDF91989-F66B-9CE6-D36A-9E4BC56D1932}"/>
              </a:ext>
            </a:extLst>
          </p:cNvPr>
          <p:cNvSpPr txBox="1"/>
          <p:nvPr/>
        </p:nvSpPr>
        <p:spPr>
          <a:xfrm>
            <a:off x="10343509" y="6328800"/>
            <a:ext cx="1979721" cy="369332"/>
          </a:xfrm>
          <a:prstGeom prst="rect">
            <a:avLst/>
          </a:prstGeom>
          <a:noFill/>
        </p:spPr>
        <p:txBody>
          <a:bodyPr wrap="square" rtlCol="0">
            <a:spAutoFit/>
          </a:bodyPr>
          <a:lstStyle/>
          <a:p>
            <a:r>
              <a:rPr lang="nl-NL" dirty="0"/>
              <a:t>2021, tijdvak 3</a:t>
            </a:r>
          </a:p>
        </p:txBody>
      </p:sp>
      <mc:AlternateContent xmlns:mc="http://schemas.openxmlformats.org/markup-compatibility/2006" xmlns:p14="http://schemas.microsoft.com/office/powerpoint/2010/main">
        <mc:Choice Requires="p14">
          <p:contentPart p14:bwMode="auto" r:id="rId4">
            <p14:nvContentPartPr>
              <p14:cNvPr id="11" name="Inkt 10">
                <a:extLst>
                  <a:ext uri="{FF2B5EF4-FFF2-40B4-BE49-F238E27FC236}">
                    <a16:creationId xmlns:a16="http://schemas.microsoft.com/office/drawing/2014/main" id="{08787EA0-CC15-21F1-750E-CFD8237FCD23}"/>
                  </a:ext>
                </a:extLst>
              </p14:cNvPr>
              <p14:cNvContentPartPr/>
              <p14:nvPr/>
            </p14:nvContentPartPr>
            <p14:xfrm>
              <a:off x="8522077" y="3861042"/>
              <a:ext cx="656280" cy="11880"/>
            </p14:xfrm>
          </p:contentPart>
        </mc:Choice>
        <mc:Fallback xmlns="">
          <p:pic>
            <p:nvPicPr>
              <p:cNvPr id="11" name="Inkt 10">
                <a:extLst>
                  <a:ext uri="{FF2B5EF4-FFF2-40B4-BE49-F238E27FC236}">
                    <a16:creationId xmlns:a16="http://schemas.microsoft.com/office/drawing/2014/main" id="{08787EA0-CC15-21F1-750E-CFD8237FCD23}"/>
                  </a:ext>
                </a:extLst>
              </p:cNvPr>
              <p:cNvPicPr/>
              <p:nvPr/>
            </p:nvPicPr>
            <p:blipFill>
              <a:blip r:embed="rId5"/>
              <a:stretch>
                <a:fillRect/>
              </a:stretch>
            </p:blipFill>
            <p:spPr>
              <a:xfrm>
                <a:off x="8486437" y="3789042"/>
                <a:ext cx="7279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t 11">
                <a:extLst>
                  <a:ext uri="{FF2B5EF4-FFF2-40B4-BE49-F238E27FC236}">
                    <a16:creationId xmlns:a16="http://schemas.microsoft.com/office/drawing/2014/main" id="{7BB00CB4-DEA3-EAE0-9A25-160EE5688F61}"/>
                  </a:ext>
                </a:extLst>
              </p14:cNvPr>
              <p14:cNvContentPartPr/>
              <p14:nvPr/>
            </p14:nvContentPartPr>
            <p14:xfrm>
              <a:off x="7332637" y="3949242"/>
              <a:ext cx="1304640" cy="55800"/>
            </p14:xfrm>
          </p:contentPart>
        </mc:Choice>
        <mc:Fallback xmlns="">
          <p:pic>
            <p:nvPicPr>
              <p:cNvPr id="12" name="Inkt 11">
                <a:extLst>
                  <a:ext uri="{FF2B5EF4-FFF2-40B4-BE49-F238E27FC236}">
                    <a16:creationId xmlns:a16="http://schemas.microsoft.com/office/drawing/2014/main" id="{7BB00CB4-DEA3-EAE0-9A25-160EE5688F61}"/>
                  </a:ext>
                </a:extLst>
              </p:cNvPr>
              <p:cNvPicPr/>
              <p:nvPr/>
            </p:nvPicPr>
            <p:blipFill>
              <a:blip r:embed="rId7"/>
              <a:stretch>
                <a:fillRect/>
              </a:stretch>
            </p:blipFill>
            <p:spPr>
              <a:xfrm>
                <a:off x="7296637" y="3877242"/>
                <a:ext cx="137628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t 14">
                <a:extLst>
                  <a:ext uri="{FF2B5EF4-FFF2-40B4-BE49-F238E27FC236}">
                    <a16:creationId xmlns:a16="http://schemas.microsoft.com/office/drawing/2014/main" id="{2C4FD8B7-2D70-75C0-038C-74A140024229}"/>
                  </a:ext>
                </a:extLst>
              </p14:cNvPr>
              <p14:cNvContentPartPr/>
              <p14:nvPr/>
            </p14:nvContentPartPr>
            <p14:xfrm>
              <a:off x="9072877" y="5076762"/>
              <a:ext cx="262080" cy="10080"/>
            </p14:xfrm>
          </p:contentPart>
        </mc:Choice>
        <mc:Fallback xmlns="">
          <p:pic>
            <p:nvPicPr>
              <p:cNvPr id="15" name="Inkt 14">
                <a:extLst>
                  <a:ext uri="{FF2B5EF4-FFF2-40B4-BE49-F238E27FC236}">
                    <a16:creationId xmlns:a16="http://schemas.microsoft.com/office/drawing/2014/main" id="{2C4FD8B7-2D70-75C0-038C-74A140024229}"/>
                  </a:ext>
                </a:extLst>
              </p:cNvPr>
              <p:cNvPicPr/>
              <p:nvPr/>
            </p:nvPicPr>
            <p:blipFill>
              <a:blip r:embed="rId9"/>
              <a:stretch>
                <a:fillRect/>
              </a:stretch>
            </p:blipFill>
            <p:spPr>
              <a:xfrm>
                <a:off x="9036877" y="5004762"/>
                <a:ext cx="3337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t 15">
                <a:extLst>
                  <a:ext uri="{FF2B5EF4-FFF2-40B4-BE49-F238E27FC236}">
                    <a16:creationId xmlns:a16="http://schemas.microsoft.com/office/drawing/2014/main" id="{2B4B1EB8-D1D0-CD2F-BD7D-7D249B17311C}"/>
                  </a:ext>
                </a:extLst>
              </p14:cNvPr>
              <p14:cNvContentPartPr/>
              <p14:nvPr/>
            </p14:nvContentPartPr>
            <p14:xfrm>
              <a:off x="7918357" y="5210322"/>
              <a:ext cx="299520" cy="28800"/>
            </p14:xfrm>
          </p:contentPart>
        </mc:Choice>
        <mc:Fallback xmlns="">
          <p:pic>
            <p:nvPicPr>
              <p:cNvPr id="16" name="Inkt 15">
                <a:extLst>
                  <a:ext uri="{FF2B5EF4-FFF2-40B4-BE49-F238E27FC236}">
                    <a16:creationId xmlns:a16="http://schemas.microsoft.com/office/drawing/2014/main" id="{2B4B1EB8-D1D0-CD2F-BD7D-7D249B17311C}"/>
                  </a:ext>
                </a:extLst>
              </p:cNvPr>
              <p:cNvPicPr/>
              <p:nvPr/>
            </p:nvPicPr>
            <p:blipFill>
              <a:blip r:embed="rId11"/>
              <a:stretch>
                <a:fillRect/>
              </a:stretch>
            </p:blipFill>
            <p:spPr>
              <a:xfrm>
                <a:off x="7882717" y="5138322"/>
                <a:ext cx="3711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t 17">
                <a:extLst>
                  <a:ext uri="{FF2B5EF4-FFF2-40B4-BE49-F238E27FC236}">
                    <a16:creationId xmlns:a16="http://schemas.microsoft.com/office/drawing/2014/main" id="{A3DD9364-22BF-EA98-6D07-847E1E79212E}"/>
                  </a:ext>
                </a:extLst>
              </p14:cNvPr>
              <p14:cNvContentPartPr/>
              <p14:nvPr/>
            </p14:nvContentPartPr>
            <p14:xfrm>
              <a:off x="7714597" y="5325162"/>
              <a:ext cx="1180080" cy="37800"/>
            </p14:xfrm>
          </p:contentPart>
        </mc:Choice>
        <mc:Fallback xmlns="">
          <p:pic>
            <p:nvPicPr>
              <p:cNvPr id="18" name="Inkt 17">
                <a:extLst>
                  <a:ext uri="{FF2B5EF4-FFF2-40B4-BE49-F238E27FC236}">
                    <a16:creationId xmlns:a16="http://schemas.microsoft.com/office/drawing/2014/main" id="{A3DD9364-22BF-EA98-6D07-847E1E79212E}"/>
                  </a:ext>
                </a:extLst>
              </p:cNvPr>
              <p:cNvPicPr/>
              <p:nvPr/>
            </p:nvPicPr>
            <p:blipFill>
              <a:blip r:embed="rId13"/>
              <a:stretch>
                <a:fillRect/>
              </a:stretch>
            </p:blipFill>
            <p:spPr>
              <a:xfrm>
                <a:off x="7678597" y="5253522"/>
                <a:ext cx="12517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74487AD9-F4D1-3B92-1F4E-962FEB6C98BE}"/>
                  </a:ext>
                </a:extLst>
              </p14:cNvPr>
              <p14:cNvContentPartPr/>
              <p14:nvPr/>
            </p14:nvContentPartPr>
            <p14:xfrm>
              <a:off x="7745197" y="6047590"/>
              <a:ext cx="479520" cy="9360"/>
            </p14:xfrm>
          </p:contentPart>
        </mc:Choice>
        <mc:Fallback xmlns="">
          <p:pic>
            <p:nvPicPr>
              <p:cNvPr id="13" name="Inkt 12">
                <a:extLst>
                  <a:ext uri="{FF2B5EF4-FFF2-40B4-BE49-F238E27FC236}">
                    <a16:creationId xmlns:a16="http://schemas.microsoft.com/office/drawing/2014/main" id="{74487AD9-F4D1-3B92-1F4E-962FEB6C98BE}"/>
                  </a:ext>
                </a:extLst>
              </p:cNvPr>
              <p:cNvPicPr/>
              <p:nvPr/>
            </p:nvPicPr>
            <p:blipFill>
              <a:blip r:embed="rId15"/>
              <a:stretch>
                <a:fillRect/>
              </a:stretch>
            </p:blipFill>
            <p:spPr>
              <a:xfrm>
                <a:off x="7709557" y="5975590"/>
                <a:ext cx="5511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t 13">
                <a:extLst>
                  <a:ext uri="{FF2B5EF4-FFF2-40B4-BE49-F238E27FC236}">
                    <a16:creationId xmlns:a16="http://schemas.microsoft.com/office/drawing/2014/main" id="{430ABA03-434E-001F-11D5-D4CC1B63C41C}"/>
                  </a:ext>
                </a:extLst>
              </p14:cNvPr>
              <p14:cNvContentPartPr/>
              <p14:nvPr/>
            </p14:nvContentPartPr>
            <p14:xfrm>
              <a:off x="9936811" y="5320482"/>
              <a:ext cx="576000" cy="9360"/>
            </p14:xfrm>
          </p:contentPart>
        </mc:Choice>
        <mc:Fallback xmlns="">
          <p:pic>
            <p:nvPicPr>
              <p:cNvPr id="14" name="Inkt 13">
                <a:extLst>
                  <a:ext uri="{FF2B5EF4-FFF2-40B4-BE49-F238E27FC236}">
                    <a16:creationId xmlns:a16="http://schemas.microsoft.com/office/drawing/2014/main" id="{430ABA03-434E-001F-11D5-D4CC1B63C41C}"/>
                  </a:ext>
                </a:extLst>
              </p:cNvPr>
              <p:cNvPicPr/>
              <p:nvPr/>
            </p:nvPicPr>
            <p:blipFill>
              <a:blip r:embed="rId17"/>
              <a:stretch>
                <a:fillRect/>
              </a:stretch>
            </p:blipFill>
            <p:spPr>
              <a:xfrm>
                <a:off x="9900811" y="5248482"/>
                <a:ext cx="647640" cy="153000"/>
              </a:xfrm>
              <a:prstGeom prst="rect">
                <a:avLst/>
              </a:prstGeom>
            </p:spPr>
          </p:pic>
        </mc:Fallback>
      </mc:AlternateContent>
    </p:spTree>
    <p:extLst>
      <p:ext uri="{BB962C8B-B14F-4D97-AF65-F5344CB8AC3E}">
        <p14:creationId xmlns:p14="http://schemas.microsoft.com/office/powerpoint/2010/main" val="33072686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additive="base">
                                        <p:cTn id="3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89066-33D5-85B0-8ED8-0ED95EBE63C2}"/>
              </a:ext>
            </a:extLst>
          </p:cNvPr>
          <p:cNvSpPr>
            <a:spLocks noGrp="1"/>
          </p:cNvSpPr>
          <p:nvPr>
            <p:ph type="title"/>
          </p:nvPr>
        </p:nvSpPr>
        <p:spPr/>
        <p:txBody>
          <a:bodyPr/>
          <a:lstStyle/>
          <a:p>
            <a:r>
              <a:rPr lang="nl-NL" dirty="0"/>
              <a:t>Hoe maak je berekeningen met dosis?</a:t>
            </a:r>
          </a:p>
        </p:txBody>
      </p:sp>
      <p:sp>
        <p:nvSpPr>
          <p:cNvPr id="5" name="Tijdelijke aanduiding voor tekst 4">
            <a:extLst>
              <a:ext uri="{FF2B5EF4-FFF2-40B4-BE49-F238E27FC236}">
                <a16:creationId xmlns:a16="http://schemas.microsoft.com/office/drawing/2014/main" id="{FF7759F0-770C-A6BD-0B72-A47F060DFA4D}"/>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885185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89066-33D5-85B0-8ED8-0ED95EBE63C2}"/>
              </a:ext>
            </a:extLst>
          </p:cNvPr>
          <p:cNvSpPr>
            <a:spLocks noGrp="1"/>
          </p:cNvSpPr>
          <p:nvPr>
            <p:ph type="title"/>
          </p:nvPr>
        </p:nvSpPr>
        <p:spPr/>
        <p:txBody>
          <a:bodyPr/>
          <a:lstStyle/>
          <a:p>
            <a:r>
              <a:rPr lang="nl-NL" dirty="0"/>
              <a:t>Wat kan je uit een (</a:t>
            </a:r>
            <a:r>
              <a:rPr lang="nl-NL" dirty="0" err="1"/>
              <a:t>N,t</a:t>
            </a:r>
            <a:r>
              <a:rPr lang="nl-NL" dirty="0"/>
              <a:t>)-diagram halen?</a:t>
            </a:r>
          </a:p>
        </p:txBody>
      </p:sp>
      <p:sp>
        <p:nvSpPr>
          <p:cNvPr id="5" name="Tijdelijke aanduiding voor tekst 4">
            <a:extLst>
              <a:ext uri="{FF2B5EF4-FFF2-40B4-BE49-F238E27FC236}">
                <a16:creationId xmlns:a16="http://schemas.microsoft.com/office/drawing/2014/main" id="{FF7759F0-770C-A6BD-0B72-A47F060DFA4D}"/>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73958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3B1FA-0BD4-B6CD-E2FC-4713E5917C88}"/>
              </a:ext>
            </a:extLst>
          </p:cNvPr>
          <p:cNvSpPr>
            <a:spLocks noGrp="1"/>
          </p:cNvSpPr>
          <p:nvPr>
            <p:ph type="title"/>
          </p:nvPr>
        </p:nvSpPr>
        <p:spPr/>
        <p:txBody>
          <a:bodyPr/>
          <a:lstStyle/>
          <a:p>
            <a:r>
              <a:rPr lang="nl-NL" dirty="0"/>
              <a:t>(</a:t>
            </a:r>
            <a:r>
              <a:rPr lang="nl-NL" dirty="0" err="1"/>
              <a:t>N,t</a:t>
            </a:r>
            <a:r>
              <a:rPr lang="nl-NL" dirty="0"/>
              <a:t>) –diagram </a:t>
            </a:r>
          </a:p>
        </p:txBody>
      </p:sp>
      <p:graphicFrame>
        <p:nvGraphicFramePr>
          <p:cNvPr id="5" name="Grafiek 4">
            <a:extLst>
              <a:ext uri="{FF2B5EF4-FFF2-40B4-BE49-F238E27FC236}">
                <a16:creationId xmlns:a16="http://schemas.microsoft.com/office/drawing/2014/main" id="{479B31B7-1438-E596-5067-1ABC76435262}"/>
              </a:ext>
            </a:extLst>
          </p:cNvPr>
          <p:cNvGraphicFramePr>
            <a:graphicFrameLocks/>
          </p:cNvGraphicFramePr>
          <p:nvPr/>
        </p:nvGraphicFramePr>
        <p:xfrm>
          <a:off x="352063" y="1273215"/>
          <a:ext cx="6349677" cy="540537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6" name="Tijdelijke aanduiding voor inhoud 10">
                <a:extLst>
                  <a:ext uri="{FF2B5EF4-FFF2-40B4-BE49-F238E27FC236}">
                    <a16:creationId xmlns:a16="http://schemas.microsoft.com/office/drawing/2014/main" id="{A757627B-96E6-A56C-B03F-6F64C40B2BAA}"/>
                  </a:ext>
                </a:extLst>
              </p:cNvPr>
              <p:cNvSpPr txBox="1">
                <a:spLocks/>
              </p:cNvSpPr>
              <p:nvPr/>
            </p:nvSpPr>
            <p:spPr>
              <a:xfrm>
                <a:off x="6983732" y="1644389"/>
                <a:ext cx="17204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14:m>
                  <m:oMath xmlns:m="http://schemas.openxmlformats.org/officeDocument/2006/math">
                    <m:sSub>
                      <m:sSub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b>
                    </m:sSub>
                  </m:oMath>
                </a14:m>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A(t) 	</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 </a:t>
                </a: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a:ln>
                      <a:noFill/>
                    </a:ln>
                    <a:solidFill>
                      <a:prstClr val="black"/>
                    </a:solidFill>
                    <a:effectLst/>
                    <a:uLnTx/>
                    <a:uFillTx/>
                    <a:latin typeface="Effra" panose="02000506080000020004" pitchFamily="2" charset="0"/>
                    <a:ea typeface="+mn-ea"/>
                    <a:cs typeface="+mn-cs"/>
                  </a:rPr>
                  <a:t>A</a:t>
                </a:r>
                <a:r>
                  <a:rPr kumimoji="0" lang="nl-NL" sz="1800" b="0" i="0" u="none" strike="noStrike" kern="1200" cap="none" spc="0" normalizeH="0" baseline="0" noProof="0" dirty="0" err="1">
                    <a:ln>
                      <a:noFill/>
                    </a:ln>
                    <a:solidFill>
                      <a:prstClr val="black"/>
                    </a:solidFill>
                    <a:effectLst/>
                    <a:uLnTx/>
                    <a:uFillTx/>
                    <a:latin typeface="Effra" panose="02000506080000020004" pitchFamily="2" charset="0"/>
                    <a:ea typeface="+mn-ea"/>
                    <a:cs typeface="+mn-cs"/>
                  </a:rPr>
                  <a:t>gem</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a:t>
                </a: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a:ln>
                      <a:noFill/>
                    </a:ln>
                    <a:solidFill>
                      <a:prstClr val="black"/>
                    </a:solidFill>
                    <a:effectLst/>
                    <a:uLnTx/>
                    <a:uFillTx/>
                    <a:latin typeface="Effra" panose="02000506080000020004" pitchFamily="2" charset="0"/>
                    <a:ea typeface="+mn-ea"/>
                    <a:cs typeface="+mn-cs"/>
                  </a:rPr>
                  <a:t>E</a:t>
                </a:r>
                <a:r>
                  <a:rPr kumimoji="0" lang="nl-NL" sz="2800" b="0" i="0" u="none" strike="noStrike" kern="1200" cap="none" spc="0" normalizeH="0" baseline="-25000" noProof="0" dirty="0" err="1">
                    <a:ln>
                      <a:noFill/>
                    </a:ln>
                    <a:solidFill>
                      <a:prstClr val="black"/>
                    </a:solidFill>
                    <a:effectLst/>
                    <a:uLnTx/>
                    <a:uFillTx/>
                    <a:latin typeface="Effra" panose="02000506080000020004" pitchFamily="2" charset="0"/>
                    <a:ea typeface="+mn-ea"/>
                    <a:cs typeface="+mn-cs"/>
                  </a:rPr>
                  <a:t>str</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a:t>
                </a: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p:txBody>
          </p:sp>
        </mc:Choice>
        <mc:Fallback xmlns="">
          <p:sp>
            <p:nvSpPr>
              <p:cNvPr id="6" name="Tijdelijke aanduiding voor inhoud 10">
                <a:extLst>
                  <a:ext uri="{FF2B5EF4-FFF2-40B4-BE49-F238E27FC236}">
                    <a16:creationId xmlns:a16="http://schemas.microsoft.com/office/drawing/2014/main" id="{A757627B-96E6-A56C-B03F-6F64C40B2BAA}"/>
                  </a:ext>
                </a:extLst>
              </p:cNvPr>
              <p:cNvSpPr txBox="1">
                <a:spLocks noRot="1" noChangeAspect="1" noMove="1" noResize="1" noEditPoints="1" noAdjustHandles="1" noChangeArrowheads="1" noChangeShapeType="1" noTextEdit="1"/>
              </p:cNvSpPr>
              <p:nvPr/>
            </p:nvSpPr>
            <p:spPr>
              <a:xfrm>
                <a:off x="6983732" y="1644389"/>
                <a:ext cx="1720430" cy="4351338"/>
              </a:xfrm>
              <a:prstGeom prst="rect">
                <a:avLst/>
              </a:prstGeom>
              <a:blipFill>
                <a:blip r:embed="rId4"/>
                <a:stretch>
                  <a:fillRect l="-6383" t="-2521" b="-840"/>
                </a:stretch>
              </a:blipFill>
            </p:spPr>
            <p:txBody>
              <a:bodyPr/>
              <a:lstStyle/>
              <a:p>
                <a:r>
                  <a:rPr lang="nl-NL">
                    <a:noFill/>
                  </a:rPr>
                  <a:t> </a:t>
                </a:r>
              </a:p>
            </p:txBody>
          </p:sp>
        </mc:Fallback>
      </mc:AlternateContent>
      <p:cxnSp>
        <p:nvCxnSpPr>
          <p:cNvPr id="7" name="Rechte verbindingslijn 6">
            <a:extLst>
              <a:ext uri="{FF2B5EF4-FFF2-40B4-BE49-F238E27FC236}">
                <a16:creationId xmlns:a16="http://schemas.microsoft.com/office/drawing/2014/main" id="{4732C7FF-2E3E-516D-210D-49AD0DF77273}"/>
              </a:ext>
            </a:extLst>
          </p:cNvPr>
          <p:cNvCxnSpPr/>
          <p:nvPr/>
        </p:nvCxnSpPr>
        <p:spPr>
          <a:xfrm>
            <a:off x="697376" y="1627457"/>
            <a:ext cx="1840374" cy="0"/>
          </a:xfrm>
          <a:prstGeom prst="line">
            <a:avLst/>
          </a:prstGeom>
          <a:ln w="38100">
            <a:solidFill>
              <a:srgbClr val="945DE8"/>
            </a:solidFill>
            <a:prstDash val="dash"/>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3B08B08B-0E21-1F4C-75AB-28EE51E7F5EC}"/>
              </a:ext>
            </a:extLst>
          </p:cNvPr>
          <p:cNvCxnSpPr/>
          <p:nvPr/>
        </p:nvCxnSpPr>
        <p:spPr>
          <a:xfrm>
            <a:off x="963593" y="3733265"/>
            <a:ext cx="1840374" cy="0"/>
          </a:xfrm>
          <a:prstGeom prst="line">
            <a:avLst/>
          </a:prstGeom>
          <a:ln w="38100">
            <a:solidFill>
              <a:srgbClr val="945DE8"/>
            </a:solidFill>
            <a:prstDash val="dash"/>
          </a:ln>
        </p:spPr>
        <p:style>
          <a:lnRef idx="3">
            <a:schemeClr val="accent1"/>
          </a:lnRef>
          <a:fillRef idx="0">
            <a:schemeClr val="accent1"/>
          </a:fillRef>
          <a:effectRef idx="2">
            <a:schemeClr val="accent1"/>
          </a:effectRef>
          <a:fontRef idx="minor">
            <a:schemeClr val="tx1"/>
          </a:fontRef>
        </p:style>
      </p:cxnSp>
      <p:cxnSp>
        <p:nvCxnSpPr>
          <p:cNvPr id="9" name="Rechte verbindingslijn 8">
            <a:extLst>
              <a:ext uri="{FF2B5EF4-FFF2-40B4-BE49-F238E27FC236}">
                <a16:creationId xmlns:a16="http://schemas.microsoft.com/office/drawing/2014/main" id="{5E6E6DC4-A323-70D4-CEF4-B4F4E939456E}"/>
              </a:ext>
            </a:extLst>
          </p:cNvPr>
          <p:cNvCxnSpPr>
            <a:cxnSpLocks/>
          </p:cNvCxnSpPr>
          <p:nvPr/>
        </p:nvCxnSpPr>
        <p:spPr>
          <a:xfrm>
            <a:off x="2734519" y="3721690"/>
            <a:ext cx="0" cy="2274037"/>
          </a:xfrm>
          <a:prstGeom prst="line">
            <a:avLst/>
          </a:prstGeom>
          <a:ln w="38100">
            <a:solidFill>
              <a:srgbClr val="945DE8"/>
            </a:solidFill>
            <a:prstDash val="dash"/>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5" name="Tijdelijke aanduiding voor inhoud 10">
                <a:extLst>
                  <a:ext uri="{FF2B5EF4-FFF2-40B4-BE49-F238E27FC236}">
                    <a16:creationId xmlns:a16="http://schemas.microsoft.com/office/drawing/2014/main" id="{56DD5FBB-E7D3-F74A-1D4A-11975C41770B}"/>
                  </a:ext>
                </a:extLst>
              </p:cNvPr>
              <p:cNvSpPr txBox="1">
                <a:spLocks/>
              </p:cNvSpPr>
              <p:nvPr/>
            </p:nvSpPr>
            <p:spPr>
              <a:xfrm>
                <a:off x="8472666" y="1644389"/>
                <a:ext cx="3166301"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Aflezen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a:t>
                </a:r>
                <a14:m>
                  <m:oMath xmlns:m="http://schemas.openxmlformats.org/officeDocument/2006/math">
                    <m:sSub>
                      <m:sSub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d>
                          <m:d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dPr>
                          <m:e>
                            <m:f>
                              <m:f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𝑁</m:t>
                                </m:r>
                              </m:num>
                              <m:den>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𝑡</m:t>
                                </m:r>
                              </m:den>
                            </m:f>
                          </m:e>
                        </m:d>
                      </m:e>
                      <m:sub>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𝑟𝑎𝑎𝑘𝑙𝑖𝑗𝑛</m:t>
                        </m:r>
                      </m:sub>
                    </m:sSub>
                  </m:oMath>
                </a14:m>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 xmlns:m="http://schemas.openxmlformats.org/officeDocument/2006/math">
                    <m:f>
                      <m:f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func>
                          <m:func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nl-NL"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ln</m:t>
                            </m:r>
                          </m:fName>
                          <m:e>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func>
                      </m:num>
                      <m:den>
                        <m:sSub>
                          <m:sSub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b>
                        </m:sSub>
                      </m:den>
                    </m:f>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oMath>
                </a14:m>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a:t>
                </a:r>
                <a14:m>
                  <m:oMath xmlns:m="http://schemas.openxmlformats.org/officeDocument/2006/math">
                    <m:f>
                      <m:f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𝑁</m:t>
                        </m:r>
                      </m:num>
                      <m:den>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𝑡</m:t>
                        </m:r>
                      </m:den>
                    </m:f>
                  </m:oMath>
                </a14:m>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a:t>
                </a: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a:t>
                </a:r>
                <a14:m>
                  <m:oMath xmlns:m="http://schemas.openxmlformats.org/officeDocument/2006/math">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𝑁</m:t>
                    </m:r>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sSub>
                      <m:sSubPr>
                        <m:ctrlP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𝐸</m:t>
                        </m:r>
                      </m:e>
                      <m:sub>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𝑟𝑒𝑎𝑐𝑡𝑖𝑒</m:t>
                        </m:r>
                      </m:sub>
                    </m:sSub>
                  </m:oMath>
                </a14:m>
                <a:endParaRPr kumimoji="0" lang="nl-NL" sz="28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p:txBody>
          </p:sp>
        </mc:Choice>
        <mc:Fallback xmlns="">
          <p:sp>
            <p:nvSpPr>
              <p:cNvPr id="15" name="Tijdelijke aanduiding voor inhoud 10">
                <a:extLst>
                  <a:ext uri="{FF2B5EF4-FFF2-40B4-BE49-F238E27FC236}">
                    <a16:creationId xmlns:a16="http://schemas.microsoft.com/office/drawing/2014/main" id="{56DD5FBB-E7D3-F74A-1D4A-11975C41770B}"/>
                  </a:ext>
                </a:extLst>
              </p:cNvPr>
              <p:cNvSpPr txBox="1">
                <a:spLocks noRot="1" noChangeAspect="1" noMove="1" noResize="1" noEditPoints="1" noAdjustHandles="1" noChangeArrowheads="1" noChangeShapeType="1" noTextEdit="1"/>
              </p:cNvSpPr>
              <p:nvPr/>
            </p:nvSpPr>
            <p:spPr>
              <a:xfrm>
                <a:off x="8472666" y="1644389"/>
                <a:ext cx="3166301" cy="4351338"/>
              </a:xfrm>
              <a:prstGeom prst="rect">
                <a:avLst/>
              </a:prstGeom>
              <a:blipFill>
                <a:blip r:embed="rId5"/>
                <a:stretch>
                  <a:fillRect l="-4046" t="-3361"/>
                </a:stretch>
              </a:blipFill>
            </p:spPr>
            <p:txBody>
              <a:bodyPr/>
              <a:lstStyle/>
              <a:p>
                <a:r>
                  <a:rPr lang="nl-NL">
                    <a:noFill/>
                  </a:rPr>
                  <a:t> </a:t>
                </a:r>
              </a:p>
            </p:txBody>
          </p:sp>
        </mc:Fallback>
      </mc:AlternateContent>
      <p:cxnSp>
        <p:nvCxnSpPr>
          <p:cNvPr id="4" name="Rechte verbindingslijn 3">
            <a:extLst>
              <a:ext uri="{FF2B5EF4-FFF2-40B4-BE49-F238E27FC236}">
                <a16:creationId xmlns:a16="http://schemas.microsoft.com/office/drawing/2014/main" id="{929D1326-62F8-8515-FF29-E22F2555BCEF}"/>
              </a:ext>
            </a:extLst>
          </p:cNvPr>
          <p:cNvCxnSpPr>
            <a:cxnSpLocks/>
          </p:cNvCxnSpPr>
          <p:nvPr/>
        </p:nvCxnSpPr>
        <p:spPr>
          <a:xfrm>
            <a:off x="1250066" y="2754775"/>
            <a:ext cx="4444678" cy="3252527"/>
          </a:xfrm>
          <a:prstGeom prst="line">
            <a:avLst/>
          </a:prstGeom>
          <a:ln w="38100">
            <a:solidFill>
              <a:srgbClr val="945DE8"/>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3B3D62C4-B553-3DBF-6622-95D8E90C9D3F}"/>
              </a:ext>
            </a:extLst>
          </p:cNvPr>
          <p:cNvCxnSpPr>
            <a:cxnSpLocks/>
          </p:cNvCxnSpPr>
          <p:nvPr/>
        </p:nvCxnSpPr>
        <p:spPr>
          <a:xfrm>
            <a:off x="1250066" y="2847372"/>
            <a:ext cx="0" cy="2997843"/>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06C4797F-A9E8-682D-D3ED-D421BD7C57F9}"/>
                  </a:ext>
                </a:extLst>
              </p:cNvPr>
              <p:cNvSpPr txBox="1"/>
              <p:nvPr/>
            </p:nvSpPr>
            <p:spPr>
              <a:xfrm>
                <a:off x="1302412" y="4188536"/>
                <a:ext cx="6303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kstvak 22">
                <a:extLst>
                  <a:ext uri="{FF2B5EF4-FFF2-40B4-BE49-F238E27FC236}">
                    <a16:creationId xmlns:a16="http://schemas.microsoft.com/office/drawing/2014/main" id="{06C4797F-A9E8-682D-D3ED-D421BD7C57F9}"/>
                  </a:ext>
                </a:extLst>
              </p:cNvPr>
              <p:cNvSpPr txBox="1">
                <a:spLocks noRot="1" noChangeAspect="1" noMove="1" noResize="1" noEditPoints="1" noAdjustHandles="1" noChangeArrowheads="1" noChangeShapeType="1" noTextEdit="1"/>
              </p:cNvSpPr>
              <p:nvPr/>
            </p:nvSpPr>
            <p:spPr>
              <a:xfrm>
                <a:off x="1302412" y="4188536"/>
                <a:ext cx="630301" cy="523220"/>
              </a:xfrm>
              <a:prstGeom prst="rect">
                <a:avLst/>
              </a:prstGeom>
              <a:blipFill>
                <a:blip r:embed="rId6"/>
                <a:stretch>
                  <a:fillRect t="-10465" r="-18447" b="-32558"/>
                </a:stretch>
              </a:blipFill>
            </p:spPr>
            <p:txBody>
              <a:bodyPr/>
              <a:lstStyle/>
              <a:p>
                <a:r>
                  <a:rPr lang="nl-NL">
                    <a:noFill/>
                  </a:rPr>
                  <a:t> </a:t>
                </a:r>
              </a:p>
            </p:txBody>
          </p:sp>
        </mc:Fallback>
      </mc:AlternateContent>
      <p:cxnSp>
        <p:nvCxnSpPr>
          <p:cNvPr id="25" name="Rechte verbindingslijn met pijl 24">
            <a:extLst>
              <a:ext uri="{FF2B5EF4-FFF2-40B4-BE49-F238E27FC236}">
                <a16:creationId xmlns:a16="http://schemas.microsoft.com/office/drawing/2014/main" id="{B0C48E0F-0F30-3573-1153-03A61C58BAF3}"/>
              </a:ext>
            </a:extLst>
          </p:cNvPr>
          <p:cNvCxnSpPr/>
          <p:nvPr/>
        </p:nvCxnSpPr>
        <p:spPr>
          <a:xfrm>
            <a:off x="1302412" y="5903090"/>
            <a:ext cx="4091391" cy="0"/>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ECE5278F-4FD5-4147-6E79-B6EC194FE39B}"/>
                  </a:ext>
                </a:extLst>
              </p:cNvPr>
              <p:cNvSpPr txBox="1"/>
              <p:nvPr/>
            </p:nvSpPr>
            <p:spPr>
              <a:xfrm>
                <a:off x="3002222" y="5323175"/>
                <a:ext cx="601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nl-NL"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oMath>
                  </m:oMathPara>
                </a14:m>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kstvak 25">
                <a:extLst>
                  <a:ext uri="{FF2B5EF4-FFF2-40B4-BE49-F238E27FC236}">
                    <a16:creationId xmlns:a16="http://schemas.microsoft.com/office/drawing/2014/main" id="{ECE5278F-4FD5-4147-6E79-B6EC194FE39B}"/>
                  </a:ext>
                </a:extLst>
              </p:cNvPr>
              <p:cNvSpPr txBox="1">
                <a:spLocks noRot="1" noChangeAspect="1" noMove="1" noResize="1" noEditPoints="1" noAdjustHandles="1" noChangeArrowheads="1" noChangeShapeType="1" noTextEdit="1"/>
              </p:cNvSpPr>
              <p:nvPr/>
            </p:nvSpPr>
            <p:spPr>
              <a:xfrm>
                <a:off x="3002222" y="5323175"/>
                <a:ext cx="601447" cy="523220"/>
              </a:xfrm>
              <a:prstGeom prst="rect">
                <a:avLst/>
              </a:prstGeom>
              <a:blipFill>
                <a:blip r:embed="rId7"/>
                <a:stretch>
                  <a:fillRect/>
                </a:stretch>
              </a:blipFill>
            </p:spPr>
            <p:txBody>
              <a:bodyPr/>
              <a:lstStyle/>
              <a:p>
                <a:r>
                  <a:rPr lang="nl-NL">
                    <a:noFill/>
                  </a:rPr>
                  <a:t> </a:t>
                </a:r>
              </a:p>
            </p:txBody>
          </p:sp>
        </mc:Fallback>
      </mc:AlternateContent>
      <p:cxnSp>
        <p:nvCxnSpPr>
          <p:cNvPr id="28" name="Rechte verbindingslijn 27">
            <a:extLst>
              <a:ext uri="{FF2B5EF4-FFF2-40B4-BE49-F238E27FC236}">
                <a16:creationId xmlns:a16="http://schemas.microsoft.com/office/drawing/2014/main" id="{EB4DD0DE-6645-E1BD-47AF-BD27D429A413}"/>
              </a:ext>
            </a:extLst>
          </p:cNvPr>
          <p:cNvCxnSpPr>
            <a:cxnSpLocks/>
          </p:cNvCxnSpPr>
          <p:nvPr/>
        </p:nvCxnSpPr>
        <p:spPr>
          <a:xfrm flipV="1">
            <a:off x="1261643" y="4246411"/>
            <a:ext cx="2145477" cy="11575"/>
          </a:xfrm>
          <a:prstGeom prst="line">
            <a:avLst/>
          </a:prstGeom>
          <a:ln w="38100">
            <a:solidFill>
              <a:srgbClr val="945DE8"/>
            </a:solidFill>
            <a:prstDash val="dash"/>
          </a:ln>
        </p:spPr>
        <p:style>
          <a:lnRef idx="3">
            <a:schemeClr val="accent1"/>
          </a:lnRef>
          <a:fillRef idx="0">
            <a:schemeClr val="accent1"/>
          </a:fillRef>
          <a:effectRef idx="2">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7C3010FC-6364-EA95-15F1-0683F5BAC192}"/>
              </a:ext>
            </a:extLst>
          </p:cNvPr>
          <p:cNvCxnSpPr/>
          <p:nvPr/>
        </p:nvCxnSpPr>
        <p:spPr>
          <a:xfrm>
            <a:off x="1157468" y="1644389"/>
            <a:ext cx="0" cy="2544147"/>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kstvak 32">
                <a:extLst>
                  <a:ext uri="{FF2B5EF4-FFF2-40B4-BE49-F238E27FC236}">
                    <a16:creationId xmlns:a16="http://schemas.microsoft.com/office/drawing/2014/main" id="{44460F4F-536A-3761-354C-B120F40CA909}"/>
                  </a:ext>
                </a:extLst>
              </p:cNvPr>
              <p:cNvSpPr txBox="1"/>
              <p:nvPr/>
            </p:nvSpPr>
            <p:spPr>
              <a:xfrm>
                <a:off x="1168783" y="2535548"/>
                <a:ext cx="6303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kstvak 32">
                <a:extLst>
                  <a:ext uri="{FF2B5EF4-FFF2-40B4-BE49-F238E27FC236}">
                    <a16:creationId xmlns:a16="http://schemas.microsoft.com/office/drawing/2014/main" id="{44460F4F-536A-3761-354C-B120F40CA909}"/>
                  </a:ext>
                </a:extLst>
              </p:cNvPr>
              <p:cNvSpPr txBox="1">
                <a:spLocks noRot="1" noChangeAspect="1" noMove="1" noResize="1" noEditPoints="1" noAdjustHandles="1" noChangeArrowheads="1" noChangeShapeType="1" noTextEdit="1"/>
              </p:cNvSpPr>
              <p:nvPr/>
            </p:nvSpPr>
            <p:spPr>
              <a:xfrm>
                <a:off x="1168783" y="2535548"/>
                <a:ext cx="630301" cy="523220"/>
              </a:xfrm>
              <a:prstGeom prst="rect">
                <a:avLst/>
              </a:prstGeom>
              <a:blipFill>
                <a:blip r:embed="rId8"/>
                <a:stretch>
                  <a:fillRect t="-11628" r="-18447" b="-32558"/>
                </a:stretch>
              </a:blipFill>
            </p:spPr>
            <p:txBody>
              <a:bodyPr/>
              <a:lstStyle/>
              <a:p>
                <a:r>
                  <a:rPr lang="nl-NL">
                    <a:noFill/>
                  </a:rPr>
                  <a:t> </a:t>
                </a:r>
              </a:p>
            </p:txBody>
          </p:sp>
        </mc:Fallback>
      </mc:AlternateContent>
      <p:cxnSp>
        <p:nvCxnSpPr>
          <p:cNvPr id="35" name="Rechte verbindingslijn met pijl 34">
            <a:extLst>
              <a:ext uri="{FF2B5EF4-FFF2-40B4-BE49-F238E27FC236}">
                <a16:creationId xmlns:a16="http://schemas.microsoft.com/office/drawing/2014/main" id="{860AAAB9-FF22-E5F7-7B2F-99B44BB147E8}"/>
              </a:ext>
            </a:extLst>
          </p:cNvPr>
          <p:cNvCxnSpPr>
            <a:cxnSpLocks/>
          </p:cNvCxnSpPr>
          <p:nvPr/>
        </p:nvCxnSpPr>
        <p:spPr>
          <a:xfrm flipH="1" flipV="1">
            <a:off x="1302412" y="4379746"/>
            <a:ext cx="2045695" cy="1292"/>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kstvak 35">
                <a:extLst>
                  <a:ext uri="{FF2B5EF4-FFF2-40B4-BE49-F238E27FC236}">
                    <a16:creationId xmlns:a16="http://schemas.microsoft.com/office/drawing/2014/main" id="{6FDA7B8A-4490-CAB0-8A9E-1C7226EB5F7E}"/>
                  </a:ext>
                </a:extLst>
              </p:cNvPr>
              <p:cNvSpPr txBox="1"/>
              <p:nvPr/>
            </p:nvSpPr>
            <p:spPr>
              <a:xfrm>
                <a:off x="1984794" y="4379746"/>
                <a:ext cx="601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nl-NL"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oMath>
                  </m:oMathPara>
                </a14:m>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Tekstvak 35">
                <a:extLst>
                  <a:ext uri="{FF2B5EF4-FFF2-40B4-BE49-F238E27FC236}">
                    <a16:creationId xmlns:a16="http://schemas.microsoft.com/office/drawing/2014/main" id="{6FDA7B8A-4490-CAB0-8A9E-1C7226EB5F7E}"/>
                  </a:ext>
                </a:extLst>
              </p:cNvPr>
              <p:cNvSpPr txBox="1">
                <a:spLocks noRot="1" noChangeAspect="1" noMove="1" noResize="1" noEditPoints="1" noAdjustHandles="1" noChangeArrowheads="1" noChangeShapeType="1" noTextEdit="1"/>
              </p:cNvSpPr>
              <p:nvPr/>
            </p:nvSpPr>
            <p:spPr>
              <a:xfrm>
                <a:off x="1984794" y="4379746"/>
                <a:ext cx="601447" cy="523220"/>
              </a:xfrm>
              <a:prstGeom prst="rect">
                <a:avLst/>
              </a:prstGeom>
              <a:blipFill>
                <a:blip r:embed="rId9"/>
                <a:stretch>
                  <a:fillRect/>
                </a:stretch>
              </a:blipFill>
            </p:spPr>
            <p:txBody>
              <a:bodyPr/>
              <a:lstStyle/>
              <a:p>
                <a:r>
                  <a:rPr lang="nl-NL">
                    <a:noFill/>
                  </a:rPr>
                  <a:t> </a:t>
                </a:r>
              </a:p>
            </p:txBody>
          </p:sp>
        </mc:Fallback>
      </mc:AlternateContent>
      <p:grpSp>
        <p:nvGrpSpPr>
          <p:cNvPr id="14" name="Groep 13">
            <a:extLst>
              <a:ext uri="{FF2B5EF4-FFF2-40B4-BE49-F238E27FC236}">
                <a16:creationId xmlns:a16="http://schemas.microsoft.com/office/drawing/2014/main" id="{F1940EA0-87D5-E037-B97D-B110945769DF}"/>
              </a:ext>
            </a:extLst>
          </p:cNvPr>
          <p:cNvGrpSpPr/>
          <p:nvPr/>
        </p:nvGrpSpPr>
        <p:grpSpPr>
          <a:xfrm>
            <a:off x="9770591" y="3793799"/>
            <a:ext cx="2237994" cy="1529376"/>
            <a:chOff x="9733344" y="3721690"/>
            <a:chExt cx="2258028" cy="1423931"/>
          </a:xfrm>
        </p:grpSpPr>
        <p:sp>
          <p:nvSpPr>
            <p:cNvPr id="12" name="Gedachtewolkje: wolk 11">
              <a:extLst>
                <a:ext uri="{FF2B5EF4-FFF2-40B4-BE49-F238E27FC236}">
                  <a16:creationId xmlns:a16="http://schemas.microsoft.com/office/drawing/2014/main" id="{14DF50DF-1BD9-7C10-D81A-0B00CA409F0F}"/>
                </a:ext>
              </a:extLst>
            </p:cNvPr>
            <p:cNvSpPr/>
            <p:nvPr/>
          </p:nvSpPr>
          <p:spPr>
            <a:xfrm>
              <a:off x="9733344" y="3721690"/>
              <a:ext cx="2258028" cy="1423931"/>
            </a:xfrm>
            <a:prstGeom prst="cloudCallout">
              <a:avLst>
                <a:gd name="adj1" fmla="val -54212"/>
                <a:gd name="adj2" fmla="val -68247"/>
              </a:avLst>
            </a:prstGeom>
            <a:noFill/>
            <a:ln w="38100">
              <a:solidFill>
                <a:srgbClr val="945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263AD863-B418-AF47-15F4-34E7B7DBE8B9}"/>
                </a:ext>
              </a:extLst>
            </p:cNvPr>
            <p:cNvSpPr txBox="1"/>
            <p:nvPr/>
          </p:nvSpPr>
          <p:spPr>
            <a:xfrm>
              <a:off x="10002214" y="3975903"/>
              <a:ext cx="1720290" cy="7737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a:ea typeface="+mn-ea"/>
                  <a:cs typeface="+mn-cs"/>
                </a:rPr>
                <a:t>Staat vaak niet in CV</a:t>
              </a:r>
            </a:p>
          </p:txBody>
        </p:sp>
      </p:grpSp>
    </p:spTree>
    <p:extLst>
      <p:ext uri="{BB962C8B-B14F-4D97-AF65-F5344CB8AC3E}">
        <p14:creationId xmlns:p14="http://schemas.microsoft.com/office/powerpoint/2010/main" val="23709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750"/>
                                        <p:tgtEl>
                                          <p:spTgt spid="4"/>
                                        </p:tgtEl>
                                      </p:cBhvr>
                                    </p:animEffect>
                                  </p:childTnLst>
                                </p:cTn>
                              </p:par>
                            </p:childTnLst>
                          </p:cTn>
                        </p:par>
                        <p:par>
                          <p:cTn id="37" fill="hold">
                            <p:stCondLst>
                              <p:cond delay="75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par>
                          <p:cTn id="43" fill="hold">
                            <p:stCondLst>
                              <p:cond delay="12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par>
                          <p:cTn id="49" fill="hold">
                            <p:stCondLst>
                              <p:cond delay="175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xEl>
                                              <p:pRg st="3" end="3"/>
                                            </p:txEl>
                                          </p:spTgt>
                                        </p:tgtEl>
                                        <p:attrNameLst>
                                          <p:attrName>style.visibility</p:attrName>
                                        </p:attrNameLst>
                                      </p:cBhvr>
                                      <p:to>
                                        <p:strVal val="visible"/>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
                                        </p:tgtEl>
                                        <p:attrNameLst>
                                          <p:attrName>style.visibility</p:attrName>
                                        </p:attrNameLst>
                                      </p:cBhvr>
                                      <p:to>
                                        <p:strVal val="hidden"/>
                                      </p:to>
                                    </p:set>
                                  </p:childTnLst>
                                </p:cTn>
                              </p:par>
                            </p:childTnLst>
                          </p:cTn>
                        </p:par>
                        <p:par>
                          <p:cTn id="74" fill="hold">
                            <p:stCondLst>
                              <p:cond delay="0"/>
                            </p:stCondLst>
                            <p:childTnLst>
                              <p:par>
                                <p:cTn id="75" presetID="22" presetClass="entr" presetSubtype="8"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up)">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
                                            <p:txEl>
                                              <p:pRg st="5" end="5"/>
                                            </p:txEl>
                                          </p:spTgt>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childTnLst>
                          </p:cTn>
                        </p:par>
                        <p:par>
                          <p:cTn id="95" fill="hold">
                            <p:stCondLst>
                              <p:cond delay="500"/>
                            </p:stCondLst>
                            <p:childTnLst>
                              <p:par>
                                <p:cTn id="96" presetID="1" presetClass="entr" presetSubtype="0" fill="hold" grpId="0" nodeType="afterEffect">
                                  <p:stCondLst>
                                    <p:cond delay="250"/>
                                  </p:stCondLst>
                                  <p:childTnLst>
                                    <p:set>
                                      <p:cBhvr>
                                        <p:cTn id="97" dur="1" fill="hold">
                                          <p:stCondLst>
                                            <p:cond delay="0"/>
                                          </p:stCondLst>
                                        </p:cTn>
                                        <p:tgtEl>
                                          <p:spTgt spid="33"/>
                                        </p:tgtEl>
                                        <p:attrNameLst>
                                          <p:attrName>style.visibility</p:attrName>
                                        </p:attrNameLst>
                                      </p:cBhvr>
                                      <p:to>
                                        <p:strVal val="visible"/>
                                      </p:to>
                                    </p:set>
                                  </p:childTnLst>
                                </p:cTn>
                              </p:par>
                            </p:childTnLst>
                          </p:cTn>
                        </p:par>
                        <p:par>
                          <p:cTn id="98" fill="hold">
                            <p:stCondLst>
                              <p:cond delay="750"/>
                            </p:stCondLst>
                            <p:childTnLst>
                              <p:par>
                                <p:cTn id="99" presetID="1"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childTnLst>
                          </p:cTn>
                        </p:par>
                        <p:par>
                          <p:cTn id="101" fill="hold">
                            <p:stCondLst>
                              <p:cond delay="750"/>
                            </p:stCondLst>
                            <p:childTnLst>
                              <p:par>
                                <p:cTn id="102" presetID="1" presetClass="entr" presetSubtype="0"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childTnLst>
                                </p:cTn>
                              </p:par>
                            </p:childTnLst>
                          </p:cTn>
                        </p:par>
                        <p:par>
                          <p:cTn id="104" fill="hold">
                            <p:stCondLst>
                              <p:cond delay="750"/>
                            </p:stCondLst>
                            <p:childTnLst>
                              <p:par>
                                <p:cTn id="105" presetID="1" presetClass="entr" presetSubtype="0" fill="hold" nodeType="after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5">
                                            <p:txEl>
                                              <p:pRg st="7" end="7"/>
                                            </p:txEl>
                                          </p:spTgt>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6" grpId="0"/>
      <p:bldP spid="26" grpId="1"/>
      <p:bldP spid="33" grpId="0"/>
      <p:bldP spid="36" grpId="0"/>
      <p:bldP spid="3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89066-33D5-85B0-8ED8-0ED95EBE63C2}"/>
              </a:ext>
            </a:extLst>
          </p:cNvPr>
          <p:cNvSpPr>
            <a:spLocks noGrp="1"/>
          </p:cNvSpPr>
          <p:nvPr>
            <p:ph type="title"/>
          </p:nvPr>
        </p:nvSpPr>
        <p:spPr/>
        <p:txBody>
          <a:bodyPr/>
          <a:lstStyle/>
          <a:p>
            <a:r>
              <a:rPr lang="nl-NL" dirty="0"/>
              <a:t>Hoe maak je berekeningen met dosis?</a:t>
            </a:r>
          </a:p>
        </p:txBody>
      </p:sp>
      <p:sp>
        <p:nvSpPr>
          <p:cNvPr id="5" name="Tijdelijke aanduiding voor tekst 4">
            <a:extLst>
              <a:ext uri="{FF2B5EF4-FFF2-40B4-BE49-F238E27FC236}">
                <a16:creationId xmlns:a16="http://schemas.microsoft.com/office/drawing/2014/main" id="{FF7759F0-770C-A6BD-0B72-A47F060DFA4D}"/>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12142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F425DB5-4550-C322-892A-65873D15122F}"/>
              </a:ext>
            </a:extLst>
          </p:cNvPr>
          <p:cNvSpPr>
            <a:spLocks noGrp="1"/>
          </p:cNvSpPr>
          <p:nvPr>
            <p:ph type="title"/>
          </p:nvPr>
        </p:nvSpPr>
        <p:spPr/>
        <p:txBody>
          <a:bodyPr/>
          <a:lstStyle/>
          <a:p>
            <a:r>
              <a:rPr lang="nl-NL" dirty="0"/>
              <a:t>Berekeningen met (equivalente) dosis</a:t>
            </a:r>
          </a:p>
        </p:txBody>
      </p:sp>
      <mc:AlternateContent xmlns:mc="http://schemas.openxmlformats.org/markup-compatibility/2006" xmlns:a14="http://schemas.microsoft.com/office/drawing/2010/main">
        <mc:Choice Requires="a14">
          <p:sp>
            <p:nvSpPr>
              <p:cNvPr id="6" name="Tijdelijke aanduiding voor inhoud 5">
                <a:extLst>
                  <a:ext uri="{FF2B5EF4-FFF2-40B4-BE49-F238E27FC236}">
                    <a16:creationId xmlns:a16="http://schemas.microsoft.com/office/drawing/2014/main" id="{3D9FDF2A-E322-A556-7C72-D278BBC8D54B}"/>
                  </a:ext>
                </a:extLst>
              </p:cNvPr>
              <p:cNvSpPr>
                <a:spLocks noGrp="1"/>
              </p:cNvSpPr>
              <p:nvPr>
                <p:ph idx="1"/>
              </p:nvPr>
            </p:nvSpPr>
            <p:spPr/>
            <p:txBody>
              <a:bodyPr>
                <a:normAutofit/>
              </a:bodyPr>
              <a:lstStyle/>
              <a:p>
                <a:pPr>
                  <a:lnSpc>
                    <a:spcPct val="100000"/>
                  </a:lnSpc>
                  <a:spcBef>
                    <a:spcPts val="0"/>
                  </a:spcBef>
                </a:pPr>
                <a14:m>
                  <m:oMath xmlns:m="http://schemas.openxmlformats.org/officeDocument/2006/math">
                    <m:r>
                      <a:rPr lang="nl-NL" b="0" i="1" smtClean="0">
                        <a:latin typeface="Cambria Math" panose="02040503050406030204" pitchFamily="18" charset="0"/>
                      </a:rPr>
                      <m:t>𝐷</m:t>
                    </m:r>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𝑠𝑡𝑟</m:t>
                            </m:r>
                          </m:sub>
                        </m:sSub>
                      </m:num>
                      <m:den>
                        <m:r>
                          <a:rPr lang="nl-NL" b="0" i="1" smtClean="0">
                            <a:latin typeface="Cambria Math" panose="02040503050406030204" pitchFamily="18" charset="0"/>
                          </a:rPr>
                          <m:t>𝑚</m:t>
                        </m:r>
                      </m:den>
                    </m:f>
                  </m:oMath>
                </a14:m>
                <a:endParaRPr lang="nl-NL" b="0" dirty="0"/>
              </a:p>
              <a:p>
                <a:pPr marL="0" indent="0">
                  <a:lnSpc>
                    <a:spcPct val="100000"/>
                  </a:lnSpc>
                  <a:spcBef>
                    <a:spcPts val="0"/>
                  </a:spcBef>
                  <a:buNone/>
                </a:pPr>
                <a:r>
                  <a:rPr lang="nl-NL" dirty="0"/>
                  <a:t>			 Dus: </a:t>
                </a:r>
                <a14:m>
                  <m:oMath xmlns:m="http://schemas.openxmlformats.org/officeDocument/2006/math">
                    <m:r>
                      <a:rPr lang="nl-NL" b="0" i="1" smtClean="0">
                        <a:latin typeface="Cambria Math" panose="02040503050406030204" pitchFamily="18" charset="0"/>
                      </a:rPr>
                      <m:t>𝐻</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a:rPr lang="nl-NL" b="0" i="1" smtClean="0">
                            <a:latin typeface="Cambria Math" panose="02040503050406030204" pitchFamily="18" charset="0"/>
                          </a:rPr>
                          <m:t>𝑅</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𝑠𝑡𝑟</m:t>
                            </m:r>
                          </m:sub>
                        </m:sSub>
                      </m:num>
                      <m:den>
                        <m:r>
                          <a:rPr lang="nl-NL" b="0" i="1" smtClean="0">
                            <a:latin typeface="Cambria Math" panose="02040503050406030204" pitchFamily="18" charset="0"/>
                          </a:rPr>
                          <m:t>𝑚</m:t>
                        </m:r>
                      </m:den>
                    </m:f>
                  </m:oMath>
                </a14:m>
                <a:endParaRPr lang="nl-NL" dirty="0"/>
              </a:p>
              <a:p>
                <a:pPr>
                  <a:lnSpc>
                    <a:spcPct val="100000"/>
                  </a:lnSpc>
                  <a:spcBef>
                    <a:spcPts val="0"/>
                  </a:spcBef>
                </a:pPr>
                <a14:m>
                  <m:oMath xmlns:m="http://schemas.openxmlformats.org/officeDocument/2006/math">
                    <m:r>
                      <a:rPr lang="nl-NL" b="0" i="1" smtClean="0">
                        <a:latin typeface="Cambria Math" panose="02040503050406030204" pitchFamily="18" charset="0"/>
                      </a:rPr>
                      <m:t>𝐻</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a:rPr lang="nl-NL" b="0" i="1" smtClean="0">
                            <a:latin typeface="Cambria Math" panose="02040503050406030204" pitchFamily="18" charset="0"/>
                          </a:rPr>
                          <m:t>𝑅</m:t>
                        </m:r>
                      </m:sub>
                    </m:sSub>
                    <m:r>
                      <a:rPr lang="nl-NL" b="0" i="1" smtClean="0">
                        <a:latin typeface="Cambria Math" panose="02040503050406030204" pitchFamily="18" charset="0"/>
                      </a:rPr>
                      <m:t>⋅</m:t>
                    </m:r>
                    <m:r>
                      <a:rPr lang="nl-NL" b="0" i="1" smtClean="0">
                        <a:latin typeface="Cambria Math" panose="02040503050406030204" pitchFamily="18" charset="0"/>
                      </a:rPr>
                      <m:t>𝐷</m:t>
                    </m:r>
                  </m:oMath>
                </a14:m>
                <a:endParaRPr lang="nl-NL" dirty="0"/>
              </a:p>
              <a:p>
                <a:pPr>
                  <a:spcBef>
                    <a:spcPts val="0"/>
                  </a:spcBef>
                </a:pPr>
                <a:endParaRPr lang="nl-NL" dirty="0"/>
              </a:p>
              <a:p>
                <a:pPr>
                  <a:spcBef>
                    <a:spcPts val="0"/>
                  </a:spcBef>
                </a:pPr>
                <a:r>
                  <a:rPr lang="nl-NL" i="1" dirty="0" err="1"/>
                  <a:t>E</a:t>
                </a:r>
                <a:r>
                  <a:rPr lang="nl-NL" i="1" baseline="-25000" dirty="0" err="1"/>
                  <a:t>str</a:t>
                </a:r>
                <a:r>
                  <a:rPr lang="nl-NL" baseline="-25000" dirty="0"/>
                  <a:t> </a:t>
                </a:r>
                <a:r>
                  <a:rPr lang="nl-NL" dirty="0"/>
                  <a:t>= Stralingsenergie, hangt af van:</a:t>
                </a:r>
              </a:p>
              <a:p>
                <a:pPr lvl="1"/>
                <a:r>
                  <a:rPr lang="nl-NL" dirty="0"/>
                  <a:t>Hoeveel straling komt er vrij bij elke kernreactie?	</a:t>
                </a:r>
              </a:p>
              <a:p>
                <a:pPr lvl="1"/>
                <a:r>
                  <a:rPr lang="nl-NL" dirty="0"/>
                  <a:t>Hoeveel kernen vervallen er?				</a:t>
                </a:r>
              </a:p>
              <a:p>
                <a:pPr marL="457200" lvl="1" indent="0">
                  <a:buNone/>
                </a:pPr>
                <a:endParaRPr lang="nl-NL" dirty="0">
                  <a:sym typeface="Wingdings" panose="05000000000000000000" pitchFamily="2" charset="2"/>
                </a:endParaRPr>
              </a:p>
              <a:p>
                <a:pPr marL="457200" lvl="1" indent="-457200">
                  <a:buNone/>
                </a:pPr>
                <a:r>
                  <a:rPr lang="nl-NL" dirty="0">
                    <a:sym typeface="Wingdings" panose="05000000000000000000" pitchFamily="2" charset="2"/>
                  </a:rPr>
                  <a:t>Dus: </a:t>
                </a:r>
                <a14:m>
                  <m:oMath xmlns:m="http://schemas.openxmlformats.org/officeDocument/2006/math">
                    <m:sSub>
                      <m:sSubPr>
                        <m:ctrlPr>
                          <a:rPr lang="nl-NL" b="0" i="1" smtClean="0">
                            <a:latin typeface="Cambria Math" panose="02040503050406030204" pitchFamily="18" charset="0"/>
                            <a:sym typeface="Wingdings" panose="05000000000000000000" pitchFamily="2" charset="2"/>
                          </a:rPr>
                        </m:ctrlPr>
                      </m:sSubPr>
                      <m:e>
                        <m:r>
                          <a:rPr lang="nl-NL" b="0" i="1" smtClean="0">
                            <a:latin typeface="Cambria Math" panose="02040503050406030204" pitchFamily="18" charset="0"/>
                            <a:sym typeface="Wingdings" panose="05000000000000000000" pitchFamily="2" charset="2"/>
                          </a:rPr>
                          <m:t>𝐸</m:t>
                        </m:r>
                      </m:e>
                      <m:sub>
                        <m:r>
                          <a:rPr lang="nl-NL" b="0" i="1" smtClean="0">
                            <a:latin typeface="Cambria Math" panose="02040503050406030204" pitchFamily="18" charset="0"/>
                            <a:sym typeface="Wingdings" panose="05000000000000000000" pitchFamily="2" charset="2"/>
                          </a:rPr>
                          <m:t>𝑠𝑡𝑟</m:t>
                        </m:r>
                      </m:sub>
                    </m:sSub>
                    <m:r>
                      <a:rPr lang="nl-NL" b="0" i="1" smtClean="0">
                        <a:latin typeface="Cambria Math" panose="02040503050406030204" pitchFamily="18" charset="0"/>
                        <a:sym typeface="Wingdings" panose="05000000000000000000" pitchFamily="2" charset="2"/>
                      </a:rPr>
                      <m:t>=</m:t>
                    </m:r>
                    <m:sSub>
                      <m:sSubPr>
                        <m:ctrlPr>
                          <a:rPr lang="nl-NL" b="0" i="1" smtClean="0">
                            <a:latin typeface="Cambria Math" panose="02040503050406030204" pitchFamily="18" charset="0"/>
                            <a:sym typeface="Wingdings" panose="05000000000000000000" pitchFamily="2" charset="2"/>
                          </a:rPr>
                        </m:ctrlPr>
                      </m:sSubPr>
                      <m:e>
                        <m:r>
                          <a:rPr lang="nl-NL" b="0" i="1" smtClean="0">
                            <a:latin typeface="Cambria Math" panose="02040503050406030204" pitchFamily="18" charset="0"/>
                            <a:sym typeface="Wingdings" panose="05000000000000000000" pitchFamily="2" charset="2"/>
                          </a:rPr>
                          <m:t>𝐸</m:t>
                        </m:r>
                      </m:e>
                      <m:sub>
                        <m:r>
                          <a:rPr lang="nl-NL" b="0" i="1" smtClean="0">
                            <a:latin typeface="Cambria Math" panose="02040503050406030204" pitchFamily="18" charset="0"/>
                            <a:sym typeface="Wingdings" panose="05000000000000000000" pitchFamily="2" charset="2"/>
                          </a:rPr>
                          <m:t>𝑟𝑒𝑎𝑐𝑡𝑖𝑒</m:t>
                        </m:r>
                      </m:sub>
                    </m:sSub>
                    <m:r>
                      <a:rPr lang="nl-NL" b="0" i="1" smtClean="0">
                        <a:latin typeface="Cambria Math" panose="02040503050406030204" pitchFamily="18" charset="0"/>
                        <a:sym typeface="Wingdings" panose="05000000000000000000" pitchFamily="2" charset="2"/>
                      </a:rPr>
                      <m:t>⋅</m:t>
                    </m:r>
                    <m:r>
                      <m:rPr>
                        <m:sty m:val="p"/>
                      </m:rPr>
                      <a:rPr lang="nl-NL" b="0" i="0" smtClean="0">
                        <a:latin typeface="Cambria Math" panose="02040503050406030204" pitchFamily="18" charset="0"/>
                        <a:sym typeface="Wingdings" panose="05000000000000000000" pitchFamily="2" charset="2"/>
                      </a:rPr>
                      <m:t>Δ</m:t>
                    </m:r>
                    <m:r>
                      <a:rPr lang="nl-NL" b="0" i="1" smtClean="0">
                        <a:latin typeface="Cambria Math" panose="02040503050406030204" pitchFamily="18" charset="0"/>
                        <a:sym typeface="Wingdings" panose="05000000000000000000" pitchFamily="2" charset="2"/>
                      </a:rPr>
                      <m:t>𝑁</m:t>
                    </m:r>
                  </m:oMath>
                </a14:m>
                <a:endParaRPr lang="nl-NL" b="0" i="1" dirty="0">
                  <a:latin typeface="Cambria Math" panose="02040503050406030204" pitchFamily="18" charset="0"/>
                  <a:sym typeface="Wingdings" panose="05000000000000000000" pitchFamily="2" charset="2"/>
                </a:endParaRPr>
              </a:p>
            </p:txBody>
          </p:sp>
        </mc:Choice>
        <mc:Fallback xmlns="">
          <p:sp>
            <p:nvSpPr>
              <p:cNvPr id="6" name="Tijdelijke aanduiding voor inhoud 5">
                <a:extLst>
                  <a:ext uri="{FF2B5EF4-FFF2-40B4-BE49-F238E27FC236}">
                    <a16:creationId xmlns:a16="http://schemas.microsoft.com/office/drawing/2014/main" id="{3D9FDF2A-E322-A556-7C72-D278BBC8D54B}"/>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nl-NL">
                    <a:noFill/>
                  </a:rPr>
                  <a:t> </a:t>
                </a:r>
              </a:p>
            </p:txBody>
          </p:sp>
        </mc:Fallback>
      </mc:AlternateContent>
      <p:sp>
        <p:nvSpPr>
          <p:cNvPr id="7" name="Rechteraccolade 6">
            <a:extLst>
              <a:ext uri="{FF2B5EF4-FFF2-40B4-BE49-F238E27FC236}">
                <a16:creationId xmlns:a16="http://schemas.microsoft.com/office/drawing/2014/main" id="{7FF0FA8D-B024-FCB9-F7BF-5E65D7ECB7F5}"/>
              </a:ext>
            </a:extLst>
          </p:cNvPr>
          <p:cNvSpPr/>
          <p:nvPr/>
        </p:nvSpPr>
        <p:spPr>
          <a:xfrm>
            <a:off x="2963119" y="1883500"/>
            <a:ext cx="694481" cy="1641254"/>
          </a:xfrm>
          <a:prstGeom prst="rightBrace">
            <a:avLst>
              <a:gd name="adj1" fmla="val 8333"/>
              <a:gd name="adj2" fmla="val 53041"/>
            </a:avLst>
          </a:prstGeom>
          <a:ln>
            <a:solidFill>
              <a:srgbClr val="945DE8"/>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ep 9">
            <a:extLst>
              <a:ext uri="{FF2B5EF4-FFF2-40B4-BE49-F238E27FC236}">
                <a16:creationId xmlns:a16="http://schemas.microsoft.com/office/drawing/2014/main" id="{E0844087-3BE1-5D60-7B56-41461E087A8E}"/>
              </a:ext>
            </a:extLst>
          </p:cNvPr>
          <p:cNvGrpSpPr/>
          <p:nvPr/>
        </p:nvGrpSpPr>
        <p:grpSpPr>
          <a:xfrm>
            <a:off x="4785595" y="1310720"/>
            <a:ext cx="1913682" cy="1068830"/>
            <a:chOff x="4825678" y="1291210"/>
            <a:chExt cx="1913682" cy="1068830"/>
          </a:xfrm>
        </p:grpSpPr>
        <p:sp>
          <p:nvSpPr>
            <p:cNvPr id="8" name="Tekstballon: ovaal 7">
              <a:extLst>
                <a:ext uri="{FF2B5EF4-FFF2-40B4-BE49-F238E27FC236}">
                  <a16:creationId xmlns:a16="http://schemas.microsoft.com/office/drawing/2014/main" id="{E5016817-F7A5-76A9-5634-FABF0844DB53}"/>
                </a:ext>
              </a:extLst>
            </p:cNvPr>
            <p:cNvSpPr/>
            <p:nvPr/>
          </p:nvSpPr>
          <p:spPr>
            <a:xfrm>
              <a:off x="4825678" y="1291210"/>
              <a:ext cx="1913682" cy="1068830"/>
            </a:xfrm>
            <a:prstGeom prst="wedgeEllipseCallout">
              <a:avLst/>
            </a:prstGeom>
            <a:noFill/>
            <a:ln w="28575">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308FD460-286F-7F81-4B08-4F94609B72C8}"/>
                </a:ext>
              </a:extLst>
            </p:cNvPr>
            <p:cNvSpPr txBox="1"/>
            <p:nvPr/>
          </p:nvSpPr>
          <p:spPr>
            <a:xfrm>
              <a:off x="5260813" y="1359633"/>
              <a:ext cx="13539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a:ea typeface="+mn-ea"/>
                  <a:cs typeface="+mn-cs"/>
                </a:rPr>
                <a:t>Binas T27D3</a:t>
              </a:r>
            </a:p>
          </p:txBody>
        </p:sp>
      </p:grpSp>
      <p:grpSp>
        <p:nvGrpSpPr>
          <p:cNvPr id="11" name="Groep 10">
            <a:extLst>
              <a:ext uri="{FF2B5EF4-FFF2-40B4-BE49-F238E27FC236}">
                <a16:creationId xmlns:a16="http://schemas.microsoft.com/office/drawing/2014/main" id="{7CAE51BB-A67D-0A9F-E0D7-C3EF43307C23}"/>
              </a:ext>
            </a:extLst>
          </p:cNvPr>
          <p:cNvGrpSpPr/>
          <p:nvPr/>
        </p:nvGrpSpPr>
        <p:grpSpPr>
          <a:xfrm>
            <a:off x="9596376" y="3108064"/>
            <a:ext cx="1913682" cy="1068830"/>
            <a:chOff x="4825678" y="1291210"/>
            <a:chExt cx="1913682" cy="1068830"/>
          </a:xfrm>
        </p:grpSpPr>
        <p:sp>
          <p:nvSpPr>
            <p:cNvPr id="12" name="Tekstballon: ovaal 11">
              <a:extLst>
                <a:ext uri="{FF2B5EF4-FFF2-40B4-BE49-F238E27FC236}">
                  <a16:creationId xmlns:a16="http://schemas.microsoft.com/office/drawing/2014/main" id="{1DCA14F0-8CAB-218A-76F4-C5B0FB7FD376}"/>
                </a:ext>
              </a:extLst>
            </p:cNvPr>
            <p:cNvSpPr/>
            <p:nvPr/>
          </p:nvSpPr>
          <p:spPr>
            <a:xfrm>
              <a:off x="4825678" y="1291210"/>
              <a:ext cx="1913682" cy="1068830"/>
            </a:xfrm>
            <a:prstGeom prst="wedgeEllipseCallout">
              <a:avLst/>
            </a:prstGeom>
            <a:noFill/>
            <a:ln w="28575">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27AD9CD1-0C32-71DE-CD21-39D25A0F7DA8}"/>
                </a:ext>
              </a:extLst>
            </p:cNvPr>
            <p:cNvSpPr txBox="1"/>
            <p:nvPr/>
          </p:nvSpPr>
          <p:spPr>
            <a:xfrm>
              <a:off x="5113179" y="1421701"/>
              <a:ext cx="15007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a:ea typeface="+mn-ea"/>
                  <a:cs typeface="+mn-cs"/>
                </a:rPr>
                <a:t>Reken om naar joule</a:t>
              </a:r>
            </a:p>
          </p:txBody>
        </p:sp>
      </p:grpSp>
      <p:pic>
        <p:nvPicPr>
          <p:cNvPr id="3" name="Afbeelding 2">
            <a:extLst>
              <a:ext uri="{FF2B5EF4-FFF2-40B4-BE49-F238E27FC236}">
                <a16:creationId xmlns:a16="http://schemas.microsoft.com/office/drawing/2014/main" id="{853B8958-781F-7DE0-878E-5D7DFDD32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225" y="3640068"/>
            <a:ext cx="9712530" cy="3075289"/>
          </a:xfrm>
          <a:prstGeom prst="rect">
            <a:avLst/>
          </a:prstGeom>
        </p:spPr>
      </p:pic>
      <p:sp>
        <p:nvSpPr>
          <p:cNvPr id="4" name="Tekstvak 3">
            <a:extLst>
              <a:ext uri="{FF2B5EF4-FFF2-40B4-BE49-F238E27FC236}">
                <a16:creationId xmlns:a16="http://schemas.microsoft.com/office/drawing/2014/main" id="{D7BFA8E6-0387-2F71-25F4-239BDD9E75B8}"/>
              </a:ext>
            </a:extLst>
          </p:cNvPr>
          <p:cNvSpPr txBox="1"/>
          <p:nvPr/>
        </p:nvSpPr>
        <p:spPr>
          <a:xfrm>
            <a:off x="8347599" y="4307385"/>
            <a:ext cx="20954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Binas T25A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hthoek 1">
            <a:extLst>
              <a:ext uri="{FF2B5EF4-FFF2-40B4-BE49-F238E27FC236}">
                <a16:creationId xmlns:a16="http://schemas.microsoft.com/office/drawing/2014/main" id="{2AE9EE39-DD93-9563-D22B-B76CB21D6094}"/>
              </a:ext>
            </a:extLst>
          </p:cNvPr>
          <p:cNvSpPr/>
          <p:nvPr/>
        </p:nvSpPr>
        <p:spPr>
          <a:xfrm>
            <a:off x="6096000" y="4320866"/>
            <a:ext cx="4347044" cy="2315981"/>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F425DB5-4550-C322-892A-65873D15122F}"/>
              </a:ext>
            </a:extLst>
          </p:cNvPr>
          <p:cNvSpPr>
            <a:spLocks noGrp="1"/>
          </p:cNvSpPr>
          <p:nvPr>
            <p:ph type="title"/>
          </p:nvPr>
        </p:nvSpPr>
        <p:spPr/>
        <p:txBody>
          <a:bodyPr/>
          <a:lstStyle/>
          <a:p>
            <a:r>
              <a:rPr lang="nl-NL" dirty="0"/>
              <a:t>Berekeningen met (equivalente) dosis</a:t>
            </a:r>
          </a:p>
        </p:txBody>
      </p:sp>
      <mc:AlternateContent xmlns:mc="http://schemas.openxmlformats.org/markup-compatibility/2006" xmlns:a14="http://schemas.microsoft.com/office/drawing/2010/main">
        <mc:Choice Requires="a14">
          <p:sp>
            <p:nvSpPr>
              <p:cNvPr id="6" name="Tijdelijke aanduiding voor inhoud 5">
                <a:extLst>
                  <a:ext uri="{FF2B5EF4-FFF2-40B4-BE49-F238E27FC236}">
                    <a16:creationId xmlns:a16="http://schemas.microsoft.com/office/drawing/2014/main" id="{3D9FDF2A-E322-A556-7C72-D278BBC8D54B}"/>
                  </a:ext>
                </a:extLst>
              </p:cNvPr>
              <p:cNvSpPr>
                <a:spLocks noGrp="1"/>
              </p:cNvSpPr>
              <p:nvPr>
                <p:ph idx="1"/>
              </p:nvPr>
            </p:nvSpPr>
            <p:spPr>
              <a:xfrm>
                <a:off x="838200" y="1825625"/>
                <a:ext cx="10515600" cy="3859791"/>
              </a:xfrm>
            </p:spPr>
            <p:txBody>
              <a:bodyPr>
                <a:normAutofit/>
              </a:bodyPr>
              <a:lstStyle/>
              <a:p>
                <a:pPr>
                  <a:lnSpc>
                    <a:spcPct val="100000"/>
                  </a:lnSpc>
                  <a:spcBef>
                    <a:spcPts val="0"/>
                  </a:spcBef>
                </a:pPr>
                <a14:m>
                  <m:oMath xmlns:m="http://schemas.openxmlformats.org/officeDocument/2006/math">
                    <m:r>
                      <a:rPr lang="nl-NL" b="0" i="1" smtClean="0">
                        <a:latin typeface="Cambria Math" panose="02040503050406030204" pitchFamily="18" charset="0"/>
                      </a:rPr>
                      <m:t>𝐷</m:t>
                    </m:r>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𝑠𝑡𝑟</m:t>
                            </m:r>
                          </m:sub>
                        </m:sSub>
                      </m:num>
                      <m:den>
                        <m:r>
                          <a:rPr lang="nl-NL" b="0" i="1" smtClean="0">
                            <a:latin typeface="Cambria Math" panose="02040503050406030204" pitchFamily="18" charset="0"/>
                          </a:rPr>
                          <m:t>𝑚</m:t>
                        </m:r>
                      </m:den>
                    </m:f>
                  </m:oMath>
                </a14:m>
                <a:endParaRPr lang="nl-NL" b="0" dirty="0"/>
              </a:p>
              <a:p>
                <a:pPr marL="0" indent="0">
                  <a:lnSpc>
                    <a:spcPct val="100000"/>
                  </a:lnSpc>
                  <a:spcBef>
                    <a:spcPts val="0"/>
                  </a:spcBef>
                  <a:buNone/>
                </a:pPr>
                <a:r>
                  <a:rPr lang="nl-NL" dirty="0"/>
                  <a:t>			 Dus: </a:t>
                </a:r>
                <a14:m>
                  <m:oMath xmlns:m="http://schemas.openxmlformats.org/officeDocument/2006/math">
                    <m:r>
                      <a:rPr lang="nl-NL" b="0" i="1" smtClean="0">
                        <a:latin typeface="Cambria Math" panose="02040503050406030204" pitchFamily="18" charset="0"/>
                      </a:rPr>
                      <m:t>𝐻</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a:rPr lang="nl-NL" b="0" i="1" smtClean="0">
                            <a:latin typeface="Cambria Math" panose="02040503050406030204" pitchFamily="18" charset="0"/>
                          </a:rPr>
                          <m:t>𝑅</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𝑠𝑡𝑟</m:t>
                            </m:r>
                          </m:sub>
                        </m:sSub>
                      </m:num>
                      <m:den>
                        <m:r>
                          <a:rPr lang="nl-NL" b="0" i="1" smtClean="0">
                            <a:latin typeface="Cambria Math" panose="02040503050406030204" pitchFamily="18" charset="0"/>
                          </a:rPr>
                          <m:t>𝑚</m:t>
                        </m:r>
                      </m:den>
                    </m:f>
                  </m:oMath>
                </a14:m>
                <a:endParaRPr lang="nl-NL" dirty="0"/>
              </a:p>
              <a:p>
                <a:pPr>
                  <a:lnSpc>
                    <a:spcPct val="100000"/>
                  </a:lnSpc>
                  <a:spcBef>
                    <a:spcPts val="0"/>
                  </a:spcBef>
                </a:pPr>
                <a14:m>
                  <m:oMath xmlns:m="http://schemas.openxmlformats.org/officeDocument/2006/math">
                    <m:r>
                      <a:rPr lang="nl-NL" b="0" i="1" smtClean="0">
                        <a:latin typeface="Cambria Math" panose="02040503050406030204" pitchFamily="18" charset="0"/>
                      </a:rPr>
                      <m:t>𝐻</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a:rPr lang="nl-NL" b="0" i="1" smtClean="0">
                            <a:latin typeface="Cambria Math" panose="02040503050406030204" pitchFamily="18" charset="0"/>
                          </a:rPr>
                          <m:t>𝑅</m:t>
                        </m:r>
                      </m:sub>
                    </m:sSub>
                    <m:r>
                      <a:rPr lang="nl-NL" b="0" i="1" smtClean="0">
                        <a:latin typeface="Cambria Math" panose="02040503050406030204" pitchFamily="18" charset="0"/>
                      </a:rPr>
                      <m:t>⋅</m:t>
                    </m:r>
                    <m:r>
                      <a:rPr lang="nl-NL" b="0" i="1" smtClean="0">
                        <a:latin typeface="Cambria Math" panose="02040503050406030204" pitchFamily="18" charset="0"/>
                      </a:rPr>
                      <m:t>𝐷</m:t>
                    </m:r>
                  </m:oMath>
                </a14:m>
                <a:endParaRPr lang="nl-NL" dirty="0"/>
              </a:p>
              <a:p>
                <a:pPr>
                  <a:spcBef>
                    <a:spcPts val="0"/>
                  </a:spcBef>
                </a:pPr>
                <a:endParaRPr lang="nl-NL" dirty="0"/>
              </a:p>
              <a:p>
                <a:pPr>
                  <a:spcBef>
                    <a:spcPts val="0"/>
                  </a:spcBef>
                </a:pPr>
                <a:r>
                  <a:rPr lang="nl-NL" i="1" dirty="0" err="1"/>
                  <a:t>E</a:t>
                </a:r>
                <a:r>
                  <a:rPr lang="nl-NL" i="1" baseline="-25000" dirty="0" err="1"/>
                  <a:t>str</a:t>
                </a:r>
                <a:r>
                  <a:rPr lang="nl-NL" baseline="-25000" dirty="0"/>
                  <a:t> </a:t>
                </a:r>
                <a:r>
                  <a:rPr lang="nl-NL" dirty="0"/>
                  <a:t>= Stralingsenergie, hangt af van:</a:t>
                </a:r>
              </a:p>
              <a:p>
                <a:pPr lvl="1"/>
                <a:r>
                  <a:rPr lang="nl-NL" dirty="0"/>
                  <a:t>Hoeveel straling komt er vrij bij elke kernreactie?	</a:t>
                </a:r>
                <a:endParaRPr lang="nl-NL" dirty="0">
                  <a:sym typeface="Wingdings" panose="05000000000000000000" pitchFamily="2" charset="2"/>
                </a:endParaRPr>
              </a:p>
              <a:p>
                <a:pPr lvl="1"/>
                <a:r>
                  <a:rPr lang="nl-NL" dirty="0"/>
                  <a:t>Hoeveel kernen vervallen er per seconde?		</a:t>
                </a:r>
              </a:p>
              <a:p>
                <a:pPr lvl="1"/>
                <a:r>
                  <a:rPr lang="nl-NL" dirty="0"/>
                  <a:t>Hoe lang wordt er bestraald? 				</a:t>
                </a:r>
                <a:endParaRPr lang="nl-NL" dirty="0">
                  <a:sym typeface="Wingdings" panose="05000000000000000000" pitchFamily="2" charset="2"/>
                </a:endParaRPr>
              </a:p>
              <a:p>
                <a:pPr marL="457200" lvl="1" indent="0">
                  <a:buNone/>
                </a:pPr>
                <a:endParaRPr lang="nl-NL" dirty="0">
                  <a:sym typeface="Wingdings" panose="05000000000000000000" pitchFamily="2" charset="2"/>
                </a:endParaRPr>
              </a:p>
              <a:p>
                <a:pPr marL="457200" lvl="1" indent="-457200">
                  <a:buNone/>
                </a:pPr>
                <a:endParaRPr lang="nl-NL" dirty="0">
                  <a:sym typeface="Wingdings" panose="05000000000000000000" pitchFamily="2" charset="2"/>
                </a:endParaRPr>
              </a:p>
            </p:txBody>
          </p:sp>
        </mc:Choice>
        <mc:Fallback xmlns="">
          <p:sp>
            <p:nvSpPr>
              <p:cNvPr id="6" name="Tijdelijke aanduiding voor inhoud 5">
                <a:extLst>
                  <a:ext uri="{FF2B5EF4-FFF2-40B4-BE49-F238E27FC236}">
                    <a16:creationId xmlns:a16="http://schemas.microsoft.com/office/drawing/2014/main" id="{3D9FDF2A-E322-A556-7C72-D278BBC8D54B}"/>
                  </a:ext>
                </a:extLst>
              </p:cNvPr>
              <p:cNvSpPr>
                <a:spLocks noGrp="1" noRot="1" noChangeAspect="1" noMove="1" noResize="1" noEditPoints="1" noAdjustHandles="1" noChangeArrowheads="1" noChangeShapeType="1" noTextEdit="1"/>
              </p:cNvSpPr>
              <p:nvPr>
                <p:ph idx="1"/>
              </p:nvPr>
            </p:nvSpPr>
            <p:spPr>
              <a:xfrm>
                <a:off x="838200" y="1825625"/>
                <a:ext cx="10515600" cy="3859791"/>
              </a:xfrm>
              <a:blipFill>
                <a:blip r:embed="rId2"/>
                <a:stretch>
                  <a:fillRect l="-1043"/>
                </a:stretch>
              </a:blipFill>
            </p:spPr>
            <p:txBody>
              <a:bodyPr/>
              <a:lstStyle/>
              <a:p>
                <a:r>
                  <a:rPr lang="nl-NL">
                    <a:noFill/>
                  </a:rPr>
                  <a:t> </a:t>
                </a:r>
              </a:p>
            </p:txBody>
          </p:sp>
        </mc:Fallback>
      </mc:AlternateContent>
      <p:sp>
        <p:nvSpPr>
          <p:cNvPr id="7" name="Rechteraccolade 6">
            <a:extLst>
              <a:ext uri="{FF2B5EF4-FFF2-40B4-BE49-F238E27FC236}">
                <a16:creationId xmlns:a16="http://schemas.microsoft.com/office/drawing/2014/main" id="{7FF0FA8D-B024-FCB9-F7BF-5E65D7ECB7F5}"/>
              </a:ext>
            </a:extLst>
          </p:cNvPr>
          <p:cNvSpPr/>
          <p:nvPr/>
        </p:nvSpPr>
        <p:spPr>
          <a:xfrm>
            <a:off x="2963119" y="1883500"/>
            <a:ext cx="694481" cy="1641254"/>
          </a:xfrm>
          <a:prstGeom prst="rightBrace">
            <a:avLst>
              <a:gd name="adj1" fmla="val 8333"/>
              <a:gd name="adj2" fmla="val 53041"/>
            </a:avLst>
          </a:prstGeom>
          <a:ln>
            <a:solidFill>
              <a:srgbClr val="945DE8"/>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ep 9">
            <a:extLst>
              <a:ext uri="{FF2B5EF4-FFF2-40B4-BE49-F238E27FC236}">
                <a16:creationId xmlns:a16="http://schemas.microsoft.com/office/drawing/2014/main" id="{E0844087-3BE1-5D60-7B56-41461E087A8E}"/>
              </a:ext>
            </a:extLst>
          </p:cNvPr>
          <p:cNvGrpSpPr/>
          <p:nvPr/>
        </p:nvGrpSpPr>
        <p:grpSpPr>
          <a:xfrm>
            <a:off x="4785595" y="1310720"/>
            <a:ext cx="1913682" cy="1068830"/>
            <a:chOff x="4825678" y="1291210"/>
            <a:chExt cx="1913682" cy="1068830"/>
          </a:xfrm>
        </p:grpSpPr>
        <p:sp>
          <p:nvSpPr>
            <p:cNvPr id="8" name="Tekstballon: ovaal 7">
              <a:extLst>
                <a:ext uri="{FF2B5EF4-FFF2-40B4-BE49-F238E27FC236}">
                  <a16:creationId xmlns:a16="http://schemas.microsoft.com/office/drawing/2014/main" id="{E5016817-F7A5-76A9-5634-FABF0844DB53}"/>
                </a:ext>
              </a:extLst>
            </p:cNvPr>
            <p:cNvSpPr/>
            <p:nvPr/>
          </p:nvSpPr>
          <p:spPr>
            <a:xfrm>
              <a:off x="4825678" y="1291210"/>
              <a:ext cx="1913682" cy="1068830"/>
            </a:xfrm>
            <a:prstGeom prst="wedgeEllipseCallout">
              <a:avLst/>
            </a:prstGeom>
            <a:noFill/>
            <a:ln w="28575">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308FD460-286F-7F81-4B08-4F94609B72C8}"/>
                </a:ext>
              </a:extLst>
            </p:cNvPr>
            <p:cNvSpPr txBox="1"/>
            <p:nvPr/>
          </p:nvSpPr>
          <p:spPr>
            <a:xfrm>
              <a:off x="5260813" y="1359633"/>
              <a:ext cx="13539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Effra" panose="02000506080000020004"/>
                  <a:ea typeface="+mn-ea"/>
                  <a:cs typeface="+mn-cs"/>
                </a:rPr>
                <a:t>Binas T27D3</a:t>
              </a:r>
            </a:p>
          </p:txBody>
        </p:sp>
      </p:grpSp>
      <p:grpSp>
        <p:nvGrpSpPr>
          <p:cNvPr id="11" name="Groep 10">
            <a:extLst>
              <a:ext uri="{FF2B5EF4-FFF2-40B4-BE49-F238E27FC236}">
                <a16:creationId xmlns:a16="http://schemas.microsoft.com/office/drawing/2014/main" id="{7CAE51BB-A67D-0A9F-E0D7-C3EF43307C23}"/>
              </a:ext>
            </a:extLst>
          </p:cNvPr>
          <p:cNvGrpSpPr/>
          <p:nvPr/>
        </p:nvGrpSpPr>
        <p:grpSpPr>
          <a:xfrm>
            <a:off x="9596376" y="3108064"/>
            <a:ext cx="1913682" cy="1068830"/>
            <a:chOff x="4825678" y="1291210"/>
            <a:chExt cx="1913682" cy="1068830"/>
          </a:xfrm>
        </p:grpSpPr>
        <p:sp>
          <p:nvSpPr>
            <p:cNvPr id="12" name="Tekstballon: ovaal 11">
              <a:extLst>
                <a:ext uri="{FF2B5EF4-FFF2-40B4-BE49-F238E27FC236}">
                  <a16:creationId xmlns:a16="http://schemas.microsoft.com/office/drawing/2014/main" id="{1DCA14F0-8CAB-218A-76F4-C5B0FB7FD376}"/>
                </a:ext>
              </a:extLst>
            </p:cNvPr>
            <p:cNvSpPr/>
            <p:nvPr/>
          </p:nvSpPr>
          <p:spPr>
            <a:xfrm>
              <a:off x="4825678" y="1291210"/>
              <a:ext cx="1913682" cy="1068830"/>
            </a:xfrm>
            <a:prstGeom prst="wedgeEllipseCallout">
              <a:avLst/>
            </a:prstGeom>
            <a:noFill/>
            <a:ln w="28575">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27AD9CD1-0C32-71DE-CD21-39D25A0F7DA8}"/>
                </a:ext>
              </a:extLst>
            </p:cNvPr>
            <p:cNvSpPr txBox="1"/>
            <p:nvPr/>
          </p:nvSpPr>
          <p:spPr>
            <a:xfrm>
              <a:off x="5113179" y="1421701"/>
              <a:ext cx="15007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a:ea typeface="+mn-ea"/>
                  <a:cs typeface="+mn-cs"/>
                </a:rPr>
                <a:t>Reken om naar joule</a:t>
              </a:r>
            </a:p>
          </p:txBody>
        </p:sp>
      </p:grpSp>
      <p:sp>
        <p:nvSpPr>
          <p:cNvPr id="2" name="Tekstvak 1">
            <a:extLst>
              <a:ext uri="{FF2B5EF4-FFF2-40B4-BE49-F238E27FC236}">
                <a16:creationId xmlns:a16="http://schemas.microsoft.com/office/drawing/2014/main" id="{11EA22CD-8D73-5B50-17AC-B9EA69E724A6}"/>
              </a:ext>
            </a:extLst>
          </p:cNvPr>
          <p:cNvSpPr txBox="1"/>
          <p:nvPr/>
        </p:nvSpPr>
        <p:spPr>
          <a:xfrm>
            <a:off x="8347599" y="4307385"/>
            <a:ext cx="20954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Binas T25A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93B12935-1587-A044-44C8-3C46B0514395}"/>
              </a:ext>
            </a:extLst>
          </p:cNvPr>
          <p:cNvSpPr txBox="1"/>
          <p:nvPr/>
        </p:nvSpPr>
        <p:spPr>
          <a:xfrm>
            <a:off x="8347599" y="4691458"/>
            <a:ext cx="177324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Activiteit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5F221B99-4377-8D47-A2E7-97C4A7725198}"/>
              </a:ext>
            </a:extLst>
          </p:cNvPr>
          <p:cNvSpPr txBox="1"/>
          <p:nvPr/>
        </p:nvSpPr>
        <p:spPr>
          <a:xfrm>
            <a:off x="8347599" y="5068805"/>
            <a:ext cx="1568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Effra" panose="02000506080000020004" pitchFamily="2" charset="0"/>
                <a:ea typeface="+mn-ea"/>
                <a:cs typeface="+mn-cs"/>
                <a:sym typeface="Wingdings" panose="05000000000000000000" pitchFamily="2" charset="2"/>
              </a:rPr>
              <a:t> Tijd</a:t>
            </a:r>
            <a:endParaRPr kumimoji="0" lang="nl-NL" sz="2400" b="0" i="0" u="none" strike="noStrike" kern="1200" cap="none" spc="0" normalizeH="0" baseline="0" noProof="0" dirty="0">
              <a:ln>
                <a:noFill/>
              </a:ln>
              <a:solidFill>
                <a:prstClr val="black"/>
              </a:solidFill>
              <a:effectLst/>
              <a:uLnTx/>
              <a:uFillTx/>
              <a:latin typeface="Effra" panose="02000506080000020004" pitchFamily="2" charset="0"/>
              <a:ea typeface="+mn-ea"/>
              <a:cs typeface="+mn-cs"/>
            </a:endParaRPr>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20DFD934-F969-481B-BB37-B8BD66354178}"/>
                  </a:ext>
                </a:extLst>
              </p:cNvPr>
              <p:cNvSpPr txBox="1"/>
              <p:nvPr/>
            </p:nvSpPr>
            <p:spPr>
              <a:xfrm>
                <a:off x="999116" y="5685416"/>
                <a:ext cx="6096896" cy="461665"/>
              </a:xfrm>
              <a:prstGeom prst="rect">
                <a:avLst/>
              </a:prstGeom>
              <a:noFill/>
            </p:spPr>
            <p:txBody>
              <a:bodyPr wrap="square">
                <a:spAutoFit/>
              </a:bodyPr>
              <a:lstStyle/>
              <a:p>
                <a:pPr marL="457200" lvl="1" indent="-457200">
                  <a:buNone/>
                </a:pPr>
                <a:r>
                  <a:rPr lang="nl-NL" sz="2400" dirty="0">
                    <a:sym typeface="Wingdings" panose="05000000000000000000" pitchFamily="2" charset="2"/>
                  </a:rPr>
                  <a:t>Dus: </a:t>
                </a:r>
                <a14:m>
                  <m:oMath xmlns:m="http://schemas.openxmlformats.org/officeDocument/2006/math">
                    <m:sSub>
                      <m:sSubPr>
                        <m:ctrlPr>
                          <a:rPr lang="nl-NL" sz="2400" b="0" i="1" smtClean="0">
                            <a:latin typeface="Cambria Math" panose="02040503050406030204" pitchFamily="18" charset="0"/>
                            <a:sym typeface="Wingdings" panose="05000000000000000000" pitchFamily="2" charset="2"/>
                          </a:rPr>
                        </m:ctrlPr>
                      </m:sSubPr>
                      <m:e>
                        <m:r>
                          <a:rPr lang="nl-NL" sz="2400" b="0" i="1" smtClean="0">
                            <a:latin typeface="Cambria Math" panose="02040503050406030204" pitchFamily="18" charset="0"/>
                            <a:sym typeface="Wingdings" panose="05000000000000000000" pitchFamily="2" charset="2"/>
                          </a:rPr>
                          <m:t>𝐸</m:t>
                        </m:r>
                      </m:e>
                      <m:sub>
                        <m:r>
                          <a:rPr lang="nl-NL" sz="2400" b="0" i="1" smtClean="0">
                            <a:latin typeface="Cambria Math" panose="02040503050406030204" pitchFamily="18" charset="0"/>
                            <a:sym typeface="Wingdings" panose="05000000000000000000" pitchFamily="2" charset="2"/>
                          </a:rPr>
                          <m:t>𝑠𝑡𝑟</m:t>
                        </m:r>
                      </m:sub>
                    </m:sSub>
                    <m:r>
                      <a:rPr lang="nl-NL" sz="2400" b="0" i="1" smtClean="0">
                        <a:latin typeface="Cambria Math" panose="02040503050406030204" pitchFamily="18" charset="0"/>
                        <a:sym typeface="Wingdings" panose="05000000000000000000" pitchFamily="2" charset="2"/>
                      </a:rPr>
                      <m:t>=</m:t>
                    </m:r>
                    <m:sSub>
                      <m:sSubPr>
                        <m:ctrlPr>
                          <a:rPr lang="nl-NL" sz="2400" i="1">
                            <a:latin typeface="Cambria Math" panose="02040503050406030204" pitchFamily="18" charset="0"/>
                            <a:sym typeface="Wingdings" panose="05000000000000000000" pitchFamily="2" charset="2"/>
                          </a:rPr>
                        </m:ctrlPr>
                      </m:sSubPr>
                      <m:e>
                        <m:r>
                          <a:rPr lang="nl-NL" sz="2400" i="1">
                            <a:latin typeface="Cambria Math" panose="02040503050406030204" pitchFamily="18" charset="0"/>
                            <a:sym typeface="Wingdings" panose="05000000000000000000" pitchFamily="2" charset="2"/>
                          </a:rPr>
                          <m:t>𝐸</m:t>
                        </m:r>
                      </m:e>
                      <m:sub>
                        <m:r>
                          <a:rPr lang="nl-NL" sz="2400" i="1">
                            <a:latin typeface="Cambria Math" panose="02040503050406030204" pitchFamily="18" charset="0"/>
                            <a:sym typeface="Wingdings" panose="05000000000000000000" pitchFamily="2" charset="2"/>
                          </a:rPr>
                          <m:t>𝑟𝑒𝑎𝑐𝑡𝑖𝑒</m:t>
                        </m:r>
                      </m:sub>
                    </m:sSub>
                    <m:r>
                      <a:rPr lang="nl-NL" sz="2400" i="1">
                        <a:latin typeface="Cambria Math" panose="02040503050406030204" pitchFamily="18" charset="0"/>
                        <a:sym typeface="Wingdings" panose="05000000000000000000" pitchFamily="2" charset="2"/>
                      </a:rPr>
                      <m:t>⋅</m:t>
                    </m:r>
                    <m:r>
                      <m:rPr>
                        <m:sty m:val="p"/>
                      </m:rPr>
                      <a:rPr lang="nl-NL" sz="2400" b="0" i="0" smtClean="0">
                        <a:latin typeface="Cambria Math" panose="02040503050406030204" pitchFamily="18" charset="0"/>
                        <a:sym typeface="Wingdings" panose="05000000000000000000" pitchFamily="2" charset="2"/>
                      </a:rPr>
                      <m:t>Δ</m:t>
                    </m:r>
                    <m:r>
                      <a:rPr lang="nl-NL" sz="2400" b="0" i="1" smtClean="0">
                        <a:latin typeface="Cambria Math" panose="02040503050406030204" pitchFamily="18" charset="0"/>
                        <a:sym typeface="Wingdings" panose="05000000000000000000" pitchFamily="2" charset="2"/>
                      </a:rPr>
                      <m:t>𝑁</m:t>
                    </m:r>
                    <m:r>
                      <a:rPr lang="nl-NL" sz="2400" b="0" i="1" smtClean="0">
                        <a:latin typeface="Cambria Math" panose="02040503050406030204" pitchFamily="18" charset="0"/>
                        <a:sym typeface="Wingdings" panose="05000000000000000000" pitchFamily="2" charset="2"/>
                      </a:rPr>
                      <m:t>=</m:t>
                    </m:r>
                    <m:sSub>
                      <m:sSubPr>
                        <m:ctrlPr>
                          <a:rPr lang="nl-NL" sz="2400" b="0" i="1" smtClean="0">
                            <a:latin typeface="Cambria Math" panose="02040503050406030204" pitchFamily="18" charset="0"/>
                            <a:sym typeface="Wingdings" panose="05000000000000000000" pitchFamily="2" charset="2"/>
                          </a:rPr>
                        </m:ctrlPr>
                      </m:sSubPr>
                      <m:e>
                        <m:r>
                          <a:rPr lang="nl-NL" sz="2400" b="0" i="1" smtClean="0">
                            <a:latin typeface="Cambria Math" panose="02040503050406030204" pitchFamily="18" charset="0"/>
                            <a:sym typeface="Wingdings" panose="05000000000000000000" pitchFamily="2" charset="2"/>
                          </a:rPr>
                          <m:t>𝐸</m:t>
                        </m:r>
                      </m:e>
                      <m:sub>
                        <m:r>
                          <a:rPr lang="nl-NL" sz="2400" b="0" i="1" smtClean="0">
                            <a:latin typeface="Cambria Math" panose="02040503050406030204" pitchFamily="18" charset="0"/>
                            <a:sym typeface="Wingdings" panose="05000000000000000000" pitchFamily="2" charset="2"/>
                          </a:rPr>
                          <m:t>𝑟𝑒𝑎𝑐𝑡𝑖𝑒</m:t>
                        </m:r>
                      </m:sub>
                    </m:sSub>
                    <m:r>
                      <a:rPr lang="nl-NL" sz="2400" b="0" i="1" smtClean="0">
                        <a:latin typeface="Cambria Math" panose="02040503050406030204" pitchFamily="18" charset="0"/>
                        <a:sym typeface="Wingdings" panose="05000000000000000000" pitchFamily="2" charset="2"/>
                      </a:rPr>
                      <m:t>⋅</m:t>
                    </m:r>
                    <m:r>
                      <a:rPr lang="nl-NL" sz="2400" i="1">
                        <a:latin typeface="Cambria Math" panose="02040503050406030204" pitchFamily="18" charset="0"/>
                        <a:sym typeface="Wingdings" panose="05000000000000000000" pitchFamily="2" charset="2"/>
                      </a:rPr>
                      <m:t>𝐴</m:t>
                    </m:r>
                    <m:r>
                      <a:rPr lang="nl-NL" sz="2400" i="1">
                        <a:latin typeface="Cambria Math" panose="02040503050406030204" pitchFamily="18" charset="0"/>
                        <a:sym typeface="Wingdings" panose="05000000000000000000" pitchFamily="2" charset="2"/>
                      </a:rPr>
                      <m:t>⋅</m:t>
                    </m:r>
                    <m:r>
                      <a:rPr lang="nl-NL" sz="2400" i="1">
                        <a:latin typeface="Cambria Math" panose="02040503050406030204" pitchFamily="18" charset="0"/>
                        <a:sym typeface="Wingdings" panose="05000000000000000000" pitchFamily="2" charset="2"/>
                      </a:rPr>
                      <m:t>𝑡</m:t>
                    </m:r>
                  </m:oMath>
                </a14:m>
                <a:endParaRPr lang="nl-NL" sz="2400" b="0" i="1" dirty="0">
                  <a:latin typeface="Cambria Math" panose="02040503050406030204" pitchFamily="18" charset="0"/>
                  <a:sym typeface="Wingdings" panose="05000000000000000000" pitchFamily="2" charset="2"/>
                </a:endParaRPr>
              </a:p>
            </p:txBody>
          </p:sp>
        </mc:Choice>
        <mc:Fallback xmlns="">
          <p:sp>
            <p:nvSpPr>
              <p:cNvPr id="15" name="Tekstvak 14">
                <a:extLst>
                  <a:ext uri="{FF2B5EF4-FFF2-40B4-BE49-F238E27FC236}">
                    <a16:creationId xmlns:a16="http://schemas.microsoft.com/office/drawing/2014/main" id="{20DFD934-F969-481B-BB37-B8BD66354178}"/>
                  </a:ext>
                </a:extLst>
              </p:cNvPr>
              <p:cNvSpPr txBox="1">
                <a:spLocks noRot="1" noChangeAspect="1" noMove="1" noResize="1" noEditPoints="1" noAdjustHandles="1" noChangeArrowheads="1" noChangeShapeType="1" noTextEdit="1"/>
              </p:cNvSpPr>
              <p:nvPr/>
            </p:nvSpPr>
            <p:spPr>
              <a:xfrm>
                <a:off x="999116" y="5685416"/>
                <a:ext cx="6096896" cy="461665"/>
              </a:xfrm>
              <a:prstGeom prst="rect">
                <a:avLst/>
              </a:prstGeom>
              <a:blipFill>
                <a:blip r:embed="rId3"/>
                <a:stretch>
                  <a:fillRect l="-1600" t="-10667" b="-30667"/>
                </a:stretch>
              </a:blipFill>
            </p:spPr>
            <p:txBody>
              <a:bodyPr/>
              <a:lstStyle/>
              <a:p>
                <a:r>
                  <a:rPr lang="nl-NL">
                    <a:noFill/>
                  </a:rPr>
                  <a:t> </a:t>
                </a:r>
              </a:p>
            </p:txBody>
          </p:sp>
        </mc:Fallback>
      </mc:AlternateContent>
    </p:spTree>
    <p:extLst>
      <p:ext uri="{BB962C8B-B14F-4D97-AF65-F5344CB8AC3E}">
        <p14:creationId xmlns:p14="http://schemas.microsoft.com/office/powerpoint/2010/main" val="318019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312A04E-CA59-1402-53FE-E56FF2815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60" y="750567"/>
            <a:ext cx="9269942" cy="2823770"/>
          </a:xfrm>
          <a:prstGeom prst="rect">
            <a:avLst/>
          </a:prstGeom>
        </p:spPr>
      </p:pic>
      <p:sp>
        <p:nvSpPr>
          <p:cNvPr id="6" name="Rechthoek 5">
            <a:extLst>
              <a:ext uri="{FF2B5EF4-FFF2-40B4-BE49-F238E27FC236}">
                <a16:creationId xmlns:a16="http://schemas.microsoft.com/office/drawing/2014/main" id="{383AA246-DD93-7764-7D7B-75F7BD10FDEB}"/>
              </a:ext>
            </a:extLst>
          </p:cNvPr>
          <p:cNvSpPr/>
          <p:nvPr/>
        </p:nvSpPr>
        <p:spPr>
          <a:xfrm>
            <a:off x="1660177" y="1395978"/>
            <a:ext cx="1642795" cy="3062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6">
            <a:extLst>
              <a:ext uri="{FF2B5EF4-FFF2-40B4-BE49-F238E27FC236}">
                <a16:creationId xmlns:a16="http://schemas.microsoft.com/office/drawing/2014/main" id="{541A3864-C744-C3EA-437E-836F69167199}"/>
              </a:ext>
            </a:extLst>
          </p:cNvPr>
          <p:cNvSpPr/>
          <p:nvPr/>
        </p:nvSpPr>
        <p:spPr>
          <a:xfrm>
            <a:off x="4705105" y="1395978"/>
            <a:ext cx="2291545" cy="3062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hoek 7">
            <a:extLst>
              <a:ext uri="{FF2B5EF4-FFF2-40B4-BE49-F238E27FC236}">
                <a16:creationId xmlns:a16="http://schemas.microsoft.com/office/drawing/2014/main" id="{EA8B8476-0081-AB4F-55C9-2CFD01288264}"/>
              </a:ext>
            </a:extLst>
          </p:cNvPr>
          <p:cNvSpPr/>
          <p:nvPr/>
        </p:nvSpPr>
        <p:spPr>
          <a:xfrm>
            <a:off x="4610932" y="1705082"/>
            <a:ext cx="1360278" cy="3062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CE5DD88A-94BD-1978-26D9-8EBD9692E282}"/>
              </a:ext>
            </a:extLst>
          </p:cNvPr>
          <p:cNvSpPr/>
          <p:nvPr/>
        </p:nvSpPr>
        <p:spPr>
          <a:xfrm>
            <a:off x="6483934" y="1702186"/>
            <a:ext cx="680137" cy="3062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B14B7F46-374A-56A5-BE9E-8A60AA158B1E}"/>
              </a:ext>
            </a:extLst>
          </p:cNvPr>
          <p:cNvSpPr/>
          <p:nvPr/>
        </p:nvSpPr>
        <p:spPr>
          <a:xfrm>
            <a:off x="8815587" y="1705082"/>
            <a:ext cx="817908" cy="3033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AC8AB08D-561C-93D6-3405-29CA1E0886E0}"/>
              </a:ext>
            </a:extLst>
          </p:cNvPr>
          <p:cNvSpPr/>
          <p:nvPr/>
        </p:nvSpPr>
        <p:spPr>
          <a:xfrm>
            <a:off x="2028148" y="2011290"/>
            <a:ext cx="2143310" cy="3033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8F2211A6-D6D1-63CE-E3A4-A4EBA1A18F0C}"/>
              </a:ext>
            </a:extLst>
          </p:cNvPr>
          <p:cNvSpPr/>
          <p:nvPr/>
        </p:nvSpPr>
        <p:spPr>
          <a:xfrm>
            <a:off x="7711232" y="1988944"/>
            <a:ext cx="1556035" cy="3033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73C692B5-6424-6697-611F-403221E42C91}"/>
              </a:ext>
            </a:extLst>
          </p:cNvPr>
          <p:cNvSpPr/>
          <p:nvPr/>
        </p:nvSpPr>
        <p:spPr>
          <a:xfrm>
            <a:off x="2028148" y="2314602"/>
            <a:ext cx="1975891" cy="2806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hthoek 16">
            <a:extLst>
              <a:ext uri="{FF2B5EF4-FFF2-40B4-BE49-F238E27FC236}">
                <a16:creationId xmlns:a16="http://schemas.microsoft.com/office/drawing/2014/main" id="{8FDA8AAE-753C-91A6-5FF4-39528ACAE896}"/>
              </a:ext>
            </a:extLst>
          </p:cNvPr>
          <p:cNvSpPr/>
          <p:nvPr/>
        </p:nvSpPr>
        <p:spPr>
          <a:xfrm>
            <a:off x="1681101" y="1689386"/>
            <a:ext cx="1189809" cy="3190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0E698F2E-A824-B02F-6B88-7429E7F31D0B}"/>
                  </a:ext>
                </a:extLst>
              </p:cNvPr>
              <p:cNvSpPr>
                <a:spLocks noGrp="1"/>
              </p:cNvSpPr>
              <p:nvPr>
                <p:ph idx="1"/>
              </p:nvPr>
            </p:nvSpPr>
            <p:spPr>
              <a:xfrm>
                <a:off x="119423" y="3865955"/>
                <a:ext cx="3884616" cy="2821518"/>
              </a:xfrm>
            </p:spPr>
            <p:txBody>
              <a:bodyPr>
                <a:normAutofit/>
              </a:bodyPr>
              <a:lstStyle/>
              <a:p>
                <a:pPr>
                  <a:lnSpc>
                    <a:spcPct val="100000"/>
                  </a:lnSpc>
                </a:pPr>
                <a:r>
                  <a:rPr lang="nl-NL" sz="2200" i="1" dirty="0">
                    <a:latin typeface="Effra" panose="02000506080000020004"/>
                  </a:rPr>
                  <a:t>t</a:t>
                </a:r>
                <a:r>
                  <a:rPr lang="nl-NL" sz="2200" dirty="0">
                    <a:latin typeface="Effra" panose="02000506080000020004"/>
                  </a:rPr>
                  <a:t> = 14 dagen = 1,21 </a:t>
                </a:r>
                <a:r>
                  <a:rPr lang="nl-NL" sz="2200" dirty="0">
                    <a:latin typeface="Effra" panose="02000506080000020004"/>
                    <a:cs typeface="Arial" panose="020B0604020202020204" pitchFamily="34" charset="0"/>
                  </a:rPr>
                  <a:t>∙ 10</a:t>
                </a:r>
                <a:r>
                  <a:rPr lang="nl-NL" sz="2200" baseline="30000" dirty="0">
                    <a:latin typeface="Effra" panose="02000506080000020004"/>
                    <a:cs typeface="Arial" panose="020B0604020202020204" pitchFamily="34" charset="0"/>
                  </a:rPr>
                  <a:t>6 </a:t>
                </a:r>
                <a:r>
                  <a:rPr lang="nl-NL" sz="2200" dirty="0">
                    <a:latin typeface="Effra" panose="02000506080000020004"/>
                    <a:cs typeface="Arial" panose="020B0604020202020204" pitchFamily="34" charset="0"/>
                  </a:rPr>
                  <a:t>s</a:t>
                </a:r>
                <a:endParaRPr lang="nl-NL" sz="2200" dirty="0">
                  <a:latin typeface="Effra" panose="02000506080000020004"/>
                </a:endParaRPr>
              </a:p>
              <a:p>
                <a:pPr>
                  <a:lnSpc>
                    <a:spcPct val="100000"/>
                  </a:lnSpc>
                </a:pPr>
                <a:r>
                  <a:rPr lang="nl-NL" sz="2200" i="1" dirty="0" err="1">
                    <a:latin typeface="Effra" panose="02000506080000020004"/>
                  </a:rPr>
                  <a:t>A</a:t>
                </a:r>
                <a:r>
                  <a:rPr lang="nl-NL" sz="2200" i="1" baseline="-25000" dirty="0" err="1">
                    <a:latin typeface="Effra" panose="02000506080000020004"/>
                  </a:rPr>
                  <a:t>gem</a:t>
                </a:r>
                <a:r>
                  <a:rPr lang="nl-NL" sz="2200" dirty="0">
                    <a:latin typeface="Effra" panose="02000506080000020004"/>
                  </a:rPr>
                  <a:t> =</a:t>
                </a:r>
                <a:r>
                  <a:rPr lang="nl-NL" sz="2200" dirty="0">
                    <a:latin typeface="Effra" panose="02000506080000020004"/>
                    <a:cs typeface="Arial" panose="020B0604020202020204" pitchFamily="34" charset="0"/>
                  </a:rPr>
                  <a:t> 1,4 ∙ 10</a:t>
                </a:r>
                <a:r>
                  <a:rPr lang="nl-NL" sz="2200" baseline="30000" dirty="0">
                    <a:latin typeface="Effra" panose="02000506080000020004"/>
                    <a:cs typeface="Arial" panose="020B0604020202020204" pitchFamily="34" charset="0"/>
                  </a:rPr>
                  <a:t>9 </a:t>
                </a:r>
                <a:r>
                  <a:rPr lang="nl-NL" sz="2200" dirty="0">
                    <a:latin typeface="Effra" panose="02000506080000020004"/>
                    <a:cs typeface="Arial" panose="020B0604020202020204" pitchFamily="34" charset="0"/>
                  </a:rPr>
                  <a:t>Bq</a:t>
                </a:r>
              </a:p>
              <a:p>
                <a:pPr>
                  <a:lnSpc>
                    <a:spcPct val="100000"/>
                  </a:lnSpc>
                </a:pPr>
                <a:r>
                  <a:rPr lang="nl-NL" sz="2200" dirty="0">
                    <a:latin typeface="Effra" panose="02000506080000020004"/>
                  </a:rPr>
                  <a:t>Yttrium-90</a:t>
                </a:r>
              </a:p>
              <a:p>
                <a:pPr>
                  <a:lnSpc>
                    <a:spcPct val="100000"/>
                  </a:lnSpc>
                </a:pPr>
                <a:r>
                  <a:rPr lang="nl-NL" sz="2200" i="1" dirty="0">
                    <a:latin typeface="Effra" panose="02000506080000020004"/>
                  </a:rPr>
                  <a:t>m</a:t>
                </a:r>
                <a:r>
                  <a:rPr lang="nl-NL" sz="2200" dirty="0">
                    <a:latin typeface="Effra" panose="02000506080000020004"/>
                  </a:rPr>
                  <a:t> = 1,6 kg</a:t>
                </a:r>
              </a:p>
              <a:p>
                <a:pPr>
                  <a:lnSpc>
                    <a:spcPct val="100000"/>
                  </a:lnSpc>
                </a:pPr>
                <a:r>
                  <a:rPr lang="nl-NL" sz="2200" i="1" dirty="0" err="1">
                    <a:latin typeface="Effra" panose="02000506080000020004"/>
                  </a:rPr>
                  <a:t>E</a:t>
                </a:r>
                <a:r>
                  <a:rPr lang="nl-NL" sz="2200" i="1" baseline="-25000" dirty="0" err="1">
                    <a:latin typeface="Effra" panose="02000506080000020004"/>
                  </a:rPr>
                  <a:t>gem</a:t>
                </a:r>
                <a:r>
                  <a:rPr lang="nl-NL" sz="2200" dirty="0">
                    <a:latin typeface="Effra" panose="02000506080000020004"/>
                  </a:rPr>
                  <a:t> = </a:t>
                </a:r>
                <a14:m>
                  <m:oMath xmlns:m="http://schemas.openxmlformats.org/officeDocument/2006/math">
                    <m:f>
                      <m:fPr>
                        <m:ctrlPr>
                          <a:rPr lang="nl-NL" sz="2200" b="0" i="1" smtClean="0">
                            <a:latin typeface="Cambria Math" panose="02040503050406030204" pitchFamily="18" charset="0"/>
                          </a:rPr>
                        </m:ctrlPr>
                      </m:fPr>
                      <m:num>
                        <m:r>
                          <a:rPr lang="nl-NL" sz="2200" b="0" i="1" smtClean="0">
                            <a:latin typeface="Cambria Math" panose="02040503050406030204" pitchFamily="18" charset="0"/>
                          </a:rPr>
                          <m:t>1</m:t>
                        </m:r>
                      </m:num>
                      <m:den>
                        <m:r>
                          <a:rPr lang="nl-NL" sz="2200" b="0" i="1" smtClean="0">
                            <a:latin typeface="Cambria Math" panose="02040503050406030204" pitchFamily="18" charset="0"/>
                          </a:rPr>
                          <m:t>3</m:t>
                        </m:r>
                      </m:den>
                    </m:f>
                    <m:r>
                      <a:rPr lang="nl-NL" sz="2200" b="0" i="1" smtClean="0">
                        <a:latin typeface="Cambria Math" panose="02040503050406030204" pitchFamily="18" charset="0"/>
                      </a:rPr>
                      <m:t>⋅</m:t>
                    </m:r>
                  </m:oMath>
                </a14:m>
                <a:r>
                  <a:rPr lang="nl-NL" sz="2200" dirty="0">
                    <a:latin typeface="Effra" panose="02000506080000020004"/>
                  </a:rPr>
                  <a:t> E</a:t>
                </a:r>
                <a:r>
                  <a:rPr lang="nl-NL" sz="2200" baseline="-25000" dirty="0">
                    <a:latin typeface="Effra" panose="02000506080000020004"/>
                  </a:rPr>
                  <a:t>max</a:t>
                </a:r>
              </a:p>
            </p:txBody>
          </p:sp>
        </mc:Choice>
        <mc:Fallback xmlns="">
          <p:sp>
            <p:nvSpPr>
              <p:cNvPr id="3" name="Tijdelijke aanduiding voor inhoud 2">
                <a:extLst>
                  <a:ext uri="{FF2B5EF4-FFF2-40B4-BE49-F238E27FC236}">
                    <a16:creationId xmlns:a16="http://schemas.microsoft.com/office/drawing/2014/main" id="{0E698F2E-A824-B02F-6B88-7429E7F31D0B}"/>
                  </a:ext>
                </a:extLst>
              </p:cNvPr>
              <p:cNvSpPr>
                <a:spLocks noGrp="1" noRot="1" noChangeAspect="1" noMove="1" noResize="1" noEditPoints="1" noAdjustHandles="1" noChangeArrowheads="1" noChangeShapeType="1" noTextEdit="1"/>
              </p:cNvSpPr>
              <p:nvPr>
                <p:ph idx="1"/>
              </p:nvPr>
            </p:nvSpPr>
            <p:spPr>
              <a:xfrm>
                <a:off x="119423" y="3865955"/>
                <a:ext cx="3884616" cy="2821518"/>
              </a:xfrm>
              <a:blipFill>
                <a:blip r:embed="rId4"/>
                <a:stretch>
                  <a:fillRect l="-1884" t="-151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9" name="Tijdelijke aanduiding voor inhoud 2">
                <a:extLst>
                  <a:ext uri="{FF2B5EF4-FFF2-40B4-BE49-F238E27FC236}">
                    <a16:creationId xmlns:a16="http://schemas.microsoft.com/office/drawing/2014/main" id="{E2799940-286E-36C9-36C9-20FBF35F4CCE}"/>
                  </a:ext>
                </a:extLst>
              </p:cNvPr>
              <p:cNvSpPr txBox="1">
                <a:spLocks/>
              </p:cNvSpPr>
              <p:nvPr/>
            </p:nvSpPr>
            <p:spPr>
              <a:xfrm>
                <a:off x="4004039" y="3863702"/>
                <a:ext cx="8114718" cy="3138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200" b="0" i="1" u="none" strike="noStrike" kern="1200" cap="none" spc="0" normalizeH="0" baseline="0" noProof="0" dirty="0">
                    <a:ln>
                      <a:noFill/>
                    </a:ln>
                    <a:solidFill>
                      <a:prstClr val="black"/>
                    </a:solidFill>
                    <a:effectLst/>
                    <a:uLnTx/>
                    <a:uFillTx/>
                    <a:latin typeface="Effra" panose="02000506080000020004"/>
                    <a:ea typeface="+mn-ea"/>
                  </a:rPr>
                  <a:t>E</a:t>
                </a:r>
                <a:r>
                  <a:rPr kumimoji="0" lang="nl-NL" sz="2200" b="0" i="1" u="none" strike="noStrike" kern="1200" cap="none" spc="0" normalizeH="0" baseline="-25000" noProof="0" dirty="0" err="1">
                    <a:ln>
                      <a:noFill/>
                    </a:ln>
                    <a:solidFill>
                      <a:prstClr val="black"/>
                    </a:solidFill>
                    <a:effectLst/>
                    <a:uLnTx/>
                    <a:uFillTx/>
                    <a:latin typeface="Effra" panose="02000506080000020004"/>
                    <a:ea typeface="+mn-ea"/>
                  </a:rPr>
                  <a:t>max</a:t>
                </a:r>
                <a:r>
                  <a:rPr kumimoji="0" lang="nl-NL" sz="2200" b="0" i="0" u="none" strike="noStrike" kern="1200" cap="none" spc="0" normalizeH="0" baseline="0" noProof="0" dirty="0">
                    <a:ln>
                      <a:noFill/>
                    </a:ln>
                    <a:solidFill>
                      <a:prstClr val="black"/>
                    </a:solidFill>
                    <a:effectLst/>
                    <a:uLnTx/>
                    <a:uFillTx/>
                    <a:latin typeface="Effra" panose="02000506080000020004"/>
                    <a:ea typeface="+mn-ea"/>
                  </a:rPr>
                  <a:t> = 2,3 </a:t>
                </a:r>
                <a:r>
                  <a:rPr kumimoji="0" lang="nl-NL" sz="2200" b="0" i="0" u="none" strike="noStrike" kern="1200" cap="none" spc="0" normalizeH="0" baseline="0" noProof="0" dirty="0" err="1">
                    <a:ln>
                      <a:noFill/>
                    </a:ln>
                    <a:solidFill>
                      <a:prstClr val="black"/>
                    </a:solidFill>
                    <a:effectLst/>
                    <a:uLnTx/>
                    <a:uFillTx/>
                    <a:latin typeface="Effra" panose="02000506080000020004"/>
                    <a:ea typeface="+mn-ea"/>
                  </a:rPr>
                  <a:t>MeV</a:t>
                </a:r>
                <a:endParaRPr kumimoji="0" lang="nl-NL" sz="2200" b="0" i="0" u="none" strike="noStrike" kern="1200" cap="none" spc="0" normalizeH="0" baseline="0" noProof="0" dirty="0">
                  <a:ln>
                    <a:noFill/>
                  </a:ln>
                  <a:solidFill>
                    <a:prstClr val="black"/>
                  </a:solidFill>
                  <a:effectLst/>
                  <a:uLnTx/>
                  <a:uFillTx/>
                  <a:latin typeface="Effra" panose="02000506080000020004"/>
                  <a:ea typeface="+mn-ea"/>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200" b="0" i="1" u="none" strike="noStrike" kern="1200" cap="none" spc="0" normalizeH="0" baseline="0" noProof="0" dirty="0">
                    <a:ln>
                      <a:noFill/>
                    </a:ln>
                    <a:solidFill>
                      <a:prstClr val="black"/>
                    </a:solidFill>
                    <a:effectLst/>
                    <a:uLnTx/>
                    <a:uFillTx/>
                    <a:latin typeface="Effra" panose="02000506080000020004"/>
                    <a:ea typeface="+mn-ea"/>
                  </a:rPr>
                  <a:t>E</a:t>
                </a:r>
                <a:r>
                  <a:rPr kumimoji="0" lang="nl-NL" sz="2200" b="0" i="1" u="none" strike="noStrike" kern="1200" cap="none" spc="0" normalizeH="0" baseline="-25000" noProof="0" dirty="0" err="1">
                    <a:ln>
                      <a:noFill/>
                    </a:ln>
                    <a:solidFill>
                      <a:prstClr val="black"/>
                    </a:solidFill>
                    <a:effectLst/>
                    <a:uLnTx/>
                    <a:uFillTx/>
                    <a:latin typeface="Effra" panose="02000506080000020004"/>
                    <a:ea typeface="+mn-ea"/>
                  </a:rPr>
                  <a:t>gem</a:t>
                </a:r>
                <a:r>
                  <a:rPr kumimoji="0" lang="nl-NL" sz="2200" b="0" i="1" u="none" strike="noStrike" kern="1200" cap="none" spc="0" normalizeH="0" baseline="0" noProof="0" dirty="0">
                    <a:ln>
                      <a:noFill/>
                    </a:ln>
                    <a:solidFill>
                      <a:prstClr val="black"/>
                    </a:solidFill>
                    <a:effectLst/>
                    <a:uLnTx/>
                    <a:uFillTx/>
                    <a:latin typeface="Effra" panose="02000506080000020004"/>
                    <a:ea typeface="+mn-ea"/>
                  </a:rPr>
                  <a:t> = </a:t>
                </a:r>
                <a14:m>
                  <m:oMath xmlns:m="http://schemas.openxmlformats.org/officeDocument/2006/math">
                    <m:f>
                      <m:f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1</m:t>
                        </m:r>
                      </m:num>
                      <m:den>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3</m:t>
                        </m:r>
                      </m:den>
                    </m:f>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oMath>
                </a14:m>
                <a:r>
                  <a:rPr kumimoji="0" lang="nl-NL" sz="2200" b="0" i="1" u="none" strike="noStrike" kern="1200" cap="none" spc="0" normalizeH="0" baseline="0" noProof="0" dirty="0">
                    <a:ln>
                      <a:noFill/>
                    </a:ln>
                    <a:solidFill>
                      <a:prstClr val="black"/>
                    </a:solidFill>
                    <a:effectLst/>
                    <a:uLnTx/>
                    <a:uFillTx/>
                    <a:latin typeface="Effra" panose="02000506080000020004"/>
                    <a:ea typeface="+mn-ea"/>
                  </a:rPr>
                  <a:t> E</a:t>
                </a:r>
                <a:r>
                  <a:rPr kumimoji="0" lang="nl-NL" sz="2200" b="0" i="1" u="none" strike="noStrike" kern="1200" cap="none" spc="0" normalizeH="0" baseline="-25000" noProof="0" dirty="0">
                    <a:ln>
                      <a:noFill/>
                    </a:ln>
                    <a:solidFill>
                      <a:prstClr val="black"/>
                    </a:solidFill>
                    <a:effectLst/>
                    <a:uLnTx/>
                    <a:uFillTx/>
                    <a:latin typeface="Effra" panose="02000506080000020004"/>
                    <a:ea typeface="+mn-ea"/>
                  </a:rPr>
                  <a:t>max </a:t>
                </a:r>
                <a:r>
                  <a:rPr kumimoji="0" lang="nl-NL" sz="2200" b="0" i="0" u="none" strike="noStrike" kern="1200" cap="none" spc="0" normalizeH="0" baseline="0" noProof="0" dirty="0">
                    <a:ln>
                      <a:noFill/>
                    </a:ln>
                    <a:solidFill>
                      <a:prstClr val="black"/>
                    </a:solidFill>
                    <a:effectLst/>
                    <a:uLnTx/>
                    <a:uFillTx/>
                    <a:latin typeface="Effra" panose="02000506080000020004"/>
                    <a:ea typeface="+mn-ea"/>
                  </a:rPr>
                  <a:t>= </a:t>
                </a:r>
                <a14:m>
                  <m:oMath xmlns:m="http://schemas.openxmlformats.org/officeDocument/2006/math">
                    <m:f>
                      <m:fPr>
                        <m:ctrlP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t>1</m:t>
                        </m:r>
                      </m:num>
                      <m:den>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t>3</m:t>
                        </m:r>
                      </m:den>
                    </m:f>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t>⋅</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rPr>
                  <a:t> 2,3 = 0,767 </a:t>
                </a:r>
                <a:r>
                  <a:rPr kumimoji="0" lang="nl-NL" sz="2200" b="0" i="0" u="none" strike="noStrike" kern="1200" cap="none" spc="0" normalizeH="0" baseline="0" noProof="0" dirty="0" err="1">
                    <a:ln>
                      <a:noFill/>
                    </a:ln>
                    <a:solidFill>
                      <a:prstClr val="black"/>
                    </a:solidFill>
                    <a:effectLst/>
                    <a:uLnTx/>
                    <a:uFillTx/>
                    <a:latin typeface="Effra" panose="02000506080000020004"/>
                    <a:ea typeface="+mn-ea"/>
                  </a:rPr>
                  <a:t>MeV</a:t>
                </a:r>
                <a:r>
                  <a:rPr kumimoji="0" lang="nl-NL" sz="2200" b="0" i="0" u="none" strike="noStrike" kern="1200" cap="none" spc="0" normalizeH="0" baseline="0" noProof="0" dirty="0">
                    <a:ln>
                      <a:noFill/>
                    </a:ln>
                    <a:solidFill>
                      <a:prstClr val="black"/>
                    </a:solidFill>
                    <a:effectLst/>
                    <a:uLnTx/>
                    <a:uFillTx/>
                    <a:latin typeface="Effra" panose="02000506080000020004"/>
                    <a:ea typeface="+mn-ea"/>
                  </a:rPr>
                  <a:t> = 1,23 </a:t>
                </a:r>
                <a14:m>
                  <m:oMath xmlns:m="http://schemas.openxmlformats.org/officeDocument/2006/math">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t>⋅</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rPr>
                  <a:t> 10</a:t>
                </a:r>
                <a:r>
                  <a:rPr kumimoji="0" lang="nl-NL" sz="2200" b="0" i="0" u="none" strike="noStrike" kern="1200" cap="none" spc="0" normalizeH="0" baseline="30000" noProof="0" dirty="0">
                    <a:ln>
                      <a:noFill/>
                    </a:ln>
                    <a:solidFill>
                      <a:prstClr val="black"/>
                    </a:solidFill>
                    <a:effectLst/>
                    <a:uLnTx/>
                    <a:uFillTx/>
                    <a:latin typeface="Effra" panose="02000506080000020004"/>
                    <a:ea typeface="+mn-ea"/>
                  </a:rPr>
                  <a:t>-13</a:t>
                </a:r>
                <a:r>
                  <a:rPr kumimoji="0" lang="nl-NL" sz="2200" b="0" i="0" u="none" strike="noStrike" kern="1200" cap="none" spc="0" normalizeH="0" baseline="0" noProof="0" dirty="0">
                    <a:ln>
                      <a:noFill/>
                    </a:ln>
                    <a:solidFill>
                      <a:prstClr val="black"/>
                    </a:solidFill>
                    <a:effectLst/>
                    <a:uLnTx/>
                    <a:uFillTx/>
                    <a:latin typeface="Effra" panose="02000506080000020004"/>
                    <a:ea typeface="+mn-ea"/>
                  </a:rPr>
                  <a:t> J</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14:m>
                  <m:oMath xmlns:m="http://schemas.openxmlformats.org/officeDocument/2006/math">
                    <m:sSub>
                      <m:sSub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b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𝐸</m:t>
                        </m:r>
                      </m:e>
                      <m: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𝑠𝑡𝑟</m:t>
                        </m:r>
                      </m:sub>
                    </m:s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b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𝐸</m:t>
                        </m:r>
                      </m:e>
                      <m: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𝑟𝑒𝑎𝑐𝑡𝑖𝑒</m:t>
                        </m:r>
                      </m:sub>
                    </m:s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𝑁</m:t>
                    </m:r>
                  </m:oMath>
                </a14:m>
                <a:endParaRPr kumimoji="0" lang="nl-NL" sz="2200" b="0" i="0" u="none" strike="noStrike" kern="1200" cap="none" spc="0" normalizeH="0" baseline="0" noProof="0" dirty="0">
                  <a:ln>
                    <a:noFill/>
                  </a:ln>
                  <a:solidFill>
                    <a:prstClr val="black"/>
                  </a:solidFill>
                  <a:effectLst/>
                  <a:uLnTx/>
                  <a:uFillTx/>
                  <a:latin typeface="Effra" panose="02000506080000020004"/>
                  <a:ea typeface="+mn-ea"/>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14:m>
                  <m:oMath xmlns:m="http://schemas.openxmlformats.org/officeDocument/2006/math">
                    <m:sSub>
                      <m:sSub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ctrlPr>
                      </m:sSub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𝐸</m:t>
                        </m:r>
                      </m:e>
                      <m: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𝑠𝑡𝑟</m:t>
                        </m:r>
                      </m:sub>
                    </m:s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m:t>
                    </m:r>
                    <m:sSub>
                      <m:sSub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ctrlPr>
                      </m:sSub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𝐸</m:t>
                        </m:r>
                      </m:e>
                      <m: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𝑟𝑒𝑎𝑐𝑡𝑖𝑒</m:t>
                        </m:r>
                      </m:sub>
                    </m:s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𝐴</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sym typeface="Wingdings" panose="05000000000000000000" pitchFamily="2" charset="2"/>
                      </a:rPr>
                      <m:t>𝑡</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rPr>
                  <a:t> = 1,23 </a:t>
                </a:r>
                <a14:m>
                  <m:oMath xmlns:m="http://schemas.openxmlformats.org/officeDocument/2006/math">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rPr>
                      <m:t>⋅</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rPr>
                  <a:t> 10</a:t>
                </a:r>
                <a:r>
                  <a:rPr kumimoji="0" lang="nl-NL" sz="2200" b="0" i="0" u="none" strike="noStrike" kern="1200" cap="none" spc="0" normalizeH="0" baseline="30000" noProof="0" dirty="0">
                    <a:ln>
                      <a:noFill/>
                    </a:ln>
                    <a:solidFill>
                      <a:prstClr val="black"/>
                    </a:solidFill>
                    <a:effectLst/>
                    <a:uLnTx/>
                    <a:uFillTx/>
                    <a:latin typeface="Effra" panose="02000506080000020004"/>
                    <a:ea typeface="+mn-ea"/>
                  </a:rPr>
                  <a:t>-13</a:t>
                </a:r>
                <a:r>
                  <a:rPr kumimoji="0" lang="nl-NL" sz="2200" b="0" i="0" u="none" strike="noStrike" kern="1200" cap="none" spc="0" normalizeH="0" baseline="0" noProof="0" dirty="0">
                    <a:ln>
                      <a:noFill/>
                    </a:ln>
                    <a:solidFill>
                      <a:prstClr val="black"/>
                    </a:solidFill>
                    <a:effectLst/>
                    <a:uLnTx/>
                    <a:uFillTx/>
                    <a:latin typeface="Effra" panose="02000506080000020004"/>
                    <a:ea typeface="+mn-ea"/>
                  </a:rPr>
                  <a:t> </a:t>
                </a:r>
                <a14:m>
                  <m:oMath xmlns:m="http://schemas.openxmlformats.org/officeDocument/2006/math">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sym typeface="Wingdings" panose="05000000000000000000" pitchFamily="2" charset="2"/>
                      </a:rPr>
                      <m:t>⋅</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cs typeface="Arial" panose="020B0604020202020204" pitchFamily="34" charset="0"/>
                  </a:rPr>
                  <a:t> 1,4 ∙ 10</a:t>
                </a:r>
                <a:r>
                  <a:rPr kumimoji="0" lang="nl-NL" sz="2200" b="0" i="0" u="none" strike="noStrike" kern="1200" cap="none" spc="0" normalizeH="0" baseline="30000" noProof="0" dirty="0">
                    <a:ln>
                      <a:noFill/>
                    </a:ln>
                    <a:solidFill>
                      <a:prstClr val="black"/>
                    </a:solidFill>
                    <a:effectLst/>
                    <a:uLnTx/>
                    <a:uFillTx/>
                    <a:latin typeface="Effra" panose="02000506080000020004"/>
                    <a:ea typeface="+mn-ea"/>
                    <a:cs typeface="Arial" panose="020B0604020202020204" pitchFamily="34" charset="0"/>
                  </a:rPr>
                  <a:t>9 </a:t>
                </a:r>
                <a14:m>
                  <m:oMath xmlns:m="http://schemas.openxmlformats.org/officeDocument/2006/math">
                    <m:r>
                      <a:rPr kumimoji="0" lang="nl-NL" sz="2200" b="0" i="1" u="none" strike="noStrike" kern="1200" cap="none" spc="0" normalizeH="0" baseline="0" noProof="0">
                        <a:ln>
                          <a:noFill/>
                        </a:ln>
                        <a:solidFill>
                          <a:prstClr val="black"/>
                        </a:solidFill>
                        <a:effectLst/>
                        <a:uLnTx/>
                        <a:uFillTx/>
                        <a:latin typeface="Cambria Math" panose="02040503050406030204" pitchFamily="18" charset="0"/>
                        <a:ea typeface="+mn-ea"/>
                        <a:sym typeface="Wingdings" panose="05000000000000000000" pitchFamily="2" charset="2"/>
                      </a:rPr>
                      <m:t>⋅ </m:t>
                    </m:r>
                  </m:oMath>
                </a14:m>
                <a:r>
                  <a:rPr kumimoji="0" lang="nl-NL" sz="2200" b="0" i="0" u="none" strike="noStrike" kern="1200" cap="none" spc="0" normalizeH="0" baseline="0" noProof="0" dirty="0">
                    <a:ln>
                      <a:noFill/>
                    </a:ln>
                    <a:solidFill>
                      <a:prstClr val="black"/>
                    </a:solidFill>
                    <a:effectLst/>
                    <a:uLnTx/>
                    <a:uFillTx/>
                    <a:latin typeface="Effra" panose="02000506080000020004"/>
                    <a:ea typeface="+mn-ea"/>
                  </a:rPr>
                  <a:t>1,21 </a:t>
                </a:r>
                <a:r>
                  <a:rPr kumimoji="0" lang="nl-NL" sz="2200" b="0" i="0" u="none" strike="noStrike" kern="1200" cap="none" spc="0" normalizeH="0" baseline="0" noProof="0" dirty="0">
                    <a:ln>
                      <a:noFill/>
                    </a:ln>
                    <a:solidFill>
                      <a:prstClr val="black"/>
                    </a:solidFill>
                    <a:effectLst/>
                    <a:uLnTx/>
                    <a:uFillTx/>
                    <a:latin typeface="Effra" panose="02000506080000020004"/>
                    <a:ea typeface="+mn-ea"/>
                    <a:cs typeface="Arial" panose="020B0604020202020204" pitchFamily="34" charset="0"/>
                  </a:rPr>
                  <a:t>∙ 10</a:t>
                </a:r>
                <a:r>
                  <a:rPr kumimoji="0" lang="nl-NL" sz="2200" b="0" i="0" u="none" strike="noStrike" kern="1200" cap="none" spc="0" normalizeH="0" baseline="30000" noProof="0" dirty="0">
                    <a:ln>
                      <a:noFill/>
                    </a:ln>
                    <a:solidFill>
                      <a:prstClr val="black"/>
                    </a:solidFill>
                    <a:effectLst/>
                    <a:uLnTx/>
                    <a:uFillTx/>
                    <a:latin typeface="Effra" panose="02000506080000020004"/>
                    <a:ea typeface="+mn-ea"/>
                    <a:cs typeface="Arial" panose="020B0604020202020204" pitchFamily="34" charset="0"/>
                  </a:rPr>
                  <a:t>6 </a:t>
                </a:r>
                <a:r>
                  <a:rPr kumimoji="0" lang="nl-NL" sz="2200" b="0" i="0" u="none" strike="noStrike" kern="1200" cap="none" spc="0" normalizeH="0" baseline="0" noProof="0" dirty="0">
                    <a:ln>
                      <a:noFill/>
                    </a:ln>
                    <a:solidFill>
                      <a:prstClr val="black"/>
                    </a:solidFill>
                    <a:effectLst/>
                    <a:uLnTx/>
                    <a:uFillTx/>
                    <a:latin typeface="Effra" panose="02000506080000020004"/>
                    <a:ea typeface="+mn-ea"/>
                    <a:cs typeface="Arial" panose="020B0604020202020204" pitchFamily="34" charset="0"/>
                  </a:rPr>
                  <a:t>= 208 J</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14:m>
                  <m:oMath xmlns:m="http://schemas.openxmlformats.org/officeDocument/2006/math">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𝐷</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sSub>
                          <m:sSub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b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𝐸</m:t>
                            </m:r>
                          </m:e>
                          <m:sub>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𝑠𝑡𝑟</m:t>
                            </m:r>
                          </m:sub>
                        </m:sSub>
                      </m:num>
                      <m:den>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𝑚</m:t>
                        </m:r>
                      </m:den>
                    </m:f>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r>
                          <m:rPr>
                            <m:lit/>
                          </m:r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208</m:t>
                        </m:r>
                      </m:num>
                      <m:den>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1,6</m:t>
                        </m:r>
                      </m:den>
                    </m:f>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=130 </m:t>
                    </m:r>
                    <m:r>
                      <m:rPr>
                        <m:sty m:val="p"/>
                      </m:rPr>
                      <a:rPr kumimoji="0" lang="nl-NL" sz="2200" b="0" i="0" u="none" strike="noStrike" kern="1200" cap="none" spc="0" normalizeH="0" baseline="0" noProof="0" smtClean="0">
                        <a:ln>
                          <a:noFill/>
                        </a:ln>
                        <a:solidFill>
                          <a:prstClr val="black"/>
                        </a:solidFill>
                        <a:effectLst/>
                        <a:uLnTx/>
                        <a:uFillTx/>
                        <a:latin typeface="Cambria Math" panose="02040503050406030204" pitchFamily="18" charset="0"/>
                        <a:ea typeface="+mn-ea"/>
                      </a:rPr>
                      <m:t>Gy</m:t>
                    </m:r>
                    <m:r>
                      <m:rPr>
                        <m:lit/>
                      </m:r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=1,3⋅</m:t>
                    </m:r>
                    <m:sSup>
                      <m:sSupPr>
                        <m:ctrlP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m:t>
                        </m:r>
                      </m:e>
                      <m:sup>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sup>
                    </m:sSup>
                    <m:r>
                      <a:rPr kumimoji="0" lang="nl-NL" sz="22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m:rPr>
                        <m:sty m:val="p"/>
                      </m:rPr>
                      <a:rPr kumimoji="0" lang="nl-NL" sz="2200" b="0" i="0" u="none" strike="noStrike" kern="1200" cap="none" spc="0" normalizeH="0" baseline="0" noProof="0" smtClean="0">
                        <a:ln>
                          <a:noFill/>
                        </a:ln>
                        <a:solidFill>
                          <a:prstClr val="black"/>
                        </a:solidFill>
                        <a:effectLst/>
                        <a:uLnTx/>
                        <a:uFillTx/>
                        <a:latin typeface="Cambria Math" panose="02040503050406030204" pitchFamily="18" charset="0"/>
                        <a:ea typeface="+mn-ea"/>
                      </a:rPr>
                      <m:t>Gy</m:t>
                    </m:r>
                  </m:oMath>
                </a14:m>
                <a:endParaRPr kumimoji="0" lang="nl-NL" sz="2200" b="0" i="0" u="none" strike="noStrike" kern="1200" cap="none" spc="0" normalizeH="0" baseline="0" noProof="0" dirty="0">
                  <a:ln>
                    <a:noFill/>
                  </a:ln>
                  <a:solidFill>
                    <a:prstClr val="black"/>
                  </a:solidFill>
                  <a:effectLst/>
                  <a:uLnTx/>
                  <a:uFillTx/>
                  <a:latin typeface="Effra" panose="02000506080000020004"/>
                  <a:ea typeface="+mn-ea"/>
                </a:endParaRPr>
              </a:p>
            </p:txBody>
          </p:sp>
        </mc:Choice>
        <mc:Fallback xmlns="">
          <p:sp>
            <p:nvSpPr>
              <p:cNvPr id="19" name="Tijdelijke aanduiding voor inhoud 2">
                <a:extLst>
                  <a:ext uri="{FF2B5EF4-FFF2-40B4-BE49-F238E27FC236}">
                    <a16:creationId xmlns:a16="http://schemas.microsoft.com/office/drawing/2014/main" id="{E2799940-286E-36C9-36C9-20FBF35F4CCE}"/>
                  </a:ext>
                </a:extLst>
              </p:cNvPr>
              <p:cNvSpPr txBox="1">
                <a:spLocks noRot="1" noChangeAspect="1" noMove="1" noResize="1" noEditPoints="1" noAdjustHandles="1" noChangeArrowheads="1" noChangeShapeType="1" noTextEdit="1"/>
              </p:cNvSpPr>
              <p:nvPr/>
            </p:nvSpPr>
            <p:spPr>
              <a:xfrm>
                <a:off x="4004039" y="3863702"/>
                <a:ext cx="8114718" cy="3138981"/>
              </a:xfrm>
              <a:prstGeom prst="rect">
                <a:avLst/>
              </a:prstGeom>
              <a:blipFill>
                <a:blip r:embed="rId5"/>
                <a:stretch>
                  <a:fillRect l="-902" t="-1359"/>
                </a:stretch>
              </a:blipFill>
            </p:spPr>
            <p:txBody>
              <a:bodyPr/>
              <a:lstStyle/>
              <a:p>
                <a:r>
                  <a:rPr lang="nl-NL">
                    <a:noFill/>
                  </a:rPr>
                  <a:t> </a:t>
                </a:r>
              </a:p>
            </p:txBody>
          </p:sp>
        </mc:Fallback>
      </mc:AlternateContent>
      <p:sp>
        <p:nvSpPr>
          <p:cNvPr id="20" name="Tekstvak 19">
            <a:extLst>
              <a:ext uri="{FF2B5EF4-FFF2-40B4-BE49-F238E27FC236}">
                <a16:creationId xmlns:a16="http://schemas.microsoft.com/office/drawing/2014/main" id="{B269B85B-FC66-5526-1A29-892DF5A5F465}"/>
              </a:ext>
            </a:extLst>
          </p:cNvPr>
          <p:cNvSpPr txBox="1"/>
          <p:nvPr/>
        </p:nvSpPr>
        <p:spPr>
          <a:xfrm>
            <a:off x="10891896" y="6308209"/>
            <a:ext cx="11806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Effra" panose="02000506080000020004"/>
                <a:ea typeface="+mn-ea"/>
                <a:cs typeface="+mn-cs"/>
              </a:rPr>
              <a:t>2021 - III</a:t>
            </a:r>
          </a:p>
        </p:txBody>
      </p:sp>
      <p:pic>
        <p:nvPicPr>
          <p:cNvPr id="22" name="Afbeelding 21">
            <a:extLst>
              <a:ext uri="{FF2B5EF4-FFF2-40B4-BE49-F238E27FC236}">
                <a16:creationId xmlns:a16="http://schemas.microsoft.com/office/drawing/2014/main" id="{48195D12-BDFC-0FD2-5DAD-E1E4E9B0E2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70" y="874813"/>
            <a:ext cx="9411516" cy="2834886"/>
          </a:xfrm>
          <a:prstGeom prst="rect">
            <a:avLst/>
          </a:prstGeom>
        </p:spPr>
      </p:pic>
      <p:sp>
        <p:nvSpPr>
          <p:cNvPr id="23" name="Ovaal 22">
            <a:extLst>
              <a:ext uri="{FF2B5EF4-FFF2-40B4-BE49-F238E27FC236}">
                <a16:creationId xmlns:a16="http://schemas.microsoft.com/office/drawing/2014/main" id="{E19AD4CA-69B4-A805-BC53-F4A53AC0F59C}"/>
              </a:ext>
            </a:extLst>
          </p:cNvPr>
          <p:cNvSpPr/>
          <p:nvPr/>
        </p:nvSpPr>
        <p:spPr>
          <a:xfrm>
            <a:off x="7542371" y="3229337"/>
            <a:ext cx="1435261" cy="764224"/>
          </a:xfrm>
          <a:prstGeom prst="ellipse">
            <a:avLst/>
          </a:prstGeom>
          <a:noFill/>
          <a:ln w="57150">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2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1500"/>
                            </p:stCondLst>
                            <p:childTnLst>
                              <p:par>
                                <p:cTn id="57" presetID="1" presetClass="entr" presetSubtype="0" fill="hold" nodeType="after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par>
                          <p:cTn id="63" fill="hold">
                            <p:stCondLst>
                              <p:cond delay="0"/>
                            </p:stCondLst>
                            <p:childTnLst>
                              <p:par>
                                <p:cTn id="64" presetID="21" presetClass="entr" presetSubtype="1"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heel(1)">
                                      <p:cBhvr>
                                        <p:cTn id="66" dur="500"/>
                                        <p:tgtEl>
                                          <p:spTgt spid="23"/>
                                        </p:tgtEl>
                                      </p:cBhvr>
                                    </p:animEffect>
                                  </p:childTnLst>
                                </p:cTn>
                              </p:par>
                            </p:childTnLst>
                          </p:cTn>
                        </p:par>
                        <p:par>
                          <p:cTn id="67" fill="hold">
                            <p:stCondLst>
                              <p:cond delay="500"/>
                            </p:stCondLst>
                            <p:childTnLst>
                              <p:par>
                                <p:cTn id="68" presetID="1" presetClass="entr" presetSubtype="0" fill="hold" nodeType="afterEffect">
                                  <p:stCondLst>
                                    <p:cond delay="500"/>
                                  </p:stCondLst>
                                  <p:childTnLst>
                                    <p:set>
                                      <p:cBhvr>
                                        <p:cTn id="69" dur="1" fill="hold">
                                          <p:stCondLst>
                                            <p:cond delay="0"/>
                                          </p:stCondLst>
                                        </p:cTn>
                                        <p:tgtEl>
                                          <p:spTgt spid="19">
                                            <p:txEl>
                                              <p:pRg st="0" end="0"/>
                                            </p:txEl>
                                          </p:spTgt>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nodeType="afterEffect">
                                  <p:stCondLst>
                                    <p:cond delay="500"/>
                                  </p:stCondLst>
                                  <p:childTnLst>
                                    <p:set>
                                      <p:cBhvr>
                                        <p:cTn id="7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Vragenuur 2025</a:t>
            </a:r>
            <a:endParaRPr lang="en-US" sz="5400" dirty="0">
              <a:latin typeface="+mj-lt"/>
            </a:endParaRP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 matrix</a:t>
            </a:r>
          </a:p>
          <a:p>
            <a:r>
              <a:rPr lang="en-US" sz="1700" dirty="0" err="1">
                <a:latin typeface="+mn-lt"/>
              </a:rPr>
              <a:t>Deeltje</a:t>
            </a:r>
            <a:r>
              <a:rPr lang="en-US" sz="1700" dirty="0">
                <a:latin typeface="+mn-lt"/>
              </a:rPr>
              <a:t> in </a:t>
            </a:r>
            <a:r>
              <a:rPr lang="en-US" sz="1700" dirty="0" err="1">
                <a:latin typeface="+mn-lt"/>
              </a:rPr>
              <a:t>een</a:t>
            </a:r>
            <a:r>
              <a:rPr lang="en-US" sz="1700" dirty="0">
                <a:latin typeface="+mn-lt"/>
              </a:rPr>
              <a:t> </a:t>
            </a:r>
            <a:r>
              <a:rPr lang="en-US" sz="1700" dirty="0" err="1">
                <a:latin typeface="+mn-lt"/>
              </a:rPr>
              <a:t>doosje</a:t>
            </a:r>
            <a:endParaRPr lang="en-US" sz="1700" dirty="0">
              <a:latin typeface="+mn-lt"/>
            </a:endParaRPr>
          </a:p>
          <a:p>
            <a:r>
              <a:rPr lang="en-US" sz="1700" dirty="0" err="1">
                <a:latin typeface="+mn-lt"/>
              </a:rPr>
              <a:t>Rekenen</a:t>
            </a:r>
            <a:r>
              <a:rPr lang="en-US" sz="1700" dirty="0">
                <a:latin typeface="+mn-lt"/>
              </a:rPr>
              <a:t> met </a:t>
            </a:r>
            <a:r>
              <a:rPr lang="en-US" sz="1700" dirty="0" err="1">
                <a:latin typeface="+mn-lt"/>
              </a:rPr>
              <a:t>Dosis</a:t>
            </a:r>
            <a:endParaRPr lang="en-US" sz="1700" dirty="0">
              <a:latin typeface="+mn-lt"/>
            </a:endParaRPr>
          </a:p>
          <a:p>
            <a:r>
              <a:rPr lang="en-US" sz="1700" dirty="0" err="1">
                <a:latin typeface="+mn-lt"/>
              </a:rPr>
              <a:t>Tralies</a:t>
            </a:r>
            <a:endParaRPr lang="en-US" sz="1700" dirty="0">
              <a:latin typeface="+mn-lt"/>
            </a:endParaRPr>
          </a:p>
          <a:p>
            <a:r>
              <a:rPr lang="en-US" sz="1700" dirty="0">
                <a:latin typeface="+mn-lt"/>
              </a:rPr>
              <a:t>Pauli</a:t>
            </a:r>
          </a:p>
          <a:p>
            <a:r>
              <a:rPr lang="en-US" sz="1700" dirty="0" err="1">
                <a:latin typeface="+mn-lt"/>
              </a:rPr>
              <a:t>Massadefect</a:t>
            </a:r>
            <a:endParaRPr lang="en-US" sz="1700" dirty="0">
              <a:latin typeface="+mn-lt"/>
            </a:endParaRPr>
          </a:p>
          <a:p>
            <a:r>
              <a:rPr lang="en-US" sz="1700" dirty="0">
                <a:latin typeface="+mn-lt"/>
              </a:rPr>
              <a:t>En </a:t>
            </a:r>
            <a:r>
              <a:rPr lang="en-US" sz="1700" dirty="0" err="1">
                <a:latin typeface="+mn-lt"/>
              </a:rPr>
              <a:t>natuurlijk</a:t>
            </a:r>
            <a:r>
              <a:rPr lang="en-US" sz="1700" dirty="0">
                <a:latin typeface="+mn-lt"/>
              </a:rPr>
              <a:t> </a:t>
            </a:r>
            <a:r>
              <a:rPr lang="en-US" sz="1700" dirty="0" err="1">
                <a:latin typeface="+mn-lt"/>
              </a:rPr>
              <a:t>vragen</a:t>
            </a:r>
            <a:r>
              <a:rPr lang="en-US" sz="1700" dirty="0">
                <a:latin typeface="+mn-lt"/>
              </a:rPr>
              <a:t> </a:t>
            </a:r>
            <a:r>
              <a:rPr lang="en-US" sz="1700" dirty="0" err="1">
                <a:latin typeface="+mn-lt"/>
              </a:rPr>
              <a:t>uit</a:t>
            </a:r>
            <a:r>
              <a:rPr lang="en-US" sz="1700" dirty="0">
                <a:latin typeface="+mn-lt"/>
              </a:rPr>
              <a:t> de chat!</a:t>
            </a:r>
          </a:p>
          <a:p>
            <a:endParaRPr lang="en-US" sz="1700" dirty="0">
              <a:latin typeface="+mn-lt"/>
            </a:endParaRPr>
          </a:p>
        </p:txBody>
      </p:sp>
      <p:pic>
        <p:nvPicPr>
          <p:cNvPr id="4" name="Afbeelding 3">
            <a:extLst>
              <a:ext uri="{FF2B5EF4-FFF2-40B4-BE49-F238E27FC236}">
                <a16:creationId xmlns:a16="http://schemas.microsoft.com/office/drawing/2014/main" id="{35BD31DD-0FD1-A552-F658-030ABD0C4FD6}"/>
              </a:ext>
            </a:extLst>
          </p:cNvPr>
          <p:cNvPicPr>
            <a:picLocks noChangeAspect="1"/>
          </p:cNvPicPr>
          <p:nvPr/>
        </p:nvPicPr>
        <p:blipFill rotWithShape="1">
          <a:blip r:embed="rId2"/>
          <a:srcRect r="-786"/>
          <a:stretch/>
        </p:blipFill>
        <p:spPr>
          <a:xfrm>
            <a:off x="5357024" y="2222008"/>
            <a:ext cx="6392289" cy="3360166"/>
          </a:xfrm>
          <a:prstGeom prst="rect">
            <a:avLst/>
          </a:prstGeom>
        </p:spPr>
      </p:pic>
      <p:pic>
        <p:nvPicPr>
          <p:cNvPr id="1026" name="Picture 2" descr="Image-guided radiation therapy (IGRT) - Radiotherapy Centers of Kentuckiana">
            <a:extLst>
              <a:ext uri="{FF2B5EF4-FFF2-40B4-BE49-F238E27FC236}">
                <a16:creationId xmlns:a16="http://schemas.microsoft.com/office/drawing/2014/main" id="{A14B464C-26BC-9C80-4FA9-289566B06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676" y="1303789"/>
            <a:ext cx="3842420" cy="4721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143AD4-70D1-E36C-CEBA-0C931E7FA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268" y="1730369"/>
            <a:ext cx="525780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978BEC-BCEA-7A6A-E141-7A681A099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216" y="1528535"/>
            <a:ext cx="3481267" cy="4923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91CD8D-0399-AD21-0749-BAF29F722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631" y="1465664"/>
            <a:ext cx="3678139" cy="488472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4D017B7B-461B-F5B6-5586-9A74E7C84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076" y="1155877"/>
            <a:ext cx="3369065" cy="5359035"/>
          </a:xfrm>
          <a:prstGeom prst="rect">
            <a:avLst/>
          </a:prstGeom>
        </p:spPr>
      </p:pic>
    </p:spTree>
    <p:extLst>
      <p:ext uri="{BB962C8B-B14F-4D97-AF65-F5344CB8AC3E}">
        <p14:creationId xmlns:p14="http://schemas.microsoft.com/office/powerpoint/2010/main" val="224067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 calcmode="lin" valueType="num">
                                      <p:cBhvr>
                                        <p:cTn id="39" dur="500" fill="hold"/>
                                        <p:tgtEl>
                                          <p:spTgt spid="1028"/>
                                        </p:tgtEl>
                                        <p:attrNameLst>
                                          <p:attrName>ppt_w</p:attrName>
                                        </p:attrNameLst>
                                      </p:cBhvr>
                                      <p:tavLst>
                                        <p:tav tm="0">
                                          <p:val>
                                            <p:fltVal val="0"/>
                                          </p:val>
                                        </p:tav>
                                        <p:tav tm="100000">
                                          <p:val>
                                            <p:strVal val="#ppt_w"/>
                                          </p:val>
                                        </p:tav>
                                      </p:tavLst>
                                    </p:anim>
                                    <p:anim calcmode="lin" valueType="num">
                                      <p:cBhvr>
                                        <p:cTn id="40" dur="500" fill="hold"/>
                                        <p:tgtEl>
                                          <p:spTgt spid="1028"/>
                                        </p:tgtEl>
                                        <p:attrNameLst>
                                          <p:attrName>ppt_h</p:attrName>
                                        </p:attrNameLst>
                                      </p:cBhvr>
                                      <p:tavLst>
                                        <p:tav tm="0">
                                          <p:val>
                                            <p:fltVal val="0"/>
                                          </p:val>
                                        </p:tav>
                                        <p:tav tm="100000">
                                          <p:val>
                                            <p:strVal val="#ppt_h"/>
                                          </p:val>
                                        </p:tav>
                                      </p:tavLst>
                                    </p:anim>
                                    <p:animEffect transition="in" filter="fade">
                                      <p:cBhvr>
                                        <p:cTn id="41" dur="500"/>
                                        <p:tgtEl>
                                          <p:spTgt spid="102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500"/>
                                        <p:tgtEl>
                                          <p:spTgt spid="1028"/>
                                        </p:tgtEl>
                                      </p:cBhvr>
                                    </p:animEffect>
                                    <p:set>
                                      <p:cBhvr>
                                        <p:cTn id="50" dur="1" fill="hold">
                                          <p:stCondLst>
                                            <p:cond delay="499"/>
                                          </p:stCondLst>
                                        </p:cTn>
                                        <p:tgtEl>
                                          <p:spTgt spid="1028"/>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 calcmode="lin" valueType="num">
                                      <p:cBhvr>
                                        <p:cTn id="53" dur="500" fill="hold"/>
                                        <p:tgtEl>
                                          <p:spTgt spid="1030"/>
                                        </p:tgtEl>
                                        <p:attrNameLst>
                                          <p:attrName>ppt_w</p:attrName>
                                        </p:attrNameLst>
                                      </p:cBhvr>
                                      <p:tavLst>
                                        <p:tav tm="0">
                                          <p:val>
                                            <p:fltVal val="0"/>
                                          </p:val>
                                        </p:tav>
                                        <p:tav tm="100000">
                                          <p:val>
                                            <p:strVal val="#ppt_w"/>
                                          </p:val>
                                        </p:tav>
                                      </p:tavLst>
                                    </p:anim>
                                    <p:anim calcmode="lin" valueType="num">
                                      <p:cBhvr>
                                        <p:cTn id="54" dur="500" fill="hold"/>
                                        <p:tgtEl>
                                          <p:spTgt spid="1030"/>
                                        </p:tgtEl>
                                        <p:attrNameLst>
                                          <p:attrName>ppt_h</p:attrName>
                                        </p:attrNameLst>
                                      </p:cBhvr>
                                      <p:tavLst>
                                        <p:tav tm="0">
                                          <p:val>
                                            <p:fltVal val="0"/>
                                          </p:val>
                                        </p:tav>
                                        <p:tav tm="100000">
                                          <p:val>
                                            <p:strVal val="#ppt_h"/>
                                          </p:val>
                                        </p:tav>
                                      </p:tavLst>
                                    </p:anim>
                                    <p:animEffect transition="in" filter="fade">
                                      <p:cBhvr>
                                        <p:cTn id="55" dur="500"/>
                                        <p:tgtEl>
                                          <p:spTgt spid="103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additive="base">
                                        <p:cTn id="6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62" presetID="10" presetClass="exit" presetSubtype="0" fill="hold" nodeType="withEffect">
                                  <p:stCondLst>
                                    <p:cond delay="0"/>
                                  </p:stCondLst>
                                  <p:childTnLst>
                                    <p:animEffect transition="out" filter="fade">
                                      <p:cBhvr>
                                        <p:cTn id="63" dur="500"/>
                                        <p:tgtEl>
                                          <p:spTgt spid="1030"/>
                                        </p:tgtEl>
                                      </p:cBhvr>
                                    </p:animEffect>
                                    <p:set>
                                      <p:cBhvr>
                                        <p:cTn id="64" dur="1" fill="hold">
                                          <p:stCondLst>
                                            <p:cond delay="499"/>
                                          </p:stCondLst>
                                        </p:cTn>
                                        <p:tgtEl>
                                          <p:spTgt spid="1030"/>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1032"/>
                                        </p:tgtEl>
                                        <p:attrNameLst>
                                          <p:attrName>style.visibility</p:attrName>
                                        </p:attrNameLst>
                                      </p:cBhvr>
                                      <p:to>
                                        <p:strVal val="visible"/>
                                      </p:to>
                                    </p:set>
                                    <p:anim calcmode="lin" valueType="num">
                                      <p:cBhvr>
                                        <p:cTn id="67" dur="500" fill="hold"/>
                                        <p:tgtEl>
                                          <p:spTgt spid="1032"/>
                                        </p:tgtEl>
                                        <p:attrNameLst>
                                          <p:attrName>ppt_w</p:attrName>
                                        </p:attrNameLst>
                                      </p:cBhvr>
                                      <p:tavLst>
                                        <p:tav tm="0">
                                          <p:val>
                                            <p:fltVal val="0"/>
                                          </p:val>
                                        </p:tav>
                                        <p:tav tm="100000">
                                          <p:val>
                                            <p:strVal val="#ppt_w"/>
                                          </p:val>
                                        </p:tav>
                                      </p:tavLst>
                                    </p:anim>
                                    <p:anim calcmode="lin" valueType="num">
                                      <p:cBhvr>
                                        <p:cTn id="68" dur="500" fill="hold"/>
                                        <p:tgtEl>
                                          <p:spTgt spid="1032"/>
                                        </p:tgtEl>
                                        <p:attrNameLst>
                                          <p:attrName>ppt_h</p:attrName>
                                        </p:attrNameLst>
                                      </p:cBhvr>
                                      <p:tavLst>
                                        <p:tav tm="0">
                                          <p:val>
                                            <p:fltVal val="0"/>
                                          </p:val>
                                        </p:tav>
                                        <p:tav tm="100000">
                                          <p:val>
                                            <p:strVal val="#ppt_h"/>
                                          </p:val>
                                        </p:tav>
                                      </p:tavLst>
                                    </p:anim>
                                    <p:animEffect transition="in" filter="fade">
                                      <p:cBhvr>
                                        <p:cTn id="69" dur="500"/>
                                        <p:tgtEl>
                                          <p:spTgt spid="103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 calcmode="lin" valueType="num">
                                      <p:cBhvr additive="base">
                                        <p:cTn id="7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76" presetID="10" presetClass="exit" presetSubtype="0" fill="hold" nodeType="withEffect">
                                  <p:stCondLst>
                                    <p:cond delay="0"/>
                                  </p:stCondLst>
                                  <p:childTnLst>
                                    <p:animEffect transition="out" filter="fade">
                                      <p:cBhvr>
                                        <p:cTn id="77" dur="500"/>
                                        <p:tgtEl>
                                          <p:spTgt spid="1032"/>
                                        </p:tgtEl>
                                      </p:cBhvr>
                                    </p:animEffect>
                                    <p:set>
                                      <p:cBhvr>
                                        <p:cTn id="78" dur="1" fill="hold">
                                          <p:stCondLst>
                                            <p:cond delay="499"/>
                                          </p:stCondLst>
                                        </p:cTn>
                                        <p:tgtEl>
                                          <p:spTgt spid="1032"/>
                                        </p:tgtEl>
                                        <p:attrNameLst>
                                          <p:attrName>style.visibility</p:attrName>
                                        </p:attrNameLst>
                                      </p:cBhvr>
                                      <p:to>
                                        <p:strVal val="hidden"/>
                                      </p:to>
                                    </p:set>
                                  </p:childTnLst>
                                </p:cTn>
                              </p:par>
                              <p:par>
                                <p:cTn id="79" presetID="53" presetClass="entr" presetSubtype="16"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500" fill="hold"/>
                                        <p:tgtEl>
                                          <p:spTgt spid="13"/>
                                        </p:tgtEl>
                                        <p:attrNameLst>
                                          <p:attrName>ppt_w</p:attrName>
                                        </p:attrNameLst>
                                      </p:cBhvr>
                                      <p:tavLst>
                                        <p:tav tm="0">
                                          <p:val>
                                            <p:fltVal val="0"/>
                                          </p:val>
                                        </p:tav>
                                        <p:tav tm="100000">
                                          <p:val>
                                            <p:strVal val="#ppt_w"/>
                                          </p:val>
                                        </p:tav>
                                      </p:tavLst>
                                    </p:anim>
                                    <p:anim calcmode="lin" valueType="num">
                                      <p:cBhvr>
                                        <p:cTn id="82" dur="500" fill="hold"/>
                                        <p:tgtEl>
                                          <p:spTgt spid="13"/>
                                        </p:tgtEl>
                                        <p:attrNameLst>
                                          <p:attrName>ppt_h</p:attrName>
                                        </p:attrNameLst>
                                      </p:cBhvr>
                                      <p:tavLst>
                                        <p:tav tm="0">
                                          <p:val>
                                            <p:fltVal val="0"/>
                                          </p:val>
                                        </p:tav>
                                        <p:tav tm="100000">
                                          <p:val>
                                            <p:strVal val="#ppt_h"/>
                                          </p:val>
                                        </p:tav>
                                      </p:tavLst>
                                    </p:anim>
                                    <p:animEffect transition="in" filter="fade">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F4193-3674-9536-5E8B-7FE19F05BB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99272F-A56F-B6DC-84A6-8FBEBDDED7E0}"/>
              </a:ext>
            </a:extLst>
          </p:cNvPr>
          <p:cNvSpPr>
            <a:spLocks noGrp="1"/>
          </p:cNvSpPr>
          <p:nvPr>
            <p:ph type="title"/>
          </p:nvPr>
        </p:nvSpPr>
        <p:spPr/>
        <p:txBody>
          <a:bodyPr/>
          <a:lstStyle/>
          <a:p>
            <a:r>
              <a:rPr lang="nl-NL" dirty="0"/>
              <a:t>Hoe werkt een tralie?</a:t>
            </a:r>
          </a:p>
        </p:txBody>
      </p:sp>
      <p:sp>
        <p:nvSpPr>
          <p:cNvPr id="3" name="Tijdelijke aanduiding voor tekst 2">
            <a:extLst>
              <a:ext uri="{FF2B5EF4-FFF2-40B4-BE49-F238E27FC236}">
                <a16:creationId xmlns:a16="http://schemas.microsoft.com/office/drawing/2014/main" id="{D82B61D9-A68F-433B-18CD-E1DE2813C900}"/>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900125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2E19A-94C6-A175-4A38-4EA046FBFEC9}"/>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F3E4039F-40DE-1E79-D3EE-BD86DA429CD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C87374CD-3CD9-3707-4785-E66175119B23}"/>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dirty="0"/>
              </a:p>
              <a:p>
                <a:endParaRPr lang="nl-NL" sz="2400" dirty="0"/>
              </a:p>
            </p:txBody>
          </p:sp>
        </mc:Choice>
        <mc:Fallback xmlns="">
          <p:sp>
            <p:nvSpPr>
              <p:cNvPr id="13" name="Tijdelijke aanduiding voor inhoud 12">
                <a:extLst>
                  <a:ext uri="{FF2B5EF4-FFF2-40B4-BE49-F238E27FC236}">
                    <a16:creationId xmlns:a16="http://schemas.microsoft.com/office/drawing/2014/main" id="{C87374CD-3CD9-3707-4785-E66175119B23}"/>
                  </a:ext>
                </a:extLst>
              </p:cNvPr>
              <p:cNvSpPr>
                <a:spLocks noGrp="1" noRot="1" noChangeAspect="1" noMove="1" noResize="1" noEditPoints="1" noAdjustHandles="1" noChangeArrowheads="1" noChangeShapeType="1" noTextEdit="1"/>
              </p:cNvSpPr>
              <p:nvPr>
                <p:ph sz="half" idx="2"/>
              </p:nvPr>
            </p:nvSpPr>
            <p:spPr>
              <a:blipFill>
                <a:blip r:embed="rId3"/>
                <a:stretch>
                  <a:fillRect l="-1647"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C868E29C-E780-9437-40AE-7B79CD288408}"/>
              </a:ext>
            </a:extLst>
          </p:cNvPr>
          <p:cNvCxnSpPr>
            <a:cxnSpLocks/>
          </p:cNvCxnSpPr>
          <p:nvPr/>
        </p:nvCxnSpPr>
        <p:spPr>
          <a:xfrm>
            <a:off x="2779485" y="2046515"/>
            <a:ext cx="33382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533D3CB3-46CC-0D05-C745-25E504C7B236}"/>
              </a:ext>
            </a:extLst>
          </p:cNvPr>
          <p:cNvCxnSpPr>
            <a:cxnSpLocks/>
          </p:cNvCxnSpPr>
          <p:nvPr/>
        </p:nvCxnSpPr>
        <p:spPr>
          <a:xfrm flipH="1">
            <a:off x="3113314" y="2046515"/>
            <a:ext cx="326571"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4F06AD0C-AC8E-E625-2EBE-D363E185FD13}"/>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Tree>
    <p:extLst>
      <p:ext uri="{BB962C8B-B14F-4D97-AF65-F5344CB8AC3E}">
        <p14:creationId xmlns:p14="http://schemas.microsoft.com/office/powerpoint/2010/main" val="23142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249A-E5E4-3412-88DA-493303A6D3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A2F4EE-7EB0-3078-190F-09AFF2FB172B}"/>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1781CE2F-CFEF-DE2B-53D5-77EAF858AD3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C37CE179-71F3-BAB4-61AF-35CC02BAA04A}"/>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endParaRPr lang="nl-NL" sz="2400" dirty="0"/>
              </a:p>
            </p:txBody>
          </p:sp>
        </mc:Choice>
        <mc:Fallback xmlns="">
          <p:sp>
            <p:nvSpPr>
              <p:cNvPr id="13" name="Tijdelijke aanduiding voor inhoud 12">
                <a:extLst>
                  <a:ext uri="{FF2B5EF4-FFF2-40B4-BE49-F238E27FC236}">
                    <a16:creationId xmlns:a16="http://schemas.microsoft.com/office/drawing/2014/main" id="{C37CE179-71F3-BAB4-61AF-35CC02BAA04A}"/>
                  </a:ext>
                </a:extLst>
              </p:cNvPr>
              <p:cNvSpPr>
                <a:spLocks noGrp="1" noRot="1" noChangeAspect="1" noMove="1" noResize="1" noEditPoints="1" noAdjustHandles="1" noChangeArrowheads="1" noChangeShapeType="1" noTextEdit="1"/>
              </p:cNvSpPr>
              <p:nvPr>
                <p:ph sz="half" idx="2"/>
              </p:nvPr>
            </p:nvSpPr>
            <p:spPr>
              <a:blipFill>
                <a:blip r:embed="rId3"/>
                <a:stretch>
                  <a:fillRect l="-1647"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902679C3-F8D6-FCB7-6A04-A7E5D9BB3774}"/>
              </a:ext>
            </a:extLst>
          </p:cNvPr>
          <p:cNvCxnSpPr>
            <a:cxnSpLocks/>
          </p:cNvCxnSpPr>
          <p:nvPr/>
        </p:nvCxnSpPr>
        <p:spPr>
          <a:xfrm flipH="1">
            <a:off x="1581150" y="2046515"/>
            <a:ext cx="1198335"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F7C7CE8-869B-8496-2CB8-1C91D0C2C4E5}"/>
              </a:ext>
            </a:extLst>
          </p:cNvPr>
          <p:cNvCxnSpPr>
            <a:cxnSpLocks/>
          </p:cNvCxnSpPr>
          <p:nvPr/>
        </p:nvCxnSpPr>
        <p:spPr>
          <a:xfrm flipH="1">
            <a:off x="1581150" y="2046515"/>
            <a:ext cx="1858735"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F952F9A6-52F5-E34F-488B-C1D664215646}"/>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cxnSp>
        <p:nvCxnSpPr>
          <p:cNvPr id="25" name="Rechte verbindingslijn 24">
            <a:extLst>
              <a:ext uri="{FF2B5EF4-FFF2-40B4-BE49-F238E27FC236}">
                <a16:creationId xmlns:a16="http://schemas.microsoft.com/office/drawing/2014/main" id="{74EA34F8-2EC7-9E15-5C6E-2049A711A6E4}"/>
              </a:ext>
            </a:extLst>
          </p:cNvPr>
          <p:cNvCxnSpPr>
            <a:cxnSpLocks/>
          </p:cNvCxnSpPr>
          <p:nvPr/>
        </p:nvCxnSpPr>
        <p:spPr>
          <a:xfrm>
            <a:off x="2779485" y="2046515"/>
            <a:ext cx="509021" cy="244248"/>
          </a:xfrm>
          <a:prstGeom prst="line">
            <a:avLst/>
          </a:prstGeom>
          <a:ln w="38100">
            <a:solidFill>
              <a:srgbClr val="FFFFFF"/>
            </a:solidFill>
            <a:prstDash val="sysDash"/>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3DD072AD-0A1C-A981-6E56-6D90E23F1EB5}"/>
              </a:ext>
            </a:extLst>
          </p:cNvPr>
          <p:cNvCxnSpPr>
            <a:cxnSpLocks/>
          </p:cNvCxnSpPr>
          <p:nvPr/>
        </p:nvCxnSpPr>
        <p:spPr>
          <a:xfrm flipV="1">
            <a:off x="1581150" y="2164556"/>
            <a:ext cx="1452563" cy="3118644"/>
          </a:xfrm>
          <a:prstGeom prst="straightConnector1">
            <a:avLst/>
          </a:prstGeom>
          <a:ln w="28575">
            <a:solidFill>
              <a:srgbClr val="FFFFF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31B5420F-236C-4EF9-1821-096CF39473D2}"/>
                  </a:ext>
                </a:extLst>
              </p:cNvPr>
              <p:cNvSpPr txBox="1"/>
              <p:nvPr/>
            </p:nvSpPr>
            <p:spPr>
              <a:xfrm>
                <a:off x="3439885" y="2106096"/>
                <a:ext cx="694870" cy="369333"/>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FF0000"/>
                          </a:solidFill>
                          <a:latin typeface="Cambria Math" panose="02040503050406030204" pitchFamily="18" charset="0"/>
                        </a:rPr>
                        <m:t>∆</m:t>
                      </m:r>
                      <m:r>
                        <a:rPr lang="nl-NL" b="0" i="1" smtClean="0">
                          <a:solidFill>
                            <a:srgbClr val="FF0000"/>
                          </a:solidFill>
                          <a:latin typeface="Cambria Math" panose="02040503050406030204" pitchFamily="18" charset="0"/>
                        </a:rPr>
                        <m:t>𝑥</m:t>
                      </m:r>
                    </m:oMath>
                  </m:oMathPara>
                </a14:m>
                <a:endParaRPr lang="nl-NL" dirty="0">
                  <a:solidFill>
                    <a:srgbClr val="FF0000"/>
                  </a:solidFill>
                </a:endParaRPr>
              </a:p>
            </p:txBody>
          </p:sp>
        </mc:Choice>
        <mc:Fallback xmlns="">
          <p:sp>
            <p:nvSpPr>
              <p:cNvPr id="39" name="Tekstvak 38">
                <a:extLst>
                  <a:ext uri="{FF2B5EF4-FFF2-40B4-BE49-F238E27FC236}">
                    <a16:creationId xmlns:a16="http://schemas.microsoft.com/office/drawing/2014/main" id="{31B5420F-236C-4EF9-1821-096CF39473D2}"/>
                  </a:ext>
                </a:extLst>
              </p:cNvPr>
              <p:cNvSpPr txBox="1">
                <a:spLocks noRot="1" noChangeAspect="1" noMove="1" noResize="1" noEditPoints="1" noAdjustHandles="1" noChangeArrowheads="1" noChangeShapeType="1" noTextEdit="1"/>
              </p:cNvSpPr>
              <p:nvPr/>
            </p:nvSpPr>
            <p:spPr>
              <a:xfrm>
                <a:off x="3439885" y="2106096"/>
                <a:ext cx="694870" cy="369333"/>
              </a:xfrm>
              <a:prstGeom prst="rect">
                <a:avLst/>
              </a:prstGeom>
              <a:blipFill>
                <a:blip r:embed="rId4"/>
                <a:stretch>
                  <a:fillRect/>
                </a:stretch>
              </a:blipFill>
              <a:ln>
                <a:noFill/>
              </a:ln>
            </p:spPr>
            <p:txBody>
              <a:bodyPr/>
              <a:lstStyle/>
              <a:p>
                <a:r>
                  <a:rPr lang="nl-NL">
                    <a:noFill/>
                  </a:rPr>
                  <a:t> </a:t>
                </a:r>
              </a:p>
            </p:txBody>
          </p:sp>
        </mc:Fallback>
      </mc:AlternateContent>
      <p:sp>
        <p:nvSpPr>
          <p:cNvPr id="38" name="Rechteraccolade 37">
            <a:extLst>
              <a:ext uri="{FF2B5EF4-FFF2-40B4-BE49-F238E27FC236}">
                <a16:creationId xmlns:a16="http://schemas.microsoft.com/office/drawing/2014/main" id="{42087C24-8AB5-9D90-A59F-BB3583BF6F77}"/>
              </a:ext>
            </a:extLst>
          </p:cNvPr>
          <p:cNvSpPr/>
          <p:nvPr/>
        </p:nvSpPr>
        <p:spPr>
          <a:xfrm rot="1763185">
            <a:off x="3421867" y="2073040"/>
            <a:ext cx="187416" cy="31832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solidFill>
                <a:srgbClr val="FF0000"/>
              </a:solidFill>
            </a:endParaRPr>
          </a:p>
        </p:txBody>
      </p:sp>
      <mc:AlternateContent xmlns:mc="http://schemas.openxmlformats.org/markup-compatibility/2006" xmlns:a14="http://schemas.microsoft.com/office/drawing/2010/main">
        <mc:Choice Requires="a14">
          <p:sp>
            <p:nvSpPr>
              <p:cNvPr id="40" name="Tekstvak 39">
                <a:extLst>
                  <a:ext uri="{FF2B5EF4-FFF2-40B4-BE49-F238E27FC236}">
                    <a16:creationId xmlns:a16="http://schemas.microsoft.com/office/drawing/2014/main" id="{71E8B871-27BE-1791-6BDA-1D4B3D30687D}"/>
                  </a:ext>
                </a:extLst>
              </p:cNvPr>
              <p:cNvSpPr txBox="1"/>
              <p:nvPr/>
            </p:nvSpPr>
            <p:spPr>
              <a:xfrm>
                <a:off x="1330266" y="5952381"/>
                <a:ext cx="355883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𝑑</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m:oMathPara>
                </a14:m>
                <a:endParaRPr lang="nl-NL" sz="2400" dirty="0"/>
              </a:p>
            </p:txBody>
          </p:sp>
        </mc:Choice>
        <mc:Fallback xmlns="">
          <p:sp>
            <p:nvSpPr>
              <p:cNvPr id="40" name="Tekstvak 39">
                <a:extLst>
                  <a:ext uri="{FF2B5EF4-FFF2-40B4-BE49-F238E27FC236}">
                    <a16:creationId xmlns:a16="http://schemas.microsoft.com/office/drawing/2014/main" id="{71E8B871-27BE-1791-6BDA-1D4B3D30687D}"/>
                  </a:ext>
                </a:extLst>
              </p:cNvPr>
              <p:cNvSpPr txBox="1">
                <a:spLocks noRot="1" noChangeAspect="1" noMove="1" noResize="1" noEditPoints="1" noAdjustHandles="1" noChangeArrowheads="1" noChangeShapeType="1" noTextEdit="1"/>
              </p:cNvSpPr>
              <p:nvPr/>
            </p:nvSpPr>
            <p:spPr>
              <a:xfrm>
                <a:off x="1330266" y="5952381"/>
                <a:ext cx="3558837" cy="461665"/>
              </a:xfrm>
              <a:prstGeom prst="rect">
                <a:avLst/>
              </a:prstGeom>
              <a:blipFill>
                <a:blip r:embed="rId5"/>
                <a:stretch>
                  <a:fillRect b="-17105"/>
                </a:stretch>
              </a:blipFill>
            </p:spPr>
            <p:txBody>
              <a:bodyPr/>
              <a:lstStyle/>
              <a:p>
                <a:r>
                  <a:rPr lang="nl-NL">
                    <a:noFill/>
                  </a:rPr>
                  <a:t> </a:t>
                </a:r>
              </a:p>
            </p:txBody>
          </p:sp>
        </mc:Fallback>
      </mc:AlternateContent>
      <p:grpSp>
        <p:nvGrpSpPr>
          <p:cNvPr id="47" name="Groep 46">
            <a:extLst>
              <a:ext uri="{FF2B5EF4-FFF2-40B4-BE49-F238E27FC236}">
                <a16:creationId xmlns:a16="http://schemas.microsoft.com/office/drawing/2014/main" id="{E6904C88-3878-2745-BAB2-84098FB68DA1}"/>
              </a:ext>
            </a:extLst>
          </p:cNvPr>
          <p:cNvGrpSpPr/>
          <p:nvPr/>
        </p:nvGrpSpPr>
        <p:grpSpPr>
          <a:xfrm>
            <a:off x="2447768" y="1549210"/>
            <a:ext cx="1357089" cy="369332"/>
            <a:chOff x="2447768" y="1549210"/>
            <a:chExt cx="1357089" cy="369332"/>
          </a:xfrm>
        </p:grpSpPr>
        <p:cxnSp>
          <p:nvCxnSpPr>
            <p:cNvPr id="42" name="Rechte verbindingslijn met pijl 41">
              <a:extLst>
                <a:ext uri="{FF2B5EF4-FFF2-40B4-BE49-F238E27FC236}">
                  <a16:creationId xmlns:a16="http://schemas.microsoft.com/office/drawing/2014/main" id="{F0B99C12-7139-DCAD-AC97-B787D304935A}"/>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kstvak 42">
                  <a:extLst>
                    <a:ext uri="{FF2B5EF4-FFF2-40B4-BE49-F238E27FC236}">
                      <a16:creationId xmlns:a16="http://schemas.microsoft.com/office/drawing/2014/main" id="{F24607A3-8933-16BD-019A-F7A422D7B0C6}"/>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43" name="Tekstvak 42">
                  <a:extLst>
                    <a:ext uri="{FF2B5EF4-FFF2-40B4-BE49-F238E27FC236}">
                      <a16:creationId xmlns:a16="http://schemas.microsoft.com/office/drawing/2014/main" id="{F24607A3-8933-16BD-019A-F7A422D7B0C6}"/>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6"/>
                  <a:stretch>
                    <a:fillRect/>
                  </a:stretch>
                </a:blipFill>
              </p:spPr>
              <p:txBody>
                <a:bodyPr/>
                <a:lstStyle/>
                <a:p>
                  <a:r>
                    <a:rPr lang="nl-NL">
                      <a:noFill/>
                    </a:rPr>
                    <a:t> </a:t>
                  </a:r>
                </a:p>
              </p:txBody>
            </p:sp>
          </mc:Fallback>
        </mc:AlternateContent>
      </p:grpSp>
      <p:cxnSp>
        <p:nvCxnSpPr>
          <p:cNvPr id="45" name="Rechte verbindingslijn 44">
            <a:extLst>
              <a:ext uri="{FF2B5EF4-FFF2-40B4-BE49-F238E27FC236}">
                <a16:creationId xmlns:a16="http://schemas.microsoft.com/office/drawing/2014/main" id="{9A17F52B-8C0A-D4DF-96D7-5955DEEDF2E0}"/>
              </a:ext>
            </a:extLst>
          </p:cNvPr>
          <p:cNvCxnSpPr/>
          <p:nvPr/>
        </p:nvCxnSpPr>
        <p:spPr>
          <a:xfrm>
            <a:off x="3109685" y="2046515"/>
            <a:ext cx="0" cy="3236685"/>
          </a:xfrm>
          <a:prstGeom prst="line">
            <a:avLst/>
          </a:prstGeom>
          <a:ln w="28575">
            <a:solidFill>
              <a:srgbClr val="FFFFFF"/>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kstvak 45">
                <a:extLst>
                  <a:ext uri="{FF2B5EF4-FFF2-40B4-BE49-F238E27FC236}">
                    <a16:creationId xmlns:a16="http://schemas.microsoft.com/office/drawing/2014/main" id="{6E4696FE-C392-1DB9-D221-DF4400E0CAA8}"/>
                  </a:ext>
                </a:extLst>
              </p:cNvPr>
              <p:cNvSpPr txBox="1"/>
              <p:nvPr/>
            </p:nvSpPr>
            <p:spPr>
              <a:xfrm>
                <a:off x="2454728" y="2362043"/>
                <a:ext cx="97971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0" i="1" smtClean="0">
                          <a:solidFill>
                            <a:schemeClr val="bg1"/>
                          </a:solidFill>
                          <a:latin typeface="Cambria Math" panose="02040503050406030204" pitchFamily="18" charset="0"/>
                        </a:rPr>
                        <m:t>𝛼</m:t>
                      </m:r>
                    </m:oMath>
                  </m:oMathPara>
                </a14:m>
                <a:endParaRPr lang="nl-NL" sz="3200" b="0" dirty="0">
                  <a:solidFill>
                    <a:schemeClr val="bg1"/>
                  </a:solidFill>
                </a:endParaRPr>
              </a:p>
            </p:txBody>
          </p:sp>
        </mc:Choice>
        <mc:Fallback xmlns="">
          <p:sp>
            <p:nvSpPr>
              <p:cNvPr id="46" name="Tekstvak 45">
                <a:extLst>
                  <a:ext uri="{FF2B5EF4-FFF2-40B4-BE49-F238E27FC236}">
                    <a16:creationId xmlns:a16="http://schemas.microsoft.com/office/drawing/2014/main" id="{6E4696FE-C392-1DB9-D221-DF4400E0CAA8}"/>
                  </a:ext>
                </a:extLst>
              </p:cNvPr>
              <p:cNvSpPr txBox="1">
                <a:spLocks noRot="1" noChangeAspect="1" noMove="1" noResize="1" noEditPoints="1" noAdjustHandles="1" noChangeArrowheads="1" noChangeShapeType="1" noTextEdit="1"/>
              </p:cNvSpPr>
              <p:nvPr/>
            </p:nvSpPr>
            <p:spPr>
              <a:xfrm>
                <a:off x="2454728" y="2362043"/>
                <a:ext cx="979714" cy="584775"/>
              </a:xfrm>
              <a:prstGeom prst="rect">
                <a:avLst/>
              </a:prstGeom>
              <a:blipFill>
                <a:blip r:embed="rId7"/>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660814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500" fill="hold"/>
                                        <p:tgtEl>
                                          <p:spTgt spid="47"/>
                                        </p:tgtEl>
                                        <p:attrNameLst>
                                          <p:attrName>ppt_w</p:attrName>
                                        </p:attrNameLst>
                                      </p:cBhvr>
                                      <p:tavLst>
                                        <p:tav tm="0">
                                          <p:val>
                                            <p:fltVal val="0"/>
                                          </p:val>
                                        </p:tav>
                                        <p:tav tm="100000">
                                          <p:val>
                                            <p:strVal val="#ppt_w"/>
                                          </p:val>
                                        </p:tav>
                                      </p:tavLst>
                                    </p:anim>
                                    <p:anim calcmode="lin" valueType="num">
                                      <p:cBhvr>
                                        <p:cTn id="42" dur="500" fill="hold"/>
                                        <p:tgtEl>
                                          <p:spTgt spid="47"/>
                                        </p:tgtEl>
                                        <p:attrNameLst>
                                          <p:attrName>ppt_h</p:attrName>
                                        </p:attrNameLst>
                                      </p:cBhvr>
                                      <p:tavLst>
                                        <p:tav tm="0">
                                          <p:val>
                                            <p:fltVal val="0"/>
                                          </p:val>
                                        </p:tav>
                                        <p:tav tm="100000">
                                          <p:val>
                                            <p:strVal val="#ppt_h"/>
                                          </p:val>
                                        </p:tav>
                                      </p:tavLst>
                                    </p:anim>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8" grpId="0" animBg="1"/>
      <p:bldP spid="40"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B7F88-47E1-D2C8-6460-E317EE6EBD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213DA0-E748-F76D-95CE-3C4712610A5D}"/>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147F2C8A-6066-2CE9-1FFB-CC6324672F2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A113CCDD-D013-C4D7-A42B-9D3CFEFA3A8C}"/>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endParaRPr lang="nl-NL" sz="2400" dirty="0"/>
              </a:p>
            </p:txBody>
          </p:sp>
        </mc:Choice>
        <mc:Fallback xmlns="">
          <p:sp>
            <p:nvSpPr>
              <p:cNvPr id="13" name="Tijdelijke aanduiding voor inhoud 12">
                <a:extLst>
                  <a:ext uri="{FF2B5EF4-FFF2-40B4-BE49-F238E27FC236}">
                    <a16:creationId xmlns:a16="http://schemas.microsoft.com/office/drawing/2014/main" id="{A113CCDD-D013-C4D7-A42B-9D3CFEFA3A8C}"/>
                  </a:ext>
                </a:extLst>
              </p:cNvPr>
              <p:cNvSpPr>
                <a:spLocks noGrp="1" noRot="1" noChangeAspect="1" noMove="1" noResize="1" noEditPoints="1" noAdjustHandles="1" noChangeArrowheads="1" noChangeShapeType="1" noTextEdit="1"/>
              </p:cNvSpPr>
              <p:nvPr>
                <p:ph sz="half" idx="2"/>
              </p:nvPr>
            </p:nvSpPr>
            <p:spPr>
              <a:blipFill>
                <a:blip r:embed="rId3"/>
                <a:stretch>
                  <a:fillRect l="-1647"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BBE30B44-A888-875F-E4D6-69EEAC2138AA}"/>
              </a:ext>
            </a:extLst>
          </p:cNvPr>
          <p:cNvCxnSpPr>
            <a:cxnSpLocks/>
          </p:cNvCxnSpPr>
          <p:nvPr/>
        </p:nvCxnSpPr>
        <p:spPr>
          <a:xfrm>
            <a:off x="2779485" y="2046515"/>
            <a:ext cx="14514"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093219B1-0691-A015-5CB3-30B1A271472D}"/>
              </a:ext>
            </a:extLst>
          </p:cNvPr>
          <p:cNvCxnSpPr>
            <a:cxnSpLocks/>
          </p:cNvCxnSpPr>
          <p:nvPr/>
        </p:nvCxnSpPr>
        <p:spPr>
          <a:xfrm flipH="1">
            <a:off x="2793999" y="2046515"/>
            <a:ext cx="645886"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A3FE5CB-ACE0-CBD6-7A51-A2108B2EC56B}"/>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cxnSp>
        <p:nvCxnSpPr>
          <p:cNvPr id="25" name="Rechte verbindingslijn 24">
            <a:extLst>
              <a:ext uri="{FF2B5EF4-FFF2-40B4-BE49-F238E27FC236}">
                <a16:creationId xmlns:a16="http://schemas.microsoft.com/office/drawing/2014/main" id="{BDF6B6B5-1CAB-C677-340F-0162D52A8AEE}"/>
              </a:ext>
            </a:extLst>
          </p:cNvPr>
          <p:cNvCxnSpPr>
            <a:cxnSpLocks/>
          </p:cNvCxnSpPr>
          <p:nvPr/>
        </p:nvCxnSpPr>
        <p:spPr>
          <a:xfrm>
            <a:off x="2779485" y="2046515"/>
            <a:ext cx="646535" cy="93435"/>
          </a:xfrm>
          <a:prstGeom prst="line">
            <a:avLst/>
          </a:prstGeom>
          <a:ln w="38100">
            <a:solidFill>
              <a:srgbClr val="FFFFFF"/>
            </a:solidFill>
            <a:prstDash val="sysDash"/>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E92700D-E8F0-B88D-A592-EB539E972807}"/>
              </a:ext>
            </a:extLst>
          </p:cNvPr>
          <p:cNvCxnSpPr>
            <a:cxnSpLocks/>
          </p:cNvCxnSpPr>
          <p:nvPr/>
        </p:nvCxnSpPr>
        <p:spPr>
          <a:xfrm flipV="1">
            <a:off x="2779485" y="2076305"/>
            <a:ext cx="330200" cy="3206895"/>
          </a:xfrm>
          <a:prstGeom prst="straightConnector1">
            <a:avLst/>
          </a:prstGeom>
          <a:ln w="28575">
            <a:solidFill>
              <a:srgbClr val="FFFFF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3FD9B0F8-EC6E-D011-B125-433F8B9722B1}"/>
                  </a:ext>
                </a:extLst>
              </p:cNvPr>
              <p:cNvSpPr txBox="1"/>
              <p:nvPr/>
            </p:nvSpPr>
            <p:spPr>
              <a:xfrm>
                <a:off x="3384992" y="1955283"/>
                <a:ext cx="694870"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FF0000"/>
                          </a:solidFill>
                          <a:latin typeface="Cambria Math" panose="02040503050406030204" pitchFamily="18" charset="0"/>
                        </a:rPr>
                        <m:t>∆</m:t>
                      </m:r>
                      <m:r>
                        <a:rPr lang="nl-NL" b="0" i="1" smtClean="0">
                          <a:solidFill>
                            <a:srgbClr val="FF0000"/>
                          </a:solidFill>
                          <a:latin typeface="Cambria Math" panose="02040503050406030204" pitchFamily="18" charset="0"/>
                        </a:rPr>
                        <m:t>𝑥</m:t>
                      </m:r>
                    </m:oMath>
                  </m:oMathPara>
                </a14:m>
                <a:endParaRPr lang="nl-NL" dirty="0">
                  <a:solidFill>
                    <a:srgbClr val="FF0000"/>
                  </a:solidFill>
                </a:endParaRPr>
              </a:p>
            </p:txBody>
          </p:sp>
        </mc:Choice>
        <mc:Fallback xmlns="">
          <p:sp>
            <p:nvSpPr>
              <p:cNvPr id="39" name="Tekstvak 38">
                <a:extLst>
                  <a:ext uri="{FF2B5EF4-FFF2-40B4-BE49-F238E27FC236}">
                    <a16:creationId xmlns:a16="http://schemas.microsoft.com/office/drawing/2014/main" id="{3FD9B0F8-EC6E-D011-B125-433F8B9722B1}"/>
                  </a:ext>
                </a:extLst>
              </p:cNvPr>
              <p:cNvSpPr txBox="1">
                <a:spLocks noRot="1" noChangeAspect="1" noMove="1" noResize="1" noEditPoints="1" noAdjustHandles="1" noChangeArrowheads="1" noChangeShapeType="1" noTextEdit="1"/>
              </p:cNvSpPr>
              <p:nvPr/>
            </p:nvSpPr>
            <p:spPr>
              <a:xfrm>
                <a:off x="3384992" y="1955283"/>
                <a:ext cx="694870" cy="369333"/>
              </a:xfrm>
              <a:prstGeom prst="rect">
                <a:avLst/>
              </a:prstGeom>
              <a:blipFill>
                <a:blip r:embed="rId4"/>
                <a:stretch>
                  <a:fillRect/>
                </a:stretch>
              </a:blipFill>
            </p:spPr>
            <p:txBody>
              <a:bodyPr/>
              <a:lstStyle/>
              <a:p>
                <a:r>
                  <a:rPr lang="nl-NL">
                    <a:noFill/>
                  </a:rPr>
                  <a:t> </a:t>
                </a:r>
              </a:p>
            </p:txBody>
          </p:sp>
        </mc:Fallback>
      </mc:AlternateContent>
      <p:sp>
        <p:nvSpPr>
          <p:cNvPr id="38" name="Rechteraccolade 37">
            <a:extLst>
              <a:ext uri="{FF2B5EF4-FFF2-40B4-BE49-F238E27FC236}">
                <a16:creationId xmlns:a16="http://schemas.microsoft.com/office/drawing/2014/main" id="{E54AF50C-2714-DAD7-65DC-5384B8F2FD1D}"/>
              </a:ext>
            </a:extLst>
          </p:cNvPr>
          <p:cNvSpPr/>
          <p:nvPr/>
        </p:nvSpPr>
        <p:spPr>
          <a:xfrm rot="629147">
            <a:off x="3473326" y="2053832"/>
            <a:ext cx="91042" cy="11574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E238B5DC-7917-ED54-8F4F-CF38B42B6063}"/>
                  </a:ext>
                </a:extLst>
              </p:cNvPr>
              <p:cNvSpPr txBox="1"/>
              <p:nvPr/>
            </p:nvSpPr>
            <p:spPr>
              <a:xfrm>
                <a:off x="1330266" y="5952381"/>
                <a:ext cx="355883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𝑑</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m:oMathPara>
                </a14:m>
                <a:endParaRPr lang="nl-NL" sz="2400" dirty="0"/>
              </a:p>
            </p:txBody>
          </p:sp>
        </mc:Choice>
        <mc:Fallback xmlns="">
          <p:sp>
            <p:nvSpPr>
              <p:cNvPr id="22" name="Tekstvak 21">
                <a:extLst>
                  <a:ext uri="{FF2B5EF4-FFF2-40B4-BE49-F238E27FC236}">
                    <a16:creationId xmlns:a16="http://schemas.microsoft.com/office/drawing/2014/main" id="{E238B5DC-7917-ED54-8F4F-CF38B42B6063}"/>
                  </a:ext>
                </a:extLst>
              </p:cNvPr>
              <p:cNvSpPr txBox="1">
                <a:spLocks noRot="1" noChangeAspect="1" noMove="1" noResize="1" noEditPoints="1" noAdjustHandles="1" noChangeArrowheads="1" noChangeShapeType="1" noTextEdit="1"/>
              </p:cNvSpPr>
              <p:nvPr/>
            </p:nvSpPr>
            <p:spPr>
              <a:xfrm>
                <a:off x="1330266" y="5952381"/>
                <a:ext cx="3558837" cy="461665"/>
              </a:xfrm>
              <a:prstGeom prst="rect">
                <a:avLst/>
              </a:prstGeom>
              <a:blipFill>
                <a:blip r:embed="rId5"/>
                <a:stretch>
                  <a:fillRect b="-17105"/>
                </a:stretch>
              </a:blipFill>
            </p:spPr>
            <p:txBody>
              <a:bodyPr/>
              <a:lstStyle/>
              <a:p>
                <a:r>
                  <a:rPr lang="nl-NL">
                    <a:noFill/>
                  </a:rPr>
                  <a:t> </a:t>
                </a:r>
              </a:p>
            </p:txBody>
          </p:sp>
        </mc:Fallback>
      </mc:AlternateContent>
      <p:grpSp>
        <p:nvGrpSpPr>
          <p:cNvPr id="23" name="Groep 22">
            <a:extLst>
              <a:ext uri="{FF2B5EF4-FFF2-40B4-BE49-F238E27FC236}">
                <a16:creationId xmlns:a16="http://schemas.microsoft.com/office/drawing/2014/main" id="{9D7A1915-EF39-C786-D86C-3D0DD83F85A1}"/>
              </a:ext>
            </a:extLst>
          </p:cNvPr>
          <p:cNvGrpSpPr/>
          <p:nvPr/>
        </p:nvGrpSpPr>
        <p:grpSpPr>
          <a:xfrm>
            <a:off x="2447768" y="1549210"/>
            <a:ext cx="1357089" cy="369332"/>
            <a:chOff x="2447768" y="1549210"/>
            <a:chExt cx="1357089" cy="369332"/>
          </a:xfrm>
        </p:grpSpPr>
        <p:cxnSp>
          <p:nvCxnSpPr>
            <p:cNvPr id="24" name="Rechte verbindingslijn met pijl 23">
              <a:extLst>
                <a:ext uri="{FF2B5EF4-FFF2-40B4-BE49-F238E27FC236}">
                  <a16:creationId xmlns:a16="http://schemas.microsoft.com/office/drawing/2014/main" id="{2742D4D9-ED3A-1980-092A-C09E9E102BD5}"/>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455BEC94-265E-1186-093A-28145E103CC1}"/>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26" name="Tekstvak 25">
                  <a:extLst>
                    <a:ext uri="{FF2B5EF4-FFF2-40B4-BE49-F238E27FC236}">
                      <a16:creationId xmlns:a16="http://schemas.microsoft.com/office/drawing/2014/main" id="{455BEC94-265E-1186-093A-28145E103CC1}"/>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6"/>
                  <a:stretch>
                    <a:fillRect/>
                  </a:stretch>
                </a:blipFill>
              </p:spPr>
              <p:txBody>
                <a:bodyPr/>
                <a:lstStyle/>
                <a:p>
                  <a:r>
                    <a:rPr lang="nl-NL">
                      <a:noFill/>
                    </a:rPr>
                    <a:t> </a:t>
                  </a:r>
                </a:p>
              </p:txBody>
            </p:sp>
          </mc:Fallback>
        </mc:AlternateContent>
      </p:grpSp>
    </p:spTree>
    <p:extLst>
      <p:ext uri="{BB962C8B-B14F-4D97-AF65-F5344CB8AC3E}">
        <p14:creationId xmlns:p14="http://schemas.microsoft.com/office/powerpoint/2010/main" val="193379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0351A-8F7E-C392-7B42-4D47B7C938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746648-CFB7-EFA6-DAA9-13CD3D2A0F6F}"/>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D18E39A3-858C-F258-6A4B-519D2EC0490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5C2A021C-3FFD-4380-9BB2-4E5F796679BF}"/>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num>
                      <m:den>
                        <m:r>
                          <a:rPr lang="nl-NL" sz="2400" b="0" i="1" smtClean="0">
                            <a:latin typeface="Cambria Math" panose="02040503050406030204" pitchFamily="18" charset="0"/>
                          </a:rPr>
                          <m:t>2</m:t>
                        </m:r>
                      </m:den>
                    </m:f>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tegenfase</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minimum</m:t>
                    </m:r>
                  </m:oMath>
                </a14:m>
                <a:endParaRPr lang="nl-NL" sz="2400" dirty="0"/>
              </a:p>
              <a:p>
                <a:endParaRPr lang="nl-NL" sz="2400" dirty="0"/>
              </a:p>
            </p:txBody>
          </p:sp>
        </mc:Choice>
        <mc:Fallback xmlns="">
          <p:sp>
            <p:nvSpPr>
              <p:cNvPr id="13" name="Tijdelijke aanduiding voor inhoud 12">
                <a:extLst>
                  <a:ext uri="{FF2B5EF4-FFF2-40B4-BE49-F238E27FC236}">
                    <a16:creationId xmlns:a16="http://schemas.microsoft.com/office/drawing/2014/main" id="{5C2A021C-3FFD-4380-9BB2-4E5F796679BF}"/>
                  </a:ext>
                </a:extLst>
              </p:cNvPr>
              <p:cNvSpPr>
                <a:spLocks noGrp="1" noRot="1" noChangeAspect="1" noMove="1" noResize="1" noEditPoints="1" noAdjustHandles="1" noChangeArrowheads="1" noChangeShapeType="1" noTextEdit="1"/>
              </p:cNvSpPr>
              <p:nvPr>
                <p:ph sz="half" idx="2"/>
              </p:nvPr>
            </p:nvSpPr>
            <p:spPr>
              <a:blipFill>
                <a:blip r:embed="rId3"/>
                <a:stretch>
                  <a:fillRect l="-1647"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C8D0E387-57BC-69BE-2031-BD0D2157C45B}"/>
              </a:ext>
            </a:extLst>
          </p:cNvPr>
          <p:cNvCxnSpPr>
            <a:cxnSpLocks/>
          </p:cNvCxnSpPr>
          <p:nvPr/>
        </p:nvCxnSpPr>
        <p:spPr>
          <a:xfrm flipH="1">
            <a:off x="2293257" y="2046515"/>
            <a:ext cx="486228"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010A717-0292-20A6-B8AB-E291FE593D13}"/>
              </a:ext>
            </a:extLst>
          </p:cNvPr>
          <p:cNvCxnSpPr>
            <a:cxnSpLocks/>
          </p:cNvCxnSpPr>
          <p:nvPr/>
        </p:nvCxnSpPr>
        <p:spPr>
          <a:xfrm flipH="1">
            <a:off x="2293257" y="2046515"/>
            <a:ext cx="1146628"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73983EAC-788A-F667-3401-2B22C2CFA89E}"/>
              </a:ext>
            </a:extLst>
          </p:cNvPr>
          <p:cNvCxnSpPr>
            <a:cxnSpLocks/>
          </p:cNvCxnSpPr>
          <p:nvPr/>
        </p:nvCxnSpPr>
        <p:spPr>
          <a:xfrm>
            <a:off x="2779485" y="2046515"/>
            <a:ext cx="1110344"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5FF42B31-F20F-0F58-2944-74DF5F0483E4}"/>
              </a:ext>
            </a:extLst>
          </p:cNvPr>
          <p:cNvCxnSpPr>
            <a:cxnSpLocks/>
          </p:cNvCxnSpPr>
          <p:nvPr/>
        </p:nvCxnSpPr>
        <p:spPr>
          <a:xfrm>
            <a:off x="3439885" y="2046515"/>
            <a:ext cx="464458"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B14CF1D4-5FF5-3B42-3093-59F692D510CA}"/>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
        <p:nvSpPr>
          <p:cNvPr id="19" name="Tekstvak 18">
            <a:extLst>
              <a:ext uri="{FF2B5EF4-FFF2-40B4-BE49-F238E27FC236}">
                <a16:creationId xmlns:a16="http://schemas.microsoft.com/office/drawing/2014/main" id="{DC587C64-674C-FE4F-69D8-8854CA0A1F8F}"/>
              </a:ext>
            </a:extLst>
          </p:cNvPr>
          <p:cNvSpPr txBox="1"/>
          <p:nvPr/>
        </p:nvSpPr>
        <p:spPr>
          <a:xfrm>
            <a:off x="2010227" y="5428105"/>
            <a:ext cx="696687" cy="369332"/>
          </a:xfrm>
          <a:prstGeom prst="rect">
            <a:avLst/>
          </a:prstGeom>
          <a:noFill/>
        </p:spPr>
        <p:txBody>
          <a:bodyPr wrap="square" rtlCol="0">
            <a:spAutoFit/>
          </a:bodyPr>
          <a:lstStyle/>
          <a:p>
            <a:r>
              <a:rPr lang="nl-NL" dirty="0"/>
              <a:t>min</a:t>
            </a:r>
          </a:p>
        </p:txBody>
      </p:sp>
      <p:sp>
        <p:nvSpPr>
          <p:cNvPr id="21" name="Tekstvak 20">
            <a:extLst>
              <a:ext uri="{FF2B5EF4-FFF2-40B4-BE49-F238E27FC236}">
                <a16:creationId xmlns:a16="http://schemas.microsoft.com/office/drawing/2014/main" id="{7EB0ED4F-ABEB-44B2-854C-1B8D73D6799C}"/>
              </a:ext>
            </a:extLst>
          </p:cNvPr>
          <p:cNvSpPr txBox="1"/>
          <p:nvPr/>
        </p:nvSpPr>
        <p:spPr>
          <a:xfrm>
            <a:off x="3672114" y="5428105"/>
            <a:ext cx="696687" cy="369332"/>
          </a:xfrm>
          <a:prstGeom prst="rect">
            <a:avLst/>
          </a:prstGeom>
          <a:noFill/>
        </p:spPr>
        <p:txBody>
          <a:bodyPr wrap="square" rtlCol="0">
            <a:spAutoFit/>
          </a:bodyPr>
          <a:lstStyle/>
          <a:p>
            <a:r>
              <a:rPr lang="nl-NL" dirty="0"/>
              <a:t>min</a:t>
            </a:r>
          </a:p>
        </p:txBody>
      </p:sp>
      <p:cxnSp>
        <p:nvCxnSpPr>
          <p:cNvPr id="3" name="Rechte verbindingslijn 2">
            <a:extLst>
              <a:ext uri="{FF2B5EF4-FFF2-40B4-BE49-F238E27FC236}">
                <a16:creationId xmlns:a16="http://schemas.microsoft.com/office/drawing/2014/main" id="{030BA9F6-3B2D-40A2-BDA4-F4AF3A8301A0}"/>
              </a:ext>
            </a:extLst>
          </p:cNvPr>
          <p:cNvCxnSpPr>
            <a:cxnSpLocks/>
          </p:cNvCxnSpPr>
          <p:nvPr/>
        </p:nvCxnSpPr>
        <p:spPr>
          <a:xfrm>
            <a:off x="2779485" y="2046515"/>
            <a:ext cx="562105" cy="130382"/>
          </a:xfrm>
          <a:prstGeom prst="line">
            <a:avLst/>
          </a:prstGeom>
          <a:ln w="38100">
            <a:solidFill>
              <a:srgbClr val="FFFFFF"/>
            </a:solidFill>
            <a:prstDash val="sysDash"/>
          </a:ln>
        </p:spPr>
        <p:style>
          <a:lnRef idx="1">
            <a:schemeClr val="accent1"/>
          </a:lnRef>
          <a:fillRef idx="0">
            <a:schemeClr val="accent1"/>
          </a:fillRef>
          <a:effectRef idx="0">
            <a:schemeClr val="accent1"/>
          </a:effectRef>
          <a:fontRef idx="minor">
            <a:schemeClr val="tx1"/>
          </a:fontRef>
        </p:style>
      </p:cxnSp>
      <p:cxnSp>
        <p:nvCxnSpPr>
          <p:cNvPr id="4" name="Rechte verbindingslijn met pijl 3">
            <a:extLst>
              <a:ext uri="{FF2B5EF4-FFF2-40B4-BE49-F238E27FC236}">
                <a16:creationId xmlns:a16="http://schemas.microsoft.com/office/drawing/2014/main" id="{52FAE86A-1300-2B18-30BC-E48DBFAFA6FF}"/>
              </a:ext>
            </a:extLst>
          </p:cNvPr>
          <p:cNvCxnSpPr>
            <a:cxnSpLocks/>
          </p:cNvCxnSpPr>
          <p:nvPr/>
        </p:nvCxnSpPr>
        <p:spPr>
          <a:xfrm flipV="1">
            <a:off x="2293257" y="2076305"/>
            <a:ext cx="816428" cy="3206895"/>
          </a:xfrm>
          <a:prstGeom prst="straightConnector1">
            <a:avLst/>
          </a:prstGeom>
          <a:ln w="28575">
            <a:solidFill>
              <a:srgbClr val="FFFFF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0C1BFB21-B8C0-4ED3-ECD3-C8E50D1DEAD5}"/>
                  </a:ext>
                </a:extLst>
              </p:cNvPr>
              <p:cNvSpPr txBox="1"/>
              <p:nvPr/>
            </p:nvSpPr>
            <p:spPr>
              <a:xfrm>
                <a:off x="3414953" y="1955974"/>
                <a:ext cx="536562"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FF0000"/>
                          </a:solidFill>
                          <a:latin typeface="Cambria Math" panose="02040503050406030204" pitchFamily="18" charset="0"/>
                        </a:rPr>
                        <m:t>∆</m:t>
                      </m:r>
                      <m:r>
                        <a:rPr lang="nl-NL" b="0" i="1" smtClean="0">
                          <a:solidFill>
                            <a:srgbClr val="FF0000"/>
                          </a:solidFill>
                          <a:latin typeface="Cambria Math" panose="02040503050406030204" pitchFamily="18" charset="0"/>
                        </a:rPr>
                        <m:t>𝑥</m:t>
                      </m:r>
                    </m:oMath>
                  </m:oMathPara>
                </a14:m>
                <a:endParaRPr lang="nl-NL" dirty="0">
                  <a:solidFill>
                    <a:srgbClr val="FF0000"/>
                  </a:solidFill>
                </a:endParaRPr>
              </a:p>
            </p:txBody>
          </p:sp>
        </mc:Choice>
        <mc:Fallback xmlns="">
          <p:sp>
            <p:nvSpPr>
              <p:cNvPr id="8" name="Tekstvak 7">
                <a:extLst>
                  <a:ext uri="{FF2B5EF4-FFF2-40B4-BE49-F238E27FC236}">
                    <a16:creationId xmlns:a16="http://schemas.microsoft.com/office/drawing/2014/main" id="{0C1BFB21-B8C0-4ED3-ECD3-C8E50D1DEAD5}"/>
                  </a:ext>
                </a:extLst>
              </p:cNvPr>
              <p:cNvSpPr txBox="1">
                <a:spLocks noRot="1" noChangeAspect="1" noMove="1" noResize="1" noEditPoints="1" noAdjustHandles="1" noChangeArrowheads="1" noChangeShapeType="1" noTextEdit="1"/>
              </p:cNvSpPr>
              <p:nvPr/>
            </p:nvSpPr>
            <p:spPr>
              <a:xfrm>
                <a:off x="3414953" y="1955974"/>
                <a:ext cx="536562" cy="369333"/>
              </a:xfrm>
              <a:prstGeom prst="rect">
                <a:avLst/>
              </a:prstGeom>
              <a:blipFill>
                <a:blip r:embed="rId4"/>
                <a:stretch>
                  <a:fillRect/>
                </a:stretch>
              </a:blipFill>
            </p:spPr>
            <p:txBody>
              <a:bodyPr/>
              <a:lstStyle/>
              <a:p>
                <a:r>
                  <a:rPr lang="nl-NL">
                    <a:noFill/>
                  </a:rPr>
                  <a:t> </a:t>
                </a:r>
              </a:p>
            </p:txBody>
          </p:sp>
        </mc:Fallback>
      </mc:AlternateContent>
      <p:sp>
        <p:nvSpPr>
          <p:cNvPr id="9" name="Rechteraccolade 8">
            <a:extLst>
              <a:ext uri="{FF2B5EF4-FFF2-40B4-BE49-F238E27FC236}">
                <a16:creationId xmlns:a16="http://schemas.microsoft.com/office/drawing/2014/main" id="{D2C5E074-6EBA-8D7F-F6BA-956D5F364483}"/>
              </a:ext>
            </a:extLst>
          </p:cNvPr>
          <p:cNvSpPr/>
          <p:nvPr/>
        </p:nvSpPr>
        <p:spPr>
          <a:xfrm rot="1027357">
            <a:off x="3454021" y="2057430"/>
            <a:ext cx="99207" cy="16642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26ACD3FB-CB12-BB9B-1C55-232C1E33FA63}"/>
                  </a:ext>
                </a:extLst>
              </p:cNvPr>
              <p:cNvSpPr txBox="1"/>
              <p:nvPr/>
            </p:nvSpPr>
            <p:spPr>
              <a:xfrm>
                <a:off x="1330266" y="5952381"/>
                <a:ext cx="355883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𝑑</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m:oMathPara>
                </a14:m>
                <a:endParaRPr lang="nl-NL" sz="2400" dirty="0"/>
              </a:p>
            </p:txBody>
          </p:sp>
        </mc:Choice>
        <mc:Fallback xmlns="">
          <p:sp>
            <p:nvSpPr>
              <p:cNvPr id="17" name="Tekstvak 16">
                <a:extLst>
                  <a:ext uri="{FF2B5EF4-FFF2-40B4-BE49-F238E27FC236}">
                    <a16:creationId xmlns:a16="http://schemas.microsoft.com/office/drawing/2014/main" id="{26ACD3FB-CB12-BB9B-1C55-232C1E33FA63}"/>
                  </a:ext>
                </a:extLst>
              </p:cNvPr>
              <p:cNvSpPr txBox="1">
                <a:spLocks noRot="1" noChangeAspect="1" noMove="1" noResize="1" noEditPoints="1" noAdjustHandles="1" noChangeArrowheads="1" noChangeShapeType="1" noTextEdit="1"/>
              </p:cNvSpPr>
              <p:nvPr/>
            </p:nvSpPr>
            <p:spPr>
              <a:xfrm>
                <a:off x="1330266" y="5952381"/>
                <a:ext cx="3558837" cy="461665"/>
              </a:xfrm>
              <a:prstGeom prst="rect">
                <a:avLst/>
              </a:prstGeom>
              <a:blipFill>
                <a:blip r:embed="rId5"/>
                <a:stretch>
                  <a:fillRect b="-17105"/>
                </a:stretch>
              </a:blipFill>
            </p:spPr>
            <p:txBody>
              <a:bodyPr/>
              <a:lstStyle/>
              <a:p>
                <a:r>
                  <a:rPr lang="nl-NL">
                    <a:noFill/>
                  </a:rPr>
                  <a:t> </a:t>
                </a:r>
              </a:p>
            </p:txBody>
          </p:sp>
        </mc:Fallback>
      </mc:AlternateContent>
      <p:grpSp>
        <p:nvGrpSpPr>
          <p:cNvPr id="20" name="Groep 19">
            <a:extLst>
              <a:ext uri="{FF2B5EF4-FFF2-40B4-BE49-F238E27FC236}">
                <a16:creationId xmlns:a16="http://schemas.microsoft.com/office/drawing/2014/main" id="{2435767A-77B5-A2B7-67B2-CC1576B25DF1}"/>
              </a:ext>
            </a:extLst>
          </p:cNvPr>
          <p:cNvGrpSpPr/>
          <p:nvPr/>
        </p:nvGrpSpPr>
        <p:grpSpPr>
          <a:xfrm>
            <a:off x="2447768" y="1549210"/>
            <a:ext cx="1357089" cy="369332"/>
            <a:chOff x="2447768" y="1549210"/>
            <a:chExt cx="1357089" cy="369332"/>
          </a:xfrm>
        </p:grpSpPr>
        <p:cxnSp>
          <p:nvCxnSpPr>
            <p:cNvPr id="22" name="Rechte verbindingslijn met pijl 21">
              <a:extLst>
                <a:ext uri="{FF2B5EF4-FFF2-40B4-BE49-F238E27FC236}">
                  <a16:creationId xmlns:a16="http://schemas.microsoft.com/office/drawing/2014/main" id="{D4C12AE0-013A-3FAA-398A-FF08C0C1E6FE}"/>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5273A24F-09D2-B56A-3865-617C65987D88}"/>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23" name="Tekstvak 22">
                  <a:extLst>
                    <a:ext uri="{FF2B5EF4-FFF2-40B4-BE49-F238E27FC236}">
                      <a16:creationId xmlns:a16="http://schemas.microsoft.com/office/drawing/2014/main" id="{5273A24F-09D2-B56A-3865-617C65987D88}"/>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6"/>
                  <a:stretch>
                    <a:fillRect/>
                  </a:stretch>
                </a:blipFill>
              </p:spPr>
              <p:txBody>
                <a:bodyPr/>
                <a:lstStyle/>
                <a:p>
                  <a:r>
                    <a:rPr lang="nl-NL">
                      <a:noFill/>
                    </a:rPr>
                    <a:t> </a:t>
                  </a:r>
                </a:p>
              </p:txBody>
            </p:sp>
          </mc:Fallback>
        </mc:AlternateContent>
      </p:grpSp>
    </p:spTree>
    <p:extLst>
      <p:ext uri="{BB962C8B-B14F-4D97-AF65-F5344CB8AC3E}">
        <p14:creationId xmlns:p14="http://schemas.microsoft.com/office/powerpoint/2010/main" val="156587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9" grpId="0"/>
      <p:bldP spid="21" grpId="0"/>
      <p:bldP spid="8"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D60B-D69C-69FB-8ECF-064B6D81C5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B96CCF-30EB-6CBB-858C-3B26EA4977CD}"/>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E4393FDB-FA2A-645C-CF71-349DCC8E38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8304CE0A-6626-E8F5-FE1E-9F6911EC70D5}"/>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num>
                      <m:den>
                        <m:r>
                          <a:rPr lang="nl-NL" sz="2400" b="0" i="1" smtClean="0">
                            <a:latin typeface="Cambria Math" panose="02040503050406030204" pitchFamily="18" charset="0"/>
                          </a:rPr>
                          <m:t>2</m:t>
                        </m:r>
                      </m:den>
                    </m:f>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tegenfase</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minimum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3</m:t>
                        </m:r>
                      </m:num>
                      <m:den>
                        <m:r>
                          <a:rPr lang="nl-NL" sz="2400" b="0" i="1" smtClean="0">
                            <a:latin typeface="Cambria Math" panose="02040503050406030204" pitchFamily="18" charset="0"/>
                          </a:rPr>
                          <m:t>2</m:t>
                        </m:r>
                      </m:den>
                    </m:f>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tegenfase</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minimum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=2</m:t>
                    </m:r>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maximum</m:t>
                    </m:r>
                  </m:oMath>
                </a14:m>
                <a:endParaRPr lang="nl-NL" sz="2400" b="0" dirty="0"/>
              </a:p>
              <a:p>
                <a:endParaRPr lang="nl-NL" sz="2400" b="0" dirty="0"/>
              </a:p>
              <a:p>
                <a:endParaRPr lang="nl-NL" sz="2400" dirty="0"/>
              </a:p>
              <a:p>
                <a:endParaRPr lang="nl-NL" sz="2400" dirty="0"/>
              </a:p>
            </p:txBody>
          </p:sp>
        </mc:Choice>
        <mc:Fallback xmlns="">
          <p:sp>
            <p:nvSpPr>
              <p:cNvPr id="13" name="Tijdelijke aanduiding voor inhoud 12">
                <a:extLst>
                  <a:ext uri="{FF2B5EF4-FFF2-40B4-BE49-F238E27FC236}">
                    <a16:creationId xmlns:a16="http://schemas.microsoft.com/office/drawing/2014/main" id="{8304CE0A-6626-E8F5-FE1E-9F6911EC70D5}"/>
                  </a:ext>
                </a:extLst>
              </p:cNvPr>
              <p:cNvSpPr>
                <a:spLocks noGrp="1" noRot="1" noChangeAspect="1" noMove="1" noResize="1" noEditPoints="1" noAdjustHandles="1" noChangeArrowheads="1" noChangeShapeType="1" noTextEdit="1"/>
              </p:cNvSpPr>
              <p:nvPr>
                <p:ph sz="half" idx="2"/>
              </p:nvPr>
            </p:nvSpPr>
            <p:spPr>
              <a:blipFill>
                <a:blip r:embed="rId3"/>
                <a:stretch>
                  <a:fillRect l="-1647"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1F750CF4-1C4D-5F33-6C79-9D2AF46B2D15}"/>
              </a:ext>
            </a:extLst>
          </p:cNvPr>
          <p:cNvCxnSpPr>
            <a:cxnSpLocks/>
          </p:cNvCxnSpPr>
          <p:nvPr/>
        </p:nvCxnSpPr>
        <p:spPr>
          <a:xfrm flipH="1">
            <a:off x="1306286" y="2046515"/>
            <a:ext cx="14731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64EE62C8-20EA-D4B3-F109-4CEEFD16BE39}"/>
              </a:ext>
            </a:extLst>
          </p:cNvPr>
          <p:cNvCxnSpPr>
            <a:cxnSpLocks/>
          </p:cNvCxnSpPr>
          <p:nvPr/>
        </p:nvCxnSpPr>
        <p:spPr>
          <a:xfrm flipH="1">
            <a:off x="1306286" y="2046515"/>
            <a:ext cx="21335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D73687E7-05CB-C7C8-406D-C9821272B7D8}"/>
              </a:ext>
            </a:extLst>
          </p:cNvPr>
          <p:cNvCxnSpPr>
            <a:cxnSpLocks/>
          </p:cNvCxnSpPr>
          <p:nvPr/>
        </p:nvCxnSpPr>
        <p:spPr>
          <a:xfrm>
            <a:off x="2779485" y="2046515"/>
            <a:ext cx="20828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1C9BB7BB-27C9-4AE3-0A0F-D16A63F9C244}"/>
              </a:ext>
            </a:extLst>
          </p:cNvPr>
          <p:cNvCxnSpPr>
            <a:cxnSpLocks/>
          </p:cNvCxnSpPr>
          <p:nvPr/>
        </p:nvCxnSpPr>
        <p:spPr>
          <a:xfrm>
            <a:off x="3439885" y="2046515"/>
            <a:ext cx="14224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62502AC4-ADFB-FEDD-AA8C-E590F930CB1C}"/>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
        <p:nvSpPr>
          <p:cNvPr id="19" name="Tekstvak 18">
            <a:extLst>
              <a:ext uri="{FF2B5EF4-FFF2-40B4-BE49-F238E27FC236}">
                <a16:creationId xmlns:a16="http://schemas.microsoft.com/office/drawing/2014/main" id="{E2032616-5650-9413-D4A3-A4A4B2F894AD}"/>
              </a:ext>
            </a:extLst>
          </p:cNvPr>
          <p:cNvSpPr txBox="1"/>
          <p:nvPr/>
        </p:nvSpPr>
        <p:spPr>
          <a:xfrm>
            <a:off x="2010227" y="5428105"/>
            <a:ext cx="696687" cy="369332"/>
          </a:xfrm>
          <a:prstGeom prst="rect">
            <a:avLst/>
          </a:prstGeom>
          <a:noFill/>
        </p:spPr>
        <p:txBody>
          <a:bodyPr wrap="square" rtlCol="0">
            <a:spAutoFit/>
          </a:bodyPr>
          <a:lstStyle/>
          <a:p>
            <a:r>
              <a:rPr lang="nl-NL" dirty="0"/>
              <a:t>min</a:t>
            </a:r>
          </a:p>
        </p:txBody>
      </p:sp>
      <p:sp>
        <p:nvSpPr>
          <p:cNvPr id="21" name="Tekstvak 20">
            <a:extLst>
              <a:ext uri="{FF2B5EF4-FFF2-40B4-BE49-F238E27FC236}">
                <a16:creationId xmlns:a16="http://schemas.microsoft.com/office/drawing/2014/main" id="{8564F75C-0DBC-54D5-362E-3B71A0B19C6D}"/>
              </a:ext>
            </a:extLst>
          </p:cNvPr>
          <p:cNvSpPr txBox="1"/>
          <p:nvPr/>
        </p:nvSpPr>
        <p:spPr>
          <a:xfrm>
            <a:off x="3672114" y="5428105"/>
            <a:ext cx="696687" cy="369332"/>
          </a:xfrm>
          <a:prstGeom prst="rect">
            <a:avLst/>
          </a:prstGeom>
          <a:noFill/>
        </p:spPr>
        <p:txBody>
          <a:bodyPr wrap="square" rtlCol="0">
            <a:spAutoFit/>
          </a:bodyPr>
          <a:lstStyle/>
          <a:p>
            <a:r>
              <a:rPr lang="nl-NL" dirty="0"/>
              <a:t>min</a:t>
            </a:r>
          </a:p>
        </p:txBody>
      </p:sp>
      <p:sp>
        <p:nvSpPr>
          <p:cNvPr id="17" name="Tekstvak 16">
            <a:extLst>
              <a:ext uri="{FF2B5EF4-FFF2-40B4-BE49-F238E27FC236}">
                <a16:creationId xmlns:a16="http://schemas.microsoft.com/office/drawing/2014/main" id="{C9E278F7-B362-AA4A-CC96-1579FDBEAE09}"/>
              </a:ext>
            </a:extLst>
          </p:cNvPr>
          <p:cNvSpPr txBox="1"/>
          <p:nvPr/>
        </p:nvSpPr>
        <p:spPr>
          <a:xfrm>
            <a:off x="4541154" y="5428105"/>
            <a:ext cx="696687" cy="369332"/>
          </a:xfrm>
          <a:prstGeom prst="rect">
            <a:avLst/>
          </a:prstGeom>
          <a:noFill/>
        </p:spPr>
        <p:txBody>
          <a:bodyPr wrap="square" rtlCol="0">
            <a:spAutoFit/>
          </a:bodyPr>
          <a:lstStyle/>
          <a:p>
            <a:r>
              <a:rPr lang="nl-NL" dirty="0"/>
              <a:t>max</a:t>
            </a:r>
          </a:p>
        </p:txBody>
      </p:sp>
      <p:sp>
        <p:nvSpPr>
          <p:cNvPr id="20" name="Tekstvak 19">
            <a:extLst>
              <a:ext uri="{FF2B5EF4-FFF2-40B4-BE49-F238E27FC236}">
                <a16:creationId xmlns:a16="http://schemas.microsoft.com/office/drawing/2014/main" id="{04F854DC-82F4-555E-4303-8C8434DF6BB6}"/>
              </a:ext>
            </a:extLst>
          </p:cNvPr>
          <p:cNvSpPr txBox="1"/>
          <p:nvPr/>
        </p:nvSpPr>
        <p:spPr>
          <a:xfrm>
            <a:off x="985155" y="5428105"/>
            <a:ext cx="696687" cy="369332"/>
          </a:xfrm>
          <a:prstGeom prst="rect">
            <a:avLst/>
          </a:prstGeom>
          <a:noFill/>
        </p:spPr>
        <p:txBody>
          <a:bodyPr wrap="square" rtlCol="0">
            <a:spAutoFit/>
          </a:bodyPr>
          <a:lstStyle/>
          <a:p>
            <a:r>
              <a:rPr lang="nl-NL" dirty="0"/>
              <a:t>max</a:t>
            </a:r>
          </a:p>
        </p:txBody>
      </p: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93A7CFBE-6997-4FCE-B042-845AAA446CAD}"/>
                  </a:ext>
                </a:extLst>
              </p:cNvPr>
              <p:cNvSpPr txBox="1"/>
              <p:nvPr/>
            </p:nvSpPr>
            <p:spPr>
              <a:xfrm>
                <a:off x="1330266" y="5952381"/>
                <a:ext cx="355883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𝑑</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m:oMathPara>
                </a14:m>
                <a:endParaRPr lang="nl-NL" sz="2400" dirty="0"/>
              </a:p>
            </p:txBody>
          </p:sp>
        </mc:Choice>
        <mc:Fallback xmlns="">
          <p:sp>
            <p:nvSpPr>
              <p:cNvPr id="22" name="Tekstvak 21">
                <a:extLst>
                  <a:ext uri="{FF2B5EF4-FFF2-40B4-BE49-F238E27FC236}">
                    <a16:creationId xmlns:a16="http://schemas.microsoft.com/office/drawing/2014/main" id="{93A7CFBE-6997-4FCE-B042-845AAA446CAD}"/>
                  </a:ext>
                </a:extLst>
              </p:cNvPr>
              <p:cNvSpPr txBox="1">
                <a:spLocks noRot="1" noChangeAspect="1" noMove="1" noResize="1" noEditPoints="1" noAdjustHandles="1" noChangeArrowheads="1" noChangeShapeType="1" noTextEdit="1"/>
              </p:cNvSpPr>
              <p:nvPr/>
            </p:nvSpPr>
            <p:spPr>
              <a:xfrm>
                <a:off x="1330266" y="5952381"/>
                <a:ext cx="3558837" cy="461665"/>
              </a:xfrm>
              <a:prstGeom prst="rect">
                <a:avLst/>
              </a:prstGeom>
              <a:blipFill>
                <a:blip r:embed="rId4"/>
                <a:stretch>
                  <a:fillRect b="-17105"/>
                </a:stretch>
              </a:blipFill>
            </p:spPr>
            <p:txBody>
              <a:bodyPr/>
              <a:lstStyle/>
              <a:p>
                <a:r>
                  <a:rPr lang="nl-NL">
                    <a:noFill/>
                  </a:rPr>
                  <a:t> </a:t>
                </a:r>
              </a:p>
            </p:txBody>
          </p:sp>
        </mc:Fallback>
      </mc:AlternateContent>
      <p:grpSp>
        <p:nvGrpSpPr>
          <p:cNvPr id="23" name="Groep 22">
            <a:extLst>
              <a:ext uri="{FF2B5EF4-FFF2-40B4-BE49-F238E27FC236}">
                <a16:creationId xmlns:a16="http://schemas.microsoft.com/office/drawing/2014/main" id="{BAF639C7-8547-7700-7F64-6A410618120B}"/>
              </a:ext>
            </a:extLst>
          </p:cNvPr>
          <p:cNvGrpSpPr/>
          <p:nvPr/>
        </p:nvGrpSpPr>
        <p:grpSpPr>
          <a:xfrm>
            <a:off x="2447768" y="1549210"/>
            <a:ext cx="1357089" cy="369332"/>
            <a:chOff x="2447768" y="1549210"/>
            <a:chExt cx="1357089" cy="369332"/>
          </a:xfrm>
        </p:grpSpPr>
        <p:cxnSp>
          <p:nvCxnSpPr>
            <p:cNvPr id="24" name="Rechte verbindingslijn met pijl 23">
              <a:extLst>
                <a:ext uri="{FF2B5EF4-FFF2-40B4-BE49-F238E27FC236}">
                  <a16:creationId xmlns:a16="http://schemas.microsoft.com/office/drawing/2014/main" id="{BBE64444-B849-E878-C951-ABCDF4CDA644}"/>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5AED8E1B-8D94-E274-BCFF-CBC25C15BC01}"/>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25" name="Tekstvak 24">
                  <a:extLst>
                    <a:ext uri="{FF2B5EF4-FFF2-40B4-BE49-F238E27FC236}">
                      <a16:creationId xmlns:a16="http://schemas.microsoft.com/office/drawing/2014/main" id="{5AED8E1B-8D94-E274-BCFF-CBC25C15BC01}"/>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5"/>
                  <a:stretch>
                    <a:fillRect/>
                  </a:stretch>
                </a:blipFill>
              </p:spPr>
              <p:txBody>
                <a:bodyPr/>
                <a:lstStyle/>
                <a:p>
                  <a:r>
                    <a:rPr lang="nl-NL">
                      <a:noFill/>
                    </a:rPr>
                    <a:t> </a:t>
                  </a:r>
                </a:p>
              </p:txBody>
            </p:sp>
          </mc:Fallback>
        </mc:AlternateContent>
      </p:grpSp>
    </p:spTree>
    <p:extLst>
      <p:ext uri="{BB962C8B-B14F-4D97-AF65-F5344CB8AC3E}">
        <p14:creationId xmlns:p14="http://schemas.microsoft.com/office/powerpoint/2010/main" val="254637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 calcmode="lin" valueType="num">
                                      <p:cBhvr additive="base">
                                        <p:cTn id="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7"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787F4-A74D-43C1-B78D-4DB019EA3D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7312A4-F04F-0A5F-C2A2-9AF75C3090DC}"/>
              </a:ext>
            </a:extLst>
          </p:cNvPr>
          <p:cNvSpPr>
            <a:spLocks noGrp="1"/>
          </p:cNvSpPr>
          <p:nvPr>
            <p:ph type="title"/>
          </p:nvPr>
        </p:nvSpPr>
        <p:spPr/>
        <p:txBody>
          <a:bodyPr/>
          <a:lstStyle/>
          <a:p>
            <a:r>
              <a:rPr lang="nl-NL" dirty="0"/>
              <a:t>Interferentie met twee puntbronnen</a:t>
            </a:r>
          </a:p>
        </p:txBody>
      </p:sp>
      <p:pic>
        <p:nvPicPr>
          <p:cNvPr id="1028" name="Picture 4">
            <a:extLst>
              <a:ext uri="{FF2B5EF4-FFF2-40B4-BE49-F238E27FC236}">
                <a16:creationId xmlns:a16="http://schemas.microsoft.com/office/drawing/2014/main" id="{F83B27A1-3C6C-8DCA-B307-E18AA0F98FC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53885" y="1726179"/>
            <a:ext cx="3846285" cy="38462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ijdelijke aanduiding voor inhoud 12">
                <a:extLst>
                  <a:ext uri="{FF2B5EF4-FFF2-40B4-BE49-F238E27FC236}">
                    <a16:creationId xmlns:a16="http://schemas.microsoft.com/office/drawing/2014/main" id="{9ABF8667-D03F-4888-79D2-2E5D9CA5BE06}"/>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=0→</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maximum</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=2</m:t>
                    </m:r>
                    <m:r>
                      <a:rPr lang="nl-NL" sz="2400" b="0" i="1" smtClean="0">
                        <a:latin typeface="Cambria Math" panose="02040503050406030204" pitchFamily="18" charset="0"/>
                      </a:rPr>
                      <m:t>𝜆</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in</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fase</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maximum</m:t>
                    </m:r>
                  </m:oMath>
                </a14:m>
                <a:endParaRPr lang="nl-NL" sz="2400" b="0" dirty="0"/>
              </a:p>
              <a:p>
                <a:endParaRPr lang="nl-NL" sz="2400" dirty="0"/>
              </a:p>
              <a:p>
                <a:pPr marL="0" indent="0">
                  <a:buNone/>
                </a:pPr>
                <a:r>
                  <a:rPr lang="nl-NL" sz="2400" b="0" dirty="0"/>
                  <a:t>Maximum als:</a:t>
                </a:r>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𝑛</m:t>
                    </m:r>
                    <m:r>
                      <a:rPr lang="nl-NL" sz="2400" b="0" i="1" smtClean="0">
                        <a:latin typeface="Cambria Math" panose="02040503050406030204" pitchFamily="18" charset="0"/>
                      </a:rPr>
                      <m:t>∙</m:t>
                    </m:r>
                    <m:r>
                      <a:rPr lang="nl-NL" sz="2400" b="0" i="1" smtClean="0">
                        <a:latin typeface="Cambria Math" panose="02040503050406030204" pitchFamily="18" charset="0"/>
                      </a:rPr>
                      <m:t>𝜆</m:t>
                    </m:r>
                  </m:oMath>
                </a14:m>
                <a:r>
                  <a:rPr lang="nl-NL" sz="2400" b="0" dirty="0"/>
                  <a:t> met </a:t>
                </a:r>
                <a14:m>
                  <m:oMath xmlns:m="http://schemas.openxmlformats.org/officeDocument/2006/math">
                    <m:r>
                      <a:rPr lang="nl-NL" sz="2400" b="0" i="1" smtClean="0">
                        <a:latin typeface="Cambria Math" panose="02040503050406030204" pitchFamily="18" charset="0"/>
                      </a:rPr>
                      <m:t>𝑛</m:t>
                    </m:r>
                    <m:r>
                      <a:rPr lang="nl-NL" sz="2400" b="0" i="1" smtClean="0">
                        <a:latin typeface="Cambria Math" panose="02040503050406030204" pitchFamily="18" charset="0"/>
                      </a:rPr>
                      <m:t>=0,1,…</m:t>
                    </m:r>
                  </m:oMath>
                </a14:m>
                <a:endParaRPr lang="nl-NL" sz="2400" b="0" dirty="0"/>
              </a:p>
              <a:p>
                <a14:m>
                  <m:oMath xmlns:m="http://schemas.openxmlformats.org/officeDocument/2006/math">
                    <m:r>
                      <a:rPr lang="nl-NL" sz="2400" b="0" i="1" smtClean="0">
                        <a:latin typeface="Cambria Math" panose="02040503050406030204" pitchFamily="18" charset="0"/>
                      </a:rPr>
                      <m:t>𝑑</m:t>
                    </m:r>
                    <m:r>
                      <a:rPr lang="nl-NL" sz="2400" b="0" i="1" smtClean="0">
                        <a:latin typeface="Cambria Math" panose="02040503050406030204" pitchFamily="18" charset="0"/>
                      </a:rPr>
                      <m:t>∙</m:t>
                    </m:r>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r>
                      <a:rPr lang="nl-NL" sz="2400" b="0" i="1" smtClean="0">
                        <a:latin typeface="Cambria Math" panose="02040503050406030204" pitchFamily="18" charset="0"/>
                      </a:rPr>
                      <m:t>𝑛</m:t>
                    </m:r>
                    <m:r>
                      <a:rPr lang="nl-NL" sz="2400" b="0" i="1" smtClean="0">
                        <a:latin typeface="Cambria Math" panose="02040503050406030204" pitchFamily="18" charset="0"/>
                      </a:rPr>
                      <m:t>∙</m:t>
                    </m:r>
                    <m:r>
                      <a:rPr lang="nl-NL" sz="2400" b="0" i="1" smtClean="0">
                        <a:latin typeface="Cambria Math" panose="02040503050406030204" pitchFamily="18" charset="0"/>
                      </a:rPr>
                      <m:t>𝜆</m:t>
                    </m:r>
                    <m:r>
                      <a:rPr lang="nl-NL" sz="2400" b="0" i="1" smtClean="0">
                        <a:latin typeface="Cambria Math" panose="02040503050406030204" pitchFamily="18" charset="0"/>
                      </a:rPr>
                      <m:t>→</m:t>
                    </m:r>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𝑛</m:t>
                        </m:r>
                        <m:r>
                          <a:rPr lang="nl-NL" sz="2400" b="0" i="1" smtClean="0">
                            <a:latin typeface="Cambria Math" panose="02040503050406030204" pitchFamily="18" charset="0"/>
                          </a:rPr>
                          <m:t>∙</m:t>
                        </m:r>
                        <m:r>
                          <a:rPr lang="nl-NL" sz="2400" b="0" i="1" smtClean="0">
                            <a:latin typeface="Cambria Math" panose="02040503050406030204" pitchFamily="18" charset="0"/>
                          </a:rPr>
                          <m:t>𝜆</m:t>
                        </m:r>
                      </m:num>
                      <m:den>
                        <m:r>
                          <a:rPr lang="nl-NL" sz="2400" b="0" i="1" smtClean="0">
                            <a:latin typeface="Cambria Math" panose="02040503050406030204" pitchFamily="18" charset="0"/>
                          </a:rPr>
                          <m:t>𝑑</m:t>
                        </m:r>
                      </m:den>
                    </m:f>
                  </m:oMath>
                </a14:m>
                <a:endParaRPr lang="nl-NL" sz="2400" b="0" dirty="0"/>
              </a:p>
              <a:p>
                <a:endParaRPr lang="nl-NL" sz="2400" b="0" dirty="0"/>
              </a:p>
              <a:p>
                <a:endParaRPr lang="nl-NL" sz="2400" dirty="0"/>
              </a:p>
              <a:p>
                <a:endParaRPr lang="nl-NL" sz="2400" dirty="0"/>
              </a:p>
            </p:txBody>
          </p:sp>
        </mc:Choice>
        <mc:Fallback xmlns="">
          <p:sp>
            <p:nvSpPr>
              <p:cNvPr id="13" name="Tijdelijke aanduiding voor inhoud 12">
                <a:extLst>
                  <a:ext uri="{FF2B5EF4-FFF2-40B4-BE49-F238E27FC236}">
                    <a16:creationId xmlns:a16="http://schemas.microsoft.com/office/drawing/2014/main" id="{9ABF8667-D03F-4888-79D2-2E5D9CA5BE06}"/>
                  </a:ext>
                </a:extLst>
              </p:cNvPr>
              <p:cNvSpPr>
                <a:spLocks noGrp="1" noRot="1" noChangeAspect="1" noMove="1" noResize="1" noEditPoints="1" noAdjustHandles="1" noChangeArrowheads="1" noChangeShapeType="1" noTextEdit="1"/>
              </p:cNvSpPr>
              <p:nvPr>
                <p:ph sz="half" idx="2"/>
              </p:nvPr>
            </p:nvSpPr>
            <p:spPr>
              <a:blipFill>
                <a:blip r:embed="rId3"/>
                <a:stretch>
                  <a:fillRect l="-1882" t="-1541"/>
                </a:stretch>
              </a:blipFill>
            </p:spPr>
            <p:txBody>
              <a:bodyPr/>
              <a:lstStyle/>
              <a:p>
                <a:r>
                  <a:rPr lang="nl-NL">
                    <a:noFill/>
                  </a:rPr>
                  <a:t> </a:t>
                </a:r>
              </a:p>
            </p:txBody>
          </p:sp>
        </mc:Fallback>
      </mc:AlternateContent>
      <p:cxnSp>
        <p:nvCxnSpPr>
          <p:cNvPr id="7" name="Rechte verbindingslijn met pijl 6">
            <a:extLst>
              <a:ext uri="{FF2B5EF4-FFF2-40B4-BE49-F238E27FC236}">
                <a16:creationId xmlns:a16="http://schemas.microsoft.com/office/drawing/2014/main" id="{769174FB-A79F-1FE0-12C2-2E2364CCA1AB}"/>
              </a:ext>
            </a:extLst>
          </p:cNvPr>
          <p:cNvCxnSpPr>
            <a:cxnSpLocks/>
          </p:cNvCxnSpPr>
          <p:nvPr/>
        </p:nvCxnSpPr>
        <p:spPr>
          <a:xfrm flipH="1">
            <a:off x="1306286" y="2046515"/>
            <a:ext cx="14731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7DEF51D-92EE-4582-AA30-BE238A0CFDB7}"/>
              </a:ext>
            </a:extLst>
          </p:cNvPr>
          <p:cNvCxnSpPr>
            <a:cxnSpLocks/>
          </p:cNvCxnSpPr>
          <p:nvPr/>
        </p:nvCxnSpPr>
        <p:spPr>
          <a:xfrm flipH="1">
            <a:off x="1306286" y="2046515"/>
            <a:ext cx="21335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E844FF14-4769-DCAD-3767-687F6F5E1D90}"/>
              </a:ext>
            </a:extLst>
          </p:cNvPr>
          <p:cNvCxnSpPr>
            <a:cxnSpLocks/>
          </p:cNvCxnSpPr>
          <p:nvPr/>
        </p:nvCxnSpPr>
        <p:spPr>
          <a:xfrm>
            <a:off x="2779485" y="2046515"/>
            <a:ext cx="20828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6CE55D55-AB3B-0821-84BF-2BF00C536020}"/>
              </a:ext>
            </a:extLst>
          </p:cNvPr>
          <p:cNvCxnSpPr>
            <a:cxnSpLocks/>
          </p:cNvCxnSpPr>
          <p:nvPr/>
        </p:nvCxnSpPr>
        <p:spPr>
          <a:xfrm>
            <a:off x="3439885" y="2046515"/>
            <a:ext cx="14224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51C997C5-4AFB-63BE-EE25-45DA846A9090}"/>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
        <p:nvSpPr>
          <p:cNvPr id="19" name="Tekstvak 18">
            <a:extLst>
              <a:ext uri="{FF2B5EF4-FFF2-40B4-BE49-F238E27FC236}">
                <a16:creationId xmlns:a16="http://schemas.microsoft.com/office/drawing/2014/main" id="{7F8090C5-4A0B-FFC7-94D4-2ED677BD48D8}"/>
              </a:ext>
            </a:extLst>
          </p:cNvPr>
          <p:cNvSpPr txBox="1"/>
          <p:nvPr/>
        </p:nvSpPr>
        <p:spPr>
          <a:xfrm>
            <a:off x="2010227" y="5428105"/>
            <a:ext cx="696687" cy="369332"/>
          </a:xfrm>
          <a:prstGeom prst="rect">
            <a:avLst/>
          </a:prstGeom>
          <a:noFill/>
        </p:spPr>
        <p:txBody>
          <a:bodyPr wrap="square" rtlCol="0">
            <a:spAutoFit/>
          </a:bodyPr>
          <a:lstStyle/>
          <a:p>
            <a:r>
              <a:rPr lang="nl-NL" dirty="0"/>
              <a:t>min</a:t>
            </a:r>
          </a:p>
        </p:txBody>
      </p:sp>
      <p:sp>
        <p:nvSpPr>
          <p:cNvPr id="21" name="Tekstvak 20">
            <a:extLst>
              <a:ext uri="{FF2B5EF4-FFF2-40B4-BE49-F238E27FC236}">
                <a16:creationId xmlns:a16="http://schemas.microsoft.com/office/drawing/2014/main" id="{D9A44AC5-9087-717E-B09C-C4B9EF2A162C}"/>
              </a:ext>
            </a:extLst>
          </p:cNvPr>
          <p:cNvSpPr txBox="1"/>
          <p:nvPr/>
        </p:nvSpPr>
        <p:spPr>
          <a:xfrm>
            <a:off x="3672114" y="5428105"/>
            <a:ext cx="696687" cy="369332"/>
          </a:xfrm>
          <a:prstGeom prst="rect">
            <a:avLst/>
          </a:prstGeom>
          <a:noFill/>
        </p:spPr>
        <p:txBody>
          <a:bodyPr wrap="square" rtlCol="0">
            <a:spAutoFit/>
          </a:bodyPr>
          <a:lstStyle/>
          <a:p>
            <a:r>
              <a:rPr lang="nl-NL" dirty="0"/>
              <a:t>min</a:t>
            </a:r>
          </a:p>
        </p:txBody>
      </p:sp>
      <p:sp>
        <p:nvSpPr>
          <p:cNvPr id="17" name="Tekstvak 16">
            <a:extLst>
              <a:ext uri="{FF2B5EF4-FFF2-40B4-BE49-F238E27FC236}">
                <a16:creationId xmlns:a16="http://schemas.microsoft.com/office/drawing/2014/main" id="{8F75A030-89C8-F24E-7B80-693FB01E3979}"/>
              </a:ext>
            </a:extLst>
          </p:cNvPr>
          <p:cNvSpPr txBox="1"/>
          <p:nvPr/>
        </p:nvSpPr>
        <p:spPr>
          <a:xfrm>
            <a:off x="4541154" y="5428105"/>
            <a:ext cx="696687" cy="369332"/>
          </a:xfrm>
          <a:prstGeom prst="rect">
            <a:avLst/>
          </a:prstGeom>
          <a:noFill/>
        </p:spPr>
        <p:txBody>
          <a:bodyPr wrap="square" rtlCol="0">
            <a:spAutoFit/>
          </a:bodyPr>
          <a:lstStyle/>
          <a:p>
            <a:r>
              <a:rPr lang="nl-NL" dirty="0"/>
              <a:t>max</a:t>
            </a:r>
          </a:p>
        </p:txBody>
      </p:sp>
      <p:sp>
        <p:nvSpPr>
          <p:cNvPr id="20" name="Tekstvak 19">
            <a:extLst>
              <a:ext uri="{FF2B5EF4-FFF2-40B4-BE49-F238E27FC236}">
                <a16:creationId xmlns:a16="http://schemas.microsoft.com/office/drawing/2014/main" id="{64F85542-D2AD-6501-F436-78F2ADF25D36}"/>
              </a:ext>
            </a:extLst>
          </p:cNvPr>
          <p:cNvSpPr txBox="1"/>
          <p:nvPr/>
        </p:nvSpPr>
        <p:spPr>
          <a:xfrm>
            <a:off x="985155" y="5428105"/>
            <a:ext cx="696687" cy="369332"/>
          </a:xfrm>
          <a:prstGeom prst="rect">
            <a:avLst/>
          </a:prstGeom>
          <a:noFill/>
        </p:spPr>
        <p:txBody>
          <a:bodyPr wrap="square" rtlCol="0">
            <a:spAutoFit/>
          </a:bodyPr>
          <a:lstStyle/>
          <a:p>
            <a:r>
              <a:rPr lang="nl-NL" dirty="0"/>
              <a:t>max</a:t>
            </a:r>
          </a:p>
        </p:txBody>
      </p: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C8660AC9-81E4-AB94-4BDE-6D658CC12B74}"/>
                  </a:ext>
                </a:extLst>
              </p:cNvPr>
              <p:cNvSpPr txBox="1"/>
              <p:nvPr/>
            </p:nvSpPr>
            <p:spPr>
              <a:xfrm>
                <a:off x="1330266" y="5952381"/>
                <a:ext cx="355883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a:rPr lang="nl-NL" sz="2400" b="0" i="1" smtClean="0">
                          <a:latin typeface="Cambria Math" panose="02040503050406030204" pitchFamily="18" charset="0"/>
                        </a:rPr>
                        <m:t>𝑑</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m:oMathPara>
                </a14:m>
                <a:endParaRPr lang="nl-NL" sz="2400" dirty="0"/>
              </a:p>
            </p:txBody>
          </p:sp>
        </mc:Choice>
        <mc:Fallback xmlns="">
          <p:sp>
            <p:nvSpPr>
              <p:cNvPr id="22" name="Tekstvak 21">
                <a:extLst>
                  <a:ext uri="{FF2B5EF4-FFF2-40B4-BE49-F238E27FC236}">
                    <a16:creationId xmlns:a16="http://schemas.microsoft.com/office/drawing/2014/main" id="{C8660AC9-81E4-AB94-4BDE-6D658CC12B74}"/>
                  </a:ext>
                </a:extLst>
              </p:cNvPr>
              <p:cNvSpPr txBox="1">
                <a:spLocks noRot="1" noChangeAspect="1" noMove="1" noResize="1" noEditPoints="1" noAdjustHandles="1" noChangeArrowheads="1" noChangeShapeType="1" noTextEdit="1"/>
              </p:cNvSpPr>
              <p:nvPr/>
            </p:nvSpPr>
            <p:spPr>
              <a:xfrm>
                <a:off x="1330266" y="5952381"/>
                <a:ext cx="3558837" cy="461665"/>
              </a:xfrm>
              <a:prstGeom prst="rect">
                <a:avLst/>
              </a:prstGeom>
              <a:blipFill>
                <a:blip r:embed="rId4"/>
                <a:stretch>
                  <a:fillRect b="-17105"/>
                </a:stretch>
              </a:blipFill>
            </p:spPr>
            <p:txBody>
              <a:bodyPr/>
              <a:lstStyle/>
              <a:p>
                <a:r>
                  <a:rPr lang="nl-NL">
                    <a:noFill/>
                  </a:rPr>
                  <a:t> </a:t>
                </a:r>
              </a:p>
            </p:txBody>
          </p:sp>
        </mc:Fallback>
      </mc:AlternateContent>
      <p:grpSp>
        <p:nvGrpSpPr>
          <p:cNvPr id="23" name="Groep 22">
            <a:extLst>
              <a:ext uri="{FF2B5EF4-FFF2-40B4-BE49-F238E27FC236}">
                <a16:creationId xmlns:a16="http://schemas.microsoft.com/office/drawing/2014/main" id="{DB509E36-2BF9-1935-37D2-830F50BC1B0A}"/>
              </a:ext>
            </a:extLst>
          </p:cNvPr>
          <p:cNvGrpSpPr/>
          <p:nvPr/>
        </p:nvGrpSpPr>
        <p:grpSpPr>
          <a:xfrm>
            <a:off x="2447768" y="1549210"/>
            <a:ext cx="1357089" cy="369332"/>
            <a:chOff x="2447768" y="1549210"/>
            <a:chExt cx="1357089" cy="369332"/>
          </a:xfrm>
        </p:grpSpPr>
        <p:cxnSp>
          <p:nvCxnSpPr>
            <p:cNvPr id="24" name="Rechte verbindingslijn met pijl 23">
              <a:extLst>
                <a:ext uri="{FF2B5EF4-FFF2-40B4-BE49-F238E27FC236}">
                  <a16:creationId xmlns:a16="http://schemas.microsoft.com/office/drawing/2014/main" id="{4280E3F8-E012-060F-DDB6-CC8D6E4E775E}"/>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AD2BAC15-B230-A271-5769-31BBF9C8CA08}"/>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25" name="Tekstvak 24">
                  <a:extLst>
                    <a:ext uri="{FF2B5EF4-FFF2-40B4-BE49-F238E27FC236}">
                      <a16:creationId xmlns:a16="http://schemas.microsoft.com/office/drawing/2014/main" id="{AD2BAC15-B230-A271-5769-31BBF9C8CA08}"/>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5"/>
                  <a:stretch>
                    <a:fillRect/>
                  </a:stretch>
                </a:blipFill>
              </p:spPr>
              <p:txBody>
                <a:bodyPr/>
                <a:lstStyle/>
                <a:p>
                  <a:r>
                    <a:rPr lang="nl-NL">
                      <a:noFill/>
                    </a:rPr>
                    <a:t> </a:t>
                  </a:r>
                </a:p>
              </p:txBody>
            </p:sp>
          </mc:Fallback>
        </mc:AlternateContent>
      </p:grpSp>
      <p:cxnSp>
        <p:nvCxnSpPr>
          <p:cNvPr id="3" name="Rechte verbindingslijn met pijl 2">
            <a:extLst>
              <a:ext uri="{FF2B5EF4-FFF2-40B4-BE49-F238E27FC236}">
                <a16:creationId xmlns:a16="http://schemas.microsoft.com/office/drawing/2014/main" id="{E06C6F39-9F6F-BFD8-E64D-D3079A7B1FCC}"/>
              </a:ext>
            </a:extLst>
          </p:cNvPr>
          <p:cNvCxnSpPr>
            <a:cxnSpLocks/>
          </p:cNvCxnSpPr>
          <p:nvPr/>
        </p:nvCxnSpPr>
        <p:spPr>
          <a:xfrm flipV="1">
            <a:off x="1330266" y="2164556"/>
            <a:ext cx="1703447" cy="3118644"/>
          </a:xfrm>
          <a:prstGeom prst="straightConnector1">
            <a:avLst/>
          </a:prstGeom>
          <a:ln w="28575">
            <a:solidFill>
              <a:srgbClr val="FFFFF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Rechte verbindingslijn 3">
            <a:extLst>
              <a:ext uri="{FF2B5EF4-FFF2-40B4-BE49-F238E27FC236}">
                <a16:creationId xmlns:a16="http://schemas.microsoft.com/office/drawing/2014/main" id="{C5929FD6-F2DD-322C-991E-E4D5CA50FCF6}"/>
              </a:ext>
            </a:extLst>
          </p:cNvPr>
          <p:cNvCxnSpPr>
            <a:cxnSpLocks/>
          </p:cNvCxnSpPr>
          <p:nvPr/>
        </p:nvCxnSpPr>
        <p:spPr>
          <a:xfrm>
            <a:off x="3109685" y="2046515"/>
            <a:ext cx="0" cy="3236685"/>
          </a:xfrm>
          <a:prstGeom prst="line">
            <a:avLst/>
          </a:prstGeom>
          <a:ln w="28575">
            <a:solidFill>
              <a:srgbClr val="FFFFFF"/>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EE40867-2A53-3BFC-D9DC-E9A354E55824}"/>
                  </a:ext>
                </a:extLst>
              </p:cNvPr>
              <p:cNvSpPr txBox="1"/>
              <p:nvPr/>
            </p:nvSpPr>
            <p:spPr>
              <a:xfrm>
                <a:off x="2454728" y="2362043"/>
                <a:ext cx="97971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0" i="1" smtClean="0">
                          <a:solidFill>
                            <a:schemeClr val="bg1"/>
                          </a:solidFill>
                          <a:latin typeface="Cambria Math" panose="02040503050406030204" pitchFamily="18" charset="0"/>
                        </a:rPr>
                        <m:t>𝛼</m:t>
                      </m:r>
                    </m:oMath>
                  </m:oMathPara>
                </a14:m>
                <a:endParaRPr lang="nl-NL" sz="3200" b="0" dirty="0">
                  <a:solidFill>
                    <a:schemeClr val="bg1"/>
                  </a:solidFill>
                </a:endParaRPr>
              </a:p>
            </p:txBody>
          </p:sp>
        </mc:Choice>
        <mc:Fallback xmlns="">
          <p:sp>
            <p:nvSpPr>
              <p:cNvPr id="8" name="Tekstvak 7">
                <a:extLst>
                  <a:ext uri="{FF2B5EF4-FFF2-40B4-BE49-F238E27FC236}">
                    <a16:creationId xmlns:a16="http://schemas.microsoft.com/office/drawing/2014/main" id="{7EE40867-2A53-3BFC-D9DC-E9A354E55824}"/>
                  </a:ext>
                </a:extLst>
              </p:cNvPr>
              <p:cNvSpPr txBox="1">
                <a:spLocks noRot="1" noChangeAspect="1" noMove="1" noResize="1" noEditPoints="1" noAdjustHandles="1" noChangeArrowheads="1" noChangeShapeType="1" noTextEdit="1"/>
              </p:cNvSpPr>
              <p:nvPr/>
            </p:nvSpPr>
            <p:spPr>
              <a:xfrm>
                <a:off x="2454728" y="2362043"/>
                <a:ext cx="979714" cy="584775"/>
              </a:xfrm>
              <a:prstGeom prst="rect">
                <a:avLst/>
              </a:prstGeom>
              <a:blipFill>
                <a:blip r:embed="rId6"/>
                <a:stretch>
                  <a:fillRect/>
                </a:stretch>
              </a:blipFill>
            </p:spPr>
            <p:txBody>
              <a:bodyPr/>
              <a:lstStyle/>
              <a:p>
                <a:r>
                  <a:rPr lang="nl-NL">
                    <a:noFill/>
                  </a:rPr>
                  <a:t> </a:t>
                </a:r>
              </a:p>
            </p:txBody>
          </p:sp>
        </mc:Fallback>
      </mc:AlternateContent>
      <p:pic>
        <p:nvPicPr>
          <p:cNvPr id="9" name="Picture 4">
            <a:extLst>
              <a:ext uri="{FF2B5EF4-FFF2-40B4-BE49-F238E27FC236}">
                <a16:creationId xmlns:a16="http://schemas.microsoft.com/office/drawing/2014/main" id="{85695314-8415-0B2F-C3C7-9B03F7ADC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784" y="1733876"/>
            <a:ext cx="52578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6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 calcmode="lin" valueType="num">
                                      <p:cBhvr additive="base">
                                        <p:cTn id="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anim calcmode="lin" valueType="num">
                                      <p:cBhvr additive="base">
                                        <p:cTn id="1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 calcmode="lin" valueType="num">
                                      <p:cBhvr additive="base">
                                        <p:cTn id="1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76F5649-F579-D84C-E84D-3F078F90F7DE}"/>
              </a:ext>
            </a:extLst>
          </p:cNvPr>
          <p:cNvSpPr>
            <a:spLocks noGrp="1"/>
          </p:cNvSpPr>
          <p:nvPr>
            <p:ph type="title"/>
          </p:nvPr>
        </p:nvSpPr>
        <p:spPr/>
        <p:txBody>
          <a:bodyPr/>
          <a:lstStyle/>
          <a:p>
            <a:r>
              <a:rPr lang="nl-NL" dirty="0"/>
              <a:t>Rekenvoorbeeld</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F7331F95-6203-7A98-6CC1-4FC41CD7980F}"/>
                  </a:ext>
                </a:extLst>
              </p:cNvPr>
              <p:cNvSpPr>
                <a:spLocks noGrp="1"/>
              </p:cNvSpPr>
              <p:nvPr>
                <p:ph sz="half" idx="1"/>
              </p:nvPr>
            </p:nvSpPr>
            <p:spPr/>
            <p:txBody>
              <a:bodyPr>
                <a:normAutofit fontScale="92500" lnSpcReduction="10000"/>
              </a:bodyPr>
              <a:lstStyle/>
              <a:p>
                <a:pPr marL="0" indent="0">
                  <a:lnSpc>
                    <a:spcPct val="100000"/>
                  </a:lnSpc>
                  <a:buNone/>
                </a:pPr>
                <a:r>
                  <a:rPr lang="nl-NL" sz="2400" dirty="0"/>
                  <a:t>Licht met een golflengte van 500 nm valt op een tralie en vervolgens op een scherm. De tralie heeft </a:t>
                </a:r>
                <a14:m>
                  <m:oMath xmlns:m="http://schemas.openxmlformats.org/officeDocument/2006/math">
                    <m:r>
                      <a:rPr lang="nl-NL" sz="2400" b="0" i="1" smtClean="0">
                        <a:latin typeface="Cambria Math" panose="02040503050406030204" pitchFamily="18" charset="0"/>
                      </a:rPr>
                      <m:t>800 </m:t>
                    </m:r>
                  </m:oMath>
                </a14:m>
                <a:r>
                  <a:rPr lang="nl-NL" sz="2400" dirty="0"/>
                  <a:t>lijnen per mm. De afstand tussen het scherm en de tralie is 1,5 m. </a:t>
                </a:r>
              </a:p>
              <a:p>
                <a:pPr marL="457200" indent="-457200">
                  <a:lnSpc>
                    <a:spcPct val="100000"/>
                  </a:lnSpc>
                  <a:buFont typeface="+mj-lt"/>
                  <a:buAutoNum type="alphaLcPeriod"/>
                </a:pPr>
                <a:r>
                  <a:rPr lang="nl-NL" sz="2400" dirty="0"/>
                  <a:t>Laat met een berekening zien dat er vijf maxima op het scherm te zien zijn.</a:t>
                </a:r>
              </a:p>
              <a:p>
                <a:pPr marL="457200" indent="-457200">
                  <a:lnSpc>
                    <a:spcPct val="100000"/>
                  </a:lnSpc>
                  <a:buFont typeface="+mj-lt"/>
                  <a:buAutoNum type="alphaLcPeriod"/>
                </a:pPr>
                <a:r>
                  <a:rPr lang="nl-NL" sz="2400" dirty="0"/>
                  <a:t>Bereken de afstand tussen het 0</a:t>
                </a:r>
                <a:r>
                  <a:rPr lang="nl-NL" sz="2400" baseline="30000" dirty="0"/>
                  <a:t>e</a:t>
                </a:r>
                <a:r>
                  <a:rPr lang="nl-NL" sz="2400" dirty="0"/>
                  <a:t> orde maximum en het 2</a:t>
                </a:r>
                <a:r>
                  <a:rPr lang="nl-NL" sz="2400" baseline="30000" dirty="0"/>
                  <a:t>e</a:t>
                </a:r>
                <a:r>
                  <a:rPr lang="nl-NL" sz="2400" dirty="0"/>
                  <a:t> orde maximum op het scherm.</a:t>
                </a:r>
              </a:p>
            </p:txBody>
          </p:sp>
        </mc:Choice>
        <mc:Fallback xmlns="">
          <p:sp>
            <p:nvSpPr>
              <p:cNvPr id="5" name="Tijdelijke aanduiding voor inhoud 4">
                <a:extLst>
                  <a:ext uri="{FF2B5EF4-FFF2-40B4-BE49-F238E27FC236}">
                    <a16:creationId xmlns:a16="http://schemas.microsoft.com/office/drawing/2014/main" id="{F7331F95-6203-7A98-6CC1-4FC41CD7980F}"/>
                  </a:ext>
                </a:extLst>
              </p:cNvPr>
              <p:cNvSpPr>
                <a:spLocks noGrp="1" noRot="1" noChangeAspect="1" noMove="1" noResize="1" noEditPoints="1" noAdjustHandles="1" noChangeArrowheads="1" noChangeShapeType="1" noTextEdit="1"/>
              </p:cNvSpPr>
              <p:nvPr>
                <p:ph sz="half" idx="1"/>
              </p:nvPr>
            </p:nvSpPr>
            <p:spPr>
              <a:blipFill>
                <a:blip r:embed="rId2"/>
                <a:stretch>
                  <a:fillRect l="-1647" t="-1681" r="-188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5" name="Tijdelijke aanduiding voor inhoud 5">
                <a:extLst>
                  <a:ext uri="{FF2B5EF4-FFF2-40B4-BE49-F238E27FC236}">
                    <a16:creationId xmlns:a16="http://schemas.microsoft.com/office/drawing/2014/main" id="{F09BCF67-1AFF-65C8-3864-97148DD82B9D}"/>
                  </a:ext>
                </a:extLst>
              </p:cNvPr>
              <p:cNvSpPr>
                <a:spLocks noGrp="1"/>
              </p:cNvSpPr>
              <p:nvPr>
                <p:ph sz="half" idx="2"/>
              </p:nvPr>
            </p:nvSpPr>
            <p:spPr>
              <a:xfrm>
                <a:off x="6172200" y="1803853"/>
                <a:ext cx="5181600" cy="4807403"/>
              </a:xfrm>
            </p:spPr>
            <p:txBody>
              <a:bodyPr>
                <a:normAutofit fontScale="92500" lnSpcReduction="10000"/>
              </a:bodyPr>
              <a:lstStyle/>
              <a:p>
                <a:pPr marL="0" indent="0">
                  <a:lnSpc>
                    <a:spcPct val="110000"/>
                  </a:lnSpc>
                  <a:buNone/>
                </a:pPr>
                <a:r>
                  <a:rPr lang="nl-NL" sz="2400" b="0" dirty="0"/>
                  <a:t>Vraag a:</a:t>
                </a:r>
              </a:p>
              <a:p>
                <a:pPr>
                  <a:lnSpc>
                    <a:spcPct val="110000"/>
                  </a:lnSpc>
                </a:pPr>
                <a14:m>
                  <m:oMath xmlns:m="http://schemas.openxmlformats.org/officeDocument/2006/math">
                    <m:r>
                      <a:rPr lang="nl-NL" sz="2400" b="0" i="1" smtClean="0">
                        <a:latin typeface="Cambria Math" panose="02040503050406030204" pitchFamily="18" charset="0"/>
                      </a:rPr>
                      <m:t>𝑑</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m:t>
                            </m:r>
                          </m:sup>
                        </m:sSup>
                      </m:num>
                      <m:den>
                        <m:r>
                          <a:rPr lang="nl-NL" sz="2400" b="0" i="1" smtClean="0">
                            <a:latin typeface="Cambria Math" panose="02040503050406030204" pitchFamily="18" charset="0"/>
                          </a:rPr>
                          <m:t>800</m:t>
                        </m:r>
                      </m:den>
                    </m:f>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m</m:t>
                    </m:r>
                  </m:oMath>
                </a14:m>
                <a:endParaRPr lang="nl-NL" sz="2400" b="0" i="0" dirty="0">
                  <a:latin typeface="Cambria Math" panose="02040503050406030204" pitchFamily="18" charset="0"/>
                </a:endParaRPr>
              </a:p>
              <a:p>
                <a:pPr>
                  <a:lnSpc>
                    <a:spcPct val="110000"/>
                  </a:lnSpc>
                </a:pPr>
                <a14:m>
                  <m:oMath xmlns:m="http://schemas.openxmlformats.org/officeDocument/2006/math">
                    <m:func>
                      <m:funcPr>
                        <m:ctrlPr>
                          <a:rPr lang="nl-NL" sz="2400" i="1">
                            <a:latin typeface="Cambria Math" panose="02040503050406030204" pitchFamily="18" charset="0"/>
                          </a:rPr>
                        </m:ctrlPr>
                      </m:funcPr>
                      <m:fName>
                        <m:r>
                          <m:rPr>
                            <m:sty m:val="p"/>
                          </m:rPr>
                          <a:rPr lang="nl-NL" sz="2400">
                            <a:latin typeface="Cambria Math" panose="02040503050406030204" pitchFamily="18" charset="0"/>
                          </a:rPr>
                          <m:t>sin</m:t>
                        </m:r>
                      </m:fName>
                      <m:e>
                        <m:d>
                          <m:dPr>
                            <m:ctrlPr>
                              <a:rPr lang="nl-NL" sz="2400" i="1">
                                <a:latin typeface="Cambria Math" panose="02040503050406030204" pitchFamily="18" charset="0"/>
                              </a:rPr>
                            </m:ctrlPr>
                          </m:dPr>
                          <m:e>
                            <m:r>
                              <a:rPr lang="nl-NL" sz="2400" i="1">
                                <a:latin typeface="Cambria Math" panose="02040503050406030204" pitchFamily="18" charset="0"/>
                              </a:rPr>
                              <m:t>𝛼</m:t>
                            </m:r>
                          </m:e>
                        </m:d>
                      </m:e>
                    </m:func>
                    <m:r>
                      <a:rPr lang="nl-NL" sz="2400" i="1">
                        <a:latin typeface="Cambria Math" panose="02040503050406030204" pitchFamily="18" charset="0"/>
                      </a:rPr>
                      <m:t>=</m:t>
                    </m:r>
                    <m:f>
                      <m:fPr>
                        <m:ctrlPr>
                          <a:rPr lang="nl-NL" sz="2400" i="1">
                            <a:latin typeface="Cambria Math" panose="02040503050406030204" pitchFamily="18" charset="0"/>
                          </a:rPr>
                        </m:ctrlPr>
                      </m:fPr>
                      <m:num>
                        <m:r>
                          <a:rPr lang="nl-NL" sz="2400" i="1">
                            <a:latin typeface="Cambria Math" panose="02040503050406030204" pitchFamily="18" charset="0"/>
                          </a:rPr>
                          <m:t>𝑛</m:t>
                        </m:r>
                        <m:r>
                          <a:rPr lang="nl-NL" sz="2400" i="1">
                            <a:latin typeface="Cambria Math" panose="02040503050406030204" pitchFamily="18" charset="0"/>
                          </a:rPr>
                          <m:t>∙</m:t>
                        </m:r>
                        <m:r>
                          <a:rPr lang="nl-NL" sz="2400" i="1">
                            <a:latin typeface="Cambria Math" panose="02040503050406030204" pitchFamily="18" charset="0"/>
                          </a:rPr>
                          <m:t>𝜆</m:t>
                        </m:r>
                      </m:num>
                      <m:den>
                        <m:r>
                          <a:rPr lang="nl-NL" sz="2400" i="1">
                            <a:latin typeface="Cambria Math" panose="02040503050406030204" pitchFamily="18" charset="0"/>
                          </a:rPr>
                          <m:t>𝑑</m:t>
                        </m:r>
                      </m:den>
                    </m:f>
                  </m:oMath>
                </a14:m>
                <a:endParaRPr lang="nl-NL" sz="2400" b="0" i="0" dirty="0">
                  <a:latin typeface="Cambria Math" panose="02040503050406030204" pitchFamily="18" charset="0"/>
                </a:endParaRPr>
              </a:p>
              <a:p>
                <a:pPr>
                  <a:lnSpc>
                    <a:spcPct val="110000"/>
                  </a:lnSpc>
                </a:pPr>
                <a14:m>
                  <m:oMath xmlns:m="http://schemas.openxmlformats.org/officeDocument/2006/math">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a14:m>
                <a:r>
                  <a:rPr lang="nl-NL" sz="2400" dirty="0"/>
                  <a:t>kán niet groter zijn dan 1:</a:t>
                </a:r>
                <a:endParaRPr lang="nl-NL" sz="2400" b="0" i="0" dirty="0">
                  <a:latin typeface="Cambria Math" panose="02040503050406030204" pitchFamily="18" charset="0"/>
                </a:endParaRPr>
              </a:p>
              <a:p>
                <a:pPr>
                  <a:lnSpc>
                    <a:spcPct val="110000"/>
                  </a:lnSpc>
                </a:pPr>
                <a14:m>
                  <m:oMath xmlns:m="http://schemas.openxmlformats.org/officeDocument/2006/math">
                    <m:r>
                      <a:rPr lang="nl-NL" sz="2400" b="0" i="0" smtClean="0">
                        <a:latin typeface="Cambria Math" panose="02040503050406030204" pitchFamily="18" charset="0"/>
                      </a:rPr>
                      <m:t>1=</m:t>
                    </m:r>
                    <m:f>
                      <m:fPr>
                        <m:ctrlPr>
                          <a:rPr lang="nl-NL" sz="2400" i="1">
                            <a:latin typeface="Cambria Math" panose="02040503050406030204" pitchFamily="18" charset="0"/>
                          </a:rPr>
                        </m:ctrlPr>
                      </m:fPr>
                      <m:num>
                        <m:r>
                          <a:rPr lang="nl-NL" sz="2400" i="1">
                            <a:latin typeface="Cambria Math" panose="02040503050406030204" pitchFamily="18" charset="0"/>
                          </a:rPr>
                          <m:t>𝑛</m:t>
                        </m:r>
                        <m:r>
                          <a:rPr lang="nl-NL" sz="2400" i="1">
                            <a:latin typeface="Cambria Math" panose="02040503050406030204" pitchFamily="18" charset="0"/>
                          </a:rPr>
                          <m:t>∙</m:t>
                        </m:r>
                        <m:r>
                          <a:rPr lang="nl-NL" sz="2400" i="1">
                            <a:latin typeface="Cambria Math" panose="02040503050406030204" pitchFamily="18" charset="0"/>
                          </a:rPr>
                          <m:t>𝜆</m:t>
                        </m:r>
                      </m:num>
                      <m:den>
                        <m:r>
                          <a:rPr lang="nl-NL" sz="2400" i="1">
                            <a:latin typeface="Cambria Math" panose="02040503050406030204" pitchFamily="18" charset="0"/>
                          </a:rPr>
                          <m:t>𝑑</m:t>
                        </m:r>
                      </m:den>
                    </m:f>
                  </m:oMath>
                </a14:m>
                <a:endParaRPr lang="nl-NL" sz="2400" dirty="0"/>
              </a:p>
              <a:p>
                <a:pPr>
                  <a:lnSpc>
                    <a:spcPct val="110000"/>
                  </a:lnSpc>
                </a:pPr>
                <a14:m>
                  <m:oMath xmlns:m="http://schemas.openxmlformats.org/officeDocument/2006/math">
                    <m:r>
                      <a:rPr lang="nl-NL" sz="2400" b="0" i="1" smtClean="0">
                        <a:latin typeface="Cambria Math" panose="02040503050406030204" pitchFamily="18" charset="0"/>
                      </a:rPr>
                      <m:t>𝑛</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𝑑</m:t>
                        </m:r>
                      </m:num>
                      <m:den>
                        <m:r>
                          <a:rPr lang="nl-NL" sz="2400" b="0" i="1" smtClean="0">
                            <a:latin typeface="Cambria Math" panose="02040503050406030204" pitchFamily="18" charset="0"/>
                          </a:rPr>
                          <m:t>𝜆</m:t>
                        </m:r>
                      </m:den>
                    </m:f>
                  </m:oMath>
                </a14:m>
                <a:endParaRPr lang="nl-NL" sz="2400" dirty="0"/>
              </a:p>
              <a:p>
                <a:pPr>
                  <a:lnSpc>
                    <a:spcPct val="110000"/>
                  </a:lnSpc>
                </a:pPr>
                <a14:m>
                  <m:oMath xmlns:m="http://schemas.openxmlformats.org/officeDocument/2006/math">
                    <m:r>
                      <a:rPr lang="nl-NL" sz="2400" b="0" i="1" smtClean="0">
                        <a:latin typeface="Cambria Math" panose="02040503050406030204" pitchFamily="18" charset="0"/>
                      </a:rPr>
                      <m:t>𝑛</m:t>
                    </m:r>
                    <m:r>
                      <a:rPr lang="nl-NL" sz="2400" b="0" i="1" smtClean="0">
                        <a:latin typeface="Cambria Math" panose="02040503050406030204" pitchFamily="18" charset="0"/>
                      </a:rPr>
                      <m:t>=</m:t>
                    </m:r>
                    <m:f>
                      <m:fPr>
                        <m:ctrlPr>
                          <a:rPr lang="nl-NL" sz="2400" i="1">
                            <a:latin typeface="Cambria Math" panose="02040503050406030204" pitchFamily="18" charset="0"/>
                          </a:rPr>
                        </m:ctrlPr>
                      </m:fPr>
                      <m:num>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num>
                      <m:den>
                        <m:r>
                          <a:rPr lang="nl-NL" sz="2400" b="0" i="1" smtClean="0">
                            <a:latin typeface="Cambria Math" panose="02040503050406030204" pitchFamily="18" charset="0"/>
                          </a:rPr>
                          <m:t>500∙</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−9</m:t>
                            </m:r>
                          </m:sup>
                        </m:sSup>
                      </m:den>
                    </m:f>
                    <m:r>
                      <a:rPr lang="nl-NL" sz="2400" b="0" i="1" smtClean="0">
                        <a:latin typeface="Cambria Math" panose="02040503050406030204" pitchFamily="18" charset="0"/>
                      </a:rPr>
                      <m:t>=2,5</m:t>
                    </m:r>
                  </m:oMath>
                </a14:m>
                <a:endParaRPr lang="nl-NL" sz="2400" dirty="0"/>
              </a:p>
              <a:p>
                <a:pPr>
                  <a:lnSpc>
                    <a:spcPct val="110000"/>
                  </a:lnSpc>
                </a:pPr>
                <a:r>
                  <a:rPr lang="nl-NL" sz="2400" dirty="0"/>
                  <a:t>Dus maximale waarde voor </a:t>
                </a:r>
                <a14:m>
                  <m:oMath xmlns:m="http://schemas.openxmlformats.org/officeDocument/2006/math">
                    <m:r>
                      <a:rPr lang="nl-NL" sz="2400" b="0" i="1" smtClean="0">
                        <a:latin typeface="Cambria Math" panose="02040503050406030204" pitchFamily="18" charset="0"/>
                      </a:rPr>
                      <m:t>𝑛</m:t>
                    </m:r>
                  </m:oMath>
                </a14:m>
                <a:r>
                  <a:rPr lang="nl-NL" sz="2400" dirty="0"/>
                  <a:t> is 2.</a:t>
                </a:r>
              </a:p>
            </p:txBody>
          </p:sp>
        </mc:Choice>
        <mc:Fallback xmlns="">
          <p:sp>
            <p:nvSpPr>
              <p:cNvPr id="25" name="Tijdelijke aanduiding voor inhoud 5">
                <a:extLst>
                  <a:ext uri="{FF2B5EF4-FFF2-40B4-BE49-F238E27FC236}">
                    <a16:creationId xmlns:a16="http://schemas.microsoft.com/office/drawing/2014/main" id="{F09BCF67-1AFF-65C8-3864-97148DD82B9D}"/>
                  </a:ext>
                </a:extLst>
              </p:cNvPr>
              <p:cNvSpPr>
                <a:spLocks noGrp="1" noRot="1" noChangeAspect="1" noMove="1" noResize="1" noEditPoints="1" noAdjustHandles="1" noChangeArrowheads="1" noChangeShapeType="1" noTextEdit="1"/>
              </p:cNvSpPr>
              <p:nvPr>
                <p:ph sz="half" idx="2"/>
              </p:nvPr>
            </p:nvSpPr>
            <p:spPr>
              <a:xfrm>
                <a:off x="6172200" y="1803853"/>
                <a:ext cx="5181600" cy="4807403"/>
              </a:xfrm>
              <a:blipFill>
                <a:blip r:embed="rId3"/>
                <a:stretch>
                  <a:fillRect l="-1529" t="-887" b="-1394"/>
                </a:stretch>
              </a:blipFill>
            </p:spPr>
            <p:txBody>
              <a:bodyPr/>
              <a:lstStyle/>
              <a:p>
                <a:r>
                  <a:rPr lang="nl-NL">
                    <a:noFill/>
                  </a:rPr>
                  <a:t> </a:t>
                </a:r>
              </a:p>
            </p:txBody>
          </p:sp>
        </mc:Fallback>
      </mc:AlternateContent>
    </p:spTree>
    <p:extLst>
      <p:ext uri="{BB962C8B-B14F-4D97-AF65-F5344CB8AC3E}">
        <p14:creationId xmlns:p14="http://schemas.microsoft.com/office/powerpoint/2010/main" val="14010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 calcmode="lin" valueType="num">
                                      <p:cBhvr additive="base">
                                        <p:cTn id="2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anim calcmode="lin" valueType="num">
                                      <p:cBhvr additive="base">
                                        <p:cTn id="3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xEl>
                                              <p:pRg st="2" end="2"/>
                                            </p:txEl>
                                          </p:spTgt>
                                        </p:tgtEl>
                                        <p:attrNameLst>
                                          <p:attrName>style.visibility</p:attrName>
                                        </p:attrNameLst>
                                      </p:cBhvr>
                                      <p:to>
                                        <p:strVal val="visible"/>
                                      </p:to>
                                    </p:set>
                                    <p:anim calcmode="lin" valueType="num">
                                      <p:cBhvr additive="base">
                                        <p:cTn id="3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anim calcmode="lin" valueType="num">
                                      <p:cBhvr additive="base">
                                        <p:cTn id="43"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 calcmode="lin" valueType="num">
                                      <p:cBhvr additive="base">
                                        <p:cTn id="49"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 calcmode="lin" valueType="num">
                                      <p:cBhvr additive="base">
                                        <p:cTn id="55"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xEl>
                                              <p:pRg st="6" end="6"/>
                                            </p:txEl>
                                          </p:spTgt>
                                        </p:tgtEl>
                                        <p:attrNameLst>
                                          <p:attrName>style.visibility</p:attrName>
                                        </p:attrNameLst>
                                      </p:cBhvr>
                                      <p:to>
                                        <p:strVal val="visible"/>
                                      </p:to>
                                    </p:set>
                                    <p:anim calcmode="lin" valueType="num">
                                      <p:cBhvr additive="base">
                                        <p:cTn id="61"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xEl>
                                              <p:pRg st="7" end="7"/>
                                            </p:txEl>
                                          </p:spTgt>
                                        </p:tgtEl>
                                        <p:attrNameLst>
                                          <p:attrName>style.visibility</p:attrName>
                                        </p:attrNameLst>
                                      </p:cBhvr>
                                      <p:to>
                                        <p:strVal val="visible"/>
                                      </p:to>
                                    </p:set>
                                    <p:anim calcmode="lin" valueType="num">
                                      <p:cBhvr additive="base">
                                        <p:cTn id="67" dur="500" fill="hold"/>
                                        <p:tgtEl>
                                          <p:spTgt spid="25">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1480-CD38-4F28-2845-7AE492090AD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ADD244B-3DED-7FBF-EAC0-D98CFE511C0E}"/>
              </a:ext>
            </a:extLst>
          </p:cNvPr>
          <p:cNvSpPr>
            <a:spLocks noGrp="1"/>
          </p:cNvSpPr>
          <p:nvPr>
            <p:ph type="title"/>
          </p:nvPr>
        </p:nvSpPr>
        <p:spPr/>
        <p:txBody>
          <a:bodyPr/>
          <a:lstStyle/>
          <a:p>
            <a:r>
              <a:rPr lang="nl-NL" dirty="0"/>
              <a:t>Rekenvoorbeeld</a:t>
            </a:r>
          </a:p>
        </p:txBody>
      </p:sp>
      <p:cxnSp>
        <p:nvCxnSpPr>
          <p:cNvPr id="8" name="Rechte verbindingslijn met pijl 7">
            <a:extLst>
              <a:ext uri="{FF2B5EF4-FFF2-40B4-BE49-F238E27FC236}">
                <a16:creationId xmlns:a16="http://schemas.microsoft.com/office/drawing/2014/main" id="{DEFFB130-397E-1CB7-A877-8B320F687731}"/>
              </a:ext>
            </a:extLst>
          </p:cNvPr>
          <p:cNvCxnSpPr>
            <a:cxnSpLocks/>
          </p:cNvCxnSpPr>
          <p:nvPr/>
        </p:nvCxnSpPr>
        <p:spPr>
          <a:xfrm flipH="1">
            <a:off x="1306286" y="2046515"/>
            <a:ext cx="14731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EF7B3F77-06E6-0A22-D480-751B790AC8D0}"/>
              </a:ext>
            </a:extLst>
          </p:cNvPr>
          <p:cNvCxnSpPr>
            <a:cxnSpLocks/>
          </p:cNvCxnSpPr>
          <p:nvPr/>
        </p:nvCxnSpPr>
        <p:spPr>
          <a:xfrm flipH="1">
            <a:off x="1306286" y="2046515"/>
            <a:ext cx="21335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9A4B475-D55D-0533-97C6-63147AD35C83}"/>
              </a:ext>
            </a:extLst>
          </p:cNvPr>
          <p:cNvCxnSpPr>
            <a:cxnSpLocks/>
          </p:cNvCxnSpPr>
          <p:nvPr/>
        </p:nvCxnSpPr>
        <p:spPr>
          <a:xfrm>
            <a:off x="2779485" y="2046515"/>
            <a:ext cx="20828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8B4318E4-7FEA-830B-4886-F501C96AF204}"/>
              </a:ext>
            </a:extLst>
          </p:cNvPr>
          <p:cNvCxnSpPr>
            <a:cxnSpLocks/>
          </p:cNvCxnSpPr>
          <p:nvPr/>
        </p:nvCxnSpPr>
        <p:spPr>
          <a:xfrm>
            <a:off x="3439885" y="2046515"/>
            <a:ext cx="14224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0BCDAFDC-6ECC-E18D-2632-EC756E1D8209}"/>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
        <p:nvSpPr>
          <p:cNvPr id="13" name="Tekstvak 12">
            <a:extLst>
              <a:ext uri="{FF2B5EF4-FFF2-40B4-BE49-F238E27FC236}">
                <a16:creationId xmlns:a16="http://schemas.microsoft.com/office/drawing/2014/main" id="{90C05265-7470-0E4F-6DEC-4BA706577C62}"/>
              </a:ext>
            </a:extLst>
          </p:cNvPr>
          <p:cNvSpPr txBox="1"/>
          <p:nvPr/>
        </p:nvSpPr>
        <p:spPr>
          <a:xfrm>
            <a:off x="2010227" y="5428105"/>
            <a:ext cx="696687" cy="369332"/>
          </a:xfrm>
          <a:prstGeom prst="rect">
            <a:avLst/>
          </a:prstGeom>
          <a:noFill/>
        </p:spPr>
        <p:txBody>
          <a:bodyPr wrap="square" rtlCol="0">
            <a:spAutoFit/>
          </a:bodyPr>
          <a:lstStyle/>
          <a:p>
            <a:r>
              <a:rPr lang="nl-NL" dirty="0"/>
              <a:t>max</a:t>
            </a:r>
          </a:p>
        </p:txBody>
      </p:sp>
      <p:sp>
        <p:nvSpPr>
          <p:cNvPr id="14" name="Tekstvak 13">
            <a:extLst>
              <a:ext uri="{FF2B5EF4-FFF2-40B4-BE49-F238E27FC236}">
                <a16:creationId xmlns:a16="http://schemas.microsoft.com/office/drawing/2014/main" id="{AB88980B-1A3F-CFB3-BDD6-E68BD60CF264}"/>
              </a:ext>
            </a:extLst>
          </p:cNvPr>
          <p:cNvSpPr txBox="1"/>
          <p:nvPr/>
        </p:nvSpPr>
        <p:spPr>
          <a:xfrm>
            <a:off x="3672114" y="5428105"/>
            <a:ext cx="696687" cy="369332"/>
          </a:xfrm>
          <a:prstGeom prst="rect">
            <a:avLst/>
          </a:prstGeom>
          <a:noFill/>
        </p:spPr>
        <p:txBody>
          <a:bodyPr wrap="square" rtlCol="0">
            <a:spAutoFit/>
          </a:bodyPr>
          <a:lstStyle/>
          <a:p>
            <a:r>
              <a:rPr lang="nl-NL" dirty="0"/>
              <a:t>max</a:t>
            </a:r>
          </a:p>
        </p:txBody>
      </p:sp>
      <p:sp>
        <p:nvSpPr>
          <p:cNvPr id="15" name="Tekstvak 14">
            <a:extLst>
              <a:ext uri="{FF2B5EF4-FFF2-40B4-BE49-F238E27FC236}">
                <a16:creationId xmlns:a16="http://schemas.microsoft.com/office/drawing/2014/main" id="{6A6F87B6-505C-1588-EE94-18F06A546AF9}"/>
              </a:ext>
            </a:extLst>
          </p:cNvPr>
          <p:cNvSpPr txBox="1"/>
          <p:nvPr/>
        </p:nvSpPr>
        <p:spPr>
          <a:xfrm>
            <a:off x="4541154" y="5428105"/>
            <a:ext cx="696687" cy="369332"/>
          </a:xfrm>
          <a:prstGeom prst="rect">
            <a:avLst/>
          </a:prstGeom>
          <a:noFill/>
        </p:spPr>
        <p:txBody>
          <a:bodyPr wrap="square" rtlCol="0">
            <a:spAutoFit/>
          </a:bodyPr>
          <a:lstStyle/>
          <a:p>
            <a:r>
              <a:rPr lang="nl-NL" dirty="0"/>
              <a:t>max</a:t>
            </a:r>
          </a:p>
        </p:txBody>
      </p:sp>
      <p:sp>
        <p:nvSpPr>
          <p:cNvPr id="16" name="Tekstvak 15">
            <a:extLst>
              <a:ext uri="{FF2B5EF4-FFF2-40B4-BE49-F238E27FC236}">
                <a16:creationId xmlns:a16="http://schemas.microsoft.com/office/drawing/2014/main" id="{28807D76-16BC-DA4A-F20F-12F66A3CD3AF}"/>
              </a:ext>
            </a:extLst>
          </p:cNvPr>
          <p:cNvSpPr txBox="1"/>
          <p:nvPr/>
        </p:nvSpPr>
        <p:spPr>
          <a:xfrm>
            <a:off x="985155" y="5428105"/>
            <a:ext cx="696687" cy="369332"/>
          </a:xfrm>
          <a:prstGeom prst="rect">
            <a:avLst/>
          </a:prstGeom>
          <a:noFill/>
        </p:spPr>
        <p:txBody>
          <a:bodyPr wrap="square" rtlCol="0">
            <a:spAutoFit/>
          </a:bodyPr>
          <a:lstStyle/>
          <a:p>
            <a:r>
              <a:rPr lang="nl-NL" dirty="0"/>
              <a:t>max</a:t>
            </a:r>
          </a:p>
        </p:txBody>
      </p:sp>
      <p:grpSp>
        <p:nvGrpSpPr>
          <p:cNvPr id="17" name="Groep 16">
            <a:extLst>
              <a:ext uri="{FF2B5EF4-FFF2-40B4-BE49-F238E27FC236}">
                <a16:creationId xmlns:a16="http://schemas.microsoft.com/office/drawing/2014/main" id="{469A16D5-AA41-C9FB-F998-526FA142CBB2}"/>
              </a:ext>
            </a:extLst>
          </p:cNvPr>
          <p:cNvGrpSpPr/>
          <p:nvPr/>
        </p:nvGrpSpPr>
        <p:grpSpPr>
          <a:xfrm>
            <a:off x="2447768" y="1549210"/>
            <a:ext cx="1357089" cy="369332"/>
            <a:chOff x="2447768" y="1549210"/>
            <a:chExt cx="1357089" cy="369332"/>
          </a:xfrm>
        </p:grpSpPr>
        <p:cxnSp>
          <p:nvCxnSpPr>
            <p:cNvPr id="18" name="Rechte verbindingslijn met pijl 17">
              <a:extLst>
                <a:ext uri="{FF2B5EF4-FFF2-40B4-BE49-F238E27FC236}">
                  <a16:creationId xmlns:a16="http://schemas.microsoft.com/office/drawing/2014/main" id="{C0868B63-CD2B-F65A-595C-2DE29ACE9613}"/>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0417C1BB-D65F-358E-E715-3ABE2208AB04}"/>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19" name="Tekstvak 18">
                  <a:extLst>
                    <a:ext uri="{FF2B5EF4-FFF2-40B4-BE49-F238E27FC236}">
                      <a16:creationId xmlns:a16="http://schemas.microsoft.com/office/drawing/2014/main" id="{0417C1BB-D65F-358E-E715-3ABE2208AB04}"/>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2"/>
                  <a:stretch>
                    <a:fillRect/>
                  </a:stretch>
                </a:blipFill>
              </p:spPr>
              <p:txBody>
                <a:bodyPr/>
                <a:lstStyle/>
                <a:p>
                  <a:r>
                    <a:rPr lang="nl-NL">
                      <a:noFill/>
                    </a:rPr>
                    <a:t> </a:t>
                  </a:r>
                </a:p>
              </p:txBody>
            </p:sp>
          </mc:Fallback>
        </mc:AlternateContent>
      </p:grpSp>
      <p:cxnSp>
        <p:nvCxnSpPr>
          <p:cNvPr id="20" name="Rechte verbindingslijn met pijl 19">
            <a:extLst>
              <a:ext uri="{FF2B5EF4-FFF2-40B4-BE49-F238E27FC236}">
                <a16:creationId xmlns:a16="http://schemas.microsoft.com/office/drawing/2014/main" id="{0F64BD56-4033-73A1-45AA-A7D7550C6558}"/>
              </a:ext>
            </a:extLst>
          </p:cNvPr>
          <p:cNvCxnSpPr>
            <a:cxnSpLocks/>
          </p:cNvCxnSpPr>
          <p:nvPr/>
        </p:nvCxnSpPr>
        <p:spPr>
          <a:xfrm flipV="1">
            <a:off x="1330266" y="2164556"/>
            <a:ext cx="1703447" cy="3118644"/>
          </a:xfrm>
          <a:prstGeom prst="straightConnector1">
            <a:avLst/>
          </a:prstGeom>
          <a:ln w="28575">
            <a:solidFill>
              <a:srgbClr val="9560E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4705E580-DCA6-9644-F461-7DACC61C525C}"/>
              </a:ext>
            </a:extLst>
          </p:cNvPr>
          <p:cNvCxnSpPr>
            <a:cxnSpLocks/>
          </p:cNvCxnSpPr>
          <p:nvPr/>
        </p:nvCxnSpPr>
        <p:spPr>
          <a:xfrm>
            <a:off x="3109685" y="2046515"/>
            <a:ext cx="0" cy="3236685"/>
          </a:xfrm>
          <a:prstGeom prst="line">
            <a:avLst/>
          </a:prstGeom>
          <a:ln w="28575">
            <a:solidFill>
              <a:srgbClr val="9560E8"/>
            </a:solidFill>
            <a:prstDash val="sysDash"/>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65DAAFEE-55AB-C8EC-E79A-9F1A46C33591}"/>
              </a:ext>
            </a:extLst>
          </p:cNvPr>
          <p:cNvSpPr txBox="1"/>
          <p:nvPr/>
        </p:nvSpPr>
        <p:spPr>
          <a:xfrm>
            <a:off x="2779485" y="5728445"/>
            <a:ext cx="696687" cy="369332"/>
          </a:xfrm>
          <a:prstGeom prst="rect">
            <a:avLst/>
          </a:prstGeom>
          <a:noFill/>
        </p:spPr>
        <p:txBody>
          <a:bodyPr wrap="square" rtlCol="0">
            <a:spAutoFit/>
          </a:bodyPr>
          <a:lstStyle/>
          <a:p>
            <a:pPr algn="ctr"/>
            <a:r>
              <a:rPr lang="nl-NL" dirty="0"/>
              <a:t>0</a:t>
            </a:r>
            <a:r>
              <a:rPr lang="nl-NL" baseline="30000" dirty="0"/>
              <a:t>e</a:t>
            </a:r>
            <a:r>
              <a:rPr lang="nl-NL" dirty="0"/>
              <a:t> </a:t>
            </a:r>
          </a:p>
        </p:txBody>
      </p:sp>
      <p:sp>
        <p:nvSpPr>
          <p:cNvPr id="24" name="Tekstvak 23">
            <a:extLst>
              <a:ext uri="{FF2B5EF4-FFF2-40B4-BE49-F238E27FC236}">
                <a16:creationId xmlns:a16="http://schemas.microsoft.com/office/drawing/2014/main" id="{18ACFA5A-E0B3-991E-595D-81049A2155B8}"/>
              </a:ext>
            </a:extLst>
          </p:cNvPr>
          <p:cNvSpPr txBox="1"/>
          <p:nvPr/>
        </p:nvSpPr>
        <p:spPr>
          <a:xfrm>
            <a:off x="3623127" y="5728445"/>
            <a:ext cx="696687" cy="369332"/>
          </a:xfrm>
          <a:prstGeom prst="rect">
            <a:avLst/>
          </a:prstGeom>
          <a:noFill/>
        </p:spPr>
        <p:txBody>
          <a:bodyPr wrap="square" rtlCol="0">
            <a:spAutoFit/>
          </a:bodyPr>
          <a:lstStyle/>
          <a:p>
            <a:pPr algn="ctr"/>
            <a:r>
              <a:rPr lang="nl-NL" dirty="0"/>
              <a:t>1</a:t>
            </a:r>
            <a:r>
              <a:rPr lang="nl-NL" baseline="30000" dirty="0"/>
              <a:t>e</a:t>
            </a:r>
            <a:r>
              <a:rPr lang="nl-NL" dirty="0"/>
              <a:t> </a:t>
            </a:r>
          </a:p>
        </p:txBody>
      </p:sp>
      <p:sp>
        <p:nvSpPr>
          <p:cNvPr id="25" name="Tekstvak 24">
            <a:extLst>
              <a:ext uri="{FF2B5EF4-FFF2-40B4-BE49-F238E27FC236}">
                <a16:creationId xmlns:a16="http://schemas.microsoft.com/office/drawing/2014/main" id="{E43F55F5-70D3-8D11-3B21-3182D9B88ED4}"/>
              </a:ext>
            </a:extLst>
          </p:cNvPr>
          <p:cNvSpPr txBox="1"/>
          <p:nvPr/>
        </p:nvSpPr>
        <p:spPr>
          <a:xfrm>
            <a:off x="1961240" y="5728445"/>
            <a:ext cx="696687" cy="369332"/>
          </a:xfrm>
          <a:prstGeom prst="rect">
            <a:avLst/>
          </a:prstGeom>
          <a:noFill/>
        </p:spPr>
        <p:txBody>
          <a:bodyPr wrap="square" rtlCol="0">
            <a:spAutoFit/>
          </a:bodyPr>
          <a:lstStyle/>
          <a:p>
            <a:pPr algn="ctr"/>
            <a:r>
              <a:rPr lang="nl-NL" dirty="0"/>
              <a:t>1</a:t>
            </a:r>
            <a:r>
              <a:rPr lang="nl-NL" baseline="30000" dirty="0"/>
              <a:t>e</a:t>
            </a:r>
            <a:r>
              <a:rPr lang="nl-NL" dirty="0"/>
              <a:t> </a:t>
            </a:r>
          </a:p>
        </p:txBody>
      </p:sp>
      <p:sp>
        <p:nvSpPr>
          <p:cNvPr id="26" name="Tekstvak 25">
            <a:extLst>
              <a:ext uri="{FF2B5EF4-FFF2-40B4-BE49-F238E27FC236}">
                <a16:creationId xmlns:a16="http://schemas.microsoft.com/office/drawing/2014/main" id="{7EA926E8-14CC-B6DE-20AC-8097E680525B}"/>
              </a:ext>
            </a:extLst>
          </p:cNvPr>
          <p:cNvSpPr txBox="1"/>
          <p:nvPr/>
        </p:nvSpPr>
        <p:spPr>
          <a:xfrm>
            <a:off x="4512125" y="5728445"/>
            <a:ext cx="696687" cy="369332"/>
          </a:xfrm>
          <a:prstGeom prst="rect">
            <a:avLst/>
          </a:prstGeom>
          <a:noFill/>
        </p:spPr>
        <p:txBody>
          <a:bodyPr wrap="square" rtlCol="0">
            <a:spAutoFit/>
          </a:bodyPr>
          <a:lstStyle/>
          <a:p>
            <a:pPr algn="ctr"/>
            <a:r>
              <a:rPr lang="nl-NL" dirty="0"/>
              <a:t>2</a:t>
            </a:r>
            <a:r>
              <a:rPr lang="nl-NL" baseline="30000" dirty="0"/>
              <a:t>e</a:t>
            </a:r>
            <a:r>
              <a:rPr lang="nl-NL" dirty="0"/>
              <a:t> </a:t>
            </a:r>
          </a:p>
        </p:txBody>
      </p:sp>
      <p:sp>
        <p:nvSpPr>
          <p:cNvPr id="27" name="Tekstvak 26">
            <a:extLst>
              <a:ext uri="{FF2B5EF4-FFF2-40B4-BE49-F238E27FC236}">
                <a16:creationId xmlns:a16="http://schemas.microsoft.com/office/drawing/2014/main" id="{59725220-909B-1580-DDB0-ABDBEBFBC4B4}"/>
              </a:ext>
            </a:extLst>
          </p:cNvPr>
          <p:cNvSpPr txBox="1"/>
          <p:nvPr/>
        </p:nvSpPr>
        <p:spPr>
          <a:xfrm>
            <a:off x="961567" y="5728445"/>
            <a:ext cx="696687" cy="369332"/>
          </a:xfrm>
          <a:prstGeom prst="rect">
            <a:avLst/>
          </a:prstGeom>
          <a:noFill/>
        </p:spPr>
        <p:txBody>
          <a:bodyPr wrap="square" rtlCol="0">
            <a:spAutoFit/>
          </a:bodyPr>
          <a:lstStyle/>
          <a:p>
            <a:pPr algn="ctr"/>
            <a:r>
              <a:rPr lang="nl-NL" dirty="0"/>
              <a:t>2</a:t>
            </a:r>
            <a:r>
              <a:rPr lang="nl-NL" baseline="30000" dirty="0"/>
              <a:t>e</a:t>
            </a:r>
            <a:r>
              <a:rPr lang="nl-NL" dirty="0"/>
              <a:t> </a:t>
            </a:r>
          </a:p>
        </p:txBody>
      </p:sp>
      <p:sp>
        <p:nvSpPr>
          <p:cNvPr id="28" name="Tekstvak 27">
            <a:extLst>
              <a:ext uri="{FF2B5EF4-FFF2-40B4-BE49-F238E27FC236}">
                <a16:creationId xmlns:a16="http://schemas.microsoft.com/office/drawing/2014/main" id="{BAD00A2F-861A-675F-0C18-8B05B1996884}"/>
              </a:ext>
            </a:extLst>
          </p:cNvPr>
          <p:cNvSpPr txBox="1"/>
          <p:nvPr/>
        </p:nvSpPr>
        <p:spPr>
          <a:xfrm>
            <a:off x="1433285" y="6238195"/>
            <a:ext cx="3352800" cy="461665"/>
          </a:xfrm>
          <a:prstGeom prst="rect">
            <a:avLst/>
          </a:prstGeom>
          <a:noFill/>
        </p:spPr>
        <p:txBody>
          <a:bodyPr wrap="square" rtlCol="0">
            <a:spAutoFit/>
          </a:bodyPr>
          <a:lstStyle/>
          <a:p>
            <a:pPr algn="ctr"/>
            <a:r>
              <a:rPr lang="nl-NL" sz="2400" dirty="0"/>
              <a:t>Dus vijf maxima!</a:t>
            </a:r>
          </a:p>
        </p:txBody>
      </p:sp>
      <mc:AlternateContent xmlns:mc="http://schemas.openxmlformats.org/markup-compatibility/2006" xmlns:a14="http://schemas.microsoft.com/office/drawing/2010/main">
        <mc:Choice Requires="a14">
          <p:sp>
            <p:nvSpPr>
              <p:cNvPr id="32" name="Tijdelijke aanduiding voor inhoud 5">
                <a:extLst>
                  <a:ext uri="{FF2B5EF4-FFF2-40B4-BE49-F238E27FC236}">
                    <a16:creationId xmlns:a16="http://schemas.microsoft.com/office/drawing/2014/main" id="{60C8BBC2-4F5D-EED5-AADB-3E6EBAA836F4}"/>
                  </a:ext>
                </a:extLst>
              </p:cNvPr>
              <p:cNvSpPr>
                <a:spLocks noGrp="1"/>
              </p:cNvSpPr>
              <p:nvPr>
                <p:ph sz="half" idx="2"/>
              </p:nvPr>
            </p:nvSpPr>
            <p:spPr>
              <a:xfrm>
                <a:off x="6172200" y="1803854"/>
                <a:ext cx="5181600" cy="4351338"/>
              </a:xfrm>
            </p:spPr>
            <p:txBody>
              <a:bodyPr>
                <a:normAutofit/>
              </a:bodyPr>
              <a:lstStyle/>
              <a:p>
                <a:pPr marL="0" indent="0">
                  <a:buNone/>
                </a:pPr>
                <a:r>
                  <a:rPr lang="nl-NL" sz="2400" b="0" dirty="0"/>
                  <a:t>Vraag a:</a:t>
                </a:r>
              </a:p>
              <a:p>
                <a14:m>
                  <m:oMath xmlns:m="http://schemas.openxmlformats.org/officeDocument/2006/math">
                    <m:r>
                      <a:rPr lang="nl-NL" sz="2400" b="0" i="1" smtClean="0">
                        <a:latin typeface="Cambria Math" panose="02040503050406030204" pitchFamily="18" charset="0"/>
                      </a:rPr>
                      <m:t>𝑑</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m:t>
                            </m:r>
                          </m:sup>
                        </m:sSup>
                      </m:num>
                      <m:den>
                        <m:r>
                          <a:rPr lang="nl-NL" sz="2400" b="0" i="1" smtClean="0">
                            <a:latin typeface="Cambria Math" panose="02040503050406030204" pitchFamily="18" charset="0"/>
                          </a:rPr>
                          <m:t>800</m:t>
                        </m:r>
                      </m:den>
                    </m:f>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m</m:t>
                    </m:r>
                  </m:oMath>
                </a14:m>
                <a:endParaRPr lang="nl-NL" sz="2400" b="0" i="0" dirty="0">
                  <a:latin typeface="Cambria Math" panose="02040503050406030204" pitchFamily="18" charset="0"/>
                </a:endParaRPr>
              </a:p>
              <a:p>
                <a14:m>
                  <m:oMath xmlns:m="http://schemas.openxmlformats.org/officeDocument/2006/math">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m:t>
                    </m:r>
                    <m:r>
                      <a:rPr lang="nl-NL" sz="2400" b="0" i="1" smtClean="0">
                        <a:latin typeface="Cambria Math" panose="02040503050406030204" pitchFamily="18" charset="0"/>
                      </a:rPr>
                      <m:t>𝛼</m:t>
                    </m:r>
                    <m:r>
                      <a:rPr lang="nl-NL" sz="2400" b="0" i="1" smtClean="0">
                        <a:latin typeface="Cambria Math" panose="02040503050406030204" pitchFamily="18" charset="0"/>
                      </a:rPr>
                      <m:t>)</m:t>
                    </m:r>
                  </m:oMath>
                </a14:m>
                <a:r>
                  <a:rPr lang="nl-NL" sz="2400" dirty="0"/>
                  <a:t>kán niet groter zijn dan 1.</a:t>
                </a:r>
              </a:p>
              <a:p>
                <a14:m>
                  <m:oMath xmlns:m="http://schemas.openxmlformats.org/officeDocument/2006/math">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𝑛</m:t>
                        </m:r>
                        <m:r>
                          <a:rPr lang="nl-NL" sz="2400" b="0" i="1" smtClean="0">
                            <a:latin typeface="Cambria Math" panose="02040503050406030204" pitchFamily="18" charset="0"/>
                          </a:rPr>
                          <m:t>∙</m:t>
                        </m:r>
                        <m:r>
                          <a:rPr lang="nl-NL" sz="2400" b="0" i="1" smtClean="0">
                            <a:latin typeface="Cambria Math" panose="02040503050406030204" pitchFamily="18" charset="0"/>
                          </a:rPr>
                          <m:t>𝜆</m:t>
                        </m:r>
                      </m:num>
                      <m:den>
                        <m:r>
                          <a:rPr lang="nl-NL" sz="2400" b="0" i="1" smtClean="0">
                            <a:latin typeface="Cambria Math" panose="02040503050406030204" pitchFamily="18" charset="0"/>
                          </a:rPr>
                          <m:t>𝑑</m:t>
                        </m:r>
                      </m:den>
                    </m:f>
                    <m:r>
                      <a:rPr lang="nl-NL" sz="2400" b="0" i="0" smtClean="0">
                        <a:latin typeface="Cambria Math" panose="02040503050406030204" pitchFamily="18" charset="0"/>
                      </a:rPr>
                      <m:t>→1=</m:t>
                    </m:r>
                    <m:f>
                      <m:fPr>
                        <m:ctrlPr>
                          <a:rPr lang="nl-NL" sz="2400" i="1">
                            <a:latin typeface="Cambria Math" panose="02040503050406030204" pitchFamily="18" charset="0"/>
                          </a:rPr>
                        </m:ctrlPr>
                      </m:fPr>
                      <m:num>
                        <m:r>
                          <a:rPr lang="nl-NL" sz="2400" i="1">
                            <a:latin typeface="Cambria Math" panose="02040503050406030204" pitchFamily="18" charset="0"/>
                          </a:rPr>
                          <m:t>𝑛</m:t>
                        </m:r>
                        <m:r>
                          <a:rPr lang="nl-NL" sz="2400" i="1">
                            <a:latin typeface="Cambria Math" panose="02040503050406030204" pitchFamily="18" charset="0"/>
                          </a:rPr>
                          <m:t>∙</m:t>
                        </m:r>
                        <m:r>
                          <a:rPr lang="nl-NL" sz="2400" i="1">
                            <a:latin typeface="Cambria Math" panose="02040503050406030204" pitchFamily="18" charset="0"/>
                          </a:rPr>
                          <m:t>𝜆</m:t>
                        </m:r>
                      </m:num>
                      <m:den>
                        <m:r>
                          <a:rPr lang="nl-NL" sz="2400" i="1">
                            <a:latin typeface="Cambria Math" panose="02040503050406030204" pitchFamily="18" charset="0"/>
                          </a:rPr>
                          <m:t>𝑑</m:t>
                        </m:r>
                      </m:den>
                    </m:f>
                  </m:oMath>
                </a14:m>
                <a:endParaRPr lang="nl-NL" sz="2400" dirty="0"/>
              </a:p>
              <a:p>
                <a14:m>
                  <m:oMath xmlns:m="http://schemas.openxmlformats.org/officeDocument/2006/math">
                    <m:r>
                      <a:rPr lang="nl-NL" sz="2400" b="0" i="1" smtClean="0">
                        <a:latin typeface="Cambria Math" panose="02040503050406030204" pitchFamily="18" charset="0"/>
                      </a:rPr>
                      <m:t>𝑛</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𝑑</m:t>
                        </m:r>
                      </m:num>
                      <m:den>
                        <m:r>
                          <a:rPr lang="nl-NL" sz="2400" b="0" i="1" smtClean="0">
                            <a:latin typeface="Cambria Math" panose="02040503050406030204" pitchFamily="18" charset="0"/>
                          </a:rPr>
                          <m:t>𝜆</m:t>
                        </m:r>
                      </m:den>
                    </m:f>
                  </m:oMath>
                </a14:m>
                <a:endParaRPr lang="nl-NL" sz="2400" dirty="0"/>
              </a:p>
              <a:p>
                <a14:m>
                  <m:oMath xmlns:m="http://schemas.openxmlformats.org/officeDocument/2006/math">
                    <m:r>
                      <a:rPr lang="nl-NL" sz="2400" b="0" i="1" smtClean="0">
                        <a:latin typeface="Cambria Math" panose="02040503050406030204" pitchFamily="18" charset="0"/>
                      </a:rPr>
                      <m:t>𝑛</m:t>
                    </m:r>
                    <m:r>
                      <a:rPr lang="nl-NL" sz="2400" b="0" i="1" smtClean="0">
                        <a:latin typeface="Cambria Math" panose="02040503050406030204" pitchFamily="18" charset="0"/>
                      </a:rPr>
                      <m:t>=</m:t>
                    </m:r>
                    <m:f>
                      <m:fPr>
                        <m:ctrlPr>
                          <a:rPr lang="nl-NL" sz="2400" i="1">
                            <a:latin typeface="Cambria Math" panose="02040503050406030204" pitchFamily="18" charset="0"/>
                          </a:rPr>
                        </m:ctrlPr>
                      </m:fPr>
                      <m:num>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num>
                      <m:den>
                        <m:r>
                          <a:rPr lang="nl-NL" sz="2400" b="0" i="1" smtClean="0">
                            <a:latin typeface="Cambria Math" panose="02040503050406030204" pitchFamily="18" charset="0"/>
                          </a:rPr>
                          <m:t>500∙</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−9</m:t>
                            </m:r>
                          </m:sup>
                        </m:sSup>
                      </m:den>
                    </m:f>
                    <m:r>
                      <a:rPr lang="nl-NL" sz="2400" b="0" i="1" smtClean="0">
                        <a:latin typeface="Cambria Math" panose="02040503050406030204" pitchFamily="18" charset="0"/>
                      </a:rPr>
                      <m:t>=2,5</m:t>
                    </m:r>
                  </m:oMath>
                </a14:m>
                <a:endParaRPr lang="nl-NL" sz="2400" dirty="0"/>
              </a:p>
              <a:p>
                <a:r>
                  <a:rPr lang="nl-NL" sz="2400" dirty="0"/>
                  <a:t>Dus maximale waarde voor </a:t>
                </a:r>
                <a14:m>
                  <m:oMath xmlns:m="http://schemas.openxmlformats.org/officeDocument/2006/math">
                    <m:r>
                      <a:rPr lang="nl-NL" sz="2400" b="0" i="1" smtClean="0">
                        <a:latin typeface="Cambria Math" panose="02040503050406030204" pitchFamily="18" charset="0"/>
                      </a:rPr>
                      <m:t>𝑛</m:t>
                    </m:r>
                  </m:oMath>
                </a14:m>
                <a:r>
                  <a:rPr lang="nl-NL" sz="2400" dirty="0"/>
                  <a:t> is 2.</a:t>
                </a:r>
              </a:p>
            </p:txBody>
          </p:sp>
        </mc:Choice>
        <mc:Fallback xmlns="">
          <p:sp>
            <p:nvSpPr>
              <p:cNvPr id="32" name="Tijdelijke aanduiding voor inhoud 5">
                <a:extLst>
                  <a:ext uri="{FF2B5EF4-FFF2-40B4-BE49-F238E27FC236}">
                    <a16:creationId xmlns:a16="http://schemas.microsoft.com/office/drawing/2014/main" id="{60C8BBC2-4F5D-EED5-AADB-3E6EBAA836F4}"/>
                  </a:ext>
                </a:extLst>
              </p:cNvPr>
              <p:cNvSpPr>
                <a:spLocks noGrp="1" noRot="1" noChangeAspect="1" noMove="1" noResize="1" noEditPoints="1" noAdjustHandles="1" noChangeArrowheads="1" noChangeShapeType="1" noTextEdit="1"/>
              </p:cNvSpPr>
              <p:nvPr>
                <p:ph sz="half" idx="2"/>
              </p:nvPr>
            </p:nvSpPr>
            <p:spPr>
              <a:xfrm>
                <a:off x="6172200" y="1803854"/>
                <a:ext cx="5181600" cy="4351338"/>
              </a:xfrm>
              <a:blipFill>
                <a:blip r:embed="rId3"/>
                <a:stretch>
                  <a:fillRect l="-1882" t="-1961"/>
                </a:stretch>
              </a:blipFill>
            </p:spPr>
            <p:txBody>
              <a:bodyPr/>
              <a:lstStyle/>
              <a:p>
                <a:r>
                  <a:rPr lang="nl-NL">
                    <a:noFill/>
                  </a:rPr>
                  <a:t> </a:t>
                </a:r>
              </a:p>
            </p:txBody>
          </p:sp>
        </mc:Fallback>
      </mc:AlternateContent>
      <p:cxnSp>
        <p:nvCxnSpPr>
          <p:cNvPr id="35" name="Rechte verbindingslijn 34">
            <a:extLst>
              <a:ext uri="{FF2B5EF4-FFF2-40B4-BE49-F238E27FC236}">
                <a16:creationId xmlns:a16="http://schemas.microsoft.com/office/drawing/2014/main" id="{2A865B88-E36C-E6E4-5469-0FA0CF0CF630}"/>
              </a:ext>
            </a:extLst>
          </p:cNvPr>
          <p:cNvCxnSpPr/>
          <p:nvPr/>
        </p:nvCxnSpPr>
        <p:spPr>
          <a:xfrm>
            <a:off x="1081314" y="5283200"/>
            <a:ext cx="41274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63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ppt_x"/>
                                          </p:val>
                                        </p:tav>
                                        <p:tav tm="100000">
                                          <p:val>
                                            <p:strVal val="#ppt_x"/>
                                          </p:val>
                                        </p:tav>
                                      </p:tavLst>
                                    </p:anim>
                                    <p:anim calcmode="lin" valueType="num">
                                      <p:cBhvr additive="base">
                                        <p:cTn id="5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3" grpId="0"/>
      <p:bldP spid="24" grpId="0"/>
      <p:bldP spid="25" grpId="0"/>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7D4C1-3373-30F6-C0B4-CA91A950EB0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2017146-6FAA-72D9-20B6-B7AD2B75D5D2}"/>
              </a:ext>
            </a:extLst>
          </p:cNvPr>
          <p:cNvSpPr>
            <a:spLocks noGrp="1"/>
          </p:cNvSpPr>
          <p:nvPr>
            <p:ph type="title"/>
          </p:nvPr>
        </p:nvSpPr>
        <p:spPr/>
        <p:txBody>
          <a:bodyPr/>
          <a:lstStyle/>
          <a:p>
            <a:r>
              <a:rPr lang="nl-NL" dirty="0"/>
              <a:t>Rekenvoorbeeld</a:t>
            </a:r>
          </a:p>
        </p:txBody>
      </p:sp>
      <p:sp>
        <p:nvSpPr>
          <p:cNvPr id="3" name="Tijdelijke aanduiding voor inhoud 2">
            <a:extLst>
              <a:ext uri="{FF2B5EF4-FFF2-40B4-BE49-F238E27FC236}">
                <a16:creationId xmlns:a16="http://schemas.microsoft.com/office/drawing/2014/main" id="{EF0412D4-5404-84AA-D53F-3C02C8BD7E13}"/>
              </a:ext>
            </a:extLst>
          </p:cNvPr>
          <p:cNvSpPr>
            <a:spLocks noGrp="1"/>
          </p:cNvSpPr>
          <p:nvPr>
            <p:ph sz="half" idx="1"/>
          </p:nvPr>
        </p:nvSpPr>
        <p:spPr/>
        <p:txBody>
          <a:bodyPr>
            <a:normAutofit fontScale="92500" lnSpcReduction="10000"/>
          </a:bodyPr>
          <a:lstStyle/>
          <a:p>
            <a:endParaRPr lang="nl-NL" dirty="0"/>
          </a:p>
        </p:txBody>
      </p:sp>
      <p:cxnSp>
        <p:nvCxnSpPr>
          <p:cNvPr id="8" name="Rechte verbindingslijn met pijl 7">
            <a:extLst>
              <a:ext uri="{FF2B5EF4-FFF2-40B4-BE49-F238E27FC236}">
                <a16:creationId xmlns:a16="http://schemas.microsoft.com/office/drawing/2014/main" id="{DFEC565E-F5A0-D1CE-96A4-0A88C5770D54}"/>
              </a:ext>
            </a:extLst>
          </p:cNvPr>
          <p:cNvCxnSpPr>
            <a:cxnSpLocks/>
          </p:cNvCxnSpPr>
          <p:nvPr/>
        </p:nvCxnSpPr>
        <p:spPr>
          <a:xfrm flipH="1">
            <a:off x="1306286" y="2046515"/>
            <a:ext cx="14731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66285504-645B-EF9F-A4EE-FDED83FBC664}"/>
              </a:ext>
            </a:extLst>
          </p:cNvPr>
          <p:cNvCxnSpPr>
            <a:cxnSpLocks/>
          </p:cNvCxnSpPr>
          <p:nvPr/>
        </p:nvCxnSpPr>
        <p:spPr>
          <a:xfrm flipH="1">
            <a:off x="1306286" y="2046515"/>
            <a:ext cx="2133599" cy="3236685"/>
          </a:xfrm>
          <a:prstGeom prst="straightConnector1">
            <a:avLst/>
          </a:prstGeom>
          <a:ln w="38100">
            <a:solidFill>
              <a:srgbClr val="E51E1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2C986DC-DFC5-D278-F9D6-F7E54282B349}"/>
              </a:ext>
            </a:extLst>
          </p:cNvPr>
          <p:cNvCxnSpPr>
            <a:cxnSpLocks/>
          </p:cNvCxnSpPr>
          <p:nvPr/>
        </p:nvCxnSpPr>
        <p:spPr>
          <a:xfrm>
            <a:off x="2779485" y="2046515"/>
            <a:ext cx="20828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21B59C36-562F-D2A6-F19C-FEC8F4F27906}"/>
              </a:ext>
            </a:extLst>
          </p:cNvPr>
          <p:cNvCxnSpPr>
            <a:cxnSpLocks/>
          </p:cNvCxnSpPr>
          <p:nvPr/>
        </p:nvCxnSpPr>
        <p:spPr>
          <a:xfrm>
            <a:off x="3439885" y="2046515"/>
            <a:ext cx="1422401" cy="3236685"/>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7F09C3EA-41D1-D441-0CFB-8C0D50CA2C23}"/>
              </a:ext>
            </a:extLst>
          </p:cNvPr>
          <p:cNvSpPr txBox="1"/>
          <p:nvPr/>
        </p:nvSpPr>
        <p:spPr>
          <a:xfrm>
            <a:off x="2793999" y="5428105"/>
            <a:ext cx="696687" cy="369332"/>
          </a:xfrm>
          <a:prstGeom prst="rect">
            <a:avLst/>
          </a:prstGeom>
          <a:noFill/>
        </p:spPr>
        <p:txBody>
          <a:bodyPr wrap="square" rtlCol="0">
            <a:spAutoFit/>
          </a:bodyPr>
          <a:lstStyle/>
          <a:p>
            <a:r>
              <a:rPr lang="nl-NL" dirty="0"/>
              <a:t>max</a:t>
            </a:r>
          </a:p>
        </p:txBody>
      </p:sp>
      <p:sp>
        <p:nvSpPr>
          <p:cNvPr id="13" name="Tekstvak 12">
            <a:extLst>
              <a:ext uri="{FF2B5EF4-FFF2-40B4-BE49-F238E27FC236}">
                <a16:creationId xmlns:a16="http://schemas.microsoft.com/office/drawing/2014/main" id="{0666BDF9-F37A-8E50-E1EA-F79B41D6B859}"/>
              </a:ext>
            </a:extLst>
          </p:cNvPr>
          <p:cNvSpPr txBox="1"/>
          <p:nvPr/>
        </p:nvSpPr>
        <p:spPr>
          <a:xfrm>
            <a:off x="2010227" y="5428105"/>
            <a:ext cx="696687" cy="369332"/>
          </a:xfrm>
          <a:prstGeom prst="rect">
            <a:avLst/>
          </a:prstGeom>
          <a:noFill/>
        </p:spPr>
        <p:txBody>
          <a:bodyPr wrap="square" rtlCol="0">
            <a:spAutoFit/>
          </a:bodyPr>
          <a:lstStyle/>
          <a:p>
            <a:r>
              <a:rPr lang="nl-NL" dirty="0"/>
              <a:t>max</a:t>
            </a:r>
          </a:p>
        </p:txBody>
      </p:sp>
      <p:sp>
        <p:nvSpPr>
          <p:cNvPr id="14" name="Tekstvak 13">
            <a:extLst>
              <a:ext uri="{FF2B5EF4-FFF2-40B4-BE49-F238E27FC236}">
                <a16:creationId xmlns:a16="http://schemas.microsoft.com/office/drawing/2014/main" id="{B75B22CE-5E65-4B82-2DEB-8A241B887EDF}"/>
              </a:ext>
            </a:extLst>
          </p:cNvPr>
          <p:cNvSpPr txBox="1"/>
          <p:nvPr/>
        </p:nvSpPr>
        <p:spPr>
          <a:xfrm>
            <a:off x="3672114" y="5428105"/>
            <a:ext cx="696687" cy="369332"/>
          </a:xfrm>
          <a:prstGeom prst="rect">
            <a:avLst/>
          </a:prstGeom>
          <a:noFill/>
        </p:spPr>
        <p:txBody>
          <a:bodyPr wrap="square" rtlCol="0">
            <a:spAutoFit/>
          </a:bodyPr>
          <a:lstStyle/>
          <a:p>
            <a:r>
              <a:rPr lang="nl-NL" dirty="0"/>
              <a:t>max</a:t>
            </a:r>
          </a:p>
        </p:txBody>
      </p:sp>
      <p:sp>
        <p:nvSpPr>
          <p:cNvPr id="15" name="Tekstvak 14">
            <a:extLst>
              <a:ext uri="{FF2B5EF4-FFF2-40B4-BE49-F238E27FC236}">
                <a16:creationId xmlns:a16="http://schemas.microsoft.com/office/drawing/2014/main" id="{4F741F4E-320C-D6D0-3169-788D7B9AFCCE}"/>
              </a:ext>
            </a:extLst>
          </p:cNvPr>
          <p:cNvSpPr txBox="1"/>
          <p:nvPr/>
        </p:nvSpPr>
        <p:spPr>
          <a:xfrm>
            <a:off x="4541154" y="5428105"/>
            <a:ext cx="696687" cy="369332"/>
          </a:xfrm>
          <a:prstGeom prst="rect">
            <a:avLst/>
          </a:prstGeom>
          <a:noFill/>
        </p:spPr>
        <p:txBody>
          <a:bodyPr wrap="square" rtlCol="0">
            <a:spAutoFit/>
          </a:bodyPr>
          <a:lstStyle/>
          <a:p>
            <a:r>
              <a:rPr lang="nl-NL" dirty="0"/>
              <a:t>max</a:t>
            </a:r>
          </a:p>
        </p:txBody>
      </p:sp>
      <p:sp>
        <p:nvSpPr>
          <p:cNvPr id="16" name="Tekstvak 15">
            <a:extLst>
              <a:ext uri="{FF2B5EF4-FFF2-40B4-BE49-F238E27FC236}">
                <a16:creationId xmlns:a16="http://schemas.microsoft.com/office/drawing/2014/main" id="{0B7B7FE1-090E-D18A-B13D-0986EDA184E3}"/>
              </a:ext>
            </a:extLst>
          </p:cNvPr>
          <p:cNvSpPr txBox="1"/>
          <p:nvPr/>
        </p:nvSpPr>
        <p:spPr>
          <a:xfrm>
            <a:off x="985155" y="5428105"/>
            <a:ext cx="696687" cy="369332"/>
          </a:xfrm>
          <a:prstGeom prst="rect">
            <a:avLst/>
          </a:prstGeom>
          <a:noFill/>
        </p:spPr>
        <p:txBody>
          <a:bodyPr wrap="square" rtlCol="0">
            <a:spAutoFit/>
          </a:bodyPr>
          <a:lstStyle/>
          <a:p>
            <a:r>
              <a:rPr lang="nl-NL" dirty="0"/>
              <a:t>max</a:t>
            </a:r>
          </a:p>
        </p:txBody>
      </p:sp>
      <p:grpSp>
        <p:nvGrpSpPr>
          <p:cNvPr id="17" name="Groep 16">
            <a:extLst>
              <a:ext uri="{FF2B5EF4-FFF2-40B4-BE49-F238E27FC236}">
                <a16:creationId xmlns:a16="http://schemas.microsoft.com/office/drawing/2014/main" id="{FD23BB73-DF80-F6C5-DA09-D6B2D42352EA}"/>
              </a:ext>
            </a:extLst>
          </p:cNvPr>
          <p:cNvGrpSpPr/>
          <p:nvPr/>
        </p:nvGrpSpPr>
        <p:grpSpPr>
          <a:xfrm>
            <a:off x="2447768" y="1549210"/>
            <a:ext cx="1357089" cy="369332"/>
            <a:chOff x="2447768" y="1549210"/>
            <a:chExt cx="1357089" cy="369332"/>
          </a:xfrm>
        </p:grpSpPr>
        <p:cxnSp>
          <p:nvCxnSpPr>
            <p:cNvPr id="18" name="Rechte verbindingslijn met pijl 17">
              <a:extLst>
                <a:ext uri="{FF2B5EF4-FFF2-40B4-BE49-F238E27FC236}">
                  <a16:creationId xmlns:a16="http://schemas.microsoft.com/office/drawing/2014/main" id="{66F2B0B5-C62D-EBD0-E6AF-5CFD8F3E7E3C}"/>
                </a:ext>
              </a:extLst>
            </p:cNvPr>
            <p:cNvCxnSpPr/>
            <p:nvPr/>
          </p:nvCxnSpPr>
          <p:spPr>
            <a:xfrm>
              <a:off x="2779485" y="1894114"/>
              <a:ext cx="660400" cy="0"/>
            </a:xfrm>
            <a:prstGeom prst="straightConnector1">
              <a:avLst/>
            </a:prstGeom>
            <a:ln w="28575">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4EE6CE6D-8834-0F54-6677-2FB0D0718FB2}"/>
                    </a:ext>
                  </a:extLst>
                </p:cNvPr>
                <p:cNvSpPr txBox="1"/>
                <p:nvPr/>
              </p:nvSpPr>
              <p:spPr>
                <a:xfrm>
                  <a:off x="2447768" y="1549210"/>
                  <a:ext cx="13570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rgbClr val="945DE8"/>
                            </a:solidFill>
                            <a:latin typeface="Cambria Math" panose="02040503050406030204" pitchFamily="18" charset="0"/>
                          </a:rPr>
                          <m:t>𝑑</m:t>
                        </m:r>
                      </m:oMath>
                    </m:oMathPara>
                  </a14:m>
                  <a:endParaRPr lang="nl-NL" dirty="0">
                    <a:solidFill>
                      <a:srgbClr val="945DE8"/>
                    </a:solidFill>
                  </a:endParaRPr>
                </a:p>
              </p:txBody>
            </p:sp>
          </mc:Choice>
          <mc:Fallback xmlns="">
            <p:sp>
              <p:nvSpPr>
                <p:cNvPr id="19" name="Tekstvak 18">
                  <a:extLst>
                    <a:ext uri="{FF2B5EF4-FFF2-40B4-BE49-F238E27FC236}">
                      <a16:creationId xmlns:a16="http://schemas.microsoft.com/office/drawing/2014/main" id="{4EE6CE6D-8834-0F54-6677-2FB0D0718FB2}"/>
                    </a:ext>
                  </a:extLst>
                </p:cNvPr>
                <p:cNvSpPr txBox="1">
                  <a:spLocks noRot="1" noChangeAspect="1" noMove="1" noResize="1" noEditPoints="1" noAdjustHandles="1" noChangeArrowheads="1" noChangeShapeType="1" noTextEdit="1"/>
                </p:cNvSpPr>
                <p:nvPr/>
              </p:nvSpPr>
              <p:spPr>
                <a:xfrm>
                  <a:off x="2447768" y="1549210"/>
                  <a:ext cx="1357089" cy="369332"/>
                </a:xfrm>
                <a:prstGeom prst="rect">
                  <a:avLst/>
                </a:prstGeom>
                <a:blipFill>
                  <a:blip r:embed="rId2"/>
                  <a:stretch>
                    <a:fillRect/>
                  </a:stretch>
                </a:blipFill>
              </p:spPr>
              <p:txBody>
                <a:bodyPr/>
                <a:lstStyle/>
                <a:p>
                  <a:r>
                    <a:rPr lang="nl-NL">
                      <a:noFill/>
                    </a:rPr>
                    <a:t> </a:t>
                  </a:r>
                </a:p>
              </p:txBody>
            </p:sp>
          </mc:Fallback>
        </mc:AlternateContent>
      </p:grpSp>
      <p:cxnSp>
        <p:nvCxnSpPr>
          <p:cNvPr id="20" name="Rechte verbindingslijn met pijl 19">
            <a:extLst>
              <a:ext uri="{FF2B5EF4-FFF2-40B4-BE49-F238E27FC236}">
                <a16:creationId xmlns:a16="http://schemas.microsoft.com/office/drawing/2014/main" id="{FC07DF31-8552-C4B1-3478-30E44AC4970D}"/>
              </a:ext>
            </a:extLst>
          </p:cNvPr>
          <p:cNvCxnSpPr>
            <a:cxnSpLocks/>
          </p:cNvCxnSpPr>
          <p:nvPr/>
        </p:nvCxnSpPr>
        <p:spPr>
          <a:xfrm flipV="1">
            <a:off x="1330266" y="2164556"/>
            <a:ext cx="1703447" cy="3118644"/>
          </a:xfrm>
          <a:prstGeom prst="straightConnector1">
            <a:avLst/>
          </a:prstGeom>
          <a:ln w="28575">
            <a:solidFill>
              <a:srgbClr val="9560E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EE7977A2-A363-B8A9-1492-7C52357F3B62}"/>
              </a:ext>
            </a:extLst>
          </p:cNvPr>
          <p:cNvCxnSpPr>
            <a:cxnSpLocks/>
          </p:cNvCxnSpPr>
          <p:nvPr/>
        </p:nvCxnSpPr>
        <p:spPr>
          <a:xfrm>
            <a:off x="3109685" y="2046515"/>
            <a:ext cx="0" cy="3236685"/>
          </a:xfrm>
          <a:prstGeom prst="line">
            <a:avLst/>
          </a:prstGeom>
          <a:ln w="28575">
            <a:solidFill>
              <a:srgbClr val="9560E8"/>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39358A0B-3520-C880-F9F8-C92C698BB389}"/>
                  </a:ext>
                </a:extLst>
              </p:cNvPr>
              <p:cNvSpPr txBox="1"/>
              <p:nvPr/>
            </p:nvSpPr>
            <p:spPr>
              <a:xfrm>
                <a:off x="2454728" y="2362043"/>
                <a:ext cx="97971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0" i="1" smtClean="0">
                          <a:solidFill>
                            <a:srgbClr val="9560E8"/>
                          </a:solidFill>
                          <a:latin typeface="Cambria Math" panose="02040503050406030204" pitchFamily="18" charset="0"/>
                        </a:rPr>
                        <m:t>𝛼</m:t>
                      </m:r>
                    </m:oMath>
                  </m:oMathPara>
                </a14:m>
                <a:endParaRPr lang="nl-NL" sz="3200" b="0" dirty="0">
                  <a:solidFill>
                    <a:srgbClr val="9560E8"/>
                  </a:solidFill>
                </a:endParaRPr>
              </a:p>
            </p:txBody>
          </p:sp>
        </mc:Choice>
        <mc:Fallback xmlns="">
          <p:sp>
            <p:nvSpPr>
              <p:cNvPr id="22" name="Tekstvak 21">
                <a:extLst>
                  <a:ext uri="{FF2B5EF4-FFF2-40B4-BE49-F238E27FC236}">
                    <a16:creationId xmlns:a16="http://schemas.microsoft.com/office/drawing/2014/main" id="{39358A0B-3520-C880-F9F8-C92C698BB389}"/>
                  </a:ext>
                </a:extLst>
              </p:cNvPr>
              <p:cNvSpPr txBox="1">
                <a:spLocks noRot="1" noChangeAspect="1" noMove="1" noResize="1" noEditPoints="1" noAdjustHandles="1" noChangeArrowheads="1" noChangeShapeType="1" noTextEdit="1"/>
              </p:cNvSpPr>
              <p:nvPr/>
            </p:nvSpPr>
            <p:spPr>
              <a:xfrm>
                <a:off x="2454728" y="2362043"/>
                <a:ext cx="979714" cy="584775"/>
              </a:xfrm>
              <a:prstGeom prst="rect">
                <a:avLst/>
              </a:prstGeom>
              <a:blipFill>
                <a:blip r:embed="rId3"/>
                <a:stretch>
                  <a:fillRect/>
                </a:stretch>
              </a:blipFill>
            </p:spPr>
            <p:txBody>
              <a:bodyPr/>
              <a:lstStyle/>
              <a:p>
                <a:r>
                  <a:rPr lang="nl-NL">
                    <a:noFill/>
                  </a:rPr>
                  <a:t> </a:t>
                </a:r>
              </a:p>
            </p:txBody>
          </p:sp>
        </mc:Fallback>
      </mc:AlternateContent>
      <p:sp>
        <p:nvSpPr>
          <p:cNvPr id="23" name="Tekstvak 22">
            <a:extLst>
              <a:ext uri="{FF2B5EF4-FFF2-40B4-BE49-F238E27FC236}">
                <a16:creationId xmlns:a16="http://schemas.microsoft.com/office/drawing/2014/main" id="{81AF5CF2-0860-FBDA-A603-B066FA46E715}"/>
              </a:ext>
            </a:extLst>
          </p:cNvPr>
          <p:cNvSpPr txBox="1"/>
          <p:nvPr/>
        </p:nvSpPr>
        <p:spPr>
          <a:xfrm>
            <a:off x="2779485" y="5728445"/>
            <a:ext cx="696687" cy="369332"/>
          </a:xfrm>
          <a:prstGeom prst="rect">
            <a:avLst/>
          </a:prstGeom>
          <a:noFill/>
        </p:spPr>
        <p:txBody>
          <a:bodyPr wrap="square" rtlCol="0">
            <a:spAutoFit/>
          </a:bodyPr>
          <a:lstStyle/>
          <a:p>
            <a:pPr algn="ctr"/>
            <a:r>
              <a:rPr lang="nl-NL" dirty="0"/>
              <a:t>0</a:t>
            </a:r>
            <a:r>
              <a:rPr lang="nl-NL" baseline="30000" dirty="0"/>
              <a:t>e</a:t>
            </a:r>
            <a:r>
              <a:rPr lang="nl-NL" dirty="0"/>
              <a:t> </a:t>
            </a:r>
          </a:p>
        </p:txBody>
      </p:sp>
      <p:sp>
        <p:nvSpPr>
          <p:cNvPr id="24" name="Tekstvak 23">
            <a:extLst>
              <a:ext uri="{FF2B5EF4-FFF2-40B4-BE49-F238E27FC236}">
                <a16:creationId xmlns:a16="http://schemas.microsoft.com/office/drawing/2014/main" id="{BC86A5FE-8CF4-3E23-4827-C026C1147450}"/>
              </a:ext>
            </a:extLst>
          </p:cNvPr>
          <p:cNvSpPr txBox="1"/>
          <p:nvPr/>
        </p:nvSpPr>
        <p:spPr>
          <a:xfrm>
            <a:off x="3623127" y="5728445"/>
            <a:ext cx="696687" cy="369332"/>
          </a:xfrm>
          <a:prstGeom prst="rect">
            <a:avLst/>
          </a:prstGeom>
          <a:noFill/>
        </p:spPr>
        <p:txBody>
          <a:bodyPr wrap="square" rtlCol="0">
            <a:spAutoFit/>
          </a:bodyPr>
          <a:lstStyle/>
          <a:p>
            <a:pPr algn="ctr"/>
            <a:r>
              <a:rPr lang="nl-NL" dirty="0"/>
              <a:t>1</a:t>
            </a:r>
            <a:r>
              <a:rPr lang="nl-NL" baseline="30000" dirty="0"/>
              <a:t>e</a:t>
            </a:r>
            <a:r>
              <a:rPr lang="nl-NL" dirty="0"/>
              <a:t> </a:t>
            </a:r>
          </a:p>
        </p:txBody>
      </p:sp>
      <p:sp>
        <p:nvSpPr>
          <p:cNvPr id="25" name="Tekstvak 24">
            <a:extLst>
              <a:ext uri="{FF2B5EF4-FFF2-40B4-BE49-F238E27FC236}">
                <a16:creationId xmlns:a16="http://schemas.microsoft.com/office/drawing/2014/main" id="{375B792D-5ECA-EE5E-E879-D9BF959A298F}"/>
              </a:ext>
            </a:extLst>
          </p:cNvPr>
          <p:cNvSpPr txBox="1"/>
          <p:nvPr/>
        </p:nvSpPr>
        <p:spPr>
          <a:xfrm>
            <a:off x="1961240" y="5728445"/>
            <a:ext cx="696687" cy="369332"/>
          </a:xfrm>
          <a:prstGeom prst="rect">
            <a:avLst/>
          </a:prstGeom>
          <a:noFill/>
        </p:spPr>
        <p:txBody>
          <a:bodyPr wrap="square" rtlCol="0">
            <a:spAutoFit/>
          </a:bodyPr>
          <a:lstStyle/>
          <a:p>
            <a:pPr algn="ctr"/>
            <a:r>
              <a:rPr lang="nl-NL" dirty="0"/>
              <a:t>1</a:t>
            </a:r>
            <a:r>
              <a:rPr lang="nl-NL" baseline="30000" dirty="0"/>
              <a:t>e</a:t>
            </a:r>
            <a:r>
              <a:rPr lang="nl-NL" dirty="0"/>
              <a:t> </a:t>
            </a:r>
          </a:p>
        </p:txBody>
      </p:sp>
      <p:sp>
        <p:nvSpPr>
          <p:cNvPr id="26" name="Tekstvak 25">
            <a:extLst>
              <a:ext uri="{FF2B5EF4-FFF2-40B4-BE49-F238E27FC236}">
                <a16:creationId xmlns:a16="http://schemas.microsoft.com/office/drawing/2014/main" id="{2E32E691-C013-5DA3-EABA-DBAE810DA648}"/>
              </a:ext>
            </a:extLst>
          </p:cNvPr>
          <p:cNvSpPr txBox="1"/>
          <p:nvPr/>
        </p:nvSpPr>
        <p:spPr>
          <a:xfrm>
            <a:off x="4512125" y="5728445"/>
            <a:ext cx="696687" cy="369332"/>
          </a:xfrm>
          <a:prstGeom prst="rect">
            <a:avLst/>
          </a:prstGeom>
          <a:noFill/>
        </p:spPr>
        <p:txBody>
          <a:bodyPr wrap="square" rtlCol="0">
            <a:spAutoFit/>
          </a:bodyPr>
          <a:lstStyle/>
          <a:p>
            <a:pPr algn="ctr"/>
            <a:r>
              <a:rPr lang="nl-NL" dirty="0"/>
              <a:t>2</a:t>
            </a:r>
            <a:r>
              <a:rPr lang="nl-NL" baseline="30000" dirty="0"/>
              <a:t>e</a:t>
            </a:r>
            <a:r>
              <a:rPr lang="nl-NL" dirty="0"/>
              <a:t> </a:t>
            </a:r>
          </a:p>
        </p:txBody>
      </p:sp>
      <p:sp>
        <p:nvSpPr>
          <p:cNvPr id="27" name="Tekstvak 26">
            <a:extLst>
              <a:ext uri="{FF2B5EF4-FFF2-40B4-BE49-F238E27FC236}">
                <a16:creationId xmlns:a16="http://schemas.microsoft.com/office/drawing/2014/main" id="{92A9192E-85C9-AF83-0CB5-A230CD7A826D}"/>
              </a:ext>
            </a:extLst>
          </p:cNvPr>
          <p:cNvSpPr txBox="1"/>
          <p:nvPr/>
        </p:nvSpPr>
        <p:spPr>
          <a:xfrm>
            <a:off x="961567" y="5728445"/>
            <a:ext cx="696687" cy="369332"/>
          </a:xfrm>
          <a:prstGeom prst="rect">
            <a:avLst/>
          </a:prstGeom>
          <a:noFill/>
        </p:spPr>
        <p:txBody>
          <a:bodyPr wrap="square" rtlCol="0">
            <a:spAutoFit/>
          </a:bodyPr>
          <a:lstStyle/>
          <a:p>
            <a:pPr algn="ctr"/>
            <a:r>
              <a:rPr lang="nl-NL" dirty="0"/>
              <a:t>2</a:t>
            </a:r>
            <a:r>
              <a:rPr lang="nl-NL" baseline="30000" dirty="0"/>
              <a:t>e</a:t>
            </a:r>
            <a:r>
              <a:rPr lang="nl-NL" dirty="0"/>
              <a:t> </a:t>
            </a:r>
          </a:p>
        </p:txBody>
      </p:sp>
      <mc:AlternateContent xmlns:mc="http://schemas.openxmlformats.org/markup-compatibility/2006" xmlns:a14="http://schemas.microsoft.com/office/drawing/2010/main">
        <mc:Choice Requires="a14">
          <p:sp>
            <p:nvSpPr>
              <p:cNvPr id="32" name="Tijdelijke aanduiding voor inhoud 5">
                <a:extLst>
                  <a:ext uri="{FF2B5EF4-FFF2-40B4-BE49-F238E27FC236}">
                    <a16:creationId xmlns:a16="http://schemas.microsoft.com/office/drawing/2014/main" id="{FA0E6166-CBB5-CFFE-2F80-9295045BC512}"/>
                  </a:ext>
                </a:extLst>
              </p:cNvPr>
              <p:cNvSpPr>
                <a:spLocks noGrp="1"/>
              </p:cNvSpPr>
              <p:nvPr>
                <p:ph sz="half" idx="2"/>
              </p:nvPr>
            </p:nvSpPr>
            <p:spPr>
              <a:xfrm>
                <a:off x="6172200" y="1803854"/>
                <a:ext cx="5181600" cy="4351338"/>
              </a:xfrm>
            </p:spPr>
            <p:txBody>
              <a:bodyPr>
                <a:normAutofit fontScale="92500" lnSpcReduction="10000"/>
              </a:bodyPr>
              <a:lstStyle/>
              <a:p>
                <a:pPr marL="0" indent="0">
                  <a:buNone/>
                </a:pPr>
                <a:r>
                  <a:rPr lang="nl-NL" sz="2400" b="0" dirty="0"/>
                  <a:t>Vraag b: </a:t>
                </a:r>
                <a:r>
                  <a:rPr lang="nl-NL" sz="2400" dirty="0"/>
                  <a:t>De afstand tussen het scherm en de tralie is 1,5 m. Bereken de afstand tussen het 0</a:t>
                </a:r>
                <a:r>
                  <a:rPr lang="nl-NL" sz="2400" baseline="30000" dirty="0"/>
                  <a:t>e</a:t>
                </a:r>
                <a:r>
                  <a:rPr lang="nl-NL" sz="2400" dirty="0"/>
                  <a:t> orde maximum en het 2</a:t>
                </a:r>
                <a:r>
                  <a:rPr lang="nl-NL" sz="2400" baseline="30000" dirty="0"/>
                  <a:t>e</a:t>
                </a:r>
                <a:r>
                  <a:rPr lang="nl-NL" sz="2400" dirty="0"/>
                  <a:t> orde maximum op het scherm.</a:t>
                </a:r>
              </a:p>
              <a:p>
                <a14:m>
                  <m:oMath xmlns:m="http://schemas.openxmlformats.org/officeDocument/2006/math">
                    <m:r>
                      <a:rPr lang="nl-NL" sz="2400" b="0" i="1" smtClean="0">
                        <a:latin typeface="Cambria Math" panose="02040503050406030204" pitchFamily="18" charset="0"/>
                      </a:rPr>
                      <m:t>𝑑</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m:t>
                            </m:r>
                          </m:sup>
                        </m:sSup>
                      </m:num>
                      <m:den>
                        <m:r>
                          <a:rPr lang="nl-NL" sz="2400" b="0" i="1" smtClean="0">
                            <a:latin typeface="Cambria Math" panose="02040503050406030204" pitchFamily="18" charset="0"/>
                          </a:rPr>
                          <m:t>800</m:t>
                        </m:r>
                      </m:den>
                    </m:f>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m</m:t>
                    </m:r>
                  </m:oMath>
                </a14:m>
                <a:endParaRPr lang="nl-NL" sz="2400" b="0" i="0" dirty="0">
                  <a:latin typeface="Cambria Math" panose="02040503050406030204" pitchFamily="18" charset="0"/>
                </a:endParaRPr>
              </a:p>
              <a:p>
                <a14:m>
                  <m:oMath xmlns:m="http://schemas.openxmlformats.org/officeDocument/2006/math">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𝑛</m:t>
                        </m:r>
                        <m:r>
                          <a:rPr lang="nl-NL" sz="2400" b="0" i="1" smtClean="0">
                            <a:latin typeface="Cambria Math" panose="02040503050406030204" pitchFamily="18" charset="0"/>
                          </a:rPr>
                          <m:t>∙</m:t>
                        </m:r>
                        <m:r>
                          <a:rPr lang="nl-NL" sz="2400" b="0" i="1" smtClean="0">
                            <a:latin typeface="Cambria Math" panose="02040503050406030204" pitchFamily="18" charset="0"/>
                          </a:rPr>
                          <m:t>𝜆</m:t>
                        </m:r>
                      </m:num>
                      <m:den>
                        <m:r>
                          <a:rPr lang="nl-NL" sz="2400" b="0" i="1" smtClean="0">
                            <a:latin typeface="Cambria Math" panose="02040503050406030204" pitchFamily="18" charset="0"/>
                          </a:rPr>
                          <m:t>𝑑</m:t>
                        </m:r>
                      </m:den>
                    </m:f>
                  </m:oMath>
                </a14:m>
                <a:endParaRPr lang="nl-NL" sz="2400" b="0" i="1" dirty="0">
                  <a:latin typeface="Cambria Math" panose="02040503050406030204" pitchFamily="18" charset="0"/>
                </a:endParaRPr>
              </a:p>
              <a:p>
                <a14:m>
                  <m:oMath xmlns:m="http://schemas.openxmlformats.org/officeDocument/2006/math">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2×500∙</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−9</m:t>
                            </m:r>
                          </m:sup>
                        </m:sSup>
                      </m:num>
                      <m:den>
                        <m:r>
                          <a:rPr lang="nl-NL" sz="2400" b="0" i="1" smtClean="0">
                            <a:latin typeface="Cambria Math" panose="02040503050406030204" pitchFamily="18" charset="0"/>
                          </a:rPr>
                          <m:t>1,25∙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den>
                    </m:f>
                    <m:r>
                      <a:rPr lang="nl-NL" sz="2400" b="0" i="1" smtClean="0">
                        <a:latin typeface="Cambria Math" panose="02040503050406030204" pitchFamily="18" charset="0"/>
                      </a:rPr>
                      <m:t>=0,80</m:t>
                    </m:r>
                  </m:oMath>
                </a14:m>
                <a:endParaRPr lang="nl-NL" sz="2400" dirty="0"/>
              </a:p>
              <a:p>
                <a14:m>
                  <m:oMath xmlns:m="http://schemas.openxmlformats.org/officeDocument/2006/math">
                    <m:r>
                      <a:rPr lang="nl-NL" sz="2400" b="0" i="1" smtClean="0">
                        <a:latin typeface="Cambria Math" panose="02040503050406030204" pitchFamily="18" charset="0"/>
                      </a:rPr>
                      <m:t>𝛼</m:t>
                    </m:r>
                    <m:r>
                      <a:rPr lang="nl-NL" sz="2400" b="0" i="1" smtClean="0">
                        <a:latin typeface="Cambria Math" panose="02040503050406030204" pitchFamily="18" charset="0"/>
                      </a:rPr>
                      <m:t>=53,13°</m:t>
                    </m:r>
                  </m:oMath>
                </a14:m>
                <a:endParaRPr lang="nl-NL" sz="2400" dirty="0"/>
              </a:p>
              <a:p>
                <a14:m>
                  <m:oMath xmlns:m="http://schemas.openxmlformats.org/officeDocument/2006/math">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tan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𝑥</m:t>
                        </m:r>
                      </m:num>
                      <m:den>
                        <m:r>
                          <a:rPr lang="nl-NL" sz="2400" b="0" i="1" smtClean="0">
                            <a:latin typeface="Cambria Math" panose="02040503050406030204" pitchFamily="18" charset="0"/>
                          </a:rPr>
                          <m:t>1,5</m:t>
                        </m:r>
                      </m:den>
                    </m:f>
                    <m:r>
                      <a:rPr lang="nl-NL" sz="2400" b="0" i="1" smtClean="0">
                        <a:latin typeface="Cambria Math" panose="02040503050406030204" pitchFamily="18" charset="0"/>
                      </a:rPr>
                      <m:t>→</m:t>
                    </m:r>
                  </m:oMath>
                </a14:m>
                <a:endParaRPr lang="nl-NL" sz="2400" b="0" i="1" dirty="0">
                  <a:latin typeface="Cambria Math" panose="02040503050406030204" pitchFamily="18" charset="0"/>
                </a:endParaRPr>
              </a:p>
              <a:p>
                <a14:m>
                  <m:oMath xmlns:m="http://schemas.openxmlformats.org/officeDocument/2006/math">
                    <m:r>
                      <a:rPr lang="nl-NL" sz="2400" b="0" i="1" smtClean="0">
                        <a:latin typeface="Cambria Math" panose="02040503050406030204" pitchFamily="18" charset="0"/>
                      </a:rPr>
                      <m:t>𝑥</m:t>
                    </m:r>
                    <m:r>
                      <a:rPr lang="nl-NL" sz="2400" b="0" i="1" smtClean="0">
                        <a:latin typeface="Cambria Math" panose="02040503050406030204" pitchFamily="18" charset="0"/>
                      </a:rPr>
                      <m:t>=1,5∙</m:t>
                    </m:r>
                    <m:r>
                      <a:rPr lang="nl-NL" sz="2400" b="0" i="1" smtClean="0">
                        <a:latin typeface="Cambria Math" panose="02040503050406030204" pitchFamily="18" charset="0"/>
                      </a:rPr>
                      <m:t>𝑡𝑎𝑛</m:t>
                    </m:r>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𝛼</m:t>
                        </m:r>
                      </m:e>
                    </m:d>
                    <m:r>
                      <a:rPr lang="nl-NL" sz="2400" b="0" i="0" smtClean="0">
                        <a:latin typeface="Cambria Math" panose="02040503050406030204" pitchFamily="18" charset="0"/>
                      </a:rPr>
                      <m:t>=2,0 </m:t>
                    </m:r>
                  </m:oMath>
                </a14:m>
                <a:r>
                  <a:rPr lang="nl-NL" sz="2400" dirty="0"/>
                  <a:t>m</a:t>
                </a:r>
              </a:p>
            </p:txBody>
          </p:sp>
        </mc:Choice>
        <mc:Fallback xmlns="">
          <p:sp>
            <p:nvSpPr>
              <p:cNvPr id="32" name="Tijdelijke aanduiding voor inhoud 5">
                <a:extLst>
                  <a:ext uri="{FF2B5EF4-FFF2-40B4-BE49-F238E27FC236}">
                    <a16:creationId xmlns:a16="http://schemas.microsoft.com/office/drawing/2014/main" id="{FA0E6166-CBB5-CFFE-2F80-9295045BC512}"/>
                  </a:ext>
                </a:extLst>
              </p:cNvPr>
              <p:cNvSpPr>
                <a:spLocks noGrp="1" noRot="1" noChangeAspect="1" noMove="1" noResize="1" noEditPoints="1" noAdjustHandles="1" noChangeArrowheads="1" noChangeShapeType="1" noTextEdit="1"/>
              </p:cNvSpPr>
              <p:nvPr>
                <p:ph sz="half" idx="2"/>
              </p:nvPr>
            </p:nvSpPr>
            <p:spPr>
              <a:xfrm>
                <a:off x="6172200" y="1803854"/>
                <a:ext cx="5181600" cy="4351338"/>
              </a:xfrm>
              <a:blipFill>
                <a:blip r:embed="rId4"/>
                <a:stretch>
                  <a:fillRect l="-1529" t="-2381" r="-2471" b="-2521"/>
                </a:stretch>
              </a:blipFill>
            </p:spPr>
            <p:txBody>
              <a:bodyPr/>
              <a:lstStyle/>
              <a:p>
                <a:r>
                  <a:rPr lang="nl-NL">
                    <a:noFill/>
                  </a:rPr>
                  <a:t> </a:t>
                </a:r>
              </a:p>
            </p:txBody>
          </p:sp>
        </mc:Fallback>
      </mc:AlternateContent>
      <p:cxnSp>
        <p:nvCxnSpPr>
          <p:cNvPr id="5" name="Rechte verbindingslijn met pijl 4">
            <a:extLst>
              <a:ext uri="{FF2B5EF4-FFF2-40B4-BE49-F238E27FC236}">
                <a16:creationId xmlns:a16="http://schemas.microsoft.com/office/drawing/2014/main" id="{FD5891CE-CCBD-DF74-BE9A-4A32A80037E5}"/>
              </a:ext>
            </a:extLst>
          </p:cNvPr>
          <p:cNvCxnSpPr/>
          <p:nvPr/>
        </p:nvCxnSpPr>
        <p:spPr>
          <a:xfrm flipH="1">
            <a:off x="1306286" y="5283200"/>
            <a:ext cx="1803399" cy="0"/>
          </a:xfrm>
          <a:prstGeom prst="straightConnector1">
            <a:avLst/>
          </a:prstGeom>
          <a:ln w="57150">
            <a:solidFill>
              <a:srgbClr val="9560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A0EE4FBF-A58B-D792-46FC-D0C74E772937}"/>
              </a:ext>
            </a:extLst>
          </p:cNvPr>
          <p:cNvCxnSpPr>
            <a:cxnSpLocks/>
          </p:cNvCxnSpPr>
          <p:nvPr/>
        </p:nvCxnSpPr>
        <p:spPr>
          <a:xfrm flipV="1">
            <a:off x="3109685" y="2024744"/>
            <a:ext cx="0" cy="3258456"/>
          </a:xfrm>
          <a:prstGeom prst="straightConnector1">
            <a:avLst/>
          </a:prstGeom>
          <a:ln w="57150">
            <a:solidFill>
              <a:srgbClr val="9560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925CFFBA-8249-55A4-7E48-EC03A2C33781}"/>
                  </a:ext>
                </a:extLst>
              </p:cNvPr>
              <p:cNvSpPr txBox="1"/>
              <p:nvPr/>
            </p:nvSpPr>
            <p:spPr>
              <a:xfrm>
                <a:off x="3090028" y="3507560"/>
                <a:ext cx="90532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dirty="0" smtClean="0">
                          <a:solidFill>
                            <a:srgbClr val="9560E8"/>
                          </a:solidFill>
                          <a:latin typeface="Cambria Math" panose="02040503050406030204" pitchFamily="18" charset="0"/>
                        </a:rPr>
                        <m:t>1,5 </m:t>
                      </m:r>
                      <m:r>
                        <m:rPr>
                          <m:sty m:val="p"/>
                        </m:rPr>
                        <a:rPr lang="nl-NL" sz="2400" b="0" i="0" dirty="0" smtClean="0">
                          <a:solidFill>
                            <a:srgbClr val="9560E8"/>
                          </a:solidFill>
                          <a:latin typeface="Cambria Math" panose="02040503050406030204" pitchFamily="18" charset="0"/>
                        </a:rPr>
                        <m:t>m</m:t>
                      </m:r>
                    </m:oMath>
                  </m:oMathPara>
                </a14:m>
                <a:endParaRPr lang="nl-NL" sz="2400" dirty="0">
                  <a:solidFill>
                    <a:srgbClr val="9560E8"/>
                  </a:solidFill>
                </a:endParaRPr>
              </a:p>
            </p:txBody>
          </p:sp>
        </mc:Choice>
        <mc:Fallback xmlns="">
          <p:sp>
            <p:nvSpPr>
              <p:cNvPr id="30" name="Tekstvak 29">
                <a:extLst>
                  <a:ext uri="{FF2B5EF4-FFF2-40B4-BE49-F238E27FC236}">
                    <a16:creationId xmlns:a16="http://schemas.microsoft.com/office/drawing/2014/main" id="{925CFFBA-8249-55A4-7E48-EC03A2C33781}"/>
                  </a:ext>
                </a:extLst>
              </p:cNvPr>
              <p:cNvSpPr txBox="1">
                <a:spLocks noRot="1" noChangeAspect="1" noMove="1" noResize="1" noEditPoints="1" noAdjustHandles="1" noChangeArrowheads="1" noChangeShapeType="1" noTextEdit="1"/>
              </p:cNvSpPr>
              <p:nvPr/>
            </p:nvSpPr>
            <p:spPr>
              <a:xfrm>
                <a:off x="3090028" y="3507560"/>
                <a:ext cx="905325" cy="461665"/>
              </a:xfrm>
              <a:prstGeom prst="rect">
                <a:avLst/>
              </a:prstGeom>
              <a:blipFill>
                <a:blip r:embed="rId5"/>
                <a:stretch>
                  <a:fillRect l="-202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1" name="Tekstvak 30">
                <a:extLst>
                  <a:ext uri="{FF2B5EF4-FFF2-40B4-BE49-F238E27FC236}">
                    <a16:creationId xmlns:a16="http://schemas.microsoft.com/office/drawing/2014/main" id="{BA13468E-C13B-9B84-EB56-4B6CBD6A2321}"/>
                  </a:ext>
                </a:extLst>
              </p:cNvPr>
              <p:cNvSpPr txBox="1"/>
              <p:nvPr/>
            </p:nvSpPr>
            <p:spPr>
              <a:xfrm>
                <a:off x="1771087" y="4842284"/>
                <a:ext cx="90532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dirty="0" smtClean="0">
                          <a:solidFill>
                            <a:srgbClr val="9560E8"/>
                          </a:solidFill>
                          <a:latin typeface="Cambria Math" panose="02040503050406030204" pitchFamily="18" charset="0"/>
                        </a:rPr>
                        <m:t>𝑥</m:t>
                      </m:r>
                    </m:oMath>
                  </m:oMathPara>
                </a14:m>
                <a:endParaRPr lang="nl-NL" sz="2400" dirty="0">
                  <a:solidFill>
                    <a:srgbClr val="9560E8"/>
                  </a:solidFill>
                </a:endParaRPr>
              </a:p>
            </p:txBody>
          </p:sp>
        </mc:Choice>
        <mc:Fallback xmlns="">
          <p:sp>
            <p:nvSpPr>
              <p:cNvPr id="31" name="Tekstvak 30">
                <a:extLst>
                  <a:ext uri="{FF2B5EF4-FFF2-40B4-BE49-F238E27FC236}">
                    <a16:creationId xmlns:a16="http://schemas.microsoft.com/office/drawing/2014/main" id="{BA13468E-C13B-9B84-EB56-4B6CBD6A2321}"/>
                  </a:ext>
                </a:extLst>
              </p:cNvPr>
              <p:cNvSpPr txBox="1">
                <a:spLocks noRot="1" noChangeAspect="1" noMove="1" noResize="1" noEditPoints="1" noAdjustHandles="1" noChangeArrowheads="1" noChangeShapeType="1" noTextEdit="1"/>
              </p:cNvSpPr>
              <p:nvPr/>
            </p:nvSpPr>
            <p:spPr>
              <a:xfrm>
                <a:off x="1771087" y="4842284"/>
                <a:ext cx="905325" cy="461665"/>
              </a:xfrm>
              <a:prstGeom prst="rect">
                <a:avLst/>
              </a:prstGeom>
              <a:blipFill>
                <a:blip r:embed="rId6"/>
                <a:stretch>
                  <a:fillRect/>
                </a:stretch>
              </a:blipFill>
            </p:spPr>
            <p:txBody>
              <a:bodyPr/>
              <a:lstStyle/>
              <a:p>
                <a:r>
                  <a:rPr lang="nl-NL">
                    <a:noFill/>
                  </a:rPr>
                  <a:t> </a:t>
                </a:r>
              </a:p>
            </p:txBody>
          </p:sp>
        </mc:Fallback>
      </mc:AlternateContent>
      <p:cxnSp>
        <p:nvCxnSpPr>
          <p:cNvPr id="33" name="Rechte verbindingslijn 32">
            <a:extLst>
              <a:ext uri="{FF2B5EF4-FFF2-40B4-BE49-F238E27FC236}">
                <a16:creationId xmlns:a16="http://schemas.microsoft.com/office/drawing/2014/main" id="{AB38708D-5D5F-8BE0-D69B-9358964FBB41}"/>
              </a:ext>
            </a:extLst>
          </p:cNvPr>
          <p:cNvCxnSpPr/>
          <p:nvPr/>
        </p:nvCxnSpPr>
        <p:spPr>
          <a:xfrm>
            <a:off x="1081314" y="5283200"/>
            <a:ext cx="41274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1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2">
                                            <p:txEl>
                                              <p:pRg st="2" end="2"/>
                                            </p:txEl>
                                          </p:spTgt>
                                        </p:tgtEl>
                                        <p:attrNameLst>
                                          <p:attrName>style.visibility</p:attrName>
                                        </p:attrNameLst>
                                      </p:cBhvr>
                                      <p:to>
                                        <p:strVal val="visible"/>
                                      </p:to>
                                    </p:set>
                                    <p:anim calcmode="lin" valueType="num">
                                      <p:cBhvr additive="base">
                                        <p:cTn id="58"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2">
                                            <p:txEl>
                                              <p:pRg st="3" end="3"/>
                                            </p:txEl>
                                          </p:spTgt>
                                        </p:tgtEl>
                                        <p:attrNameLst>
                                          <p:attrName>style.visibility</p:attrName>
                                        </p:attrNameLst>
                                      </p:cBhvr>
                                      <p:to>
                                        <p:strVal val="visible"/>
                                      </p:to>
                                    </p:set>
                                    <p:anim calcmode="lin" valueType="num">
                                      <p:cBhvr additive="base">
                                        <p:cTn id="64"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2">
                                            <p:txEl>
                                              <p:pRg st="4" end="4"/>
                                            </p:txEl>
                                          </p:spTgt>
                                        </p:tgtEl>
                                        <p:attrNameLst>
                                          <p:attrName>style.visibility</p:attrName>
                                        </p:attrNameLst>
                                      </p:cBhvr>
                                      <p:to>
                                        <p:strVal val="visible"/>
                                      </p:to>
                                    </p:set>
                                    <p:anim calcmode="lin" valueType="num">
                                      <p:cBhvr additive="base">
                                        <p:cTn id="70" dur="500" fill="hold"/>
                                        <p:tgtEl>
                                          <p:spTgt spid="32">
                                            <p:txEl>
                                              <p:pRg st="4" end="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2">
                                            <p:txEl>
                                              <p:pRg st="5" end="5"/>
                                            </p:txEl>
                                          </p:spTgt>
                                        </p:tgtEl>
                                        <p:attrNameLst>
                                          <p:attrName>style.visibility</p:attrName>
                                        </p:attrNameLst>
                                      </p:cBhvr>
                                      <p:to>
                                        <p:strVal val="visible"/>
                                      </p:to>
                                    </p:set>
                                    <p:anim calcmode="lin" valueType="num">
                                      <p:cBhvr additive="base">
                                        <p:cTn id="76" dur="500" fill="hold"/>
                                        <p:tgtEl>
                                          <p:spTgt spid="32">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2">
                                            <p:txEl>
                                              <p:pRg st="6" end="6"/>
                                            </p:txEl>
                                          </p:spTgt>
                                        </p:tgtEl>
                                        <p:attrNameLst>
                                          <p:attrName>style.visibility</p:attrName>
                                        </p:attrNameLst>
                                      </p:cBhvr>
                                      <p:to>
                                        <p:strVal val="visible"/>
                                      </p:to>
                                    </p:set>
                                    <p:anim calcmode="lin" valueType="num">
                                      <p:cBhvr additive="base">
                                        <p:cTn id="82" dur="500" fill="hold"/>
                                        <p:tgtEl>
                                          <p:spTgt spid="32">
                                            <p:txEl>
                                              <p:pRg st="6" end="6"/>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3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Inhoud vragenuur 2024</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733507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313CE08-B768-D657-5915-81089486A658}"/>
              </a:ext>
            </a:extLst>
          </p:cNvPr>
          <p:cNvSpPr>
            <a:spLocks noGrp="1"/>
          </p:cNvSpPr>
          <p:nvPr>
            <p:ph type="title"/>
          </p:nvPr>
        </p:nvSpPr>
        <p:spPr/>
        <p:txBody>
          <a:bodyPr/>
          <a:lstStyle/>
          <a:p>
            <a:r>
              <a:rPr lang="nl-NL" dirty="0"/>
              <a:t>Wat moet je weten van </a:t>
            </a:r>
            <a:r>
              <a:rPr lang="nl-NL" dirty="0" err="1"/>
              <a:t>Pauli</a:t>
            </a:r>
            <a:r>
              <a:rPr lang="nl-NL" dirty="0"/>
              <a:t>?</a:t>
            </a:r>
          </a:p>
        </p:txBody>
      </p:sp>
      <p:sp>
        <p:nvSpPr>
          <p:cNvPr id="6" name="Tijdelijke aanduiding voor tekst 5">
            <a:extLst>
              <a:ext uri="{FF2B5EF4-FFF2-40B4-BE49-F238E27FC236}">
                <a16:creationId xmlns:a16="http://schemas.microsoft.com/office/drawing/2014/main" id="{83828CD3-6ABE-029B-9C90-A0C79625493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224712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88BDB-CD02-E8D5-D29C-F2C2AA01D09A}"/>
              </a:ext>
            </a:extLst>
          </p:cNvPr>
          <p:cNvSpPr>
            <a:spLocks noGrp="1"/>
          </p:cNvSpPr>
          <p:nvPr>
            <p:ph type="title"/>
          </p:nvPr>
        </p:nvSpPr>
        <p:spPr/>
        <p:txBody>
          <a:bodyPr/>
          <a:lstStyle/>
          <a:p>
            <a:r>
              <a:rPr lang="nl-NL" dirty="0"/>
              <a:t>Elektronenspin</a:t>
            </a:r>
          </a:p>
        </p:txBody>
      </p:sp>
      <p:sp>
        <p:nvSpPr>
          <p:cNvPr id="3" name="Tijdelijke aanduiding voor inhoud 2">
            <a:extLst>
              <a:ext uri="{FF2B5EF4-FFF2-40B4-BE49-F238E27FC236}">
                <a16:creationId xmlns:a16="http://schemas.microsoft.com/office/drawing/2014/main" id="{08435F61-832F-4FB4-F237-C6D40A8B90D2}"/>
              </a:ext>
            </a:extLst>
          </p:cNvPr>
          <p:cNvSpPr>
            <a:spLocks noGrp="1"/>
          </p:cNvSpPr>
          <p:nvPr>
            <p:ph idx="1"/>
          </p:nvPr>
        </p:nvSpPr>
        <p:spPr/>
        <p:txBody>
          <a:bodyPr/>
          <a:lstStyle/>
          <a:p>
            <a:endParaRPr lang="nl-NL"/>
          </a:p>
        </p:txBody>
      </p:sp>
      <p:pic>
        <p:nvPicPr>
          <p:cNvPr id="4" name="Picture 4" descr="Intro to Magnetism - StickMan Physics">
            <a:extLst>
              <a:ext uri="{FF2B5EF4-FFF2-40B4-BE49-F238E27FC236}">
                <a16:creationId xmlns:a16="http://schemas.microsoft.com/office/drawing/2014/main" id="{E78A558F-665B-C46A-5376-7FAD5E754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5625"/>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F137F-1887-9011-97A6-002F43D3A439}"/>
              </a:ext>
            </a:extLst>
          </p:cNvPr>
          <p:cNvSpPr>
            <a:spLocks noGrp="1"/>
          </p:cNvSpPr>
          <p:nvPr>
            <p:ph type="title"/>
          </p:nvPr>
        </p:nvSpPr>
        <p:spPr/>
        <p:txBody>
          <a:bodyPr/>
          <a:lstStyle/>
          <a:p>
            <a:r>
              <a:rPr lang="nl-NL" dirty="0"/>
              <a:t>Uitsluitingsprincipe van </a:t>
            </a:r>
            <a:r>
              <a:rPr lang="nl-NL" dirty="0" err="1"/>
              <a:t>Pauli</a:t>
            </a:r>
            <a:endParaRPr lang="nl-NL" dirty="0"/>
          </a:p>
        </p:txBody>
      </p:sp>
      <p:sp>
        <p:nvSpPr>
          <p:cNvPr id="3" name="Tijdelijke aanduiding voor inhoud 2">
            <a:extLst>
              <a:ext uri="{FF2B5EF4-FFF2-40B4-BE49-F238E27FC236}">
                <a16:creationId xmlns:a16="http://schemas.microsoft.com/office/drawing/2014/main" id="{5301C0FD-8CF3-A699-C64B-07E5A00E565F}"/>
              </a:ext>
            </a:extLst>
          </p:cNvPr>
          <p:cNvSpPr>
            <a:spLocks noGrp="1"/>
          </p:cNvSpPr>
          <p:nvPr>
            <p:ph idx="1"/>
          </p:nvPr>
        </p:nvSpPr>
        <p:spPr>
          <a:xfrm>
            <a:off x="838200" y="1825625"/>
            <a:ext cx="10515600" cy="621740"/>
          </a:xfrm>
        </p:spPr>
        <p:txBody>
          <a:bodyPr>
            <a:normAutofit fontScale="92500"/>
          </a:bodyPr>
          <a:lstStyle/>
          <a:p>
            <a:r>
              <a:rPr lang="nl-NL" dirty="0"/>
              <a:t>Elke </a:t>
            </a:r>
            <a:r>
              <a:rPr lang="nl-NL" dirty="0" err="1"/>
              <a:t>quantumtoestand</a:t>
            </a:r>
            <a:r>
              <a:rPr lang="nl-NL" dirty="0"/>
              <a:t> kan door slechts één elektron bezet worden </a:t>
            </a:r>
          </a:p>
        </p:txBody>
      </p:sp>
      <p:sp>
        <p:nvSpPr>
          <p:cNvPr id="4" name="Tijdelijke aanduiding voor inhoud 2">
            <a:extLst>
              <a:ext uri="{FF2B5EF4-FFF2-40B4-BE49-F238E27FC236}">
                <a16:creationId xmlns:a16="http://schemas.microsoft.com/office/drawing/2014/main" id="{670BAD54-6434-7095-DE31-62AB7713EF5B}"/>
              </a:ext>
            </a:extLst>
          </p:cNvPr>
          <p:cNvSpPr txBox="1">
            <a:spLocks/>
          </p:cNvSpPr>
          <p:nvPr/>
        </p:nvSpPr>
        <p:spPr>
          <a:xfrm>
            <a:off x="838200" y="2447365"/>
            <a:ext cx="10515600"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Bij elk energieniveau horen twee </a:t>
            </a:r>
            <a:r>
              <a:rPr lang="nl-NL" dirty="0" err="1"/>
              <a:t>quantumtoestanden</a:t>
            </a:r>
            <a:endParaRPr lang="nl-NL" dirty="0"/>
          </a:p>
        </p:txBody>
      </p:sp>
      <p:cxnSp>
        <p:nvCxnSpPr>
          <p:cNvPr id="6" name="Rechte verbindingslijn met pijl 5">
            <a:extLst>
              <a:ext uri="{FF2B5EF4-FFF2-40B4-BE49-F238E27FC236}">
                <a16:creationId xmlns:a16="http://schemas.microsoft.com/office/drawing/2014/main" id="{B02FC8BA-2E5F-D15A-348C-235EB43FE585}"/>
              </a:ext>
            </a:extLst>
          </p:cNvPr>
          <p:cNvCxnSpPr>
            <a:cxnSpLocks/>
          </p:cNvCxnSpPr>
          <p:nvPr/>
        </p:nvCxnSpPr>
        <p:spPr>
          <a:xfrm>
            <a:off x="3221915" y="3069105"/>
            <a:ext cx="0" cy="550843"/>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0EB37C00-6CB1-0C68-C857-1A540449667D}"/>
              </a:ext>
            </a:extLst>
          </p:cNvPr>
          <p:cNvSpPr txBox="1"/>
          <p:nvPr/>
        </p:nvSpPr>
        <p:spPr>
          <a:xfrm>
            <a:off x="3345629" y="3069105"/>
            <a:ext cx="832279" cy="523220"/>
          </a:xfrm>
          <a:prstGeom prst="rect">
            <a:avLst/>
          </a:prstGeom>
          <a:noFill/>
        </p:spPr>
        <p:txBody>
          <a:bodyPr wrap="none" rtlCol="0">
            <a:spAutoFit/>
          </a:bodyPr>
          <a:lstStyle/>
          <a:p>
            <a:r>
              <a:rPr lang="nl-NL" sz="2800" dirty="0">
                <a:latin typeface="Effra" panose="02000506080000020004"/>
              </a:rPr>
              <a:t>Dus:</a:t>
            </a:r>
          </a:p>
        </p:txBody>
      </p:sp>
      <p:sp>
        <p:nvSpPr>
          <p:cNvPr id="9" name="Tekstvak 8">
            <a:extLst>
              <a:ext uri="{FF2B5EF4-FFF2-40B4-BE49-F238E27FC236}">
                <a16:creationId xmlns:a16="http://schemas.microsoft.com/office/drawing/2014/main" id="{0CCCDC13-CDE9-A8BF-9571-F8A6638BCF20}"/>
              </a:ext>
            </a:extLst>
          </p:cNvPr>
          <p:cNvSpPr txBox="1"/>
          <p:nvPr/>
        </p:nvSpPr>
        <p:spPr>
          <a:xfrm>
            <a:off x="1113669" y="3690845"/>
            <a:ext cx="7977569" cy="523220"/>
          </a:xfrm>
          <a:prstGeom prst="rect">
            <a:avLst/>
          </a:prstGeom>
          <a:noFill/>
        </p:spPr>
        <p:txBody>
          <a:bodyPr wrap="none" rtlCol="0">
            <a:spAutoFit/>
          </a:bodyPr>
          <a:lstStyle/>
          <a:p>
            <a:r>
              <a:rPr lang="nl-NL" sz="2800" dirty="0">
                <a:latin typeface="Effra" panose="02000506080000020004"/>
              </a:rPr>
              <a:t>In elk energieniveau zitten maximaal twee elektronen</a:t>
            </a:r>
          </a:p>
        </p:txBody>
      </p:sp>
    </p:spTree>
    <p:extLst>
      <p:ext uri="{BB962C8B-B14F-4D97-AF65-F5344CB8AC3E}">
        <p14:creationId xmlns:p14="http://schemas.microsoft.com/office/powerpoint/2010/main" val="1741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1CB93-BE0F-6069-DF55-7FC97B646F6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3AF0A3F-0A06-7673-F3EE-1239CDE1542B}"/>
              </a:ext>
            </a:extLst>
          </p:cNvPr>
          <p:cNvSpPr>
            <a:spLocks noGrp="1"/>
          </p:cNvSpPr>
          <p:nvPr>
            <p:ph idx="1"/>
          </p:nvPr>
        </p:nvSpPr>
        <p:spPr/>
        <p:txBody>
          <a:bodyPr/>
          <a:lstStyle/>
          <a:p>
            <a:endParaRPr lang="nl-NL" dirty="0"/>
          </a:p>
        </p:txBody>
      </p:sp>
      <p:pic>
        <p:nvPicPr>
          <p:cNvPr id="4" name="Tijdelijke aanduiding voor inhoud 6">
            <a:extLst>
              <a:ext uri="{FF2B5EF4-FFF2-40B4-BE49-F238E27FC236}">
                <a16:creationId xmlns:a16="http://schemas.microsoft.com/office/drawing/2014/main" id="{F0450326-6F8D-F6EA-7C80-7BCF082C6D56}"/>
              </a:ext>
            </a:extLst>
          </p:cNvPr>
          <p:cNvPicPr>
            <a:picLocks noChangeAspect="1"/>
          </p:cNvPicPr>
          <p:nvPr/>
        </p:nvPicPr>
        <p:blipFill>
          <a:blip r:embed="rId3"/>
          <a:stretch>
            <a:fillRect/>
          </a:stretch>
        </p:blipFill>
        <p:spPr>
          <a:xfrm>
            <a:off x="3456293" y="150201"/>
            <a:ext cx="5380390" cy="6557598"/>
          </a:xfrm>
          <a:prstGeom prst="rect">
            <a:avLst/>
          </a:prstGeom>
        </p:spPr>
      </p:pic>
      <p:sp>
        <p:nvSpPr>
          <p:cNvPr id="6" name="Rechthoek 5">
            <a:extLst>
              <a:ext uri="{FF2B5EF4-FFF2-40B4-BE49-F238E27FC236}">
                <a16:creationId xmlns:a16="http://schemas.microsoft.com/office/drawing/2014/main" id="{81054A78-5201-6F67-33F0-1579D3040A7C}"/>
              </a:ext>
            </a:extLst>
          </p:cNvPr>
          <p:cNvSpPr/>
          <p:nvPr/>
        </p:nvSpPr>
        <p:spPr>
          <a:xfrm>
            <a:off x="4274820" y="3977640"/>
            <a:ext cx="2266950" cy="1562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354BB4F-39F2-DDC8-24F0-EA66353135BC}"/>
              </a:ext>
            </a:extLst>
          </p:cNvPr>
          <p:cNvSpPr/>
          <p:nvPr/>
        </p:nvSpPr>
        <p:spPr>
          <a:xfrm>
            <a:off x="4274820" y="4133850"/>
            <a:ext cx="1485900" cy="1562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9" name="Rechte verbindingslijn met pijl 8">
            <a:extLst>
              <a:ext uri="{FF2B5EF4-FFF2-40B4-BE49-F238E27FC236}">
                <a16:creationId xmlns:a16="http://schemas.microsoft.com/office/drawing/2014/main" id="{5ABD5176-2387-3E6B-3973-DAA323BB9499}"/>
              </a:ext>
            </a:extLst>
          </p:cNvPr>
          <p:cNvCxnSpPr/>
          <p:nvPr/>
        </p:nvCxnSpPr>
        <p:spPr>
          <a:xfrm>
            <a:off x="3260271" y="4112078"/>
            <a:ext cx="598715" cy="0"/>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46FBE766-EF71-DB04-D822-5F560B59E01F}"/>
              </a:ext>
            </a:extLst>
          </p:cNvPr>
          <p:cNvSpPr txBox="1"/>
          <p:nvPr/>
        </p:nvSpPr>
        <p:spPr>
          <a:xfrm>
            <a:off x="2373169" y="3834139"/>
            <a:ext cx="887102" cy="523220"/>
          </a:xfrm>
          <a:prstGeom prst="rect">
            <a:avLst/>
          </a:prstGeom>
          <a:noFill/>
        </p:spPr>
        <p:txBody>
          <a:bodyPr wrap="none" rtlCol="0">
            <a:spAutoFit/>
          </a:bodyPr>
          <a:lstStyle/>
          <a:p>
            <a:r>
              <a:rPr lang="nl-NL" sz="2800" dirty="0" err="1">
                <a:latin typeface="Effra" panose="02000506080000020004"/>
              </a:rPr>
              <a:t>Pauli</a:t>
            </a:r>
            <a:endParaRPr lang="nl-NL" sz="2800" dirty="0">
              <a:latin typeface="Effra" panose="02000506080000020004"/>
            </a:endParaRPr>
          </a:p>
        </p:txBody>
      </p:sp>
      <p:sp>
        <p:nvSpPr>
          <p:cNvPr id="11" name="Tekstvak 10">
            <a:extLst>
              <a:ext uri="{FF2B5EF4-FFF2-40B4-BE49-F238E27FC236}">
                <a16:creationId xmlns:a16="http://schemas.microsoft.com/office/drawing/2014/main" id="{143C92AA-CA67-AA98-6A52-9F5CFA2D224D}"/>
              </a:ext>
            </a:extLst>
          </p:cNvPr>
          <p:cNvSpPr txBox="1"/>
          <p:nvPr/>
        </p:nvSpPr>
        <p:spPr>
          <a:xfrm>
            <a:off x="10307558" y="6338467"/>
            <a:ext cx="2229555" cy="369332"/>
          </a:xfrm>
          <a:prstGeom prst="rect">
            <a:avLst/>
          </a:prstGeom>
          <a:noFill/>
        </p:spPr>
        <p:txBody>
          <a:bodyPr wrap="square" rtlCol="0">
            <a:spAutoFit/>
          </a:bodyPr>
          <a:lstStyle/>
          <a:p>
            <a:r>
              <a:rPr lang="nl-NL" dirty="0"/>
              <a:t>2021, tijdvak 3</a:t>
            </a:r>
          </a:p>
        </p:txBody>
      </p:sp>
    </p:spTree>
    <p:extLst>
      <p:ext uri="{BB962C8B-B14F-4D97-AF65-F5344CB8AC3E}">
        <p14:creationId xmlns:p14="http://schemas.microsoft.com/office/powerpoint/2010/main" val="5214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grpId="0" nodeType="afterEffect">
                                  <p:stCondLst>
                                    <p:cond delay="25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4F933-2B39-AF29-7BB4-A2FCEED8C1FB}"/>
              </a:ext>
            </a:extLst>
          </p:cNvPr>
          <p:cNvSpPr>
            <a:spLocks noGrp="1"/>
          </p:cNvSpPr>
          <p:nvPr>
            <p:ph type="title"/>
          </p:nvPr>
        </p:nvSpPr>
        <p:spPr/>
        <p:txBody>
          <a:bodyPr/>
          <a:lstStyle/>
          <a:p>
            <a:r>
              <a:rPr lang="nl-NL" dirty="0"/>
              <a:t>Mogelijke vraag</a:t>
            </a:r>
          </a:p>
        </p:txBody>
      </p:sp>
      <p:pic>
        <p:nvPicPr>
          <p:cNvPr id="4" name="Tijdelijke aanduiding voor inhoud 6">
            <a:extLst>
              <a:ext uri="{FF2B5EF4-FFF2-40B4-BE49-F238E27FC236}">
                <a16:creationId xmlns:a16="http://schemas.microsoft.com/office/drawing/2014/main" id="{8560F39E-570F-2B2A-A26E-D38190B7B9D5}"/>
              </a:ext>
            </a:extLst>
          </p:cNvPr>
          <p:cNvPicPr>
            <a:picLocks noChangeAspect="1"/>
          </p:cNvPicPr>
          <p:nvPr/>
        </p:nvPicPr>
        <p:blipFill>
          <a:blip r:embed="rId3"/>
          <a:srcRect l="66057" t="32736" b="17796"/>
          <a:stretch/>
        </p:blipFill>
        <p:spPr>
          <a:xfrm>
            <a:off x="7126022" y="1825625"/>
            <a:ext cx="2627580" cy="4667250"/>
          </a:xfrm>
          <a:prstGeom prst="rect">
            <a:avLst/>
          </a:prstGeom>
        </p:spPr>
      </p:pic>
      <p:sp>
        <p:nvSpPr>
          <p:cNvPr id="11" name="Rechthoek 10">
            <a:extLst>
              <a:ext uri="{FF2B5EF4-FFF2-40B4-BE49-F238E27FC236}">
                <a16:creationId xmlns:a16="http://schemas.microsoft.com/office/drawing/2014/main" id="{9729C853-3030-C349-A40E-92BE742B5D2E}"/>
              </a:ext>
            </a:extLst>
          </p:cNvPr>
          <p:cNvSpPr/>
          <p:nvPr/>
        </p:nvSpPr>
        <p:spPr>
          <a:xfrm>
            <a:off x="8206740" y="1973580"/>
            <a:ext cx="842010" cy="433832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nl-NL" dirty="0"/>
          </a:p>
        </p:txBody>
      </p:sp>
      <p:grpSp>
        <p:nvGrpSpPr>
          <p:cNvPr id="29" name="Groep 28">
            <a:extLst>
              <a:ext uri="{FF2B5EF4-FFF2-40B4-BE49-F238E27FC236}">
                <a16:creationId xmlns:a16="http://schemas.microsoft.com/office/drawing/2014/main" id="{E6DDD9AA-DEC9-CED8-DF2D-A0035B9F32C8}"/>
              </a:ext>
            </a:extLst>
          </p:cNvPr>
          <p:cNvGrpSpPr/>
          <p:nvPr/>
        </p:nvGrpSpPr>
        <p:grpSpPr>
          <a:xfrm>
            <a:off x="8206740" y="1973580"/>
            <a:ext cx="842010" cy="4338320"/>
            <a:chOff x="8206740" y="1973580"/>
            <a:chExt cx="842010" cy="4338320"/>
          </a:xfrm>
        </p:grpSpPr>
        <p:sp>
          <p:nvSpPr>
            <p:cNvPr id="26" name="Rechthoek 25">
              <a:extLst>
                <a:ext uri="{FF2B5EF4-FFF2-40B4-BE49-F238E27FC236}">
                  <a16:creationId xmlns:a16="http://schemas.microsoft.com/office/drawing/2014/main" id="{3072EFCE-8F98-F44B-9871-DF57F82C670A}"/>
                </a:ext>
              </a:extLst>
            </p:cNvPr>
            <p:cNvSpPr/>
            <p:nvPr/>
          </p:nvSpPr>
          <p:spPr>
            <a:xfrm>
              <a:off x="8206740" y="1973580"/>
              <a:ext cx="842010" cy="4338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 name="Rechte verbindingslijn 12">
              <a:extLst>
                <a:ext uri="{FF2B5EF4-FFF2-40B4-BE49-F238E27FC236}">
                  <a16:creationId xmlns:a16="http://schemas.microsoft.com/office/drawing/2014/main" id="{9DB98318-BD4D-60DB-989A-52849538CB2D}"/>
                </a:ext>
              </a:extLst>
            </p:cNvPr>
            <p:cNvCxnSpPr/>
            <p:nvPr/>
          </p:nvCxnSpPr>
          <p:spPr>
            <a:xfrm>
              <a:off x="8289471" y="6215743"/>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4" name="Rechte verbindingslijn 13">
              <a:extLst>
                <a:ext uri="{FF2B5EF4-FFF2-40B4-BE49-F238E27FC236}">
                  <a16:creationId xmlns:a16="http://schemas.microsoft.com/office/drawing/2014/main" id="{FA47AD98-AB7F-14EA-2B57-5926A305DBFD}"/>
                </a:ext>
              </a:extLst>
            </p:cNvPr>
            <p:cNvCxnSpPr/>
            <p:nvPr/>
          </p:nvCxnSpPr>
          <p:spPr>
            <a:xfrm>
              <a:off x="8289471" y="6136277"/>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5" name="Rechte verbindingslijn 14">
              <a:extLst>
                <a:ext uri="{FF2B5EF4-FFF2-40B4-BE49-F238E27FC236}">
                  <a16:creationId xmlns:a16="http://schemas.microsoft.com/office/drawing/2014/main" id="{9507B055-8B2F-6243-03FB-F3689F96E81C}"/>
                </a:ext>
              </a:extLst>
            </p:cNvPr>
            <p:cNvCxnSpPr/>
            <p:nvPr/>
          </p:nvCxnSpPr>
          <p:spPr>
            <a:xfrm>
              <a:off x="8295458" y="602361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6" name="Rechte verbindingslijn 15">
              <a:extLst>
                <a:ext uri="{FF2B5EF4-FFF2-40B4-BE49-F238E27FC236}">
                  <a16:creationId xmlns:a16="http://schemas.microsoft.com/office/drawing/2014/main" id="{93EBB5A2-F096-D4FC-033A-7164CA41F38F}"/>
                </a:ext>
              </a:extLst>
            </p:cNvPr>
            <p:cNvCxnSpPr/>
            <p:nvPr/>
          </p:nvCxnSpPr>
          <p:spPr>
            <a:xfrm>
              <a:off x="8290560" y="584073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6AADA5D2-1F1D-5A97-E715-10B3A1B09350}"/>
                </a:ext>
              </a:extLst>
            </p:cNvPr>
            <p:cNvCxnSpPr/>
            <p:nvPr/>
          </p:nvCxnSpPr>
          <p:spPr>
            <a:xfrm>
              <a:off x="8289471" y="562356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8" name="Rechte verbindingslijn 17">
              <a:extLst>
                <a:ext uri="{FF2B5EF4-FFF2-40B4-BE49-F238E27FC236}">
                  <a16:creationId xmlns:a16="http://schemas.microsoft.com/office/drawing/2014/main" id="{A1810FCD-5DF0-9CB7-57BE-4A3E5C995172}"/>
                </a:ext>
              </a:extLst>
            </p:cNvPr>
            <p:cNvCxnSpPr/>
            <p:nvPr/>
          </p:nvCxnSpPr>
          <p:spPr>
            <a:xfrm>
              <a:off x="8290560" y="534162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19" name="Rechte verbindingslijn 18">
              <a:extLst>
                <a:ext uri="{FF2B5EF4-FFF2-40B4-BE49-F238E27FC236}">
                  <a16:creationId xmlns:a16="http://schemas.microsoft.com/office/drawing/2014/main" id="{11A9F3F8-541E-7918-44C9-FB6177D7C225}"/>
                </a:ext>
              </a:extLst>
            </p:cNvPr>
            <p:cNvCxnSpPr/>
            <p:nvPr/>
          </p:nvCxnSpPr>
          <p:spPr>
            <a:xfrm>
              <a:off x="8290560" y="502920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0742BCCE-8B4E-9F0C-06C2-6BD63344290E}"/>
                </a:ext>
              </a:extLst>
            </p:cNvPr>
            <p:cNvCxnSpPr/>
            <p:nvPr/>
          </p:nvCxnSpPr>
          <p:spPr>
            <a:xfrm>
              <a:off x="8292737" y="466725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1" name="Rechte verbindingslijn 20">
              <a:extLst>
                <a:ext uri="{FF2B5EF4-FFF2-40B4-BE49-F238E27FC236}">
                  <a16:creationId xmlns:a16="http://schemas.microsoft.com/office/drawing/2014/main" id="{3BB76DAE-79C4-D6B6-7307-11B90F40DEA3}"/>
                </a:ext>
              </a:extLst>
            </p:cNvPr>
            <p:cNvCxnSpPr/>
            <p:nvPr/>
          </p:nvCxnSpPr>
          <p:spPr>
            <a:xfrm>
              <a:off x="8290560" y="424434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AB2649C8-C8BD-A842-E35E-D4062502C998}"/>
                </a:ext>
              </a:extLst>
            </p:cNvPr>
            <p:cNvCxnSpPr/>
            <p:nvPr/>
          </p:nvCxnSpPr>
          <p:spPr>
            <a:xfrm>
              <a:off x="8290560" y="377190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AD5DE547-7FD0-6039-0071-29EA19BF2455}"/>
                </a:ext>
              </a:extLst>
            </p:cNvPr>
            <p:cNvCxnSpPr/>
            <p:nvPr/>
          </p:nvCxnSpPr>
          <p:spPr>
            <a:xfrm>
              <a:off x="8286750" y="326517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4" name="Rechte verbindingslijn 23">
              <a:extLst>
                <a:ext uri="{FF2B5EF4-FFF2-40B4-BE49-F238E27FC236}">
                  <a16:creationId xmlns:a16="http://schemas.microsoft.com/office/drawing/2014/main" id="{4E3DB745-62F4-39EB-DAA9-61D07FF80649}"/>
                </a:ext>
              </a:extLst>
            </p:cNvPr>
            <p:cNvCxnSpPr/>
            <p:nvPr/>
          </p:nvCxnSpPr>
          <p:spPr>
            <a:xfrm>
              <a:off x="8290560" y="268986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8D02C8CD-C651-8BB4-0988-55F6A2448217}"/>
                </a:ext>
              </a:extLst>
            </p:cNvPr>
            <p:cNvCxnSpPr/>
            <p:nvPr/>
          </p:nvCxnSpPr>
          <p:spPr>
            <a:xfrm>
              <a:off x="8286750" y="2065020"/>
              <a:ext cx="712470" cy="0"/>
            </a:xfrm>
            <a:prstGeom prst="line">
              <a:avLst/>
            </a:prstGeom>
            <a:ln w="12700"/>
            <a:effectLst/>
          </p:spPr>
          <p:style>
            <a:lnRef idx="1">
              <a:schemeClr val="dk1"/>
            </a:lnRef>
            <a:fillRef idx="0">
              <a:schemeClr val="dk1"/>
            </a:fillRef>
            <a:effectRef idx="0">
              <a:schemeClr val="dk1"/>
            </a:effectRef>
            <a:fontRef idx="minor">
              <a:schemeClr val="tx1"/>
            </a:fontRef>
          </p:style>
        </p:cxnSp>
      </p:grpSp>
      <p:sp>
        <p:nvSpPr>
          <p:cNvPr id="30" name="Tekstvak 29">
            <a:extLst>
              <a:ext uri="{FF2B5EF4-FFF2-40B4-BE49-F238E27FC236}">
                <a16:creationId xmlns:a16="http://schemas.microsoft.com/office/drawing/2014/main" id="{7DA9AA26-B6CD-7CDC-206E-0676120C62AE}"/>
              </a:ext>
            </a:extLst>
          </p:cNvPr>
          <p:cNvSpPr txBox="1"/>
          <p:nvPr/>
        </p:nvSpPr>
        <p:spPr>
          <a:xfrm>
            <a:off x="892628" y="1790065"/>
            <a:ext cx="6498771" cy="1815882"/>
          </a:xfrm>
          <a:prstGeom prst="rect">
            <a:avLst/>
          </a:prstGeom>
          <a:noFill/>
        </p:spPr>
        <p:txBody>
          <a:bodyPr wrap="square" rtlCol="0">
            <a:spAutoFit/>
          </a:bodyPr>
          <a:lstStyle/>
          <a:p>
            <a:r>
              <a:rPr lang="nl-NL" sz="2800" dirty="0">
                <a:latin typeface="Effra" panose="02000506080000020004"/>
              </a:rPr>
              <a:t>In de grondtoestand zijn de eerste 11 energieniveaus volledig gevuld. </a:t>
            </a:r>
          </a:p>
          <a:p>
            <a:endParaRPr lang="nl-NL" sz="2800" dirty="0">
              <a:latin typeface="Effra" panose="02000506080000020004"/>
            </a:endParaRPr>
          </a:p>
          <a:p>
            <a:r>
              <a:rPr lang="nl-NL" sz="2800" dirty="0">
                <a:latin typeface="Effra" panose="02000506080000020004"/>
              </a:rPr>
              <a:t>Hoeveel elektronen bevat het molecuul? </a:t>
            </a:r>
          </a:p>
        </p:txBody>
      </p:sp>
      <p:sp>
        <p:nvSpPr>
          <p:cNvPr id="32" name="Tekstvak 31">
            <a:extLst>
              <a:ext uri="{FF2B5EF4-FFF2-40B4-BE49-F238E27FC236}">
                <a16:creationId xmlns:a16="http://schemas.microsoft.com/office/drawing/2014/main" id="{27562543-6CDC-E353-7041-853DC64FA5F4}"/>
              </a:ext>
            </a:extLst>
          </p:cNvPr>
          <p:cNvSpPr txBox="1"/>
          <p:nvPr/>
        </p:nvSpPr>
        <p:spPr>
          <a:xfrm>
            <a:off x="892628" y="4022663"/>
            <a:ext cx="5812972" cy="1384995"/>
          </a:xfrm>
          <a:prstGeom prst="rect">
            <a:avLst/>
          </a:prstGeom>
          <a:noFill/>
        </p:spPr>
        <p:txBody>
          <a:bodyPr wrap="square">
            <a:spAutoFit/>
          </a:bodyPr>
          <a:lstStyle/>
          <a:p>
            <a:r>
              <a:rPr lang="nl-NL" sz="2800" i="1" dirty="0">
                <a:latin typeface="Effra" panose="02000506080000020004"/>
              </a:rPr>
              <a:t>In elk energieniveau zitten maximaal twee elektronen. </a:t>
            </a:r>
            <a:br>
              <a:rPr lang="nl-NL" sz="2800" i="1" dirty="0">
                <a:latin typeface="Effra" panose="02000506080000020004"/>
              </a:rPr>
            </a:br>
            <a:r>
              <a:rPr lang="nl-NL" sz="2800" i="1" dirty="0">
                <a:latin typeface="Effra" panose="02000506080000020004"/>
              </a:rPr>
              <a:t>Dus 11 x 2 = 22 elektronen</a:t>
            </a:r>
          </a:p>
        </p:txBody>
      </p:sp>
    </p:spTree>
    <p:extLst>
      <p:ext uri="{BB962C8B-B14F-4D97-AF65-F5344CB8AC3E}">
        <p14:creationId xmlns:p14="http://schemas.microsoft.com/office/powerpoint/2010/main" val="1110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C3B00-0BE7-353E-2D4F-CA9D9AD67A13}"/>
              </a:ext>
            </a:extLst>
          </p:cNvPr>
          <p:cNvSpPr>
            <a:spLocks noGrp="1"/>
          </p:cNvSpPr>
          <p:nvPr>
            <p:ph type="title"/>
          </p:nvPr>
        </p:nvSpPr>
        <p:spPr/>
        <p:txBody>
          <a:bodyPr/>
          <a:lstStyle/>
          <a:p>
            <a:r>
              <a:rPr lang="nl-NL" dirty="0"/>
              <a:t>Wat is massadefect?</a:t>
            </a:r>
          </a:p>
        </p:txBody>
      </p:sp>
      <p:sp>
        <p:nvSpPr>
          <p:cNvPr id="3" name="Tijdelijke aanduiding voor tekst 2">
            <a:extLst>
              <a:ext uri="{FF2B5EF4-FFF2-40B4-BE49-F238E27FC236}">
                <a16:creationId xmlns:a16="http://schemas.microsoft.com/office/drawing/2014/main" id="{CA91AD71-33AC-D0D9-C073-8CD4D0B707F2}"/>
              </a:ext>
            </a:extLst>
          </p:cNvPr>
          <p:cNvSpPr>
            <a:spLocks noGrp="1"/>
          </p:cNvSpPr>
          <p:nvPr>
            <p:ph type="body" idx="1"/>
          </p:nvPr>
        </p:nvSpPr>
        <p:spPr/>
        <p:txBody>
          <a:bodyPr/>
          <a:lstStyle/>
          <a:p>
            <a:r>
              <a:rPr lang="nl-NL" dirty="0"/>
              <a:t>Werken met de bekendste formule uit de natuurkunde!</a:t>
            </a:r>
          </a:p>
        </p:txBody>
      </p:sp>
    </p:spTree>
    <p:extLst>
      <p:ext uri="{BB962C8B-B14F-4D97-AF65-F5344CB8AC3E}">
        <p14:creationId xmlns:p14="http://schemas.microsoft.com/office/powerpoint/2010/main" val="3102405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B12FBC9B-1805-94B6-D653-6D86966152D1}"/>
                  </a:ext>
                </a:extLst>
              </p:cNvPr>
              <p:cNvSpPr>
                <a:spLocks noGrp="1"/>
              </p:cNvSpPr>
              <p:nvPr>
                <p:ph idx="1"/>
              </p:nvPr>
            </p:nvSpPr>
            <p:spPr/>
            <p:txBody>
              <a:bodyPr>
                <a:normAutofit lnSpcReduction="10000"/>
              </a:bodyPr>
              <a:lstStyle/>
              <a:p>
                <a:pPr marL="0" indent="0">
                  <a:buNone/>
                </a:pPr>
                <a:r>
                  <a:rPr lang="nl-NL" sz="2400" dirty="0"/>
                  <a:t>Voor verval:</a:t>
                </a:r>
              </a:p>
              <a:p>
                <a14:m>
                  <m:oMath xmlns:m="http://schemas.openxmlformats.org/officeDocument/2006/math">
                    <m:sSub>
                      <m:sSubPr>
                        <m:ctrlPr>
                          <a:rPr lang="nl-NL" sz="2400" b="0" i="1" dirty="0" smtClean="0">
                            <a:latin typeface="Cambria Math" panose="02040503050406030204" pitchFamily="18" charset="0"/>
                          </a:rPr>
                        </m:ctrlPr>
                      </m:sSubPr>
                      <m:e>
                        <m:r>
                          <a:rPr lang="nl-NL" sz="2400" b="0" i="1" dirty="0" smtClean="0">
                            <a:latin typeface="Cambria Math" panose="02040503050406030204" pitchFamily="18" charset="0"/>
                          </a:rPr>
                          <m:t>𝑚</m:t>
                        </m:r>
                      </m:e>
                      <m:sub>
                        <m:r>
                          <a:rPr lang="nl-NL" sz="2400" b="0" i="1" dirty="0" smtClean="0">
                            <a:latin typeface="Cambria Math" panose="02040503050406030204" pitchFamily="18" charset="0"/>
                          </a:rPr>
                          <m:t>𝑈</m:t>
                        </m:r>
                      </m:sub>
                    </m:sSub>
                    <m:r>
                      <a:rPr lang="nl-NL" sz="2400" b="0" i="1" dirty="0" smtClean="0">
                        <a:latin typeface="Cambria Math" panose="02040503050406030204" pitchFamily="18" charset="0"/>
                      </a:rPr>
                      <m:t>=</m:t>
                    </m:r>
                    <m:r>
                      <a:rPr lang="nl-NL" sz="2400" i="1" dirty="0" smtClean="0">
                        <a:latin typeface="Cambria Math" panose="02040503050406030204" pitchFamily="18" charset="0"/>
                      </a:rPr>
                      <m:t>235,04392 </m:t>
                    </m:r>
                    <m:r>
                      <a:rPr lang="nl-NL" sz="2400" b="0" i="1" dirty="0" smtClean="0">
                        <a:latin typeface="Cambria Math" panose="02040503050406030204" pitchFamily="18" charset="0"/>
                      </a:rPr>
                      <m:t>−92×5,4857990946∙</m:t>
                    </m:r>
                    <m:sSup>
                      <m:sSupPr>
                        <m:ctrlPr>
                          <a:rPr lang="nl-NL" sz="2400" b="0" i="1" dirty="0" smtClean="0">
                            <a:latin typeface="Cambria Math" panose="02040503050406030204" pitchFamily="18" charset="0"/>
                          </a:rPr>
                        </m:ctrlPr>
                      </m:sSupPr>
                      <m:e>
                        <m:r>
                          <a:rPr lang="nl-NL" sz="2400" b="0" i="1" dirty="0" smtClean="0">
                            <a:latin typeface="Cambria Math" panose="02040503050406030204" pitchFamily="18" charset="0"/>
                          </a:rPr>
                          <m:t>10</m:t>
                        </m:r>
                      </m:e>
                      <m:sup>
                        <m:r>
                          <a:rPr lang="nl-NL" sz="2400" b="0" i="1" dirty="0" smtClean="0">
                            <a:latin typeface="Cambria Math" panose="02040503050406030204" pitchFamily="18" charset="0"/>
                          </a:rPr>
                          <m:t>−4</m:t>
                        </m:r>
                      </m:sup>
                    </m:sSup>
                    <m:r>
                      <a:rPr lang="nl-NL" sz="2400" b="0" i="1" dirty="0" smtClean="0">
                        <a:latin typeface="Cambria Math" panose="02040503050406030204" pitchFamily="18" charset="0"/>
                      </a:rPr>
                      <m:t>=234,993451 </m:t>
                    </m:r>
                    <m:r>
                      <m:rPr>
                        <m:sty m:val="p"/>
                      </m:rPr>
                      <a:rPr lang="nl-NL" sz="2400" b="0" i="0" dirty="0" smtClean="0">
                        <a:latin typeface="Cambria Math" panose="02040503050406030204" pitchFamily="18" charset="0"/>
                      </a:rPr>
                      <m:t>u</m:t>
                    </m:r>
                  </m:oMath>
                </a14:m>
                <a:endParaRPr lang="nl-NL" sz="2400" dirty="0"/>
              </a:p>
              <a:p>
                <a:pPr marL="0" indent="0">
                  <a:buNone/>
                </a:pPr>
                <a:endParaRPr lang="nl-NL" sz="2400" dirty="0"/>
              </a:p>
              <a:p>
                <a:pPr marL="0" indent="0">
                  <a:buNone/>
                </a:pPr>
                <a:r>
                  <a:rPr lang="nl-NL" sz="2400" dirty="0"/>
                  <a:t>Na verval:</a:t>
                </a: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𝑚</m:t>
                        </m:r>
                      </m:e>
                      <m:sub>
                        <m:r>
                          <a:rPr lang="nl-NL" sz="2400" b="0" i="1" smtClean="0">
                            <a:latin typeface="Cambria Math" panose="02040503050406030204" pitchFamily="18" charset="0"/>
                          </a:rPr>
                          <m:t>𝑇h</m:t>
                        </m:r>
                      </m:sub>
                    </m:sSub>
                    <m:r>
                      <a:rPr lang="nl-NL" sz="2400" b="0" i="1" smtClean="0">
                        <a:latin typeface="Cambria Math" panose="02040503050406030204" pitchFamily="18" charset="0"/>
                      </a:rPr>
                      <m:t>=231,03630−90</m:t>
                    </m:r>
                    <m:r>
                      <a:rPr lang="nl-NL" sz="2400" i="1" dirty="0">
                        <a:latin typeface="Cambria Math" panose="02040503050406030204" pitchFamily="18" charset="0"/>
                      </a:rPr>
                      <m:t>×5,4857990946∙</m:t>
                    </m:r>
                    <m:sSup>
                      <m:sSupPr>
                        <m:ctrlPr>
                          <a:rPr lang="nl-NL" sz="2400" i="1" dirty="0">
                            <a:latin typeface="Cambria Math" panose="02040503050406030204" pitchFamily="18" charset="0"/>
                          </a:rPr>
                        </m:ctrlPr>
                      </m:sSupPr>
                      <m:e>
                        <m:r>
                          <a:rPr lang="nl-NL" sz="2400" i="1" dirty="0">
                            <a:latin typeface="Cambria Math" panose="02040503050406030204" pitchFamily="18" charset="0"/>
                          </a:rPr>
                          <m:t>10</m:t>
                        </m:r>
                      </m:e>
                      <m:sup>
                        <m:r>
                          <a:rPr lang="nl-NL" sz="2400" i="1" dirty="0">
                            <a:latin typeface="Cambria Math" panose="02040503050406030204" pitchFamily="18" charset="0"/>
                          </a:rPr>
                          <m:t>−4</m:t>
                        </m:r>
                      </m:sup>
                    </m:sSup>
                    <m:r>
                      <a:rPr lang="nl-NL" sz="2400" b="0" i="1" dirty="0" smtClean="0">
                        <a:latin typeface="Cambria Math" panose="02040503050406030204" pitchFamily="18" charset="0"/>
                      </a:rPr>
                      <m:t>=230,986928 </m:t>
                    </m:r>
                    <m:r>
                      <m:rPr>
                        <m:sty m:val="p"/>
                      </m:rPr>
                      <a:rPr lang="nl-NL" sz="2400" b="0" i="0" dirty="0" smtClean="0">
                        <a:latin typeface="Cambria Math" panose="02040503050406030204" pitchFamily="18" charset="0"/>
                      </a:rPr>
                      <m:t>u</m:t>
                    </m:r>
                  </m:oMath>
                </a14:m>
                <a:endParaRPr lang="nl-NL" sz="2400" b="0" i="1" dirty="0">
                  <a:latin typeface="Cambria Math" panose="02040503050406030204" pitchFamily="18" charset="0"/>
                </a:endParaRPr>
              </a:p>
              <a:p>
                <a14:m>
                  <m:oMath xmlns:m="http://schemas.openxmlformats.org/officeDocument/2006/math">
                    <m:sSub>
                      <m:sSubPr>
                        <m:ctrlPr>
                          <a:rPr lang="nl-NL" sz="2400" b="0" i="1" dirty="0" smtClean="0">
                            <a:latin typeface="Cambria Math" panose="02040503050406030204" pitchFamily="18" charset="0"/>
                          </a:rPr>
                        </m:ctrlPr>
                      </m:sSubPr>
                      <m:e>
                        <m:r>
                          <a:rPr lang="nl-NL" sz="2400" b="0" i="1" dirty="0" smtClean="0">
                            <a:latin typeface="Cambria Math" panose="02040503050406030204" pitchFamily="18" charset="0"/>
                          </a:rPr>
                          <m:t>𝑚</m:t>
                        </m:r>
                      </m:e>
                      <m:sub>
                        <m:r>
                          <a:rPr lang="nl-NL" sz="2400" b="0" i="1" dirty="0" smtClean="0">
                            <a:latin typeface="Cambria Math" panose="02040503050406030204" pitchFamily="18" charset="0"/>
                          </a:rPr>
                          <m:t>𝐻𝑒</m:t>
                        </m:r>
                      </m:sub>
                    </m:sSub>
                    <m:r>
                      <a:rPr lang="nl-NL" sz="2400" b="0" i="1" dirty="0" smtClean="0">
                        <a:latin typeface="Cambria Math" panose="02040503050406030204" pitchFamily="18" charset="0"/>
                      </a:rPr>
                      <m:t>=4,002603−2</m:t>
                    </m:r>
                    <m:r>
                      <a:rPr lang="nl-NL" sz="2400" i="1" dirty="0">
                        <a:latin typeface="Cambria Math" panose="02040503050406030204" pitchFamily="18" charset="0"/>
                      </a:rPr>
                      <m:t>×5,4857990946∙</m:t>
                    </m:r>
                    <m:sSup>
                      <m:sSupPr>
                        <m:ctrlPr>
                          <a:rPr lang="nl-NL" sz="2400" i="1" dirty="0">
                            <a:latin typeface="Cambria Math" panose="02040503050406030204" pitchFamily="18" charset="0"/>
                          </a:rPr>
                        </m:ctrlPr>
                      </m:sSupPr>
                      <m:e>
                        <m:r>
                          <a:rPr lang="nl-NL" sz="2400" i="1" dirty="0">
                            <a:latin typeface="Cambria Math" panose="02040503050406030204" pitchFamily="18" charset="0"/>
                          </a:rPr>
                          <m:t>10</m:t>
                        </m:r>
                      </m:e>
                      <m:sup>
                        <m:r>
                          <a:rPr lang="nl-NL" sz="2400" i="1" dirty="0">
                            <a:latin typeface="Cambria Math" panose="02040503050406030204" pitchFamily="18" charset="0"/>
                          </a:rPr>
                          <m:t>−4</m:t>
                        </m:r>
                      </m:sup>
                    </m:sSup>
                    <m:r>
                      <a:rPr lang="nl-NL" sz="2400" b="0" i="0" dirty="0" smtClean="0">
                        <a:latin typeface="Cambria Math" panose="02040503050406030204" pitchFamily="18" charset="0"/>
                      </a:rPr>
                      <m:t>=4,001506 </m:t>
                    </m:r>
                    <m:r>
                      <m:rPr>
                        <m:sty m:val="p"/>
                      </m:rPr>
                      <a:rPr lang="nl-NL" sz="2400" b="0" i="0" dirty="0" smtClean="0">
                        <a:latin typeface="Cambria Math" panose="02040503050406030204" pitchFamily="18" charset="0"/>
                      </a:rPr>
                      <m:t>u</m:t>
                    </m:r>
                    <m:r>
                      <a:rPr lang="nl-NL" sz="2400" b="0" i="0" dirty="0" smtClean="0">
                        <a:latin typeface="Cambria Math" panose="02040503050406030204" pitchFamily="18" charset="0"/>
                      </a:rPr>
                      <m:t> </m:t>
                    </m:r>
                  </m:oMath>
                </a14:m>
                <a:endParaRPr lang="nl-NL" sz="2400" dirty="0"/>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𝑚</m:t>
                        </m:r>
                      </m:e>
                      <m:sub>
                        <m:r>
                          <a:rPr lang="nl-NL" sz="2400" b="0" i="1" smtClean="0">
                            <a:latin typeface="Cambria Math" panose="02040503050406030204" pitchFamily="18" charset="0"/>
                          </a:rPr>
                          <m:t>𝑛𝑎</m:t>
                        </m:r>
                      </m:sub>
                    </m:sSub>
                    <m:r>
                      <a:rPr lang="nl-NL" sz="2400" b="0" i="1" smtClean="0">
                        <a:latin typeface="Cambria Math" panose="02040503050406030204" pitchFamily="18" charset="0"/>
                      </a:rPr>
                      <m:t>=234,988434</m:t>
                    </m:r>
                    <m:r>
                      <a:rPr lang="nl-NL" sz="2400" b="0" i="0" smtClean="0">
                        <a:latin typeface="Cambria Math" panose="02040503050406030204" pitchFamily="18" charset="0"/>
                      </a:rPr>
                      <m:t> </m:t>
                    </m:r>
                    <m:r>
                      <m:rPr>
                        <m:sty m:val="p"/>
                      </m:rPr>
                      <a:rPr lang="nl-NL" sz="2400" b="0" i="0" smtClean="0">
                        <a:latin typeface="Cambria Math" panose="02040503050406030204" pitchFamily="18" charset="0"/>
                      </a:rPr>
                      <m:t>u</m:t>
                    </m:r>
                  </m:oMath>
                </a14:m>
                <a:endParaRPr lang="nl-NL" sz="2400" dirty="0"/>
              </a:p>
              <a:p>
                <a:pPr marL="0" indent="0">
                  <a:buNone/>
                </a:pPr>
                <a:endParaRPr lang="nl-NL" sz="2400" dirty="0"/>
              </a:p>
              <a:p>
                <a:pPr marL="0" indent="0">
                  <a:buNone/>
                </a:pPr>
                <a:r>
                  <a:rPr lang="nl-NL" sz="2400" dirty="0"/>
                  <a:t>Massadefect:</a:t>
                </a:r>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=234,993451−234,988434</m:t>
                    </m:r>
                    <m:r>
                      <a:rPr lang="nl-NL" sz="2400" b="0" i="0" smtClean="0">
                        <a:latin typeface="Cambria Math" panose="02040503050406030204" pitchFamily="18" charset="0"/>
                      </a:rPr>
                      <m:t>=0,00502 </m:t>
                    </m:r>
                    <m:r>
                      <m:rPr>
                        <m:sty m:val="p"/>
                      </m:rPr>
                      <a:rPr lang="nl-NL" sz="2400" b="0" i="0" smtClean="0">
                        <a:latin typeface="Cambria Math" panose="02040503050406030204" pitchFamily="18" charset="0"/>
                      </a:rPr>
                      <m:t>u</m:t>
                    </m:r>
                  </m:oMath>
                </a14:m>
                <a:endParaRPr lang="nl-NL" sz="2400" dirty="0"/>
              </a:p>
            </p:txBody>
          </p:sp>
        </mc:Choice>
        <mc:Fallback xmlns="">
          <p:sp>
            <p:nvSpPr>
              <p:cNvPr id="3" name="Tijdelijke aanduiding voor inhoud 2">
                <a:extLst>
                  <a:ext uri="{FF2B5EF4-FFF2-40B4-BE49-F238E27FC236}">
                    <a16:creationId xmlns:a16="http://schemas.microsoft.com/office/drawing/2014/main" id="{B12FBC9B-1805-94B6-D653-6D86966152D1}"/>
                  </a:ext>
                </a:extLst>
              </p:cNvPr>
              <p:cNvSpPr>
                <a:spLocks noGrp="1" noRot="1" noChangeAspect="1" noMove="1" noResize="1" noEditPoints="1" noAdjustHandles="1" noChangeArrowheads="1" noChangeShapeType="1" noTextEdit="1"/>
              </p:cNvSpPr>
              <p:nvPr>
                <p:ph idx="1"/>
              </p:nvPr>
            </p:nvSpPr>
            <p:spPr>
              <a:blipFill>
                <a:blip r:embed="rId2"/>
                <a:stretch>
                  <a:fillRect l="-928" t="-2661" b="-2381"/>
                </a:stretch>
              </a:blipFill>
            </p:spPr>
            <p:txBody>
              <a:bodyPr/>
              <a:lstStyle/>
              <a:p>
                <a:r>
                  <a:rPr lang="nl-NL">
                    <a:noFill/>
                  </a:rPr>
                  <a:t> </a:t>
                </a:r>
              </a:p>
            </p:txBody>
          </p:sp>
        </mc:Fallback>
      </mc:AlternateContent>
      <p:pic>
        <p:nvPicPr>
          <p:cNvPr id="9" name="Tijdelijke aanduiding voor inhoud 5">
            <a:extLst>
              <a:ext uri="{FF2B5EF4-FFF2-40B4-BE49-F238E27FC236}">
                <a16:creationId xmlns:a16="http://schemas.microsoft.com/office/drawing/2014/main" id="{230F2CF8-67BA-44A8-2D4C-2F240671D10A}"/>
              </a:ext>
            </a:extLst>
          </p:cNvPr>
          <p:cNvPicPr>
            <a:picLocks noChangeAspect="1"/>
          </p:cNvPicPr>
          <p:nvPr/>
        </p:nvPicPr>
        <p:blipFill>
          <a:blip r:embed="rId3"/>
          <a:srcRect b="25052"/>
          <a:stretch/>
        </p:blipFill>
        <p:spPr>
          <a:xfrm>
            <a:off x="891540" y="2747635"/>
            <a:ext cx="9601200" cy="3804245"/>
          </a:xfrm>
          <a:prstGeom prst="rect">
            <a:avLst/>
          </a:prstGeom>
        </p:spPr>
      </p:pic>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D818FFE0-7F96-A10C-6FCC-0EC482AB8FA8}"/>
                  </a:ext>
                </a:extLst>
              </p:cNvPr>
              <p:cNvSpPr>
                <a:spLocks noGrp="1"/>
              </p:cNvSpPr>
              <p:nvPr>
                <p:ph type="title"/>
              </p:nvPr>
            </p:nvSpPr>
            <p:spPr>
              <a:xfrm>
                <a:off x="838200" y="681037"/>
                <a:ext cx="10515600" cy="1009651"/>
              </a:xfrm>
            </p:spPr>
            <p:txBody>
              <a:bodyPr>
                <a:normAutofit/>
              </a:bodyPr>
              <a:lstStyle/>
              <a:p>
                <a14:m>
                  <m:oMath xmlns:m="http://schemas.openxmlformats.org/officeDocument/2006/math">
                    <m:sPre>
                      <m:sPrePr>
                        <m:ctrlPr>
                          <a:rPr lang="nl-NL" i="1" smtClean="0">
                            <a:latin typeface="Cambria Math" panose="02040503050406030204" pitchFamily="18" charset="0"/>
                          </a:rPr>
                        </m:ctrlPr>
                      </m:sPrePr>
                      <m:sub>
                        <m:r>
                          <a:rPr lang="nl-NL" b="0" i="0" smtClean="0">
                            <a:latin typeface="Cambria Math" panose="02040503050406030204" pitchFamily="18" charset="0"/>
                          </a:rPr>
                          <m:t>92</m:t>
                        </m:r>
                      </m:sub>
                      <m:sup>
                        <m:r>
                          <a:rPr lang="nl-NL" b="0" i="0" smtClean="0">
                            <a:latin typeface="Cambria Math" panose="02040503050406030204" pitchFamily="18" charset="0"/>
                          </a:rPr>
                          <m:t>235</m:t>
                        </m:r>
                      </m:sup>
                      <m:e>
                        <m:r>
                          <a:rPr lang="nl-NL" b="0" i="1" smtClean="0">
                            <a:latin typeface="Cambria Math" panose="02040503050406030204" pitchFamily="18" charset="0"/>
                          </a:rPr>
                          <m:t>𝑈</m:t>
                        </m:r>
                        <m:r>
                          <a:rPr lang="nl-NL" b="0" i="0" smtClean="0">
                            <a:latin typeface="Cambria Math" panose="02040503050406030204" pitchFamily="18" charset="0"/>
                          </a:rPr>
                          <m:t>→</m:t>
                        </m:r>
                      </m:e>
                    </m:sPre>
                  </m:oMath>
                </a14:m>
                <a:r>
                  <a:rPr lang="nl-NL" dirty="0"/>
                  <a:t> </a:t>
                </a:r>
                <a14:m>
                  <m:oMath xmlns:m="http://schemas.openxmlformats.org/officeDocument/2006/math">
                    <m:sPre>
                      <m:sPrePr>
                        <m:ctrlPr>
                          <a:rPr lang="nl-NL" i="1" smtClean="0">
                            <a:latin typeface="Cambria Math" panose="02040503050406030204" pitchFamily="18" charset="0"/>
                          </a:rPr>
                        </m:ctrlPr>
                      </m:sPrePr>
                      <m:sub>
                        <m:r>
                          <a:rPr lang="nl-NL">
                            <a:latin typeface="Cambria Math" panose="02040503050406030204" pitchFamily="18" charset="0"/>
                          </a:rPr>
                          <m:t>9</m:t>
                        </m:r>
                        <m:r>
                          <a:rPr lang="nl-NL" b="0" i="1" smtClean="0">
                            <a:latin typeface="Cambria Math" panose="02040503050406030204" pitchFamily="18" charset="0"/>
                          </a:rPr>
                          <m:t>0</m:t>
                        </m:r>
                      </m:sub>
                      <m:sup>
                        <m:r>
                          <a:rPr lang="nl-NL">
                            <a:latin typeface="Cambria Math" panose="02040503050406030204" pitchFamily="18" charset="0"/>
                          </a:rPr>
                          <m:t>23</m:t>
                        </m:r>
                        <m:r>
                          <a:rPr lang="nl-NL" b="0" i="1" smtClean="0">
                            <a:latin typeface="Cambria Math" panose="02040503050406030204" pitchFamily="18" charset="0"/>
                          </a:rPr>
                          <m:t>1</m:t>
                        </m:r>
                      </m:sup>
                      <m:e>
                        <m:r>
                          <a:rPr lang="nl-NL" b="0" i="1" smtClean="0">
                            <a:latin typeface="Cambria Math" panose="02040503050406030204" pitchFamily="18" charset="0"/>
                          </a:rPr>
                          <m:t>𝑇h</m:t>
                        </m:r>
                        <m:r>
                          <a:rPr lang="nl-NL" b="0" i="1" smtClean="0">
                            <a:latin typeface="Cambria Math" panose="02040503050406030204" pitchFamily="18" charset="0"/>
                          </a:rPr>
                          <m:t>+</m:t>
                        </m:r>
                        <m:sPre>
                          <m:sPrePr>
                            <m:ctrlPr>
                              <a:rPr lang="nl-NL" i="1">
                                <a:latin typeface="Cambria Math" panose="02040503050406030204" pitchFamily="18" charset="0"/>
                              </a:rPr>
                            </m:ctrlPr>
                          </m:sPrePr>
                          <m:sub>
                            <m:r>
                              <a:rPr lang="nl-NL">
                                <a:latin typeface="Cambria Math" panose="02040503050406030204" pitchFamily="18" charset="0"/>
                              </a:rPr>
                              <m:t>2</m:t>
                            </m:r>
                          </m:sub>
                          <m:sup>
                            <m:r>
                              <a:rPr lang="nl-NL">
                                <a:latin typeface="Cambria Math" panose="02040503050406030204" pitchFamily="18" charset="0"/>
                              </a:rPr>
                              <m:t>4</m:t>
                            </m:r>
                          </m:sup>
                          <m:e>
                            <m:r>
                              <a:rPr lang="nl-NL" i="1">
                                <a:latin typeface="Cambria Math" panose="02040503050406030204" pitchFamily="18" charset="0"/>
                              </a:rPr>
                              <m:t>𝐻𝑒</m:t>
                            </m:r>
                          </m:e>
                        </m:sPre>
                      </m:e>
                    </m:sPre>
                  </m:oMath>
                </a14:m>
                <a:endParaRPr lang="nl-NL" dirty="0"/>
              </a:p>
            </p:txBody>
          </p:sp>
        </mc:Choice>
        <mc:Fallback xmlns="">
          <p:sp>
            <p:nvSpPr>
              <p:cNvPr id="2" name="Titel 1">
                <a:extLst>
                  <a:ext uri="{FF2B5EF4-FFF2-40B4-BE49-F238E27FC236}">
                    <a16:creationId xmlns:a16="http://schemas.microsoft.com/office/drawing/2014/main" id="{D818FFE0-7F96-A10C-6FCC-0EC482AB8FA8}"/>
                  </a:ext>
                </a:extLst>
              </p:cNvPr>
              <p:cNvSpPr>
                <a:spLocks noGrp="1" noRot="1" noChangeAspect="1" noMove="1" noResize="1" noEditPoints="1" noAdjustHandles="1" noChangeArrowheads="1" noChangeShapeType="1" noTextEdit="1"/>
              </p:cNvSpPr>
              <p:nvPr>
                <p:ph type="title"/>
              </p:nvPr>
            </p:nvSpPr>
            <p:spPr>
              <a:xfrm>
                <a:off x="838200" y="681037"/>
                <a:ext cx="10515600" cy="1009651"/>
              </a:xfrm>
              <a:blipFill>
                <a:blip r:embed="rId4"/>
                <a:stretch>
                  <a:fillRect/>
                </a:stretch>
              </a:blipFill>
            </p:spPr>
            <p:txBody>
              <a:bodyPr/>
              <a:lstStyle/>
              <a:p>
                <a:r>
                  <a:rPr lang="nl-NL">
                    <a:noFill/>
                  </a:rPr>
                  <a:t> </a:t>
                </a:r>
              </a:p>
            </p:txBody>
          </p:sp>
        </mc:Fallback>
      </mc:AlternateContent>
      <p:pic>
        <p:nvPicPr>
          <p:cNvPr id="15" name="Afbeelding 14">
            <a:extLst>
              <a:ext uri="{FF2B5EF4-FFF2-40B4-BE49-F238E27FC236}">
                <a16:creationId xmlns:a16="http://schemas.microsoft.com/office/drawing/2014/main" id="{F9C35517-4902-A6B2-EECE-58711D042B3C}"/>
              </a:ext>
            </a:extLst>
          </p:cNvPr>
          <p:cNvPicPr>
            <a:picLocks noChangeAspect="1"/>
          </p:cNvPicPr>
          <p:nvPr/>
        </p:nvPicPr>
        <p:blipFill>
          <a:blip r:embed="rId5"/>
          <a:stretch>
            <a:fillRect/>
          </a:stretch>
        </p:blipFill>
        <p:spPr>
          <a:xfrm>
            <a:off x="602816" y="4444073"/>
            <a:ext cx="10021699" cy="2086266"/>
          </a:xfrm>
          <a:prstGeom prst="rect">
            <a:avLst/>
          </a:prstGeom>
        </p:spPr>
      </p:pic>
      <p:sp>
        <p:nvSpPr>
          <p:cNvPr id="20" name="Ovaal 19">
            <a:extLst>
              <a:ext uri="{FF2B5EF4-FFF2-40B4-BE49-F238E27FC236}">
                <a16:creationId xmlns:a16="http://schemas.microsoft.com/office/drawing/2014/main" id="{E375CE53-431C-A3C2-C0D4-B532285567FA}"/>
              </a:ext>
            </a:extLst>
          </p:cNvPr>
          <p:cNvSpPr/>
          <p:nvPr/>
        </p:nvSpPr>
        <p:spPr>
          <a:xfrm>
            <a:off x="3980543" y="4109520"/>
            <a:ext cx="1124857"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C2AB6410-991C-AB12-06A8-BAA6D9CD5B15}"/>
              </a:ext>
            </a:extLst>
          </p:cNvPr>
          <p:cNvSpPr/>
          <p:nvPr/>
        </p:nvSpPr>
        <p:spPr>
          <a:xfrm>
            <a:off x="3957682" y="5900829"/>
            <a:ext cx="1124857"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E225A4FE-4CBB-082E-E5CD-21F872712495}"/>
              </a:ext>
            </a:extLst>
          </p:cNvPr>
          <p:cNvSpPr/>
          <p:nvPr/>
        </p:nvSpPr>
        <p:spPr>
          <a:xfrm>
            <a:off x="3690983" y="5501625"/>
            <a:ext cx="1391556"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B358E79E-569E-97BB-4726-BA45E8EFBC66}"/>
              </a:ext>
            </a:extLst>
          </p:cNvPr>
          <p:cNvSpPr/>
          <p:nvPr/>
        </p:nvSpPr>
        <p:spPr>
          <a:xfrm>
            <a:off x="3482340" y="2278380"/>
            <a:ext cx="6316980" cy="41148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2C08E656-2CC3-3938-88E6-ECA702C9556A}"/>
              </a:ext>
            </a:extLst>
          </p:cNvPr>
          <p:cNvPicPr>
            <a:picLocks noChangeAspect="1"/>
          </p:cNvPicPr>
          <p:nvPr/>
        </p:nvPicPr>
        <p:blipFill>
          <a:blip r:embed="rId6"/>
          <a:stretch>
            <a:fillRect/>
          </a:stretch>
        </p:blipFill>
        <p:spPr>
          <a:xfrm>
            <a:off x="717396" y="3821270"/>
            <a:ext cx="10757207" cy="2421732"/>
          </a:xfrm>
          <a:prstGeom prst="rect">
            <a:avLst/>
          </a:prstGeom>
        </p:spPr>
      </p:pic>
      <p:sp>
        <p:nvSpPr>
          <p:cNvPr id="24" name="Ovaal 23">
            <a:extLst>
              <a:ext uri="{FF2B5EF4-FFF2-40B4-BE49-F238E27FC236}">
                <a16:creationId xmlns:a16="http://schemas.microsoft.com/office/drawing/2014/main" id="{5A20035B-284C-706C-38A9-EACF68D6AE5F}"/>
              </a:ext>
            </a:extLst>
          </p:cNvPr>
          <p:cNvSpPr/>
          <p:nvPr/>
        </p:nvSpPr>
        <p:spPr>
          <a:xfrm>
            <a:off x="4222108" y="5756218"/>
            <a:ext cx="2049151" cy="3397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0F2CA7CF-11BE-9068-98FE-634777B7A301}"/>
              </a:ext>
            </a:extLst>
          </p:cNvPr>
          <p:cNvPicPr>
            <a:picLocks noChangeAspect="1"/>
          </p:cNvPicPr>
          <p:nvPr/>
        </p:nvPicPr>
        <p:blipFill>
          <a:blip r:embed="rId7"/>
          <a:stretch>
            <a:fillRect/>
          </a:stretch>
        </p:blipFill>
        <p:spPr>
          <a:xfrm>
            <a:off x="1121502" y="5343419"/>
            <a:ext cx="9545382" cy="752580"/>
          </a:xfrm>
          <a:prstGeom prst="rect">
            <a:avLst/>
          </a:prstGeom>
        </p:spPr>
      </p:pic>
      <p:sp>
        <p:nvSpPr>
          <p:cNvPr id="25" name="Ovaal 24">
            <a:extLst>
              <a:ext uri="{FF2B5EF4-FFF2-40B4-BE49-F238E27FC236}">
                <a16:creationId xmlns:a16="http://schemas.microsoft.com/office/drawing/2014/main" id="{5D5BA38C-06AA-9D78-0E27-ABA47FDAD832}"/>
              </a:ext>
            </a:extLst>
          </p:cNvPr>
          <p:cNvSpPr/>
          <p:nvPr/>
        </p:nvSpPr>
        <p:spPr>
          <a:xfrm>
            <a:off x="4179739" y="5549818"/>
            <a:ext cx="1276181" cy="3397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FAC6DEEA-FB76-6BE2-C30A-5867744D82F7}"/>
              </a:ext>
            </a:extLst>
          </p:cNvPr>
          <p:cNvSpPr txBox="1"/>
          <p:nvPr/>
        </p:nvSpPr>
        <p:spPr>
          <a:xfrm>
            <a:off x="9901073" y="3843021"/>
            <a:ext cx="2004060" cy="461665"/>
          </a:xfrm>
          <a:prstGeom prst="rect">
            <a:avLst/>
          </a:prstGeom>
          <a:noFill/>
        </p:spPr>
        <p:txBody>
          <a:bodyPr wrap="square" rtlCol="0">
            <a:spAutoFit/>
          </a:bodyPr>
          <a:lstStyle/>
          <a:p>
            <a:r>
              <a:rPr lang="nl-NL" sz="2400" dirty="0">
                <a:solidFill>
                  <a:schemeClr val="bg1"/>
                </a:solidFill>
                <a:latin typeface="Effra" panose="02000506080000020004"/>
              </a:rPr>
              <a:t>Tabel 7</a:t>
            </a:r>
          </a:p>
        </p:txBody>
      </p:sp>
    </p:spTree>
    <p:extLst>
      <p:ext uri="{BB962C8B-B14F-4D97-AF65-F5344CB8AC3E}">
        <p14:creationId xmlns:p14="http://schemas.microsoft.com/office/powerpoint/2010/main" val="278452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75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10" presetClass="exit" presetSubtype="0" fill="hold" grpId="1"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heel(1)">
                                      <p:cBhvr>
                                        <p:cTn id="53" dur="75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8" fill="hold" grpId="0" nodeType="clickEffect">
                                  <p:stCondLst>
                                    <p:cond delay="0"/>
                                  </p:stCondLst>
                                  <p:childTnLst>
                                    <p:animEffect transition="out" filter="wipe(left)">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childTnLst>
                                </p:cTn>
                              </p:par>
                              <p:par>
                                <p:cTn id="63" presetID="10" presetClass="exit" presetSubtype="0" fill="hold" grpId="1"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heel(1)">
                                      <p:cBhvr>
                                        <p:cTn id="83" dur="75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cTn>
                              </p:par>
                              <p:par>
                                <p:cTn id="95" presetID="10" presetClass="exit" presetSubtype="0" fill="hold" grpId="1" nodeType="with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heel(1)">
                                      <p:cBhvr>
                                        <p:cTn id="105" dur="75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
                                            <p:txEl>
                                              <p:pRg st="6" end="6"/>
                                            </p:txEl>
                                          </p:spTgt>
                                        </p:tgtEl>
                                        <p:attrNameLst>
                                          <p:attrName>style.visibility</p:attrName>
                                        </p:attrNameLst>
                                      </p:cBhvr>
                                      <p:to>
                                        <p:strVal val="visible"/>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0" grpId="1" animBg="1"/>
      <p:bldP spid="21" grpId="0" animBg="1"/>
      <p:bldP spid="21" grpId="1" animBg="1"/>
      <p:bldP spid="22" grpId="0" animBg="1"/>
      <p:bldP spid="22" grpId="1" animBg="1"/>
      <p:bldP spid="23" grpId="0" animBg="1"/>
      <p:bldP spid="24" grpId="0" animBg="1"/>
      <p:bldP spid="24" grpId="1" animBg="1"/>
      <p:bldP spid="25" grpId="0" animBg="1"/>
      <p:bldP spid="25" grpId="1" animBg="1"/>
      <p:bldP spid="26" grpId="0"/>
      <p:bldP spid="2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F62A2E5-47E7-01FA-1379-7FC87FAB3D91}"/>
                  </a:ext>
                </a:extLst>
              </p:cNvPr>
              <p:cNvSpPr>
                <a:spLocks noGrp="1"/>
              </p:cNvSpPr>
              <p:nvPr>
                <p:ph idx="1"/>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=0,00502 </m:t>
                    </m:r>
                    <m:r>
                      <m:rPr>
                        <m:sty m:val="p"/>
                      </m:rPr>
                      <a:rPr lang="nl-NL" sz="2400" b="0" i="0" smtClean="0">
                        <a:latin typeface="Cambria Math" panose="02040503050406030204" pitchFamily="18" charset="0"/>
                      </a:rPr>
                      <m:t>u</m:t>
                    </m:r>
                  </m:oMath>
                </a14:m>
                <a:endParaRPr lang="nl-NL" sz="2400" b="0" dirty="0"/>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m:t>
                    </m:r>
                  </m:oMath>
                </a14:m>
                <a:r>
                  <a:rPr lang="nl-NL" sz="2400" dirty="0"/>
                  <a:t> </a:t>
                </a:r>
                <a14:m>
                  <m:oMath xmlns:m="http://schemas.openxmlformats.org/officeDocument/2006/math">
                    <m:r>
                      <a:rPr lang="nl-NL" sz="2400" i="1">
                        <a:latin typeface="Cambria Math" panose="02040503050406030204" pitchFamily="18" charset="0"/>
                      </a:rPr>
                      <m:t>0,00502</m:t>
                    </m:r>
                    <m:r>
                      <a:rPr lang="nl-NL" sz="2400" b="0" i="1" smtClean="0">
                        <a:latin typeface="Cambria Math" panose="02040503050406030204" pitchFamily="18" charset="0"/>
                      </a:rPr>
                      <m:t>×1,660538921∙</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−27</m:t>
                        </m:r>
                      </m:sup>
                    </m:sSup>
                    <m:r>
                      <a:rPr lang="nl-NL" sz="2400" b="0" i="1" smtClean="0">
                        <a:latin typeface="Cambria Math" panose="02040503050406030204" pitchFamily="18" charset="0"/>
                      </a:rPr>
                      <m:t>=8,33119∙</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−30</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kg</m:t>
                    </m:r>
                  </m:oMath>
                </a14:m>
                <a:endParaRPr lang="nl-NL" sz="2400" b="0" dirty="0"/>
              </a:p>
              <a:p>
                <a14:m>
                  <m:oMath xmlns:m="http://schemas.openxmlformats.org/officeDocument/2006/math">
                    <m:r>
                      <a:rPr lang="nl-NL" sz="2400" b="0" i="1" smtClean="0">
                        <a:latin typeface="Cambria Math" panose="02040503050406030204" pitchFamily="18" charset="0"/>
                      </a:rPr>
                      <m:t>𝐸</m:t>
                    </m:r>
                    <m:r>
                      <a:rPr lang="nl-NL" sz="2400" b="0" i="1" smtClean="0">
                        <a:latin typeface="Cambria Math" panose="02040503050406030204" pitchFamily="18" charset="0"/>
                      </a:rPr>
                      <m:t>=</m:t>
                    </m:r>
                    <m:r>
                      <a:rPr lang="nl-NL" sz="2400" b="0" i="1" smtClean="0">
                        <a:latin typeface="Cambria Math" panose="02040503050406030204" pitchFamily="18" charset="0"/>
                      </a:rPr>
                      <m:t>𝑚</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𝑐</m:t>
                        </m:r>
                      </m:e>
                      <m:sup>
                        <m:r>
                          <a:rPr lang="nl-NL" sz="2400" b="0" i="1" smtClean="0">
                            <a:latin typeface="Cambria Math" panose="02040503050406030204" pitchFamily="18" charset="0"/>
                          </a:rPr>
                          <m:t>2</m:t>
                        </m:r>
                      </m:sup>
                    </m:sSup>
                    <m:r>
                      <a:rPr lang="nl-NL" sz="2400" b="0" i="1" smtClean="0">
                        <a:latin typeface="Cambria Math" panose="02040503050406030204" pitchFamily="18" charset="0"/>
                      </a:rPr>
                      <m:t>=</m:t>
                    </m:r>
                  </m:oMath>
                </a14:m>
                <a:r>
                  <a:rPr lang="nl-NL" sz="2400" dirty="0"/>
                  <a:t> </a:t>
                </a:r>
                <a14:m>
                  <m:oMath xmlns:m="http://schemas.openxmlformats.org/officeDocument/2006/math">
                    <m:r>
                      <a:rPr lang="nl-NL" sz="2400" i="1">
                        <a:latin typeface="Cambria Math" panose="02040503050406030204" pitchFamily="18" charset="0"/>
                      </a:rPr>
                      <m:t>8,33119∙</m:t>
                    </m:r>
                    <m:sSup>
                      <m:sSupPr>
                        <m:ctrlPr>
                          <a:rPr lang="nl-NL" sz="2400" i="1">
                            <a:latin typeface="Cambria Math" panose="02040503050406030204" pitchFamily="18" charset="0"/>
                          </a:rPr>
                        </m:ctrlPr>
                      </m:sSupPr>
                      <m:e>
                        <m:r>
                          <a:rPr lang="nl-NL" sz="2400" i="1">
                            <a:latin typeface="Cambria Math" panose="02040503050406030204" pitchFamily="18" charset="0"/>
                          </a:rPr>
                          <m:t>10</m:t>
                        </m:r>
                      </m:e>
                      <m:sup>
                        <m:r>
                          <a:rPr lang="nl-NL" sz="2400" i="1">
                            <a:latin typeface="Cambria Math" panose="02040503050406030204" pitchFamily="18" charset="0"/>
                          </a:rPr>
                          <m:t>−30</m:t>
                        </m:r>
                      </m:sup>
                    </m:sSup>
                    <m:r>
                      <a:rPr lang="nl-NL" sz="2400" b="0" i="1" smtClean="0">
                        <a:latin typeface="Cambria Math" panose="02040503050406030204" pitchFamily="18" charset="0"/>
                      </a:rPr>
                      <m:t>×</m:t>
                    </m:r>
                    <m:sSup>
                      <m:sSupPr>
                        <m:ctrlPr>
                          <a:rPr lang="nl-NL" sz="2400" b="0" i="1" smtClean="0">
                            <a:latin typeface="Cambria Math" panose="02040503050406030204" pitchFamily="18" charset="0"/>
                          </a:rPr>
                        </m:ctrlPr>
                      </m:sSupPr>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2,997925∙</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8</m:t>
                                </m:r>
                              </m:sup>
                            </m:sSup>
                          </m:e>
                        </m:d>
                      </m:e>
                      <m:sup>
                        <m:r>
                          <a:rPr lang="nl-NL" sz="2400" b="0" i="1" smtClean="0">
                            <a:latin typeface="Cambria Math" panose="02040503050406030204" pitchFamily="18" charset="0"/>
                          </a:rPr>
                          <m:t>2</m:t>
                        </m:r>
                      </m:sup>
                    </m:sSup>
                    <m:r>
                      <a:rPr lang="nl-NL" sz="2400" b="0" i="1" smtClean="0">
                        <a:latin typeface="Cambria Math" panose="02040503050406030204" pitchFamily="18" charset="0"/>
                      </a:rPr>
                      <m:t>=7,48800∙</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−13</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J</m:t>
                    </m:r>
                  </m:oMath>
                </a14:m>
                <a:endParaRPr lang="nl-NL" sz="2400" b="0" dirty="0"/>
              </a:p>
              <a:p>
                <a14:m>
                  <m:oMath xmlns:m="http://schemas.openxmlformats.org/officeDocument/2006/math">
                    <m:r>
                      <a:rPr lang="nl-NL" sz="2400" b="0" i="1" smtClean="0">
                        <a:latin typeface="Cambria Math" panose="02040503050406030204" pitchFamily="18" charset="0"/>
                      </a:rPr>
                      <m:t>𝐸</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i="1">
                            <a:latin typeface="Cambria Math" panose="02040503050406030204" pitchFamily="18" charset="0"/>
                          </a:rPr>
                          <m:t>7,48800∙</m:t>
                        </m:r>
                        <m:sSup>
                          <m:sSupPr>
                            <m:ctrlPr>
                              <a:rPr lang="nl-NL" sz="2400" i="1">
                                <a:latin typeface="Cambria Math" panose="02040503050406030204" pitchFamily="18" charset="0"/>
                              </a:rPr>
                            </m:ctrlPr>
                          </m:sSupPr>
                          <m:e>
                            <m:r>
                              <a:rPr lang="nl-NL" sz="2400" i="1">
                                <a:latin typeface="Cambria Math" panose="02040503050406030204" pitchFamily="18" charset="0"/>
                              </a:rPr>
                              <m:t>10</m:t>
                            </m:r>
                          </m:e>
                          <m:sup>
                            <m:r>
                              <a:rPr lang="nl-NL" sz="2400" i="1">
                                <a:latin typeface="Cambria Math" panose="02040503050406030204" pitchFamily="18" charset="0"/>
                              </a:rPr>
                              <m:t>−13</m:t>
                            </m:r>
                          </m:sup>
                        </m:sSup>
                      </m:num>
                      <m:den>
                        <m:r>
                          <a:rPr lang="nl-NL" sz="2400" b="0" i="1" smtClean="0">
                            <a:latin typeface="Cambria Math" panose="02040503050406030204" pitchFamily="18" charset="0"/>
                          </a:rPr>
                          <m:t>1,602177∙</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−19</m:t>
                            </m:r>
                          </m:sup>
                        </m:sSup>
                      </m:den>
                    </m:f>
                    <m:r>
                      <a:rPr lang="nl-NL" sz="2400" b="0" i="1" smtClean="0">
                        <a:latin typeface="Cambria Math" panose="02040503050406030204" pitchFamily="18" charset="0"/>
                      </a:rPr>
                      <m:t>=4,67∙</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6</m:t>
                        </m:r>
                      </m:sup>
                    </m:sSup>
                    <m:r>
                      <a:rPr lang="nl-NL" sz="2400" b="0" i="1" smtClean="0">
                        <a:latin typeface="Cambria Math" panose="02040503050406030204" pitchFamily="18" charset="0"/>
                      </a:rPr>
                      <m:t> </m:t>
                    </m:r>
                    <m:r>
                      <m:rPr>
                        <m:sty m:val="p"/>
                      </m:rPr>
                      <a:rPr lang="nl-NL" sz="2400" b="0" i="0" smtClean="0">
                        <a:latin typeface="Cambria Math" panose="02040503050406030204" pitchFamily="18" charset="0"/>
                      </a:rPr>
                      <m:t>eV</m:t>
                    </m:r>
                  </m:oMath>
                </a14:m>
                <a:endParaRPr lang="nl-NL" sz="2400" dirty="0"/>
              </a:p>
            </p:txBody>
          </p:sp>
        </mc:Choice>
        <mc:Fallback xmlns="">
          <p:sp>
            <p:nvSpPr>
              <p:cNvPr id="3" name="Tijdelijke aanduiding voor inhoud 2">
                <a:extLst>
                  <a:ext uri="{FF2B5EF4-FFF2-40B4-BE49-F238E27FC236}">
                    <a16:creationId xmlns:a16="http://schemas.microsoft.com/office/drawing/2014/main" id="{AF62A2E5-47E7-01FA-1379-7FC87FAB3D91}"/>
                  </a:ext>
                </a:extLst>
              </p:cNvPr>
              <p:cNvSpPr>
                <a:spLocks noGrp="1" noRot="1" noChangeAspect="1" noMove="1" noResize="1" noEditPoints="1" noAdjustHandles="1" noChangeArrowheads="1" noChangeShapeType="1" noTextEdit="1"/>
              </p:cNvSpPr>
              <p:nvPr>
                <p:ph idx="1"/>
              </p:nvPr>
            </p:nvSpPr>
            <p:spPr>
              <a:blipFill>
                <a:blip r:embed="rId2"/>
                <a:stretch>
                  <a:fillRect l="-812" t="-154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itel 1">
                <a:extLst>
                  <a:ext uri="{FF2B5EF4-FFF2-40B4-BE49-F238E27FC236}">
                    <a16:creationId xmlns:a16="http://schemas.microsoft.com/office/drawing/2014/main" id="{502828DF-3B6B-0335-0D53-A83E8C3A76B7}"/>
                  </a:ext>
                </a:extLst>
              </p:cNvPr>
              <p:cNvSpPr>
                <a:spLocks noGrp="1"/>
              </p:cNvSpPr>
              <p:nvPr>
                <p:ph type="title"/>
              </p:nvPr>
            </p:nvSpPr>
            <p:spPr>
              <a:xfrm>
                <a:off x="838200" y="681037"/>
                <a:ext cx="10515600" cy="1009651"/>
              </a:xfrm>
            </p:spPr>
            <p:txBody>
              <a:bodyPr>
                <a:normAutofit/>
              </a:bodyPr>
              <a:lstStyle/>
              <a:p>
                <a14:m>
                  <m:oMath xmlns:m="http://schemas.openxmlformats.org/officeDocument/2006/math">
                    <m:sPre>
                      <m:sPrePr>
                        <m:ctrlPr>
                          <a:rPr lang="nl-NL" i="1" smtClean="0">
                            <a:latin typeface="Cambria Math" panose="02040503050406030204" pitchFamily="18" charset="0"/>
                          </a:rPr>
                        </m:ctrlPr>
                      </m:sPrePr>
                      <m:sub>
                        <m:r>
                          <a:rPr lang="nl-NL" b="0" i="0" smtClean="0">
                            <a:latin typeface="Cambria Math" panose="02040503050406030204" pitchFamily="18" charset="0"/>
                          </a:rPr>
                          <m:t>92</m:t>
                        </m:r>
                      </m:sub>
                      <m:sup>
                        <m:r>
                          <a:rPr lang="nl-NL" b="0" i="0" smtClean="0">
                            <a:latin typeface="Cambria Math" panose="02040503050406030204" pitchFamily="18" charset="0"/>
                          </a:rPr>
                          <m:t>235</m:t>
                        </m:r>
                      </m:sup>
                      <m:e>
                        <m:r>
                          <a:rPr lang="nl-NL" b="0" i="1" smtClean="0">
                            <a:latin typeface="Cambria Math" panose="02040503050406030204" pitchFamily="18" charset="0"/>
                          </a:rPr>
                          <m:t>𝑈</m:t>
                        </m:r>
                        <m:r>
                          <a:rPr lang="nl-NL" b="0" i="0" smtClean="0">
                            <a:latin typeface="Cambria Math" panose="02040503050406030204" pitchFamily="18" charset="0"/>
                          </a:rPr>
                          <m:t>→</m:t>
                        </m:r>
                      </m:e>
                    </m:sPre>
                  </m:oMath>
                </a14:m>
                <a:r>
                  <a:rPr lang="nl-NL" dirty="0"/>
                  <a:t> </a:t>
                </a:r>
                <a14:m>
                  <m:oMath xmlns:m="http://schemas.openxmlformats.org/officeDocument/2006/math">
                    <m:sPre>
                      <m:sPrePr>
                        <m:ctrlPr>
                          <a:rPr lang="nl-NL" i="1" smtClean="0">
                            <a:latin typeface="Cambria Math" panose="02040503050406030204" pitchFamily="18" charset="0"/>
                          </a:rPr>
                        </m:ctrlPr>
                      </m:sPrePr>
                      <m:sub>
                        <m:r>
                          <a:rPr lang="nl-NL">
                            <a:latin typeface="Cambria Math" panose="02040503050406030204" pitchFamily="18" charset="0"/>
                          </a:rPr>
                          <m:t>9</m:t>
                        </m:r>
                        <m:r>
                          <a:rPr lang="nl-NL" b="0" i="1" smtClean="0">
                            <a:latin typeface="Cambria Math" panose="02040503050406030204" pitchFamily="18" charset="0"/>
                          </a:rPr>
                          <m:t>0</m:t>
                        </m:r>
                      </m:sub>
                      <m:sup>
                        <m:r>
                          <a:rPr lang="nl-NL">
                            <a:latin typeface="Cambria Math" panose="02040503050406030204" pitchFamily="18" charset="0"/>
                          </a:rPr>
                          <m:t>23</m:t>
                        </m:r>
                        <m:r>
                          <a:rPr lang="nl-NL" b="0" i="1" smtClean="0">
                            <a:latin typeface="Cambria Math" panose="02040503050406030204" pitchFamily="18" charset="0"/>
                          </a:rPr>
                          <m:t>1</m:t>
                        </m:r>
                      </m:sup>
                      <m:e>
                        <m:r>
                          <a:rPr lang="nl-NL" b="0" i="1" smtClean="0">
                            <a:latin typeface="Cambria Math" panose="02040503050406030204" pitchFamily="18" charset="0"/>
                          </a:rPr>
                          <m:t>𝑇h</m:t>
                        </m:r>
                        <m:r>
                          <a:rPr lang="nl-NL" b="0" i="1" smtClean="0">
                            <a:latin typeface="Cambria Math" panose="02040503050406030204" pitchFamily="18" charset="0"/>
                          </a:rPr>
                          <m:t>+</m:t>
                        </m:r>
                        <m:sPre>
                          <m:sPrePr>
                            <m:ctrlPr>
                              <a:rPr lang="nl-NL" i="1">
                                <a:latin typeface="Cambria Math" panose="02040503050406030204" pitchFamily="18" charset="0"/>
                              </a:rPr>
                            </m:ctrlPr>
                          </m:sPrePr>
                          <m:sub>
                            <m:r>
                              <a:rPr lang="nl-NL">
                                <a:latin typeface="Cambria Math" panose="02040503050406030204" pitchFamily="18" charset="0"/>
                              </a:rPr>
                              <m:t>2</m:t>
                            </m:r>
                          </m:sub>
                          <m:sup>
                            <m:r>
                              <a:rPr lang="nl-NL">
                                <a:latin typeface="Cambria Math" panose="02040503050406030204" pitchFamily="18" charset="0"/>
                              </a:rPr>
                              <m:t>4</m:t>
                            </m:r>
                          </m:sup>
                          <m:e>
                            <m:r>
                              <a:rPr lang="nl-NL" i="1">
                                <a:latin typeface="Cambria Math" panose="02040503050406030204" pitchFamily="18" charset="0"/>
                              </a:rPr>
                              <m:t>𝐻𝑒</m:t>
                            </m:r>
                          </m:e>
                        </m:sPre>
                      </m:e>
                    </m:sPre>
                  </m:oMath>
                </a14:m>
                <a:endParaRPr lang="nl-NL" dirty="0"/>
              </a:p>
            </p:txBody>
          </p:sp>
        </mc:Choice>
        <mc:Fallback xmlns="">
          <p:sp>
            <p:nvSpPr>
              <p:cNvPr id="4" name="Titel 1">
                <a:extLst>
                  <a:ext uri="{FF2B5EF4-FFF2-40B4-BE49-F238E27FC236}">
                    <a16:creationId xmlns:a16="http://schemas.microsoft.com/office/drawing/2014/main" id="{502828DF-3B6B-0335-0D53-A83E8C3A76B7}"/>
                  </a:ext>
                </a:extLst>
              </p:cNvPr>
              <p:cNvSpPr>
                <a:spLocks noGrp="1" noRot="1" noChangeAspect="1" noMove="1" noResize="1" noEditPoints="1" noAdjustHandles="1" noChangeArrowheads="1" noChangeShapeType="1" noTextEdit="1"/>
              </p:cNvSpPr>
              <p:nvPr>
                <p:ph type="title"/>
              </p:nvPr>
            </p:nvSpPr>
            <p:spPr>
              <a:xfrm>
                <a:off x="838200" y="681037"/>
                <a:ext cx="10515600" cy="1009651"/>
              </a:xfrm>
              <a:blipFill>
                <a:blip r:embed="rId3"/>
                <a:stretch>
                  <a:fillRect/>
                </a:stretch>
              </a:blipFill>
            </p:spPr>
            <p:txBody>
              <a:bodyPr/>
              <a:lstStyle/>
              <a:p>
                <a:r>
                  <a:rPr lang="nl-NL">
                    <a:noFill/>
                  </a:rPr>
                  <a:t> </a:t>
                </a:r>
              </a:p>
            </p:txBody>
          </p:sp>
        </mc:Fallback>
      </mc:AlternateContent>
      <p:pic>
        <p:nvPicPr>
          <p:cNvPr id="5" name="Afbeelding 4">
            <a:extLst>
              <a:ext uri="{FF2B5EF4-FFF2-40B4-BE49-F238E27FC236}">
                <a16:creationId xmlns:a16="http://schemas.microsoft.com/office/drawing/2014/main" id="{37D32041-D184-B56E-F70C-47F83D313F1D}"/>
              </a:ext>
            </a:extLst>
          </p:cNvPr>
          <p:cNvPicPr>
            <a:picLocks noChangeAspect="1"/>
          </p:cNvPicPr>
          <p:nvPr/>
        </p:nvPicPr>
        <p:blipFill>
          <a:blip r:embed="rId4"/>
          <a:stretch>
            <a:fillRect/>
          </a:stretch>
        </p:blipFill>
        <p:spPr>
          <a:xfrm>
            <a:off x="482293" y="4254501"/>
            <a:ext cx="10757207" cy="2421732"/>
          </a:xfrm>
          <a:prstGeom prst="rect">
            <a:avLst/>
          </a:prstGeom>
        </p:spPr>
      </p:pic>
      <p:sp>
        <p:nvSpPr>
          <p:cNvPr id="6" name="Tekstvak 5">
            <a:extLst>
              <a:ext uri="{FF2B5EF4-FFF2-40B4-BE49-F238E27FC236}">
                <a16:creationId xmlns:a16="http://schemas.microsoft.com/office/drawing/2014/main" id="{4D8ED8FA-4B3D-BC05-F663-22AEDAA477DF}"/>
              </a:ext>
            </a:extLst>
          </p:cNvPr>
          <p:cNvSpPr txBox="1"/>
          <p:nvPr/>
        </p:nvSpPr>
        <p:spPr>
          <a:xfrm>
            <a:off x="9780270" y="4254501"/>
            <a:ext cx="2004060" cy="461665"/>
          </a:xfrm>
          <a:prstGeom prst="rect">
            <a:avLst/>
          </a:prstGeom>
          <a:noFill/>
        </p:spPr>
        <p:txBody>
          <a:bodyPr wrap="square" rtlCol="0">
            <a:spAutoFit/>
          </a:bodyPr>
          <a:lstStyle/>
          <a:p>
            <a:r>
              <a:rPr lang="nl-NL" sz="2400" dirty="0">
                <a:solidFill>
                  <a:schemeClr val="bg1"/>
                </a:solidFill>
                <a:latin typeface="Effra" panose="02000506080000020004"/>
              </a:rPr>
              <a:t>Tabel 7</a:t>
            </a:r>
          </a:p>
        </p:txBody>
      </p:sp>
      <p:sp>
        <p:nvSpPr>
          <p:cNvPr id="8" name="Ovaal 7">
            <a:extLst>
              <a:ext uri="{FF2B5EF4-FFF2-40B4-BE49-F238E27FC236}">
                <a16:creationId xmlns:a16="http://schemas.microsoft.com/office/drawing/2014/main" id="{F6ACB143-C80A-2E53-F88D-58CBB8C51C50}"/>
              </a:ext>
            </a:extLst>
          </p:cNvPr>
          <p:cNvSpPr/>
          <p:nvPr/>
        </p:nvSpPr>
        <p:spPr>
          <a:xfrm>
            <a:off x="7441099" y="5465367"/>
            <a:ext cx="1321901" cy="3397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92EEA1E0-3548-E65A-7180-3007D67DC1C0}"/>
              </a:ext>
            </a:extLst>
          </p:cNvPr>
          <p:cNvSpPr/>
          <p:nvPr/>
        </p:nvSpPr>
        <p:spPr>
          <a:xfrm>
            <a:off x="5688668" y="5465367"/>
            <a:ext cx="2053252" cy="3397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inhoud 5">
            <a:extLst>
              <a:ext uri="{FF2B5EF4-FFF2-40B4-BE49-F238E27FC236}">
                <a16:creationId xmlns:a16="http://schemas.microsoft.com/office/drawing/2014/main" id="{75E61F01-9604-0B5C-85B1-FC1F179E7F36}"/>
              </a:ext>
            </a:extLst>
          </p:cNvPr>
          <p:cNvPicPr>
            <a:picLocks noChangeAspect="1"/>
          </p:cNvPicPr>
          <p:nvPr/>
        </p:nvPicPr>
        <p:blipFill>
          <a:blip r:embed="rId5"/>
          <a:srcRect l="5694" t="53806" b="25052"/>
          <a:stretch/>
        </p:blipFill>
        <p:spPr>
          <a:xfrm>
            <a:off x="367992" y="5400478"/>
            <a:ext cx="10391803" cy="1231601"/>
          </a:xfrm>
          <a:prstGeom prst="rect">
            <a:avLst/>
          </a:prstGeom>
        </p:spPr>
      </p:pic>
      <p:sp>
        <p:nvSpPr>
          <p:cNvPr id="10" name="Ovaal 9">
            <a:extLst>
              <a:ext uri="{FF2B5EF4-FFF2-40B4-BE49-F238E27FC236}">
                <a16:creationId xmlns:a16="http://schemas.microsoft.com/office/drawing/2014/main" id="{A41B5DD1-FE65-0E96-C1B7-53BF3D624E26}"/>
              </a:ext>
            </a:extLst>
          </p:cNvPr>
          <p:cNvSpPr/>
          <p:nvPr/>
        </p:nvSpPr>
        <p:spPr>
          <a:xfrm>
            <a:off x="7126774" y="5846387"/>
            <a:ext cx="1580812" cy="3397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4" descr="undefined">
            <a:extLst>
              <a:ext uri="{FF2B5EF4-FFF2-40B4-BE49-F238E27FC236}">
                <a16:creationId xmlns:a16="http://schemas.microsoft.com/office/drawing/2014/main" id="{C604394C-FD3A-0FE4-C01D-EA5CDC9C2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1986"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defined">
            <a:extLst>
              <a:ext uri="{FF2B5EF4-FFF2-40B4-BE49-F238E27FC236}">
                <a16:creationId xmlns:a16="http://schemas.microsoft.com/office/drawing/2014/main" id="{B731E661-BD24-0CBA-0605-06D1AD7B9C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1986"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9710A060-E4B6-7E35-76FE-44A6BBE333D0}"/>
              </a:ext>
            </a:extLst>
          </p:cNvPr>
          <p:cNvGrpSpPr/>
          <p:nvPr/>
        </p:nvGrpSpPr>
        <p:grpSpPr>
          <a:xfrm>
            <a:off x="869642" y="1651002"/>
            <a:ext cx="9982507" cy="1503551"/>
            <a:chOff x="869642" y="1651002"/>
            <a:chExt cx="9982507" cy="1503551"/>
          </a:xfrm>
        </p:grpSpPr>
        <p:sp>
          <p:nvSpPr>
            <p:cNvPr id="15" name="Rechthoek 14">
              <a:extLst>
                <a:ext uri="{FF2B5EF4-FFF2-40B4-BE49-F238E27FC236}">
                  <a16:creationId xmlns:a16="http://schemas.microsoft.com/office/drawing/2014/main" id="{2003A5B8-7E9B-4B46-3B7E-62200D273ACF}"/>
                </a:ext>
              </a:extLst>
            </p:cNvPr>
            <p:cNvSpPr/>
            <p:nvPr/>
          </p:nvSpPr>
          <p:spPr>
            <a:xfrm>
              <a:off x="869642" y="1816064"/>
              <a:ext cx="9982507" cy="133848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4" name="Afbeelding 13" descr="Afbeelding met schermopname&#10;&#10;Door AI gegenereerde inhoud is mogelijk onjuist.">
              <a:extLst>
                <a:ext uri="{FF2B5EF4-FFF2-40B4-BE49-F238E27FC236}">
                  <a16:creationId xmlns:a16="http://schemas.microsoft.com/office/drawing/2014/main" id="{99DED41A-A75A-9A04-C9CC-77B5668B05E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89844" l="8008" r="91699">
                          <a14:foregroundMark x1="11035" y1="62598" x2="8008" y2="54004"/>
                          <a14:foregroundMark x1="8008" y1="54004" x2="10840" y2="38867"/>
                          <a14:foregroundMark x1="10840" y1="38867" x2="11816" y2="37012"/>
                          <a14:foregroundMark x1="33984" y1="30859" x2="34766" y2="33691"/>
                          <a14:foregroundMark x1="81250" y1="46680" x2="80664" y2="45703"/>
                          <a14:foregroundMark x1="88965" y1="40527" x2="89355" y2="44141"/>
                          <a14:foregroundMark x1="89844" y1="40039" x2="89746" y2="44238"/>
                          <a14:foregroundMark x1="91016" y1="40332" x2="90644" y2="42685"/>
                          <a14:foregroundMark x1="90918" y1="42090" x2="90918" y2="41602"/>
                          <a14:foregroundMark x1="91406" y1="42541" x2="91406" y2="41895"/>
                          <a14:foregroundMark x1="91151" y1="42573" x2="91211" y2="41016"/>
                          <a14:foregroundMark x1="91102" y1="43828" x2="91120" y2="43371"/>
                          <a14:foregroundMark x1="91451" y1="42535" x2="91113" y2="41016"/>
                          <a14:foregroundMark x1="91309" y1="42676" x2="90820" y2="40527"/>
                          <a14:foregroundMark x1="76855" y1="48633" x2="75293" y2="46875"/>
                          <a14:foregroundMark x1="81641" y1="50879" x2="79551" y2="51218"/>
                          <a14:foregroundMark x1="41797" y1="37793" x2="43848" y2="42773"/>
                          <a14:foregroundMark x1="89815" y1="42676" x2="88770" y2="46582"/>
                          <a14:foregroundMark x1="90442" y1="40332" x2="89815" y2="42676"/>
                          <a14:foregroundMark x1="90625" y1="39648" x2="90442" y2="40332"/>
                          <a14:foregroundMark x1="88770" y1="46582" x2="88379" y2="46875"/>
                          <a14:backgroundMark x1="54590" y1="24707" x2="59180" y2="32617"/>
                          <a14:backgroundMark x1="59180" y1="32617" x2="67090" y2="77930"/>
                          <a14:backgroundMark x1="52344" y1="34766" x2="52930" y2="71582"/>
                          <a14:backgroundMark x1="52930" y1="71582" x2="51855" y2="73438"/>
                          <a14:backgroundMark x1="84082" y1="38477" x2="84082" y2="38477"/>
                          <a14:backgroundMark x1="84082" y1="39063" x2="84082" y2="39063"/>
                          <a14:backgroundMark x1="83887" y1="38770" x2="83887" y2="38770"/>
                          <a14:backgroundMark x1="91797" y1="43457" x2="91699" y2="43945"/>
                          <a14:backgroundMark x1="91895" y1="42969" x2="91602" y2="44238"/>
                          <a14:backgroundMark x1="91895" y1="42480" x2="91992" y2="43262"/>
                          <a14:backgroundMark x1="90820" y1="39453" x2="90820" y2="39453"/>
                          <a14:backgroundMark x1="90820" y1="39551" x2="90820" y2="39551"/>
                          <a14:backgroundMark x1="90625" y1="39355" x2="90625" y2="39355"/>
                          <a14:backgroundMark x1="91309" y1="40332" x2="91309" y2="40332"/>
                          <a14:backgroundMark x1="91602" y1="42676" x2="91602" y2="42676"/>
                          <a14:backgroundMark x1="78125" y1="51465" x2="78125" y2="51465"/>
                          <a14:backgroundMark x1="77832" y1="51465" x2="77832" y2="51465"/>
                          <a14:backgroundMark x1="77832" y1="51660" x2="79102" y2="51855"/>
                        </a14:backgroundRemoval>
                      </a14:imgEffect>
                    </a14:imgLayer>
                  </a14:imgProps>
                </a:ext>
              </a:extLst>
            </a:blip>
            <a:srcRect t="26671" b="29051"/>
            <a:stretch/>
          </p:blipFill>
          <p:spPr>
            <a:xfrm>
              <a:off x="2580361" y="1651002"/>
              <a:ext cx="3302566" cy="1462312"/>
            </a:xfrm>
            <a:prstGeom prst="rect">
              <a:avLst/>
            </a:prstGeom>
          </p:spPr>
        </p:pic>
      </p:grpSp>
    </p:spTree>
    <p:extLst>
      <p:ext uri="{BB962C8B-B14F-4D97-AF65-F5344CB8AC3E}">
        <p14:creationId xmlns:p14="http://schemas.microsoft.com/office/powerpoint/2010/main" val="5688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750"/>
                                        <p:tgtEl>
                                          <p:spTgt spid="9"/>
                                        </p:tgtEl>
                                      </p:cBhvr>
                                    </p:animEffec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75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fill="hold"/>
                                        <p:tgtEl>
                                          <p:spTgt spid="12"/>
                                        </p:tgtEl>
                                        <p:attrNameLst>
                                          <p:attrName>ppt_x</p:attrName>
                                        </p:attrNameLst>
                                      </p:cBhvr>
                                      <p:tavLst>
                                        <p:tav tm="0">
                                          <p:val>
                                            <p:strVal val="#ppt_x"/>
                                          </p:val>
                                        </p:tav>
                                        <p:tav tm="100000">
                                          <p:val>
                                            <p:strVal val="#ppt_x"/>
                                          </p:val>
                                        </p:tav>
                                      </p:tavLst>
                                    </p:anim>
                                    <p:anim calcmode="lin" valueType="num">
                                      <p:cBhvr additive="base">
                                        <p:cTn id="83" dur="500" fill="hold"/>
                                        <p:tgtEl>
                                          <p:spTgt spid="12"/>
                                        </p:tgtEl>
                                        <p:attrNameLst>
                                          <p:attrName>ppt_y</p:attrName>
                                        </p:attrNameLst>
                                      </p:cBhvr>
                                      <p:tavLst>
                                        <p:tav tm="0">
                                          <p:val>
                                            <p:strVal val="1+#ppt_h/2"/>
                                          </p:val>
                                        </p:tav>
                                        <p:tav tm="100000">
                                          <p:val>
                                            <p:strVal val="#ppt_y"/>
                                          </p:val>
                                        </p:tav>
                                      </p:tavLst>
                                    </p:anim>
                                  </p:childTnLst>
                                </p:cTn>
                              </p:par>
                              <p:par>
                                <p:cTn id="84" presetID="10" presetClass="exit" presetSubtype="0" fill="hold"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P spid="8" grpId="0" animBg="1"/>
      <p:bldP spid="8" grpId="1" animBg="1"/>
      <p:bldP spid="9" grpId="0" animBg="1"/>
      <p:bldP spid="9"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92BDF22-E429-472B-1F3D-2221201B72A9}"/>
              </a:ext>
            </a:extLst>
          </p:cNvPr>
          <p:cNvSpPr>
            <a:spLocks noGrp="1"/>
          </p:cNvSpPr>
          <p:nvPr>
            <p:ph type="ctrTitle"/>
          </p:nvPr>
        </p:nvSpPr>
        <p:spPr>
          <a:xfrm>
            <a:off x="1524000" y="1707154"/>
            <a:ext cx="9144000" cy="2387600"/>
          </a:xfrm>
        </p:spPr>
        <p:txBody>
          <a:bodyPr>
            <a:normAutofit fontScale="90000"/>
          </a:bodyPr>
          <a:lstStyle/>
          <a:p>
            <a:r>
              <a:rPr lang="nl-NL" dirty="0"/>
              <a:t>Hoe weet je welke </a:t>
            </a:r>
            <a:r>
              <a:rPr lang="nl-NL" i="1" dirty="0"/>
              <a:t>r</a:t>
            </a:r>
            <a:r>
              <a:rPr lang="nl-NL" dirty="0"/>
              <a:t> je moet gebruiken </a:t>
            </a:r>
            <a:r>
              <a:rPr lang="nl-NL"/>
              <a:t>bij hemelmechanica?</a:t>
            </a:r>
            <a:endParaRPr lang="nl-NL" dirty="0"/>
          </a:p>
        </p:txBody>
      </p:sp>
    </p:spTree>
    <p:extLst>
      <p:ext uri="{BB962C8B-B14F-4D97-AF65-F5344CB8AC3E}">
        <p14:creationId xmlns:p14="http://schemas.microsoft.com/office/powerpoint/2010/main" val="521080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99E17-E0FD-355D-56C2-7F2A050F52BB}"/>
              </a:ext>
            </a:extLst>
          </p:cNvPr>
          <p:cNvSpPr>
            <a:spLocks noGrp="1"/>
          </p:cNvSpPr>
          <p:nvPr>
            <p:ph type="title"/>
          </p:nvPr>
        </p:nvSpPr>
        <p:spPr/>
        <p:txBody>
          <a:bodyPr/>
          <a:lstStyle/>
          <a:p>
            <a:r>
              <a:rPr lang="nl-NL" dirty="0"/>
              <a:t>Straal bij eenparige cirkelbeweging</a:t>
            </a:r>
          </a:p>
        </p:txBody>
      </p:sp>
      <p:sp>
        <p:nvSpPr>
          <p:cNvPr id="3" name="Tijdelijke aanduiding voor inhoud 2">
            <a:extLst>
              <a:ext uri="{FF2B5EF4-FFF2-40B4-BE49-F238E27FC236}">
                <a16:creationId xmlns:a16="http://schemas.microsoft.com/office/drawing/2014/main" id="{10735FC9-8C63-AC77-BEA9-9E54F293C9BA}"/>
              </a:ext>
            </a:extLst>
          </p:cNvPr>
          <p:cNvSpPr>
            <a:spLocks noGrp="1"/>
          </p:cNvSpPr>
          <p:nvPr>
            <p:ph idx="1"/>
          </p:nvPr>
        </p:nvSpPr>
        <p:spPr>
          <a:xfrm>
            <a:off x="838200" y="1825625"/>
            <a:ext cx="10515600" cy="612775"/>
          </a:xfrm>
        </p:spPr>
        <p:txBody>
          <a:bodyPr/>
          <a:lstStyle/>
          <a:p>
            <a:pPr marL="0" indent="0">
              <a:buNone/>
            </a:pPr>
            <a:r>
              <a:rPr lang="nl-NL" i="1" dirty="0"/>
              <a:t>Cirkelbeweging met een constante snelheid </a:t>
            </a:r>
          </a:p>
          <a:p>
            <a:pPr marL="0" indent="0">
              <a:buNone/>
            </a:pPr>
            <a:endParaRPr lang="nl-NL" dirty="0"/>
          </a:p>
        </p:txBody>
      </p:sp>
      <p:pic>
        <p:nvPicPr>
          <p:cNvPr id="1026" name="Picture 2" descr="Circular Motion - StickMan Physics">
            <a:extLst>
              <a:ext uri="{FF2B5EF4-FFF2-40B4-BE49-F238E27FC236}">
                <a16:creationId xmlns:a16="http://schemas.microsoft.com/office/drawing/2014/main" id="{016555AD-4487-402C-D4ED-E4AAE8097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84"/>
          <a:stretch/>
        </p:blipFill>
        <p:spPr bwMode="auto">
          <a:xfrm>
            <a:off x="8559209" y="2557130"/>
            <a:ext cx="3320902" cy="32994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E38786C0-F42E-4F0F-423A-8F49C363ECF0}"/>
                  </a:ext>
                </a:extLst>
              </p:cNvPr>
              <p:cNvSpPr txBox="1"/>
              <p:nvPr/>
            </p:nvSpPr>
            <p:spPr>
              <a:xfrm>
                <a:off x="838200" y="2933700"/>
                <a:ext cx="2313214" cy="1219629"/>
              </a:xfrm>
              <a:prstGeom prst="rect">
                <a:avLst/>
              </a:prstGeom>
              <a:noFill/>
            </p:spPr>
            <p:txBody>
              <a:bodyPr wrap="square" rtlCol="0">
                <a:spAutoFit/>
              </a:bodyPr>
              <a:lstStyle/>
              <a:p>
                <a:pPr marL="0" indent="0">
                  <a:buNone/>
                </a:pPr>
                <a14:m>
                  <m:oMath xmlns:m="http://schemas.openxmlformats.org/officeDocument/2006/math">
                    <m:r>
                      <a:rPr lang="nl-NL" sz="3200" b="0" i="1" smtClean="0">
                        <a:latin typeface="Cambria Math" panose="02040503050406030204" pitchFamily="18" charset="0"/>
                      </a:rPr>
                      <m:t>𝑣</m:t>
                    </m:r>
                    <m:r>
                      <a:rPr lang="nl-NL" sz="3200" b="0" i="1" smtClean="0">
                        <a:latin typeface="Cambria Math" panose="02040503050406030204" pitchFamily="18" charset="0"/>
                      </a:rPr>
                      <m:t>=</m:t>
                    </m:r>
                    <m:f>
                      <m:fPr>
                        <m:ctrlPr>
                          <a:rPr lang="nl-NL" sz="3200" b="0" i="1" smtClean="0">
                            <a:latin typeface="Cambria Math" panose="02040503050406030204" pitchFamily="18" charset="0"/>
                          </a:rPr>
                        </m:ctrlPr>
                      </m:fPr>
                      <m:num>
                        <m:r>
                          <a:rPr lang="nl-NL" sz="3200" b="0" i="1" smtClean="0">
                            <a:latin typeface="Cambria Math" panose="02040503050406030204" pitchFamily="18" charset="0"/>
                          </a:rPr>
                          <m:t>2⋅</m:t>
                        </m:r>
                        <m:r>
                          <a:rPr lang="nl-NL" sz="3200" b="0" i="1" smtClean="0">
                            <a:latin typeface="Cambria Math" panose="02040503050406030204" pitchFamily="18" charset="0"/>
                          </a:rPr>
                          <m:t>𝜋</m:t>
                        </m:r>
                        <m:r>
                          <a:rPr lang="nl-NL" sz="3200" b="0" i="1" smtClean="0">
                            <a:latin typeface="Cambria Math" panose="02040503050406030204" pitchFamily="18" charset="0"/>
                          </a:rPr>
                          <m:t>⋅</m:t>
                        </m:r>
                        <m:r>
                          <a:rPr lang="nl-NL" sz="3200" b="0" i="1" smtClean="0">
                            <a:latin typeface="Cambria Math" panose="02040503050406030204" pitchFamily="18" charset="0"/>
                          </a:rPr>
                          <m:t>𝑟</m:t>
                        </m:r>
                      </m:num>
                      <m:den>
                        <m:r>
                          <a:rPr lang="nl-NL" sz="3200" b="0" i="1" smtClean="0">
                            <a:latin typeface="Cambria Math" panose="02040503050406030204" pitchFamily="18" charset="0"/>
                          </a:rPr>
                          <m:t>𝑇</m:t>
                        </m:r>
                      </m:den>
                    </m:f>
                  </m:oMath>
                </a14:m>
                <a:r>
                  <a:rPr lang="nl-NL" sz="3200" dirty="0">
                    <a:latin typeface="Effra" panose="02000506080000020004"/>
                  </a:rPr>
                  <a:t> </a:t>
                </a:r>
                <a:endParaRPr lang="nl-NL" sz="3200" i="1" dirty="0">
                  <a:latin typeface="Effra" panose="02000506080000020004"/>
                </a:endParaRPr>
              </a:p>
              <a:p>
                <a:endParaRPr lang="nl-NL" sz="2800" dirty="0">
                  <a:latin typeface="Effra" panose="02000506080000020004"/>
                </a:endParaRPr>
              </a:p>
            </p:txBody>
          </p:sp>
        </mc:Choice>
        <mc:Fallback xmlns="">
          <p:sp>
            <p:nvSpPr>
              <p:cNvPr id="4" name="Tekstvak 3">
                <a:extLst>
                  <a:ext uri="{FF2B5EF4-FFF2-40B4-BE49-F238E27FC236}">
                    <a16:creationId xmlns:a16="http://schemas.microsoft.com/office/drawing/2014/main" id="{E38786C0-F42E-4F0F-423A-8F49C363ECF0}"/>
                  </a:ext>
                </a:extLst>
              </p:cNvPr>
              <p:cNvSpPr txBox="1">
                <a:spLocks noRot="1" noChangeAspect="1" noMove="1" noResize="1" noEditPoints="1" noAdjustHandles="1" noChangeArrowheads="1" noChangeShapeType="1" noTextEdit="1"/>
              </p:cNvSpPr>
              <p:nvPr/>
            </p:nvSpPr>
            <p:spPr>
              <a:xfrm>
                <a:off x="838200" y="2933700"/>
                <a:ext cx="2313214" cy="1219629"/>
              </a:xfrm>
              <a:prstGeom prst="rect">
                <a:avLst/>
              </a:prstGeom>
              <a:blipFill>
                <a:blip r:embed="rId4"/>
                <a:stretch>
                  <a:fillRect/>
                </a:stretch>
              </a:blipFill>
            </p:spPr>
            <p:txBody>
              <a:bodyPr/>
              <a:lstStyle/>
              <a:p>
                <a:r>
                  <a:rPr lang="nl-NL">
                    <a:noFill/>
                  </a:rPr>
                  <a:t> </a:t>
                </a:r>
              </a:p>
            </p:txBody>
          </p:sp>
        </mc:Fallback>
      </mc:AlternateContent>
      <p:sp>
        <p:nvSpPr>
          <p:cNvPr id="5" name="Tekstvak 4">
            <a:extLst>
              <a:ext uri="{FF2B5EF4-FFF2-40B4-BE49-F238E27FC236}">
                <a16:creationId xmlns:a16="http://schemas.microsoft.com/office/drawing/2014/main" id="{E91C11DF-1C1F-F118-50B2-AD2CBB3F0B33}"/>
              </a:ext>
            </a:extLst>
          </p:cNvPr>
          <p:cNvSpPr txBox="1"/>
          <p:nvPr/>
        </p:nvSpPr>
        <p:spPr>
          <a:xfrm>
            <a:off x="838200" y="4066190"/>
            <a:ext cx="7712304" cy="523220"/>
          </a:xfrm>
          <a:prstGeom prst="rect">
            <a:avLst/>
          </a:prstGeom>
          <a:noFill/>
        </p:spPr>
        <p:txBody>
          <a:bodyPr wrap="none" rtlCol="0">
            <a:spAutoFit/>
          </a:bodyPr>
          <a:lstStyle/>
          <a:p>
            <a:r>
              <a:rPr lang="nl-NL" sz="2800" i="1" dirty="0">
                <a:latin typeface="Effra" panose="02000506080000020004"/>
              </a:rPr>
              <a:t>r 	afstand tussen middelpunt cirkel en voorwerp</a:t>
            </a:r>
            <a:endParaRPr lang="nl-NL" sz="2800" dirty="0"/>
          </a:p>
        </p:txBody>
      </p:sp>
      <p:sp>
        <p:nvSpPr>
          <p:cNvPr id="6" name="Rechthoek 5">
            <a:extLst>
              <a:ext uri="{FF2B5EF4-FFF2-40B4-BE49-F238E27FC236}">
                <a16:creationId xmlns:a16="http://schemas.microsoft.com/office/drawing/2014/main" id="{56400F20-5832-4110-2263-FB60BD9D6255}"/>
              </a:ext>
            </a:extLst>
          </p:cNvPr>
          <p:cNvSpPr/>
          <p:nvPr/>
        </p:nvSpPr>
        <p:spPr>
          <a:xfrm>
            <a:off x="8389257" y="5580743"/>
            <a:ext cx="1066800" cy="387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7" name="Rechte verbindingslijn met pijl 6">
            <a:extLst>
              <a:ext uri="{FF2B5EF4-FFF2-40B4-BE49-F238E27FC236}">
                <a16:creationId xmlns:a16="http://schemas.microsoft.com/office/drawing/2014/main" id="{F04A919A-BD38-A0A8-E1ED-AE7A3CD1989D}"/>
              </a:ext>
            </a:extLst>
          </p:cNvPr>
          <p:cNvCxnSpPr>
            <a:cxnSpLocks/>
          </p:cNvCxnSpPr>
          <p:nvPr/>
        </p:nvCxnSpPr>
        <p:spPr>
          <a:xfrm>
            <a:off x="8665028" y="4216400"/>
            <a:ext cx="1516744"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AAC492A-F1DB-D726-3883-AF4DC57FA44B}"/>
                  </a:ext>
                </a:extLst>
              </p:cNvPr>
              <p:cNvSpPr txBox="1"/>
              <p:nvPr/>
            </p:nvSpPr>
            <p:spPr>
              <a:xfrm>
                <a:off x="8795657" y="3747961"/>
                <a:ext cx="1320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smtClean="0">
                          <a:solidFill>
                            <a:srgbClr val="FF0000"/>
                          </a:solidFill>
                          <a:latin typeface="Cambria Math" panose="02040503050406030204" pitchFamily="18" charset="0"/>
                        </a:rPr>
                        <m:t>𝑟</m:t>
                      </m:r>
                    </m:oMath>
                  </m:oMathPara>
                </a14:m>
                <a:endParaRPr lang="nl-NL" sz="2800" dirty="0">
                  <a:solidFill>
                    <a:srgbClr val="FF0000"/>
                  </a:solidFill>
                </a:endParaRPr>
              </a:p>
            </p:txBody>
          </p:sp>
        </mc:Choice>
        <mc:Fallback xmlns="">
          <p:sp>
            <p:nvSpPr>
              <p:cNvPr id="8" name="Tekstvak 7">
                <a:extLst>
                  <a:ext uri="{FF2B5EF4-FFF2-40B4-BE49-F238E27FC236}">
                    <a16:creationId xmlns:a16="http://schemas.microsoft.com/office/drawing/2014/main" id="{FAAC492A-F1DB-D726-3883-AF4DC57FA44B}"/>
                  </a:ext>
                </a:extLst>
              </p:cNvPr>
              <p:cNvSpPr txBox="1">
                <a:spLocks noRot="1" noChangeAspect="1" noMove="1" noResize="1" noEditPoints="1" noAdjustHandles="1" noChangeArrowheads="1" noChangeShapeType="1" noTextEdit="1"/>
              </p:cNvSpPr>
              <p:nvPr/>
            </p:nvSpPr>
            <p:spPr>
              <a:xfrm>
                <a:off x="8795657" y="3747961"/>
                <a:ext cx="1320800" cy="523220"/>
              </a:xfrm>
              <a:prstGeom prst="rect">
                <a:avLst/>
              </a:prstGeom>
              <a:blipFill>
                <a:blip r:embed="rId5"/>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60069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Vragenuur 2024</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1700" dirty="0">
                <a:latin typeface="+mn-lt"/>
              </a:rPr>
              <a:t>(</a:t>
            </a:r>
            <a:r>
              <a:rPr lang="en-US" sz="1700" dirty="0" err="1">
                <a:latin typeface="+mn-lt"/>
              </a:rPr>
              <a:t>u,t</a:t>
            </a:r>
            <a:r>
              <a:rPr lang="en-US" sz="1700" dirty="0">
                <a:latin typeface="+mn-lt"/>
              </a:rPr>
              <a:t>)-</a:t>
            </a:r>
            <a:r>
              <a:rPr lang="en-US" sz="1700" dirty="0" err="1">
                <a:latin typeface="+mn-lt"/>
              </a:rPr>
              <a:t>diagrammen</a:t>
            </a:r>
            <a:r>
              <a:rPr lang="en-US" sz="1700" dirty="0">
                <a:latin typeface="+mn-lt"/>
              </a:rPr>
              <a:t> </a:t>
            </a:r>
            <a:r>
              <a:rPr lang="en-US" sz="1700" dirty="0" err="1">
                <a:latin typeface="+mn-lt"/>
              </a:rPr>
              <a:t>bij</a:t>
            </a:r>
            <a:r>
              <a:rPr lang="en-US" sz="1700" dirty="0">
                <a:latin typeface="+mn-lt"/>
              </a:rPr>
              <a:t> </a:t>
            </a:r>
            <a:r>
              <a:rPr lang="en-US" sz="1700" dirty="0" err="1">
                <a:latin typeface="+mn-lt"/>
              </a:rPr>
              <a:t>lopende</a:t>
            </a:r>
            <a:r>
              <a:rPr lang="en-US" sz="1700" dirty="0">
                <a:latin typeface="+mn-lt"/>
              </a:rPr>
              <a:t> </a:t>
            </a:r>
            <a:r>
              <a:rPr lang="en-US" sz="1700" dirty="0" err="1">
                <a:latin typeface="+mn-lt"/>
              </a:rPr>
              <a:t>golven</a:t>
            </a:r>
            <a:endParaRPr lang="en-US" sz="1700" dirty="0">
              <a:latin typeface="+mn-lt"/>
            </a:endParaRPr>
          </a:p>
          <a:p>
            <a:r>
              <a:rPr lang="en-US" sz="1700" dirty="0">
                <a:latin typeface="+mn-lt"/>
              </a:rPr>
              <a:t>Planck-</a:t>
            </a:r>
            <a:r>
              <a:rPr lang="en-US" sz="1700" dirty="0" err="1">
                <a:latin typeface="+mn-lt"/>
              </a:rPr>
              <a:t>krommen</a:t>
            </a:r>
            <a:r>
              <a:rPr lang="en-US" sz="1700" dirty="0">
                <a:latin typeface="+mn-lt"/>
              </a:rPr>
              <a:t> </a:t>
            </a:r>
            <a:r>
              <a:rPr lang="en-US" sz="1700" dirty="0" err="1">
                <a:latin typeface="+mn-lt"/>
              </a:rPr>
              <a:t>en</a:t>
            </a:r>
            <a:r>
              <a:rPr lang="en-US" sz="1700" dirty="0">
                <a:latin typeface="+mn-lt"/>
              </a:rPr>
              <a:t> Stefan-Boltzmann</a:t>
            </a:r>
          </a:p>
          <a:p>
            <a:r>
              <a:rPr lang="en-US" sz="1700" dirty="0" err="1">
                <a:latin typeface="+mn-lt"/>
              </a:rPr>
              <a:t>Significantie</a:t>
            </a:r>
            <a:endParaRPr lang="en-US" sz="1700" dirty="0">
              <a:latin typeface="+mn-lt"/>
            </a:endParaRPr>
          </a:p>
          <a:p>
            <a:r>
              <a:rPr lang="en-US" sz="1700" dirty="0">
                <a:latin typeface="+mn-lt"/>
              </a:rPr>
              <a:t>Bandgap (</a:t>
            </a:r>
            <a:r>
              <a:rPr lang="en-US" sz="1700" dirty="0" err="1">
                <a:latin typeface="+mn-lt"/>
              </a:rPr>
              <a:t>theorie</a:t>
            </a:r>
            <a:r>
              <a:rPr lang="en-US" sz="1700" dirty="0">
                <a:latin typeface="+mn-lt"/>
              </a:rPr>
              <a:t> </a:t>
            </a:r>
            <a:r>
              <a:rPr lang="en-US" sz="1700" dirty="0" err="1">
                <a:latin typeface="+mn-lt"/>
              </a:rPr>
              <a:t>zonder</a:t>
            </a:r>
            <a:r>
              <a:rPr lang="en-US" sz="1700" dirty="0">
                <a:latin typeface="+mn-lt"/>
              </a:rPr>
              <a:t> </a:t>
            </a:r>
            <a:r>
              <a:rPr lang="en-US" sz="1700" dirty="0" err="1">
                <a:latin typeface="+mn-lt"/>
              </a:rPr>
              <a:t>toepassing</a:t>
            </a:r>
            <a:r>
              <a:rPr lang="en-US" sz="1700" dirty="0">
                <a:latin typeface="+mn-lt"/>
              </a:rPr>
              <a:t>)</a:t>
            </a:r>
          </a:p>
          <a:p>
            <a:r>
              <a:rPr lang="en-US" sz="1700" dirty="0" err="1">
                <a:latin typeface="+mn-lt"/>
              </a:rPr>
              <a:t>Modelleren</a:t>
            </a:r>
            <a:endParaRPr lang="en-US" sz="1700" dirty="0">
              <a:latin typeface="+mn-lt"/>
            </a:endParaRPr>
          </a:p>
          <a:p>
            <a:r>
              <a:rPr lang="en-US" sz="1700" dirty="0">
                <a:latin typeface="+mn-lt"/>
              </a:rPr>
              <a:t>Wat </a:t>
            </a:r>
            <a:r>
              <a:rPr lang="en-US" sz="1700" dirty="0" err="1">
                <a:latin typeface="+mn-lt"/>
              </a:rPr>
              <a:t>doen</a:t>
            </a:r>
            <a:r>
              <a:rPr lang="en-US" sz="1700" dirty="0">
                <a:latin typeface="+mn-lt"/>
              </a:rPr>
              <a:t> </a:t>
            </a:r>
            <a:r>
              <a:rPr lang="en-US" sz="1700" dirty="0" err="1">
                <a:latin typeface="+mn-lt"/>
              </a:rPr>
              <a:t>elektrische</a:t>
            </a:r>
            <a:r>
              <a:rPr lang="en-US" sz="1700" dirty="0">
                <a:latin typeface="+mn-lt"/>
              </a:rPr>
              <a:t> </a:t>
            </a:r>
            <a:r>
              <a:rPr lang="en-US" sz="1700" dirty="0" err="1">
                <a:latin typeface="+mn-lt"/>
              </a:rPr>
              <a:t>en</a:t>
            </a:r>
            <a:r>
              <a:rPr lang="en-US" sz="1700" dirty="0">
                <a:latin typeface="+mn-lt"/>
              </a:rPr>
              <a:t> </a:t>
            </a:r>
            <a:r>
              <a:rPr lang="en-US" sz="1700" dirty="0" err="1">
                <a:latin typeface="+mn-lt"/>
              </a:rPr>
              <a:t>magnetische</a:t>
            </a:r>
            <a:r>
              <a:rPr lang="en-US" sz="1700" dirty="0">
                <a:latin typeface="+mn-lt"/>
              </a:rPr>
              <a:t> </a:t>
            </a:r>
            <a:r>
              <a:rPr lang="en-US" sz="1700" dirty="0" err="1">
                <a:latin typeface="+mn-lt"/>
              </a:rPr>
              <a:t>velden</a:t>
            </a:r>
            <a:r>
              <a:rPr lang="en-US" sz="1700" dirty="0">
                <a:latin typeface="+mn-lt"/>
              </a:rPr>
              <a:t>? Linker- </a:t>
            </a:r>
            <a:r>
              <a:rPr lang="en-US" sz="1700" dirty="0" err="1">
                <a:latin typeface="+mn-lt"/>
              </a:rPr>
              <a:t>en</a:t>
            </a:r>
            <a:r>
              <a:rPr lang="en-US" sz="1700" dirty="0">
                <a:latin typeface="+mn-lt"/>
              </a:rPr>
              <a:t> </a:t>
            </a:r>
            <a:r>
              <a:rPr lang="en-US" sz="1700" dirty="0" err="1">
                <a:latin typeface="+mn-lt"/>
              </a:rPr>
              <a:t>rechterhandregel</a:t>
            </a:r>
            <a:r>
              <a:rPr lang="en-US" sz="1700" dirty="0">
                <a:latin typeface="+mn-lt"/>
              </a:rPr>
              <a:t>.</a:t>
            </a:r>
          </a:p>
          <a:p>
            <a:r>
              <a:rPr lang="en-US" sz="1700" dirty="0">
                <a:latin typeface="+mn-lt"/>
              </a:rPr>
              <a:t>Hoe </a:t>
            </a:r>
            <a:r>
              <a:rPr lang="en-US" sz="1700" dirty="0" err="1">
                <a:latin typeface="+mn-lt"/>
              </a:rPr>
              <a:t>werkt</a:t>
            </a:r>
            <a:r>
              <a:rPr lang="en-US" sz="1700" dirty="0">
                <a:latin typeface="+mn-lt"/>
              </a:rPr>
              <a:t> </a:t>
            </a:r>
            <a:r>
              <a:rPr lang="en-US" sz="1700" dirty="0" err="1">
                <a:latin typeface="+mn-lt"/>
              </a:rPr>
              <a:t>inductie</a:t>
            </a:r>
            <a:r>
              <a:rPr lang="en-US" sz="1700" dirty="0">
                <a:latin typeface="+mn-lt"/>
              </a:rPr>
              <a:t> </a:t>
            </a:r>
            <a:r>
              <a:rPr lang="en-US" sz="1700" dirty="0" err="1">
                <a:latin typeface="+mn-lt"/>
              </a:rPr>
              <a:t>en</a:t>
            </a:r>
            <a:r>
              <a:rPr lang="en-US" sz="1700" dirty="0">
                <a:latin typeface="+mn-lt"/>
              </a:rPr>
              <a:t> flux?</a:t>
            </a:r>
          </a:p>
          <a:p>
            <a:r>
              <a:rPr lang="en-US" sz="1700" dirty="0">
                <a:latin typeface="+mn-lt"/>
              </a:rPr>
              <a:t>PET-Scan</a:t>
            </a:r>
          </a:p>
          <a:p>
            <a:r>
              <a:rPr lang="en-US" sz="1700" dirty="0" err="1">
                <a:latin typeface="+mn-lt"/>
              </a:rPr>
              <a:t>Quantumtunneling</a:t>
            </a:r>
            <a:endParaRPr lang="en-US" sz="1700" dirty="0">
              <a:latin typeface="+mn-lt"/>
            </a:endParaRPr>
          </a:p>
          <a:p>
            <a:pPr marL="0" indent="0">
              <a:buNone/>
            </a:pPr>
            <a:endParaRPr lang="en-US" sz="1700" dirty="0">
              <a:latin typeface="+mn-lt"/>
            </a:endParaRPr>
          </a:p>
        </p:txBody>
      </p:sp>
      <p:pic>
        <p:nvPicPr>
          <p:cNvPr id="2050" name="Picture 2">
            <a:extLst>
              <a:ext uri="{FF2B5EF4-FFF2-40B4-BE49-F238E27FC236}">
                <a16:creationId xmlns:a16="http://schemas.microsoft.com/office/drawing/2014/main" id="{AD322A80-3992-1484-F8C5-8B320E1931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C8031AB-17C5-C0F0-AF8B-F98281094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10747"/>
            <a:ext cx="5399634" cy="4355039"/>
          </a:xfrm>
          <a:prstGeom prst="rect">
            <a:avLst/>
          </a:prstGeom>
        </p:spPr>
      </p:pic>
      <p:pic>
        <p:nvPicPr>
          <p:cNvPr id="7" name="Afbeelding 6">
            <a:extLst>
              <a:ext uri="{FF2B5EF4-FFF2-40B4-BE49-F238E27FC236}">
                <a16:creationId xmlns:a16="http://schemas.microsoft.com/office/drawing/2014/main" id="{6624A1B2-0818-3F2F-A103-03A9C1443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268" y="2543969"/>
            <a:ext cx="6281464" cy="2977152"/>
          </a:xfrm>
          <a:prstGeom prst="rect">
            <a:avLst/>
          </a:prstGeom>
        </p:spPr>
      </p:pic>
      <p:pic>
        <p:nvPicPr>
          <p:cNvPr id="11" name="Afbeelding 10">
            <a:extLst>
              <a:ext uri="{FF2B5EF4-FFF2-40B4-BE49-F238E27FC236}">
                <a16:creationId xmlns:a16="http://schemas.microsoft.com/office/drawing/2014/main" id="{0DB1A7E9-5D3B-F36D-CBF1-91837B49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816" y="1983541"/>
            <a:ext cx="6435916" cy="4098007"/>
          </a:xfrm>
          <a:prstGeom prst="rect">
            <a:avLst/>
          </a:prstGeom>
        </p:spPr>
      </p:pic>
      <p:pic>
        <p:nvPicPr>
          <p:cNvPr id="6" name="Afbeelding 5">
            <a:extLst>
              <a:ext uri="{FF2B5EF4-FFF2-40B4-BE49-F238E27FC236}">
                <a16:creationId xmlns:a16="http://schemas.microsoft.com/office/drawing/2014/main" id="{21B00B9B-732D-07F3-FD3D-6EA4C2073C7D}"/>
              </a:ext>
            </a:extLst>
          </p:cNvPr>
          <p:cNvPicPr>
            <a:picLocks noChangeAspect="1"/>
          </p:cNvPicPr>
          <p:nvPr/>
        </p:nvPicPr>
        <p:blipFill>
          <a:blip r:embed="rId7"/>
          <a:stretch>
            <a:fillRect/>
          </a:stretch>
        </p:blipFill>
        <p:spPr>
          <a:xfrm>
            <a:off x="5215468" y="2282209"/>
            <a:ext cx="6649873" cy="3608227"/>
          </a:xfrm>
          <a:prstGeom prst="rect">
            <a:avLst/>
          </a:prstGeom>
        </p:spPr>
      </p:pic>
      <p:pic>
        <p:nvPicPr>
          <p:cNvPr id="10" name="Afbeelding 9">
            <a:extLst>
              <a:ext uri="{FF2B5EF4-FFF2-40B4-BE49-F238E27FC236}">
                <a16:creationId xmlns:a16="http://schemas.microsoft.com/office/drawing/2014/main" id="{98C10C31-8358-72AB-6CE5-F3ADDF1163F0}"/>
              </a:ext>
            </a:extLst>
          </p:cNvPr>
          <p:cNvPicPr>
            <a:picLocks noChangeAspect="1"/>
          </p:cNvPicPr>
          <p:nvPr/>
        </p:nvPicPr>
        <p:blipFill>
          <a:blip r:embed="rId8"/>
          <a:stretch>
            <a:fillRect/>
          </a:stretch>
        </p:blipFill>
        <p:spPr>
          <a:xfrm>
            <a:off x="4981965" y="2543969"/>
            <a:ext cx="6921767" cy="3510956"/>
          </a:xfrm>
          <a:prstGeom prst="rect">
            <a:avLst/>
          </a:prstGeom>
        </p:spPr>
      </p:pic>
      <p:pic>
        <p:nvPicPr>
          <p:cNvPr id="14" name="Afbeelding 13">
            <a:extLst>
              <a:ext uri="{FF2B5EF4-FFF2-40B4-BE49-F238E27FC236}">
                <a16:creationId xmlns:a16="http://schemas.microsoft.com/office/drawing/2014/main" id="{7AAE64B5-3827-3B20-CDB1-C2FF81A72856}"/>
              </a:ext>
            </a:extLst>
          </p:cNvPr>
          <p:cNvPicPr>
            <a:picLocks noChangeAspect="1"/>
          </p:cNvPicPr>
          <p:nvPr/>
        </p:nvPicPr>
        <p:blipFill>
          <a:blip r:embed="rId9"/>
          <a:stretch>
            <a:fillRect/>
          </a:stretch>
        </p:blipFill>
        <p:spPr>
          <a:xfrm>
            <a:off x="5376198" y="2073671"/>
            <a:ext cx="6450430" cy="3917746"/>
          </a:xfrm>
          <a:prstGeom prst="rect">
            <a:avLst/>
          </a:prstGeom>
        </p:spPr>
      </p:pic>
      <p:pic>
        <p:nvPicPr>
          <p:cNvPr id="16" name="Afbeelding 15">
            <a:extLst>
              <a:ext uri="{FF2B5EF4-FFF2-40B4-BE49-F238E27FC236}">
                <a16:creationId xmlns:a16="http://schemas.microsoft.com/office/drawing/2014/main" id="{D0C90411-2278-28D1-35AC-6E90750F2AE9}"/>
              </a:ext>
            </a:extLst>
          </p:cNvPr>
          <p:cNvPicPr>
            <a:picLocks noChangeAspect="1"/>
          </p:cNvPicPr>
          <p:nvPr/>
        </p:nvPicPr>
        <p:blipFill>
          <a:blip r:embed="rId10"/>
          <a:stretch>
            <a:fillRect/>
          </a:stretch>
        </p:blipFill>
        <p:spPr>
          <a:xfrm>
            <a:off x="5080261" y="2460509"/>
            <a:ext cx="6921767" cy="3429928"/>
          </a:xfrm>
          <a:prstGeom prst="rect">
            <a:avLst/>
          </a:prstGeom>
        </p:spPr>
      </p:pic>
      <p:pic>
        <p:nvPicPr>
          <p:cNvPr id="1026" name="Picture 2" descr="Definition of PET scan - NCI Dictionary of Cancer Terms - NCI">
            <a:extLst>
              <a:ext uri="{FF2B5EF4-FFF2-40B4-BE49-F238E27FC236}">
                <a16:creationId xmlns:a16="http://schemas.microsoft.com/office/drawing/2014/main" id="{E5657DCC-9DAC-8195-5092-7BCC873356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5334" y="1603211"/>
            <a:ext cx="5980880" cy="448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3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10" presetClass="exit" presetSubtype="0" fill="hold" nodeType="with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additive="base">
                                        <p:cTn id="6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10" presetClass="exit" presetSubtype="0" fill="hold"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 calcmode="lin" valueType="num">
                                      <p:cBhvr additive="base">
                                        <p:cTn id="7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6" presetID="53" presetClass="entr" presetSubtype="16"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fltVal val="0"/>
                                          </p:val>
                                        </p:tav>
                                        <p:tav tm="100000">
                                          <p:val>
                                            <p:strVal val="#ppt_h"/>
                                          </p:val>
                                        </p:tav>
                                      </p:tavLst>
                                    </p:anim>
                                    <p:animEffect transition="in" filter="fade">
                                      <p:cBhvr>
                                        <p:cTn id="80" dur="500"/>
                                        <p:tgtEl>
                                          <p:spTgt spid="7"/>
                                        </p:tgtEl>
                                      </p:cBhvr>
                                    </p:animEffect>
                                  </p:childTnLst>
                                </p:cTn>
                              </p:par>
                              <p:par>
                                <p:cTn id="81" presetID="10" presetClass="exit" presetSubtype="0" fill="hold"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 calcmode="lin" valueType="num">
                                      <p:cBhvr additive="base">
                                        <p:cTn id="8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0" presetID="53" presetClass="entr" presetSubtype="16"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p:cTn id="92" dur="500" fill="hold"/>
                                        <p:tgtEl>
                                          <p:spTgt spid="16"/>
                                        </p:tgtEl>
                                        <p:attrNameLst>
                                          <p:attrName>ppt_w</p:attrName>
                                        </p:attrNameLst>
                                      </p:cBhvr>
                                      <p:tavLst>
                                        <p:tav tm="0">
                                          <p:val>
                                            <p:fltVal val="0"/>
                                          </p:val>
                                        </p:tav>
                                        <p:tav tm="100000">
                                          <p:val>
                                            <p:strVal val="#ppt_w"/>
                                          </p:val>
                                        </p:tav>
                                      </p:tavLst>
                                    </p:anim>
                                    <p:anim calcmode="lin" valueType="num">
                                      <p:cBhvr>
                                        <p:cTn id="93" dur="500" fill="hold"/>
                                        <p:tgtEl>
                                          <p:spTgt spid="16"/>
                                        </p:tgtEl>
                                        <p:attrNameLst>
                                          <p:attrName>ppt_h</p:attrName>
                                        </p:attrNameLst>
                                      </p:cBhvr>
                                      <p:tavLst>
                                        <p:tav tm="0">
                                          <p:val>
                                            <p:fltVal val="0"/>
                                          </p:val>
                                        </p:tav>
                                        <p:tav tm="100000">
                                          <p:val>
                                            <p:strVal val="#ppt_h"/>
                                          </p:val>
                                        </p:tav>
                                      </p:tavLst>
                                    </p:anim>
                                    <p:animEffect transition="in" filter="fade">
                                      <p:cBhvr>
                                        <p:cTn id="94" dur="500"/>
                                        <p:tgtEl>
                                          <p:spTgt spid="16"/>
                                        </p:tgtEl>
                                      </p:cBhvr>
                                    </p:animEffect>
                                  </p:childTnLst>
                                </p:cTn>
                              </p:par>
                              <p:par>
                                <p:cTn id="95" presetID="10" presetClass="exit" presetSubtype="0" fill="hold"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
                                            <p:txEl>
                                              <p:pRg st="7" end="7"/>
                                            </p:txEl>
                                          </p:spTgt>
                                        </p:tgtEl>
                                        <p:attrNameLst>
                                          <p:attrName>style.visibility</p:attrName>
                                        </p:attrNameLst>
                                      </p:cBhvr>
                                      <p:to>
                                        <p:strVal val="visible"/>
                                      </p:to>
                                    </p:set>
                                    <p:anim calcmode="lin" valueType="num">
                                      <p:cBhvr additive="base">
                                        <p:cTn id="10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04" presetID="53" presetClass="entr" presetSubtype="16" fill="hold" nodeType="withEffect">
                                  <p:stCondLst>
                                    <p:cond delay="0"/>
                                  </p:stCondLst>
                                  <p:childTnLst>
                                    <p:set>
                                      <p:cBhvr>
                                        <p:cTn id="105" dur="1" fill="hold">
                                          <p:stCondLst>
                                            <p:cond delay="0"/>
                                          </p:stCondLst>
                                        </p:cTn>
                                        <p:tgtEl>
                                          <p:spTgt spid="1026"/>
                                        </p:tgtEl>
                                        <p:attrNameLst>
                                          <p:attrName>style.visibility</p:attrName>
                                        </p:attrNameLst>
                                      </p:cBhvr>
                                      <p:to>
                                        <p:strVal val="visible"/>
                                      </p:to>
                                    </p:set>
                                    <p:anim calcmode="lin" valueType="num">
                                      <p:cBhvr>
                                        <p:cTn id="106" dur="500" fill="hold"/>
                                        <p:tgtEl>
                                          <p:spTgt spid="1026"/>
                                        </p:tgtEl>
                                        <p:attrNameLst>
                                          <p:attrName>ppt_w</p:attrName>
                                        </p:attrNameLst>
                                      </p:cBhvr>
                                      <p:tavLst>
                                        <p:tav tm="0">
                                          <p:val>
                                            <p:fltVal val="0"/>
                                          </p:val>
                                        </p:tav>
                                        <p:tav tm="100000">
                                          <p:val>
                                            <p:strVal val="#ppt_w"/>
                                          </p:val>
                                        </p:tav>
                                      </p:tavLst>
                                    </p:anim>
                                    <p:anim calcmode="lin" valueType="num">
                                      <p:cBhvr>
                                        <p:cTn id="107" dur="500" fill="hold"/>
                                        <p:tgtEl>
                                          <p:spTgt spid="1026"/>
                                        </p:tgtEl>
                                        <p:attrNameLst>
                                          <p:attrName>ppt_h</p:attrName>
                                        </p:attrNameLst>
                                      </p:cBhvr>
                                      <p:tavLst>
                                        <p:tav tm="0">
                                          <p:val>
                                            <p:fltVal val="0"/>
                                          </p:val>
                                        </p:tav>
                                        <p:tav tm="100000">
                                          <p:val>
                                            <p:strVal val="#ppt_h"/>
                                          </p:val>
                                        </p:tav>
                                      </p:tavLst>
                                    </p:anim>
                                    <p:animEffect transition="in" filter="fade">
                                      <p:cBhvr>
                                        <p:cTn id="108" dur="500"/>
                                        <p:tgtEl>
                                          <p:spTgt spid="1026"/>
                                        </p:tgtEl>
                                      </p:cBhvr>
                                    </p:animEffect>
                                  </p:childTnLst>
                                </p:cTn>
                              </p:par>
                              <p:par>
                                <p:cTn id="109" presetID="10" presetClass="exit" presetSubtype="0" fill="hold"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3">
                                            <p:txEl>
                                              <p:pRg st="8" end="8"/>
                                            </p:txEl>
                                          </p:spTgt>
                                        </p:tgtEl>
                                        <p:attrNameLst>
                                          <p:attrName>style.visibility</p:attrName>
                                        </p:attrNameLst>
                                      </p:cBhvr>
                                      <p:to>
                                        <p:strVal val="visible"/>
                                      </p:to>
                                    </p:set>
                                    <p:anim calcmode="lin" valueType="num">
                                      <p:cBhvr additive="base">
                                        <p:cTn id="11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17"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18" presetID="53" presetClass="entr" presetSubtype="16"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 calcmode="lin" valueType="num">
                                      <p:cBhvr>
                                        <p:cTn id="120" dur="500" fill="hold"/>
                                        <p:tgtEl>
                                          <p:spTgt spid="11"/>
                                        </p:tgtEl>
                                        <p:attrNameLst>
                                          <p:attrName>ppt_w</p:attrName>
                                        </p:attrNameLst>
                                      </p:cBhvr>
                                      <p:tavLst>
                                        <p:tav tm="0">
                                          <p:val>
                                            <p:fltVal val="0"/>
                                          </p:val>
                                        </p:tav>
                                        <p:tav tm="100000">
                                          <p:val>
                                            <p:strVal val="#ppt_w"/>
                                          </p:val>
                                        </p:tav>
                                      </p:tavLst>
                                    </p:anim>
                                    <p:anim calcmode="lin" valueType="num">
                                      <p:cBhvr>
                                        <p:cTn id="121" dur="500" fill="hold"/>
                                        <p:tgtEl>
                                          <p:spTgt spid="11"/>
                                        </p:tgtEl>
                                        <p:attrNameLst>
                                          <p:attrName>ppt_h</p:attrName>
                                        </p:attrNameLst>
                                      </p:cBhvr>
                                      <p:tavLst>
                                        <p:tav tm="0">
                                          <p:val>
                                            <p:fltVal val="0"/>
                                          </p:val>
                                        </p:tav>
                                        <p:tav tm="100000">
                                          <p:val>
                                            <p:strVal val="#ppt_h"/>
                                          </p:val>
                                        </p:tav>
                                      </p:tavLst>
                                    </p:anim>
                                    <p:animEffect transition="in" filter="fade">
                                      <p:cBhvr>
                                        <p:cTn id="122" dur="500"/>
                                        <p:tgtEl>
                                          <p:spTgt spid="11"/>
                                        </p:tgtEl>
                                      </p:cBhvr>
                                    </p:animEffect>
                                  </p:childTnLst>
                                </p:cTn>
                              </p:par>
                              <p:par>
                                <p:cTn id="123" presetID="10" presetClass="exit" presetSubtype="0" fill="hold" nodeType="withEffect">
                                  <p:stCondLst>
                                    <p:cond delay="0"/>
                                  </p:stCondLst>
                                  <p:childTnLst>
                                    <p:animEffect transition="out" filter="fade">
                                      <p:cBhvr>
                                        <p:cTn id="124" dur="500"/>
                                        <p:tgtEl>
                                          <p:spTgt spid="1026"/>
                                        </p:tgtEl>
                                      </p:cBhvr>
                                    </p:animEffect>
                                    <p:set>
                                      <p:cBhvr>
                                        <p:cTn id="125"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D09E-B7BD-3547-FF0B-E09C7966943D}"/>
            </a:ext>
          </a:extLst>
        </p:cNvPr>
        <p:cNvGrpSpPr/>
        <p:nvPr/>
      </p:nvGrpSpPr>
      <p:grpSpPr>
        <a:xfrm>
          <a:off x="0" y="0"/>
          <a:ext cx="0" cy="0"/>
          <a:chOff x="0" y="0"/>
          <a:chExt cx="0" cy="0"/>
        </a:xfrm>
      </p:grpSpPr>
      <p:pic>
        <p:nvPicPr>
          <p:cNvPr id="6" name="Picture 4" descr="The Moon and it's Orbit Around the Earth - Science News">
            <a:extLst>
              <a:ext uri="{FF2B5EF4-FFF2-40B4-BE49-F238E27FC236}">
                <a16:creationId xmlns:a16="http://schemas.microsoft.com/office/drawing/2014/main" id="{33B27649-F8E8-4A2D-4700-33402EC45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376" y="2459979"/>
            <a:ext cx="3396567" cy="339656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A6AC20-93AA-3E1E-DB55-1B1FFDEED512}"/>
              </a:ext>
            </a:extLst>
          </p:cNvPr>
          <p:cNvSpPr>
            <a:spLocks noGrp="1"/>
          </p:cNvSpPr>
          <p:nvPr>
            <p:ph type="title"/>
          </p:nvPr>
        </p:nvSpPr>
        <p:spPr/>
        <p:txBody>
          <a:bodyPr/>
          <a:lstStyle/>
          <a:p>
            <a:r>
              <a:rPr lang="nl-NL" dirty="0"/>
              <a:t>Straal bij middelpuntzoekende kracht</a:t>
            </a:r>
          </a:p>
        </p:txBody>
      </p:sp>
      <p:sp>
        <p:nvSpPr>
          <p:cNvPr id="3" name="Tijdelijke aanduiding voor inhoud 2">
            <a:extLst>
              <a:ext uri="{FF2B5EF4-FFF2-40B4-BE49-F238E27FC236}">
                <a16:creationId xmlns:a16="http://schemas.microsoft.com/office/drawing/2014/main" id="{B3DE491C-51D3-E8EE-79BA-7EBD947DC8F0}"/>
              </a:ext>
            </a:extLst>
          </p:cNvPr>
          <p:cNvSpPr>
            <a:spLocks noGrp="1"/>
          </p:cNvSpPr>
          <p:nvPr>
            <p:ph idx="1"/>
          </p:nvPr>
        </p:nvSpPr>
        <p:spPr>
          <a:xfrm>
            <a:off x="838200" y="1825625"/>
            <a:ext cx="10515600" cy="966185"/>
          </a:xfrm>
        </p:spPr>
        <p:txBody>
          <a:bodyPr>
            <a:normAutofit/>
          </a:bodyPr>
          <a:lstStyle/>
          <a:p>
            <a:pPr marL="0" indent="0">
              <a:buNone/>
            </a:pPr>
            <a:r>
              <a:rPr lang="nl-NL" i="1" dirty="0"/>
              <a:t>Resulterende kracht die naar het middelpunt van de cirkel is gericht</a:t>
            </a:r>
            <a:endParaRPr lang="nl-NL"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343312CB-A025-8F37-011A-B0D1754AE780}"/>
                  </a:ext>
                </a:extLst>
              </p:cNvPr>
              <p:cNvSpPr txBox="1"/>
              <p:nvPr/>
            </p:nvSpPr>
            <p:spPr>
              <a:xfrm>
                <a:off x="838200" y="2933700"/>
                <a:ext cx="2405402"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sz="2800" i="1">
                              <a:latin typeface="Cambria Math" panose="02040503050406030204" pitchFamily="18" charset="0"/>
                            </a:rPr>
                          </m:ctrlPr>
                        </m:sSubPr>
                        <m:e>
                          <m:r>
                            <a:rPr lang="nl-NL" sz="2800" i="1">
                              <a:latin typeface="Cambria Math" panose="02040503050406030204" pitchFamily="18" charset="0"/>
                            </a:rPr>
                            <m:t>𝐹</m:t>
                          </m:r>
                        </m:e>
                        <m:sub>
                          <m:r>
                            <a:rPr lang="nl-NL" sz="2800" i="1">
                              <a:latin typeface="Cambria Math" panose="02040503050406030204" pitchFamily="18" charset="0"/>
                            </a:rPr>
                            <m:t>𝑚𝑝𝑧</m:t>
                          </m:r>
                        </m:sub>
                      </m:sSub>
                      <m:r>
                        <a:rPr lang="nl-NL" sz="2800" i="1">
                          <a:latin typeface="Cambria Math" panose="02040503050406030204" pitchFamily="18" charset="0"/>
                        </a:rPr>
                        <m:t>=</m:t>
                      </m:r>
                      <m:f>
                        <m:fPr>
                          <m:ctrlPr>
                            <a:rPr lang="nl-NL" sz="2800" i="1">
                              <a:latin typeface="Cambria Math" panose="02040503050406030204" pitchFamily="18" charset="0"/>
                            </a:rPr>
                          </m:ctrlPr>
                        </m:fPr>
                        <m:num>
                          <m:r>
                            <a:rPr lang="nl-NL" sz="2800" i="1">
                              <a:latin typeface="Cambria Math" panose="02040503050406030204" pitchFamily="18" charset="0"/>
                            </a:rPr>
                            <m:t>𝑚</m:t>
                          </m:r>
                          <m:r>
                            <a:rPr lang="nl-NL" sz="2800" i="1">
                              <a:latin typeface="Cambria Math" panose="02040503050406030204" pitchFamily="18" charset="0"/>
                            </a:rPr>
                            <m:t>⋅</m:t>
                          </m:r>
                          <m:sSup>
                            <m:sSupPr>
                              <m:ctrlPr>
                                <a:rPr lang="nl-NL" sz="2800" i="1">
                                  <a:latin typeface="Cambria Math" panose="02040503050406030204" pitchFamily="18" charset="0"/>
                                </a:rPr>
                              </m:ctrlPr>
                            </m:sSupPr>
                            <m:e>
                              <m:r>
                                <a:rPr lang="nl-NL" sz="2800" i="1">
                                  <a:latin typeface="Cambria Math" panose="02040503050406030204" pitchFamily="18" charset="0"/>
                                </a:rPr>
                                <m:t>𝑣</m:t>
                              </m:r>
                            </m:e>
                            <m:sup>
                              <m:r>
                                <a:rPr lang="nl-NL" sz="2800" i="1">
                                  <a:latin typeface="Cambria Math" panose="02040503050406030204" pitchFamily="18" charset="0"/>
                                </a:rPr>
                                <m:t>2</m:t>
                              </m:r>
                            </m:sup>
                          </m:sSup>
                        </m:num>
                        <m:den>
                          <m:r>
                            <a:rPr lang="nl-NL" sz="2800" i="1">
                              <a:latin typeface="Cambria Math" panose="02040503050406030204" pitchFamily="18" charset="0"/>
                            </a:rPr>
                            <m:t>𝑟</m:t>
                          </m:r>
                        </m:den>
                      </m:f>
                    </m:oMath>
                  </m:oMathPara>
                </a14:m>
                <a:endParaRPr lang="nl-NL" sz="2800" dirty="0">
                  <a:latin typeface="Effra" panose="02000506080000020004"/>
                </a:endParaRPr>
              </a:p>
            </p:txBody>
          </p:sp>
        </mc:Choice>
        <mc:Fallback xmlns="">
          <p:sp>
            <p:nvSpPr>
              <p:cNvPr id="4" name="Tekstvak 3">
                <a:extLst>
                  <a:ext uri="{FF2B5EF4-FFF2-40B4-BE49-F238E27FC236}">
                    <a16:creationId xmlns:a16="http://schemas.microsoft.com/office/drawing/2014/main" id="{343312CB-A025-8F37-011A-B0D1754AE780}"/>
                  </a:ext>
                </a:extLst>
              </p:cNvPr>
              <p:cNvSpPr txBox="1">
                <a:spLocks noRot="1" noChangeAspect="1" noMove="1" noResize="1" noEditPoints="1" noAdjustHandles="1" noChangeArrowheads="1" noChangeShapeType="1" noTextEdit="1"/>
              </p:cNvSpPr>
              <p:nvPr/>
            </p:nvSpPr>
            <p:spPr>
              <a:xfrm>
                <a:off x="838200" y="2933700"/>
                <a:ext cx="2405402" cy="954107"/>
              </a:xfrm>
              <a:prstGeom prst="rect">
                <a:avLst/>
              </a:prstGeom>
              <a:blipFill>
                <a:blip r:embed="rId5"/>
                <a:stretch>
                  <a:fillRect/>
                </a:stretch>
              </a:blipFill>
            </p:spPr>
            <p:txBody>
              <a:bodyPr/>
              <a:lstStyle/>
              <a:p>
                <a:r>
                  <a:rPr lang="nl-NL">
                    <a:noFill/>
                  </a:rPr>
                  <a:t> </a:t>
                </a:r>
              </a:p>
            </p:txBody>
          </p:sp>
        </mc:Fallback>
      </mc:AlternateContent>
      <p:sp>
        <p:nvSpPr>
          <p:cNvPr id="5" name="Tekstvak 4">
            <a:extLst>
              <a:ext uri="{FF2B5EF4-FFF2-40B4-BE49-F238E27FC236}">
                <a16:creationId xmlns:a16="http://schemas.microsoft.com/office/drawing/2014/main" id="{06234894-0E4A-1B11-12F0-39569634529A}"/>
              </a:ext>
            </a:extLst>
          </p:cNvPr>
          <p:cNvSpPr txBox="1"/>
          <p:nvPr/>
        </p:nvSpPr>
        <p:spPr>
          <a:xfrm>
            <a:off x="838200" y="4066190"/>
            <a:ext cx="7712304" cy="523220"/>
          </a:xfrm>
          <a:prstGeom prst="rect">
            <a:avLst/>
          </a:prstGeom>
          <a:noFill/>
        </p:spPr>
        <p:txBody>
          <a:bodyPr wrap="none" rtlCol="0">
            <a:spAutoFit/>
          </a:bodyPr>
          <a:lstStyle/>
          <a:p>
            <a:r>
              <a:rPr lang="nl-NL" sz="2800" i="1" dirty="0">
                <a:latin typeface="Effra" panose="02000506080000020004"/>
              </a:rPr>
              <a:t>r 	afstand tussen middelpunt cirkel en voorwerp</a:t>
            </a:r>
            <a:endParaRPr lang="nl-NL" sz="2800" dirty="0"/>
          </a:p>
        </p:txBody>
      </p:sp>
      <p:pic>
        <p:nvPicPr>
          <p:cNvPr id="2054" name="Picture 6">
            <a:extLst>
              <a:ext uri="{FF2B5EF4-FFF2-40B4-BE49-F238E27FC236}">
                <a16:creationId xmlns:a16="http://schemas.microsoft.com/office/drawing/2014/main" id="{DDAF5ADA-CF45-89D1-7152-6C0F76C3E5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79" r="25709"/>
          <a:stretch/>
        </p:blipFill>
        <p:spPr bwMode="auto">
          <a:xfrm>
            <a:off x="8521376" y="2342532"/>
            <a:ext cx="3396566" cy="363145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a:extLst>
              <a:ext uri="{FF2B5EF4-FFF2-40B4-BE49-F238E27FC236}">
                <a16:creationId xmlns:a16="http://schemas.microsoft.com/office/drawing/2014/main" id="{15765537-5B9A-70ED-4B14-BBDC4CD693C3}"/>
              </a:ext>
            </a:extLst>
          </p:cNvPr>
          <p:cNvCxnSpPr>
            <a:cxnSpLocks/>
          </p:cNvCxnSpPr>
          <p:nvPr/>
        </p:nvCxnSpPr>
        <p:spPr>
          <a:xfrm>
            <a:off x="9213830" y="4102475"/>
            <a:ext cx="1026000"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B5F85539-D671-3218-7A42-72DB95825FBD}"/>
                  </a:ext>
                </a:extLst>
              </p:cNvPr>
              <p:cNvSpPr txBox="1"/>
              <p:nvPr/>
            </p:nvSpPr>
            <p:spPr>
              <a:xfrm>
                <a:off x="9066430" y="3609641"/>
                <a:ext cx="1320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smtClean="0">
                          <a:solidFill>
                            <a:srgbClr val="FF0000"/>
                          </a:solidFill>
                          <a:latin typeface="Cambria Math" panose="02040503050406030204" pitchFamily="18" charset="0"/>
                        </a:rPr>
                        <m:t>𝑟</m:t>
                      </m:r>
                    </m:oMath>
                  </m:oMathPara>
                </a14:m>
                <a:endParaRPr lang="nl-NL" sz="2800" dirty="0">
                  <a:solidFill>
                    <a:srgbClr val="FF0000"/>
                  </a:solidFill>
                </a:endParaRPr>
              </a:p>
            </p:txBody>
          </p:sp>
        </mc:Choice>
        <mc:Fallback xmlns="">
          <p:sp>
            <p:nvSpPr>
              <p:cNvPr id="11" name="Tekstvak 10">
                <a:extLst>
                  <a:ext uri="{FF2B5EF4-FFF2-40B4-BE49-F238E27FC236}">
                    <a16:creationId xmlns:a16="http://schemas.microsoft.com/office/drawing/2014/main" id="{B5F85539-D671-3218-7A42-72DB95825FBD}"/>
                  </a:ext>
                </a:extLst>
              </p:cNvPr>
              <p:cNvSpPr txBox="1">
                <a:spLocks noRot="1" noChangeAspect="1" noMove="1" noResize="1" noEditPoints="1" noAdjustHandles="1" noChangeArrowheads="1" noChangeShapeType="1" noTextEdit="1"/>
              </p:cNvSpPr>
              <p:nvPr/>
            </p:nvSpPr>
            <p:spPr>
              <a:xfrm>
                <a:off x="9066430" y="3609641"/>
                <a:ext cx="1320800" cy="523220"/>
              </a:xfrm>
              <a:prstGeom prst="rect">
                <a:avLst/>
              </a:prstGeom>
              <a:blipFill>
                <a:blip r:embed="rId7"/>
                <a:stretch>
                  <a:fillRect/>
                </a:stretch>
              </a:blipFill>
            </p:spPr>
            <p:txBody>
              <a:bodyPr/>
              <a:lstStyle/>
              <a:p>
                <a:r>
                  <a:rPr lang="nl-NL">
                    <a:noFill/>
                  </a:rPr>
                  <a:t> </a:t>
                </a:r>
              </a:p>
            </p:txBody>
          </p:sp>
        </mc:Fallback>
      </mc:AlternateContent>
      <p:sp>
        <p:nvSpPr>
          <p:cNvPr id="12" name="Ovaal 11">
            <a:extLst>
              <a:ext uri="{FF2B5EF4-FFF2-40B4-BE49-F238E27FC236}">
                <a16:creationId xmlns:a16="http://schemas.microsoft.com/office/drawing/2014/main" id="{A2AA4EDB-2054-33B1-0DE3-1E5A0786D84F}"/>
              </a:ext>
            </a:extLst>
          </p:cNvPr>
          <p:cNvSpPr>
            <a:spLocks noChangeAspect="1"/>
          </p:cNvSpPr>
          <p:nvPr/>
        </p:nvSpPr>
        <p:spPr>
          <a:xfrm>
            <a:off x="9213829" y="3061961"/>
            <a:ext cx="2052000" cy="2052000"/>
          </a:xfrm>
          <a:prstGeom prst="ellipse">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09414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11" grpId="0"/>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DC02-E54A-CEC2-1810-042B982D27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72B33B-129C-1F6B-4E77-99BECA902A4E}"/>
              </a:ext>
            </a:extLst>
          </p:cNvPr>
          <p:cNvSpPr>
            <a:spLocks noGrp="1"/>
          </p:cNvSpPr>
          <p:nvPr>
            <p:ph type="title"/>
          </p:nvPr>
        </p:nvSpPr>
        <p:spPr/>
        <p:txBody>
          <a:bodyPr/>
          <a:lstStyle/>
          <a:p>
            <a:r>
              <a:rPr lang="nl-NL" dirty="0"/>
              <a:t>Bij hemellichamen…</a:t>
            </a:r>
          </a:p>
        </p:txBody>
      </p:sp>
      <p:sp>
        <p:nvSpPr>
          <p:cNvPr id="3" name="Tijdelijke aanduiding voor inhoud 2">
            <a:extLst>
              <a:ext uri="{FF2B5EF4-FFF2-40B4-BE49-F238E27FC236}">
                <a16:creationId xmlns:a16="http://schemas.microsoft.com/office/drawing/2014/main" id="{E6CFBD8B-1944-F6A1-0118-D0B57F77D980}"/>
              </a:ext>
            </a:extLst>
          </p:cNvPr>
          <p:cNvSpPr>
            <a:spLocks noGrp="1"/>
          </p:cNvSpPr>
          <p:nvPr>
            <p:ph idx="1"/>
          </p:nvPr>
        </p:nvSpPr>
        <p:spPr>
          <a:xfrm>
            <a:off x="838200" y="1825625"/>
            <a:ext cx="10515600" cy="966185"/>
          </a:xfrm>
        </p:spPr>
        <p:txBody>
          <a:bodyPr>
            <a:normAutofit/>
          </a:bodyPr>
          <a:lstStyle/>
          <a:p>
            <a:pPr marL="0" indent="0">
              <a:buNone/>
            </a:pPr>
            <a:r>
              <a:rPr lang="nl-NL" i="1" dirty="0"/>
              <a:t>Resulterende kracht die naar het middelpunt van de cirkel is gericht</a:t>
            </a:r>
          </a:p>
          <a:p>
            <a:pPr marL="0" indent="0">
              <a:buNone/>
            </a:pPr>
            <a:endParaRPr lang="nl-NL"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2B3BEFEF-8813-C2CB-64FE-4065946BD775}"/>
                  </a:ext>
                </a:extLst>
              </p:cNvPr>
              <p:cNvSpPr txBox="1"/>
              <p:nvPr/>
            </p:nvSpPr>
            <p:spPr>
              <a:xfrm>
                <a:off x="838200" y="2933700"/>
                <a:ext cx="2405402"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sz="2800" i="1">
                              <a:latin typeface="Cambria Math" panose="02040503050406030204" pitchFamily="18" charset="0"/>
                            </a:rPr>
                          </m:ctrlPr>
                        </m:sSubPr>
                        <m:e>
                          <m:r>
                            <a:rPr lang="nl-NL" sz="2800" i="1">
                              <a:latin typeface="Cambria Math" panose="02040503050406030204" pitchFamily="18" charset="0"/>
                            </a:rPr>
                            <m:t>𝐹</m:t>
                          </m:r>
                        </m:e>
                        <m:sub>
                          <m:r>
                            <a:rPr lang="nl-NL" sz="2800" i="1">
                              <a:latin typeface="Cambria Math" panose="02040503050406030204" pitchFamily="18" charset="0"/>
                            </a:rPr>
                            <m:t>𝑚𝑝𝑧</m:t>
                          </m:r>
                        </m:sub>
                      </m:sSub>
                      <m:r>
                        <a:rPr lang="nl-NL" sz="2800" i="1">
                          <a:latin typeface="Cambria Math" panose="02040503050406030204" pitchFamily="18" charset="0"/>
                        </a:rPr>
                        <m:t>=</m:t>
                      </m:r>
                      <m:f>
                        <m:fPr>
                          <m:ctrlPr>
                            <a:rPr lang="nl-NL" sz="2800" i="1">
                              <a:latin typeface="Cambria Math" panose="02040503050406030204" pitchFamily="18" charset="0"/>
                            </a:rPr>
                          </m:ctrlPr>
                        </m:fPr>
                        <m:num>
                          <m:r>
                            <a:rPr lang="nl-NL" sz="2800" i="1">
                              <a:latin typeface="Cambria Math" panose="02040503050406030204" pitchFamily="18" charset="0"/>
                            </a:rPr>
                            <m:t>𝑚</m:t>
                          </m:r>
                          <m:r>
                            <a:rPr lang="nl-NL" sz="2800" i="1">
                              <a:latin typeface="Cambria Math" panose="02040503050406030204" pitchFamily="18" charset="0"/>
                            </a:rPr>
                            <m:t>⋅</m:t>
                          </m:r>
                          <m:sSup>
                            <m:sSupPr>
                              <m:ctrlPr>
                                <a:rPr lang="nl-NL" sz="2800" i="1">
                                  <a:latin typeface="Cambria Math" panose="02040503050406030204" pitchFamily="18" charset="0"/>
                                </a:rPr>
                              </m:ctrlPr>
                            </m:sSupPr>
                            <m:e>
                              <m:r>
                                <a:rPr lang="nl-NL" sz="2800" i="1">
                                  <a:latin typeface="Cambria Math" panose="02040503050406030204" pitchFamily="18" charset="0"/>
                                </a:rPr>
                                <m:t>𝑣</m:t>
                              </m:r>
                            </m:e>
                            <m:sup>
                              <m:r>
                                <a:rPr lang="nl-NL" sz="2800" i="1">
                                  <a:latin typeface="Cambria Math" panose="02040503050406030204" pitchFamily="18" charset="0"/>
                                </a:rPr>
                                <m:t>2</m:t>
                              </m:r>
                            </m:sup>
                          </m:sSup>
                        </m:num>
                        <m:den>
                          <m:r>
                            <a:rPr lang="nl-NL" sz="2800" i="1">
                              <a:latin typeface="Cambria Math" panose="02040503050406030204" pitchFamily="18" charset="0"/>
                            </a:rPr>
                            <m:t>𝑟</m:t>
                          </m:r>
                        </m:den>
                      </m:f>
                    </m:oMath>
                  </m:oMathPara>
                </a14:m>
                <a:endParaRPr lang="nl-NL" sz="2800" dirty="0">
                  <a:latin typeface="Effra" panose="02000506080000020004"/>
                </a:endParaRPr>
              </a:p>
            </p:txBody>
          </p:sp>
        </mc:Choice>
        <mc:Fallback xmlns="">
          <p:sp>
            <p:nvSpPr>
              <p:cNvPr id="4" name="Tekstvak 3">
                <a:extLst>
                  <a:ext uri="{FF2B5EF4-FFF2-40B4-BE49-F238E27FC236}">
                    <a16:creationId xmlns:a16="http://schemas.microsoft.com/office/drawing/2014/main" id="{2B3BEFEF-8813-C2CB-64FE-4065946BD775}"/>
                  </a:ext>
                </a:extLst>
              </p:cNvPr>
              <p:cNvSpPr txBox="1">
                <a:spLocks noRot="1" noChangeAspect="1" noMove="1" noResize="1" noEditPoints="1" noAdjustHandles="1" noChangeArrowheads="1" noChangeShapeType="1" noTextEdit="1"/>
              </p:cNvSpPr>
              <p:nvPr/>
            </p:nvSpPr>
            <p:spPr>
              <a:xfrm>
                <a:off x="838200" y="2933700"/>
                <a:ext cx="2405402" cy="954107"/>
              </a:xfrm>
              <a:prstGeom prst="rect">
                <a:avLst/>
              </a:prstGeom>
              <a:blipFill>
                <a:blip r:embed="rId4"/>
                <a:stretch>
                  <a:fillRect/>
                </a:stretch>
              </a:blipFill>
            </p:spPr>
            <p:txBody>
              <a:bodyPr/>
              <a:lstStyle/>
              <a:p>
                <a:r>
                  <a:rPr lang="nl-NL">
                    <a:noFill/>
                  </a:rPr>
                  <a:t> </a:t>
                </a:r>
              </a:p>
            </p:txBody>
          </p:sp>
        </mc:Fallback>
      </mc:AlternateContent>
      <p:sp>
        <p:nvSpPr>
          <p:cNvPr id="5" name="Tekstvak 4">
            <a:extLst>
              <a:ext uri="{FF2B5EF4-FFF2-40B4-BE49-F238E27FC236}">
                <a16:creationId xmlns:a16="http://schemas.microsoft.com/office/drawing/2014/main" id="{6748A5CB-1107-55EB-48AA-AD90A8E0C2F7}"/>
              </a:ext>
            </a:extLst>
          </p:cNvPr>
          <p:cNvSpPr txBox="1"/>
          <p:nvPr/>
        </p:nvSpPr>
        <p:spPr>
          <a:xfrm>
            <a:off x="838200" y="4066190"/>
            <a:ext cx="6247095" cy="523220"/>
          </a:xfrm>
          <a:prstGeom prst="rect">
            <a:avLst/>
          </a:prstGeom>
          <a:noFill/>
        </p:spPr>
        <p:txBody>
          <a:bodyPr wrap="none" rtlCol="0">
            <a:spAutoFit/>
          </a:bodyPr>
          <a:lstStyle/>
          <a:p>
            <a:r>
              <a:rPr lang="nl-NL" sz="2800" i="1" dirty="0">
                <a:latin typeface="Effra" panose="02000506080000020004"/>
              </a:rPr>
              <a:t>r 	afstand tussen massamiddelpunten</a:t>
            </a:r>
            <a:endParaRPr lang="nl-NL" sz="2800" dirty="0"/>
          </a:p>
        </p:txBody>
      </p:sp>
      <p:pic>
        <p:nvPicPr>
          <p:cNvPr id="8" name="Picture 4" descr="The Moon and it's Orbit Around the Earth - Science News">
            <a:extLst>
              <a:ext uri="{FF2B5EF4-FFF2-40B4-BE49-F238E27FC236}">
                <a16:creationId xmlns:a16="http://schemas.microsoft.com/office/drawing/2014/main" id="{7465A4DF-34D3-B21E-C7E0-7B44A1DEA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4503" y="2419368"/>
            <a:ext cx="3799367" cy="379936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a:extLst>
              <a:ext uri="{FF2B5EF4-FFF2-40B4-BE49-F238E27FC236}">
                <a16:creationId xmlns:a16="http://schemas.microsoft.com/office/drawing/2014/main" id="{ABA57170-CC29-C5EC-D3AE-D717C69DE1C4}"/>
              </a:ext>
            </a:extLst>
          </p:cNvPr>
          <p:cNvCxnSpPr>
            <a:cxnSpLocks/>
          </p:cNvCxnSpPr>
          <p:nvPr/>
        </p:nvCxnSpPr>
        <p:spPr>
          <a:xfrm>
            <a:off x="8155781" y="4297414"/>
            <a:ext cx="1583306"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816EF235-458C-14B2-2984-340C07AA8EC1}"/>
                  </a:ext>
                </a:extLst>
              </p:cNvPr>
              <p:cNvSpPr txBox="1"/>
              <p:nvPr/>
            </p:nvSpPr>
            <p:spPr>
              <a:xfrm>
                <a:off x="8287034" y="3804580"/>
                <a:ext cx="1320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smtClean="0">
                          <a:solidFill>
                            <a:srgbClr val="FF0000"/>
                          </a:solidFill>
                          <a:latin typeface="Cambria Math" panose="02040503050406030204" pitchFamily="18" charset="0"/>
                        </a:rPr>
                        <m:t>𝑟</m:t>
                      </m:r>
                    </m:oMath>
                  </m:oMathPara>
                </a14:m>
                <a:endParaRPr lang="nl-NL" sz="2800" dirty="0">
                  <a:solidFill>
                    <a:srgbClr val="FF0000"/>
                  </a:solidFill>
                </a:endParaRPr>
              </a:p>
            </p:txBody>
          </p:sp>
        </mc:Choice>
        <mc:Fallback xmlns="">
          <p:sp>
            <p:nvSpPr>
              <p:cNvPr id="10" name="Tekstvak 9">
                <a:extLst>
                  <a:ext uri="{FF2B5EF4-FFF2-40B4-BE49-F238E27FC236}">
                    <a16:creationId xmlns:a16="http://schemas.microsoft.com/office/drawing/2014/main" id="{816EF235-458C-14B2-2984-340C07AA8EC1}"/>
                  </a:ext>
                </a:extLst>
              </p:cNvPr>
              <p:cNvSpPr txBox="1">
                <a:spLocks noRot="1" noChangeAspect="1" noMove="1" noResize="1" noEditPoints="1" noAdjustHandles="1" noChangeArrowheads="1" noChangeShapeType="1" noTextEdit="1"/>
              </p:cNvSpPr>
              <p:nvPr/>
            </p:nvSpPr>
            <p:spPr>
              <a:xfrm>
                <a:off x="8287034" y="3804580"/>
                <a:ext cx="1320800" cy="523220"/>
              </a:xfrm>
              <a:prstGeom prst="rect">
                <a:avLst/>
              </a:prstGeom>
              <a:blipFill>
                <a:blip r:embed="rId6"/>
                <a:stretch>
                  <a:fillRect/>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281C1622-09B2-FB41-42D4-0942EF5873D7}"/>
              </a:ext>
            </a:extLst>
          </p:cNvPr>
          <p:cNvSpPr>
            <a:spLocks noChangeAspect="1"/>
          </p:cNvSpPr>
          <p:nvPr/>
        </p:nvSpPr>
        <p:spPr>
          <a:xfrm>
            <a:off x="8155781" y="2845594"/>
            <a:ext cx="3076575" cy="3119437"/>
          </a:xfrm>
          <a:prstGeom prst="ellipse">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296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FF557-1A95-5E18-7324-1E1A53849890}"/>
              </a:ext>
            </a:extLst>
          </p:cNvPr>
          <p:cNvSpPr>
            <a:spLocks noGrp="1"/>
          </p:cNvSpPr>
          <p:nvPr>
            <p:ph type="title"/>
          </p:nvPr>
        </p:nvSpPr>
        <p:spPr/>
        <p:txBody>
          <a:bodyPr/>
          <a:lstStyle/>
          <a:p>
            <a:r>
              <a:rPr lang="nl-NL" dirty="0"/>
              <a:t>Straal bij gravitatiekracht</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0447303B-15B7-17E6-31FF-C1E4E5EB0BA4}"/>
                  </a:ext>
                </a:extLst>
              </p:cNvPr>
              <p:cNvSpPr>
                <a:spLocks noGrp="1"/>
              </p:cNvSpPr>
              <p:nvPr>
                <p:ph idx="1"/>
              </p:nvPr>
            </p:nvSpPr>
            <p:spPr/>
            <p:txBody>
              <a:bodyPr/>
              <a:lstStyle/>
              <a:p>
                <a:pPr marL="0" indent="0">
                  <a:buNone/>
                </a:pPr>
                <a:endParaRPr lang="nl-NL" i="1" dirty="0"/>
              </a:p>
              <a:p>
                <a:pPr marL="0" indent="0">
                  <a:buNone/>
                </a:pPr>
                <a:endParaRPr lang="nl-NL" i="1" dirty="0"/>
              </a:p>
              <a:p>
                <a:pPr marL="0" indent="0">
                  <a:buNone/>
                </a:pP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a:rPr lang="nl-NL" b="0" i="1" smtClean="0">
                            <a:latin typeface="Cambria Math" panose="02040503050406030204" pitchFamily="18" charset="0"/>
                          </a:rPr>
                          <m:t>𝑔</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𝐺</m:t>
                        </m:r>
                        <m:r>
                          <a:rPr lang="nl-NL" b="0" i="1" smtClean="0">
                            <a:latin typeface="Cambria Math" panose="02040503050406030204" pitchFamily="18" charset="0"/>
                          </a:rPr>
                          <m:t>⋅</m:t>
                        </m:r>
                        <m:r>
                          <a:rPr lang="nl-NL" b="0" i="1" smtClean="0">
                            <a:latin typeface="Cambria Math" panose="02040503050406030204" pitchFamily="18" charset="0"/>
                          </a:rPr>
                          <m:t>𝑚</m:t>
                        </m:r>
                        <m:r>
                          <a:rPr lang="nl-NL" b="0" i="1" smtClean="0">
                            <a:latin typeface="Cambria Math" panose="02040503050406030204" pitchFamily="18" charset="0"/>
                          </a:rPr>
                          <m:t>⋅</m:t>
                        </m:r>
                        <m:r>
                          <a:rPr lang="nl-NL" b="0" i="1" smtClean="0">
                            <a:latin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oMath>
                </a14:m>
                <a:r>
                  <a:rPr lang="nl-NL" b="0" i="1" dirty="0"/>
                  <a:t> </a:t>
                </a:r>
              </a:p>
              <a:p>
                <a:pPr marL="0" indent="0">
                  <a:buNone/>
                </a:pPr>
                <a:endParaRPr lang="nl-NL" i="1" dirty="0"/>
              </a:p>
              <a:p>
                <a:pPr marL="0" indent="0">
                  <a:buNone/>
                </a:pPr>
                <a:r>
                  <a:rPr lang="nl-NL" i="1" dirty="0"/>
                  <a:t> r 	afstand tussen massamiddelpunten</a:t>
                </a:r>
                <a:endParaRPr lang="nl-NL" dirty="0"/>
              </a:p>
              <a:p>
                <a:pPr marL="0" indent="0">
                  <a:buNone/>
                </a:pPr>
                <a:endParaRPr lang="nl-NL" b="0" i="1" dirty="0"/>
              </a:p>
              <a:p>
                <a:pPr marL="0" indent="0">
                  <a:buNone/>
                </a:pPr>
                <a:endParaRPr lang="nl-NL" i="1" dirty="0"/>
              </a:p>
            </p:txBody>
          </p:sp>
        </mc:Choice>
        <mc:Fallback xmlns="">
          <p:sp>
            <p:nvSpPr>
              <p:cNvPr id="3" name="Tijdelijke aanduiding voor inhoud 2">
                <a:extLst>
                  <a:ext uri="{FF2B5EF4-FFF2-40B4-BE49-F238E27FC236}">
                    <a16:creationId xmlns:a16="http://schemas.microsoft.com/office/drawing/2014/main" id="{0447303B-15B7-17E6-31FF-C1E4E5EB0BA4}"/>
                  </a:ext>
                </a:extLst>
              </p:cNvPr>
              <p:cNvSpPr>
                <a:spLocks noGrp="1" noRot="1" noChangeAspect="1" noMove="1" noResize="1" noEditPoints="1" noAdjustHandles="1" noChangeArrowheads="1" noChangeShapeType="1" noTextEdit="1"/>
              </p:cNvSpPr>
              <p:nvPr>
                <p:ph idx="1"/>
              </p:nvPr>
            </p:nvSpPr>
            <p:spPr>
              <a:blipFill>
                <a:blip r:embed="rId3"/>
                <a:stretch>
                  <a:fillRect l="-464"/>
                </a:stretch>
              </a:blipFill>
            </p:spPr>
            <p:txBody>
              <a:bodyPr/>
              <a:lstStyle/>
              <a:p>
                <a:r>
                  <a:rPr lang="nl-NL">
                    <a:noFill/>
                  </a:rPr>
                  <a:t> </a:t>
                </a:r>
              </a:p>
            </p:txBody>
          </p:sp>
        </mc:Fallback>
      </mc:AlternateContent>
      <p:pic>
        <p:nvPicPr>
          <p:cNvPr id="5" name="Picture 4" descr="The Moon and it's Orbit Around the Earth - Science News">
            <a:extLst>
              <a:ext uri="{FF2B5EF4-FFF2-40B4-BE49-F238E27FC236}">
                <a16:creationId xmlns:a16="http://schemas.microsoft.com/office/drawing/2014/main" id="{966D8132-BE29-7145-96D6-3166923FF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503" y="2419368"/>
            <a:ext cx="3799367" cy="379936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2C866309-030E-A6C5-99D7-FA8EC2A4E436}"/>
              </a:ext>
            </a:extLst>
          </p:cNvPr>
          <p:cNvCxnSpPr>
            <a:cxnSpLocks/>
          </p:cNvCxnSpPr>
          <p:nvPr/>
        </p:nvCxnSpPr>
        <p:spPr>
          <a:xfrm>
            <a:off x="8155781" y="4297414"/>
            <a:ext cx="1583306"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A34593ED-812B-D7D7-F774-93BB4E76462C}"/>
                  </a:ext>
                </a:extLst>
              </p:cNvPr>
              <p:cNvSpPr txBox="1"/>
              <p:nvPr/>
            </p:nvSpPr>
            <p:spPr>
              <a:xfrm>
                <a:off x="8287034" y="3804580"/>
                <a:ext cx="1320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smtClean="0">
                          <a:solidFill>
                            <a:srgbClr val="FF0000"/>
                          </a:solidFill>
                          <a:latin typeface="Cambria Math" panose="02040503050406030204" pitchFamily="18" charset="0"/>
                        </a:rPr>
                        <m:t>𝑟</m:t>
                      </m:r>
                    </m:oMath>
                  </m:oMathPara>
                </a14:m>
                <a:endParaRPr lang="nl-NL" sz="2800" dirty="0">
                  <a:solidFill>
                    <a:srgbClr val="FF0000"/>
                  </a:solidFill>
                </a:endParaRPr>
              </a:p>
            </p:txBody>
          </p:sp>
        </mc:Choice>
        <mc:Fallback xmlns="">
          <p:sp>
            <p:nvSpPr>
              <p:cNvPr id="7" name="Tekstvak 6">
                <a:extLst>
                  <a:ext uri="{FF2B5EF4-FFF2-40B4-BE49-F238E27FC236}">
                    <a16:creationId xmlns:a16="http://schemas.microsoft.com/office/drawing/2014/main" id="{A34593ED-812B-D7D7-F774-93BB4E76462C}"/>
                  </a:ext>
                </a:extLst>
              </p:cNvPr>
              <p:cNvSpPr txBox="1">
                <a:spLocks noRot="1" noChangeAspect="1" noMove="1" noResize="1" noEditPoints="1" noAdjustHandles="1" noChangeArrowheads="1" noChangeShapeType="1" noTextEdit="1"/>
              </p:cNvSpPr>
              <p:nvPr/>
            </p:nvSpPr>
            <p:spPr>
              <a:xfrm>
                <a:off x="8287034" y="3804580"/>
                <a:ext cx="1320800" cy="523220"/>
              </a:xfrm>
              <a:prstGeom prst="rect">
                <a:avLst/>
              </a:prstGeom>
              <a:blipFill>
                <a:blip r:embed="rId5"/>
                <a:stretch>
                  <a:fillRect/>
                </a:stretch>
              </a:blipFill>
            </p:spPr>
            <p:txBody>
              <a:bodyPr/>
              <a:lstStyle/>
              <a:p>
                <a:r>
                  <a:rPr lang="nl-NL">
                    <a:noFill/>
                  </a:rPr>
                  <a:t> </a:t>
                </a:r>
              </a:p>
            </p:txBody>
          </p:sp>
        </mc:Fallback>
      </mc:AlternateContent>
      <p:sp>
        <p:nvSpPr>
          <p:cNvPr id="8" name="Ovaal 7">
            <a:extLst>
              <a:ext uri="{FF2B5EF4-FFF2-40B4-BE49-F238E27FC236}">
                <a16:creationId xmlns:a16="http://schemas.microsoft.com/office/drawing/2014/main" id="{81DC5A94-9E53-4B51-3342-61F131D6A001}"/>
              </a:ext>
            </a:extLst>
          </p:cNvPr>
          <p:cNvSpPr>
            <a:spLocks noChangeAspect="1"/>
          </p:cNvSpPr>
          <p:nvPr/>
        </p:nvSpPr>
        <p:spPr>
          <a:xfrm>
            <a:off x="8155781" y="2845594"/>
            <a:ext cx="3076575" cy="3119437"/>
          </a:xfrm>
          <a:prstGeom prst="ellipse">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21379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CBF3-343B-9181-F3F9-F5F448B4FA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EBFBBD-F5B4-12C1-D698-557E95793929}"/>
              </a:ext>
            </a:extLst>
          </p:cNvPr>
          <p:cNvSpPr>
            <a:spLocks noGrp="1"/>
          </p:cNvSpPr>
          <p:nvPr>
            <p:ph type="title"/>
          </p:nvPr>
        </p:nvSpPr>
        <p:spPr/>
        <p:txBody>
          <a:bodyPr/>
          <a:lstStyle/>
          <a:p>
            <a:r>
              <a:rPr lang="nl-NL" dirty="0"/>
              <a:t>Straal bij gravitatie-energie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2E56AD08-98B6-55B0-F29C-B6F4C5728AFC}"/>
                  </a:ext>
                </a:extLst>
              </p:cNvPr>
              <p:cNvSpPr>
                <a:spLocks noGrp="1"/>
              </p:cNvSpPr>
              <p:nvPr>
                <p:ph idx="1"/>
              </p:nvPr>
            </p:nvSpPr>
            <p:spPr/>
            <p:txBody>
              <a:bodyPr/>
              <a:lstStyle/>
              <a:p>
                <a:pPr marL="0" indent="0">
                  <a:buNone/>
                </a:pPr>
                <a:endParaRPr lang="nl-NL" i="1" dirty="0"/>
              </a:p>
              <a:p>
                <a:pPr marL="0" indent="0">
                  <a:buNone/>
                </a:pPr>
                <a:endParaRPr lang="nl-NL" i="1" dirty="0"/>
              </a:p>
              <a:p>
                <a:pPr marL="0" indent="0">
                  <a:buNone/>
                </a:pP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𝑔</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𝐺</m:t>
                        </m:r>
                        <m:r>
                          <a:rPr lang="nl-NL" b="0" i="1" smtClean="0">
                            <a:latin typeface="Cambria Math" panose="02040503050406030204" pitchFamily="18" charset="0"/>
                          </a:rPr>
                          <m:t>⋅</m:t>
                        </m:r>
                        <m:r>
                          <a:rPr lang="nl-NL" b="0" i="1" smtClean="0">
                            <a:latin typeface="Cambria Math" panose="02040503050406030204" pitchFamily="18" charset="0"/>
                          </a:rPr>
                          <m:t>𝑚</m:t>
                        </m:r>
                        <m:r>
                          <a:rPr lang="nl-NL" b="0" i="1" smtClean="0">
                            <a:latin typeface="Cambria Math" panose="02040503050406030204" pitchFamily="18" charset="0"/>
                          </a:rPr>
                          <m:t>⋅</m:t>
                        </m:r>
                        <m:r>
                          <a:rPr lang="nl-NL" b="0" i="1" smtClean="0">
                            <a:latin typeface="Cambria Math" panose="02040503050406030204" pitchFamily="18" charset="0"/>
                          </a:rPr>
                          <m:t>𝑀</m:t>
                        </m:r>
                      </m:num>
                      <m:den>
                        <m:r>
                          <a:rPr lang="nl-NL" b="0" i="1" smtClean="0">
                            <a:latin typeface="Cambria Math" panose="02040503050406030204" pitchFamily="18" charset="0"/>
                          </a:rPr>
                          <m:t>𝑟</m:t>
                        </m:r>
                      </m:den>
                    </m:f>
                  </m:oMath>
                </a14:m>
                <a:r>
                  <a:rPr lang="nl-NL" b="0" i="1" dirty="0"/>
                  <a:t> </a:t>
                </a:r>
              </a:p>
              <a:p>
                <a:pPr marL="0" indent="0">
                  <a:buNone/>
                </a:pPr>
                <a:endParaRPr lang="nl-NL" i="1" dirty="0"/>
              </a:p>
              <a:p>
                <a:pPr marL="0" indent="0">
                  <a:buNone/>
                </a:pPr>
                <a:r>
                  <a:rPr lang="nl-NL" i="1" dirty="0"/>
                  <a:t> r 	afstand tussen massamiddelpunten</a:t>
                </a:r>
                <a:endParaRPr lang="nl-NL" dirty="0"/>
              </a:p>
              <a:p>
                <a:pPr marL="0" indent="0">
                  <a:buNone/>
                </a:pPr>
                <a:endParaRPr lang="nl-NL" b="0" i="1" dirty="0"/>
              </a:p>
              <a:p>
                <a:pPr marL="0" indent="0">
                  <a:buNone/>
                </a:pPr>
                <a:endParaRPr lang="nl-NL" i="1" dirty="0"/>
              </a:p>
            </p:txBody>
          </p:sp>
        </mc:Choice>
        <mc:Fallback xmlns="">
          <p:sp>
            <p:nvSpPr>
              <p:cNvPr id="3" name="Tijdelijke aanduiding voor inhoud 2">
                <a:extLst>
                  <a:ext uri="{FF2B5EF4-FFF2-40B4-BE49-F238E27FC236}">
                    <a16:creationId xmlns:a16="http://schemas.microsoft.com/office/drawing/2014/main" id="{2E56AD08-98B6-55B0-F29C-B6F4C5728AFC}"/>
                  </a:ext>
                </a:extLst>
              </p:cNvPr>
              <p:cNvSpPr>
                <a:spLocks noGrp="1" noRot="1" noChangeAspect="1" noMove="1" noResize="1" noEditPoints="1" noAdjustHandles="1" noChangeArrowheads="1" noChangeShapeType="1" noTextEdit="1"/>
              </p:cNvSpPr>
              <p:nvPr>
                <p:ph idx="1"/>
              </p:nvPr>
            </p:nvSpPr>
            <p:spPr>
              <a:blipFill>
                <a:blip r:embed="rId3"/>
                <a:stretch>
                  <a:fillRect l="-464"/>
                </a:stretch>
              </a:blipFill>
            </p:spPr>
            <p:txBody>
              <a:bodyPr/>
              <a:lstStyle/>
              <a:p>
                <a:r>
                  <a:rPr lang="nl-NL">
                    <a:noFill/>
                  </a:rPr>
                  <a:t> </a:t>
                </a:r>
              </a:p>
            </p:txBody>
          </p:sp>
        </mc:Fallback>
      </mc:AlternateContent>
      <p:pic>
        <p:nvPicPr>
          <p:cNvPr id="5" name="Picture 4" descr="The Moon and it's Orbit Around the Earth - Science News">
            <a:extLst>
              <a:ext uri="{FF2B5EF4-FFF2-40B4-BE49-F238E27FC236}">
                <a16:creationId xmlns:a16="http://schemas.microsoft.com/office/drawing/2014/main" id="{5CE3DFA4-C183-F065-702F-ECA73707B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503" y="2419368"/>
            <a:ext cx="3799367" cy="379936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40B2F976-F8AB-984B-EB37-F8B2B3A074C7}"/>
              </a:ext>
            </a:extLst>
          </p:cNvPr>
          <p:cNvCxnSpPr>
            <a:cxnSpLocks/>
          </p:cNvCxnSpPr>
          <p:nvPr/>
        </p:nvCxnSpPr>
        <p:spPr>
          <a:xfrm>
            <a:off x="8155781" y="4297414"/>
            <a:ext cx="1583306"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2BB34880-F1B9-49ED-7690-EB854CDD038C}"/>
                  </a:ext>
                </a:extLst>
              </p:cNvPr>
              <p:cNvSpPr txBox="1"/>
              <p:nvPr/>
            </p:nvSpPr>
            <p:spPr>
              <a:xfrm>
                <a:off x="8287034" y="3804580"/>
                <a:ext cx="1320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smtClean="0">
                          <a:solidFill>
                            <a:srgbClr val="FF0000"/>
                          </a:solidFill>
                          <a:latin typeface="Cambria Math" panose="02040503050406030204" pitchFamily="18" charset="0"/>
                        </a:rPr>
                        <m:t>𝑟</m:t>
                      </m:r>
                    </m:oMath>
                  </m:oMathPara>
                </a14:m>
                <a:endParaRPr lang="nl-NL" sz="2800" dirty="0">
                  <a:solidFill>
                    <a:srgbClr val="FF0000"/>
                  </a:solidFill>
                </a:endParaRPr>
              </a:p>
            </p:txBody>
          </p:sp>
        </mc:Choice>
        <mc:Fallback xmlns="">
          <p:sp>
            <p:nvSpPr>
              <p:cNvPr id="7" name="Tekstvak 6">
                <a:extLst>
                  <a:ext uri="{FF2B5EF4-FFF2-40B4-BE49-F238E27FC236}">
                    <a16:creationId xmlns:a16="http://schemas.microsoft.com/office/drawing/2014/main" id="{2BB34880-F1B9-49ED-7690-EB854CDD038C}"/>
                  </a:ext>
                </a:extLst>
              </p:cNvPr>
              <p:cNvSpPr txBox="1">
                <a:spLocks noRot="1" noChangeAspect="1" noMove="1" noResize="1" noEditPoints="1" noAdjustHandles="1" noChangeArrowheads="1" noChangeShapeType="1" noTextEdit="1"/>
              </p:cNvSpPr>
              <p:nvPr/>
            </p:nvSpPr>
            <p:spPr>
              <a:xfrm>
                <a:off x="8287034" y="3804580"/>
                <a:ext cx="1320800" cy="523220"/>
              </a:xfrm>
              <a:prstGeom prst="rect">
                <a:avLst/>
              </a:prstGeom>
              <a:blipFill>
                <a:blip r:embed="rId5"/>
                <a:stretch>
                  <a:fillRect/>
                </a:stretch>
              </a:blipFill>
            </p:spPr>
            <p:txBody>
              <a:bodyPr/>
              <a:lstStyle/>
              <a:p>
                <a:r>
                  <a:rPr lang="nl-NL">
                    <a:noFill/>
                  </a:rPr>
                  <a:t> </a:t>
                </a:r>
              </a:p>
            </p:txBody>
          </p:sp>
        </mc:Fallback>
      </mc:AlternateContent>
      <p:sp>
        <p:nvSpPr>
          <p:cNvPr id="8" name="Ovaal 7">
            <a:extLst>
              <a:ext uri="{FF2B5EF4-FFF2-40B4-BE49-F238E27FC236}">
                <a16:creationId xmlns:a16="http://schemas.microsoft.com/office/drawing/2014/main" id="{369C8BD1-BFCB-38EA-45D1-6C4060F92E6E}"/>
              </a:ext>
            </a:extLst>
          </p:cNvPr>
          <p:cNvSpPr>
            <a:spLocks noChangeAspect="1"/>
          </p:cNvSpPr>
          <p:nvPr/>
        </p:nvSpPr>
        <p:spPr>
          <a:xfrm>
            <a:off x="8155781" y="2845594"/>
            <a:ext cx="3076575" cy="3119437"/>
          </a:xfrm>
          <a:prstGeom prst="ellipse">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5523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529BE-00CE-F938-98E9-E3BA584C6A9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EDB25C3-3453-3D68-3158-1F1840E2DF43}"/>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B95DC5B7-2F57-77BD-B2BA-3FD9AAFA3D14}"/>
              </a:ext>
            </a:extLst>
          </p:cNvPr>
          <p:cNvPicPr>
            <a:picLocks noChangeAspect="1"/>
          </p:cNvPicPr>
          <p:nvPr/>
        </p:nvPicPr>
        <p:blipFill>
          <a:blip r:embed="rId2"/>
          <a:srcRect t="3500"/>
          <a:stretch/>
        </p:blipFill>
        <p:spPr>
          <a:xfrm>
            <a:off x="1148715" y="231363"/>
            <a:ext cx="9991018" cy="6395273"/>
          </a:xfrm>
          <a:prstGeom prst="rect">
            <a:avLst/>
          </a:prstGeom>
        </p:spPr>
      </p:pic>
      <p:sp>
        <p:nvSpPr>
          <p:cNvPr id="6" name="Ovaal 5">
            <a:extLst>
              <a:ext uri="{FF2B5EF4-FFF2-40B4-BE49-F238E27FC236}">
                <a16:creationId xmlns:a16="http://schemas.microsoft.com/office/drawing/2014/main" id="{818451D4-8DAE-828C-A767-5D9FC3660B9F}"/>
              </a:ext>
            </a:extLst>
          </p:cNvPr>
          <p:cNvSpPr/>
          <p:nvPr/>
        </p:nvSpPr>
        <p:spPr>
          <a:xfrm>
            <a:off x="3806922" y="622870"/>
            <a:ext cx="914400" cy="13255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AAD18612-BFCA-9A0E-980B-BB883F07B304}"/>
              </a:ext>
            </a:extLst>
          </p:cNvPr>
          <p:cNvSpPr/>
          <p:nvPr/>
        </p:nvSpPr>
        <p:spPr>
          <a:xfrm>
            <a:off x="5307198" y="622870"/>
            <a:ext cx="914400" cy="13255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15509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B998-2106-6C40-E99F-086EB08E11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9EDB8F-B761-C178-7691-C49D94A80A3B}"/>
              </a:ext>
            </a:extLst>
          </p:cNvPr>
          <p:cNvSpPr>
            <a:spLocks noGrp="1"/>
          </p:cNvSpPr>
          <p:nvPr>
            <p:ph type="title"/>
          </p:nvPr>
        </p:nvSpPr>
        <p:spPr/>
        <p:txBody>
          <a:bodyPr/>
          <a:lstStyle/>
          <a:p>
            <a:r>
              <a:rPr lang="nl-NL" dirty="0"/>
              <a:t>Welke straal moet je kiezen? </a:t>
            </a:r>
          </a:p>
        </p:txBody>
      </p:sp>
      <p:sp>
        <p:nvSpPr>
          <p:cNvPr id="3" name="Tijdelijke aanduiding voor inhoud 2">
            <a:extLst>
              <a:ext uri="{FF2B5EF4-FFF2-40B4-BE49-F238E27FC236}">
                <a16:creationId xmlns:a16="http://schemas.microsoft.com/office/drawing/2014/main" id="{FA688C50-42B3-C065-4D20-B4363E2F9672}"/>
              </a:ext>
            </a:extLst>
          </p:cNvPr>
          <p:cNvSpPr>
            <a:spLocks noGrp="1"/>
          </p:cNvSpPr>
          <p:nvPr>
            <p:ph idx="1"/>
          </p:nvPr>
        </p:nvSpPr>
        <p:spPr>
          <a:xfrm>
            <a:off x="838200" y="1769729"/>
            <a:ext cx="10515600" cy="1782989"/>
          </a:xfrm>
        </p:spPr>
        <p:txBody>
          <a:bodyPr>
            <a:normAutofit fontScale="92500" lnSpcReduction="20000"/>
          </a:bodyPr>
          <a:lstStyle/>
          <a:p>
            <a:pPr marL="0" indent="0">
              <a:buNone/>
            </a:pPr>
            <a:r>
              <a:rPr lang="nl-NL" sz="3000" b="1" dirty="0"/>
              <a:t>Baanstraal</a:t>
            </a:r>
          </a:p>
          <a:p>
            <a:pPr marL="0" indent="0">
              <a:buNone/>
            </a:pPr>
            <a:r>
              <a:rPr lang="nl-NL" sz="3000" dirty="0"/>
              <a:t>Cirkelbeweging van … </a:t>
            </a:r>
          </a:p>
          <a:p>
            <a:pPr>
              <a:buFontTx/>
              <a:buChar char="-"/>
            </a:pPr>
            <a:r>
              <a:rPr lang="nl-NL" sz="3000" dirty="0"/>
              <a:t>Maan om een planeet</a:t>
            </a:r>
          </a:p>
          <a:p>
            <a:pPr>
              <a:buFontTx/>
              <a:buChar char="-"/>
            </a:pPr>
            <a:r>
              <a:rPr lang="nl-NL" sz="3000" dirty="0"/>
              <a:t>Planeet om de zon </a:t>
            </a:r>
          </a:p>
          <a:p>
            <a:pPr marL="0" indent="0">
              <a:buNone/>
            </a:pPr>
            <a:endParaRPr lang="nl-NL" dirty="0"/>
          </a:p>
        </p:txBody>
      </p:sp>
      <p:sp>
        <p:nvSpPr>
          <p:cNvPr id="5" name="Tekstvak 4">
            <a:extLst>
              <a:ext uri="{FF2B5EF4-FFF2-40B4-BE49-F238E27FC236}">
                <a16:creationId xmlns:a16="http://schemas.microsoft.com/office/drawing/2014/main" id="{800BA7F8-9B38-DC6C-3427-A5F148FD985C}"/>
              </a:ext>
            </a:extLst>
          </p:cNvPr>
          <p:cNvSpPr txBox="1"/>
          <p:nvPr/>
        </p:nvSpPr>
        <p:spPr>
          <a:xfrm>
            <a:off x="838200" y="3631759"/>
            <a:ext cx="6438900" cy="1384995"/>
          </a:xfrm>
          <a:prstGeom prst="rect">
            <a:avLst/>
          </a:prstGeom>
          <a:noFill/>
        </p:spPr>
        <p:txBody>
          <a:bodyPr wrap="square" rtlCol="0">
            <a:spAutoFit/>
          </a:bodyPr>
          <a:lstStyle/>
          <a:p>
            <a:pPr marL="0" indent="0">
              <a:buNone/>
            </a:pPr>
            <a:r>
              <a:rPr lang="nl-NL" sz="2800" b="1" dirty="0">
                <a:latin typeface="Effra" panose="02000506080000020004"/>
              </a:rPr>
              <a:t>Straal (equator):</a:t>
            </a:r>
          </a:p>
          <a:p>
            <a:pPr marL="0" indent="0">
              <a:buNone/>
            </a:pPr>
            <a:r>
              <a:rPr lang="nl-NL" sz="2800" dirty="0">
                <a:latin typeface="Effra" panose="02000506080000020004"/>
              </a:rPr>
              <a:t>Situaties </a:t>
            </a:r>
            <a:r>
              <a:rPr lang="nl-NL" sz="2800" i="1" u="sng" dirty="0">
                <a:latin typeface="Effra" panose="02000506080000020004"/>
              </a:rPr>
              <a:t>op</a:t>
            </a:r>
            <a:r>
              <a:rPr lang="nl-NL" sz="2800" dirty="0">
                <a:latin typeface="Effra" panose="02000506080000020004"/>
              </a:rPr>
              <a:t> het </a:t>
            </a:r>
            <a:br>
              <a:rPr lang="nl-NL" sz="2800" dirty="0">
                <a:latin typeface="Effra" panose="02000506080000020004"/>
              </a:rPr>
            </a:br>
            <a:r>
              <a:rPr lang="nl-NL" sz="2800" dirty="0">
                <a:latin typeface="Effra" panose="02000506080000020004"/>
              </a:rPr>
              <a:t>oppervlakte van planeet of maan</a:t>
            </a:r>
          </a:p>
        </p:txBody>
      </p:sp>
      <p:sp>
        <p:nvSpPr>
          <p:cNvPr id="6" name="Tekstvak 5">
            <a:extLst>
              <a:ext uri="{FF2B5EF4-FFF2-40B4-BE49-F238E27FC236}">
                <a16:creationId xmlns:a16="http://schemas.microsoft.com/office/drawing/2014/main" id="{6C01820F-4D22-E9CC-F7D9-0DD6E7DD48FA}"/>
              </a:ext>
            </a:extLst>
          </p:cNvPr>
          <p:cNvSpPr txBox="1"/>
          <p:nvPr/>
        </p:nvSpPr>
        <p:spPr>
          <a:xfrm>
            <a:off x="838200" y="5095795"/>
            <a:ext cx="5564216" cy="1938992"/>
          </a:xfrm>
          <a:prstGeom prst="rect">
            <a:avLst/>
          </a:prstGeom>
          <a:noFill/>
        </p:spPr>
        <p:txBody>
          <a:bodyPr wrap="none" rtlCol="0">
            <a:spAutoFit/>
          </a:bodyPr>
          <a:lstStyle/>
          <a:p>
            <a:pPr marL="0" indent="0">
              <a:buNone/>
            </a:pPr>
            <a:r>
              <a:rPr lang="nl-NL" sz="2800" b="1" dirty="0">
                <a:latin typeface="Effra" panose="02000506080000020004"/>
              </a:rPr>
              <a:t>Straal (equator) + hoogte </a:t>
            </a:r>
          </a:p>
          <a:p>
            <a:pPr marL="0" indent="0">
              <a:buNone/>
            </a:pPr>
            <a:r>
              <a:rPr lang="nl-NL" sz="2800" dirty="0">
                <a:latin typeface="Effra" panose="02000506080000020004"/>
              </a:rPr>
              <a:t>Situaties op hoogte </a:t>
            </a:r>
            <a:r>
              <a:rPr lang="nl-NL" sz="2800" i="1" u="sng" dirty="0">
                <a:latin typeface="Effra" panose="02000506080000020004"/>
              </a:rPr>
              <a:t>boven</a:t>
            </a:r>
            <a:r>
              <a:rPr lang="nl-NL" sz="2800" dirty="0">
                <a:latin typeface="Effra" panose="02000506080000020004"/>
              </a:rPr>
              <a:t> </a:t>
            </a:r>
            <a:br>
              <a:rPr lang="nl-NL" sz="2800" dirty="0">
                <a:latin typeface="Effra" panose="02000506080000020004"/>
              </a:rPr>
            </a:br>
            <a:r>
              <a:rPr lang="nl-NL" sz="2800" dirty="0">
                <a:latin typeface="Effra" panose="02000506080000020004"/>
              </a:rPr>
              <a:t>het oppervlakte van planeet of maan</a:t>
            </a:r>
          </a:p>
          <a:p>
            <a:endParaRPr lang="nl-NL" dirty="0"/>
          </a:p>
          <a:p>
            <a:endParaRPr lang="nl-NL" dirty="0"/>
          </a:p>
        </p:txBody>
      </p:sp>
      <p:pic>
        <p:nvPicPr>
          <p:cNvPr id="7" name="Picture 4" descr="The Moon and it's Orbit Around the Earth - Science News">
            <a:extLst>
              <a:ext uri="{FF2B5EF4-FFF2-40B4-BE49-F238E27FC236}">
                <a16:creationId xmlns:a16="http://schemas.microsoft.com/office/drawing/2014/main" id="{E5F4598B-D240-9052-11EE-0D57FE607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433" y="2041912"/>
            <a:ext cx="3799367" cy="37993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ss &amp; Weight | Overview, Difference &amp; Relationship - Lesson | Study.com">
            <a:extLst>
              <a:ext uri="{FF2B5EF4-FFF2-40B4-BE49-F238E27FC236}">
                <a16:creationId xmlns:a16="http://schemas.microsoft.com/office/drawing/2014/main" id="{6088909C-144C-C355-3772-50D94A9AB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51"/>
          <a:stretch/>
        </p:blipFill>
        <p:spPr bwMode="auto">
          <a:xfrm>
            <a:off x="7214412" y="2308781"/>
            <a:ext cx="4210050" cy="3385026"/>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08EFD9CD-6F19-9225-B4D8-5F091170246C}"/>
              </a:ext>
            </a:extLst>
          </p:cNvPr>
          <p:cNvPicPr>
            <a:picLocks noChangeAspect="1"/>
          </p:cNvPicPr>
          <p:nvPr/>
        </p:nvPicPr>
        <p:blipFill>
          <a:blip r:embed="rId4"/>
          <a:stretch>
            <a:fillRect/>
          </a:stretch>
        </p:blipFill>
        <p:spPr>
          <a:xfrm>
            <a:off x="7949655" y="1883623"/>
            <a:ext cx="3008921" cy="4235342"/>
          </a:xfrm>
          <a:prstGeom prst="rect">
            <a:avLst/>
          </a:prstGeom>
        </p:spPr>
      </p:pic>
      <p:pic>
        <p:nvPicPr>
          <p:cNvPr id="1026" name="Picture 2" descr="Earth orbiting the sun in 2020 | Earth orbit, Orbit, Earth">
            <a:extLst>
              <a:ext uri="{FF2B5EF4-FFF2-40B4-BE49-F238E27FC236}">
                <a16:creationId xmlns:a16="http://schemas.microsoft.com/office/drawing/2014/main" id="{CCF268D5-4AC2-C61D-D189-1F03549F19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15" b="14426"/>
          <a:stretch/>
        </p:blipFill>
        <p:spPr bwMode="auto">
          <a:xfrm>
            <a:off x="6913694" y="2601686"/>
            <a:ext cx="4811485" cy="268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calcmode="lin" valueType="num">
                                      <p:cBhvr additive="base">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500"/>
                                        <p:tgtEl>
                                          <p:spTgt spid="1026"/>
                                        </p:tgtEl>
                                      </p:cBhvr>
                                    </p:animEffect>
                                    <p:set>
                                      <p:cBhvr>
                                        <p:cTn id="52" dur="1" fill="hold">
                                          <p:stCondLst>
                                            <p:cond delay="499"/>
                                          </p:stCondLst>
                                        </p:cTn>
                                        <p:tgtEl>
                                          <p:spTgt spid="1026"/>
                                        </p:tgtEl>
                                        <p:attrNameLst>
                                          <p:attrName>style.visibility</p:attrName>
                                        </p:attrNameLst>
                                      </p:cBhvr>
                                      <p:to>
                                        <p:strVal val="hidden"/>
                                      </p:to>
                                    </p:set>
                                  </p:childTnLst>
                                </p:cTn>
                              </p:par>
                              <p:par>
                                <p:cTn id="53" presetID="53" presetClass="entr" presetSubtype="16"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 calcmode="lin" valueType="num">
                                      <p:cBhvr additive="base">
                                        <p:cTn id="6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 calcmode="lin" valueType="num">
                                      <p:cBhvr additive="base">
                                        <p:cTn id="6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
                                            <p:txEl>
                                              <p:pRg st="1" end="1"/>
                                            </p:txEl>
                                          </p:spTgt>
                                        </p:tgtEl>
                                        <p:attrNameLst>
                                          <p:attrName>ppt_y</p:attrName>
                                        </p:attrNameLst>
                                      </p:cBhvr>
                                      <p:tavLst>
                                        <p:tav tm="0">
                                          <p:val>
                                            <p:strVal val="1+#ppt_h/2"/>
                                          </p:val>
                                        </p:tav>
                                        <p:tav tm="100000">
                                          <p:val>
                                            <p:strVal val="#ppt_y"/>
                                          </p:val>
                                        </p:tav>
                                      </p:tavLst>
                                    </p:anim>
                                  </p:childTnLst>
                                </p:cTn>
                              </p:par>
                              <p:par>
                                <p:cTn id="70" presetID="10" presetClass="exit" presetSubtype="0" fill="hold"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2FFB8-85FB-29F8-123B-9B101AA8082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40DC315-7B11-DDD7-7DD8-A5537CBBC75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6E9B8CB-2119-B9EA-D291-D1CD3E017DEC}"/>
              </a:ext>
            </a:extLst>
          </p:cNvPr>
          <p:cNvPicPr>
            <a:picLocks noChangeAspect="1"/>
          </p:cNvPicPr>
          <p:nvPr/>
        </p:nvPicPr>
        <p:blipFill>
          <a:blip r:embed="rId2"/>
          <a:stretch>
            <a:fillRect/>
          </a:stretch>
        </p:blipFill>
        <p:spPr>
          <a:xfrm>
            <a:off x="1068705" y="418402"/>
            <a:ext cx="8366760" cy="5298948"/>
          </a:xfrm>
          <a:prstGeom prst="rect">
            <a:avLst/>
          </a:prstGeom>
        </p:spPr>
      </p:pic>
      <p:pic>
        <p:nvPicPr>
          <p:cNvPr id="7" name="Afbeelding 6">
            <a:extLst>
              <a:ext uri="{FF2B5EF4-FFF2-40B4-BE49-F238E27FC236}">
                <a16:creationId xmlns:a16="http://schemas.microsoft.com/office/drawing/2014/main" id="{36DD82F3-F461-3894-C401-0CA232B6F200}"/>
              </a:ext>
            </a:extLst>
          </p:cNvPr>
          <p:cNvPicPr>
            <a:picLocks noChangeAspect="1"/>
          </p:cNvPicPr>
          <p:nvPr/>
        </p:nvPicPr>
        <p:blipFill>
          <a:blip r:embed="rId3"/>
          <a:stretch>
            <a:fillRect/>
          </a:stretch>
        </p:blipFill>
        <p:spPr>
          <a:xfrm>
            <a:off x="1068705" y="5737987"/>
            <a:ext cx="7760970" cy="586513"/>
          </a:xfrm>
          <a:prstGeom prst="rect">
            <a:avLst/>
          </a:prstGeom>
        </p:spPr>
      </p:pic>
      <p:sp>
        <p:nvSpPr>
          <p:cNvPr id="8" name="Rechthoek 7">
            <a:extLst>
              <a:ext uri="{FF2B5EF4-FFF2-40B4-BE49-F238E27FC236}">
                <a16:creationId xmlns:a16="http://schemas.microsoft.com/office/drawing/2014/main" id="{1D6749D9-06E3-A377-CECF-22FB86BF64F8}"/>
              </a:ext>
            </a:extLst>
          </p:cNvPr>
          <p:cNvSpPr/>
          <p:nvPr/>
        </p:nvSpPr>
        <p:spPr>
          <a:xfrm>
            <a:off x="2846070" y="5257799"/>
            <a:ext cx="1045845" cy="22288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7C2024C-BB71-FF05-3662-123EA3359316}"/>
              </a:ext>
            </a:extLst>
          </p:cNvPr>
          <p:cNvSpPr/>
          <p:nvPr/>
        </p:nvSpPr>
        <p:spPr>
          <a:xfrm>
            <a:off x="6655981" y="5800060"/>
            <a:ext cx="1961707" cy="2286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53DC24CE-F168-90E0-1EB6-7339E08AF1FF}"/>
              </a:ext>
            </a:extLst>
          </p:cNvPr>
          <p:cNvSpPr/>
          <p:nvPr/>
        </p:nvSpPr>
        <p:spPr>
          <a:xfrm>
            <a:off x="1961707" y="2200940"/>
            <a:ext cx="1446028" cy="22288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5CD9930F-A74C-5280-0C37-197928FE15B4}"/>
              </a:ext>
            </a:extLst>
          </p:cNvPr>
          <p:cNvPicPr>
            <a:picLocks noChangeAspect="1"/>
          </p:cNvPicPr>
          <p:nvPr/>
        </p:nvPicPr>
        <p:blipFill>
          <a:blip r:embed="rId4"/>
          <a:stretch>
            <a:fillRect/>
          </a:stretch>
        </p:blipFill>
        <p:spPr>
          <a:xfrm>
            <a:off x="6023437" y="1416416"/>
            <a:ext cx="3008921" cy="4235342"/>
          </a:xfrm>
          <a:prstGeom prst="rect">
            <a:avLst/>
          </a:prstGeom>
        </p:spPr>
      </p:pic>
      <p:sp>
        <p:nvSpPr>
          <p:cNvPr id="15" name="Tekstvak 14">
            <a:extLst>
              <a:ext uri="{FF2B5EF4-FFF2-40B4-BE49-F238E27FC236}">
                <a16:creationId xmlns:a16="http://schemas.microsoft.com/office/drawing/2014/main" id="{34DC208A-E068-77E4-5A0B-9C19CF59A725}"/>
              </a:ext>
            </a:extLst>
          </p:cNvPr>
          <p:cNvSpPr txBox="1"/>
          <p:nvPr/>
        </p:nvSpPr>
        <p:spPr>
          <a:xfrm>
            <a:off x="230014" y="6345137"/>
            <a:ext cx="838691" cy="369332"/>
          </a:xfrm>
          <a:prstGeom prst="rect">
            <a:avLst/>
          </a:prstGeom>
          <a:noFill/>
        </p:spPr>
        <p:txBody>
          <a:bodyPr wrap="none" rtlCol="0">
            <a:spAutoFit/>
          </a:bodyPr>
          <a:lstStyle/>
          <a:p>
            <a:r>
              <a:rPr lang="nl-NL" dirty="0"/>
              <a:t>2022-II</a:t>
            </a:r>
          </a:p>
        </p:txBody>
      </p:sp>
    </p:spTree>
    <p:extLst>
      <p:ext uri="{BB962C8B-B14F-4D97-AF65-F5344CB8AC3E}">
        <p14:creationId xmlns:p14="http://schemas.microsoft.com/office/powerpoint/2010/main" val="14329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CC672-7B6A-A03B-C146-F36F05DA3F8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78F0F2A-87A9-65B6-5186-12F3194CDB2F}"/>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3DB2B1E-4D5D-338E-713D-E6315E1821E7}"/>
              </a:ext>
            </a:extLst>
          </p:cNvPr>
          <p:cNvPicPr>
            <a:picLocks noChangeAspect="1"/>
          </p:cNvPicPr>
          <p:nvPr/>
        </p:nvPicPr>
        <p:blipFill>
          <a:blip r:embed="rId3"/>
          <a:stretch>
            <a:fillRect/>
          </a:stretch>
        </p:blipFill>
        <p:spPr>
          <a:xfrm>
            <a:off x="1738785" y="874395"/>
            <a:ext cx="8714430" cy="4926330"/>
          </a:xfrm>
          <a:prstGeom prst="rect">
            <a:avLst/>
          </a:prstGeom>
        </p:spPr>
      </p:pic>
      <p:sp>
        <p:nvSpPr>
          <p:cNvPr id="6" name="Tekstvak 5">
            <a:extLst>
              <a:ext uri="{FF2B5EF4-FFF2-40B4-BE49-F238E27FC236}">
                <a16:creationId xmlns:a16="http://schemas.microsoft.com/office/drawing/2014/main" id="{7FD945B2-461A-2A0C-F56F-8E3DC4B06C71}"/>
              </a:ext>
            </a:extLst>
          </p:cNvPr>
          <p:cNvSpPr txBox="1"/>
          <p:nvPr/>
        </p:nvSpPr>
        <p:spPr>
          <a:xfrm>
            <a:off x="230014" y="6345137"/>
            <a:ext cx="838691" cy="369332"/>
          </a:xfrm>
          <a:prstGeom prst="rect">
            <a:avLst/>
          </a:prstGeom>
          <a:noFill/>
        </p:spPr>
        <p:txBody>
          <a:bodyPr wrap="none" rtlCol="0">
            <a:spAutoFit/>
          </a:bodyPr>
          <a:lstStyle/>
          <a:p>
            <a:r>
              <a:rPr lang="nl-NL" dirty="0"/>
              <a:t>2022-II</a:t>
            </a:r>
          </a:p>
        </p:txBody>
      </p:sp>
      <p:sp>
        <p:nvSpPr>
          <p:cNvPr id="7" name="Rechthoek 6">
            <a:extLst>
              <a:ext uri="{FF2B5EF4-FFF2-40B4-BE49-F238E27FC236}">
                <a16:creationId xmlns:a16="http://schemas.microsoft.com/office/drawing/2014/main" id="{28C88A3B-96B2-8C44-7EA3-33A98D8F1893}"/>
              </a:ext>
            </a:extLst>
          </p:cNvPr>
          <p:cNvSpPr/>
          <p:nvPr/>
        </p:nvSpPr>
        <p:spPr>
          <a:xfrm>
            <a:off x="2777490" y="5052060"/>
            <a:ext cx="4783455" cy="3257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grpSp>
        <p:nvGrpSpPr>
          <p:cNvPr id="11" name="Groep 10">
            <a:extLst>
              <a:ext uri="{FF2B5EF4-FFF2-40B4-BE49-F238E27FC236}">
                <a16:creationId xmlns:a16="http://schemas.microsoft.com/office/drawing/2014/main" id="{C0F96410-B9B4-61C0-891F-317BA05A2BB4}"/>
              </a:ext>
            </a:extLst>
          </p:cNvPr>
          <p:cNvGrpSpPr/>
          <p:nvPr/>
        </p:nvGrpSpPr>
        <p:grpSpPr>
          <a:xfrm>
            <a:off x="7653352" y="4089622"/>
            <a:ext cx="3087269" cy="1045895"/>
            <a:chOff x="7653352" y="4089622"/>
            <a:chExt cx="3087269" cy="1045895"/>
          </a:xfrm>
        </p:grpSpPr>
        <p:cxnSp>
          <p:nvCxnSpPr>
            <p:cNvPr id="8" name="Verbindingslijn: gekromd 7">
              <a:extLst>
                <a:ext uri="{FF2B5EF4-FFF2-40B4-BE49-F238E27FC236}">
                  <a16:creationId xmlns:a16="http://schemas.microsoft.com/office/drawing/2014/main" id="{4A9D381D-9750-DC99-B896-8BD887B19564}"/>
                </a:ext>
              </a:extLst>
            </p:cNvPr>
            <p:cNvCxnSpPr>
              <a:cxnSpLocks/>
              <a:stCxn id="10" idx="1"/>
            </p:cNvCxnSpPr>
            <p:nvPr/>
          </p:nvCxnSpPr>
          <p:spPr>
            <a:xfrm rot="10800000" flipV="1">
              <a:off x="7653352" y="4320454"/>
              <a:ext cx="946298" cy="815063"/>
            </a:xfrm>
            <a:prstGeom prst="curvedConnector3">
              <a:avLst/>
            </a:prstGeom>
            <a:ln w="38100" cap="flat" cmpd="sng" algn="ctr">
              <a:solidFill>
                <a:srgbClr val="945DE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kstvak 9">
              <a:extLst>
                <a:ext uri="{FF2B5EF4-FFF2-40B4-BE49-F238E27FC236}">
                  <a16:creationId xmlns:a16="http://schemas.microsoft.com/office/drawing/2014/main" id="{ACE29C9F-CEB7-B914-26AF-B789E18F239A}"/>
                </a:ext>
              </a:extLst>
            </p:cNvPr>
            <p:cNvSpPr txBox="1"/>
            <p:nvPr/>
          </p:nvSpPr>
          <p:spPr>
            <a:xfrm>
              <a:off x="8599650" y="4089622"/>
              <a:ext cx="2140971" cy="461665"/>
            </a:xfrm>
            <a:prstGeom prst="rect">
              <a:avLst/>
            </a:prstGeom>
            <a:noFill/>
          </p:spPr>
          <p:txBody>
            <a:bodyPr wrap="none" rtlCol="0">
              <a:spAutoFit/>
            </a:bodyPr>
            <a:lstStyle/>
            <a:p>
              <a:r>
                <a:rPr lang="nl-NL" sz="2400" dirty="0">
                  <a:solidFill>
                    <a:srgbClr val="945DE8"/>
                  </a:solidFill>
                </a:rPr>
                <a:t>Straal (equator)</a:t>
              </a:r>
            </a:p>
          </p:txBody>
        </p:sp>
      </p:grpSp>
      <p:sp>
        <p:nvSpPr>
          <p:cNvPr id="4" name="Rechthoek 3">
            <a:extLst>
              <a:ext uri="{FF2B5EF4-FFF2-40B4-BE49-F238E27FC236}">
                <a16:creationId xmlns:a16="http://schemas.microsoft.com/office/drawing/2014/main" id="{33EADCD6-405E-CCED-5CB0-C350CA5AB6E2}"/>
              </a:ext>
            </a:extLst>
          </p:cNvPr>
          <p:cNvSpPr/>
          <p:nvPr/>
        </p:nvSpPr>
        <p:spPr>
          <a:xfrm>
            <a:off x="3098620" y="3113087"/>
            <a:ext cx="2023110" cy="3257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FDD70A46-3EA6-0573-E7D7-5A6C8E976679}"/>
              </a:ext>
            </a:extLst>
          </p:cNvPr>
          <p:cNvSpPr/>
          <p:nvPr/>
        </p:nvSpPr>
        <p:spPr>
          <a:xfrm>
            <a:off x="7376704" y="1943292"/>
            <a:ext cx="2180953" cy="3257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909A3AF7-8798-0C0E-0A7D-DE6265F7D024}"/>
              </a:ext>
            </a:extLst>
          </p:cNvPr>
          <p:cNvSpPr/>
          <p:nvPr/>
        </p:nvSpPr>
        <p:spPr>
          <a:xfrm>
            <a:off x="2418262" y="2411094"/>
            <a:ext cx="4831624" cy="3257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856D69C-63D4-715B-C84A-F542CAE6523C}"/>
              </a:ext>
            </a:extLst>
          </p:cNvPr>
          <p:cNvSpPr/>
          <p:nvPr/>
        </p:nvSpPr>
        <p:spPr>
          <a:xfrm>
            <a:off x="3528604" y="1932678"/>
            <a:ext cx="3030039" cy="3257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1C160D8C-342E-1700-27A1-A6EC27C3DF84}"/>
              </a:ext>
            </a:extLst>
          </p:cNvPr>
          <p:cNvPicPr>
            <a:picLocks noChangeAspect="1"/>
          </p:cNvPicPr>
          <p:nvPr/>
        </p:nvPicPr>
        <p:blipFill>
          <a:blip r:embed="rId4"/>
          <a:srcRect t="3500"/>
          <a:stretch/>
        </p:blipFill>
        <p:spPr>
          <a:xfrm>
            <a:off x="1148715" y="231363"/>
            <a:ext cx="9991018" cy="6395273"/>
          </a:xfrm>
          <a:prstGeom prst="rect">
            <a:avLst/>
          </a:prstGeom>
        </p:spPr>
      </p:pic>
      <p:sp>
        <p:nvSpPr>
          <p:cNvPr id="15" name="Ovaal 14">
            <a:extLst>
              <a:ext uri="{FF2B5EF4-FFF2-40B4-BE49-F238E27FC236}">
                <a16:creationId xmlns:a16="http://schemas.microsoft.com/office/drawing/2014/main" id="{40E2371B-4115-6DD1-357A-F7EC309A32D1}"/>
              </a:ext>
            </a:extLst>
          </p:cNvPr>
          <p:cNvSpPr/>
          <p:nvPr/>
        </p:nvSpPr>
        <p:spPr>
          <a:xfrm>
            <a:off x="5263116" y="313661"/>
            <a:ext cx="1155184" cy="521527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3134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hidden"/>
                                      </p:to>
                                    </p:set>
                                  </p:childTnLst>
                                </p:cTn>
                              </p:par>
                            </p:childTnLst>
                          </p:cTn>
                        </p:par>
                        <p:par>
                          <p:cTn id="34" fill="hold">
                            <p:stCondLst>
                              <p:cond delay="0"/>
                            </p:stCondLst>
                            <p:childTnLst>
                              <p:par>
                                <p:cTn id="35" presetID="22" presetClass="entr" presetSubtype="8" fill="hold" grpId="0"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1250"/>
                                        <p:tgtEl>
                                          <p:spTgt spid="4"/>
                                        </p:tgtEl>
                                      </p:cBhvr>
                                    </p:animEffect>
                                  </p:childTnLst>
                                </p:cTn>
                              </p:par>
                            </p:childTnLst>
                          </p:cTn>
                        </p:par>
                        <p:par>
                          <p:cTn id="38" fill="hold">
                            <p:stCondLst>
                              <p:cond delay="175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125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animBg="1"/>
      <p:bldP spid="12" grpId="0" animBg="1"/>
      <p:bldP spid="13" grpId="0" animBg="1"/>
      <p:bldP spid="15" grpId="0" animBg="1"/>
      <p:bldP spid="1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4B1A-3B27-F431-22C5-6E8CF3E696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238C49-7B7B-C459-F5D2-9B3C8902D22F}"/>
              </a:ext>
            </a:extLst>
          </p:cNvPr>
          <p:cNvSpPr>
            <a:spLocks noGrp="1"/>
          </p:cNvSpPr>
          <p:nvPr>
            <p:ph type="title"/>
          </p:nvPr>
        </p:nvSpPr>
        <p:spPr/>
        <p:txBody>
          <a:bodyPr/>
          <a:lstStyle/>
          <a:p>
            <a:r>
              <a:rPr lang="nl-NL" dirty="0"/>
              <a:t>Hoe reken je met een combinatie van serie en parallel?</a:t>
            </a:r>
          </a:p>
        </p:txBody>
      </p:sp>
      <p:sp>
        <p:nvSpPr>
          <p:cNvPr id="3" name="Tijdelijke aanduiding voor tekst 2">
            <a:extLst>
              <a:ext uri="{FF2B5EF4-FFF2-40B4-BE49-F238E27FC236}">
                <a16:creationId xmlns:a16="http://schemas.microsoft.com/office/drawing/2014/main" id="{C7F7443D-34D1-C677-5D6E-02F452A6C224}"/>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490191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82">
                <a:extLst>
                  <a:ext uri="{FF2B5EF4-FFF2-40B4-BE49-F238E27FC236}">
                    <a16:creationId xmlns:a16="http://schemas.microsoft.com/office/drawing/2014/main" id="{E470EC37-9B8E-2E8E-F8E8-438A795B967A}"/>
                  </a:ext>
                </a:extLst>
              </p:cNvPr>
              <p:cNvSpPr txBox="1"/>
              <p:nvPr/>
            </p:nvSpPr>
            <p:spPr>
              <a:xfrm>
                <a:off x="7264557" y="1957408"/>
                <a:ext cx="3960763" cy="369332"/>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ea typeface="Cambria Math" charset="0"/>
                              <a:cs typeface="Cambria Math" charset="0"/>
                            </a:rPr>
                          </m:ctrlPr>
                        </m:sSubPr>
                        <m:e>
                          <m:r>
                            <a:rPr lang="nl-NL" i="1" smtClean="0">
                              <a:solidFill>
                                <a:schemeClr val="tx1"/>
                              </a:solidFill>
                              <a:latin typeface="Cambria Math" panose="02040503050406030204" pitchFamily="18" charset="0"/>
                              <a:ea typeface="Cambria Math" charset="0"/>
                              <a:cs typeface="Cambria Math" charset="0"/>
                            </a:rPr>
                            <m:t>𝑈</m:t>
                          </m:r>
                        </m:e>
                        <m:sub>
                          <m:r>
                            <a:rPr lang="nl-NL" b="0" i="1" smtClean="0">
                              <a:solidFill>
                                <a:schemeClr val="tx1"/>
                              </a:solidFill>
                              <a:latin typeface="Cambria Math" panose="02040503050406030204" pitchFamily="18" charset="0"/>
                              <a:ea typeface="Cambria Math" charset="0"/>
                              <a:cs typeface="Cambria Math" charset="0"/>
                            </a:rPr>
                            <m:t>1</m:t>
                          </m:r>
                        </m:sub>
                      </m:sSub>
                      <m:r>
                        <a:rPr lang="nl-NL" i="1">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m:rPr>
                              <m:sty m:val="p"/>
                            </m:rPr>
                            <a:rPr lang="nl-NL" b="0" i="0" smtClean="0">
                              <a:solidFill>
                                <a:schemeClr val="tx1"/>
                              </a:solidFill>
                              <a:latin typeface="Cambria Math" panose="02040503050406030204" pitchFamily="18" charset="0"/>
                            </a:rPr>
                            <m:t>bron</m:t>
                          </m:r>
                        </m:sub>
                      </m:sSub>
                      <m:r>
                        <a:rPr lang="nl-NL" b="0" i="1" smtClean="0">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2</m:t>
                          </m:r>
                        </m:sub>
                      </m:sSub>
                      <m:r>
                        <a:rPr lang="nl-NL" b="0" i="1" smtClean="0">
                          <a:solidFill>
                            <a:schemeClr val="tx1"/>
                          </a:solidFill>
                          <a:latin typeface="Cambria Math" panose="02040503050406030204" pitchFamily="18" charset="0"/>
                        </a:rPr>
                        <m:t>=9−4=5,0 </m:t>
                      </m:r>
                      <m:r>
                        <m:rPr>
                          <m:sty m:val="p"/>
                        </m:rPr>
                        <a:rPr lang="nl-NL" b="0" i="0" smtClean="0">
                          <a:solidFill>
                            <a:schemeClr val="tx1"/>
                          </a:solidFill>
                          <a:latin typeface="Cambria Math" panose="02040503050406030204" pitchFamily="18" charset="0"/>
                        </a:rPr>
                        <m:t>V</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3" name="TextBox 82">
                <a:extLst>
                  <a:ext uri="{FF2B5EF4-FFF2-40B4-BE49-F238E27FC236}">
                    <a16:creationId xmlns:a16="http://schemas.microsoft.com/office/drawing/2014/main" id="{E470EC37-9B8E-2E8E-F8E8-438A795B967A}"/>
                  </a:ext>
                </a:extLst>
              </p:cNvPr>
              <p:cNvSpPr txBox="1">
                <a:spLocks noRot="1" noChangeAspect="1" noMove="1" noResize="1" noEditPoints="1" noAdjustHandles="1" noChangeArrowheads="1" noChangeShapeType="1" noTextEdit="1"/>
              </p:cNvSpPr>
              <p:nvPr/>
            </p:nvSpPr>
            <p:spPr>
              <a:xfrm>
                <a:off x="7264557" y="1957408"/>
                <a:ext cx="3960763" cy="369332"/>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graphicFrame>
            <p:nvGraphicFramePr>
              <p:cNvPr id="4" name="Tabel 3">
                <a:extLst>
                  <a:ext uri="{FF2B5EF4-FFF2-40B4-BE49-F238E27FC236}">
                    <a16:creationId xmlns:a16="http://schemas.microsoft.com/office/drawing/2014/main" id="{B9C31908-E563-CF42-ECF6-5A00D927487D}"/>
                  </a:ext>
                </a:extLst>
              </p:cNvPr>
              <p:cNvGraphicFramePr>
                <a:graphicFrameLocks noGrp="1"/>
              </p:cNvGraphicFramePr>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𝑈</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𝐼</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𝑅</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1389307751"/>
                      </a:ext>
                    </a:extLst>
                  </a:tr>
                  <a:tr h="311241">
                    <a:tc>
                      <a:txBody>
                        <a:bodyPr/>
                        <a:lstStyle/>
                        <a:p>
                          <a:pPr algn="ctr" fontAlgn="b"/>
                          <a14:m>
                            <m:oMathPara xmlns:m="http://schemas.openxmlformats.org/officeDocument/2006/math">
                              <m:oMathParaPr>
                                <m:jc m:val="centerGroup"/>
                              </m:oMathParaPr>
                              <m:oMath xmlns:m="http://schemas.openxmlformats.org/officeDocument/2006/math">
                                <m:r>
                                  <m:rPr>
                                    <m:sty m:val="p"/>
                                  </m:rPr>
                                  <a:rPr lang="nl-NL" sz="1600" b="0" i="0" u="none" strike="noStrike" dirty="0" smtClean="0">
                                    <a:solidFill>
                                      <a:srgbClr val="000000"/>
                                    </a:solidFill>
                                    <a:effectLst/>
                                    <a:latin typeface="Cambria Math" panose="02040503050406030204" pitchFamily="18" charset="0"/>
                                  </a:rPr>
                                  <m:t>Totaal</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1</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Choice>
        <mc:Fallback xmlns="">
          <p:graphicFrame>
            <p:nvGraphicFramePr>
              <p:cNvPr id="4" name="Tabel 3">
                <a:extLst>
                  <a:ext uri="{FF2B5EF4-FFF2-40B4-BE49-F238E27FC236}">
                    <a16:creationId xmlns:a16="http://schemas.microsoft.com/office/drawing/2014/main" id="{B9C31908-E563-CF42-ECF6-5A00D927487D}"/>
                  </a:ext>
                </a:extLst>
              </p:cNvPr>
              <p:cNvGraphicFramePr>
                <a:graphicFrameLocks noGrp="1"/>
              </p:cNvGraphicFramePr>
              <p:nvPr>
                <p:extLst>
                  <p:ext uri="{D42A27DB-BD31-4B8C-83A1-F6EECF244321}">
                    <p14:modId xmlns:p14="http://schemas.microsoft.com/office/powerpoint/2010/main" val="3052681818"/>
                  </p:ext>
                </p:extLst>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4"/>
                          <a:stretch>
                            <a:fillRect l="-100935" t="-1961" r="-200935" b="-405882"/>
                          </a:stretch>
                        </a:blipFill>
                      </a:tcPr>
                    </a:tc>
                    <a:tc>
                      <a:txBody>
                        <a:bodyPr/>
                        <a:lstStyle/>
                        <a:p>
                          <a:endParaRPr lang="en-NL"/>
                        </a:p>
                      </a:txBody>
                      <a:tcPr marL="9525" marR="9525" marT="9525" marB="10800" anchor="ctr">
                        <a:blipFill>
                          <a:blip r:embed="rId4"/>
                          <a:stretch>
                            <a:fillRect l="-202830" t="-1961" r="-102830" b="-405882"/>
                          </a:stretch>
                        </a:blipFill>
                      </a:tcPr>
                    </a:tc>
                    <a:tc>
                      <a:txBody>
                        <a:bodyPr/>
                        <a:lstStyle/>
                        <a:p>
                          <a:endParaRPr lang="en-NL"/>
                        </a:p>
                      </a:txBody>
                      <a:tcPr marL="9525" marR="9525" marT="9525" marB="10800" anchor="ctr">
                        <a:blipFill>
                          <a:blip r:embed="rId4"/>
                          <a:stretch>
                            <a:fillRect l="-300000" t="-1961" r="-1869" b="-405882"/>
                          </a:stretch>
                        </a:blipFill>
                      </a:tcPr>
                    </a:tc>
                    <a:extLst>
                      <a:ext uri="{0D108BD9-81ED-4DB2-BD59-A6C34878D82A}">
                        <a16:rowId xmlns:a16="http://schemas.microsoft.com/office/drawing/2014/main" val="1389307751"/>
                      </a:ext>
                    </a:extLst>
                  </a:tr>
                  <a:tr h="311241">
                    <a:tc>
                      <a:txBody>
                        <a:bodyPr/>
                        <a:lstStyle/>
                        <a:p>
                          <a:endParaRPr lang="en-NL"/>
                        </a:p>
                      </a:txBody>
                      <a:tcPr marL="9525" marR="9525" marT="9525" marB="10800" anchor="ctr">
                        <a:blipFill>
                          <a:blip r:embed="rId4"/>
                          <a:stretch>
                            <a:fillRect l="-935" t="-101961" r="-300935" b="-30588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endParaRPr lang="en-NL"/>
                        </a:p>
                      </a:txBody>
                      <a:tcPr marL="9525" marR="9525" marT="9525" marB="10800" anchor="ctr">
                        <a:blipFill>
                          <a:blip r:embed="rId4"/>
                          <a:stretch>
                            <a:fillRect l="-935" t="-198077" r="-300935" b="-200000"/>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endParaRPr lang="en-NL"/>
                        </a:p>
                      </a:txBody>
                      <a:tcPr marL="9525" marR="9525" marT="9525" marB="10800" anchor="ctr">
                        <a:blipFill>
                          <a:blip r:embed="rId4"/>
                          <a:stretch>
                            <a:fillRect l="-935" t="-303922" r="-300935" b="-103922"/>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endParaRPr lang="en-NL"/>
                        </a:p>
                      </a:txBody>
                      <a:tcPr marL="9525" marR="9525" marT="9525" marB="10800" anchor="ctr">
                        <a:blipFill>
                          <a:blip r:embed="rId4"/>
                          <a:stretch>
                            <a:fillRect l="-935" t="-403922" r="-300935" b="-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Fallback>
      </mc:AlternateContent>
      <p:cxnSp>
        <p:nvCxnSpPr>
          <p:cNvPr id="5" name="Rechte verbindingslijn met pijl 4">
            <a:extLst>
              <a:ext uri="{FF2B5EF4-FFF2-40B4-BE49-F238E27FC236}">
                <a16:creationId xmlns:a16="http://schemas.microsoft.com/office/drawing/2014/main" id="{340528D8-1A32-DAF5-BBF9-6409B6A09C59}"/>
              </a:ext>
            </a:extLst>
          </p:cNvPr>
          <p:cNvCxnSpPr>
            <a:cxnSpLocks/>
          </p:cNvCxnSpPr>
          <p:nvPr/>
        </p:nvCxnSpPr>
        <p:spPr>
          <a:xfrm rot="5400000" flipH="1" flipV="1">
            <a:off x="3435324" y="264939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99830A8B-D532-4E14-5E6C-88373A55E4C9}"/>
              </a:ext>
            </a:extLst>
          </p:cNvPr>
          <p:cNvCxnSpPr>
            <a:cxnSpLocks/>
          </p:cNvCxnSpPr>
          <p:nvPr/>
        </p:nvCxnSpPr>
        <p:spPr>
          <a:xfrm>
            <a:off x="3127071" y="2036486"/>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207DD17D-6A68-5762-78D3-AA26A2B376FB}"/>
              </a:ext>
            </a:extLst>
          </p:cNvPr>
          <p:cNvCxnSpPr>
            <a:cxnSpLocks/>
          </p:cNvCxnSpPr>
          <p:nvPr/>
        </p:nvCxnSpPr>
        <p:spPr>
          <a:xfrm rot="5400000" flipH="1" flipV="1">
            <a:off x="3434316" y="1425847"/>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817C7034-25B6-D898-F447-9831DFF3E9EA}"/>
              </a:ext>
            </a:extLst>
          </p:cNvPr>
          <p:cNvCxnSpPr/>
          <p:nvPr/>
        </p:nvCxnSpPr>
        <p:spPr>
          <a:xfrm rot="16200000" flipH="1">
            <a:off x="1134244" y="268114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6831EDF8-4D12-C31C-F7AF-F4B6EFFC83E0}"/>
              </a:ext>
            </a:extLst>
          </p:cNvPr>
          <p:cNvCxnSpPr>
            <a:cxnSpLocks/>
          </p:cNvCxnSpPr>
          <p:nvPr/>
        </p:nvCxnSpPr>
        <p:spPr>
          <a:xfrm>
            <a:off x="1479338" y="204303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AD09B9F-11E1-D282-C4D8-2ACF0BBC2B7E}"/>
              </a:ext>
            </a:extLst>
          </p:cNvPr>
          <p:cNvCxnSpPr/>
          <p:nvPr/>
        </p:nvCxnSpPr>
        <p:spPr>
          <a:xfrm rot="16200000" flipH="1">
            <a:off x="1127320" y="1448620"/>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7AB40D0-216F-90A0-7129-33FDDB70B913}"/>
              </a:ext>
            </a:extLst>
          </p:cNvPr>
          <p:cNvCxnSpPr>
            <a:cxnSpLocks/>
          </p:cNvCxnSpPr>
          <p:nvPr/>
        </p:nvCxnSpPr>
        <p:spPr>
          <a:xfrm>
            <a:off x="1202601" y="865346"/>
            <a:ext cx="0" cy="1180566"/>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2" name="Straight Connector 13">
            <a:extLst>
              <a:ext uri="{FF2B5EF4-FFF2-40B4-BE49-F238E27FC236}">
                <a16:creationId xmlns:a16="http://schemas.microsoft.com/office/drawing/2014/main" id="{B69C109B-73A8-61EE-1F63-0B6F06A95D06}"/>
              </a:ext>
            </a:extLst>
          </p:cNvPr>
          <p:cNvCxnSpPr>
            <a:cxnSpLocks/>
          </p:cNvCxnSpPr>
          <p:nvPr/>
        </p:nvCxnSpPr>
        <p:spPr>
          <a:xfrm>
            <a:off x="3509847" y="865346"/>
            <a:ext cx="0" cy="1180566"/>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3" name="Straight Connector 35">
            <a:extLst>
              <a:ext uri="{FF2B5EF4-FFF2-40B4-BE49-F238E27FC236}">
                <a16:creationId xmlns:a16="http://schemas.microsoft.com/office/drawing/2014/main" id="{937EFD6B-F021-651A-E2AA-EC61E268AB7F}"/>
              </a:ext>
            </a:extLst>
          </p:cNvPr>
          <p:cNvCxnSpPr>
            <a:cxnSpLocks/>
          </p:cNvCxnSpPr>
          <p:nvPr/>
        </p:nvCxnSpPr>
        <p:spPr>
          <a:xfrm>
            <a:off x="1202601" y="2045912"/>
            <a:ext cx="0" cy="113834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4" name="Straight Connector 36">
            <a:extLst>
              <a:ext uri="{FF2B5EF4-FFF2-40B4-BE49-F238E27FC236}">
                <a16:creationId xmlns:a16="http://schemas.microsoft.com/office/drawing/2014/main" id="{C6392866-9F71-F495-8642-FD810C3EEF0D}"/>
              </a:ext>
            </a:extLst>
          </p:cNvPr>
          <p:cNvCxnSpPr>
            <a:cxnSpLocks/>
          </p:cNvCxnSpPr>
          <p:nvPr/>
        </p:nvCxnSpPr>
        <p:spPr>
          <a:xfrm>
            <a:off x="3509847" y="2045912"/>
            <a:ext cx="0" cy="113770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grpSp>
        <p:nvGrpSpPr>
          <p:cNvPr id="15" name="Group 2">
            <a:extLst>
              <a:ext uri="{FF2B5EF4-FFF2-40B4-BE49-F238E27FC236}">
                <a16:creationId xmlns:a16="http://schemas.microsoft.com/office/drawing/2014/main" id="{3A7A059B-A3AB-4C26-F404-23367AA09C21}"/>
              </a:ext>
            </a:extLst>
          </p:cNvPr>
          <p:cNvGrpSpPr/>
          <p:nvPr/>
        </p:nvGrpSpPr>
        <p:grpSpPr>
          <a:xfrm flipH="1">
            <a:off x="2292896" y="649346"/>
            <a:ext cx="140411" cy="432000"/>
            <a:chOff x="7399672" y="2095050"/>
            <a:chExt cx="140411" cy="432000"/>
          </a:xfrm>
        </p:grpSpPr>
        <p:cxnSp>
          <p:nvCxnSpPr>
            <p:cNvPr id="16" name="Straight Connector 3">
              <a:extLst>
                <a:ext uri="{FF2B5EF4-FFF2-40B4-BE49-F238E27FC236}">
                  <a16:creationId xmlns:a16="http://schemas.microsoft.com/office/drawing/2014/main" id="{8084B9F2-6F26-16DB-E65F-329876E2EC6D}"/>
                </a:ext>
              </a:extLst>
            </p:cNvPr>
            <p:cNvCxnSpPr/>
            <p:nvPr/>
          </p:nvCxnSpPr>
          <p:spPr>
            <a:xfrm>
              <a:off x="7399672" y="2197799"/>
              <a:ext cx="4195" cy="22650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EC056B5E-4BEE-2896-F763-59CFB07A9679}"/>
                </a:ext>
              </a:extLst>
            </p:cNvPr>
            <p:cNvCxnSpPr/>
            <p:nvPr/>
          </p:nvCxnSpPr>
          <p:spPr>
            <a:xfrm>
              <a:off x="7535888" y="2095050"/>
              <a:ext cx="4195" cy="43200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5">
            <a:extLst>
              <a:ext uri="{FF2B5EF4-FFF2-40B4-BE49-F238E27FC236}">
                <a16:creationId xmlns:a16="http://schemas.microsoft.com/office/drawing/2014/main" id="{E1513F68-060A-79AF-7097-053DF71993D0}"/>
              </a:ext>
            </a:extLst>
          </p:cNvPr>
          <p:cNvCxnSpPr/>
          <p:nvPr/>
        </p:nvCxnSpPr>
        <p:spPr>
          <a:xfrm>
            <a:off x="2429112" y="865346"/>
            <a:ext cx="1090295"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6654E76D-EA82-3C39-6C8D-78E7ACF08081}"/>
              </a:ext>
            </a:extLst>
          </p:cNvPr>
          <p:cNvCxnSpPr/>
          <p:nvPr/>
        </p:nvCxnSpPr>
        <p:spPr>
          <a:xfrm>
            <a:off x="1187853" y="865346"/>
            <a:ext cx="1090295"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0" name="Straight Connector 59">
            <a:extLst>
              <a:ext uri="{FF2B5EF4-FFF2-40B4-BE49-F238E27FC236}">
                <a16:creationId xmlns:a16="http://schemas.microsoft.com/office/drawing/2014/main" id="{1AD655A3-2C5D-E086-BB02-EEBC2F8671DF}"/>
              </a:ext>
            </a:extLst>
          </p:cNvPr>
          <p:cNvCxnSpPr>
            <a:cxnSpLocks/>
          </p:cNvCxnSpPr>
          <p:nvPr/>
        </p:nvCxnSpPr>
        <p:spPr>
          <a:xfrm>
            <a:off x="1189359" y="3177535"/>
            <a:ext cx="2336579"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EEFE3447-61AE-5C2D-8800-8CD62D0C31AD}"/>
              </a:ext>
            </a:extLst>
          </p:cNvPr>
          <p:cNvCxnSpPr>
            <a:endCxn id="23" idx="2"/>
          </p:cNvCxnSpPr>
          <p:nvPr/>
        </p:nvCxnSpPr>
        <p:spPr>
          <a:xfrm>
            <a:off x="1202601" y="2045912"/>
            <a:ext cx="670873" cy="2125"/>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2" name="Straight Connector 60">
            <a:extLst>
              <a:ext uri="{FF2B5EF4-FFF2-40B4-BE49-F238E27FC236}">
                <a16:creationId xmlns:a16="http://schemas.microsoft.com/office/drawing/2014/main" id="{5D7E257E-66B1-7A3D-F798-8DC97CCB16C8}"/>
              </a:ext>
            </a:extLst>
          </p:cNvPr>
          <p:cNvCxnSpPr>
            <a:stCxn id="23" idx="0"/>
          </p:cNvCxnSpPr>
          <p:nvPr/>
        </p:nvCxnSpPr>
        <p:spPr>
          <a:xfrm flipV="1">
            <a:off x="2814560" y="2045912"/>
            <a:ext cx="705636" cy="2125"/>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sp>
        <p:nvSpPr>
          <p:cNvPr id="23" name="Rectangle 30">
            <a:extLst>
              <a:ext uri="{FF2B5EF4-FFF2-40B4-BE49-F238E27FC236}">
                <a16:creationId xmlns:a16="http://schemas.microsoft.com/office/drawing/2014/main" id="{7F238720-E10F-F26F-DAFD-1D9B79D06483}"/>
              </a:ext>
            </a:extLst>
          </p:cNvPr>
          <p:cNvSpPr/>
          <p:nvPr/>
        </p:nvSpPr>
        <p:spPr>
          <a:xfrm rot="5400000">
            <a:off x="2210227" y="1577494"/>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77">
            <a:extLst>
              <a:ext uri="{FF2B5EF4-FFF2-40B4-BE49-F238E27FC236}">
                <a16:creationId xmlns:a16="http://schemas.microsoft.com/office/drawing/2014/main" id="{6AF611F6-BDB8-1E26-8D82-2FE269669C4B}"/>
              </a:ext>
            </a:extLst>
          </p:cNvPr>
          <p:cNvSpPr txBox="1"/>
          <p:nvPr/>
        </p:nvSpPr>
        <p:spPr>
          <a:xfrm>
            <a:off x="1981312" y="1901648"/>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3</a:t>
            </a:r>
          </a:p>
        </p:txBody>
      </p:sp>
      <p:grpSp>
        <p:nvGrpSpPr>
          <p:cNvPr id="25" name="Groep 24">
            <a:extLst>
              <a:ext uri="{FF2B5EF4-FFF2-40B4-BE49-F238E27FC236}">
                <a16:creationId xmlns:a16="http://schemas.microsoft.com/office/drawing/2014/main" id="{283F1DFC-2E35-6008-D50F-10C0C1C653B5}"/>
              </a:ext>
            </a:extLst>
          </p:cNvPr>
          <p:cNvGrpSpPr/>
          <p:nvPr/>
        </p:nvGrpSpPr>
        <p:grpSpPr>
          <a:xfrm>
            <a:off x="1351810" y="3022798"/>
            <a:ext cx="941086" cy="307777"/>
            <a:chOff x="1926826" y="5317944"/>
            <a:chExt cx="941086" cy="307777"/>
          </a:xfrm>
        </p:grpSpPr>
        <p:sp>
          <p:nvSpPr>
            <p:cNvPr id="26" name="Rectangle 30">
              <a:extLst>
                <a:ext uri="{FF2B5EF4-FFF2-40B4-BE49-F238E27FC236}">
                  <a16:creationId xmlns:a16="http://schemas.microsoft.com/office/drawing/2014/main" id="{C3590AF6-B447-4EA6-EA4C-AAC2E5C7F8B5}"/>
                </a:ext>
              </a:extLst>
            </p:cNvPr>
            <p:cNvSpPr/>
            <p:nvPr/>
          </p:nvSpPr>
          <p:spPr>
            <a:xfrm rot="5400000">
              <a:off x="2263579" y="5002138"/>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78">
              <a:extLst>
                <a:ext uri="{FF2B5EF4-FFF2-40B4-BE49-F238E27FC236}">
                  <a16:creationId xmlns:a16="http://schemas.microsoft.com/office/drawing/2014/main" id="{ED329792-D442-40FF-2DF1-ED4CC9BEA9DF}"/>
                </a:ext>
              </a:extLst>
            </p:cNvPr>
            <p:cNvSpPr txBox="1"/>
            <p:nvPr/>
          </p:nvSpPr>
          <p:spPr>
            <a:xfrm>
              <a:off x="2034664" y="5317944"/>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1</a:t>
              </a:r>
            </a:p>
          </p:txBody>
        </p:sp>
      </p:grpSp>
      <p:grpSp>
        <p:nvGrpSpPr>
          <p:cNvPr id="28" name="Groep 27">
            <a:extLst>
              <a:ext uri="{FF2B5EF4-FFF2-40B4-BE49-F238E27FC236}">
                <a16:creationId xmlns:a16="http://schemas.microsoft.com/office/drawing/2014/main" id="{EBFB3BCF-4634-567A-92C0-F4982A0C2FB5}"/>
              </a:ext>
            </a:extLst>
          </p:cNvPr>
          <p:cNvGrpSpPr/>
          <p:nvPr/>
        </p:nvGrpSpPr>
        <p:grpSpPr>
          <a:xfrm>
            <a:off x="2442104" y="3023377"/>
            <a:ext cx="941086" cy="307777"/>
            <a:chOff x="1926826" y="5317944"/>
            <a:chExt cx="941086" cy="307777"/>
          </a:xfrm>
        </p:grpSpPr>
        <p:sp>
          <p:nvSpPr>
            <p:cNvPr id="29" name="Rectangle 30">
              <a:extLst>
                <a:ext uri="{FF2B5EF4-FFF2-40B4-BE49-F238E27FC236}">
                  <a16:creationId xmlns:a16="http://schemas.microsoft.com/office/drawing/2014/main" id="{F109FC22-20C3-1EA3-766D-A126D4DD4A0D}"/>
                </a:ext>
              </a:extLst>
            </p:cNvPr>
            <p:cNvSpPr/>
            <p:nvPr/>
          </p:nvSpPr>
          <p:spPr>
            <a:xfrm rot="5400000">
              <a:off x="2263579" y="5002138"/>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78">
              <a:extLst>
                <a:ext uri="{FF2B5EF4-FFF2-40B4-BE49-F238E27FC236}">
                  <a16:creationId xmlns:a16="http://schemas.microsoft.com/office/drawing/2014/main" id="{C52D3719-3307-6624-294A-33B703782428}"/>
                </a:ext>
              </a:extLst>
            </p:cNvPr>
            <p:cNvSpPr txBox="1"/>
            <p:nvPr/>
          </p:nvSpPr>
          <p:spPr>
            <a:xfrm>
              <a:off x="2034664" y="5317944"/>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2</a:t>
              </a:r>
            </a:p>
          </p:txBody>
        </p:sp>
      </p:grpSp>
      <mc:AlternateContent xmlns:mc="http://schemas.openxmlformats.org/markup-compatibility/2006" xmlns:a14="http://schemas.microsoft.com/office/drawing/2010/main">
        <mc:Choice Requires="a14">
          <p:sp>
            <p:nvSpPr>
              <p:cNvPr id="31" name="Content Placeholder 5">
                <a:extLst>
                  <a:ext uri="{FF2B5EF4-FFF2-40B4-BE49-F238E27FC236}">
                    <a16:creationId xmlns:a16="http://schemas.microsoft.com/office/drawing/2014/main" id="{2F4390E0-78A0-ECA9-E9E6-AD1228A8EE66}"/>
                  </a:ext>
                </a:extLst>
              </p:cNvPr>
              <p:cNvSpPr txBox="1">
                <a:spLocks/>
              </p:cNvSpPr>
              <p:nvPr/>
            </p:nvSpPr>
            <p:spPr>
              <a:xfrm>
                <a:off x="1158568" y="3721357"/>
                <a:ext cx="2289104" cy="297040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solidFill>
                  </a:rPr>
                  <a:t>Parallel</a:t>
                </a:r>
              </a:p>
              <a:p>
                <a:pPr marL="0" indent="0">
                  <a:buFont typeface="Arial" panose="020B0604020202020204" pitchFamily="34" charset="0"/>
                  <a:buNone/>
                </a:pPr>
                <a:r>
                  <a:rPr lang="en-US" sz="1800" dirty="0">
                    <a:solidFill>
                      <a:schemeClr val="tx1"/>
                    </a:solidFill>
                  </a:rPr>
                  <a:t>Spanning:</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a:solidFill>
                              <a:schemeClr val="tx1"/>
                            </a:solidFill>
                            <a:latin typeface="Cambria Math" charset="0"/>
                          </a:rPr>
                          <m:t>𝑈</m:t>
                        </m:r>
                      </m:e>
                      <m:sub>
                        <m:r>
                          <m:rPr>
                            <m:sty m:val="p"/>
                          </m:rPr>
                          <a:rPr lang="nl-NL" sz="1800" i="0">
                            <a:solidFill>
                              <a:schemeClr val="tx1"/>
                            </a:solidFill>
                            <a:latin typeface="Cambria Math" charset="0"/>
                          </a:rPr>
                          <m:t>bron</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Stroom</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m:rPr>
                            <m:sty m:val="p"/>
                          </m:rPr>
                          <a:rPr lang="nl-NL" sz="1800" b="0" i="0" smtClean="0">
                            <a:solidFill>
                              <a:schemeClr val="tx1"/>
                            </a:solidFill>
                            <a:latin typeface="Cambria Math" panose="02040503050406030204" pitchFamily="18" charset="0"/>
                          </a:rPr>
                          <m:t>totaal</m:t>
                        </m:r>
                      </m:sub>
                    </m:sSub>
                    <m:r>
                      <a:rPr lang="nl-NL" sz="1800" i="1" smtClean="0">
                        <a:solidFill>
                          <a:schemeClr val="tx1"/>
                        </a:solidFill>
                        <a:latin typeface="Cambria Math"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Weerstand</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m:rPr>
                            <m:sty m:val="p"/>
                          </m:rPr>
                          <a:rPr lang="nl-NL" sz="1800" i="0" smtClean="0">
                            <a:solidFill>
                              <a:schemeClr val="tx1"/>
                            </a:solidFill>
                            <a:latin typeface="Cambria Math" charset="0"/>
                            <a:ea typeface="Cambria Math" charset="0"/>
                            <a:cs typeface="Cambria Math" charset="0"/>
                          </a:rPr>
                          <m:t>totaal</m:t>
                        </m:r>
                      </m:sub>
                    </m:sSub>
                    <m:r>
                      <a:rPr lang="nl-NL" sz="1800" b="0" i="1" smtClean="0">
                        <a:solidFill>
                          <a:schemeClr val="tx1"/>
                        </a:solidFill>
                        <a:latin typeface="Cambria Math" panose="02040503050406030204" pitchFamily="18" charset="0"/>
                        <a:ea typeface="Cambria Math" charset="0"/>
                        <a:cs typeface="Cambria Math" charset="0"/>
                      </a:rPr>
                      <m:t> </m:t>
                    </m:r>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a:rPr lang="nl-NL" sz="1800" i="1">
                            <a:solidFill>
                              <a:schemeClr val="tx1"/>
                            </a:solidFill>
                            <a:latin typeface="Cambria Math" charset="0"/>
                            <a:ea typeface="Cambria Math" charset="0"/>
                            <a:cs typeface="Cambria Math" charset="0"/>
                          </a:rPr>
                          <m:t>1</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a:rPr lang="nl-NL" sz="1800" i="1">
                            <a:solidFill>
                              <a:schemeClr val="tx1"/>
                            </a:solidFill>
                            <a:latin typeface="Cambria Math" charset="0"/>
                            <a:ea typeface="Cambria Math" charset="0"/>
                            <a:cs typeface="Cambria Math" charset="0"/>
                          </a:rPr>
                          <m:t>2</m:t>
                        </m:r>
                      </m:sub>
                    </m:sSub>
                  </m:oMath>
                </a14:m>
                <a:endParaRPr lang="en-US" sz="1800" dirty="0">
                  <a:solidFill>
                    <a:schemeClr val="tx1"/>
                  </a:solidFill>
                </a:endParaRPr>
              </a:p>
              <a:p>
                <a:endParaRPr lang="en-US" sz="1800" dirty="0">
                  <a:solidFill>
                    <a:schemeClr val="tx1"/>
                  </a:solidFill>
                </a:endParaRPr>
              </a:p>
            </p:txBody>
          </p:sp>
        </mc:Choice>
        <mc:Fallback xmlns="">
          <p:sp>
            <p:nvSpPr>
              <p:cNvPr id="31" name="Content Placeholder 5">
                <a:extLst>
                  <a:ext uri="{FF2B5EF4-FFF2-40B4-BE49-F238E27FC236}">
                    <a16:creationId xmlns:a16="http://schemas.microsoft.com/office/drawing/2014/main" id="{2F4390E0-78A0-ECA9-E9E6-AD1228A8EE66}"/>
                  </a:ext>
                </a:extLst>
              </p:cNvPr>
              <p:cNvSpPr txBox="1">
                <a:spLocks noRot="1" noChangeAspect="1" noMove="1" noResize="1" noEditPoints="1" noAdjustHandles="1" noChangeArrowheads="1" noChangeShapeType="1" noTextEdit="1"/>
              </p:cNvSpPr>
              <p:nvPr/>
            </p:nvSpPr>
            <p:spPr>
              <a:xfrm>
                <a:off x="1158568" y="3721357"/>
                <a:ext cx="2289104" cy="2970401"/>
              </a:xfrm>
              <a:prstGeom prst="rect">
                <a:avLst/>
              </a:prstGeom>
              <a:blipFill>
                <a:blip r:embed="rId5"/>
                <a:stretch>
                  <a:fillRect l="-2128" t="-102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2" name="TextBox 79">
                <a:extLst>
                  <a:ext uri="{FF2B5EF4-FFF2-40B4-BE49-F238E27FC236}">
                    <a16:creationId xmlns:a16="http://schemas.microsoft.com/office/drawing/2014/main" id="{41B72D23-0AD3-323A-B906-5B0886084529}"/>
                  </a:ext>
                </a:extLst>
              </p:cNvPr>
              <p:cNvSpPr txBox="1"/>
              <p:nvPr/>
            </p:nvSpPr>
            <p:spPr>
              <a:xfrm>
                <a:off x="7264557" y="878367"/>
                <a:ext cx="3960763"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nl-NL" sz="2000" b="0" i="1" smtClean="0">
                              <a:solidFill>
                                <a:schemeClr val="tx1"/>
                              </a:solidFill>
                              <a:latin typeface="Cambria Math" panose="02040503050406030204" pitchFamily="18" charset="0"/>
                              <a:ea typeface="Cambria Math" charset="0"/>
                              <a:cs typeface="Cambria Math" charset="0"/>
                            </a:rPr>
                          </m:ctrlPr>
                        </m:sSubPr>
                        <m:e>
                          <m:r>
                            <a:rPr lang="nl-NL" sz="2000" i="1" smtClean="0">
                              <a:solidFill>
                                <a:schemeClr val="tx1"/>
                              </a:solidFill>
                              <a:latin typeface="Cambria Math" panose="02040503050406030204" pitchFamily="18" charset="0"/>
                              <a:ea typeface="Cambria Math" charset="0"/>
                              <a:cs typeface="Cambria Math" charset="0"/>
                            </a:rPr>
                            <m:t>𝐼</m:t>
                          </m:r>
                        </m:e>
                        <m:sub>
                          <m:r>
                            <a:rPr lang="nl-NL" sz="2000" b="0" i="1" smtClean="0">
                              <a:solidFill>
                                <a:schemeClr val="tx1"/>
                              </a:solidFill>
                              <a:latin typeface="Cambria Math" panose="02040503050406030204" pitchFamily="18" charset="0"/>
                              <a:ea typeface="Cambria Math" charset="0"/>
                              <a:cs typeface="Cambria Math" charset="0"/>
                            </a:rPr>
                            <m:t>2</m:t>
                          </m:r>
                        </m:sub>
                      </m:sSub>
                      <m:r>
                        <a:rPr lang="nl-NL" sz="2000" i="1">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𝐼</m:t>
                          </m:r>
                        </m:e>
                        <m:sub>
                          <m:r>
                            <a:rPr lang="nl-NL" sz="2000" b="0" i="1" smtClean="0">
                              <a:solidFill>
                                <a:schemeClr val="tx1"/>
                              </a:solidFill>
                              <a:latin typeface="Cambria Math" panose="02040503050406030204" pitchFamily="18" charset="0"/>
                            </a:rPr>
                            <m:t>1</m:t>
                          </m:r>
                        </m:sub>
                      </m:sSub>
                      <m:r>
                        <a:rPr lang="nl-NL" sz="2000" b="0" i="1" smtClean="0">
                          <a:solidFill>
                            <a:schemeClr val="tx1"/>
                          </a:solidFill>
                          <a:latin typeface="Cambria Math" panose="02040503050406030204" pitchFamily="18" charset="0"/>
                        </a:rPr>
                        <m:t>=2,0 </m:t>
                      </m:r>
                      <m:r>
                        <m:rPr>
                          <m:sty m:val="p"/>
                        </m:rPr>
                        <a:rPr lang="nl-NL" sz="2000" b="0" i="0" smtClean="0">
                          <a:solidFill>
                            <a:schemeClr val="tx1"/>
                          </a:solidFill>
                          <a:latin typeface="Cambria Math" panose="02040503050406030204" pitchFamily="18" charset="0"/>
                        </a:rPr>
                        <m:t>A</m:t>
                      </m:r>
                    </m:oMath>
                  </m:oMathPara>
                </a14:m>
                <a:endParaRPr lang="nl-NL" sz="2000" dirty="0">
                  <a:solidFill>
                    <a:schemeClr val="tx1"/>
                  </a:solidFill>
                  <a:ea typeface="Gobold Extra1" charset="0"/>
                  <a:cs typeface="Gobold Extra1" charset="0"/>
                </a:endParaRPr>
              </a:p>
            </p:txBody>
          </p:sp>
        </mc:Choice>
        <mc:Fallback xmlns="">
          <p:sp>
            <p:nvSpPr>
              <p:cNvPr id="32" name="TextBox 79">
                <a:extLst>
                  <a:ext uri="{FF2B5EF4-FFF2-40B4-BE49-F238E27FC236}">
                    <a16:creationId xmlns:a16="http://schemas.microsoft.com/office/drawing/2014/main" id="{41B72D23-0AD3-323A-B906-5B0886084529}"/>
                  </a:ext>
                </a:extLst>
              </p:cNvPr>
              <p:cNvSpPr txBox="1">
                <a:spLocks noRot="1" noChangeAspect="1" noMove="1" noResize="1" noEditPoints="1" noAdjustHandles="1" noChangeArrowheads="1" noChangeShapeType="1" noTextEdit="1"/>
              </p:cNvSpPr>
              <p:nvPr/>
            </p:nvSpPr>
            <p:spPr>
              <a:xfrm>
                <a:off x="7264557" y="878367"/>
                <a:ext cx="3960763" cy="400110"/>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3" name="TextBox 80">
                <a:extLst>
                  <a:ext uri="{FF2B5EF4-FFF2-40B4-BE49-F238E27FC236}">
                    <a16:creationId xmlns:a16="http://schemas.microsoft.com/office/drawing/2014/main" id="{A04227A6-4EC0-1181-1B16-64A3C2D0C35B}"/>
                  </a:ext>
                </a:extLst>
              </p:cNvPr>
              <p:cNvSpPr txBox="1"/>
              <p:nvPr/>
            </p:nvSpPr>
            <p:spPr>
              <a:xfrm>
                <a:off x="7264557" y="1427185"/>
                <a:ext cx="4332272" cy="38151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ea typeface="Cambria Math" charset="0"/>
                              <a:cs typeface="Cambria Math" charset="0"/>
                            </a:rPr>
                          </m:ctrlPr>
                        </m:sSubPr>
                        <m:e>
                          <m:r>
                            <a:rPr lang="nl-NL" b="0" i="1" smtClean="0">
                              <a:solidFill>
                                <a:schemeClr val="tx1"/>
                              </a:solidFill>
                              <a:latin typeface="Cambria Math" panose="02040503050406030204" pitchFamily="18" charset="0"/>
                              <a:ea typeface="Cambria Math" charset="0"/>
                              <a:cs typeface="Cambria Math" charset="0"/>
                            </a:rPr>
                            <m:t>𝑈</m:t>
                          </m:r>
                        </m:e>
                        <m:sub>
                          <m:r>
                            <a:rPr lang="nl-NL" b="0" i="0" smtClean="0">
                              <a:solidFill>
                                <a:schemeClr val="tx1"/>
                              </a:solidFill>
                              <a:latin typeface="Cambria Math" panose="02040503050406030204" pitchFamily="18" charset="0"/>
                              <a:ea typeface="Cambria Math" charset="0"/>
                              <a:cs typeface="Cambria Math" charset="0"/>
                            </a:rPr>
                            <m:t>3</m:t>
                          </m:r>
                        </m:sub>
                      </m:sSub>
                      <m:r>
                        <a:rPr lang="nl-NL" i="1">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1,2</m:t>
                          </m:r>
                        </m:sub>
                      </m:sSub>
                      <m:r>
                        <a:rPr lang="nl-NL" b="0" i="1" smtClean="0">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𝑏𝑟𝑜𝑛</m:t>
                          </m:r>
                        </m:sub>
                      </m:sSub>
                      <m:r>
                        <a:rPr lang="nl-NL" b="0" i="1" smtClean="0">
                          <a:solidFill>
                            <a:schemeClr val="tx1"/>
                          </a:solidFill>
                          <a:latin typeface="Cambria Math" panose="02040503050406030204" pitchFamily="18" charset="0"/>
                        </a:rPr>
                        <m:t>=</m:t>
                      </m:r>
                      <m:r>
                        <a:rPr lang="nl-NL" b="0" i="0" smtClean="0">
                          <a:solidFill>
                            <a:schemeClr val="tx1"/>
                          </a:solidFill>
                          <a:latin typeface="Cambria Math" panose="02040503050406030204" pitchFamily="18" charset="0"/>
                        </a:rPr>
                        <m:t>9</m:t>
                      </m:r>
                      <m:r>
                        <a:rPr lang="nl-NL" b="0" i="1" smtClean="0">
                          <a:solidFill>
                            <a:schemeClr val="tx1"/>
                          </a:solidFill>
                          <a:latin typeface="Cambria Math" panose="02040503050406030204" pitchFamily="18" charset="0"/>
                        </a:rPr>
                        <m:t>,0 </m:t>
                      </m:r>
                      <m:r>
                        <m:rPr>
                          <m:sty m:val="p"/>
                        </m:rPr>
                        <a:rPr lang="nl-NL" b="0" i="0" smtClean="0">
                          <a:solidFill>
                            <a:schemeClr val="tx1"/>
                          </a:solidFill>
                          <a:latin typeface="Cambria Math" panose="02040503050406030204" pitchFamily="18" charset="0"/>
                        </a:rPr>
                        <m:t>V</m:t>
                      </m:r>
                    </m:oMath>
                  </m:oMathPara>
                </a14:m>
                <a:endParaRPr lang="nl-NL" dirty="0">
                  <a:solidFill>
                    <a:schemeClr val="tx1"/>
                  </a:solidFill>
                  <a:ea typeface="Gobold Extra1" charset="0"/>
                  <a:cs typeface="Gobold Extra1" charset="0"/>
                </a:endParaRPr>
              </a:p>
            </p:txBody>
          </p:sp>
        </mc:Choice>
        <mc:Fallback xmlns="">
          <p:sp>
            <p:nvSpPr>
              <p:cNvPr id="33" name="TextBox 80">
                <a:extLst>
                  <a:ext uri="{FF2B5EF4-FFF2-40B4-BE49-F238E27FC236}">
                    <a16:creationId xmlns:a16="http://schemas.microsoft.com/office/drawing/2014/main" id="{A04227A6-4EC0-1181-1B16-64A3C2D0C35B}"/>
                  </a:ext>
                </a:extLst>
              </p:cNvPr>
              <p:cNvSpPr txBox="1">
                <a:spLocks noRot="1" noChangeAspect="1" noMove="1" noResize="1" noEditPoints="1" noAdjustHandles="1" noChangeArrowheads="1" noChangeShapeType="1" noTextEdit="1"/>
              </p:cNvSpPr>
              <p:nvPr/>
            </p:nvSpPr>
            <p:spPr>
              <a:xfrm>
                <a:off x="7264557" y="1427185"/>
                <a:ext cx="4332272" cy="381515"/>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4" name="TextBox 82">
                <a:extLst>
                  <a:ext uri="{FF2B5EF4-FFF2-40B4-BE49-F238E27FC236}">
                    <a16:creationId xmlns:a16="http://schemas.microsoft.com/office/drawing/2014/main" id="{DA529614-B74B-5911-289B-657913C4E0F0}"/>
                  </a:ext>
                </a:extLst>
              </p:cNvPr>
              <p:cNvSpPr txBox="1"/>
              <p:nvPr/>
            </p:nvSpPr>
            <p:spPr>
              <a:xfrm>
                <a:off x="7264557" y="2475448"/>
                <a:ext cx="3960763" cy="65620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ea typeface="Cambria Math" charset="0"/>
                              <a:cs typeface="Cambria Math" charset="0"/>
                            </a:rPr>
                          </m:ctrlPr>
                        </m:sSubPr>
                        <m:e>
                          <m:r>
                            <a:rPr lang="nl-NL" i="1">
                              <a:solidFill>
                                <a:schemeClr val="tx1"/>
                              </a:solidFill>
                              <a:latin typeface="Cambria Math" panose="02040503050406030204" pitchFamily="18" charset="0"/>
                              <a:ea typeface="Cambria Math" charset="0"/>
                              <a:cs typeface="Cambria Math" charset="0"/>
                            </a:rPr>
                            <m:t>𝐼</m:t>
                          </m:r>
                        </m:e>
                        <m:sub>
                          <m:r>
                            <a:rPr lang="nl-NL" b="0" i="1" smtClean="0">
                              <a:solidFill>
                                <a:schemeClr val="tx1"/>
                              </a:solidFill>
                              <a:latin typeface="Cambria Math" panose="02040503050406030204" pitchFamily="18" charset="0"/>
                              <a:ea typeface="Cambria Math" charset="0"/>
                              <a:cs typeface="Cambria Math" charset="0"/>
                            </a:rPr>
                            <m:t>3</m:t>
                          </m:r>
                        </m:sub>
                      </m:sSub>
                      <m:r>
                        <a:rPr lang="nl-NL" i="1">
                          <a:solidFill>
                            <a:schemeClr val="tx1"/>
                          </a:solidFill>
                          <a:latin typeface="Cambria Math" panose="02040503050406030204" pitchFamily="18" charset="0"/>
                        </a:rPr>
                        <m:t>=</m:t>
                      </m:r>
                      <m:f>
                        <m:fPr>
                          <m:ctrlPr>
                            <a:rPr lang="nl-NL"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3</m:t>
                              </m:r>
                            </m:sub>
                          </m:sSub>
                        </m:num>
                        <m:den>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3</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9</m:t>
                          </m:r>
                        </m:num>
                        <m:den>
                          <m:r>
                            <a:rPr lang="nl-NL" b="0" i="1" smtClean="0">
                              <a:solidFill>
                                <a:schemeClr val="tx1"/>
                              </a:solidFill>
                              <a:latin typeface="Cambria Math" panose="02040503050406030204" pitchFamily="18" charset="0"/>
                            </a:rPr>
                            <m:t>3</m:t>
                          </m:r>
                        </m:den>
                      </m:f>
                      <m:r>
                        <a:rPr lang="nl-NL" b="0" i="1" smtClean="0">
                          <a:solidFill>
                            <a:schemeClr val="tx1"/>
                          </a:solidFill>
                          <a:latin typeface="Cambria Math" panose="02040503050406030204" pitchFamily="18" charset="0"/>
                        </a:rPr>
                        <m:t>=3,0 </m:t>
                      </m:r>
                      <m:r>
                        <m:rPr>
                          <m:sty m:val="p"/>
                        </m:rPr>
                        <a:rPr lang="nl-NL" b="0" i="0" smtClean="0">
                          <a:solidFill>
                            <a:schemeClr val="tx1"/>
                          </a:solidFill>
                          <a:latin typeface="Cambria Math" panose="02040503050406030204" pitchFamily="18" charset="0"/>
                        </a:rPr>
                        <m:t>A</m:t>
                      </m:r>
                    </m:oMath>
                  </m:oMathPara>
                </a14:m>
                <a:endParaRPr lang="nl-NL" dirty="0">
                  <a:solidFill>
                    <a:schemeClr val="tx1"/>
                  </a:solidFill>
                  <a:ea typeface="Gobold Extra1" charset="0"/>
                  <a:cs typeface="Gobold Extra1" charset="0"/>
                </a:endParaRPr>
              </a:p>
            </p:txBody>
          </p:sp>
        </mc:Choice>
        <mc:Fallback xmlns="">
          <p:sp>
            <p:nvSpPr>
              <p:cNvPr id="34" name="TextBox 82">
                <a:extLst>
                  <a:ext uri="{FF2B5EF4-FFF2-40B4-BE49-F238E27FC236}">
                    <a16:creationId xmlns:a16="http://schemas.microsoft.com/office/drawing/2014/main" id="{DA529614-B74B-5911-289B-657913C4E0F0}"/>
                  </a:ext>
                </a:extLst>
              </p:cNvPr>
              <p:cNvSpPr txBox="1">
                <a:spLocks noRot="1" noChangeAspect="1" noMove="1" noResize="1" noEditPoints="1" noAdjustHandles="1" noChangeArrowheads="1" noChangeShapeType="1" noTextEdit="1"/>
              </p:cNvSpPr>
              <p:nvPr/>
            </p:nvSpPr>
            <p:spPr>
              <a:xfrm>
                <a:off x="7264557" y="2475448"/>
                <a:ext cx="3960763" cy="656205"/>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5" name="TextBox 83">
                <a:extLst>
                  <a:ext uri="{FF2B5EF4-FFF2-40B4-BE49-F238E27FC236}">
                    <a16:creationId xmlns:a16="http://schemas.microsoft.com/office/drawing/2014/main" id="{64D6A3DD-FE7B-9E6A-DC2F-F4BF2BDB70A5}"/>
                  </a:ext>
                </a:extLst>
              </p:cNvPr>
              <p:cNvSpPr txBox="1"/>
              <p:nvPr/>
            </p:nvSpPr>
            <p:spPr>
              <a:xfrm>
                <a:off x="7264557" y="3280361"/>
                <a:ext cx="5042142" cy="38151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i="1" smtClean="0">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m:rPr>
                              <m:sty m:val="p"/>
                            </m:rPr>
                            <a:rPr lang="nl-NL">
                              <a:solidFill>
                                <a:schemeClr val="tx1"/>
                              </a:solidFill>
                              <a:latin typeface="Cambria Math" panose="02040503050406030204" pitchFamily="18" charset="0"/>
                            </a:rPr>
                            <m:t>totaal</m:t>
                          </m:r>
                        </m:sub>
                      </m:sSub>
                      <m:r>
                        <a:rPr lang="nl-NL" i="1">
                          <a:solidFill>
                            <a:schemeClr val="tx1"/>
                          </a:solidFill>
                          <a:latin typeface="Cambria Math" panose="02040503050406030204" pitchFamily="18" charset="0"/>
                        </a:rPr>
                        <m:t>=</m:t>
                      </m:r>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a:rPr lang="nl-NL" i="1">
                              <a:solidFill>
                                <a:schemeClr val="tx1"/>
                              </a:solidFill>
                              <a:latin typeface="Cambria Math" panose="02040503050406030204" pitchFamily="18" charset="0"/>
                            </a:rPr>
                            <m:t>1</m:t>
                          </m:r>
                          <m:r>
                            <a:rPr lang="nl-NL" b="0" i="1" smtClean="0">
                              <a:solidFill>
                                <a:schemeClr val="tx1"/>
                              </a:solidFill>
                              <a:latin typeface="Cambria Math" panose="02040503050406030204" pitchFamily="18" charset="0"/>
                            </a:rPr>
                            <m:t>,2</m:t>
                          </m:r>
                        </m:sub>
                      </m:sSub>
                      <m:r>
                        <a:rPr lang="nl-NL" i="1">
                          <a:solidFill>
                            <a:schemeClr val="tx1"/>
                          </a:solidFill>
                          <a:latin typeface="Cambria Math" panose="02040503050406030204" pitchFamily="18" charset="0"/>
                        </a:rPr>
                        <m:t>+</m:t>
                      </m:r>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3</m:t>
                          </m:r>
                        </m:sub>
                      </m:sSub>
                      <m:r>
                        <a:rPr lang="nl-NL" i="1">
                          <a:solidFill>
                            <a:schemeClr val="tx1"/>
                          </a:solidFill>
                          <a:latin typeface="Cambria Math" panose="02040503050406030204" pitchFamily="18" charset="0"/>
                        </a:rPr>
                        <m:t>→=2</m:t>
                      </m:r>
                      <m:r>
                        <a:rPr lang="nl-NL" b="0" i="1" smtClean="0">
                          <a:solidFill>
                            <a:schemeClr val="tx1"/>
                          </a:solidFill>
                          <a:latin typeface="Cambria Math" panose="02040503050406030204" pitchFamily="18" charset="0"/>
                        </a:rPr>
                        <m:t>+3</m:t>
                      </m:r>
                      <m:r>
                        <a:rPr lang="nl-NL" i="1">
                          <a:solidFill>
                            <a:schemeClr val="tx1"/>
                          </a:solidFill>
                          <a:latin typeface="Cambria Math" panose="02040503050406030204" pitchFamily="18" charset="0"/>
                        </a:rPr>
                        <m:t>=5</m:t>
                      </m:r>
                      <m:r>
                        <a:rPr lang="nl-NL" b="0" i="1" smtClean="0">
                          <a:solidFill>
                            <a:schemeClr val="tx1"/>
                          </a:solidFill>
                          <a:latin typeface="Cambria Math" panose="02040503050406030204" pitchFamily="18" charset="0"/>
                        </a:rPr>
                        <m:t>,0</m:t>
                      </m:r>
                      <m:r>
                        <a:rPr lang="nl-NL" i="1">
                          <a:solidFill>
                            <a:schemeClr val="tx1"/>
                          </a:solidFill>
                          <a:latin typeface="Cambria Math" panose="02040503050406030204" pitchFamily="18" charset="0"/>
                        </a:rPr>
                        <m:t> </m:t>
                      </m:r>
                      <m:r>
                        <m:rPr>
                          <m:sty m:val="p"/>
                        </m:rPr>
                        <a:rPr lang="nl-NL">
                          <a:solidFill>
                            <a:schemeClr val="tx1"/>
                          </a:solidFill>
                          <a:latin typeface="Cambria Math" panose="02040503050406030204" pitchFamily="18" charset="0"/>
                        </a:rPr>
                        <m:t>A</m:t>
                      </m:r>
                    </m:oMath>
                  </m:oMathPara>
                </a14:m>
                <a:endParaRPr lang="nl-NL" dirty="0">
                  <a:solidFill>
                    <a:schemeClr val="tx1"/>
                  </a:solidFill>
                  <a:ea typeface="Gobold Extra1" charset="0"/>
                  <a:cs typeface="Gobold Extra1" charset="0"/>
                </a:endParaRPr>
              </a:p>
            </p:txBody>
          </p:sp>
        </mc:Choice>
        <mc:Fallback xmlns="">
          <p:sp>
            <p:nvSpPr>
              <p:cNvPr id="35" name="TextBox 83">
                <a:extLst>
                  <a:ext uri="{FF2B5EF4-FFF2-40B4-BE49-F238E27FC236}">
                    <a16:creationId xmlns:a16="http://schemas.microsoft.com/office/drawing/2014/main" id="{64D6A3DD-FE7B-9E6A-DC2F-F4BF2BDB70A5}"/>
                  </a:ext>
                </a:extLst>
              </p:cNvPr>
              <p:cNvSpPr txBox="1">
                <a:spLocks noRot="1" noChangeAspect="1" noMove="1" noResize="1" noEditPoints="1" noAdjustHandles="1" noChangeArrowheads="1" noChangeShapeType="1" noTextEdit="1"/>
              </p:cNvSpPr>
              <p:nvPr/>
            </p:nvSpPr>
            <p:spPr>
              <a:xfrm>
                <a:off x="7264557" y="3280361"/>
                <a:ext cx="5042142" cy="381515"/>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graphicFrame>
            <p:nvGraphicFramePr>
              <p:cNvPr id="36" name="Tabel 35">
                <a:extLst>
                  <a:ext uri="{FF2B5EF4-FFF2-40B4-BE49-F238E27FC236}">
                    <a16:creationId xmlns:a16="http://schemas.microsoft.com/office/drawing/2014/main" id="{16968AC5-6C19-F403-16E3-BE905F63D99F}"/>
                  </a:ext>
                </a:extLst>
              </p:cNvPr>
              <p:cNvGraphicFramePr>
                <a:graphicFrameLocks noGrp="1"/>
              </p:cNvGraphicFramePr>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𝑈</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𝐼</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𝑅</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1389307751"/>
                      </a:ext>
                    </a:extLst>
                  </a:tr>
                  <a:tr h="311241">
                    <a:tc>
                      <a:txBody>
                        <a:bodyPr/>
                        <a:lstStyle/>
                        <a:p>
                          <a:pPr algn="ctr" fontAlgn="b"/>
                          <a14:m>
                            <m:oMathPara xmlns:m="http://schemas.openxmlformats.org/officeDocument/2006/math">
                              <m:oMathParaPr>
                                <m:jc m:val="centerGroup"/>
                              </m:oMathParaPr>
                              <m:oMath xmlns:m="http://schemas.openxmlformats.org/officeDocument/2006/math">
                                <m:r>
                                  <m:rPr>
                                    <m:sty m:val="p"/>
                                  </m:rPr>
                                  <a:rPr lang="nl-NL" sz="1600" b="0" i="0" u="none" strike="noStrike" dirty="0" smtClean="0">
                                    <a:solidFill>
                                      <a:srgbClr val="000000"/>
                                    </a:solidFill>
                                    <a:effectLst/>
                                    <a:latin typeface="Cambria Math" panose="02040503050406030204" pitchFamily="18" charset="0"/>
                                  </a:rPr>
                                  <m:t>Totaal</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9,0 </m:t>
                                </m:r>
                                <m:r>
                                  <m:rPr>
                                    <m:sty m:val="p"/>
                                  </m:rPr>
                                  <a:rPr lang="nl-NL" sz="1600" b="0" i="0" u="none" strike="noStrike" smtClean="0">
                                    <a:solidFill>
                                      <a:srgbClr val="000000"/>
                                    </a:solidFill>
                                    <a:effectLst/>
                                    <a:latin typeface="Cambria Math" panose="02040503050406030204" pitchFamily="18" charset="0"/>
                                  </a:rPr>
                                  <m:t>V</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1</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2,0 </m:t>
                                </m:r>
                                <m:r>
                                  <m:rPr>
                                    <m:sty m:val="p"/>
                                  </m:rPr>
                                  <a:rPr lang="nl-NL" sz="1600" b="0" i="0" u="none" strike="noStrike" dirty="0" smtClean="0">
                                    <a:solidFill>
                                      <a:srgbClr val="000000"/>
                                    </a:solidFill>
                                    <a:effectLst/>
                                    <a:latin typeface="Cambria Math" panose="02040503050406030204" pitchFamily="18" charset="0"/>
                                  </a:rPr>
                                  <m:t>A</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4,0 </m:t>
                                </m:r>
                                <m:r>
                                  <m:rPr>
                                    <m:sty m:val="p"/>
                                  </m:rPr>
                                  <a:rPr lang="nl-NL" sz="1600" b="0" i="0" u="none" strike="noStrike" smtClean="0">
                                    <a:solidFill>
                                      <a:srgbClr val="000000"/>
                                    </a:solidFill>
                                    <a:effectLst/>
                                    <a:latin typeface="Cambria Math" panose="02040503050406030204" pitchFamily="18" charset="0"/>
                                  </a:rPr>
                                  <m:t>V</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3,0 </m:t>
                                </m:r>
                                <m:r>
                                  <m:rPr>
                                    <m:sty m:val="p"/>
                                  </m:rPr>
                                  <a:rPr lang="el-GR" sz="1600" b="0" i="1" u="none" strike="noStrike" smtClean="0">
                                    <a:solidFill>
                                      <a:srgbClr val="000000"/>
                                    </a:solidFill>
                                    <a:effectLst/>
                                    <a:latin typeface="Cambria Math" panose="02040503050406030204" pitchFamily="18" charset="0"/>
                                    <a:ea typeface="Cambria Math" panose="02040503050406030204" pitchFamily="18" charset="0"/>
                                  </a:rPr>
                                  <m:t>Ω</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Choice>
        <mc:Fallback xmlns="">
          <p:graphicFrame>
            <p:nvGraphicFramePr>
              <p:cNvPr id="36" name="Tabel 35">
                <a:extLst>
                  <a:ext uri="{FF2B5EF4-FFF2-40B4-BE49-F238E27FC236}">
                    <a16:creationId xmlns:a16="http://schemas.microsoft.com/office/drawing/2014/main" id="{16968AC5-6C19-F403-16E3-BE905F63D99F}"/>
                  </a:ext>
                </a:extLst>
              </p:cNvPr>
              <p:cNvGraphicFramePr>
                <a:graphicFrameLocks noGrp="1"/>
              </p:cNvGraphicFramePr>
              <p:nvPr>
                <p:extLst>
                  <p:ext uri="{D42A27DB-BD31-4B8C-83A1-F6EECF244321}">
                    <p14:modId xmlns:p14="http://schemas.microsoft.com/office/powerpoint/2010/main" val="2639095977"/>
                  </p:ext>
                </p:extLst>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100935" t="-1961" r="-200935" b="-405882"/>
                          </a:stretch>
                        </a:blipFill>
                      </a:tcPr>
                    </a:tc>
                    <a:tc>
                      <a:txBody>
                        <a:bodyPr/>
                        <a:lstStyle/>
                        <a:p>
                          <a:endParaRPr lang="en-NL"/>
                        </a:p>
                      </a:txBody>
                      <a:tcPr marL="9525" marR="9525" marT="9525" marB="10800" anchor="ctr">
                        <a:blipFill>
                          <a:blip r:embed="rId10"/>
                          <a:stretch>
                            <a:fillRect l="-202830" t="-1961" r="-102830" b="-405882"/>
                          </a:stretch>
                        </a:blipFill>
                      </a:tcPr>
                    </a:tc>
                    <a:tc>
                      <a:txBody>
                        <a:bodyPr/>
                        <a:lstStyle/>
                        <a:p>
                          <a:endParaRPr lang="en-NL"/>
                        </a:p>
                      </a:txBody>
                      <a:tcPr marL="9525" marR="9525" marT="9525" marB="10800" anchor="ctr">
                        <a:blipFill>
                          <a:blip r:embed="rId10"/>
                          <a:stretch>
                            <a:fillRect l="-300000" t="-1961" r="-1869" b="-405882"/>
                          </a:stretch>
                        </a:blipFill>
                      </a:tcPr>
                    </a:tc>
                    <a:extLst>
                      <a:ext uri="{0D108BD9-81ED-4DB2-BD59-A6C34878D82A}">
                        <a16:rowId xmlns:a16="http://schemas.microsoft.com/office/drawing/2014/main" val="1389307751"/>
                      </a:ext>
                    </a:extLst>
                  </a:tr>
                  <a:tr h="311241">
                    <a:tc>
                      <a:txBody>
                        <a:bodyPr/>
                        <a:lstStyle/>
                        <a:p>
                          <a:endParaRPr lang="en-NL"/>
                        </a:p>
                      </a:txBody>
                      <a:tcPr marL="9525" marR="9525" marT="9525" marB="10800" anchor="ctr">
                        <a:blipFill>
                          <a:blip r:embed="rId10"/>
                          <a:stretch>
                            <a:fillRect l="-935" t="-101961" r="-300935" b="-305882"/>
                          </a:stretch>
                        </a:blipFill>
                      </a:tcPr>
                    </a:tc>
                    <a:tc>
                      <a:txBody>
                        <a:bodyPr/>
                        <a:lstStyle/>
                        <a:p>
                          <a:endParaRPr lang="en-NL"/>
                        </a:p>
                      </a:txBody>
                      <a:tcPr marL="9525" marR="9525" marT="9525" marB="10800" anchor="ctr">
                        <a:blipFill>
                          <a:blip r:embed="rId10"/>
                          <a:stretch>
                            <a:fillRect l="-100935" t="-101961" r="-200935" b="-30588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endParaRPr lang="en-NL"/>
                        </a:p>
                      </a:txBody>
                      <a:tcPr marL="9525" marR="9525" marT="9525" marB="10800" anchor="ctr">
                        <a:blipFill>
                          <a:blip r:embed="rId10"/>
                          <a:stretch>
                            <a:fillRect l="-935" t="-198077" r="-300935" b="-200000"/>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202830" t="-198077" r="-102830" b="-200000"/>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endParaRPr lang="en-NL"/>
                        </a:p>
                      </a:txBody>
                      <a:tcPr marL="9525" marR="9525" marT="9525" marB="10800" anchor="ctr">
                        <a:blipFill>
                          <a:blip r:embed="rId10"/>
                          <a:stretch>
                            <a:fillRect l="-935" t="-303922" r="-300935" b="-103922"/>
                          </a:stretch>
                        </a:blipFill>
                      </a:tcPr>
                    </a:tc>
                    <a:tc>
                      <a:txBody>
                        <a:bodyPr/>
                        <a:lstStyle/>
                        <a:p>
                          <a:endParaRPr lang="en-NL"/>
                        </a:p>
                      </a:txBody>
                      <a:tcPr marL="9525" marR="9525" marT="9525" marB="10800" anchor="ctr">
                        <a:blipFill>
                          <a:blip r:embed="rId10"/>
                          <a:stretch>
                            <a:fillRect l="-100935" t="-303922" r="-200935" b="-10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endParaRPr lang="en-NL"/>
                        </a:p>
                      </a:txBody>
                      <a:tcPr marL="9525" marR="9525" marT="9525" marB="10800" anchor="ctr">
                        <a:blipFill>
                          <a:blip r:embed="rId10"/>
                          <a:stretch>
                            <a:fillRect l="-935" t="-403922" r="-300935" b="-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300000" t="-403922" r="-1869" b="-3922"/>
                          </a:stretch>
                        </a:blipFill>
                      </a:tcPr>
                    </a:tc>
                    <a:extLst>
                      <a:ext uri="{0D108BD9-81ED-4DB2-BD59-A6C34878D82A}">
                        <a16:rowId xmlns:a16="http://schemas.microsoft.com/office/drawing/2014/main" val="3055936146"/>
                      </a:ext>
                    </a:extLst>
                  </a:tr>
                </a:tbl>
              </a:graphicData>
            </a:graphic>
          </p:graphicFrame>
        </mc:Fallback>
      </mc:AlternateContent>
      <p:cxnSp>
        <p:nvCxnSpPr>
          <p:cNvPr id="37" name="Rechte verbindingslijn met pijl 36">
            <a:extLst>
              <a:ext uri="{FF2B5EF4-FFF2-40B4-BE49-F238E27FC236}">
                <a16:creationId xmlns:a16="http://schemas.microsoft.com/office/drawing/2014/main" id="{6575E704-048A-E9F8-07FC-BE4B733C0F78}"/>
              </a:ext>
            </a:extLst>
          </p:cNvPr>
          <p:cNvCxnSpPr>
            <a:cxnSpLocks/>
          </p:cNvCxnSpPr>
          <p:nvPr/>
        </p:nvCxnSpPr>
        <p:spPr>
          <a:xfrm>
            <a:off x="2605581" y="1231374"/>
            <a:ext cx="2410556" cy="20235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Rectangle 71">
            <a:extLst>
              <a:ext uri="{FF2B5EF4-FFF2-40B4-BE49-F238E27FC236}">
                <a16:creationId xmlns:a16="http://schemas.microsoft.com/office/drawing/2014/main" id="{77D93CB4-CC9C-FE58-FA24-DF248E8A568A}"/>
              </a:ext>
            </a:extLst>
          </p:cNvPr>
          <p:cNvSpPr/>
          <p:nvPr/>
        </p:nvSpPr>
        <p:spPr>
          <a:xfrm>
            <a:off x="5609816" y="1563745"/>
            <a:ext cx="651343" cy="6162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0B527054-21C3-05DD-C832-2B86D9CC9B1A}"/>
                  </a:ext>
                </a:extLst>
              </p:cNvPr>
              <p:cNvSpPr txBox="1"/>
              <p:nvPr/>
            </p:nvSpPr>
            <p:spPr>
              <a:xfrm>
                <a:off x="5575615" y="1847870"/>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i="1" smtClean="0">
                          <a:solidFill>
                            <a:schemeClr val="tx1"/>
                          </a:solidFill>
                          <a:latin typeface="Cambria Math" panose="02040503050406030204" pitchFamily="18" charset="0"/>
                        </a:rPr>
                        <m:t>2</m:t>
                      </m:r>
                      <m:r>
                        <a:rPr lang="nl-NL" sz="1600" b="0" i="1" smtClean="0">
                          <a:solidFill>
                            <a:schemeClr val="tx1"/>
                          </a:solidFill>
                          <a:latin typeface="Cambria Math" panose="02040503050406030204" pitchFamily="18" charset="0"/>
                        </a:rPr>
                        <m:t>,0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39" name="Tekstvak 38">
                <a:extLst>
                  <a:ext uri="{FF2B5EF4-FFF2-40B4-BE49-F238E27FC236}">
                    <a16:creationId xmlns:a16="http://schemas.microsoft.com/office/drawing/2014/main" id="{0B527054-21C3-05DD-C832-2B86D9CC9B1A}"/>
                  </a:ext>
                </a:extLst>
              </p:cNvPr>
              <p:cNvSpPr txBox="1">
                <a:spLocks noRot="1" noChangeAspect="1" noMove="1" noResize="1" noEditPoints="1" noAdjustHandles="1" noChangeArrowheads="1" noChangeShapeType="1" noTextEdit="1"/>
              </p:cNvSpPr>
              <p:nvPr/>
            </p:nvSpPr>
            <p:spPr>
              <a:xfrm>
                <a:off x="5575615" y="1847870"/>
                <a:ext cx="653806" cy="338554"/>
              </a:xfrm>
              <a:prstGeom prst="rect">
                <a:avLst/>
              </a:prstGeom>
              <a:blipFill>
                <a:blip r:embed="rId11"/>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0" name="TextBox 83">
                <a:extLst>
                  <a:ext uri="{FF2B5EF4-FFF2-40B4-BE49-F238E27FC236}">
                    <a16:creationId xmlns:a16="http://schemas.microsoft.com/office/drawing/2014/main" id="{B4E50D4E-C6C1-A782-D4E5-4E461D7A1B09}"/>
                  </a:ext>
                </a:extLst>
              </p:cNvPr>
              <p:cNvSpPr txBox="1"/>
              <p:nvPr/>
            </p:nvSpPr>
            <p:spPr>
              <a:xfrm>
                <a:off x="7264557" y="3810584"/>
                <a:ext cx="5042142" cy="681918"/>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1</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1</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1</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5,0</m:t>
                          </m:r>
                        </m:num>
                        <m:den>
                          <m:r>
                            <a:rPr lang="nl-NL" b="0" i="1" smtClean="0">
                              <a:solidFill>
                                <a:schemeClr val="tx1"/>
                              </a:solidFill>
                              <a:latin typeface="Cambria Math" panose="02040503050406030204" pitchFamily="18" charset="0"/>
                            </a:rPr>
                            <m:t>2,0</m:t>
                          </m:r>
                        </m:den>
                      </m:f>
                      <m:r>
                        <a:rPr lang="nl-NL" b="0" i="1" smtClean="0">
                          <a:solidFill>
                            <a:schemeClr val="tx1"/>
                          </a:solidFill>
                          <a:latin typeface="Cambria Math" panose="02040503050406030204" pitchFamily="18" charset="0"/>
                        </a:rPr>
                        <m:t>=2,5 </m:t>
                      </m:r>
                      <m:r>
                        <m:rPr>
                          <m:sty m:val="p"/>
                        </m:rPr>
                        <a:rPr lang="el-GR" b="0" i="1"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40" name="TextBox 83">
                <a:extLst>
                  <a:ext uri="{FF2B5EF4-FFF2-40B4-BE49-F238E27FC236}">
                    <a16:creationId xmlns:a16="http://schemas.microsoft.com/office/drawing/2014/main" id="{B4E50D4E-C6C1-A782-D4E5-4E461D7A1B09}"/>
                  </a:ext>
                </a:extLst>
              </p:cNvPr>
              <p:cNvSpPr txBox="1">
                <a:spLocks noRot="1" noChangeAspect="1" noMove="1" noResize="1" noEditPoints="1" noAdjustHandles="1" noChangeArrowheads="1" noChangeShapeType="1" noTextEdit="1"/>
              </p:cNvSpPr>
              <p:nvPr/>
            </p:nvSpPr>
            <p:spPr>
              <a:xfrm>
                <a:off x="7264557" y="3810584"/>
                <a:ext cx="5042142" cy="681918"/>
              </a:xfrm>
              <a:prstGeom prst="rect">
                <a:avLst/>
              </a:prstGeom>
              <a:blipFill>
                <a:blip r:embed="rId1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1" name="Content Placeholder 5">
                <a:extLst>
                  <a:ext uri="{FF2B5EF4-FFF2-40B4-BE49-F238E27FC236}">
                    <a16:creationId xmlns:a16="http://schemas.microsoft.com/office/drawing/2014/main" id="{A493516D-15D8-4F6C-8EE6-8BBDBF89BF35}"/>
                  </a:ext>
                </a:extLst>
              </p:cNvPr>
              <p:cNvSpPr txBox="1">
                <a:spLocks/>
              </p:cNvSpPr>
              <p:nvPr/>
            </p:nvSpPr>
            <p:spPr>
              <a:xfrm>
                <a:off x="4285316" y="2562515"/>
                <a:ext cx="2598083" cy="101312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b="1" noProof="0" dirty="0">
                    <a:solidFill>
                      <a:schemeClr val="tx1"/>
                    </a:solidFill>
                  </a:rPr>
                  <a:t>Wet van ohm </a:t>
                </a:r>
                <a:r>
                  <a:rPr lang="nl-NL" sz="1800" noProof="0" dirty="0">
                    <a:solidFill>
                      <a:schemeClr val="tx1"/>
                    </a:solidFill>
                  </a:rPr>
                  <a:t>geldt altijd:</a:t>
                </a:r>
              </a:p>
              <a:p>
                <a14:m>
                  <m:oMath xmlns:m="http://schemas.openxmlformats.org/officeDocument/2006/math">
                    <m:r>
                      <a:rPr lang="nl-NL" sz="1800" b="0" i="1" noProof="0" smtClean="0">
                        <a:solidFill>
                          <a:schemeClr val="tx1"/>
                        </a:solidFill>
                        <a:latin typeface="Cambria Math" panose="02040503050406030204" pitchFamily="18" charset="0"/>
                      </a:rPr>
                      <m:t>𝑅</m:t>
                    </m:r>
                    <m:r>
                      <a:rPr lang="nl-NL" sz="1800" i="1" noProof="0">
                        <a:solidFill>
                          <a:schemeClr val="tx1"/>
                        </a:solidFill>
                        <a:latin typeface="Cambria Math" charset="0"/>
                      </a:rPr>
                      <m:t>=</m:t>
                    </m:r>
                    <m:f>
                      <m:fPr>
                        <m:ctrlPr>
                          <a:rPr lang="nl-NL" sz="1800" b="0" i="1" noProof="0" smtClean="0">
                            <a:solidFill>
                              <a:schemeClr val="tx1"/>
                            </a:solidFill>
                            <a:latin typeface="Cambria Math" panose="02040503050406030204" pitchFamily="18" charset="0"/>
                          </a:rPr>
                        </m:ctrlPr>
                      </m:fPr>
                      <m:num>
                        <m:r>
                          <a:rPr lang="nl-NL" sz="1800" b="0" i="1" noProof="0" smtClean="0">
                            <a:solidFill>
                              <a:schemeClr val="tx1"/>
                            </a:solidFill>
                            <a:latin typeface="Cambria Math" panose="02040503050406030204" pitchFamily="18" charset="0"/>
                          </a:rPr>
                          <m:t>𝑈</m:t>
                        </m:r>
                      </m:num>
                      <m:den>
                        <m:r>
                          <a:rPr lang="nl-NL" sz="1800" b="0" i="1" noProof="0" smtClean="0">
                            <a:solidFill>
                              <a:schemeClr val="tx1"/>
                            </a:solidFill>
                            <a:latin typeface="Cambria Math" panose="02040503050406030204" pitchFamily="18" charset="0"/>
                          </a:rPr>
                          <m:t>𝐼</m:t>
                        </m:r>
                      </m:den>
                    </m:f>
                  </m:oMath>
                </a14:m>
                <a:endParaRPr lang="nl-NL" sz="1800" noProof="0" dirty="0">
                  <a:solidFill>
                    <a:schemeClr val="tx1"/>
                  </a:solidFill>
                </a:endParaRPr>
              </a:p>
              <a:p>
                <a:endParaRPr lang="nl-NL" sz="1800" noProof="0" dirty="0">
                  <a:solidFill>
                    <a:schemeClr val="tx1"/>
                  </a:solidFill>
                </a:endParaRPr>
              </a:p>
            </p:txBody>
          </p:sp>
        </mc:Choice>
        <mc:Fallback xmlns="">
          <p:sp>
            <p:nvSpPr>
              <p:cNvPr id="41" name="Content Placeholder 5">
                <a:extLst>
                  <a:ext uri="{FF2B5EF4-FFF2-40B4-BE49-F238E27FC236}">
                    <a16:creationId xmlns:a16="http://schemas.microsoft.com/office/drawing/2014/main" id="{A493516D-15D8-4F6C-8EE6-8BBDBF89BF35}"/>
                  </a:ext>
                </a:extLst>
              </p:cNvPr>
              <p:cNvSpPr txBox="1">
                <a:spLocks noRot="1" noChangeAspect="1" noMove="1" noResize="1" noEditPoints="1" noAdjustHandles="1" noChangeArrowheads="1" noChangeShapeType="1" noTextEdit="1"/>
              </p:cNvSpPr>
              <p:nvPr/>
            </p:nvSpPr>
            <p:spPr>
              <a:xfrm>
                <a:off x="4285316" y="2562515"/>
                <a:ext cx="2598083" cy="1013121"/>
              </a:xfrm>
              <a:prstGeom prst="rect">
                <a:avLst/>
              </a:prstGeom>
              <a:blipFill>
                <a:blip r:embed="rId13"/>
                <a:stretch>
                  <a:fillRect l="-2113" t="-2994" r="-23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2" name="Content Placeholder 5">
                <a:extLst>
                  <a:ext uri="{FF2B5EF4-FFF2-40B4-BE49-F238E27FC236}">
                    <a16:creationId xmlns:a16="http://schemas.microsoft.com/office/drawing/2014/main" id="{404CB718-ED57-CC08-75CD-BD534DB36A90}"/>
                  </a:ext>
                </a:extLst>
              </p:cNvPr>
              <p:cNvSpPr txBox="1">
                <a:spLocks/>
              </p:cNvSpPr>
              <p:nvPr/>
            </p:nvSpPr>
            <p:spPr>
              <a:xfrm>
                <a:off x="4285316" y="3658654"/>
                <a:ext cx="2386385" cy="265949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solidFill>
                  </a:rPr>
                  <a:t>Serie</a:t>
                </a:r>
              </a:p>
              <a:p>
                <a:pPr marL="0" indent="0">
                  <a:buFont typeface="Arial" panose="020B0604020202020204" pitchFamily="34" charset="0"/>
                  <a:buNone/>
                </a:pPr>
                <a:r>
                  <a:rPr lang="en-US" sz="1800" dirty="0">
                    <a:solidFill>
                      <a:schemeClr val="tx1"/>
                    </a:solidFill>
                  </a:rPr>
                  <a:t>Spanning:</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a:solidFill>
                              <a:schemeClr val="tx1"/>
                            </a:solidFill>
                            <a:latin typeface="Cambria Math" charset="0"/>
                          </a:rPr>
                          <m:t>𝑈</m:t>
                        </m:r>
                      </m:e>
                      <m:sub>
                        <m:r>
                          <m:rPr>
                            <m:sty m:val="p"/>
                          </m:rPr>
                          <a:rPr lang="nl-NL" sz="1800" i="0">
                            <a:solidFill>
                              <a:schemeClr val="tx1"/>
                            </a:solidFill>
                            <a:latin typeface="Cambria Math" charset="0"/>
                          </a:rPr>
                          <m:t>bron</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Stroom</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m:rPr>
                            <m:sty m:val="p"/>
                          </m:rPr>
                          <a:rPr lang="nl-NL" sz="1800" b="0" i="0" smtClean="0">
                            <a:solidFill>
                              <a:schemeClr val="tx1"/>
                            </a:solidFill>
                            <a:latin typeface="Cambria Math" panose="02040503050406030204" pitchFamily="18" charset="0"/>
                          </a:rPr>
                          <m:t>totaal</m:t>
                        </m:r>
                      </m:sub>
                    </m:sSub>
                    <m:r>
                      <a:rPr lang="nl-NL" sz="1800" i="1" smtClean="0">
                        <a:solidFill>
                          <a:schemeClr val="tx1"/>
                        </a:solidFill>
                        <a:latin typeface="Cambria Math"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Weerstand</a:t>
                </a:r>
                <a:r>
                  <a:rPr lang="en-US" sz="1800" dirty="0">
                    <a:solidFill>
                      <a:schemeClr val="tx1"/>
                    </a:solidFill>
                  </a:rPr>
                  <a:t>:</a:t>
                </a:r>
              </a:p>
              <a:p>
                <a14:m>
                  <m:oMath xmlns:m="http://schemas.openxmlformats.org/officeDocument/2006/math">
                    <m:sSub>
                      <m:sSubPr>
                        <m:ctrlPr>
                          <a:rPr lang="nl-NL" sz="1800" b="0" i="1" smtClean="0">
                            <a:solidFill>
                              <a:schemeClr val="tx1"/>
                            </a:solidFill>
                            <a:latin typeface="Cambria Math" panose="02040503050406030204" pitchFamily="18" charset="0"/>
                            <a:ea typeface="Cambria Math" charset="0"/>
                            <a:cs typeface="Cambria Math" charset="0"/>
                          </a:rPr>
                        </m:ctrlPr>
                      </m:sSubPr>
                      <m:e>
                        <m:r>
                          <a:rPr lang="nl-NL" sz="1800" i="1" smtClean="0">
                            <a:solidFill>
                              <a:schemeClr val="tx1"/>
                            </a:solidFill>
                            <a:latin typeface="Cambria Math" panose="02040503050406030204" pitchFamily="18" charset="0"/>
                            <a:ea typeface="Cambria Math" charset="0"/>
                            <a:cs typeface="Cambria Math" charset="0"/>
                          </a:rPr>
                          <m:t>𝑅</m:t>
                        </m:r>
                      </m:e>
                      <m:sub>
                        <m:r>
                          <m:rPr>
                            <m:sty m:val="p"/>
                          </m:rPr>
                          <a:rPr lang="nl-NL" sz="1800" b="0" i="0" smtClean="0">
                            <a:solidFill>
                              <a:schemeClr val="tx1"/>
                            </a:solidFill>
                            <a:latin typeface="Cambria Math" panose="02040503050406030204" pitchFamily="18" charset="0"/>
                            <a:ea typeface="Cambria Math" charset="0"/>
                            <a:cs typeface="Cambria Math" charset="0"/>
                          </a:rPr>
                          <m:t>totaal</m:t>
                        </m:r>
                      </m:sub>
                    </m:sSub>
                    <m:r>
                      <a:rPr lang="nl-NL" sz="1800" b="0" i="1" smtClean="0">
                        <a:solidFill>
                          <a:schemeClr val="tx1"/>
                        </a:solidFill>
                        <a:latin typeface="Cambria Math" panose="02040503050406030204" pitchFamily="18" charset="0"/>
                        <a:ea typeface="Cambria Math" charset="0"/>
                        <a:cs typeface="Cambria Math" charset="0"/>
                      </a:rPr>
                      <m:t> </m:t>
                    </m:r>
                    <m:r>
                      <a:rPr lang="nl-NL" sz="1800" i="1">
                        <a:solidFill>
                          <a:schemeClr val="tx1"/>
                        </a:solidFill>
                        <a:latin typeface="Cambria Math" charset="0"/>
                      </a:rPr>
                      <m:t>=</m:t>
                    </m:r>
                    <m:sSub>
                      <m:sSubPr>
                        <m:ctrlPr>
                          <a:rPr lang="nl-NL" sz="1800" b="0" i="1" smtClean="0">
                            <a:solidFill>
                              <a:schemeClr val="tx1"/>
                            </a:solidFill>
                            <a:latin typeface="Cambria Math" panose="02040503050406030204" pitchFamily="18" charset="0"/>
                          </a:rPr>
                        </m:ctrlPr>
                      </m:sSubPr>
                      <m:e>
                        <m:r>
                          <a:rPr lang="nl-NL" sz="1800" b="0" i="1" smtClean="0">
                            <a:solidFill>
                              <a:schemeClr val="tx1"/>
                            </a:solidFill>
                            <a:latin typeface="Cambria Math" panose="02040503050406030204" pitchFamily="18" charset="0"/>
                          </a:rPr>
                          <m:t>𝑅</m:t>
                        </m:r>
                      </m:e>
                      <m:sub>
                        <m:r>
                          <a:rPr lang="nl-NL" sz="1800" b="0" i="1" smtClean="0">
                            <a:solidFill>
                              <a:schemeClr val="tx1"/>
                            </a:solidFill>
                            <a:latin typeface="Cambria Math" panose="02040503050406030204" pitchFamily="18" charset="0"/>
                          </a:rPr>
                          <m:t>1</m:t>
                        </m:r>
                      </m:sub>
                    </m:sSub>
                    <m:r>
                      <a:rPr lang="nl-NL" sz="1800" i="1">
                        <a:solidFill>
                          <a:schemeClr val="tx1"/>
                        </a:solidFill>
                        <a:latin typeface="Cambria Math" charset="0"/>
                      </a:rPr>
                      <m:t>+</m:t>
                    </m:r>
                    <m:sSub>
                      <m:sSubPr>
                        <m:ctrlPr>
                          <a:rPr lang="nl-NL" sz="1800" b="0" i="1" smtClean="0">
                            <a:solidFill>
                              <a:schemeClr val="tx1"/>
                            </a:solidFill>
                            <a:latin typeface="Cambria Math" panose="02040503050406030204" pitchFamily="18" charset="0"/>
                            <a:ea typeface="Cambria Math" charset="0"/>
                            <a:cs typeface="Cambria Math" charset="0"/>
                          </a:rPr>
                        </m:ctrlPr>
                      </m:sSubPr>
                      <m:e>
                        <m:r>
                          <a:rPr lang="nl-NL" sz="1800" i="1" smtClean="0">
                            <a:solidFill>
                              <a:schemeClr val="tx1"/>
                            </a:solidFill>
                            <a:latin typeface="Cambria Math" panose="02040503050406030204" pitchFamily="18" charset="0"/>
                            <a:ea typeface="Cambria Math" charset="0"/>
                            <a:cs typeface="Cambria Math" charset="0"/>
                          </a:rPr>
                          <m:t>𝑅</m:t>
                        </m:r>
                      </m:e>
                      <m:sub>
                        <m:r>
                          <a:rPr lang="nl-NL" sz="1800" b="0" i="1" smtClean="0">
                            <a:solidFill>
                              <a:schemeClr val="tx1"/>
                            </a:solidFill>
                            <a:latin typeface="Cambria Math" panose="02040503050406030204" pitchFamily="18" charset="0"/>
                            <a:ea typeface="Cambria Math" charset="0"/>
                            <a:cs typeface="Cambria Math" charset="0"/>
                          </a:rPr>
                          <m:t>2</m:t>
                        </m:r>
                      </m:sub>
                    </m:sSub>
                  </m:oMath>
                </a14:m>
                <a:endParaRPr lang="en-US" sz="1800" dirty="0">
                  <a:solidFill>
                    <a:schemeClr val="tx1"/>
                  </a:solidFill>
                </a:endParaRPr>
              </a:p>
              <a:p>
                <a:endParaRPr lang="en-US" sz="1800" dirty="0">
                  <a:solidFill>
                    <a:schemeClr val="tx1"/>
                  </a:solidFill>
                </a:endParaRPr>
              </a:p>
            </p:txBody>
          </p:sp>
        </mc:Choice>
        <mc:Fallback xmlns="">
          <p:sp>
            <p:nvSpPr>
              <p:cNvPr id="42" name="Content Placeholder 5">
                <a:extLst>
                  <a:ext uri="{FF2B5EF4-FFF2-40B4-BE49-F238E27FC236}">
                    <a16:creationId xmlns:a16="http://schemas.microsoft.com/office/drawing/2014/main" id="{404CB718-ED57-CC08-75CD-BD534DB36A90}"/>
                  </a:ext>
                </a:extLst>
              </p:cNvPr>
              <p:cNvSpPr txBox="1">
                <a:spLocks noRot="1" noChangeAspect="1" noMove="1" noResize="1" noEditPoints="1" noAdjustHandles="1" noChangeArrowheads="1" noChangeShapeType="1" noTextEdit="1"/>
              </p:cNvSpPr>
              <p:nvPr/>
            </p:nvSpPr>
            <p:spPr>
              <a:xfrm>
                <a:off x="4285316" y="3658654"/>
                <a:ext cx="2386385" cy="2659497"/>
              </a:xfrm>
              <a:prstGeom prst="rect">
                <a:avLst/>
              </a:prstGeom>
              <a:blipFill>
                <a:blip r:embed="rId14"/>
                <a:stretch>
                  <a:fillRect l="-2302" t="-1147" b="-73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3" name="TextBox 21">
                <a:extLst>
                  <a:ext uri="{FF2B5EF4-FFF2-40B4-BE49-F238E27FC236}">
                    <a16:creationId xmlns:a16="http://schemas.microsoft.com/office/drawing/2014/main" id="{4AE46770-17F7-9FF5-BEE9-D8587D06FC37}"/>
                  </a:ext>
                </a:extLst>
              </p:cNvPr>
              <p:cNvSpPr txBox="1"/>
              <p:nvPr/>
            </p:nvSpPr>
            <p:spPr>
              <a:xfrm>
                <a:off x="2034357" y="1014589"/>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9,0 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43" name="TextBox 21">
                <a:extLst>
                  <a:ext uri="{FF2B5EF4-FFF2-40B4-BE49-F238E27FC236}">
                    <a16:creationId xmlns:a16="http://schemas.microsoft.com/office/drawing/2014/main" id="{4AE46770-17F7-9FF5-BEE9-D8587D06FC37}"/>
                  </a:ext>
                </a:extLst>
              </p:cNvPr>
              <p:cNvSpPr txBox="1">
                <a:spLocks noRot="1" noChangeAspect="1" noMove="1" noResize="1" noEditPoints="1" noAdjustHandles="1" noChangeArrowheads="1" noChangeShapeType="1" noTextEdit="1"/>
              </p:cNvSpPr>
              <p:nvPr/>
            </p:nvSpPr>
            <p:spPr>
              <a:xfrm>
                <a:off x="2034357" y="1014589"/>
                <a:ext cx="725410" cy="369332"/>
              </a:xfrm>
              <a:prstGeom prst="rect">
                <a:avLst/>
              </a:prstGeom>
              <a:blipFill>
                <a:blip r:embed="rId15"/>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4" name="TextBox 21">
                <a:extLst>
                  <a:ext uri="{FF2B5EF4-FFF2-40B4-BE49-F238E27FC236}">
                    <a16:creationId xmlns:a16="http://schemas.microsoft.com/office/drawing/2014/main" id="{6500C412-19ED-01DA-F0EA-2028251DC274}"/>
                  </a:ext>
                </a:extLst>
              </p:cNvPr>
              <p:cNvSpPr txBox="1"/>
              <p:nvPr/>
            </p:nvSpPr>
            <p:spPr>
              <a:xfrm>
                <a:off x="2605581" y="2693371"/>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4,0 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44" name="TextBox 21">
                <a:extLst>
                  <a:ext uri="{FF2B5EF4-FFF2-40B4-BE49-F238E27FC236}">
                    <a16:creationId xmlns:a16="http://schemas.microsoft.com/office/drawing/2014/main" id="{6500C412-19ED-01DA-F0EA-2028251DC274}"/>
                  </a:ext>
                </a:extLst>
              </p:cNvPr>
              <p:cNvSpPr txBox="1">
                <a:spLocks noRot="1" noChangeAspect="1" noMove="1" noResize="1" noEditPoints="1" noAdjustHandles="1" noChangeArrowheads="1" noChangeShapeType="1" noTextEdit="1"/>
              </p:cNvSpPr>
              <p:nvPr/>
            </p:nvSpPr>
            <p:spPr>
              <a:xfrm>
                <a:off x="2605581" y="2693371"/>
                <a:ext cx="725410" cy="369332"/>
              </a:xfrm>
              <a:prstGeom prst="rect">
                <a:avLst/>
              </a:prstGeom>
              <a:blipFill>
                <a:blip r:embed="rId16"/>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5" name="TextBox 21">
                <a:extLst>
                  <a:ext uri="{FF2B5EF4-FFF2-40B4-BE49-F238E27FC236}">
                    <a16:creationId xmlns:a16="http://schemas.microsoft.com/office/drawing/2014/main" id="{5751BF7D-628D-14FD-B075-D401A787F6E0}"/>
                  </a:ext>
                </a:extLst>
              </p:cNvPr>
              <p:cNvSpPr txBox="1"/>
              <p:nvPr/>
            </p:nvSpPr>
            <p:spPr>
              <a:xfrm>
                <a:off x="2021311" y="1593071"/>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rgbClr val="652EA3"/>
                          </a:solidFill>
                          <a:latin typeface="Cambria Math" panose="02040503050406030204" pitchFamily="18" charset="0"/>
                          <a:ea typeface="Gobold Extra1" charset="0"/>
                          <a:cs typeface="Gobold Extra1" charset="0"/>
                        </a:rPr>
                        <m:t>3</m:t>
                      </m:r>
                      <m:r>
                        <a:rPr lang="nl-NL" b="0" i="1" dirty="0" smtClean="0">
                          <a:solidFill>
                            <a:srgbClr val="652EA3"/>
                          </a:solidFill>
                          <a:latin typeface="Cambria Math" panose="02040503050406030204" pitchFamily="18" charset="0"/>
                          <a:ea typeface="Gobold Extra1" charset="0"/>
                          <a:cs typeface="Gobold Extra1" charset="0"/>
                        </a:rPr>
                        <m:t>,0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45" name="TextBox 21">
                <a:extLst>
                  <a:ext uri="{FF2B5EF4-FFF2-40B4-BE49-F238E27FC236}">
                    <a16:creationId xmlns:a16="http://schemas.microsoft.com/office/drawing/2014/main" id="{5751BF7D-628D-14FD-B075-D401A787F6E0}"/>
                  </a:ext>
                </a:extLst>
              </p:cNvPr>
              <p:cNvSpPr txBox="1">
                <a:spLocks noRot="1" noChangeAspect="1" noMove="1" noResize="1" noEditPoints="1" noAdjustHandles="1" noChangeArrowheads="1" noChangeShapeType="1" noTextEdit="1"/>
              </p:cNvSpPr>
              <p:nvPr/>
            </p:nvSpPr>
            <p:spPr>
              <a:xfrm>
                <a:off x="2021311" y="1593071"/>
                <a:ext cx="725410" cy="369332"/>
              </a:xfrm>
              <a:prstGeom prst="rect">
                <a:avLst/>
              </a:prstGeom>
              <a:blipFill>
                <a:blip r:embed="rId17"/>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6" name="TextBox 21">
                <a:extLst>
                  <a:ext uri="{FF2B5EF4-FFF2-40B4-BE49-F238E27FC236}">
                    <a16:creationId xmlns:a16="http://schemas.microsoft.com/office/drawing/2014/main" id="{7CE42710-267E-E2D6-12E8-252C7A6A5C3D}"/>
                  </a:ext>
                </a:extLst>
              </p:cNvPr>
              <p:cNvSpPr txBox="1"/>
              <p:nvPr/>
            </p:nvSpPr>
            <p:spPr>
              <a:xfrm>
                <a:off x="546029" y="247104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2,0 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46" name="TextBox 21">
                <a:extLst>
                  <a:ext uri="{FF2B5EF4-FFF2-40B4-BE49-F238E27FC236}">
                    <a16:creationId xmlns:a16="http://schemas.microsoft.com/office/drawing/2014/main" id="{7CE42710-267E-E2D6-12E8-252C7A6A5C3D}"/>
                  </a:ext>
                </a:extLst>
              </p:cNvPr>
              <p:cNvSpPr txBox="1">
                <a:spLocks noRot="1" noChangeAspect="1" noMove="1" noResize="1" noEditPoints="1" noAdjustHandles="1" noChangeArrowheads="1" noChangeShapeType="1" noTextEdit="1"/>
              </p:cNvSpPr>
              <p:nvPr/>
            </p:nvSpPr>
            <p:spPr>
              <a:xfrm>
                <a:off x="546029" y="2471040"/>
                <a:ext cx="725410" cy="369332"/>
              </a:xfrm>
              <a:prstGeom prst="rect">
                <a:avLst/>
              </a:prstGeom>
              <a:blipFill>
                <a:blip r:embed="rId18"/>
                <a:stretch>
                  <a:fillRect/>
                </a:stretch>
              </a:blipFill>
              <a:ln>
                <a:noFill/>
              </a:ln>
            </p:spPr>
            <p:txBody>
              <a:bodyPr/>
              <a:lstStyle/>
              <a:p>
                <a:r>
                  <a:rPr lang="nl-NL">
                    <a:noFill/>
                  </a:rPr>
                  <a:t> </a:t>
                </a:r>
              </a:p>
            </p:txBody>
          </p:sp>
        </mc:Fallback>
      </mc:AlternateContent>
      <p:cxnSp>
        <p:nvCxnSpPr>
          <p:cNvPr id="47" name="Rechte verbindingslijn met pijl 46">
            <a:extLst>
              <a:ext uri="{FF2B5EF4-FFF2-40B4-BE49-F238E27FC236}">
                <a16:creationId xmlns:a16="http://schemas.microsoft.com/office/drawing/2014/main" id="{D07DE8A6-CF4E-A85D-D6FF-7D12D5837808}"/>
              </a:ext>
            </a:extLst>
          </p:cNvPr>
          <p:cNvCxnSpPr>
            <a:cxnSpLocks/>
          </p:cNvCxnSpPr>
          <p:nvPr/>
        </p:nvCxnSpPr>
        <p:spPr>
          <a:xfrm flipV="1">
            <a:off x="3163211" y="2139012"/>
            <a:ext cx="1852926" cy="70339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Rechte verbindingslijn met pijl 47">
            <a:extLst>
              <a:ext uri="{FF2B5EF4-FFF2-40B4-BE49-F238E27FC236}">
                <a16:creationId xmlns:a16="http://schemas.microsoft.com/office/drawing/2014/main" id="{CA33F09C-74EF-A933-6336-FC0EC72CD39B}"/>
              </a:ext>
            </a:extLst>
          </p:cNvPr>
          <p:cNvCxnSpPr>
            <a:cxnSpLocks/>
          </p:cNvCxnSpPr>
          <p:nvPr/>
        </p:nvCxnSpPr>
        <p:spPr>
          <a:xfrm flipV="1">
            <a:off x="1110348" y="1783142"/>
            <a:ext cx="4499468" cy="909674"/>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E382A3D8-BC03-7C37-255F-68881F1C208B}"/>
              </a:ext>
            </a:extLst>
          </p:cNvPr>
          <p:cNvCxnSpPr>
            <a:cxnSpLocks/>
          </p:cNvCxnSpPr>
          <p:nvPr/>
        </p:nvCxnSpPr>
        <p:spPr>
          <a:xfrm>
            <a:off x="2588353" y="1783142"/>
            <a:ext cx="3708863" cy="607068"/>
          </a:xfrm>
          <a:prstGeom prst="straightConnector1">
            <a:avLst/>
          </a:prstGeom>
          <a:ln w="57150">
            <a:solidFill>
              <a:srgbClr val="652EA3"/>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71">
            <a:extLst>
              <a:ext uri="{FF2B5EF4-FFF2-40B4-BE49-F238E27FC236}">
                <a16:creationId xmlns:a16="http://schemas.microsoft.com/office/drawing/2014/main" id="{6108645D-70F2-C9B5-9833-0A56826B7B4A}"/>
              </a:ext>
            </a:extLst>
          </p:cNvPr>
          <p:cNvSpPr/>
          <p:nvPr/>
        </p:nvSpPr>
        <p:spPr>
          <a:xfrm>
            <a:off x="4298020" y="5253102"/>
            <a:ext cx="19631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Rechte verbindingslijn met pijl 50">
            <a:extLst>
              <a:ext uri="{FF2B5EF4-FFF2-40B4-BE49-F238E27FC236}">
                <a16:creationId xmlns:a16="http://schemas.microsoft.com/office/drawing/2014/main" id="{5472C5BD-7747-1706-A235-5C4269955297}"/>
              </a:ext>
            </a:extLst>
          </p:cNvPr>
          <p:cNvCxnSpPr>
            <a:cxnSpLocks/>
          </p:cNvCxnSpPr>
          <p:nvPr/>
        </p:nvCxnSpPr>
        <p:spPr>
          <a:xfrm flipH="1">
            <a:off x="6109014" y="1175657"/>
            <a:ext cx="2264277" cy="860829"/>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21">
                <a:extLst>
                  <a:ext uri="{FF2B5EF4-FFF2-40B4-BE49-F238E27FC236}">
                    <a16:creationId xmlns:a16="http://schemas.microsoft.com/office/drawing/2014/main" id="{0FDF2479-C8D6-4449-E48A-85F7D3EC1D39}"/>
                  </a:ext>
                </a:extLst>
              </p:cNvPr>
              <p:cNvSpPr txBox="1"/>
              <p:nvPr/>
            </p:nvSpPr>
            <p:spPr>
              <a:xfrm>
                <a:off x="3530327" y="2481944"/>
                <a:ext cx="72541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2,0 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52" name="TextBox 21">
                <a:extLst>
                  <a:ext uri="{FF2B5EF4-FFF2-40B4-BE49-F238E27FC236}">
                    <a16:creationId xmlns:a16="http://schemas.microsoft.com/office/drawing/2014/main" id="{0FDF2479-C8D6-4449-E48A-85F7D3EC1D39}"/>
                  </a:ext>
                </a:extLst>
              </p:cNvPr>
              <p:cNvSpPr txBox="1">
                <a:spLocks noRot="1" noChangeAspect="1" noMove="1" noResize="1" noEditPoints="1" noAdjustHandles="1" noChangeArrowheads="1" noChangeShapeType="1" noTextEdit="1"/>
              </p:cNvSpPr>
              <p:nvPr/>
            </p:nvSpPr>
            <p:spPr>
              <a:xfrm>
                <a:off x="3530327" y="2481944"/>
                <a:ext cx="725410" cy="369332"/>
              </a:xfrm>
              <a:prstGeom prst="rect">
                <a:avLst/>
              </a:prstGeom>
              <a:blipFill>
                <a:blip r:embed="rId19"/>
                <a:stretch>
                  <a:fillRect/>
                </a:stretch>
              </a:blipFill>
            </p:spPr>
            <p:txBody>
              <a:bodyPr/>
              <a:lstStyle/>
              <a:p>
                <a:r>
                  <a:rPr lang="nl-NL">
                    <a:noFill/>
                  </a:rPr>
                  <a:t> </a:t>
                </a:r>
              </a:p>
            </p:txBody>
          </p:sp>
        </mc:Fallback>
      </mc:AlternateContent>
      <p:sp>
        <p:nvSpPr>
          <p:cNvPr id="53" name="Rectangle 71">
            <a:extLst>
              <a:ext uri="{FF2B5EF4-FFF2-40B4-BE49-F238E27FC236}">
                <a16:creationId xmlns:a16="http://schemas.microsoft.com/office/drawing/2014/main" id="{356F8820-2990-8FF0-8A1A-815960532420}"/>
              </a:ext>
            </a:extLst>
          </p:cNvPr>
          <p:cNvSpPr/>
          <p:nvPr/>
        </p:nvSpPr>
        <p:spPr>
          <a:xfrm>
            <a:off x="4946423" y="1259047"/>
            <a:ext cx="651343" cy="12394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71">
            <a:extLst>
              <a:ext uri="{FF2B5EF4-FFF2-40B4-BE49-F238E27FC236}">
                <a16:creationId xmlns:a16="http://schemas.microsoft.com/office/drawing/2014/main" id="{2BF8292F-0C0C-DBBE-557A-437656F5F95D}"/>
              </a:ext>
            </a:extLst>
          </p:cNvPr>
          <p:cNvSpPr/>
          <p:nvPr/>
        </p:nvSpPr>
        <p:spPr>
          <a:xfrm>
            <a:off x="1158567" y="4524300"/>
            <a:ext cx="20545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5" name="Rechte verbindingslijn met pijl 54">
            <a:extLst>
              <a:ext uri="{FF2B5EF4-FFF2-40B4-BE49-F238E27FC236}">
                <a16:creationId xmlns:a16="http://schemas.microsoft.com/office/drawing/2014/main" id="{EC5D1C4B-049A-B303-6091-EE475711D9A0}"/>
              </a:ext>
            </a:extLst>
          </p:cNvPr>
          <p:cNvCxnSpPr>
            <a:cxnSpLocks/>
          </p:cNvCxnSpPr>
          <p:nvPr/>
        </p:nvCxnSpPr>
        <p:spPr>
          <a:xfrm flipH="1">
            <a:off x="5572738" y="1636833"/>
            <a:ext cx="3801557" cy="75337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6" name="Tekstvak 55">
                <a:extLst>
                  <a:ext uri="{FF2B5EF4-FFF2-40B4-BE49-F238E27FC236}">
                    <a16:creationId xmlns:a16="http://schemas.microsoft.com/office/drawing/2014/main" id="{F57FA4B7-5522-5F33-667D-466EB65FF703}"/>
                  </a:ext>
                </a:extLst>
              </p:cNvPr>
              <p:cNvSpPr txBox="1"/>
              <p:nvPr/>
            </p:nvSpPr>
            <p:spPr>
              <a:xfrm>
                <a:off x="4928404" y="2184044"/>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i="1" smtClean="0">
                          <a:solidFill>
                            <a:schemeClr val="tx1"/>
                          </a:solidFill>
                          <a:latin typeface="Cambria Math" panose="02040503050406030204" pitchFamily="18" charset="0"/>
                        </a:rPr>
                        <m:t>9</m:t>
                      </m:r>
                      <m:r>
                        <a:rPr lang="nl-NL" sz="1600" b="0" i="1" smtClean="0">
                          <a:solidFill>
                            <a:schemeClr val="tx1"/>
                          </a:solidFill>
                          <a:latin typeface="Cambria Math" panose="02040503050406030204" pitchFamily="18" charset="0"/>
                        </a:rPr>
                        <m:t>,0 </m:t>
                      </m:r>
                      <m:r>
                        <m:rPr>
                          <m:sty m:val="p"/>
                        </m:rPr>
                        <a:rPr lang="nl-NL" sz="1600" b="0" i="0" smtClean="0">
                          <a:solidFill>
                            <a:schemeClr val="tx1"/>
                          </a:solidFill>
                          <a:latin typeface="Cambria Math" panose="02040503050406030204" pitchFamily="18" charset="0"/>
                        </a:rPr>
                        <m:t>V</m:t>
                      </m:r>
                    </m:oMath>
                  </m:oMathPara>
                </a14:m>
                <a:endParaRPr lang="nl-NL" sz="1600" dirty="0">
                  <a:solidFill>
                    <a:schemeClr val="tx1"/>
                  </a:solidFill>
                </a:endParaRPr>
              </a:p>
            </p:txBody>
          </p:sp>
        </mc:Choice>
        <mc:Fallback xmlns="">
          <p:sp>
            <p:nvSpPr>
              <p:cNvPr id="56" name="Tekstvak 55">
                <a:extLst>
                  <a:ext uri="{FF2B5EF4-FFF2-40B4-BE49-F238E27FC236}">
                    <a16:creationId xmlns:a16="http://schemas.microsoft.com/office/drawing/2014/main" id="{F57FA4B7-5522-5F33-667D-466EB65FF703}"/>
                  </a:ext>
                </a:extLst>
              </p:cNvPr>
              <p:cNvSpPr txBox="1">
                <a:spLocks noRot="1" noChangeAspect="1" noMove="1" noResize="1" noEditPoints="1" noAdjustHandles="1" noChangeArrowheads="1" noChangeShapeType="1" noTextEdit="1"/>
              </p:cNvSpPr>
              <p:nvPr/>
            </p:nvSpPr>
            <p:spPr>
              <a:xfrm>
                <a:off x="4928404" y="2184044"/>
                <a:ext cx="653806" cy="338554"/>
              </a:xfrm>
              <a:prstGeom prst="rect">
                <a:avLst/>
              </a:prstGeom>
              <a:blipFill>
                <a:blip r:embed="rId20"/>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7" name="TextBox 21">
                <a:extLst>
                  <a:ext uri="{FF2B5EF4-FFF2-40B4-BE49-F238E27FC236}">
                    <a16:creationId xmlns:a16="http://schemas.microsoft.com/office/drawing/2014/main" id="{7C43F523-54F0-829F-AA79-0700D572A7CD}"/>
                  </a:ext>
                </a:extLst>
              </p:cNvPr>
              <p:cNvSpPr txBox="1"/>
              <p:nvPr/>
            </p:nvSpPr>
            <p:spPr>
              <a:xfrm>
                <a:off x="2010714" y="2139012"/>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9,0 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57" name="TextBox 21">
                <a:extLst>
                  <a:ext uri="{FF2B5EF4-FFF2-40B4-BE49-F238E27FC236}">
                    <a16:creationId xmlns:a16="http://schemas.microsoft.com/office/drawing/2014/main" id="{7C43F523-54F0-829F-AA79-0700D572A7CD}"/>
                  </a:ext>
                </a:extLst>
              </p:cNvPr>
              <p:cNvSpPr txBox="1">
                <a:spLocks noRot="1" noChangeAspect="1" noMove="1" noResize="1" noEditPoints="1" noAdjustHandles="1" noChangeArrowheads="1" noChangeShapeType="1" noTextEdit="1"/>
              </p:cNvSpPr>
              <p:nvPr/>
            </p:nvSpPr>
            <p:spPr>
              <a:xfrm>
                <a:off x="2010714" y="2139012"/>
                <a:ext cx="725410" cy="369332"/>
              </a:xfrm>
              <a:prstGeom prst="rect">
                <a:avLst/>
              </a:prstGeom>
              <a:blipFill>
                <a:blip r:embed="rId21"/>
                <a:stretch>
                  <a:fillRect/>
                </a:stretch>
              </a:blipFill>
              <a:ln>
                <a:noFill/>
              </a:ln>
            </p:spPr>
            <p:txBody>
              <a:bodyPr/>
              <a:lstStyle/>
              <a:p>
                <a:r>
                  <a:rPr lang="nl-NL">
                    <a:noFill/>
                  </a:rPr>
                  <a:t> </a:t>
                </a:r>
              </a:p>
            </p:txBody>
          </p:sp>
        </mc:Fallback>
      </mc:AlternateContent>
      <p:cxnSp>
        <p:nvCxnSpPr>
          <p:cNvPr id="58" name="Rechte verbindingslijn met pijl 57">
            <a:extLst>
              <a:ext uri="{FF2B5EF4-FFF2-40B4-BE49-F238E27FC236}">
                <a16:creationId xmlns:a16="http://schemas.microsoft.com/office/drawing/2014/main" id="{FF69B405-B83F-B82A-559F-ED485A202709}"/>
              </a:ext>
            </a:extLst>
          </p:cNvPr>
          <p:cNvCxnSpPr>
            <a:cxnSpLocks/>
          </p:cNvCxnSpPr>
          <p:nvPr/>
        </p:nvCxnSpPr>
        <p:spPr>
          <a:xfrm flipH="1" flipV="1">
            <a:off x="5597063" y="1754205"/>
            <a:ext cx="4409086" cy="38480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Tekstvak 58">
                <a:extLst>
                  <a:ext uri="{FF2B5EF4-FFF2-40B4-BE49-F238E27FC236}">
                    <a16:creationId xmlns:a16="http://schemas.microsoft.com/office/drawing/2014/main" id="{1A4930FF-952C-279A-8269-81D5CCDEA4E2}"/>
                  </a:ext>
                </a:extLst>
              </p:cNvPr>
              <p:cNvSpPr txBox="1"/>
              <p:nvPr/>
            </p:nvSpPr>
            <p:spPr>
              <a:xfrm>
                <a:off x="4934530" y="1563567"/>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5,0 </m:t>
                      </m:r>
                      <m:r>
                        <m:rPr>
                          <m:sty m:val="p"/>
                        </m:rPr>
                        <a:rPr lang="nl-NL" sz="1600" b="0" i="0" smtClean="0">
                          <a:solidFill>
                            <a:schemeClr val="tx1"/>
                          </a:solidFill>
                          <a:latin typeface="Cambria Math" panose="02040503050406030204" pitchFamily="18" charset="0"/>
                        </a:rPr>
                        <m:t>V</m:t>
                      </m:r>
                    </m:oMath>
                  </m:oMathPara>
                </a14:m>
                <a:endParaRPr lang="nl-NL" sz="1600" dirty="0">
                  <a:solidFill>
                    <a:schemeClr val="tx1"/>
                  </a:solidFill>
                </a:endParaRPr>
              </a:p>
            </p:txBody>
          </p:sp>
        </mc:Choice>
        <mc:Fallback xmlns="">
          <p:sp>
            <p:nvSpPr>
              <p:cNvPr id="59" name="Tekstvak 58">
                <a:extLst>
                  <a:ext uri="{FF2B5EF4-FFF2-40B4-BE49-F238E27FC236}">
                    <a16:creationId xmlns:a16="http://schemas.microsoft.com/office/drawing/2014/main" id="{1A4930FF-952C-279A-8269-81D5CCDEA4E2}"/>
                  </a:ext>
                </a:extLst>
              </p:cNvPr>
              <p:cNvSpPr txBox="1">
                <a:spLocks noRot="1" noChangeAspect="1" noMove="1" noResize="1" noEditPoints="1" noAdjustHandles="1" noChangeArrowheads="1" noChangeShapeType="1" noTextEdit="1"/>
              </p:cNvSpPr>
              <p:nvPr/>
            </p:nvSpPr>
            <p:spPr>
              <a:xfrm>
                <a:off x="4934530" y="1563567"/>
                <a:ext cx="653806" cy="338554"/>
              </a:xfrm>
              <a:prstGeom prst="rect">
                <a:avLst/>
              </a:prstGeom>
              <a:blipFill>
                <a:blip r:embed="rId2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0" name="TextBox 21">
                <a:extLst>
                  <a:ext uri="{FF2B5EF4-FFF2-40B4-BE49-F238E27FC236}">
                    <a16:creationId xmlns:a16="http://schemas.microsoft.com/office/drawing/2014/main" id="{469F026E-E0FB-A96C-1569-3826A0EF6A8E}"/>
                  </a:ext>
                </a:extLst>
              </p:cNvPr>
              <p:cNvSpPr txBox="1"/>
              <p:nvPr/>
            </p:nvSpPr>
            <p:spPr>
              <a:xfrm>
                <a:off x="1515287" y="2690433"/>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5,0 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60" name="TextBox 21">
                <a:extLst>
                  <a:ext uri="{FF2B5EF4-FFF2-40B4-BE49-F238E27FC236}">
                    <a16:creationId xmlns:a16="http://schemas.microsoft.com/office/drawing/2014/main" id="{469F026E-E0FB-A96C-1569-3826A0EF6A8E}"/>
                  </a:ext>
                </a:extLst>
              </p:cNvPr>
              <p:cNvSpPr txBox="1">
                <a:spLocks noRot="1" noChangeAspect="1" noMove="1" noResize="1" noEditPoints="1" noAdjustHandles="1" noChangeArrowheads="1" noChangeShapeType="1" noTextEdit="1"/>
              </p:cNvSpPr>
              <p:nvPr/>
            </p:nvSpPr>
            <p:spPr>
              <a:xfrm>
                <a:off x="1515287" y="2690433"/>
                <a:ext cx="725410" cy="369332"/>
              </a:xfrm>
              <a:prstGeom prst="rect">
                <a:avLst/>
              </a:prstGeom>
              <a:blipFill>
                <a:blip r:embed="rId23"/>
                <a:stretch>
                  <a:fillRect/>
                </a:stretch>
              </a:blipFill>
              <a:ln>
                <a:noFill/>
              </a:ln>
            </p:spPr>
            <p:txBody>
              <a:bodyPr/>
              <a:lstStyle/>
              <a:p>
                <a:r>
                  <a:rPr lang="nl-NL">
                    <a:noFill/>
                  </a:rPr>
                  <a:t> </a:t>
                </a:r>
              </a:p>
            </p:txBody>
          </p:sp>
        </mc:Fallback>
      </mc:AlternateContent>
      <p:sp>
        <p:nvSpPr>
          <p:cNvPr id="61" name="Rectangle 71">
            <a:extLst>
              <a:ext uri="{FF2B5EF4-FFF2-40B4-BE49-F238E27FC236}">
                <a16:creationId xmlns:a16="http://schemas.microsoft.com/office/drawing/2014/main" id="{5D93DA3F-FE35-EA84-B4B4-D0FB4DF66F70}"/>
              </a:ext>
            </a:extLst>
          </p:cNvPr>
          <p:cNvSpPr/>
          <p:nvPr/>
        </p:nvSpPr>
        <p:spPr>
          <a:xfrm>
            <a:off x="4938049" y="2179835"/>
            <a:ext cx="1958056" cy="33133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71">
            <a:extLst>
              <a:ext uri="{FF2B5EF4-FFF2-40B4-BE49-F238E27FC236}">
                <a16:creationId xmlns:a16="http://schemas.microsoft.com/office/drawing/2014/main" id="{94D1C4AB-BEF8-E8C9-A522-D24CE48B298A}"/>
              </a:ext>
            </a:extLst>
          </p:cNvPr>
          <p:cNvSpPr/>
          <p:nvPr/>
        </p:nvSpPr>
        <p:spPr>
          <a:xfrm>
            <a:off x="4298021" y="2964492"/>
            <a:ext cx="1963133" cy="466987"/>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3" name="Rechte verbindingslijn met pijl 62">
            <a:extLst>
              <a:ext uri="{FF2B5EF4-FFF2-40B4-BE49-F238E27FC236}">
                <a16:creationId xmlns:a16="http://schemas.microsoft.com/office/drawing/2014/main" id="{6F0A0232-B55D-E0A9-D5E9-C7535082267C}"/>
              </a:ext>
            </a:extLst>
          </p:cNvPr>
          <p:cNvCxnSpPr>
            <a:cxnSpLocks/>
          </p:cNvCxnSpPr>
          <p:nvPr/>
        </p:nvCxnSpPr>
        <p:spPr>
          <a:xfrm flipH="1" flipV="1">
            <a:off x="6297216" y="2427980"/>
            <a:ext cx="2481024" cy="327304"/>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Tekstvak 63">
                <a:extLst>
                  <a:ext uri="{FF2B5EF4-FFF2-40B4-BE49-F238E27FC236}">
                    <a16:creationId xmlns:a16="http://schemas.microsoft.com/office/drawing/2014/main" id="{BE57BB8C-ED4B-E7B0-BD9A-C1841F662CE5}"/>
                  </a:ext>
                </a:extLst>
              </p:cNvPr>
              <p:cNvSpPr txBox="1"/>
              <p:nvPr/>
            </p:nvSpPr>
            <p:spPr>
              <a:xfrm>
                <a:off x="5582510" y="2190633"/>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3,0</m:t>
                      </m:r>
                      <m:r>
                        <a:rPr lang="nl-NL" sz="1600" b="0" i="0" smtClean="0">
                          <a:solidFill>
                            <a:schemeClr val="tx1"/>
                          </a:solidFill>
                          <a:latin typeface="Cambria Math" panose="02040503050406030204" pitchFamily="18" charset="0"/>
                        </a:rPr>
                        <m:t>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64" name="Tekstvak 63">
                <a:extLst>
                  <a:ext uri="{FF2B5EF4-FFF2-40B4-BE49-F238E27FC236}">
                    <a16:creationId xmlns:a16="http://schemas.microsoft.com/office/drawing/2014/main" id="{BE57BB8C-ED4B-E7B0-BD9A-C1841F662CE5}"/>
                  </a:ext>
                </a:extLst>
              </p:cNvPr>
              <p:cNvSpPr txBox="1">
                <a:spLocks noRot="1" noChangeAspect="1" noMove="1" noResize="1" noEditPoints="1" noAdjustHandles="1" noChangeArrowheads="1" noChangeShapeType="1" noTextEdit="1"/>
              </p:cNvSpPr>
              <p:nvPr/>
            </p:nvSpPr>
            <p:spPr>
              <a:xfrm>
                <a:off x="5582510" y="2190633"/>
                <a:ext cx="653806" cy="338554"/>
              </a:xfrm>
              <a:prstGeom prst="rect">
                <a:avLst/>
              </a:prstGeom>
              <a:blipFill>
                <a:blip r:embed="rId2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5" name="TextBox 21">
                <a:extLst>
                  <a:ext uri="{FF2B5EF4-FFF2-40B4-BE49-F238E27FC236}">
                    <a16:creationId xmlns:a16="http://schemas.microsoft.com/office/drawing/2014/main" id="{5C568293-EA56-181F-8275-20F57F9872F0}"/>
                  </a:ext>
                </a:extLst>
              </p:cNvPr>
              <p:cNvSpPr txBox="1"/>
              <p:nvPr/>
            </p:nvSpPr>
            <p:spPr>
              <a:xfrm>
                <a:off x="1193139" y="1632423"/>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3,0 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65" name="TextBox 21">
                <a:extLst>
                  <a:ext uri="{FF2B5EF4-FFF2-40B4-BE49-F238E27FC236}">
                    <a16:creationId xmlns:a16="http://schemas.microsoft.com/office/drawing/2014/main" id="{5C568293-EA56-181F-8275-20F57F9872F0}"/>
                  </a:ext>
                </a:extLst>
              </p:cNvPr>
              <p:cNvSpPr txBox="1">
                <a:spLocks noRot="1" noChangeAspect="1" noMove="1" noResize="1" noEditPoints="1" noAdjustHandles="1" noChangeArrowheads="1" noChangeShapeType="1" noTextEdit="1"/>
              </p:cNvSpPr>
              <p:nvPr/>
            </p:nvSpPr>
            <p:spPr>
              <a:xfrm>
                <a:off x="1193139" y="1632423"/>
                <a:ext cx="725410" cy="369332"/>
              </a:xfrm>
              <a:prstGeom prst="rect">
                <a:avLst/>
              </a:prstGeom>
              <a:blipFill>
                <a:blip r:embed="rId25"/>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6" name="TextBox 21">
                <a:extLst>
                  <a:ext uri="{FF2B5EF4-FFF2-40B4-BE49-F238E27FC236}">
                    <a16:creationId xmlns:a16="http://schemas.microsoft.com/office/drawing/2014/main" id="{033A6135-B0CD-973A-AB6A-39FC338CD130}"/>
                  </a:ext>
                </a:extLst>
              </p:cNvPr>
              <p:cNvSpPr txBox="1"/>
              <p:nvPr/>
            </p:nvSpPr>
            <p:spPr>
              <a:xfrm>
                <a:off x="2817705" y="1645328"/>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3,0 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66" name="TextBox 21">
                <a:extLst>
                  <a:ext uri="{FF2B5EF4-FFF2-40B4-BE49-F238E27FC236}">
                    <a16:creationId xmlns:a16="http://schemas.microsoft.com/office/drawing/2014/main" id="{033A6135-B0CD-973A-AB6A-39FC338CD130}"/>
                  </a:ext>
                </a:extLst>
              </p:cNvPr>
              <p:cNvSpPr txBox="1">
                <a:spLocks noRot="1" noChangeAspect="1" noMove="1" noResize="1" noEditPoints="1" noAdjustHandles="1" noChangeArrowheads="1" noChangeShapeType="1" noTextEdit="1"/>
              </p:cNvSpPr>
              <p:nvPr/>
            </p:nvSpPr>
            <p:spPr>
              <a:xfrm>
                <a:off x="2817705" y="1645328"/>
                <a:ext cx="725410" cy="369332"/>
              </a:xfrm>
              <a:prstGeom prst="rect">
                <a:avLst/>
              </a:prstGeom>
              <a:blipFill>
                <a:blip r:embed="rId26"/>
                <a:stretch>
                  <a:fillRect/>
                </a:stretch>
              </a:blipFill>
              <a:ln>
                <a:noFill/>
              </a:ln>
            </p:spPr>
            <p:txBody>
              <a:bodyPr/>
              <a:lstStyle/>
              <a:p>
                <a:r>
                  <a:rPr lang="nl-NL">
                    <a:noFill/>
                  </a:rPr>
                  <a:t> </a:t>
                </a:r>
              </a:p>
            </p:txBody>
          </p:sp>
        </mc:Fallback>
      </mc:AlternateContent>
      <p:sp>
        <p:nvSpPr>
          <p:cNvPr id="67" name="Rectangle 71">
            <a:extLst>
              <a:ext uri="{FF2B5EF4-FFF2-40B4-BE49-F238E27FC236}">
                <a16:creationId xmlns:a16="http://schemas.microsoft.com/office/drawing/2014/main" id="{95054CDC-72EA-BAF4-CE03-3A0C1090E10C}"/>
              </a:ext>
            </a:extLst>
          </p:cNvPr>
          <p:cNvSpPr/>
          <p:nvPr/>
        </p:nvSpPr>
        <p:spPr>
          <a:xfrm>
            <a:off x="5592631" y="1253257"/>
            <a:ext cx="651343" cy="12494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8" name="Rechte verbindingslijn met pijl 67">
            <a:extLst>
              <a:ext uri="{FF2B5EF4-FFF2-40B4-BE49-F238E27FC236}">
                <a16:creationId xmlns:a16="http://schemas.microsoft.com/office/drawing/2014/main" id="{D9B466FD-363D-2CAF-D671-ACB3BFB81A4F}"/>
              </a:ext>
            </a:extLst>
          </p:cNvPr>
          <p:cNvCxnSpPr>
            <a:cxnSpLocks/>
          </p:cNvCxnSpPr>
          <p:nvPr/>
        </p:nvCxnSpPr>
        <p:spPr>
          <a:xfrm flipH="1" flipV="1">
            <a:off x="6261154" y="1463692"/>
            <a:ext cx="3949534" cy="186733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9" name="Tekstvak 68">
                <a:extLst>
                  <a:ext uri="{FF2B5EF4-FFF2-40B4-BE49-F238E27FC236}">
                    <a16:creationId xmlns:a16="http://schemas.microsoft.com/office/drawing/2014/main" id="{6AA162FC-30A9-7FBE-CADC-880FB6A2E72B}"/>
                  </a:ext>
                </a:extLst>
              </p:cNvPr>
              <p:cNvSpPr txBox="1"/>
              <p:nvPr/>
            </p:nvSpPr>
            <p:spPr>
              <a:xfrm>
                <a:off x="5582510" y="1246031"/>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5,0 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69" name="Tekstvak 68">
                <a:extLst>
                  <a:ext uri="{FF2B5EF4-FFF2-40B4-BE49-F238E27FC236}">
                    <a16:creationId xmlns:a16="http://schemas.microsoft.com/office/drawing/2014/main" id="{6AA162FC-30A9-7FBE-CADC-880FB6A2E72B}"/>
                  </a:ext>
                </a:extLst>
              </p:cNvPr>
              <p:cNvSpPr txBox="1">
                <a:spLocks noRot="1" noChangeAspect="1" noMove="1" noResize="1" noEditPoints="1" noAdjustHandles="1" noChangeArrowheads="1" noChangeShapeType="1" noTextEdit="1"/>
              </p:cNvSpPr>
              <p:nvPr/>
            </p:nvSpPr>
            <p:spPr>
              <a:xfrm>
                <a:off x="5582510" y="1246031"/>
                <a:ext cx="653806" cy="338554"/>
              </a:xfrm>
              <a:prstGeom prst="rect">
                <a:avLst/>
              </a:prstGeom>
              <a:blipFill>
                <a:blip r:embed="rId2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0" name="TextBox 21">
                <a:extLst>
                  <a:ext uri="{FF2B5EF4-FFF2-40B4-BE49-F238E27FC236}">
                    <a16:creationId xmlns:a16="http://schemas.microsoft.com/office/drawing/2014/main" id="{EC946533-95E7-D8F8-1BE4-E1C07F8F5C31}"/>
                  </a:ext>
                </a:extLst>
              </p:cNvPr>
              <p:cNvSpPr txBox="1"/>
              <p:nvPr/>
            </p:nvSpPr>
            <p:spPr>
              <a:xfrm>
                <a:off x="3525802" y="1264029"/>
                <a:ext cx="72541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chemeClr val="accent2"/>
                          </a:solidFill>
                          <a:latin typeface="Cambria Math" panose="02040503050406030204" pitchFamily="18" charset="0"/>
                          <a:ea typeface="Gobold Extra1" charset="0"/>
                          <a:cs typeface="Gobold Extra1" charset="0"/>
                        </a:rPr>
                        <m:t>5</m:t>
                      </m:r>
                      <m:r>
                        <a:rPr lang="nl-NL" b="0" i="1" dirty="0" smtClean="0">
                          <a:solidFill>
                            <a:schemeClr val="accent2"/>
                          </a:solidFill>
                          <a:latin typeface="Cambria Math" panose="02040503050406030204" pitchFamily="18" charset="0"/>
                          <a:ea typeface="Gobold Extra1" charset="0"/>
                          <a:cs typeface="Gobold Extra1" charset="0"/>
                        </a:rPr>
                        <m:t>,0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70" name="TextBox 21">
                <a:extLst>
                  <a:ext uri="{FF2B5EF4-FFF2-40B4-BE49-F238E27FC236}">
                    <a16:creationId xmlns:a16="http://schemas.microsoft.com/office/drawing/2014/main" id="{EC946533-95E7-D8F8-1BE4-E1C07F8F5C31}"/>
                  </a:ext>
                </a:extLst>
              </p:cNvPr>
              <p:cNvSpPr txBox="1">
                <a:spLocks noRot="1" noChangeAspect="1" noMove="1" noResize="1" noEditPoints="1" noAdjustHandles="1" noChangeArrowheads="1" noChangeShapeType="1" noTextEdit="1"/>
              </p:cNvSpPr>
              <p:nvPr/>
            </p:nvSpPr>
            <p:spPr>
              <a:xfrm>
                <a:off x="3525802" y="1264029"/>
                <a:ext cx="725410" cy="369332"/>
              </a:xfrm>
              <a:prstGeom prst="rect">
                <a:avLst/>
              </a:prstGeom>
              <a:blipFill>
                <a:blip r:embed="rId2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1" name="TextBox 21">
                <a:extLst>
                  <a:ext uri="{FF2B5EF4-FFF2-40B4-BE49-F238E27FC236}">
                    <a16:creationId xmlns:a16="http://schemas.microsoft.com/office/drawing/2014/main" id="{59681DD7-452D-2173-FD7A-C2A476026A0A}"/>
                  </a:ext>
                </a:extLst>
              </p:cNvPr>
              <p:cNvSpPr txBox="1"/>
              <p:nvPr/>
            </p:nvSpPr>
            <p:spPr>
              <a:xfrm>
                <a:off x="533305" y="1231374"/>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chemeClr val="accent2"/>
                          </a:solidFill>
                          <a:latin typeface="Cambria Math" panose="02040503050406030204" pitchFamily="18" charset="0"/>
                          <a:ea typeface="Gobold Extra1" charset="0"/>
                          <a:cs typeface="Gobold Extra1" charset="0"/>
                        </a:rPr>
                        <m:t>5</m:t>
                      </m:r>
                      <m:r>
                        <a:rPr lang="nl-NL" b="0" i="1" dirty="0" smtClean="0">
                          <a:solidFill>
                            <a:schemeClr val="accent2"/>
                          </a:solidFill>
                          <a:latin typeface="Cambria Math" panose="02040503050406030204" pitchFamily="18" charset="0"/>
                          <a:ea typeface="Gobold Extra1" charset="0"/>
                          <a:cs typeface="Gobold Extra1" charset="0"/>
                        </a:rPr>
                        <m:t>,0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71" name="TextBox 21">
                <a:extLst>
                  <a:ext uri="{FF2B5EF4-FFF2-40B4-BE49-F238E27FC236}">
                    <a16:creationId xmlns:a16="http://schemas.microsoft.com/office/drawing/2014/main" id="{59681DD7-452D-2173-FD7A-C2A476026A0A}"/>
                  </a:ext>
                </a:extLst>
              </p:cNvPr>
              <p:cNvSpPr txBox="1">
                <a:spLocks noRot="1" noChangeAspect="1" noMove="1" noResize="1" noEditPoints="1" noAdjustHandles="1" noChangeArrowheads="1" noChangeShapeType="1" noTextEdit="1"/>
              </p:cNvSpPr>
              <p:nvPr/>
            </p:nvSpPr>
            <p:spPr>
              <a:xfrm>
                <a:off x="533305" y="1231374"/>
                <a:ext cx="725410" cy="369332"/>
              </a:xfrm>
              <a:prstGeom prst="rect">
                <a:avLst/>
              </a:prstGeom>
              <a:blipFill>
                <a:blip r:embed="rId29"/>
                <a:stretch>
                  <a:fillRect/>
                </a:stretch>
              </a:blipFill>
              <a:ln>
                <a:noFill/>
              </a:ln>
            </p:spPr>
            <p:txBody>
              <a:bodyPr/>
              <a:lstStyle/>
              <a:p>
                <a:r>
                  <a:rPr lang="nl-NL">
                    <a:noFill/>
                  </a:rPr>
                  <a:t> </a:t>
                </a:r>
              </a:p>
            </p:txBody>
          </p:sp>
        </mc:Fallback>
      </mc:AlternateContent>
      <p:sp>
        <p:nvSpPr>
          <p:cNvPr id="72" name="Rectangle 71">
            <a:extLst>
              <a:ext uri="{FF2B5EF4-FFF2-40B4-BE49-F238E27FC236}">
                <a16:creationId xmlns:a16="http://schemas.microsoft.com/office/drawing/2014/main" id="{5C39426F-AED7-55F9-91F0-4BC124CD6D5E}"/>
              </a:ext>
            </a:extLst>
          </p:cNvPr>
          <p:cNvSpPr/>
          <p:nvPr/>
        </p:nvSpPr>
        <p:spPr>
          <a:xfrm>
            <a:off x="4949309" y="1563741"/>
            <a:ext cx="1955170" cy="609224"/>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3" name="TextBox 83">
                <a:extLst>
                  <a:ext uri="{FF2B5EF4-FFF2-40B4-BE49-F238E27FC236}">
                    <a16:creationId xmlns:a16="http://schemas.microsoft.com/office/drawing/2014/main" id="{D4BCF1E5-32FC-A594-E7D0-97107B957543}"/>
                  </a:ext>
                </a:extLst>
              </p:cNvPr>
              <p:cNvSpPr txBox="1"/>
              <p:nvPr/>
            </p:nvSpPr>
            <p:spPr>
              <a:xfrm>
                <a:off x="7264557" y="4615497"/>
                <a:ext cx="5042142" cy="65620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2</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3</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2</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4,0</m:t>
                          </m:r>
                        </m:num>
                        <m:den>
                          <m:r>
                            <a:rPr lang="nl-NL" b="0" i="1" smtClean="0">
                              <a:solidFill>
                                <a:schemeClr val="tx1"/>
                              </a:solidFill>
                              <a:latin typeface="Cambria Math" panose="02040503050406030204" pitchFamily="18" charset="0"/>
                            </a:rPr>
                            <m:t>2,0</m:t>
                          </m:r>
                        </m:den>
                      </m:f>
                      <m:r>
                        <a:rPr lang="nl-NL" b="0" i="1" smtClean="0">
                          <a:solidFill>
                            <a:schemeClr val="tx1"/>
                          </a:solidFill>
                          <a:latin typeface="Cambria Math" panose="02040503050406030204" pitchFamily="18" charset="0"/>
                        </a:rPr>
                        <m:t>=2,0 </m:t>
                      </m:r>
                      <m:r>
                        <m:rPr>
                          <m:sty m:val="p"/>
                        </m:rPr>
                        <a:rPr lang="el-GR" b="0" i="1"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73" name="TextBox 83">
                <a:extLst>
                  <a:ext uri="{FF2B5EF4-FFF2-40B4-BE49-F238E27FC236}">
                    <a16:creationId xmlns:a16="http://schemas.microsoft.com/office/drawing/2014/main" id="{D4BCF1E5-32FC-A594-E7D0-97107B957543}"/>
                  </a:ext>
                </a:extLst>
              </p:cNvPr>
              <p:cNvSpPr txBox="1">
                <a:spLocks noRot="1" noChangeAspect="1" noMove="1" noResize="1" noEditPoints="1" noAdjustHandles="1" noChangeArrowheads="1" noChangeShapeType="1" noTextEdit="1"/>
              </p:cNvSpPr>
              <p:nvPr/>
            </p:nvSpPr>
            <p:spPr>
              <a:xfrm>
                <a:off x="7264557" y="4615497"/>
                <a:ext cx="5042142" cy="656205"/>
              </a:xfrm>
              <a:prstGeom prst="rect">
                <a:avLst/>
              </a:prstGeom>
              <a:blipFill>
                <a:blip r:embed="rId30"/>
                <a:stretch>
                  <a:fillRect/>
                </a:stretch>
              </a:blipFill>
            </p:spPr>
            <p:txBody>
              <a:bodyPr/>
              <a:lstStyle/>
              <a:p>
                <a:r>
                  <a:rPr lang="nl-NL">
                    <a:noFill/>
                  </a:rPr>
                  <a:t> </a:t>
                </a:r>
              </a:p>
            </p:txBody>
          </p:sp>
        </mc:Fallback>
      </mc:AlternateContent>
      <p:cxnSp>
        <p:nvCxnSpPr>
          <p:cNvPr id="74" name="Rechte verbindingslijn met pijl 73">
            <a:extLst>
              <a:ext uri="{FF2B5EF4-FFF2-40B4-BE49-F238E27FC236}">
                <a16:creationId xmlns:a16="http://schemas.microsoft.com/office/drawing/2014/main" id="{DB80D7F7-C090-3FAE-7985-16D6AE975116}"/>
              </a:ext>
            </a:extLst>
          </p:cNvPr>
          <p:cNvCxnSpPr>
            <a:cxnSpLocks/>
            <a:endCxn id="72" idx="3"/>
          </p:cNvCxnSpPr>
          <p:nvPr/>
        </p:nvCxnSpPr>
        <p:spPr>
          <a:xfrm flipH="1" flipV="1">
            <a:off x="6904479" y="1868353"/>
            <a:ext cx="2128487" cy="2109290"/>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75" name="Rechte verbindingslijn met pijl 74">
            <a:extLst>
              <a:ext uri="{FF2B5EF4-FFF2-40B4-BE49-F238E27FC236}">
                <a16:creationId xmlns:a16="http://schemas.microsoft.com/office/drawing/2014/main" id="{85066B16-236C-EC2E-1D39-D884AEF25DC1}"/>
              </a:ext>
            </a:extLst>
          </p:cNvPr>
          <p:cNvCxnSpPr>
            <a:cxnSpLocks/>
          </p:cNvCxnSpPr>
          <p:nvPr/>
        </p:nvCxnSpPr>
        <p:spPr>
          <a:xfrm flipH="1" flipV="1">
            <a:off x="6836684" y="2143329"/>
            <a:ext cx="2196282" cy="2670334"/>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6" name="Tekstvak 75">
                <a:extLst>
                  <a:ext uri="{FF2B5EF4-FFF2-40B4-BE49-F238E27FC236}">
                    <a16:creationId xmlns:a16="http://schemas.microsoft.com/office/drawing/2014/main" id="{EBF1CDCE-5144-6C20-EC6D-FFE7E956310A}"/>
                  </a:ext>
                </a:extLst>
              </p:cNvPr>
              <p:cNvSpPr txBox="1"/>
              <p:nvPr/>
            </p:nvSpPr>
            <p:spPr>
              <a:xfrm>
                <a:off x="6229421" y="1529909"/>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2</m:t>
                      </m:r>
                      <m:r>
                        <a:rPr lang="el-GR" sz="1600" b="0" i="1" smtClean="0">
                          <a:solidFill>
                            <a:schemeClr val="tx1"/>
                          </a:solidFill>
                          <a:latin typeface="Cambria Math" panose="02040503050406030204" pitchFamily="18" charset="0"/>
                        </a:rPr>
                        <m:t>,5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76" name="Tekstvak 75">
                <a:extLst>
                  <a:ext uri="{FF2B5EF4-FFF2-40B4-BE49-F238E27FC236}">
                    <a16:creationId xmlns:a16="http://schemas.microsoft.com/office/drawing/2014/main" id="{EBF1CDCE-5144-6C20-EC6D-FFE7E956310A}"/>
                  </a:ext>
                </a:extLst>
              </p:cNvPr>
              <p:cNvSpPr txBox="1">
                <a:spLocks noRot="1" noChangeAspect="1" noMove="1" noResize="1" noEditPoints="1" noAdjustHandles="1" noChangeArrowheads="1" noChangeShapeType="1" noTextEdit="1"/>
              </p:cNvSpPr>
              <p:nvPr/>
            </p:nvSpPr>
            <p:spPr>
              <a:xfrm>
                <a:off x="6229421" y="1529909"/>
                <a:ext cx="653806" cy="338554"/>
              </a:xfrm>
              <a:prstGeom prst="rect">
                <a:avLst/>
              </a:prstGeom>
              <a:blipFill>
                <a:blip r:embed="rId31"/>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7" name="Tekstvak 76">
                <a:extLst>
                  <a:ext uri="{FF2B5EF4-FFF2-40B4-BE49-F238E27FC236}">
                    <a16:creationId xmlns:a16="http://schemas.microsoft.com/office/drawing/2014/main" id="{53CE1F71-86AF-E3E3-548F-CE45D3AC5F9C}"/>
                  </a:ext>
                </a:extLst>
              </p:cNvPr>
              <p:cNvSpPr txBox="1"/>
              <p:nvPr/>
            </p:nvSpPr>
            <p:spPr>
              <a:xfrm>
                <a:off x="6222538" y="1854740"/>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2</m:t>
                      </m:r>
                      <m:r>
                        <a:rPr lang="el-GR" sz="1600" b="0" i="1" smtClean="0">
                          <a:solidFill>
                            <a:schemeClr val="tx1"/>
                          </a:solidFill>
                          <a:latin typeface="Cambria Math" panose="02040503050406030204" pitchFamily="18" charset="0"/>
                        </a:rPr>
                        <m:t>,0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77" name="Tekstvak 76">
                <a:extLst>
                  <a:ext uri="{FF2B5EF4-FFF2-40B4-BE49-F238E27FC236}">
                    <a16:creationId xmlns:a16="http://schemas.microsoft.com/office/drawing/2014/main" id="{53CE1F71-86AF-E3E3-548F-CE45D3AC5F9C}"/>
                  </a:ext>
                </a:extLst>
              </p:cNvPr>
              <p:cNvSpPr txBox="1">
                <a:spLocks noRot="1" noChangeAspect="1" noMove="1" noResize="1" noEditPoints="1" noAdjustHandles="1" noChangeArrowheads="1" noChangeShapeType="1" noTextEdit="1"/>
              </p:cNvSpPr>
              <p:nvPr/>
            </p:nvSpPr>
            <p:spPr>
              <a:xfrm>
                <a:off x="6222538" y="1854740"/>
                <a:ext cx="653806" cy="338554"/>
              </a:xfrm>
              <a:prstGeom prst="rect">
                <a:avLst/>
              </a:prstGeom>
              <a:blipFill>
                <a:blip r:embed="rId3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8" name="TextBox 21">
                <a:extLst>
                  <a:ext uri="{FF2B5EF4-FFF2-40B4-BE49-F238E27FC236}">
                    <a16:creationId xmlns:a16="http://schemas.microsoft.com/office/drawing/2014/main" id="{0D7D6C1D-51C0-4FD0-43D4-21B61351C9CB}"/>
                  </a:ext>
                </a:extLst>
              </p:cNvPr>
              <p:cNvSpPr txBox="1"/>
              <p:nvPr/>
            </p:nvSpPr>
            <p:spPr>
              <a:xfrm>
                <a:off x="3326999" y="312372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rgbClr val="652EA3"/>
                          </a:solidFill>
                          <a:latin typeface="Cambria Math" panose="02040503050406030204" pitchFamily="18" charset="0"/>
                          <a:ea typeface="Gobold Extra1" charset="0"/>
                          <a:cs typeface="Gobold Extra1" charset="0"/>
                        </a:rPr>
                        <m:t>2</m:t>
                      </m:r>
                      <m:r>
                        <a:rPr lang="nl-NL" b="0" i="1" dirty="0" smtClean="0">
                          <a:solidFill>
                            <a:srgbClr val="652EA3"/>
                          </a:solidFill>
                          <a:latin typeface="Cambria Math" panose="02040503050406030204" pitchFamily="18" charset="0"/>
                          <a:ea typeface="Gobold Extra1" charset="0"/>
                          <a:cs typeface="Gobold Extra1" charset="0"/>
                        </a:rPr>
                        <m:t>,0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78" name="TextBox 21">
                <a:extLst>
                  <a:ext uri="{FF2B5EF4-FFF2-40B4-BE49-F238E27FC236}">
                    <a16:creationId xmlns:a16="http://schemas.microsoft.com/office/drawing/2014/main" id="{0D7D6C1D-51C0-4FD0-43D4-21B61351C9CB}"/>
                  </a:ext>
                </a:extLst>
              </p:cNvPr>
              <p:cNvSpPr txBox="1">
                <a:spLocks noRot="1" noChangeAspect="1" noMove="1" noResize="1" noEditPoints="1" noAdjustHandles="1" noChangeArrowheads="1" noChangeShapeType="1" noTextEdit="1"/>
              </p:cNvSpPr>
              <p:nvPr/>
            </p:nvSpPr>
            <p:spPr>
              <a:xfrm>
                <a:off x="3326999" y="3123720"/>
                <a:ext cx="725410" cy="369332"/>
              </a:xfrm>
              <a:prstGeom prst="rect">
                <a:avLst/>
              </a:prstGeom>
              <a:blipFill>
                <a:blip r:embed="rId33"/>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9" name="TextBox 21">
                <a:extLst>
                  <a:ext uri="{FF2B5EF4-FFF2-40B4-BE49-F238E27FC236}">
                    <a16:creationId xmlns:a16="http://schemas.microsoft.com/office/drawing/2014/main" id="{7DE8ECA1-49A8-EAF3-1880-A6A91044D6B6}"/>
                  </a:ext>
                </a:extLst>
              </p:cNvPr>
              <p:cNvSpPr txBox="1"/>
              <p:nvPr/>
            </p:nvSpPr>
            <p:spPr>
              <a:xfrm>
                <a:off x="717491" y="312372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652EA3"/>
                          </a:solidFill>
                          <a:latin typeface="Cambria Math" panose="02040503050406030204" pitchFamily="18" charset="0"/>
                          <a:ea typeface="Gobold Extra1" charset="0"/>
                          <a:cs typeface="Gobold Extra1" charset="0"/>
                        </a:rPr>
                        <m:t>2,5 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79" name="TextBox 21">
                <a:extLst>
                  <a:ext uri="{FF2B5EF4-FFF2-40B4-BE49-F238E27FC236}">
                    <a16:creationId xmlns:a16="http://schemas.microsoft.com/office/drawing/2014/main" id="{7DE8ECA1-49A8-EAF3-1880-A6A91044D6B6}"/>
                  </a:ext>
                </a:extLst>
              </p:cNvPr>
              <p:cNvSpPr txBox="1">
                <a:spLocks noRot="1" noChangeAspect="1" noMove="1" noResize="1" noEditPoints="1" noAdjustHandles="1" noChangeArrowheads="1" noChangeShapeType="1" noTextEdit="1"/>
              </p:cNvSpPr>
              <p:nvPr/>
            </p:nvSpPr>
            <p:spPr>
              <a:xfrm>
                <a:off x="717491" y="3123720"/>
                <a:ext cx="725410" cy="369332"/>
              </a:xfrm>
              <a:prstGeom prst="rect">
                <a:avLst/>
              </a:prstGeom>
              <a:blipFill>
                <a:blip r:embed="rId34"/>
                <a:stretch>
                  <a:fillRect/>
                </a:stretch>
              </a:blipFill>
              <a:ln>
                <a:noFill/>
              </a:ln>
            </p:spPr>
            <p:txBody>
              <a:bodyPr/>
              <a:lstStyle/>
              <a:p>
                <a:r>
                  <a:rPr lang="nl-NL">
                    <a:noFill/>
                  </a:rPr>
                  <a:t> </a:t>
                </a:r>
              </a:p>
            </p:txBody>
          </p:sp>
        </mc:Fallback>
      </mc:AlternateContent>
      <p:sp>
        <p:nvSpPr>
          <p:cNvPr id="80" name="Rectangle 71">
            <a:extLst>
              <a:ext uri="{FF2B5EF4-FFF2-40B4-BE49-F238E27FC236}">
                <a16:creationId xmlns:a16="http://schemas.microsoft.com/office/drawing/2014/main" id="{0ABA36F3-56A9-4BEB-B503-FD4A52C1445F}"/>
              </a:ext>
            </a:extLst>
          </p:cNvPr>
          <p:cNvSpPr/>
          <p:nvPr/>
        </p:nvSpPr>
        <p:spPr>
          <a:xfrm>
            <a:off x="1158566" y="5327243"/>
            <a:ext cx="20545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71">
            <a:extLst>
              <a:ext uri="{FF2B5EF4-FFF2-40B4-BE49-F238E27FC236}">
                <a16:creationId xmlns:a16="http://schemas.microsoft.com/office/drawing/2014/main" id="{0F03912A-4398-B3E9-011E-470C54392DE4}"/>
              </a:ext>
            </a:extLst>
          </p:cNvPr>
          <p:cNvSpPr/>
          <p:nvPr/>
        </p:nvSpPr>
        <p:spPr>
          <a:xfrm>
            <a:off x="4285317" y="4432432"/>
            <a:ext cx="1975838"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71">
            <a:extLst>
              <a:ext uri="{FF2B5EF4-FFF2-40B4-BE49-F238E27FC236}">
                <a16:creationId xmlns:a16="http://schemas.microsoft.com/office/drawing/2014/main" id="{A317B89F-24BF-57BA-7DF2-514DD46A6EB3}"/>
              </a:ext>
            </a:extLst>
          </p:cNvPr>
          <p:cNvSpPr/>
          <p:nvPr/>
        </p:nvSpPr>
        <p:spPr>
          <a:xfrm>
            <a:off x="4952661" y="1264898"/>
            <a:ext cx="1958056" cy="288233"/>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3" name="TextBox 83">
                <a:extLst>
                  <a:ext uri="{FF2B5EF4-FFF2-40B4-BE49-F238E27FC236}">
                    <a16:creationId xmlns:a16="http://schemas.microsoft.com/office/drawing/2014/main" id="{7873D61D-872E-78FA-7899-3E633C3036AD}"/>
                  </a:ext>
                </a:extLst>
              </p:cNvPr>
              <p:cNvSpPr txBox="1"/>
              <p:nvPr/>
            </p:nvSpPr>
            <p:spPr>
              <a:xfrm>
                <a:off x="7264557" y="5420408"/>
                <a:ext cx="5042142" cy="65768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m:rPr>
                              <m:sty m:val="p"/>
                            </m:rPr>
                            <a:rPr lang="nl-NL" b="0" i="0" smtClean="0">
                              <a:solidFill>
                                <a:schemeClr val="tx1"/>
                              </a:solidFill>
                              <a:latin typeface="Cambria Math" panose="02040503050406030204" pitchFamily="18" charset="0"/>
                            </a:rPr>
                            <m:t>totaal</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𝑏𝑟𝑜𝑛</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𝑡𝑜𝑡𝑎𝑎𝑙</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9,0</m:t>
                          </m:r>
                        </m:num>
                        <m:den>
                          <m:r>
                            <a:rPr lang="nl-NL" b="0" i="1" smtClean="0">
                              <a:solidFill>
                                <a:schemeClr val="tx1"/>
                              </a:solidFill>
                              <a:latin typeface="Cambria Math" panose="02040503050406030204" pitchFamily="18" charset="0"/>
                            </a:rPr>
                            <m:t>5,0</m:t>
                          </m:r>
                        </m:den>
                      </m:f>
                      <m:r>
                        <a:rPr lang="nl-NL" b="0" i="1" smtClean="0">
                          <a:solidFill>
                            <a:schemeClr val="tx1"/>
                          </a:solidFill>
                          <a:latin typeface="Cambria Math" panose="02040503050406030204" pitchFamily="18" charset="0"/>
                        </a:rPr>
                        <m:t>=1,8</m:t>
                      </m:r>
                      <m:r>
                        <a:rPr lang="nl-NL" b="0" i="0" smtClean="0">
                          <a:solidFill>
                            <a:schemeClr val="tx1"/>
                          </a:solidFill>
                          <a:latin typeface="Cambria Math" panose="02040503050406030204" pitchFamily="18" charset="0"/>
                        </a:rPr>
                        <m:t> </m:t>
                      </m:r>
                      <m:r>
                        <m:rPr>
                          <m:sty m:val="p"/>
                        </m:rPr>
                        <a:rPr lang="el-GR" b="0"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83" name="TextBox 83">
                <a:extLst>
                  <a:ext uri="{FF2B5EF4-FFF2-40B4-BE49-F238E27FC236}">
                    <a16:creationId xmlns:a16="http://schemas.microsoft.com/office/drawing/2014/main" id="{7873D61D-872E-78FA-7899-3E633C3036AD}"/>
                  </a:ext>
                </a:extLst>
              </p:cNvPr>
              <p:cNvSpPr txBox="1">
                <a:spLocks noRot="1" noChangeAspect="1" noMove="1" noResize="1" noEditPoints="1" noAdjustHandles="1" noChangeArrowheads="1" noChangeShapeType="1" noTextEdit="1"/>
              </p:cNvSpPr>
              <p:nvPr/>
            </p:nvSpPr>
            <p:spPr>
              <a:xfrm>
                <a:off x="7264557" y="5420408"/>
                <a:ext cx="5042142" cy="657681"/>
              </a:xfrm>
              <a:prstGeom prst="rect">
                <a:avLst/>
              </a:prstGeom>
              <a:blipFill>
                <a:blip r:embed="rId35"/>
                <a:stretch>
                  <a:fillRect/>
                </a:stretch>
              </a:blipFill>
            </p:spPr>
            <p:txBody>
              <a:bodyPr/>
              <a:lstStyle/>
              <a:p>
                <a:r>
                  <a:rPr lang="nl-NL">
                    <a:noFill/>
                  </a:rPr>
                  <a:t> </a:t>
                </a:r>
              </a:p>
            </p:txBody>
          </p:sp>
        </mc:Fallback>
      </mc:AlternateContent>
      <p:cxnSp>
        <p:nvCxnSpPr>
          <p:cNvPr id="84" name="Rechte verbindingslijn met pijl 83">
            <a:extLst>
              <a:ext uri="{FF2B5EF4-FFF2-40B4-BE49-F238E27FC236}">
                <a16:creationId xmlns:a16="http://schemas.microsoft.com/office/drawing/2014/main" id="{72476138-0F4F-7F5B-1594-23624C9ACC45}"/>
              </a:ext>
            </a:extLst>
          </p:cNvPr>
          <p:cNvCxnSpPr>
            <a:cxnSpLocks/>
          </p:cNvCxnSpPr>
          <p:nvPr/>
        </p:nvCxnSpPr>
        <p:spPr>
          <a:xfrm flipH="1" flipV="1">
            <a:off x="6671701" y="1572488"/>
            <a:ext cx="3131973" cy="3994366"/>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5" name="Tekstvak 84">
                <a:extLst>
                  <a:ext uri="{FF2B5EF4-FFF2-40B4-BE49-F238E27FC236}">
                    <a16:creationId xmlns:a16="http://schemas.microsoft.com/office/drawing/2014/main" id="{1CF7A272-0DD0-7EF1-DB6E-67ECD71A6900}"/>
                  </a:ext>
                </a:extLst>
              </p:cNvPr>
              <p:cNvSpPr txBox="1"/>
              <p:nvPr/>
            </p:nvSpPr>
            <p:spPr>
              <a:xfrm>
                <a:off x="6228944" y="1238898"/>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1</m:t>
                      </m:r>
                      <m:r>
                        <a:rPr lang="el-GR" sz="1600" b="0" i="1" smtClean="0">
                          <a:solidFill>
                            <a:schemeClr val="tx1"/>
                          </a:solidFill>
                          <a:latin typeface="Cambria Math" panose="02040503050406030204" pitchFamily="18" charset="0"/>
                        </a:rPr>
                        <m:t>,8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85" name="Tekstvak 84">
                <a:extLst>
                  <a:ext uri="{FF2B5EF4-FFF2-40B4-BE49-F238E27FC236}">
                    <a16:creationId xmlns:a16="http://schemas.microsoft.com/office/drawing/2014/main" id="{1CF7A272-0DD0-7EF1-DB6E-67ECD71A6900}"/>
                  </a:ext>
                </a:extLst>
              </p:cNvPr>
              <p:cNvSpPr txBox="1">
                <a:spLocks noRot="1" noChangeAspect="1" noMove="1" noResize="1" noEditPoints="1" noAdjustHandles="1" noChangeArrowheads="1" noChangeShapeType="1" noTextEdit="1"/>
              </p:cNvSpPr>
              <p:nvPr/>
            </p:nvSpPr>
            <p:spPr>
              <a:xfrm>
                <a:off x="6228944" y="1238898"/>
                <a:ext cx="653806" cy="338554"/>
              </a:xfrm>
              <a:prstGeom prst="rect">
                <a:avLst/>
              </a:prstGeom>
              <a:blipFill>
                <a:blip r:embed="rId36"/>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9507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22" presetClass="entr" presetSubtype="8"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8"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1000"/>
                            </p:stCondLst>
                            <p:childTnLst>
                              <p:par>
                                <p:cTn id="52" presetID="10" presetClass="exit" presetSubtype="0" fill="hold" nodeType="afterEffect">
                                  <p:stCondLst>
                                    <p:cond delay="50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par>
                                <p:cTn id="55" presetID="10" presetClass="exit" presetSubtype="0" fill="hold" nodeType="withEffect">
                                  <p:stCondLst>
                                    <p:cond delay="50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par>
                                <p:cTn id="61" presetID="10" presetClass="exit" presetSubtype="0" fill="hold" nodeType="withEffect">
                                  <p:stCondLst>
                                    <p:cond delay="50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additive="base">
                                        <p:cTn id="74" dur="500" fill="hold"/>
                                        <p:tgtEl>
                                          <p:spTgt spid="31"/>
                                        </p:tgtEl>
                                        <p:attrNameLst>
                                          <p:attrName>ppt_x</p:attrName>
                                        </p:attrNameLst>
                                      </p:cBhvr>
                                      <p:tavLst>
                                        <p:tav tm="0">
                                          <p:val>
                                            <p:strVal val="#ppt_x"/>
                                          </p:val>
                                        </p:tav>
                                        <p:tav tm="100000">
                                          <p:val>
                                            <p:strVal val="#ppt_x"/>
                                          </p:val>
                                        </p:tav>
                                      </p:tavLst>
                                    </p:anim>
                                    <p:anim calcmode="lin" valueType="num">
                                      <p:cBhvr additive="base">
                                        <p:cTn id="7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heel(1)">
                                      <p:cBhvr>
                                        <p:cTn id="86" dur="10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heel(1)">
                                      <p:cBhvr>
                                        <p:cTn id="91" dur="1000"/>
                                        <p:tgtEl>
                                          <p:spTgt spid="50"/>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fill="hold"/>
                                        <p:tgtEl>
                                          <p:spTgt spid="32"/>
                                        </p:tgtEl>
                                        <p:attrNameLst>
                                          <p:attrName>ppt_x</p:attrName>
                                        </p:attrNameLst>
                                      </p:cBhvr>
                                      <p:tavLst>
                                        <p:tav tm="0">
                                          <p:val>
                                            <p:strVal val="#ppt_x"/>
                                          </p:val>
                                        </p:tav>
                                        <p:tav tm="100000">
                                          <p:val>
                                            <p:strVal val="#ppt_x"/>
                                          </p:val>
                                        </p:tav>
                                      </p:tavLst>
                                    </p:anim>
                                    <p:anim calcmode="lin" valueType="num">
                                      <p:cBhvr additive="base">
                                        <p:cTn id="9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right)">
                                      <p:cBhvr>
                                        <p:cTn id="102" dur="500"/>
                                        <p:tgtEl>
                                          <p:spTgt spid="51"/>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p:cTn id="106" dur="500" fill="hold"/>
                                        <p:tgtEl>
                                          <p:spTgt spid="39"/>
                                        </p:tgtEl>
                                        <p:attrNameLst>
                                          <p:attrName>ppt_w</p:attrName>
                                        </p:attrNameLst>
                                      </p:cBhvr>
                                      <p:tavLst>
                                        <p:tav tm="0">
                                          <p:val>
                                            <p:fltVal val="0"/>
                                          </p:val>
                                        </p:tav>
                                        <p:tav tm="100000">
                                          <p:val>
                                            <p:strVal val="#ppt_w"/>
                                          </p:val>
                                        </p:tav>
                                      </p:tavLst>
                                    </p:anim>
                                    <p:anim calcmode="lin" valueType="num">
                                      <p:cBhvr>
                                        <p:cTn id="107" dur="500" fill="hold"/>
                                        <p:tgtEl>
                                          <p:spTgt spid="39"/>
                                        </p:tgtEl>
                                        <p:attrNameLst>
                                          <p:attrName>ppt_h</p:attrName>
                                        </p:attrNameLst>
                                      </p:cBhvr>
                                      <p:tavLst>
                                        <p:tav tm="0">
                                          <p:val>
                                            <p:fltVal val="0"/>
                                          </p:val>
                                        </p:tav>
                                        <p:tav tm="100000">
                                          <p:val>
                                            <p:strVal val="#ppt_h"/>
                                          </p:val>
                                        </p:tav>
                                      </p:tavLst>
                                    </p:anim>
                                    <p:animEffect transition="in" filter="fade">
                                      <p:cBhvr>
                                        <p:cTn id="108" dur="500"/>
                                        <p:tgtEl>
                                          <p:spTgt spid="39"/>
                                        </p:tgtEl>
                                      </p:cBhvr>
                                    </p:animEffec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 calcmode="lin" valueType="num">
                                      <p:cBhvr>
                                        <p:cTn id="114" dur="500" fill="hold"/>
                                        <p:tgtEl>
                                          <p:spTgt spid="52"/>
                                        </p:tgtEl>
                                        <p:attrNameLst>
                                          <p:attrName>ppt_w</p:attrName>
                                        </p:attrNameLst>
                                      </p:cBhvr>
                                      <p:tavLst>
                                        <p:tav tm="0">
                                          <p:val>
                                            <p:fltVal val="0"/>
                                          </p:val>
                                        </p:tav>
                                        <p:tav tm="100000">
                                          <p:val>
                                            <p:strVal val="#ppt_w"/>
                                          </p:val>
                                        </p:tav>
                                      </p:tavLst>
                                    </p:anim>
                                    <p:anim calcmode="lin" valueType="num">
                                      <p:cBhvr>
                                        <p:cTn id="115" dur="500" fill="hold"/>
                                        <p:tgtEl>
                                          <p:spTgt spid="52"/>
                                        </p:tgtEl>
                                        <p:attrNameLst>
                                          <p:attrName>ppt_h</p:attrName>
                                        </p:attrNameLst>
                                      </p:cBhvr>
                                      <p:tavLst>
                                        <p:tav tm="0">
                                          <p:val>
                                            <p:fltVal val="0"/>
                                          </p:val>
                                        </p:tav>
                                        <p:tav tm="100000">
                                          <p:val>
                                            <p:strVal val="#ppt_h"/>
                                          </p:val>
                                        </p:tav>
                                      </p:tavLst>
                                    </p:anim>
                                    <p:animEffect transition="in" filter="fade">
                                      <p:cBhvr>
                                        <p:cTn id="116" dur="500"/>
                                        <p:tgtEl>
                                          <p:spTgt spid="52"/>
                                        </p:tgtEl>
                                      </p:cBhvr>
                                    </p:animEffect>
                                  </p:childTnLst>
                                </p:cTn>
                              </p:par>
                              <p:par>
                                <p:cTn id="117" presetID="10" presetClass="exit" presetSubtype="0" fill="hold" nodeType="withEffect">
                                  <p:stCondLst>
                                    <p:cond delay="500"/>
                                  </p:stCondLst>
                                  <p:childTnLst>
                                    <p:animEffect transition="out" filter="fade">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par>
                                <p:cTn id="120" presetID="10" presetClass="exit" presetSubtype="0" fill="hold" grpId="1" nodeType="withEffect">
                                  <p:stCondLst>
                                    <p:cond delay="500"/>
                                  </p:stCondLst>
                                  <p:childTnLst>
                                    <p:animEffect transition="out" filter="fade">
                                      <p:cBhvr>
                                        <p:cTn id="121" dur="500"/>
                                        <p:tgtEl>
                                          <p:spTgt spid="38"/>
                                        </p:tgtEl>
                                      </p:cBhvr>
                                    </p:animEffect>
                                    <p:set>
                                      <p:cBhvr>
                                        <p:cTn id="122" dur="1" fill="hold">
                                          <p:stCondLst>
                                            <p:cond delay="499"/>
                                          </p:stCondLst>
                                        </p:cTn>
                                        <p:tgtEl>
                                          <p:spTgt spid="38"/>
                                        </p:tgtEl>
                                        <p:attrNameLst>
                                          <p:attrName>style.visibility</p:attrName>
                                        </p:attrNameLst>
                                      </p:cBhvr>
                                      <p:to>
                                        <p:strVal val="hidden"/>
                                      </p:to>
                                    </p:set>
                                  </p:childTnLst>
                                </p:cTn>
                              </p:par>
                              <p:par>
                                <p:cTn id="123" presetID="10" presetClass="exit" presetSubtype="0" fill="hold" grpId="1" nodeType="withEffect">
                                  <p:stCondLst>
                                    <p:cond delay="500"/>
                                  </p:stCondLst>
                                  <p:childTnLst>
                                    <p:animEffect transition="out" filter="fade">
                                      <p:cBhvr>
                                        <p:cTn id="124" dur="500"/>
                                        <p:tgtEl>
                                          <p:spTgt spid="50"/>
                                        </p:tgtEl>
                                      </p:cBhvr>
                                    </p:animEffect>
                                    <p:set>
                                      <p:cBhvr>
                                        <p:cTn id="125" dur="1" fill="hold">
                                          <p:stCondLst>
                                            <p:cond delay="499"/>
                                          </p:stCondLst>
                                        </p:cTn>
                                        <p:tgtEl>
                                          <p:spTgt spid="50"/>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1" presetClass="entr" presetSubtype="1" fill="hold" grpId="0" nodeType="click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wheel(1)">
                                      <p:cBhvr>
                                        <p:cTn id="130" dur="1000"/>
                                        <p:tgtEl>
                                          <p:spTgt spid="53"/>
                                        </p:tgtEl>
                                      </p:cBhvr>
                                    </p:animEffect>
                                  </p:childTnLst>
                                </p:cTn>
                              </p:par>
                            </p:childTnLst>
                          </p:cTn>
                        </p:par>
                      </p:childTnLst>
                    </p:cTn>
                  </p:par>
                  <p:par>
                    <p:cTn id="131" fill="hold">
                      <p:stCondLst>
                        <p:cond delay="indefinite"/>
                      </p:stCondLst>
                      <p:childTnLst>
                        <p:par>
                          <p:cTn id="132" fill="hold">
                            <p:stCondLst>
                              <p:cond delay="0"/>
                            </p:stCondLst>
                            <p:childTnLst>
                              <p:par>
                                <p:cTn id="133" presetID="21" presetClass="entr" presetSubtype="1" fill="hold" grpId="0" nodeType="click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wheel(1)">
                                      <p:cBhvr>
                                        <p:cTn id="135" dur="1000"/>
                                        <p:tgtEl>
                                          <p:spTgt spid="54"/>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additive="base">
                                        <p:cTn id="140" dur="500" fill="hold"/>
                                        <p:tgtEl>
                                          <p:spTgt spid="33"/>
                                        </p:tgtEl>
                                        <p:attrNameLst>
                                          <p:attrName>ppt_x</p:attrName>
                                        </p:attrNameLst>
                                      </p:cBhvr>
                                      <p:tavLst>
                                        <p:tav tm="0">
                                          <p:val>
                                            <p:strVal val="#ppt_x"/>
                                          </p:val>
                                        </p:tav>
                                        <p:tav tm="100000">
                                          <p:val>
                                            <p:strVal val="#ppt_x"/>
                                          </p:val>
                                        </p:tav>
                                      </p:tavLst>
                                    </p:anim>
                                    <p:anim calcmode="lin" valueType="num">
                                      <p:cBhvr additive="base">
                                        <p:cTn id="1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2" fill="hold" nodeType="click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right)">
                                      <p:cBhvr>
                                        <p:cTn id="146" dur="500"/>
                                        <p:tgtEl>
                                          <p:spTgt spid="55"/>
                                        </p:tgtEl>
                                      </p:cBhvr>
                                    </p:animEffect>
                                  </p:childTnLst>
                                </p:cTn>
                              </p:par>
                            </p:childTnLst>
                          </p:cTn>
                        </p:par>
                        <p:par>
                          <p:cTn id="147" fill="hold">
                            <p:stCondLst>
                              <p:cond delay="500"/>
                            </p:stCondLst>
                            <p:childTnLst>
                              <p:par>
                                <p:cTn id="148" presetID="53" presetClass="entr" presetSubtype="16" fill="hold" grpId="0" nodeType="afterEffect">
                                  <p:stCondLst>
                                    <p:cond delay="0"/>
                                  </p:stCondLst>
                                  <p:childTnLst>
                                    <p:set>
                                      <p:cBhvr>
                                        <p:cTn id="149" dur="1" fill="hold">
                                          <p:stCondLst>
                                            <p:cond delay="0"/>
                                          </p:stCondLst>
                                        </p:cTn>
                                        <p:tgtEl>
                                          <p:spTgt spid="56"/>
                                        </p:tgtEl>
                                        <p:attrNameLst>
                                          <p:attrName>style.visibility</p:attrName>
                                        </p:attrNameLst>
                                      </p:cBhvr>
                                      <p:to>
                                        <p:strVal val="visible"/>
                                      </p:to>
                                    </p:set>
                                    <p:anim calcmode="lin" valueType="num">
                                      <p:cBhvr>
                                        <p:cTn id="150" dur="500" fill="hold"/>
                                        <p:tgtEl>
                                          <p:spTgt spid="56"/>
                                        </p:tgtEl>
                                        <p:attrNameLst>
                                          <p:attrName>ppt_w</p:attrName>
                                        </p:attrNameLst>
                                      </p:cBhvr>
                                      <p:tavLst>
                                        <p:tav tm="0">
                                          <p:val>
                                            <p:fltVal val="0"/>
                                          </p:val>
                                        </p:tav>
                                        <p:tav tm="100000">
                                          <p:val>
                                            <p:strVal val="#ppt_w"/>
                                          </p:val>
                                        </p:tav>
                                      </p:tavLst>
                                    </p:anim>
                                    <p:anim calcmode="lin" valueType="num">
                                      <p:cBhvr>
                                        <p:cTn id="151" dur="500" fill="hold"/>
                                        <p:tgtEl>
                                          <p:spTgt spid="56"/>
                                        </p:tgtEl>
                                        <p:attrNameLst>
                                          <p:attrName>ppt_h</p:attrName>
                                        </p:attrNameLst>
                                      </p:cBhvr>
                                      <p:tavLst>
                                        <p:tav tm="0">
                                          <p:val>
                                            <p:fltVal val="0"/>
                                          </p:val>
                                        </p:tav>
                                        <p:tav tm="100000">
                                          <p:val>
                                            <p:strVal val="#ppt_h"/>
                                          </p:val>
                                        </p:tav>
                                      </p:tavLst>
                                    </p:anim>
                                    <p:animEffect transition="in" filter="fade">
                                      <p:cBhvr>
                                        <p:cTn id="152" dur="500"/>
                                        <p:tgtEl>
                                          <p:spTgt spid="56"/>
                                        </p:tgtEl>
                                      </p:cBhvr>
                                    </p:animEffect>
                                  </p:childTnLst>
                                </p:cTn>
                              </p:par>
                              <p:par>
                                <p:cTn id="153" presetID="9"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dissolve">
                                      <p:cBhvr>
                                        <p:cTn id="155" dur="500"/>
                                        <p:tgtEl>
                                          <p:spTgt spid="57"/>
                                        </p:tgtEl>
                                      </p:cBhvr>
                                    </p:animEffect>
                                  </p:childTnLst>
                                </p:cTn>
                              </p:par>
                              <p:par>
                                <p:cTn id="156" presetID="10" presetClass="exit" presetSubtype="0" fill="hold" nodeType="withEffect">
                                  <p:stCondLst>
                                    <p:cond delay="500"/>
                                  </p:stCondLst>
                                  <p:childTnLst>
                                    <p:animEffect transition="out" filter="fade">
                                      <p:cBhvr>
                                        <p:cTn id="157" dur="500"/>
                                        <p:tgtEl>
                                          <p:spTgt spid="55"/>
                                        </p:tgtEl>
                                      </p:cBhvr>
                                    </p:animEffect>
                                    <p:set>
                                      <p:cBhvr>
                                        <p:cTn id="158" dur="1" fill="hold">
                                          <p:stCondLst>
                                            <p:cond delay="499"/>
                                          </p:stCondLst>
                                        </p:cTn>
                                        <p:tgtEl>
                                          <p:spTgt spid="55"/>
                                        </p:tgtEl>
                                        <p:attrNameLst>
                                          <p:attrName>style.visibility</p:attrName>
                                        </p:attrNameLst>
                                      </p:cBhvr>
                                      <p:to>
                                        <p:strVal val="hidden"/>
                                      </p:to>
                                    </p:set>
                                  </p:childTnLst>
                                </p:cTn>
                              </p:par>
                              <p:par>
                                <p:cTn id="159" presetID="10" presetClass="exit" presetSubtype="0" fill="hold" grpId="1" nodeType="withEffect">
                                  <p:stCondLst>
                                    <p:cond delay="500"/>
                                  </p:stCondLst>
                                  <p:childTnLst>
                                    <p:animEffect transition="out" filter="fade">
                                      <p:cBhvr>
                                        <p:cTn id="160" dur="500"/>
                                        <p:tgtEl>
                                          <p:spTgt spid="54"/>
                                        </p:tgtEl>
                                      </p:cBhvr>
                                    </p:animEffect>
                                    <p:set>
                                      <p:cBhvr>
                                        <p:cTn id="161" dur="1" fill="hold">
                                          <p:stCondLst>
                                            <p:cond delay="499"/>
                                          </p:stCondLst>
                                        </p:cTn>
                                        <p:tgtEl>
                                          <p:spTgt spid="5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1" presetClass="entr" presetSubtype="1" fill="hold" grpId="0" nodeType="clickEffect">
                                  <p:stCondLst>
                                    <p:cond delay="0"/>
                                  </p:stCondLst>
                                  <p:childTnLst>
                                    <p:set>
                                      <p:cBhvr>
                                        <p:cTn id="165" dur="1" fill="hold">
                                          <p:stCondLst>
                                            <p:cond delay="0"/>
                                          </p:stCondLst>
                                        </p:cTn>
                                        <p:tgtEl>
                                          <p:spTgt spid="81"/>
                                        </p:tgtEl>
                                        <p:attrNameLst>
                                          <p:attrName>style.visibility</p:attrName>
                                        </p:attrNameLst>
                                      </p:cBhvr>
                                      <p:to>
                                        <p:strVal val="visible"/>
                                      </p:to>
                                    </p:set>
                                    <p:animEffect transition="in" filter="wheel(1)">
                                      <p:cBhvr>
                                        <p:cTn id="166" dur="1000"/>
                                        <p:tgtEl>
                                          <p:spTgt spid="81"/>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3"/>
                                        </p:tgtEl>
                                        <p:attrNameLst>
                                          <p:attrName>style.visibility</p:attrName>
                                        </p:attrNameLst>
                                      </p:cBhvr>
                                      <p:to>
                                        <p:strVal val="visible"/>
                                      </p:to>
                                    </p:set>
                                    <p:anim calcmode="lin" valueType="num">
                                      <p:cBhvr additive="base">
                                        <p:cTn id="171" dur="500" fill="hold"/>
                                        <p:tgtEl>
                                          <p:spTgt spid="3"/>
                                        </p:tgtEl>
                                        <p:attrNameLst>
                                          <p:attrName>ppt_x</p:attrName>
                                        </p:attrNameLst>
                                      </p:cBhvr>
                                      <p:tavLst>
                                        <p:tav tm="0">
                                          <p:val>
                                            <p:strVal val="#ppt_x"/>
                                          </p:val>
                                        </p:tav>
                                        <p:tav tm="100000">
                                          <p:val>
                                            <p:strVal val="#ppt_x"/>
                                          </p:val>
                                        </p:tav>
                                      </p:tavLst>
                                    </p:anim>
                                    <p:anim calcmode="lin" valueType="num">
                                      <p:cBhvr additive="base">
                                        <p:cTn id="17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nodeType="clickEffect">
                                  <p:stCondLst>
                                    <p:cond delay="0"/>
                                  </p:stCondLst>
                                  <p:childTnLst>
                                    <p:set>
                                      <p:cBhvr>
                                        <p:cTn id="176" dur="1" fill="hold">
                                          <p:stCondLst>
                                            <p:cond delay="0"/>
                                          </p:stCondLst>
                                        </p:cTn>
                                        <p:tgtEl>
                                          <p:spTgt spid="58"/>
                                        </p:tgtEl>
                                        <p:attrNameLst>
                                          <p:attrName>style.visibility</p:attrName>
                                        </p:attrNameLst>
                                      </p:cBhvr>
                                      <p:to>
                                        <p:strVal val="visible"/>
                                      </p:to>
                                    </p:set>
                                    <p:animEffect transition="in" filter="wipe(right)">
                                      <p:cBhvr>
                                        <p:cTn id="177" dur="500"/>
                                        <p:tgtEl>
                                          <p:spTgt spid="58"/>
                                        </p:tgtEl>
                                      </p:cBhvr>
                                    </p:animEffect>
                                  </p:childTnLst>
                                </p:cTn>
                              </p:par>
                            </p:childTnLst>
                          </p:cTn>
                        </p:par>
                        <p:par>
                          <p:cTn id="178" fill="hold">
                            <p:stCondLst>
                              <p:cond delay="500"/>
                            </p:stCondLst>
                            <p:childTnLst>
                              <p:par>
                                <p:cTn id="179" presetID="53" presetClass="entr" presetSubtype="16"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anim calcmode="lin" valueType="num">
                                      <p:cBhvr>
                                        <p:cTn id="181" dur="500" fill="hold"/>
                                        <p:tgtEl>
                                          <p:spTgt spid="59"/>
                                        </p:tgtEl>
                                        <p:attrNameLst>
                                          <p:attrName>ppt_w</p:attrName>
                                        </p:attrNameLst>
                                      </p:cBhvr>
                                      <p:tavLst>
                                        <p:tav tm="0">
                                          <p:val>
                                            <p:fltVal val="0"/>
                                          </p:val>
                                        </p:tav>
                                        <p:tav tm="100000">
                                          <p:val>
                                            <p:strVal val="#ppt_w"/>
                                          </p:val>
                                        </p:tav>
                                      </p:tavLst>
                                    </p:anim>
                                    <p:anim calcmode="lin" valueType="num">
                                      <p:cBhvr>
                                        <p:cTn id="182" dur="500" fill="hold"/>
                                        <p:tgtEl>
                                          <p:spTgt spid="59"/>
                                        </p:tgtEl>
                                        <p:attrNameLst>
                                          <p:attrName>ppt_h</p:attrName>
                                        </p:attrNameLst>
                                      </p:cBhvr>
                                      <p:tavLst>
                                        <p:tav tm="0">
                                          <p:val>
                                            <p:fltVal val="0"/>
                                          </p:val>
                                        </p:tav>
                                        <p:tav tm="100000">
                                          <p:val>
                                            <p:strVal val="#ppt_h"/>
                                          </p:val>
                                        </p:tav>
                                      </p:tavLst>
                                    </p:anim>
                                    <p:animEffect transition="in" filter="fade">
                                      <p:cBhvr>
                                        <p:cTn id="183" dur="500"/>
                                        <p:tgtEl>
                                          <p:spTgt spid="59"/>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dissolve">
                                      <p:cBhvr>
                                        <p:cTn id="186" dur="500"/>
                                        <p:tgtEl>
                                          <p:spTgt spid="60"/>
                                        </p:tgtEl>
                                      </p:cBhvr>
                                    </p:animEffect>
                                  </p:childTnLst>
                                </p:cTn>
                              </p:par>
                              <p:par>
                                <p:cTn id="187" presetID="10" presetClass="exit" presetSubtype="0" fill="hold" nodeType="withEffect">
                                  <p:stCondLst>
                                    <p:cond delay="500"/>
                                  </p:stCondLst>
                                  <p:childTnLst>
                                    <p:animEffect transition="out" filter="fade">
                                      <p:cBhvr>
                                        <p:cTn id="188" dur="500"/>
                                        <p:tgtEl>
                                          <p:spTgt spid="58"/>
                                        </p:tgtEl>
                                      </p:cBhvr>
                                    </p:animEffect>
                                    <p:set>
                                      <p:cBhvr>
                                        <p:cTn id="189" dur="1" fill="hold">
                                          <p:stCondLst>
                                            <p:cond delay="499"/>
                                          </p:stCondLst>
                                        </p:cTn>
                                        <p:tgtEl>
                                          <p:spTgt spid="58"/>
                                        </p:tgtEl>
                                        <p:attrNameLst>
                                          <p:attrName>style.visibility</p:attrName>
                                        </p:attrNameLst>
                                      </p:cBhvr>
                                      <p:to>
                                        <p:strVal val="hidden"/>
                                      </p:to>
                                    </p:set>
                                  </p:childTnLst>
                                </p:cTn>
                              </p:par>
                              <p:par>
                                <p:cTn id="190" presetID="10" presetClass="exit" presetSubtype="0" fill="hold" grpId="1" nodeType="withEffect">
                                  <p:stCondLst>
                                    <p:cond delay="500"/>
                                  </p:stCondLst>
                                  <p:childTnLst>
                                    <p:animEffect transition="out" filter="fade">
                                      <p:cBhvr>
                                        <p:cTn id="191" dur="500"/>
                                        <p:tgtEl>
                                          <p:spTgt spid="53"/>
                                        </p:tgtEl>
                                      </p:cBhvr>
                                    </p:animEffect>
                                    <p:set>
                                      <p:cBhvr>
                                        <p:cTn id="192" dur="1" fill="hold">
                                          <p:stCondLst>
                                            <p:cond delay="499"/>
                                          </p:stCondLst>
                                        </p:cTn>
                                        <p:tgtEl>
                                          <p:spTgt spid="53"/>
                                        </p:tgtEl>
                                        <p:attrNameLst>
                                          <p:attrName>style.visibility</p:attrName>
                                        </p:attrNameLst>
                                      </p:cBhvr>
                                      <p:to>
                                        <p:strVal val="hidden"/>
                                      </p:to>
                                    </p:set>
                                  </p:childTnLst>
                                </p:cTn>
                              </p:par>
                              <p:par>
                                <p:cTn id="193" presetID="10" presetClass="exit" presetSubtype="0" fill="hold" grpId="1" nodeType="withEffect">
                                  <p:stCondLst>
                                    <p:cond delay="500"/>
                                  </p:stCondLst>
                                  <p:childTnLst>
                                    <p:animEffect transition="out" filter="fade">
                                      <p:cBhvr>
                                        <p:cTn id="194" dur="500"/>
                                        <p:tgtEl>
                                          <p:spTgt spid="81"/>
                                        </p:tgtEl>
                                      </p:cBhvr>
                                    </p:animEffect>
                                    <p:set>
                                      <p:cBhvr>
                                        <p:cTn id="195" dur="1" fill="hold">
                                          <p:stCondLst>
                                            <p:cond delay="499"/>
                                          </p:stCondLst>
                                        </p:cTn>
                                        <p:tgtEl>
                                          <p:spTgt spid="81"/>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21" presetClass="entr" presetSubtype="1" fill="hold" grpId="0" nodeType="clickEffect">
                                  <p:stCondLst>
                                    <p:cond delay="0"/>
                                  </p:stCondLst>
                                  <p:childTnLst>
                                    <p:set>
                                      <p:cBhvr>
                                        <p:cTn id="199" dur="1" fill="hold">
                                          <p:stCondLst>
                                            <p:cond delay="0"/>
                                          </p:stCondLst>
                                        </p:cTn>
                                        <p:tgtEl>
                                          <p:spTgt spid="61"/>
                                        </p:tgtEl>
                                        <p:attrNameLst>
                                          <p:attrName>style.visibility</p:attrName>
                                        </p:attrNameLst>
                                      </p:cBhvr>
                                      <p:to>
                                        <p:strVal val="visible"/>
                                      </p:to>
                                    </p:set>
                                    <p:animEffect transition="in" filter="wheel(1)">
                                      <p:cBhvr>
                                        <p:cTn id="200" dur="1000"/>
                                        <p:tgtEl>
                                          <p:spTgt spid="61"/>
                                        </p:tgtEl>
                                      </p:cBhvr>
                                    </p:animEffect>
                                  </p:childTnLst>
                                </p:cTn>
                              </p:par>
                            </p:childTnLst>
                          </p:cTn>
                        </p:par>
                      </p:childTnLst>
                    </p:cTn>
                  </p:par>
                  <p:par>
                    <p:cTn id="201" fill="hold">
                      <p:stCondLst>
                        <p:cond delay="indefinite"/>
                      </p:stCondLst>
                      <p:childTnLst>
                        <p:par>
                          <p:cTn id="202" fill="hold">
                            <p:stCondLst>
                              <p:cond delay="0"/>
                            </p:stCondLst>
                            <p:childTnLst>
                              <p:par>
                                <p:cTn id="203" presetID="21" presetClass="entr" presetSubtype="1" fill="hold" grpId="0" nodeType="clickEffect">
                                  <p:stCondLst>
                                    <p:cond delay="0"/>
                                  </p:stCondLst>
                                  <p:childTnLst>
                                    <p:set>
                                      <p:cBhvr>
                                        <p:cTn id="204" dur="1" fill="hold">
                                          <p:stCondLst>
                                            <p:cond delay="0"/>
                                          </p:stCondLst>
                                        </p:cTn>
                                        <p:tgtEl>
                                          <p:spTgt spid="62"/>
                                        </p:tgtEl>
                                        <p:attrNameLst>
                                          <p:attrName>style.visibility</p:attrName>
                                        </p:attrNameLst>
                                      </p:cBhvr>
                                      <p:to>
                                        <p:strVal val="visible"/>
                                      </p:to>
                                    </p:set>
                                    <p:animEffect transition="in" filter="wheel(1)">
                                      <p:cBhvr>
                                        <p:cTn id="205" dur="1000"/>
                                        <p:tgtEl>
                                          <p:spTgt spid="62"/>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4"/>
                                        </p:tgtEl>
                                        <p:attrNameLst>
                                          <p:attrName>style.visibility</p:attrName>
                                        </p:attrNameLst>
                                      </p:cBhvr>
                                      <p:to>
                                        <p:strVal val="visible"/>
                                      </p:to>
                                    </p:set>
                                    <p:anim calcmode="lin" valueType="num">
                                      <p:cBhvr additive="base">
                                        <p:cTn id="210" dur="500" fill="hold"/>
                                        <p:tgtEl>
                                          <p:spTgt spid="34"/>
                                        </p:tgtEl>
                                        <p:attrNameLst>
                                          <p:attrName>ppt_x</p:attrName>
                                        </p:attrNameLst>
                                      </p:cBhvr>
                                      <p:tavLst>
                                        <p:tav tm="0">
                                          <p:val>
                                            <p:strVal val="#ppt_x"/>
                                          </p:val>
                                        </p:tav>
                                        <p:tav tm="100000">
                                          <p:val>
                                            <p:strVal val="#ppt_x"/>
                                          </p:val>
                                        </p:tav>
                                      </p:tavLst>
                                    </p:anim>
                                    <p:anim calcmode="lin" valueType="num">
                                      <p:cBhvr additive="base">
                                        <p:cTn id="2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nodeType="clickEffect">
                                  <p:stCondLst>
                                    <p:cond delay="0"/>
                                  </p:stCondLst>
                                  <p:childTnLst>
                                    <p:set>
                                      <p:cBhvr>
                                        <p:cTn id="215" dur="1" fill="hold">
                                          <p:stCondLst>
                                            <p:cond delay="0"/>
                                          </p:stCondLst>
                                        </p:cTn>
                                        <p:tgtEl>
                                          <p:spTgt spid="63"/>
                                        </p:tgtEl>
                                        <p:attrNameLst>
                                          <p:attrName>style.visibility</p:attrName>
                                        </p:attrNameLst>
                                      </p:cBhvr>
                                      <p:to>
                                        <p:strVal val="visible"/>
                                      </p:to>
                                    </p:set>
                                    <p:animEffect transition="in" filter="wipe(right)">
                                      <p:cBhvr>
                                        <p:cTn id="216" dur="500"/>
                                        <p:tgtEl>
                                          <p:spTgt spid="63"/>
                                        </p:tgtEl>
                                      </p:cBhvr>
                                    </p:animEffect>
                                  </p:childTnLst>
                                </p:cTn>
                              </p:par>
                            </p:childTnLst>
                          </p:cTn>
                        </p:par>
                        <p:par>
                          <p:cTn id="217" fill="hold">
                            <p:stCondLst>
                              <p:cond delay="500"/>
                            </p:stCondLst>
                            <p:childTnLst>
                              <p:par>
                                <p:cTn id="218" presetID="53" presetClass="entr" presetSubtype="16" fill="hold" grpId="0" nodeType="afterEffect">
                                  <p:stCondLst>
                                    <p:cond delay="0"/>
                                  </p:stCondLst>
                                  <p:childTnLst>
                                    <p:set>
                                      <p:cBhvr>
                                        <p:cTn id="219" dur="1" fill="hold">
                                          <p:stCondLst>
                                            <p:cond delay="0"/>
                                          </p:stCondLst>
                                        </p:cTn>
                                        <p:tgtEl>
                                          <p:spTgt spid="64"/>
                                        </p:tgtEl>
                                        <p:attrNameLst>
                                          <p:attrName>style.visibility</p:attrName>
                                        </p:attrNameLst>
                                      </p:cBhvr>
                                      <p:to>
                                        <p:strVal val="visible"/>
                                      </p:to>
                                    </p:set>
                                    <p:anim calcmode="lin" valueType="num">
                                      <p:cBhvr>
                                        <p:cTn id="220" dur="500" fill="hold"/>
                                        <p:tgtEl>
                                          <p:spTgt spid="64"/>
                                        </p:tgtEl>
                                        <p:attrNameLst>
                                          <p:attrName>ppt_w</p:attrName>
                                        </p:attrNameLst>
                                      </p:cBhvr>
                                      <p:tavLst>
                                        <p:tav tm="0">
                                          <p:val>
                                            <p:fltVal val="0"/>
                                          </p:val>
                                        </p:tav>
                                        <p:tav tm="100000">
                                          <p:val>
                                            <p:strVal val="#ppt_w"/>
                                          </p:val>
                                        </p:tav>
                                      </p:tavLst>
                                    </p:anim>
                                    <p:anim calcmode="lin" valueType="num">
                                      <p:cBhvr>
                                        <p:cTn id="221" dur="500" fill="hold"/>
                                        <p:tgtEl>
                                          <p:spTgt spid="64"/>
                                        </p:tgtEl>
                                        <p:attrNameLst>
                                          <p:attrName>ppt_h</p:attrName>
                                        </p:attrNameLst>
                                      </p:cBhvr>
                                      <p:tavLst>
                                        <p:tav tm="0">
                                          <p:val>
                                            <p:fltVal val="0"/>
                                          </p:val>
                                        </p:tav>
                                        <p:tav tm="100000">
                                          <p:val>
                                            <p:strVal val="#ppt_h"/>
                                          </p:val>
                                        </p:tav>
                                      </p:tavLst>
                                    </p:anim>
                                    <p:animEffect transition="in" filter="fade">
                                      <p:cBhvr>
                                        <p:cTn id="222" dur="500"/>
                                        <p:tgtEl>
                                          <p:spTgt spid="64"/>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65"/>
                                        </p:tgtEl>
                                        <p:attrNameLst>
                                          <p:attrName>style.visibility</p:attrName>
                                        </p:attrNameLst>
                                      </p:cBhvr>
                                      <p:to>
                                        <p:strVal val="visible"/>
                                      </p:to>
                                    </p:set>
                                    <p:anim calcmode="lin" valueType="num">
                                      <p:cBhvr>
                                        <p:cTn id="225" dur="500" fill="hold"/>
                                        <p:tgtEl>
                                          <p:spTgt spid="65"/>
                                        </p:tgtEl>
                                        <p:attrNameLst>
                                          <p:attrName>ppt_w</p:attrName>
                                        </p:attrNameLst>
                                      </p:cBhvr>
                                      <p:tavLst>
                                        <p:tav tm="0">
                                          <p:val>
                                            <p:fltVal val="0"/>
                                          </p:val>
                                        </p:tav>
                                        <p:tav tm="100000">
                                          <p:val>
                                            <p:strVal val="#ppt_w"/>
                                          </p:val>
                                        </p:tav>
                                      </p:tavLst>
                                    </p:anim>
                                    <p:anim calcmode="lin" valueType="num">
                                      <p:cBhvr>
                                        <p:cTn id="226" dur="500" fill="hold"/>
                                        <p:tgtEl>
                                          <p:spTgt spid="65"/>
                                        </p:tgtEl>
                                        <p:attrNameLst>
                                          <p:attrName>ppt_h</p:attrName>
                                        </p:attrNameLst>
                                      </p:cBhvr>
                                      <p:tavLst>
                                        <p:tav tm="0">
                                          <p:val>
                                            <p:fltVal val="0"/>
                                          </p:val>
                                        </p:tav>
                                        <p:tav tm="100000">
                                          <p:val>
                                            <p:strVal val="#ppt_h"/>
                                          </p:val>
                                        </p:tav>
                                      </p:tavLst>
                                    </p:anim>
                                    <p:animEffect transition="in" filter="fade">
                                      <p:cBhvr>
                                        <p:cTn id="227" dur="500"/>
                                        <p:tgtEl>
                                          <p:spTgt spid="65"/>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66"/>
                                        </p:tgtEl>
                                        <p:attrNameLst>
                                          <p:attrName>style.visibility</p:attrName>
                                        </p:attrNameLst>
                                      </p:cBhvr>
                                      <p:to>
                                        <p:strVal val="visible"/>
                                      </p:to>
                                    </p:set>
                                    <p:anim calcmode="lin" valueType="num">
                                      <p:cBhvr>
                                        <p:cTn id="230" dur="500" fill="hold"/>
                                        <p:tgtEl>
                                          <p:spTgt spid="66"/>
                                        </p:tgtEl>
                                        <p:attrNameLst>
                                          <p:attrName>ppt_w</p:attrName>
                                        </p:attrNameLst>
                                      </p:cBhvr>
                                      <p:tavLst>
                                        <p:tav tm="0">
                                          <p:val>
                                            <p:fltVal val="0"/>
                                          </p:val>
                                        </p:tav>
                                        <p:tav tm="100000">
                                          <p:val>
                                            <p:strVal val="#ppt_w"/>
                                          </p:val>
                                        </p:tav>
                                      </p:tavLst>
                                    </p:anim>
                                    <p:anim calcmode="lin" valueType="num">
                                      <p:cBhvr>
                                        <p:cTn id="231" dur="500" fill="hold"/>
                                        <p:tgtEl>
                                          <p:spTgt spid="66"/>
                                        </p:tgtEl>
                                        <p:attrNameLst>
                                          <p:attrName>ppt_h</p:attrName>
                                        </p:attrNameLst>
                                      </p:cBhvr>
                                      <p:tavLst>
                                        <p:tav tm="0">
                                          <p:val>
                                            <p:fltVal val="0"/>
                                          </p:val>
                                        </p:tav>
                                        <p:tav tm="100000">
                                          <p:val>
                                            <p:strVal val="#ppt_h"/>
                                          </p:val>
                                        </p:tav>
                                      </p:tavLst>
                                    </p:anim>
                                    <p:animEffect transition="in" filter="fade">
                                      <p:cBhvr>
                                        <p:cTn id="232" dur="500"/>
                                        <p:tgtEl>
                                          <p:spTgt spid="66"/>
                                        </p:tgtEl>
                                      </p:cBhvr>
                                    </p:animEffect>
                                  </p:childTnLst>
                                </p:cTn>
                              </p:par>
                              <p:par>
                                <p:cTn id="233" presetID="53" presetClass="entr" presetSubtype="16"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 calcmode="lin" valueType="num">
                                      <p:cBhvr>
                                        <p:cTn id="235" dur="500" fill="hold"/>
                                        <p:tgtEl>
                                          <p:spTgt spid="6"/>
                                        </p:tgtEl>
                                        <p:attrNameLst>
                                          <p:attrName>ppt_w</p:attrName>
                                        </p:attrNameLst>
                                      </p:cBhvr>
                                      <p:tavLst>
                                        <p:tav tm="0">
                                          <p:val>
                                            <p:fltVal val="0"/>
                                          </p:val>
                                        </p:tav>
                                        <p:tav tm="100000">
                                          <p:val>
                                            <p:strVal val="#ppt_w"/>
                                          </p:val>
                                        </p:tav>
                                      </p:tavLst>
                                    </p:anim>
                                    <p:anim calcmode="lin" valueType="num">
                                      <p:cBhvr>
                                        <p:cTn id="236" dur="500" fill="hold"/>
                                        <p:tgtEl>
                                          <p:spTgt spid="6"/>
                                        </p:tgtEl>
                                        <p:attrNameLst>
                                          <p:attrName>ppt_h</p:attrName>
                                        </p:attrNameLst>
                                      </p:cBhvr>
                                      <p:tavLst>
                                        <p:tav tm="0">
                                          <p:val>
                                            <p:fltVal val="0"/>
                                          </p:val>
                                        </p:tav>
                                        <p:tav tm="100000">
                                          <p:val>
                                            <p:strVal val="#ppt_h"/>
                                          </p:val>
                                        </p:tav>
                                      </p:tavLst>
                                    </p:anim>
                                    <p:animEffect transition="in" filter="fade">
                                      <p:cBhvr>
                                        <p:cTn id="237" dur="500"/>
                                        <p:tgtEl>
                                          <p:spTgt spid="6"/>
                                        </p:tgtEl>
                                      </p:cBhvr>
                                    </p:animEffect>
                                  </p:childTnLst>
                                </p:cTn>
                              </p:par>
                              <p:par>
                                <p:cTn id="238" presetID="53" presetClass="entr" presetSubtype="16" fill="hold" nodeType="withEffect">
                                  <p:stCondLst>
                                    <p:cond delay="0"/>
                                  </p:stCondLst>
                                  <p:childTnLst>
                                    <p:set>
                                      <p:cBhvr>
                                        <p:cTn id="239" dur="1" fill="hold">
                                          <p:stCondLst>
                                            <p:cond delay="0"/>
                                          </p:stCondLst>
                                        </p:cTn>
                                        <p:tgtEl>
                                          <p:spTgt spid="9"/>
                                        </p:tgtEl>
                                        <p:attrNameLst>
                                          <p:attrName>style.visibility</p:attrName>
                                        </p:attrNameLst>
                                      </p:cBhvr>
                                      <p:to>
                                        <p:strVal val="visible"/>
                                      </p:to>
                                    </p:set>
                                    <p:anim calcmode="lin" valueType="num">
                                      <p:cBhvr>
                                        <p:cTn id="240" dur="500" fill="hold"/>
                                        <p:tgtEl>
                                          <p:spTgt spid="9"/>
                                        </p:tgtEl>
                                        <p:attrNameLst>
                                          <p:attrName>ppt_w</p:attrName>
                                        </p:attrNameLst>
                                      </p:cBhvr>
                                      <p:tavLst>
                                        <p:tav tm="0">
                                          <p:val>
                                            <p:fltVal val="0"/>
                                          </p:val>
                                        </p:tav>
                                        <p:tav tm="100000">
                                          <p:val>
                                            <p:strVal val="#ppt_w"/>
                                          </p:val>
                                        </p:tav>
                                      </p:tavLst>
                                    </p:anim>
                                    <p:anim calcmode="lin" valueType="num">
                                      <p:cBhvr>
                                        <p:cTn id="241" dur="500" fill="hold"/>
                                        <p:tgtEl>
                                          <p:spTgt spid="9"/>
                                        </p:tgtEl>
                                        <p:attrNameLst>
                                          <p:attrName>ppt_h</p:attrName>
                                        </p:attrNameLst>
                                      </p:cBhvr>
                                      <p:tavLst>
                                        <p:tav tm="0">
                                          <p:val>
                                            <p:fltVal val="0"/>
                                          </p:val>
                                        </p:tav>
                                        <p:tav tm="100000">
                                          <p:val>
                                            <p:strVal val="#ppt_h"/>
                                          </p:val>
                                        </p:tav>
                                      </p:tavLst>
                                    </p:anim>
                                    <p:animEffect transition="in" filter="fade">
                                      <p:cBhvr>
                                        <p:cTn id="242" dur="500"/>
                                        <p:tgtEl>
                                          <p:spTgt spid="9"/>
                                        </p:tgtEl>
                                      </p:cBhvr>
                                    </p:animEffect>
                                  </p:childTnLst>
                                </p:cTn>
                              </p:par>
                              <p:par>
                                <p:cTn id="243" presetID="10" presetClass="exit" presetSubtype="0" fill="hold" nodeType="withEffect">
                                  <p:stCondLst>
                                    <p:cond delay="500"/>
                                  </p:stCondLst>
                                  <p:childTnLst>
                                    <p:animEffect transition="out" filter="fade">
                                      <p:cBhvr>
                                        <p:cTn id="244" dur="500"/>
                                        <p:tgtEl>
                                          <p:spTgt spid="63"/>
                                        </p:tgtEl>
                                      </p:cBhvr>
                                    </p:animEffect>
                                    <p:set>
                                      <p:cBhvr>
                                        <p:cTn id="245" dur="1" fill="hold">
                                          <p:stCondLst>
                                            <p:cond delay="499"/>
                                          </p:stCondLst>
                                        </p:cTn>
                                        <p:tgtEl>
                                          <p:spTgt spid="63"/>
                                        </p:tgtEl>
                                        <p:attrNameLst>
                                          <p:attrName>style.visibility</p:attrName>
                                        </p:attrNameLst>
                                      </p:cBhvr>
                                      <p:to>
                                        <p:strVal val="hidden"/>
                                      </p:to>
                                    </p:set>
                                  </p:childTnLst>
                                </p:cTn>
                              </p:par>
                              <p:par>
                                <p:cTn id="246" presetID="10" presetClass="exit" presetSubtype="0" fill="hold" grpId="1" nodeType="withEffect">
                                  <p:stCondLst>
                                    <p:cond delay="500"/>
                                  </p:stCondLst>
                                  <p:childTnLst>
                                    <p:animEffect transition="out" filter="fade">
                                      <p:cBhvr>
                                        <p:cTn id="247" dur="500"/>
                                        <p:tgtEl>
                                          <p:spTgt spid="61"/>
                                        </p:tgtEl>
                                      </p:cBhvr>
                                    </p:animEffect>
                                    <p:set>
                                      <p:cBhvr>
                                        <p:cTn id="248" dur="1" fill="hold">
                                          <p:stCondLst>
                                            <p:cond delay="499"/>
                                          </p:stCondLst>
                                        </p:cTn>
                                        <p:tgtEl>
                                          <p:spTgt spid="61"/>
                                        </p:tgtEl>
                                        <p:attrNameLst>
                                          <p:attrName>style.visibility</p:attrName>
                                        </p:attrNameLst>
                                      </p:cBhvr>
                                      <p:to>
                                        <p:strVal val="hidden"/>
                                      </p:to>
                                    </p:set>
                                  </p:childTnLst>
                                </p:cTn>
                              </p:par>
                              <p:par>
                                <p:cTn id="249" presetID="10" presetClass="exit" presetSubtype="0" fill="hold" grpId="3" nodeType="withEffect">
                                  <p:stCondLst>
                                    <p:cond delay="500"/>
                                  </p:stCondLst>
                                  <p:childTnLst>
                                    <p:animEffect transition="out" filter="fade">
                                      <p:cBhvr>
                                        <p:cTn id="250" dur="500"/>
                                        <p:tgtEl>
                                          <p:spTgt spid="62"/>
                                        </p:tgtEl>
                                      </p:cBhvr>
                                    </p:animEffect>
                                    <p:set>
                                      <p:cBhvr>
                                        <p:cTn id="251" dur="1" fill="hold">
                                          <p:stCondLst>
                                            <p:cond delay="499"/>
                                          </p:stCondLst>
                                        </p:cTn>
                                        <p:tgtEl>
                                          <p:spTgt spid="62"/>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21" presetClass="entr" presetSubtype="1" fill="hold" grpId="0" nodeType="clickEffect">
                                  <p:stCondLst>
                                    <p:cond delay="0"/>
                                  </p:stCondLst>
                                  <p:childTnLst>
                                    <p:set>
                                      <p:cBhvr>
                                        <p:cTn id="255" dur="1" fill="hold">
                                          <p:stCondLst>
                                            <p:cond delay="0"/>
                                          </p:stCondLst>
                                        </p:cTn>
                                        <p:tgtEl>
                                          <p:spTgt spid="67"/>
                                        </p:tgtEl>
                                        <p:attrNameLst>
                                          <p:attrName>style.visibility</p:attrName>
                                        </p:attrNameLst>
                                      </p:cBhvr>
                                      <p:to>
                                        <p:strVal val="visible"/>
                                      </p:to>
                                    </p:set>
                                    <p:animEffect transition="in" filter="wheel(1)">
                                      <p:cBhvr>
                                        <p:cTn id="256" dur="1000"/>
                                        <p:tgtEl>
                                          <p:spTgt spid="67"/>
                                        </p:tgtEl>
                                      </p:cBhvr>
                                    </p:animEffect>
                                  </p:childTnLst>
                                </p:cTn>
                              </p:par>
                            </p:childTnLst>
                          </p:cTn>
                        </p:par>
                      </p:childTnLst>
                    </p:cTn>
                  </p:par>
                  <p:par>
                    <p:cTn id="257" fill="hold">
                      <p:stCondLst>
                        <p:cond delay="indefinite"/>
                      </p:stCondLst>
                      <p:childTnLst>
                        <p:par>
                          <p:cTn id="258" fill="hold">
                            <p:stCondLst>
                              <p:cond delay="0"/>
                            </p:stCondLst>
                            <p:childTnLst>
                              <p:par>
                                <p:cTn id="259" presetID="21" presetClass="entr" presetSubtype="1" fill="hold" grpId="0" nodeType="clickEffect">
                                  <p:stCondLst>
                                    <p:cond delay="0"/>
                                  </p:stCondLst>
                                  <p:childTnLst>
                                    <p:set>
                                      <p:cBhvr>
                                        <p:cTn id="260" dur="1" fill="hold">
                                          <p:stCondLst>
                                            <p:cond delay="0"/>
                                          </p:stCondLst>
                                        </p:cTn>
                                        <p:tgtEl>
                                          <p:spTgt spid="80"/>
                                        </p:tgtEl>
                                        <p:attrNameLst>
                                          <p:attrName>style.visibility</p:attrName>
                                        </p:attrNameLst>
                                      </p:cBhvr>
                                      <p:to>
                                        <p:strVal val="visible"/>
                                      </p:to>
                                    </p:set>
                                    <p:animEffect transition="in" filter="wheel(1)">
                                      <p:cBhvr>
                                        <p:cTn id="261" dur="1000"/>
                                        <p:tgtEl>
                                          <p:spTgt spid="80"/>
                                        </p:tgtEl>
                                      </p:cBhvr>
                                    </p:animEffect>
                                  </p:childTnLst>
                                </p:cTn>
                              </p:par>
                            </p:childTnLst>
                          </p:cTn>
                        </p:par>
                      </p:childTnLst>
                    </p:cTn>
                  </p:par>
                  <p:par>
                    <p:cTn id="262" fill="hold">
                      <p:stCondLst>
                        <p:cond delay="indefinite"/>
                      </p:stCondLst>
                      <p:childTnLst>
                        <p:par>
                          <p:cTn id="263" fill="hold">
                            <p:stCondLst>
                              <p:cond delay="0"/>
                            </p:stCondLst>
                            <p:childTnLst>
                              <p:par>
                                <p:cTn id="264" presetID="2" presetClass="entr" presetSubtype="4" fill="hold" grpId="0" nodeType="clickEffect">
                                  <p:stCondLst>
                                    <p:cond delay="0"/>
                                  </p:stCondLst>
                                  <p:childTnLst>
                                    <p:set>
                                      <p:cBhvr>
                                        <p:cTn id="265" dur="1" fill="hold">
                                          <p:stCondLst>
                                            <p:cond delay="0"/>
                                          </p:stCondLst>
                                        </p:cTn>
                                        <p:tgtEl>
                                          <p:spTgt spid="35"/>
                                        </p:tgtEl>
                                        <p:attrNameLst>
                                          <p:attrName>style.visibility</p:attrName>
                                        </p:attrNameLst>
                                      </p:cBhvr>
                                      <p:to>
                                        <p:strVal val="visible"/>
                                      </p:to>
                                    </p:set>
                                    <p:anim calcmode="lin" valueType="num">
                                      <p:cBhvr additive="base">
                                        <p:cTn id="266" dur="500" fill="hold"/>
                                        <p:tgtEl>
                                          <p:spTgt spid="35"/>
                                        </p:tgtEl>
                                        <p:attrNameLst>
                                          <p:attrName>ppt_x</p:attrName>
                                        </p:attrNameLst>
                                      </p:cBhvr>
                                      <p:tavLst>
                                        <p:tav tm="0">
                                          <p:val>
                                            <p:strVal val="#ppt_x"/>
                                          </p:val>
                                        </p:tav>
                                        <p:tav tm="100000">
                                          <p:val>
                                            <p:strVal val="#ppt_x"/>
                                          </p:val>
                                        </p:tav>
                                      </p:tavLst>
                                    </p:anim>
                                    <p:anim calcmode="lin" valueType="num">
                                      <p:cBhvr additive="base">
                                        <p:cTn id="26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8" fill="hold">
                      <p:stCondLst>
                        <p:cond delay="indefinite"/>
                      </p:stCondLst>
                      <p:childTnLst>
                        <p:par>
                          <p:cTn id="269" fill="hold">
                            <p:stCondLst>
                              <p:cond delay="0"/>
                            </p:stCondLst>
                            <p:childTnLst>
                              <p:par>
                                <p:cTn id="270" presetID="22" presetClass="entr" presetSubtype="2" fill="hold" nodeType="clickEffect">
                                  <p:stCondLst>
                                    <p:cond delay="0"/>
                                  </p:stCondLst>
                                  <p:childTnLst>
                                    <p:set>
                                      <p:cBhvr>
                                        <p:cTn id="271" dur="1" fill="hold">
                                          <p:stCondLst>
                                            <p:cond delay="0"/>
                                          </p:stCondLst>
                                        </p:cTn>
                                        <p:tgtEl>
                                          <p:spTgt spid="68"/>
                                        </p:tgtEl>
                                        <p:attrNameLst>
                                          <p:attrName>style.visibility</p:attrName>
                                        </p:attrNameLst>
                                      </p:cBhvr>
                                      <p:to>
                                        <p:strVal val="visible"/>
                                      </p:to>
                                    </p:set>
                                    <p:animEffect transition="in" filter="wipe(right)">
                                      <p:cBhvr>
                                        <p:cTn id="272" dur="500"/>
                                        <p:tgtEl>
                                          <p:spTgt spid="68"/>
                                        </p:tgtEl>
                                      </p:cBhvr>
                                    </p:animEffect>
                                  </p:childTnLst>
                                </p:cTn>
                              </p:par>
                            </p:childTnLst>
                          </p:cTn>
                        </p:par>
                        <p:par>
                          <p:cTn id="273" fill="hold">
                            <p:stCondLst>
                              <p:cond delay="500"/>
                            </p:stCondLst>
                            <p:childTnLst>
                              <p:par>
                                <p:cTn id="274" presetID="53" presetClass="entr" presetSubtype="16" fill="hold" grpId="0" nodeType="afterEffect">
                                  <p:stCondLst>
                                    <p:cond delay="0"/>
                                  </p:stCondLst>
                                  <p:childTnLst>
                                    <p:set>
                                      <p:cBhvr>
                                        <p:cTn id="275" dur="1" fill="hold">
                                          <p:stCondLst>
                                            <p:cond delay="0"/>
                                          </p:stCondLst>
                                        </p:cTn>
                                        <p:tgtEl>
                                          <p:spTgt spid="69"/>
                                        </p:tgtEl>
                                        <p:attrNameLst>
                                          <p:attrName>style.visibility</p:attrName>
                                        </p:attrNameLst>
                                      </p:cBhvr>
                                      <p:to>
                                        <p:strVal val="visible"/>
                                      </p:to>
                                    </p:set>
                                    <p:anim calcmode="lin" valueType="num">
                                      <p:cBhvr>
                                        <p:cTn id="276" dur="500" fill="hold"/>
                                        <p:tgtEl>
                                          <p:spTgt spid="69"/>
                                        </p:tgtEl>
                                        <p:attrNameLst>
                                          <p:attrName>ppt_w</p:attrName>
                                        </p:attrNameLst>
                                      </p:cBhvr>
                                      <p:tavLst>
                                        <p:tav tm="0">
                                          <p:val>
                                            <p:fltVal val="0"/>
                                          </p:val>
                                        </p:tav>
                                        <p:tav tm="100000">
                                          <p:val>
                                            <p:strVal val="#ppt_w"/>
                                          </p:val>
                                        </p:tav>
                                      </p:tavLst>
                                    </p:anim>
                                    <p:anim calcmode="lin" valueType="num">
                                      <p:cBhvr>
                                        <p:cTn id="277" dur="500" fill="hold"/>
                                        <p:tgtEl>
                                          <p:spTgt spid="69"/>
                                        </p:tgtEl>
                                        <p:attrNameLst>
                                          <p:attrName>ppt_h</p:attrName>
                                        </p:attrNameLst>
                                      </p:cBhvr>
                                      <p:tavLst>
                                        <p:tav tm="0">
                                          <p:val>
                                            <p:fltVal val="0"/>
                                          </p:val>
                                        </p:tav>
                                        <p:tav tm="100000">
                                          <p:val>
                                            <p:strVal val="#ppt_h"/>
                                          </p:val>
                                        </p:tav>
                                      </p:tavLst>
                                    </p:anim>
                                    <p:animEffect transition="in" filter="fade">
                                      <p:cBhvr>
                                        <p:cTn id="278" dur="500"/>
                                        <p:tgtEl>
                                          <p:spTgt spid="69"/>
                                        </p:tgtEl>
                                      </p:cBhvr>
                                    </p:animEffect>
                                  </p:childTnLst>
                                </p:cTn>
                              </p:par>
                              <p:par>
                                <p:cTn id="279" presetID="53" presetClass="entr" presetSubtype="16" fill="hold" grpId="0" nodeType="withEffect">
                                  <p:stCondLst>
                                    <p:cond delay="0"/>
                                  </p:stCondLst>
                                  <p:childTnLst>
                                    <p:set>
                                      <p:cBhvr>
                                        <p:cTn id="280" dur="1" fill="hold">
                                          <p:stCondLst>
                                            <p:cond delay="0"/>
                                          </p:stCondLst>
                                        </p:cTn>
                                        <p:tgtEl>
                                          <p:spTgt spid="70"/>
                                        </p:tgtEl>
                                        <p:attrNameLst>
                                          <p:attrName>style.visibility</p:attrName>
                                        </p:attrNameLst>
                                      </p:cBhvr>
                                      <p:to>
                                        <p:strVal val="visible"/>
                                      </p:to>
                                    </p:set>
                                    <p:anim calcmode="lin" valueType="num">
                                      <p:cBhvr>
                                        <p:cTn id="281" dur="500" fill="hold"/>
                                        <p:tgtEl>
                                          <p:spTgt spid="70"/>
                                        </p:tgtEl>
                                        <p:attrNameLst>
                                          <p:attrName>ppt_w</p:attrName>
                                        </p:attrNameLst>
                                      </p:cBhvr>
                                      <p:tavLst>
                                        <p:tav tm="0">
                                          <p:val>
                                            <p:fltVal val="0"/>
                                          </p:val>
                                        </p:tav>
                                        <p:tav tm="100000">
                                          <p:val>
                                            <p:strVal val="#ppt_w"/>
                                          </p:val>
                                        </p:tav>
                                      </p:tavLst>
                                    </p:anim>
                                    <p:anim calcmode="lin" valueType="num">
                                      <p:cBhvr>
                                        <p:cTn id="282" dur="500" fill="hold"/>
                                        <p:tgtEl>
                                          <p:spTgt spid="70"/>
                                        </p:tgtEl>
                                        <p:attrNameLst>
                                          <p:attrName>ppt_h</p:attrName>
                                        </p:attrNameLst>
                                      </p:cBhvr>
                                      <p:tavLst>
                                        <p:tav tm="0">
                                          <p:val>
                                            <p:fltVal val="0"/>
                                          </p:val>
                                        </p:tav>
                                        <p:tav tm="100000">
                                          <p:val>
                                            <p:strVal val="#ppt_h"/>
                                          </p:val>
                                        </p:tav>
                                      </p:tavLst>
                                    </p:anim>
                                    <p:animEffect transition="in" filter="fade">
                                      <p:cBhvr>
                                        <p:cTn id="283" dur="500"/>
                                        <p:tgtEl>
                                          <p:spTgt spid="70"/>
                                        </p:tgtEl>
                                      </p:cBhvr>
                                    </p:animEffect>
                                  </p:childTnLst>
                                </p:cTn>
                              </p:par>
                              <p:par>
                                <p:cTn id="284" presetID="53" presetClass="entr" presetSubtype="16" fill="hold" grpId="0" nodeType="withEffect">
                                  <p:stCondLst>
                                    <p:cond delay="0"/>
                                  </p:stCondLst>
                                  <p:childTnLst>
                                    <p:set>
                                      <p:cBhvr>
                                        <p:cTn id="285" dur="1" fill="hold">
                                          <p:stCondLst>
                                            <p:cond delay="0"/>
                                          </p:stCondLst>
                                        </p:cTn>
                                        <p:tgtEl>
                                          <p:spTgt spid="71"/>
                                        </p:tgtEl>
                                        <p:attrNameLst>
                                          <p:attrName>style.visibility</p:attrName>
                                        </p:attrNameLst>
                                      </p:cBhvr>
                                      <p:to>
                                        <p:strVal val="visible"/>
                                      </p:to>
                                    </p:set>
                                    <p:anim calcmode="lin" valueType="num">
                                      <p:cBhvr>
                                        <p:cTn id="286" dur="500" fill="hold"/>
                                        <p:tgtEl>
                                          <p:spTgt spid="71"/>
                                        </p:tgtEl>
                                        <p:attrNameLst>
                                          <p:attrName>ppt_w</p:attrName>
                                        </p:attrNameLst>
                                      </p:cBhvr>
                                      <p:tavLst>
                                        <p:tav tm="0">
                                          <p:val>
                                            <p:fltVal val="0"/>
                                          </p:val>
                                        </p:tav>
                                        <p:tav tm="100000">
                                          <p:val>
                                            <p:strVal val="#ppt_w"/>
                                          </p:val>
                                        </p:tav>
                                      </p:tavLst>
                                    </p:anim>
                                    <p:anim calcmode="lin" valueType="num">
                                      <p:cBhvr>
                                        <p:cTn id="287" dur="500" fill="hold"/>
                                        <p:tgtEl>
                                          <p:spTgt spid="71"/>
                                        </p:tgtEl>
                                        <p:attrNameLst>
                                          <p:attrName>ppt_h</p:attrName>
                                        </p:attrNameLst>
                                      </p:cBhvr>
                                      <p:tavLst>
                                        <p:tav tm="0">
                                          <p:val>
                                            <p:fltVal val="0"/>
                                          </p:val>
                                        </p:tav>
                                        <p:tav tm="100000">
                                          <p:val>
                                            <p:strVal val="#ppt_h"/>
                                          </p:val>
                                        </p:tav>
                                      </p:tavLst>
                                    </p:anim>
                                    <p:animEffect transition="in" filter="fade">
                                      <p:cBhvr>
                                        <p:cTn id="288" dur="500"/>
                                        <p:tgtEl>
                                          <p:spTgt spid="71"/>
                                        </p:tgtEl>
                                      </p:cBhvr>
                                    </p:animEffect>
                                  </p:childTnLst>
                                </p:cTn>
                              </p:par>
                              <p:par>
                                <p:cTn id="289" presetID="53" presetClass="entr" presetSubtype="16" fill="hold" nodeType="withEffect">
                                  <p:stCondLst>
                                    <p:cond delay="0"/>
                                  </p:stCondLst>
                                  <p:childTnLst>
                                    <p:set>
                                      <p:cBhvr>
                                        <p:cTn id="290" dur="1" fill="hold">
                                          <p:stCondLst>
                                            <p:cond delay="0"/>
                                          </p:stCondLst>
                                        </p:cTn>
                                        <p:tgtEl>
                                          <p:spTgt spid="10"/>
                                        </p:tgtEl>
                                        <p:attrNameLst>
                                          <p:attrName>style.visibility</p:attrName>
                                        </p:attrNameLst>
                                      </p:cBhvr>
                                      <p:to>
                                        <p:strVal val="visible"/>
                                      </p:to>
                                    </p:set>
                                    <p:anim calcmode="lin" valueType="num">
                                      <p:cBhvr>
                                        <p:cTn id="291" dur="500" fill="hold"/>
                                        <p:tgtEl>
                                          <p:spTgt spid="10"/>
                                        </p:tgtEl>
                                        <p:attrNameLst>
                                          <p:attrName>ppt_w</p:attrName>
                                        </p:attrNameLst>
                                      </p:cBhvr>
                                      <p:tavLst>
                                        <p:tav tm="0">
                                          <p:val>
                                            <p:fltVal val="0"/>
                                          </p:val>
                                        </p:tav>
                                        <p:tav tm="100000">
                                          <p:val>
                                            <p:strVal val="#ppt_w"/>
                                          </p:val>
                                        </p:tav>
                                      </p:tavLst>
                                    </p:anim>
                                    <p:anim calcmode="lin" valueType="num">
                                      <p:cBhvr>
                                        <p:cTn id="292" dur="500" fill="hold"/>
                                        <p:tgtEl>
                                          <p:spTgt spid="10"/>
                                        </p:tgtEl>
                                        <p:attrNameLst>
                                          <p:attrName>ppt_h</p:attrName>
                                        </p:attrNameLst>
                                      </p:cBhvr>
                                      <p:tavLst>
                                        <p:tav tm="0">
                                          <p:val>
                                            <p:fltVal val="0"/>
                                          </p:val>
                                        </p:tav>
                                        <p:tav tm="100000">
                                          <p:val>
                                            <p:strVal val="#ppt_h"/>
                                          </p:val>
                                        </p:tav>
                                      </p:tavLst>
                                    </p:anim>
                                    <p:animEffect transition="in" filter="fade">
                                      <p:cBhvr>
                                        <p:cTn id="293" dur="500"/>
                                        <p:tgtEl>
                                          <p:spTgt spid="10"/>
                                        </p:tgtEl>
                                      </p:cBhvr>
                                    </p:animEffect>
                                  </p:childTnLst>
                                </p:cTn>
                              </p:par>
                              <p:par>
                                <p:cTn id="294" presetID="53" presetClass="entr" presetSubtype="16" fill="hold" nodeType="withEffect">
                                  <p:stCondLst>
                                    <p:cond delay="0"/>
                                  </p:stCondLst>
                                  <p:childTnLst>
                                    <p:set>
                                      <p:cBhvr>
                                        <p:cTn id="295" dur="1" fill="hold">
                                          <p:stCondLst>
                                            <p:cond delay="0"/>
                                          </p:stCondLst>
                                        </p:cTn>
                                        <p:tgtEl>
                                          <p:spTgt spid="7"/>
                                        </p:tgtEl>
                                        <p:attrNameLst>
                                          <p:attrName>style.visibility</p:attrName>
                                        </p:attrNameLst>
                                      </p:cBhvr>
                                      <p:to>
                                        <p:strVal val="visible"/>
                                      </p:to>
                                    </p:set>
                                    <p:anim calcmode="lin" valueType="num">
                                      <p:cBhvr>
                                        <p:cTn id="296" dur="500" fill="hold"/>
                                        <p:tgtEl>
                                          <p:spTgt spid="7"/>
                                        </p:tgtEl>
                                        <p:attrNameLst>
                                          <p:attrName>ppt_w</p:attrName>
                                        </p:attrNameLst>
                                      </p:cBhvr>
                                      <p:tavLst>
                                        <p:tav tm="0">
                                          <p:val>
                                            <p:fltVal val="0"/>
                                          </p:val>
                                        </p:tav>
                                        <p:tav tm="100000">
                                          <p:val>
                                            <p:strVal val="#ppt_w"/>
                                          </p:val>
                                        </p:tav>
                                      </p:tavLst>
                                    </p:anim>
                                    <p:anim calcmode="lin" valueType="num">
                                      <p:cBhvr>
                                        <p:cTn id="297" dur="500" fill="hold"/>
                                        <p:tgtEl>
                                          <p:spTgt spid="7"/>
                                        </p:tgtEl>
                                        <p:attrNameLst>
                                          <p:attrName>ppt_h</p:attrName>
                                        </p:attrNameLst>
                                      </p:cBhvr>
                                      <p:tavLst>
                                        <p:tav tm="0">
                                          <p:val>
                                            <p:fltVal val="0"/>
                                          </p:val>
                                        </p:tav>
                                        <p:tav tm="100000">
                                          <p:val>
                                            <p:strVal val="#ppt_h"/>
                                          </p:val>
                                        </p:tav>
                                      </p:tavLst>
                                    </p:anim>
                                    <p:animEffect transition="in" filter="fade">
                                      <p:cBhvr>
                                        <p:cTn id="298" dur="500"/>
                                        <p:tgtEl>
                                          <p:spTgt spid="7"/>
                                        </p:tgtEl>
                                      </p:cBhvr>
                                    </p:animEffect>
                                  </p:childTnLst>
                                </p:cTn>
                              </p:par>
                              <p:par>
                                <p:cTn id="299" presetID="10" presetClass="exit" presetSubtype="0" fill="hold" nodeType="withEffect">
                                  <p:stCondLst>
                                    <p:cond delay="500"/>
                                  </p:stCondLst>
                                  <p:childTnLst>
                                    <p:animEffect transition="out" filter="fade">
                                      <p:cBhvr>
                                        <p:cTn id="300" dur="500"/>
                                        <p:tgtEl>
                                          <p:spTgt spid="68"/>
                                        </p:tgtEl>
                                      </p:cBhvr>
                                    </p:animEffect>
                                    <p:set>
                                      <p:cBhvr>
                                        <p:cTn id="301" dur="1" fill="hold">
                                          <p:stCondLst>
                                            <p:cond delay="499"/>
                                          </p:stCondLst>
                                        </p:cTn>
                                        <p:tgtEl>
                                          <p:spTgt spid="68"/>
                                        </p:tgtEl>
                                        <p:attrNameLst>
                                          <p:attrName>style.visibility</p:attrName>
                                        </p:attrNameLst>
                                      </p:cBhvr>
                                      <p:to>
                                        <p:strVal val="hidden"/>
                                      </p:to>
                                    </p:set>
                                  </p:childTnLst>
                                </p:cTn>
                              </p:par>
                              <p:par>
                                <p:cTn id="302" presetID="10" presetClass="exit" presetSubtype="0" fill="hold" grpId="1" nodeType="withEffect">
                                  <p:stCondLst>
                                    <p:cond delay="500"/>
                                  </p:stCondLst>
                                  <p:childTnLst>
                                    <p:animEffect transition="out" filter="fade">
                                      <p:cBhvr>
                                        <p:cTn id="303" dur="500"/>
                                        <p:tgtEl>
                                          <p:spTgt spid="67"/>
                                        </p:tgtEl>
                                      </p:cBhvr>
                                    </p:animEffect>
                                    <p:set>
                                      <p:cBhvr>
                                        <p:cTn id="304" dur="1" fill="hold">
                                          <p:stCondLst>
                                            <p:cond delay="499"/>
                                          </p:stCondLst>
                                        </p:cTn>
                                        <p:tgtEl>
                                          <p:spTgt spid="67"/>
                                        </p:tgtEl>
                                        <p:attrNameLst>
                                          <p:attrName>style.visibility</p:attrName>
                                        </p:attrNameLst>
                                      </p:cBhvr>
                                      <p:to>
                                        <p:strVal val="hidden"/>
                                      </p:to>
                                    </p:set>
                                  </p:childTnLst>
                                </p:cTn>
                              </p:par>
                              <p:par>
                                <p:cTn id="305" presetID="10" presetClass="exit" presetSubtype="0" fill="hold" grpId="1" nodeType="withEffect">
                                  <p:stCondLst>
                                    <p:cond delay="500"/>
                                  </p:stCondLst>
                                  <p:childTnLst>
                                    <p:animEffect transition="out" filter="fade">
                                      <p:cBhvr>
                                        <p:cTn id="306" dur="500"/>
                                        <p:tgtEl>
                                          <p:spTgt spid="80"/>
                                        </p:tgtEl>
                                      </p:cBhvr>
                                    </p:animEffect>
                                    <p:set>
                                      <p:cBhvr>
                                        <p:cTn id="307" dur="1" fill="hold">
                                          <p:stCondLst>
                                            <p:cond delay="499"/>
                                          </p:stCondLst>
                                        </p:cTn>
                                        <p:tgtEl>
                                          <p:spTgt spid="80"/>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21" presetClass="entr" presetSubtype="1" fill="hold" grpId="0" nodeType="clickEffect">
                                  <p:stCondLst>
                                    <p:cond delay="0"/>
                                  </p:stCondLst>
                                  <p:childTnLst>
                                    <p:set>
                                      <p:cBhvr>
                                        <p:cTn id="311" dur="1" fill="hold">
                                          <p:stCondLst>
                                            <p:cond delay="0"/>
                                          </p:stCondLst>
                                        </p:cTn>
                                        <p:tgtEl>
                                          <p:spTgt spid="72"/>
                                        </p:tgtEl>
                                        <p:attrNameLst>
                                          <p:attrName>style.visibility</p:attrName>
                                        </p:attrNameLst>
                                      </p:cBhvr>
                                      <p:to>
                                        <p:strVal val="visible"/>
                                      </p:to>
                                    </p:set>
                                    <p:animEffect transition="in" filter="wheel(1)">
                                      <p:cBhvr>
                                        <p:cTn id="312" dur="1000"/>
                                        <p:tgtEl>
                                          <p:spTgt spid="72"/>
                                        </p:tgtEl>
                                      </p:cBhvr>
                                    </p:animEffect>
                                  </p:childTnLst>
                                </p:cTn>
                              </p:par>
                            </p:childTnLst>
                          </p:cTn>
                        </p:par>
                      </p:childTnLst>
                    </p:cTn>
                  </p:par>
                  <p:par>
                    <p:cTn id="313" fill="hold">
                      <p:stCondLst>
                        <p:cond delay="indefinite"/>
                      </p:stCondLst>
                      <p:childTnLst>
                        <p:par>
                          <p:cTn id="314" fill="hold">
                            <p:stCondLst>
                              <p:cond delay="0"/>
                            </p:stCondLst>
                            <p:childTnLst>
                              <p:par>
                                <p:cTn id="315" presetID="21" presetClass="entr" presetSubtype="1" fill="hold" grpId="1" nodeType="clickEffect">
                                  <p:stCondLst>
                                    <p:cond delay="0"/>
                                  </p:stCondLst>
                                  <p:childTnLst>
                                    <p:set>
                                      <p:cBhvr>
                                        <p:cTn id="316" dur="1" fill="hold">
                                          <p:stCondLst>
                                            <p:cond delay="0"/>
                                          </p:stCondLst>
                                        </p:cTn>
                                        <p:tgtEl>
                                          <p:spTgt spid="62"/>
                                        </p:tgtEl>
                                        <p:attrNameLst>
                                          <p:attrName>style.visibility</p:attrName>
                                        </p:attrNameLst>
                                      </p:cBhvr>
                                      <p:to>
                                        <p:strVal val="visible"/>
                                      </p:to>
                                    </p:set>
                                    <p:animEffect transition="in" filter="wheel(1)">
                                      <p:cBhvr>
                                        <p:cTn id="317" dur="1000"/>
                                        <p:tgtEl>
                                          <p:spTgt spid="62"/>
                                        </p:tgtEl>
                                      </p:cBhvr>
                                    </p:animEffect>
                                  </p:childTnLst>
                                </p:cTn>
                              </p:par>
                            </p:childTnLst>
                          </p:cTn>
                        </p:par>
                      </p:childTnLst>
                    </p:cTn>
                  </p:par>
                  <p:par>
                    <p:cTn id="318" fill="hold">
                      <p:stCondLst>
                        <p:cond delay="indefinite"/>
                      </p:stCondLst>
                      <p:childTnLst>
                        <p:par>
                          <p:cTn id="319" fill="hold">
                            <p:stCondLst>
                              <p:cond delay="0"/>
                            </p:stCondLst>
                            <p:childTnLst>
                              <p:par>
                                <p:cTn id="320" presetID="2" presetClass="entr" presetSubtype="4" fill="hold" grpId="0" nodeType="clickEffect">
                                  <p:stCondLst>
                                    <p:cond delay="0"/>
                                  </p:stCondLst>
                                  <p:childTnLst>
                                    <p:set>
                                      <p:cBhvr>
                                        <p:cTn id="321" dur="1" fill="hold">
                                          <p:stCondLst>
                                            <p:cond delay="0"/>
                                          </p:stCondLst>
                                        </p:cTn>
                                        <p:tgtEl>
                                          <p:spTgt spid="40"/>
                                        </p:tgtEl>
                                        <p:attrNameLst>
                                          <p:attrName>style.visibility</p:attrName>
                                        </p:attrNameLst>
                                      </p:cBhvr>
                                      <p:to>
                                        <p:strVal val="visible"/>
                                      </p:to>
                                    </p:set>
                                    <p:anim calcmode="lin" valueType="num">
                                      <p:cBhvr additive="base">
                                        <p:cTn id="322" dur="500" fill="hold"/>
                                        <p:tgtEl>
                                          <p:spTgt spid="40"/>
                                        </p:tgtEl>
                                        <p:attrNameLst>
                                          <p:attrName>ppt_x</p:attrName>
                                        </p:attrNameLst>
                                      </p:cBhvr>
                                      <p:tavLst>
                                        <p:tav tm="0">
                                          <p:val>
                                            <p:strVal val="#ppt_x"/>
                                          </p:val>
                                        </p:tav>
                                        <p:tav tm="100000">
                                          <p:val>
                                            <p:strVal val="#ppt_x"/>
                                          </p:val>
                                        </p:tav>
                                      </p:tavLst>
                                    </p:anim>
                                    <p:anim calcmode="lin" valueType="num">
                                      <p:cBhvr additive="base">
                                        <p:cTn id="3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0" nodeType="clickEffect">
                                  <p:stCondLst>
                                    <p:cond delay="0"/>
                                  </p:stCondLst>
                                  <p:childTnLst>
                                    <p:set>
                                      <p:cBhvr>
                                        <p:cTn id="327" dur="1" fill="hold">
                                          <p:stCondLst>
                                            <p:cond delay="0"/>
                                          </p:stCondLst>
                                        </p:cTn>
                                        <p:tgtEl>
                                          <p:spTgt spid="73"/>
                                        </p:tgtEl>
                                        <p:attrNameLst>
                                          <p:attrName>style.visibility</p:attrName>
                                        </p:attrNameLst>
                                      </p:cBhvr>
                                      <p:to>
                                        <p:strVal val="visible"/>
                                      </p:to>
                                    </p:set>
                                    <p:anim calcmode="lin" valueType="num">
                                      <p:cBhvr additive="base">
                                        <p:cTn id="328" dur="500" fill="hold"/>
                                        <p:tgtEl>
                                          <p:spTgt spid="73"/>
                                        </p:tgtEl>
                                        <p:attrNameLst>
                                          <p:attrName>ppt_x</p:attrName>
                                        </p:attrNameLst>
                                      </p:cBhvr>
                                      <p:tavLst>
                                        <p:tav tm="0">
                                          <p:val>
                                            <p:strVal val="#ppt_x"/>
                                          </p:val>
                                        </p:tav>
                                        <p:tav tm="100000">
                                          <p:val>
                                            <p:strVal val="#ppt_x"/>
                                          </p:val>
                                        </p:tav>
                                      </p:tavLst>
                                    </p:anim>
                                    <p:anim calcmode="lin" valueType="num">
                                      <p:cBhvr additive="base">
                                        <p:cTn id="32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30" fill="hold">
                      <p:stCondLst>
                        <p:cond delay="indefinite"/>
                      </p:stCondLst>
                      <p:childTnLst>
                        <p:par>
                          <p:cTn id="331" fill="hold">
                            <p:stCondLst>
                              <p:cond delay="0"/>
                            </p:stCondLst>
                            <p:childTnLst>
                              <p:par>
                                <p:cTn id="332" presetID="22" presetClass="entr" presetSubtype="2" fill="hold" nodeType="clickEffect">
                                  <p:stCondLst>
                                    <p:cond delay="0"/>
                                  </p:stCondLst>
                                  <p:childTnLst>
                                    <p:set>
                                      <p:cBhvr>
                                        <p:cTn id="333" dur="1" fill="hold">
                                          <p:stCondLst>
                                            <p:cond delay="0"/>
                                          </p:stCondLst>
                                        </p:cTn>
                                        <p:tgtEl>
                                          <p:spTgt spid="74"/>
                                        </p:tgtEl>
                                        <p:attrNameLst>
                                          <p:attrName>style.visibility</p:attrName>
                                        </p:attrNameLst>
                                      </p:cBhvr>
                                      <p:to>
                                        <p:strVal val="visible"/>
                                      </p:to>
                                    </p:set>
                                    <p:animEffect transition="in" filter="wipe(right)">
                                      <p:cBhvr>
                                        <p:cTn id="334" dur="500"/>
                                        <p:tgtEl>
                                          <p:spTgt spid="74"/>
                                        </p:tgtEl>
                                      </p:cBhvr>
                                    </p:animEffect>
                                  </p:childTnLst>
                                </p:cTn>
                              </p:par>
                              <p:par>
                                <p:cTn id="335" presetID="22" presetClass="entr" presetSubtype="2" fill="hold" nodeType="withEffect">
                                  <p:stCondLst>
                                    <p:cond delay="0"/>
                                  </p:stCondLst>
                                  <p:childTnLst>
                                    <p:set>
                                      <p:cBhvr>
                                        <p:cTn id="336" dur="1" fill="hold">
                                          <p:stCondLst>
                                            <p:cond delay="0"/>
                                          </p:stCondLst>
                                        </p:cTn>
                                        <p:tgtEl>
                                          <p:spTgt spid="75"/>
                                        </p:tgtEl>
                                        <p:attrNameLst>
                                          <p:attrName>style.visibility</p:attrName>
                                        </p:attrNameLst>
                                      </p:cBhvr>
                                      <p:to>
                                        <p:strVal val="visible"/>
                                      </p:to>
                                    </p:set>
                                    <p:animEffect transition="in" filter="wipe(right)">
                                      <p:cBhvr>
                                        <p:cTn id="337" dur="500"/>
                                        <p:tgtEl>
                                          <p:spTgt spid="75"/>
                                        </p:tgtEl>
                                      </p:cBhvr>
                                    </p:animEffect>
                                  </p:childTnLst>
                                </p:cTn>
                              </p:par>
                            </p:childTnLst>
                          </p:cTn>
                        </p:par>
                        <p:par>
                          <p:cTn id="338" fill="hold">
                            <p:stCondLst>
                              <p:cond delay="500"/>
                            </p:stCondLst>
                            <p:childTnLst>
                              <p:par>
                                <p:cTn id="339" presetID="53" presetClass="entr" presetSubtype="16" fill="hold" grpId="0" nodeType="afterEffect">
                                  <p:stCondLst>
                                    <p:cond delay="0"/>
                                  </p:stCondLst>
                                  <p:childTnLst>
                                    <p:set>
                                      <p:cBhvr>
                                        <p:cTn id="340" dur="1" fill="hold">
                                          <p:stCondLst>
                                            <p:cond delay="0"/>
                                          </p:stCondLst>
                                        </p:cTn>
                                        <p:tgtEl>
                                          <p:spTgt spid="76"/>
                                        </p:tgtEl>
                                        <p:attrNameLst>
                                          <p:attrName>style.visibility</p:attrName>
                                        </p:attrNameLst>
                                      </p:cBhvr>
                                      <p:to>
                                        <p:strVal val="visible"/>
                                      </p:to>
                                    </p:set>
                                    <p:anim calcmode="lin" valueType="num">
                                      <p:cBhvr>
                                        <p:cTn id="341" dur="500" fill="hold"/>
                                        <p:tgtEl>
                                          <p:spTgt spid="76"/>
                                        </p:tgtEl>
                                        <p:attrNameLst>
                                          <p:attrName>ppt_w</p:attrName>
                                        </p:attrNameLst>
                                      </p:cBhvr>
                                      <p:tavLst>
                                        <p:tav tm="0">
                                          <p:val>
                                            <p:fltVal val="0"/>
                                          </p:val>
                                        </p:tav>
                                        <p:tav tm="100000">
                                          <p:val>
                                            <p:strVal val="#ppt_w"/>
                                          </p:val>
                                        </p:tav>
                                      </p:tavLst>
                                    </p:anim>
                                    <p:anim calcmode="lin" valueType="num">
                                      <p:cBhvr>
                                        <p:cTn id="342" dur="500" fill="hold"/>
                                        <p:tgtEl>
                                          <p:spTgt spid="76"/>
                                        </p:tgtEl>
                                        <p:attrNameLst>
                                          <p:attrName>ppt_h</p:attrName>
                                        </p:attrNameLst>
                                      </p:cBhvr>
                                      <p:tavLst>
                                        <p:tav tm="0">
                                          <p:val>
                                            <p:fltVal val="0"/>
                                          </p:val>
                                        </p:tav>
                                        <p:tav tm="100000">
                                          <p:val>
                                            <p:strVal val="#ppt_h"/>
                                          </p:val>
                                        </p:tav>
                                      </p:tavLst>
                                    </p:anim>
                                    <p:animEffect transition="in" filter="fade">
                                      <p:cBhvr>
                                        <p:cTn id="343" dur="500"/>
                                        <p:tgtEl>
                                          <p:spTgt spid="76"/>
                                        </p:tgtEl>
                                      </p:cBhvr>
                                    </p:animEffect>
                                  </p:childTnLst>
                                </p:cTn>
                              </p:par>
                              <p:par>
                                <p:cTn id="344" presetID="53" presetClass="entr" presetSubtype="16" fill="hold" grpId="0" nodeType="withEffect">
                                  <p:stCondLst>
                                    <p:cond delay="0"/>
                                  </p:stCondLst>
                                  <p:childTnLst>
                                    <p:set>
                                      <p:cBhvr>
                                        <p:cTn id="345" dur="1" fill="hold">
                                          <p:stCondLst>
                                            <p:cond delay="0"/>
                                          </p:stCondLst>
                                        </p:cTn>
                                        <p:tgtEl>
                                          <p:spTgt spid="77"/>
                                        </p:tgtEl>
                                        <p:attrNameLst>
                                          <p:attrName>style.visibility</p:attrName>
                                        </p:attrNameLst>
                                      </p:cBhvr>
                                      <p:to>
                                        <p:strVal val="visible"/>
                                      </p:to>
                                    </p:set>
                                    <p:anim calcmode="lin" valueType="num">
                                      <p:cBhvr>
                                        <p:cTn id="346" dur="500" fill="hold"/>
                                        <p:tgtEl>
                                          <p:spTgt spid="77"/>
                                        </p:tgtEl>
                                        <p:attrNameLst>
                                          <p:attrName>ppt_w</p:attrName>
                                        </p:attrNameLst>
                                      </p:cBhvr>
                                      <p:tavLst>
                                        <p:tav tm="0">
                                          <p:val>
                                            <p:fltVal val="0"/>
                                          </p:val>
                                        </p:tav>
                                        <p:tav tm="100000">
                                          <p:val>
                                            <p:strVal val="#ppt_w"/>
                                          </p:val>
                                        </p:tav>
                                      </p:tavLst>
                                    </p:anim>
                                    <p:anim calcmode="lin" valueType="num">
                                      <p:cBhvr>
                                        <p:cTn id="347" dur="500" fill="hold"/>
                                        <p:tgtEl>
                                          <p:spTgt spid="77"/>
                                        </p:tgtEl>
                                        <p:attrNameLst>
                                          <p:attrName>ppt_h</p:attrName>
                                        </p:attrNameLst>
                                      </p:cBhvr>
                                      <p:tavLst>
                                        <p:tav tm="0">
                                          <p:val>
                                            <p:fltVal val="0"/>
                                          </p:val>
                                        </p:tav>
                                        <p:tav tm="100000">
                                          <p:val>
                                            <p:strVal val="#ppt_h"/>
                                          </p:val>
                                        </p:tav>
                                      </p:tavLst>
                                    </p:anim>
                                    <p:animEffect transition="in" filter="fade">
                                      <p:cBhvr>
                                        <p:cTn id="348" dur="500"/>
                                        <p:tgtEl>
                                          <p:spTgt spid="77"/>
                                        </p:tgtEl>
                                      </p:cBhvr>
                                    </p:animEffect>
                                  </p:childTnLst>
                                </p:cTn>
                              </p:par>
                              <p:par>
                                <p:cTn id="349" presetID="9" presetClass="entr" presetSubtype="0" fill="hold" grpId="0" nodeType="withEffect">
                                  <p:stCondLst>
                                    <p:cond delay="0"/>
                                  </p:stCondLst>
                                  <p:childTnLst>
                                    <p:set>
                                      <p:cBhvr>
                                        <p:cTn id="350" dur="1" fill="hold">
                                          <p:stCondLst>
                                            <p:cond delay="0"/>
                                          </p:stCondLst>
                                        </p:cTn>
                                        <p:tgtEl>
                                          <p:spTgt spid="78"/>
                                        </p:tgtEl>
                                        <p:attrNameLst>
                                          <p:attrName>style.visibility</p:attrName>
                                        </p:attrNameLst>
                                      </p:cBhvr>
                                      <p:to>
                                        <p:strVal val="visible"/>
                                      </p:to>
                                    </p:set>
                                    <p:animEffect transition="in" filter="dissolve">
                                      <p:cBhvr>
                                        <p:cTn id="351" dur="500"/>
                                        <p:tgtEl>
                                          <p:spTgt spid="78"/>
                                        </p:tgtEl>
                                      </p:cBhvr>
                                    </p:animEffect>
                                  </p:childTnLst>
                                </p:cTn>
                              </p:par>
                              <p:par>
                                <p:cTn id="352" presetID="9" presetClass="entr" presetSubtype="0" fill="hold" grpId="0" nodeType="withEffect">
                                  <p:stCondLst>
                                    <p:cond delay="0"/>
                                  </p:stCondLst>
                                  <p:childTnLst>
                                    <p:set>
                                      <p:cBhvr>
                                        <p:cTn id="353" dur="1" fill="hold">
                                          <p:stCondLst>
                                            <p:cond delay="0"/>
                                          </p:stCondLst>
                                        </p:cTn>
                                        <p:tgtEl>
                                          <p:spTgt spid="79"/>
                                        </p:tgtEl>
                                        <p:attrNameLst>
                                          <p:attrName>style.visibility</p:attrName>
                                        </p:attrNameLst>
                                      </p:cBhvr>
                                      <p:to>
                                        <p:strVal val="visible"/>
                                      </p:to>
                                    </p:set>
                                    <p:animEffect transition="in" filter="dissolve">
                                      <p:cBhvr>
                                        <p:cTn id="354" dur="500"/>
                                        <p:tgtEl>
                                          <p:spTgt spid="79"/>
                                        </p:tgtEl>
                                      </p:cBhvr>
                                    </p:animEffect>
                                  </p:childTnLst>
                                </p:cTn>
                              </p:par>
                              <p:par>
                                <p:cTn id="355" presetID="10" presetClass="exit" presetSubtype="0" fill="hold" nodeType="withEffect">
                                  <p:stCondLst>
                                    <p:cond delay="500"/>
                                  </p:stCondLst>
                                  <p:childTnLst>
                                    <p:animEffect transition="out" filter="fade">
                                      <p:cBhvr>
                                        <p:cTn id="356" dur="500"/>
                                        <p:tgtEl>
                                          <p:spTgt spid="74"/>
                                        </p:tgtEl>
                                      </p:cBhvr>
                                    </p:animEffect>
                                    <p:set>
                                      <p:cBhvr>
                                        <p:cTn id="357" dur="1" fill="hold">
                                          <p:stCondLst>
                                            <p:cond delay="499"/>
                                          </p:stCondLst>
                                        </p:cTn>
                                        <p:tgtEl>
                                          <p:spTgt spid="74"/>
                                        </p:tgtEl>
                                        <p:attrNameLst>
                                          <p:attrName>style.visibility</p:attrName>
                                        </p:attrNameLst>
                                      </p:cBhvr>
                                      <p:to>
                                        <p:strVal val="hidden"/>
                                      </p:to>
                                    </p:set>
                                  </p:childTnLst>
                                </p:cTn>
                              </p:par>
                              <p:par>
                                <p:cTn id="358" presetID="10" presetClass="exit" presetSubtype="0" fill="hold" nodeType="withEffect">
                                  <p:stCondLst>
                                    <p:cond delay="500"/>
                                  </p:stCondLst>
                                  <p:childTnLst>
                                    <p:animEffect transition="out" filter="fade">
                                      <p:cBhvr>
                                        <p:cTn id="359" dur="500"/>
                                        <p:tgtEl>
                                          <p:spTgt spid="75"/>
                                        </p:tgtEl>
                                      </p:cBhvr>
                                    </p:animEffect>
                                    <p:set>
                                      <p:cBhvr>
                                        <p:cTn id="360" dur="1" fill="hold">
                                          <p:stCondLst>
                                            <p:cond delay="499"/>
                                          </p:stCondLst>
                                        </p:cTn>
                                        <p:tgtEl>
                                          <p:spTgt spid="75"/>
                                        </p:tgtEl>
                                        <p:attrNameLst>
                                          <p:attrName>style.visibility</p:attrName>
                                        </p:attrNameLst>
                                      </p:cBhvr>
                                      <p:to>
                                        <p:strVal val="hidden"/>
                                      </p:to>
                                    </p:set>
                                  </p:childTnLst>
                                </p:cTn>
                              </p:par>
                              <p:par>
                                <p:cTn id="361" presetID="10" presetClass="exit" presetSubtype="0" fill="hold" grpId="1" nodeType="withEffect">
                                  <p:stCondLst>
                                    <p:cond delay="500"/>
                                  </p:stCondLst>
                                  <p:childTnLst>
                                    <p:animEffect transition="out" filter="fade">
                                      <p:cBhvr>
                                        <p:cTn id="362" dur="500"/>
                                        <p:tgtEl>
                                          <p:spTgt spid="72"/>
                                        </p:tgtEl>
                                      </p:cBhvr>
                                    </p:animEffect>
                                    <p:set>
                                      <p:cBhvr>
                                        <p:cTn id="363" dur="1" fill="hold">
                                          <p:stCondLst>
                                            <p:cond delay="499"/>
                                          </p:stCondLst>
                                        </p:cTn>
                                        <p:tgtEl>
                                          <p:spTgt spid="72"/>
                                        </p:tgtEl>
                                        <p:attrNameLst>
                                          <p:attrName>style.visibility</p:attrName>
                                        </p:attrNameLst>
                                      </p:cBhvr>
                                      <p:to>
                                        <p:strVal val="hidden"/>
                                      </p:to>
                                    </p:set>
                                  </p:childTnLst>
                                </p:cTn>
                              </p:par>
                              <p:par>
                                <p:cTn id="364" presetID="10" presetClass="exit" presetSubtype="0" fill="hold" grpId="2" nodeType="withEffect">
                                  <p:stCondLst>
                                    <p:cond delay="500"/>
                                  </p:stCondLst>
                                  <p:childTnLst>
                                    <p:animEffect transition="out" filter="fade">
                                      <p:cBhvr>
                                        <p:cTn id="365" dur="500"/>
                                        <p:tgtEl>
                                          <p:spTgt spid="62"/>
                                        </p:tgtEl>
                                      </p:cBhvr>
                                    </p:animEffect>
                                    <p:set>
                                      <p:cBhvr>
                                        <p:cTn id="366" dur="1" fill="hold">
                                          <p:stCondLst>
                                            <p:cond delay="499"/>
                                          </p:stCondLst>
                                        </p:cTn>
                                        <p:tgtEl>
                                          <p:spTgt spid="62"/>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1" presetClass="entr" presetSubtype="1" fill="hold" grpId="0" nodeType="clickEffect">
                                  <p:stCondLst>
                                    <p:cond delay="0"/>
                                  </p:stCondLst>
                                  <p:childTnLst>
                                    <p:set>
                                      <p:cBhvr>
                                        <p:cTn id="370" dur="1" fill="hold">
                                          <p:stCondLst>
                                            <p:cond delay="0"/>
                                          </p:stCondLst>
                                        </p:cTn>
                                        <p:tgtEl>
                                          <p:spTgt spid="82"/>
                                        </p:tgtEl>
                                        <p:attrNameLst>
                                          <p:attrName>style.visibility</p:attrName>
                                        </p:attrNameLst>
                                      </p:cBhvr>
                                      <p:to>
                                        <p:strVal val="visible"/>
                                      </p:to>
                                    </p:set>
                                    <p:animEffect transition="in" filter="wheel(1)">
                                      <p:cBhvr>
                                        <p:cTn id="371" dur="1000"/>
                                        <p:tgtEl>
                                          <p:spTgt spid="82"/>
                                        </p:tgtEl>
                                      </p:cBhvr>
                                    </p:animEffect>
                                  </p:childTnLst>
                                </p:cTn>
                              </p:par>
                            </p:childTnLst>
                          </p:cTn>
                        </p:par>
                      </p:childTnLst>
                    </p:cTn>
                  </p:par>
                  <p:par>
                    <p:cTn id="372" fill="hold">
                      <p:stCondLst>
                        <p:cond delay="indefinite"/>
                      </p:stCondLst>
                      <p:childTnLst>
                        <p:par>
                          <p:cTn id="373" fill="hold">
                            <p:stCondLst>
                              <p:cond delay="0"/>
                            </p:stCondLst>
                            <p:childTnLst>
                              <p:par>
                                <p:cTn id="374" presetID="21" presetClass="entr" presetSubtype="1" fill="hold" grpId="4" nodeType="clickEffect">
                                  <p:stCondLst>
                                    <p:cond delay="0"/>
                                  </p:stCondLst>
                                  <p:childTnLst>
                                    <p:set>
                                      <p:cBhvr>
                                        <p:cTn id="375" dur="1" fill="hold">
                                          <p:stCondLst>
                                            <p:cond delay="0"/>
                                          </p:stCondLst>
                                        </p:cTn>
                                        <p:tgtEl>
                                          <p:spTgt spid="62"/>
                                        </p:tgtEl>
                                        <p:attrNameLst>
                                          <p:attrName>style.visibility</p:attrName>
                                        </p:attrNameLst>
                                      </p:cBhvr>
                                      <p:to>
                                        <p:strVal val="visible"/>
                                      </p:to>
                                    </p:set>
                                    <p:animEffect transition="in" filter="wheel(1)">
                                      <p:cBhvr>
                                        <p:cTn id="376" dur="1000"/>
                                        <p:tgtEl>
                                          <p:spTgt spid="62"/>
                                        </p:tgtEl>
                                      </p:cBhvr>
                                    </p:animEffect>
                                  </p:childTnLst>
                                </p:cTn>
                              </p:par>
                            </p:childTnLst>
                          </p:cTn>
                        </p:par>
                      </p:childTnLst>
                    </p:cTn>
                  </p:par>
                  <p:par>
                    <p:cTn id="377" fill="hold">
                      <p:stCondLst>
                        <p:cond delay="indefinite"/>
                      </p:stCondLst>
                      <p:childTnLst>
                        <p:par>
                          <p:cTn id="378" fill="hold">
                            <p:stCondLst>
                              <p:cond delay="0"/>
                            </p:stCondLst>
                            <p:childTnLst>
                              <p:par>
                                <p:cTn id="379" presetID="2" presetClass="entr" presetSubtype="4" fill="hold" grpId="0" nodeType="clickEffect">
                                  <p:stCondLst>
                                    <p:cond delay="0"/>
                                  </p:stCondLst>
                                  <p:childTnLst>
                                    <p:set>
                                      <p:cBhvr>
                                        <p:cTn id="380" dur="1" fill="hold">
                                          <p:stCondLst>
                                            <p:cond delay="0"/>
                                          </p:stCondLst>
                                        </p:cTn>
                                        <p:tgtEl>
                                          <p:spTgt spid="83"/>
                                        </p:tgtEl>
                                        <p:attrNameLst>
                                          <p:attrName>style.visibility</p:attrName>
                                        </p:attrNameLst>
                                      </p:cBhvr>
                                      <p:to>
                                        <p:strVal val="visible"/>
                                      </p:to>
                                    </p:set>
                                    <p:anim calcmode="lin" valueType="num">
                                      <p:cBhvr additive="base">
                                        <p:cTn id="381" dur="500" fill="hold"/>
                                        <p:tgtEl>
                                          <p:spTgt spid="83"/>
                                        </p:tgtEl>
                                        <p:attrNameLst>
                                          <p:attrName>ppt_x</p:attrName>
                                        </p:attrNameLst>
                                      </p:cBhvr>
                                      <p:tavLst>
                                        <p:tav tm="0">
                                          <p:val>
                                            <p:strVal val="#ppt_x"/>
                                          </p:val>
                                        </p:tav>
                                        <p:tav tm="100000">
                                          <p:val>
                                            <p:strVal val="#ppt_x"/>
                                          </p:val>
                                        </p:tav>
                                      </p:tavLst>
                                    </p:anim>
                                    <p:anim calcmode="lin" valueType="num">
                                      <p:cBhvr additive="base">
                                        <p:cTn id="38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83" fill="hold">
                      <p:stCondLst>
                        <p:cond delay="indefinite"/>
                      </p:stCondLst>
                      <p:childTnLst>
                        <p:par>
                          <p:cTn id="384" fill="hold">
                            <p:stCondLst>
                              <p:cond delay="0"/>
                            </p:stCondLst>
                            <p:childTnLst>
                              <p:par>
                                <p:cTn id="385" presetID="22" presetClass="entr" presetSubtype="2" fill="hold" nodeType="clickEffect">
                                  <p:stCondLst>
                                    <p:cond delay="0"/>
                                  </p:stCondLst>
                                  <p:childTnLst>
                                    <p:set>
                                      <p:cBhvr>
                                        <p:cTn id="386" dur="1" fill="hold">
                                          <p:stCondLst>
                                            <p:cond delay="0"/>
                                          </p:stCondLst>
                                        </p:cTn>
                                        <p:tgtEl>
                                          <p:spTgt spid="84"/>
                                        </p:tgtEl>
                                        <p:attrNameLst>
                                          <p:attrName>style.visibility</p:attrName>
                                        </p:attrNameLst>
                                      </p:cBhvr>
                                      <p:to>
                                        <p:strVal val="visible"/>
                                      </p:to>
                                    </p:set>
                                    <p:animEffect transition="in" filter="wipe(right)">
                                      <p:cBhvr>
                                        <p:cTn id="387" dur="500"/>
                                        <p:tgtEl>
                                          <p:spTgt spid="84"/>
                                        </p:tgtEl>
                                      </p:cBhvr>
                                    </p:animEffect>
                                  </p:childTnLst>
                                </p:cTn>
                              </p:par>
                            </p:childTnLst>
                          </p:cTn>
                        </p:par>
                        <p:par>
                          <p:cTn id="388" fill="hold">
                            <p:stCondLst>
                              <p:cond delay="500"/>
                            </p:stCondLst>
                            <p:childTnLst>
                              <p:par>
                                <p:cTn id="389" presetID="53" presetClass="entr" presetSubtype="16" fill="hold" grpId="0" nodeType="afterEffect">
                                  <p:stCondLst>
                                    <p:cond delay="0"/>
                                  </p:stCondLst>
                                  <p:childTnLst>
                                    <p:set>
                                      <p:cBhvr>
                                        <p:cTn id="390" dur="1" fill="hold">
                                          <p:stCondLst>
                                            <p:cond delay="0"/>
                                          </p:stCondLst>
                                        </p:cTn>
                                        <p:tgtEl>
                                          <p:spTgt spid="85"/>
                                        </p:tgtEl>
                                        <p:attrNameLst>
                                          <p:attrName>style.visibility</p:attrName>
                                        </p:attrNameLst>
                                      </p:cBhvr>
                                      <p:to>
                                        <p:strVal val="visible"/>
                                      </p:to>
                                    </p:set>
                                    <p:anim calcmode="lin" valueType="num">
                                      <p:cBhvr>
                                        <p:cTn id="391" dur="500" fill="hold"/>
                                        <p:tgtEl>
                                          <p:spTgt spid="85"/>
                                        </p:tgtEl>
                                        <p:attrNameLst>
                                          <p:attrName>ppt_w</p:attrName>
                                        </p:attrNameLst>
                                      </p:cBhvr>
                                      <p:tavLst>
                                        <p:tav tm="0">
                                          <p:val>
                                            <p:fltVal val="0"/>
                                          </p:val>
                                        </p:tav>
                                        <p:tav tm="100000">
                                          <p:val>
                                            <p:strVal val="#ppt_w"/>
                                          </p:val>
                                        </p:tav>
                                      </p:tavLst>
                                    </p:anim>
                                    <p:anim calcmode="lin" valueType="num">
                                      <p:cBhvr>
                                        <p:cTn id="392" dur="500" fill="hold"/>
                                        <p:tgtEl>
                                          <p:spTgt spid="85"/>
                                        </p:tgtEl>
                                        <p:attrNameLst>
                                          <p:attrName>ppt_h</p:attrName>
                                        </p:attrNameLst>
                                      </p:cBhvr>
                                      <p:tavLst>
                                        <p:tav tm="0">
                                          <p:val>
                                            <p:fltVal val="0"/>
                                          </p:val>
                                        </p:tav>
                                        <p:tav tm="100000">
                                          <p:val>
                                            <p:strVal val="#ppt_h"/>
                                          </p:val>
                                        </p:tav>
                                      </p:tavLst>
                                    </p:anim>
                                    <p:animEffect transition="in" filter="fade">
                                      <p:cBhvr>
                                        <p:cTn id="393" dur="500"/>
                                        <p:tgtEl>
                                          <p:spTgt spid="85"/>
                                        </p:tgtEl>
                                      </p:cBhvr>
                                    </p:animEffect>
                                  </p:childTnLst>
                                </p:cTn>
                              </p:par>
                            </p:childTnLst>
                          </p:cTn>
                        </p:par>
                        <p:par>
                          <p:cTn id="394" fill="hold">
                            <p:stCondLst>
                              <p:cond delay="1000"/>
                            </p:stCondLst>
                            <p:childTnLst>
                              <p:par>
                                <p:cTn id="395" presetID="10" presetClass="exit" presetSubtype="0" fill="hold" nodeType="afterEffect">
                                  <p:stCondLst>
                                    <p:cond delay="500"/>
                                  </p:stCondLst>
                                  <p:childTnLst>
                                    <p:animEffect transition="out" filter="fade">
                                      <p:cBhvr>
                                        <p:cTn id="396" dur="500"/>
                                        <p:tgtEl>
                                          <p:spTgt spid="84"/>
                                        </p:tgtEl>
                                      </p:cBhvr>
                                    </p:animEffect>
                                    <p:set>
                                      <p:cBhvr>
                                        <p:cTn id="397" dur="1" fill="hold">
                                          <p:stCondLst>
                                            <p:cond delay="499"/>
                                          </p:stCondLst>
                                        </p:cTn>
                                        <p:tgtEl>
                                          <p:spTgt spid="84"/>
                                        </p:tgtEl>
                                        <p:attrNameLst>
                                          <p:attrName>style.visibility</p:attrName>
                                        </p:attrNameLst>
                                      </p:cBhvr>
                                      <p:to>
                                        <p:strVal val="hidden"/>
                                      </p:to>
                                    </p:set>
                                  </p:childTnLst>
                                </p:cTn>
                              </p:par>
                              <p:par>
                                <p:cTn id="398" presetID="10" presetClass="exit" presetSubtype="0" fill="hold" grpId="1" nodeType="withEffect">
                                  <p:stCondLst>
                                    <p:cond delay="500"/>
                                  </p:stCondLst>
                                  <p:childTnLst>
                                    <p:animEffect transition="out" filter="fade">
                                      <p:cBhvr>
                                        <p:cTn id="399" dur="500"/>
                                        <p:tgtEl>
                                          <p:spTgt spid="82"/>
                                        </p:tgtEl>
                                      </p:cBhvr>
                                    </p:animEffect>
                                    <p:set>
                                      <p:cBhvr>
                                        <p:cTn id="400" dur="1" fill="hold">
                                          <p:stCondLst>
                                            <p:cond delay="499"/>
                                          </p:stCondLst>
                                        </p:cTn>
                                        <p:tgtEl>
                                          <p:spTgt spid="82"/>
                                        </p:tgtEl>
                                        <p:attrNameLst>
                                          <p:attrName>style.visibility</p:attrName>
                                        </p:attrNameLst>
                                      </p:cBhvr>
                                      <p:to>
                                        <p:strVal val="hidden"/>
                                      </p:to>
                                    </p:set>
                                  </p:childTnLst>
                                </p:cTn>
                              </p:par>
                              <p:par>
                                <p:cTn id="401" presetID="10" presetClass="exit" presetSubtype="0" fill="hold" grpId="5" nodeType="withEffect">
                                  <p:stCondLst>
                                    <p:cond delay="500"/>
                                  </p:stCondLst>
                                  <p:childTnLst>
                                    <p:animEffect transition="out" filter="fade">
                                      <p:cBhvr>
                                        <p:cTn id="402" dur="500"/>
                                        <p:tgtEl>
                                          <p:spTgt spid="62"/>
                                        </p:tgtEl>
                                      </p:cBhvr>
                                    </p:animEffect>
                                    <p:set>
                                      <p:cBhvr>
                                        <p:cTn id="403"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P spid="34" grpId="0"/>
      <p:bldP spid="35" grpId="0"/>
      <p:bldP spid="38" grpId="0" animBg="1"/>
      <p:bldP spid="38" grpId="1" animBg="1"/>
      <p:bldP spid="39" grpId="0"/>
      <p:bldP spid="40" grpId="0"/>
      <p:bldP spid="41" grpId="0"/>
      <p:bldP spid="42" grpId="0"/>
      <p:bldP spid="43" grpId="0"/>
      <p:bldP spid="44" grpId="0"/>
      <p:bldP spid="45" grpId="0"/>
      <p:bldP spid="46" grpId="0"/>
      <p:bldP spid="50" grpId="0" animBg="1"/>
      <p:bldP spid="50" grpId="1" animBg="1"/>
      <p:bldP spid="52" grpId="0"/>
      <p:bldP spid="53" grpId="0" animBg="1"/>
      <p:bldP spid="53" grpId="1" animBg="1"/>
      <p:bldP spid="54" grpId="0" animBg="1"/>
      <p:bldP spid="54" grpId="1" animBg="1"/>
      <p:bldP spid="56" grpId="0"/>
      <p:bldP spid="57" grpId="0"/>
      <p:bldP spid="59" grpId="0"/>
      <p:bldP spid="60" grpId="0"/>
      <p:bldP spid="61" grpId="0" animBg="1"/>
      <p:bldP spid="61" grpId="1" animBg="1"/>
      <p:bldP spid="62" grpId="0" animBg="1"/>
      <p:bldP spid="62" grpId="1" animBg="1"/>
      <p:bldP spid="62" grpId="2" animBg="1"/>
      <p:bldP spid="62" grpId="3" animBg="1"/>
      <p:bldP spid="62" grpId="4" animBg="1"/>
      <p:bldP spid="62" grpId="5" animBg="1"/>
      <p:bldP spid="64" grpId="0"/>
      <p:bldP spid="65" grpId="0"/>
      <p:bldP spid="66" grpId="0"/>
      <p:bldP spid="67" grpId="0" animBg="1"/>
      <p:bldP spid="67" grpId="1" animBg="1"/>
      <p:bldP spid="69" grpId="0"/>
      <p:bldP spid="70" grpId="0"/>
      <p:bldP spid="71" grpId="0"/>
      <p:bldP spid="72" grpId="0" animBg="1"/>
      <p:bldP spid="72" grpId="1" animBg="1"/>
      <p:bldP spid="73" grpId="0"/>
      <p:bldP spid="76" grpId="0"/>
      <p:bldP spid="77" grpId="0"/>
      <p:bldP spid="78" grpId="0" animBg="1"/>
      <p:bldP spid="79" grpId="0"/>
      <p:bldP spid="80" grpId="0" animBg="1"/>
      <p:bldP spid="80" grpId="1" animBg="1"/>
      <p:bldP spid="81" grpId="0" animBg="1"/>
      <p:bldP spid="81" grpId="1" animBg="1"/>
      <p:bldP spid="82" grpId="0" animBg="1"/>
      <p:bldP spid="82" grpId="1" animBg="1"/>
      <p:bldP spid="83" grpId="0"/>
      <p:bldP spid="85" grpId="0"/>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7A64E-4619-B11A-F7B5-0FCE0E7F2E6D}"/>
              </a:ext>
            </a:extLst>
          </p:cNvPr>
          <p:cNvSpPr>
            <a:spLocks noGrp="1"/>
          </p:cNvSpPr>
          <p:nvPr>
            <p:ph type="title"/>
          </p:nvPr>
        </p:nvSpPr>
        <p:spPr/>
        <p:txBody>
          <a:bodyPr/>
          <a:lstStyle/>
          <a:p>
            <a:r>
              <a:rPr lang="nl-NL" dirty="0"/>
              <a:t>Wat is er nieuw?</a:t>
            </a:r>
          </a:p>
        </p:txBody>
      </p:sp>
      <p:sp>
        <p:nvSpPr>
          <p:cNvPr id="4" name="Tijdelijke aanduiding voor tekst 3">
            <a:extLst>
              <a:ext uri="{FF2B5EF4-FFF2-40B4-BE49-F238E27FC236}">
                <a16:creationId xmlns:a16="http://schemas.microsoft.com/office/drawing/2014/main" id="{829F6746-F843-30AB-86C1-43E2C1160B79}"/>
              </a:ext>
            </a:extLst>
          </p:cNvPr>
          <p:cNvSpPr>
            <a:spLocks noGrp="1"/>
          </p:cNvSpPr>
          <p:nvPr>
            <p:ph type="body" idx="1"/>
          </p:nvPr>
        </p:nvSpPr>
        <p:spPr/>
        <p:txBody>
          <a:bodyPr/>
          <a:lstStyle/>
          <a:p>
            <a:r>
              <a:rPr lang="nl-NL" dirty="0"/>
              <a:t>Wijzigingen in de syllabus</a:t>
            </a:r>
          </a:p>
        </p:txBody>
      </p:sp>
    </p:spTree>
    <p:extLst>
      <p:ext uri="{BB962C8B-B14F-4D97-AF65-F5344CB8AC3E}">
        <p14:creationId xmlns:p14="http://schemas.microsoft.com/office/powerpoint/2010/main" val="501075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7EBF0-5204-3A61-2F7A-89A75549DE4D}"/>
              </a:ext>
            </a:extLst>
          </p:cNvPr>
          <p:cNvSpPr>
            <a:spLocks noGrp="1"/>
          </p:cNvSpPr>
          <p:nvPr>
            <p:ph type="title"/>
          </p:nvPr>
        </p:nvSpPr>
        <p:spPr/>
        <p:txBody>
          <a:bodyPr/>
          <a:lstStyle/>
          <a:p>
            <a:r>
              <a:rPr lang="nl-NL" dirty="0"/>
              <a:t>Hoe werkt band gap?</a:t>
            </a:r>
          </a:p>
        </p:txBody>
      </p:sp>
      <p:sp>
        <p:nvSpPr>
          <p:cNvPr id="3" name="Tijdelijke aanduiding voor tekst 2">
            <a:extLst>
              <a:ext uri="{FF2B5EF4-FFF2-40B4-BE49-F238E27FC236}">
                <a16:creationId xmlns:a16="http://schemas.microsoft.com/office/drawing/2014/main" id="{D86BA35F-1BA5-6DD7-3190-F67AA1003E77}"/>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671369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45210-5EFE-AD16-27A8-5992E90528B9}"/>
              </a:ext>
            </a:extLst>
          </p:cNvPr>
          <p:cNvSpPr>
            <a:spLocks noGrp="1"/>
          </p:cNvSpPr>
          <p:nvPr>
            <p:ph type="title"/>
          </p:nvPr>
        </p:nvSpPr>
        <p:spPr/>
        <p:txBody>
          <a:bodyPr/>
          <a:lstStyle/>
          <a:p>
            <a:r>
              <a:rPr lang="nl-NL" dirty="0"/>
              <a:t>Voorbeeld: 2019 TV1</a:t>
            </a:r>
          </a:p>
        </p:txBody>
      </p:sp>
      <p:pic>
        <p:nvPicPr>
          <p:cNvPr id="7" name="Tijdelijke aanduiding voor inhoud 6">
            <a:extLst>
              <a:ext uri="{FF2B5EF4-FFF2-40B4-BE49-F238E27FC236}">
                <a16:creationId xmlns:a16="http://schemas.microsoft.com/office/drawing/2014/main" id="{86D8DC0D-7ADB-E6D3-3A62-50B2AC64A98D}"/>
              </a:ext>
            </a:extLst>
          </p:cNvPr>
          <p:cNvPicPr>
            <a:picLocks noGrp="1" noChangeAspect="1"/>
          </p:cNvPicPr>
          <p:nvPr>
            <p:ph sz="half" idx="1"/>
          </p:nvPr>
        </p:nvPicPr>
        <p:blipFill>
          <a:blip r:embed="rId2"/>
          <a:stretch>
            <a:fillRect/>
          </a:stretch>
        </p:blipFill>
        <p:spPr>
          <a:xfrm>
            <a:off x="185057" y="1551373"/>
            <a:ext cx="6121399" cy="4662927"/>
          </a:xfrm>
        </p:spPr>
      </p:pic>
      <mc:AlternateContent xmlns:mc="http://schemas.openxmlformats.org/markup-compatibility/2006" xmlns:p14="http://schemas.microsoft.com/office/powerpoint/2010/main">
        <mc:Choice Requires="p14">
          <p:contentPart p14:bwMode="auto" r:id="rId3">
            <p14:nvContentPartPr>
              <p14:cNvPr id="8" name="Inkt 7">
                <a:extLst>
                  <a:ext uri="{FF2B5EF4-FFF2-40B4-BE49-F238E27FC236}">
                    <a16:creationId xmlns:a16="http://schemas.microsoft.com/office/drawing/2014/main" id="{7A49DB71-38FB-2F27-D8BB-85897C4431F5}"/>
                  </a:ext>
                </a:extLst>
              </p14:cNvPr>
              <p14:cNvContentPartPr/>
              <p14:nvPr/>
            </p14:nvContentPartPr>
            <p14:xfrm>
              <a:off x="2162451" y="2581440"/>
              <a:ext cx="2278080" cy="31320"/>
            </p14:xfrm>
          </p:contentPart>
        </mc:Choice>
        <mc:Fallback xmlns="">
          <p:pic>
            <p:nvPicPr>
              <p:cNvPr id="8" name="Inkt 7">
                <a:extLst>
                  <a:ext uri="{FF2B5EF4-FFF2-40B4-BE49-F238E27FC236}">
                    <a16:creationId xmlns:a16="http://schemas.microsoft.com/office/drawing/2014/main" id="{7A49DB71-38FB-2F27-D8BB-85897C4431F5}"/>
                  </a:ext>
                </a:extLst>
              </p:cNvPr>
              <p:cNvPicPr/>
              <p:nvPr/>
            </p:nvPicPr>
            <p:blipFill>
              <a:blip r:embed="rId4"/>
              <a:stretch>
                <a:fillRect/>
              </a:stretch>
            </p:blipFill>
            <p:spPr>
              <a:xfrm>
                <a:off x="2108811" y="2473440"/>
                <a:ext cx="23857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B5EC7C85-F785-DCE5-C316-54B3CBF8272A}"/>
                  </a:ext>
                </a:extLst>
              </p14:cNvPr>
              <p14:cNvContentPartPr/>
              <p14:nvPr/>
            </p14:nvContentPartPr>
            <p14:xfrm>
              <a:off x="1001451" y="2786280"/>
              <a:ext cx="297000" cy="7920"/>
            </p14:xfrm>
          </p:contentPart>
        </mc:Choice>
        <mc:Fallback xmlns="">
          <p:pic>
            <p:nvPicPr>
              <p:cNvPr id="9" name="Inkt 8">
                <a:extLst>
                  <a:ext uri="{FF2B5EF4-FFF2-40B4-BE49-F238E27FC236}">
                    <a16:creationId xmlns:a16="http://schemas.microsoft.com/office/drawing/2014/main" id="{B5EC7C85-F785-DCE5-C316-54B3CBF8272A}"/>
                  </a:ext>
                </a:extLst>
              </p:cNvPr>
              <p:cNvPicPr/>
              <p:nvPr/>
            </p:nvPicPr>
            <p:blipFill>
              <a:blip r:embed="rId6"/>
              <a:stretch>
                <a:fillRect/>
              </a:stretch>
            </p:blipFill>
            <p:spPr>
              <a:xfrm>
                <a:off x="947451" y="2678280"/>
                <a:ext cx="4046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t 10">
                <a:extLst>
                  <a:ext uri="{FF2B5EF4-FFF2-40B4-BE49-F238E27FC236}">
                    <a16:creationId xmlns:a16="http://schemas.microsoft.com/office/drawing/2014/main" id="{C6715474-C057-15D2-EFE0-4D44C2ABB4BF}"/>
                  </a:ext>
                </a:extLst>
              </p14:cNvPr>
              <p14:cNvContentPartPr/>
              <p14:nvPr/>
            </p14:nvContentPartPr>
            <p14:xfrm>
              <a:off x="2169651" y="2801040"/>
              <a:ext cx="471960" cy="22320"/>
            </p14:xfrm>
          </p:contentPart>
        </mc:Choice>
        <mc:Fallback xmlns="">
          <p:pic>
            <p:nvPicPr>
              <p:cNvPr id="11" name="Inkt 10">
                <a:extLst>
                  <a:ext uri="{FF2B5EF4-FFF2-40B4-BE49-F238E27FC236}">
                    <a16:creationId xmlns:a16="http://schemas.microsoft.com/office/drawing/2014/main" id="{C6715474-C057-15D2-EFE0-4D44C2ABB4BF}"/>
                  </a:ext>
                </a:extLst>
              </p:cNvPr>
              <p:cNvPicPr/>
              <p:nvPr/>
            </p:nvPicPr>
            <p:blipFill>
              <a:blip r:embed="rId8"/>
              <a:stretch>
                <a:fillRect/>
              </a:stretch>
            </p:blipFill>
            <p:spPr>
              <a:xfrm>
                <a:off x="2115651" y="2693040"/>
                <a:ext cx="5796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t 12">
                <a:extLst>
                  <a:ext uri="{FF2B5EF4-FFF2-40B4-BE49-F238E27FC236}">
                    <a16:creationId xmlns:a16="http://schemas.microsoft.com/office/drawing/2014/main" id="{C5BC17FA-68AC-201D-DCE8-152342824717}"/>
                  </a:ext>
                </a:extLst>
              </p14:cNvPr>
              <p14:cNvContentPartPr/>
              <p14:nvPr/>
            </p14:nvContentPartPr>
            <p14:xfrm>
              <a:off x="3563114" y="2779440"/>
              <a:ext cx="414000" cy="14760"/>
            </p14:xfrm>
          </p:contentPart>
        </mc:Choice>
        <mc:Fallback xmlns="">
          <p:pic>
            <p:nvPicPr>
              <p:cNvPr id="13" name="Inkt 12">
                <a:extLst>
                  <a:ext uri="{FF2B5EF4-FFF2-40B4-BE49-F238E27FC236}">
                    <a16:creationId xmlns:a16="http://schemas.microsoft.com/office/drawing/2014/main" id="{C5BC17FA-68AC-201D-DCE8-152342824717}"/>
                  </a:ext>
                </a:extLst>
              </p:cNvPr>
              <p:cNvPicPr/>
              <p:nvPr/>
            </p:nvPicPr>
            <p:blipFill>
              <a:blip r:embed="rId10"/>
              <a:stretch>
                <a:fillRect/>
              </a:stretch>
            </p:blipFill>
            <p:spPr>
              <a:xfrm>
                <a:off x="3509114" y="2671440"/>
                <a:ext cx="521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t 14">
                <a:extLst>
                  <a:ext uri="{FF2B5EF4-FFF2-40B4-BE49-F238E27FC236}">
                    <a16:creationId xmlns:a16="http://schemas.microsoft.com/office/drawing/2014/main" id="{D4ACB4E6-DB6E-751D-DABF-FB35F5389655}"/>
                  </a:ext>
                </a:extLst>
              </p14:cNvPr>
              <p14:cNvContentPartPr/>
              <p14:nvPr/>
            </p14:nvContentPartPr>
            <p14:xfrm>
              <a:off x="1299074" y="2953320"/>
              <a:ext cx="1683720" cy="43920"/>
            </p14:xfrm>
          </p:contentPart>
        </mc:Choice>
        <mc:Fallback xmlns="">
          <p:pic>
            <p:nvPicPr>
              <p:cNvPr id="15" name="Inkt 14">
                <a:extLst>
                  <a:ext uri="{FF2B5EF4-FFF2-40B4-BE49-F238E27FC236}">
                    <a16:creationId xmlns:a16="http://schemas.microsoft.com/office/drawing/2014/main" id="{D4ACB4E6-DB6E-751D-DABF-FB35F5389655}"/>
                  </a:ext>
                </a:extLst>
              </p:cNvPr>
              <p:cNvPicPr/>
              <p:nvPr/>
            </p:nvPicPr>
            <p:blipFill>
              <a:blip r:embed="rId12"/>
              <a:stretch>
                <a:fillRect/>
              </a:stretch>
            </p:blipFill>
            <p:spPr>
              <a:xfrm>
                <a:off x="1245074" y="2845320"/>
                <a:ext cx="179136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t 16">
                <a:extLst>
                  <a:ext uri="{FF2B5EF4-FFF2-40B4-BE49-F238E27FC236}">
                    <a16:creationId xmlns:a16="http://schemas.microsoft.com/office/drawing/2014/main" id="{8CF43339-0E08-1DD3-4855-EABF2B2BFFEB}"/>
                  </a:ext>
                </a:extLst>
              </p14:cNvPr>
              <p14:cNvContentPartPr/>
              <p14:nvPr/>
            </p14:nvContentPartPr>
            <p14:xfrm>
              <a:off x="4354394" y="2975280"/>
              <a:ext cx="1451520" cy="29160"/>
            </p14:xfrm>
          </p:contentPart>
        </mc:Choice>
        <mc:Fallback xmlns="">
          <p:pic>
            <p:nvPicPr>
              <p:cNvPr id="17" name="Inkt 16">
                <a:extLst>
                  <a:ext uri="{FF2B5EF4-FFF2-40B4-BE49-F238E27FC236}">
                    <a16:creationId xmlns:a16="http://schemas.microsoft.com/office/drawing/2014/main" id="{8CF43339-0E08-1DD3-4855-EABF2B2BFFEB}"/>
                  </a:ext>
                </a:extLst>
              </p:cNvPr>
              <p:cNvPicPr/>
              <p:nvPr/>
            </p:nvPicPr>
            <p:blipFill>
              <a:blip r:embed="rId14"/>
              <a:stretch>
                <a:fillRect/>
              </a:stretch>
            </p:blipFill>
            <p:spPr>
              <a:xfrm>
                <a:off x="4300394" y="2867280"/>
                <a:ext cx="15591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t 18">
                <a:extLst>
                  <a:ext uri="{FF2B5EF4-FFF2-40B4-BE49-F238E27FC236}">
                    <a16:creationId xmlns:a16="http://schemas.microsoft.com/office/drawing/2014/main" id="{6C9BEA80-8A0C-C87A-D85D-A9340AF140FB}"/>
                  </a:ext>
                </a:extLst>
              </p14:cNvPr>
              <p14:cNvContentPartPr/>
              <p14:nvPr/>
            </p14:nvContentPartPr>
            <p14:xfrm>
              <a:off x="2140754" y="3142320"/>
              <a:ext cx="646200" cy="7560"/>
            </p14:xfrm>
          </p:contentPart>
        </mc:Choice>
        <mc:Fallback xmlns="">
          <p:pic>
            <p:nvPicPr>
              <p:cNvPr id="19" name="Inkt 18">
                <a:extLst>
                  <a:ext uri="{FF2B5EF4-FFF2-40B4-BE49-F238E27FC236}">
                    <a16:creationId xmlns:a16="http://schemas.microsoft.com/office/drawing/2014/main" id="{6C9BEA80-8A0C-C87A-D85D-A9340AF140FB}"/>
                  </a:ext>
                </a:extLst>
              </p:cNvPr>
              <p:cNvPicPr/>
              <p:nvPr/>
            </p:nvPicPr>
            <p:blipFill>
              <a:blip r:embed="rId16"/>
              <a:stretch>
                <a:fillRect/>
              </a:stretch>
            </p:blipFill>
            <p:spPr>
              <a:xfrm>
                <a:off x="2086754" y="3034320"/>
                <a:ext cx="75384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t 19">
                <a:extLst>
                  <a:ext uri="{FF2B5EF4-FFF2-40B4-BE49-F238E27FC236}">
                    <a16:creationId xmlns:a16="http://schemas.microsoft.com/office/drawing/2014/main" id="{603B0F25-75CC-EED9-D88E-C13731FBB3AD}"/>
                  </a:ext>
                </a:extLst>
              </p14:cNvPr>
              <p14:cNvContentPartPr/>
              <p14:nvPr/>
            </p14:nvContentPartPr>
            <p14:xfrm>
              <a:off x="1639994" y="5733600"/>
              <a:ext cx="144720" cy="7560"/>
            </p14:xfrm>
          </p:contentPart>
        </mc:Choice>
        <mc:Fallback xmlns="">
          <p:pic>
            <p:nvPicPr>
              <p:cNvPr id="20" name="Inkt 19">
                <a:extLst>
                  <a:ext uri="{FF2B5EF4-FFF2-40B4-BE49-F238E27FC236}">
                    <a16:creationId xmlns:a16="http://schemas.microsoft.com/office/drawing/2014/main" id="{603B0F25-75CC-EED9-D88E-C13731FBB3AD}"/>
                  </a:ext>
                </a:extLst>
              </p:cNvPr>
              <p:cNvPicPr/>
              <p:nvPr/>
            </p:nvPicPr>
            <p:blipFill>
              <a:blip r:embed="rId18"/>
              <a:stretch>
                <a:fillRect/>
              </a:stretch>
            </p:blipFill>
            <p:spPr>
              <a:xfrm>
                <a:off x="1585994" y="5625960"/>
                <a:ext cx="2523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t 20">
                <a:extLst>
                  <a:ext uri="{FF2B5EF4-FFF2-40B4-BE49-F238E27FC236}">
                    <a16:creationId xmlns:a16="http://schemas.microsoft.com/office/drawing/2014/main" id="{5EC2554E-09BB-9259-162F-DE7522730980}"/>
                  </a:ext>
                </a:extLst>
              </p14:cNvPr>
              <p14:cNvContentPartPr/>
              <p14:nvPr/>
            </p14:nvContentPartPr>
            <p14:xfrm>
              <a:off x="2198714" y="5718120"/>
              <a:ext cx="558000" cy="15120"/>
            </p14:xfrm>
          </p:contentPart>
        </mc:Choice>
        <mc:Fallback xmlns="">
          <p:pic>
            <p:nvPicPr>
              <p:cNvPr id="21" name="Inkt 20">
                <a:extLst>
                  <a:ext uri="{FF2B5EF4-FFF2-40B4-BE49-F238E27FC236}">
                    <a16:creationId xmlns:a16="http://schemas.microsoft.com/office/drawing/2014/main" id="{5EC2554E-09BB-9259-162F-DE7522730980}"/>
                  </a:ext>
                </a:extLst>
              </p:cNvPr>
              <p:cNvPicPr/>
              <p:nvPr/>
            </p:nvPicPr>
            <p:blipFill>
              <a:blip r:embed="rId20"/>
              <a:stretch>
                <a:fillRect/>
              </a:stretch>
            </p:blipFill>
            <p:spPr>
              <a:xfrm>
                <a:off x="2145074" y="5610480"/>
                <a:ext cx="66564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t 22">
                <a:extLst>
                  <a:ext uri="{FF2B5EF4-FFF2-40B4-BE49-F238E27FC236}">
                    <a16:creationId xmlns:a16="http://schemas.microsoft.com/office/drawing/2014/main" id="{F8926931-F632-988D-C489-0C2A3020AB85}"/>
                  </a:ext>
                </a:extLst>
              </p14:cNvPr>
              <p14:cNvContentPartPr/>
              <p14:nvPr/>
            </p14:nvContentPartPr>
            <p14:xfrm>
              <a:off x="3025994" y="5725680"/>
              <a:ext cx="864000" cy="14760"/>
            </p14:xfrm>
          </p:contentPart>
        </mc:Choice>
        <mc:Fallback xmlns="">
          <p:pic>
            <p:nvPicPr>
              <p:cNvPr id="23" name="Inkt 22">
                <a:extLst>
                  <a:ext uri="{FF2B5EF4-FFF2-40B4-BE49-F238E27FC236}">
                    <a16:creationId xmlns:a16="http://schemas.microsoft.com/office/drawing/2014/main" id="{F8926931-F632-988D-C489-0C2A3020AB85}"/>
                  </a:ext>
                </a:extLst>
              </p:cNvPr>
              <p:cNvPicPr/>
              <p:nvPr/>
            </p:nvPicPr>
            <p:blipFill>
              <a:blip r:embed="rId22"/>
              <a:stretch>
                <a:fillRect/>
              </a:stretch>
            </p:blipFill>
            <p:spPr>
              <a:xfrm>
                <a:off x="2971994" y="5617680"/>
                <a:ext cx="971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t 23">
                <a:extLst>
                  <a:ext uri="{FF2B5EF4-FFF2-40B4-BE49-F238E27FC236}">
                    <a16:creationId xmlns:a16="http://schemas.microsoft.com/office/drawing/2014/main" id="{E5DE43E1-A838-D8E8-9D98-05340BC63C9B}"/>
                  </a:ext>
                </a:extLst>
              </p14:cNvPr>
              <p14:cNvContentPartPr/>
              <p14:nvPr/>
            </p14:nvContentPartPr>
            <p14:xfrm>
              <a:off x="1030514" y="6132120"/>
              <a:ext cx="957600" cy="7920"/>
            </p14:xfrm>
          </p:contentPart>
        </mc:Choice>
        <mc:Fallback xmlns="">
          <p:pic>
            <p:nvPicPr>
              <p:cNvPr id="24" name="Inkt 23">
                <a:extLst>
                  <a:ext uri="{FF2B5EF4-FFF2-40B4-BE49-F238E27FC236}">
                    <a16:creationId xmlns:a16="http://schemas.microsoft.com/office/drawing/2014/main" id="{E5DE43E1-A838-D8E8-9D98-05340BC63C9B}"/>
                  </a:ext>
                </a:extLst>
              </p:cNvPr>
              <p:cNvPicPr/>
              <p:nvPr/>
            </p:nvPicPr>
            <p:blipFill>
              <a:blip r:embed="rId24"/>
              <a:stretch>
                <a:fillRect/>
              </a:stretch>
            </p:blipFill>
            <p:spPr>
              <a:xfrm>
                <a:off x="976514" y="6024480"/>
                <a:ext cx="1065240" cy="223560"/>
              </a:xfrm>
              <a:prstGeom prst="rect">
                <a:avLst/>
              </a:prstGeom>
            </p:spPr>
          </p:pic>
        </mc:Fallback>
      </mc:AlternateContent>
    </p:spTree>
    <p:extLst>
      <p:ext uri="{BB962C8B-B14F-4D97-AF65-F5344CB8AC3E}">
        <p14:creationId xmlns:p14="http://schemas.microsoft.com/office/powerpoint/2010/main" val="8023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6EF9B-E35D-D696-8185-0AB1AD7DC941}"/>
              </a:ext>
            </a:extLst>
          </p:cNvPr>
          <p:cNvSpPr>
            <a:spLocks noGrp="1"/>
          </p:cNvSpPr>
          <p:nvPr>
            <p:ph type="title"/>
          </p:nvPr>
        </p:nvSpPr>
        <p:spPr/>
        <p:txBody>
          <a:bodyPr/>
          <a:lstStyle/>
          <a:p>
            <a:r>
              <a:rPr lang="nl-NL" dirty="0"/>
              <a:t>Voorbeeld: 2019 TV1</a:t>
            </a:r>
          </a:p>
        </p:txBody>
      </p:sp>
      <p:pic>
        <p:nvPicPr>
          <p:cNvPr id="25" name="Tijdelijke aanduiding voor inhoud 6">
            <a:extLst>
              <a:ext uri="{FF2B5EF4-FFF2-40B4-BE49-F238E27FC236}">
                <a16:creationId xmlns:a16="http://schemas.microsoft.com/office/drawing/2014/main" id="{3F075595-87E0-1E28-6E7B-7F1EF1D8FE48}"/>
              </a:ext>
            </a:extLst>
          </p:cNvPr>
          <p:cNvPicPr>
            <a:picLocks noChangeAspect="1"/>
          </p:cNvPicPr>
          <p:nvPr/>
        </p:nvPicPr>
        <p:blipFill>
          <a:blip r:embed="rId2"/>
          <a:srcRect l="11067" t="44073" r="31198" b="15338"/>
          <a:stretch/>
        </p:blipFill>
        <p:spPr>
          <a:xfrm>
            <a:off x="838200" y="1821124"/>
            <a:ext cx="7687074" cy="4116549"/>
          </a:xfrm>
          <a:prstGeom prst="rect">
            <a:avLst/>
          </a:prstGeom>
        </p:spPr>
      </p:pic>
      <p:cxnSp>
        <p:nvCxnSpPr>
          <p:cNvPr id="4" name="Rechte verbindingslijn met pijl 3">
            <a:extLst>
              <a:ext uri="{FF2B5EF4-FFF2-40B4-BE49-F238E27FC236}">
                <a16:creationId xmlns:a16="http://schemas.microsoft.com/office/drawing/2014/main" id="{B8DF5118-8479-2F7C-7D20-AF87FF749F4E}"/>
              </a:ext>
            </a:extLst>
          </p:cNvPr>
          <p:cNvCxnSpPr/>
          <p:nvPr/>
        </p:nvCxnSpPr>
        <p:spPr>
          <a:xfrm flipV="1">
            <a:off x="1959428" y="3243943"/>
            <a:ext cx="0" cy="2612571"/>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6C6CBC18-DC41-5F13-1760-09BCAAE08B64}"/>
              </a:ext>
            </a:extLst>
          </p:cNvPr>
          <p:cNvCxnSpPr>
            <a:cxnSpLocks/>
          </p:cNvCxnSpPr>
          <p:nvPr/>
        </p:nvCxnSpPr>
        <p:spPr>
          <a:xfrm flipV="1">
            <a:off x="2082799" y="2830286"/>
            <a:ext cx="0" cy="3026228"/>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51053A26-D224-F419-A788-921D62C7AD0C}"/>
              </a:ext>
            </a:extLst>
          </p:cNvPr>
          <p:cNvCxnSpPr>
            <a:cxnSpLocks/>
          </p:cNvCxnSpPr>
          <p:nvPr/>
        </p:nvCxnSpPr>
        <p:spPr>
          <a:xfrm flipV="1">
            <a:off x="2206170" y="2634343"/>
            <a:ext cx="0" cy="3222171"/>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702C94AD-C500-6254-87BD-8E3EDCC9921C}"/>
              </a:ext>
            </a:extLst>
          </p:cNvPr>
          <p:cNvCxnSpPr>
            <a:cxnSpLocks/>
          </p:cNvCxnSpPr>
          <p:nvPr/>
        </p:nvCxnSpPr>
        <p:spPr>
          <a:xfrm flipV="1">
            <a:off x="2329540" y="2532743"/>
            <a:ext cx="0" cy="3323770"/>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AF0D0F3-7061-EDCC-DB1F-6B97902A9FF2}"/>
              </a:ext>
            </a:extLst>
          </p:cNvPr>
          <p:cNvCxnSpPr>
            <a:cxnSpLocks/>
          </p:cNvCxnSpPr>
          <p:nvPr/>
        </p:nvCxnSpPr>
        <p:spPr>
          <a:xfrm flipV="1">
            <a:off x="5914571" y="3543300"/>
            <a:ext cx="0" cy="2320469"/>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D89EC9C1-94A9-D72D-2A0C-593CD917323F}"/>
              </a:ext>
            </a:extLst>
          </p:cNvPr>
          <p:cNvCxnSpPr>
            <a:cxnSpLocks/>
          </p:cNvCxnSpPr>
          <p:nvPr/>
        </p:nvCxnSpPr>
        <p:spPr>
          <a:xfrm flipV="1">
            <a:off x="6062212" y="3517106"/>
            <a:ext cx="0" cy="2346663"/>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9D555385-47EA-DDB9-49C4-DCA2F49B5428}"/>
              </a:ext>
            </a:extLst>
          </p:cNvPr>
          <p:cNvCxnSpPr>
            <a:cxnSpLocks/>
          </p:cNvCxnSpPr>
          <p:nvPr/>
        </p:nvCxnSpPr>
        <p:spPr>
          <a:xfrm flipV="1">
            <a:off x="6214612" y="3483769"/>
            <a:ext cx="0" cy="2380000"/>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959157B3-8CED-7CA0-E983-75101ABE5134}"/>
              </a:ext>
            </a:extLst>
          </p:cNvPr>
          <p:cNvCxnSpPr>
            <a:cxnSpLocks/>
          </p:cNvCxnSpPr>
          <p:nvPr/>
        </p:nvCxnSpPr>
        <p:spPr>
          <a:xfrm flipV="1">
            <a:off x="6367012" y="3464719"/>
            <a:ext cx="0" cy="2399050"/>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FE703E12-D48E-9130-AB3C-C48093AA5582}"/>
              </a:ext>
            </a:extLst>
          </p:cNvPr>
          <p:cNvCxnSpPr>
            <a:cxnSpLocks/>
          </p:cNvCxnSpPr>
          <p:nvPr/>
        </p:nvCxnSpPr>
        <p:spPr>
          <a:xfrm flipV="1">
            <a:off x="6519412" y="3429000"/>
            <a:ext cx="0" cy="2434769"/>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688EEC5C-E387-CF93-6952-78A8E6F03320}"/>
              </a:ext>
            </a:extLst>
          </p:cNvPr>
          <p:cNvCxnSpPr>
            <a:cxnSpLocks/>
          </p:cNvCxnSpPr>
          <p:nvPr/>
        </p:nvCxnSpPr>
        <p:spPr>
          <a:xfrm flipV="1">
            <a:off x="6671812" y="3400425"/>
            <a:ext cx="0" cy="2463344"/>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397917AB-B211-1746-A383-4FCF30903D9C}"/>
              </a:ext>
            </a:extLst>
          </p:cNvPr>
          <p:cNvCxnSpPr>
            <a:cxnSpLocks/>
          </p:cNvCxnSpPr>
          <p:nvPr/>
        </p:nvCxnSpPr>
        <p:spPr>
          <a:xfrm flipV="1">
            <a:off x="6824212" y="3367088"/>
            <a:ext cx="0" cy="2496681"/>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838F76F4-F210-1C23-32A7-005FD48969B8}"/>
              </a:ext>
            </a:extLst>
          </p:cNvPr>
          <p:cNvCxnSpPr>
            <a:cxnSpLocks/>
          </p:cNvCxnSpPr>
          <p:nvPr/>
        </p:nvCxnSpPr>
        <p:spPr>
          <a:xfrm flipV="1">
            <a:off x="6976612" y="3345656"/>
            <a:ext cx="0" cy="2518113"/>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21F8928F-191A-3B97-08D1-ACD01CC37DA4}"/>
              </a:ext>
            </a:extLst>
          </p:cNvPr>
          <p:cNvCxnSpPr>
            <a:cxnSpLocks/>
          </p:cNvCxnSpPr>
          <p:nvPr/>
        </p:nvCxnSpPr>
        <p:spPr>
          <a:xfrm flipV="1">
            <a:off x="7129012" y="3312319"/>
            <a:ext cx="0" cy="2551450"/>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BC3503E3-7415-402B-A440-18731502F27A}"/>
              </a:ext>
            </a:extLst>
          </p:cNvPr>
          <p:cNvCxnSpPr>
            <a:cxnSpLocks/>
          </p:cNvCxnSpPr>
          <p:nvPr/>
        </p:nvCxnSpPr>
        <p:spPr>
          <a:xfrm flipV="1">
            <a:off x="7281412" y="3281363"/>
            <a:ext cx="0" cy="2582406"/>
          </a:xfrm>
          <a:prstGeom prst="straightConnector1">
            <a:avLst/>
          </a:prstGeom>
          <a:ln w="28575">
            <a:solidFill>
              <a:srgbClr val="9560E8"/>
            </a:solidFill>
            <a:tailEnd type="triangle"/>
          </a:ln>
        </p:spPr>
        <p:style>
          <a:lnRef idx="1">
            <a:schemeClr val="accent1"/>
          </a:lnRef>
          <a:fillRef idx="0">
            <a:schemeClr val="accent1"/>
          </a:fillRef>
          <a:effectRef idx="0">
            <a:schemeClr val="accent1"/>
          </a:effectRef>
          <a:fontRef idx="minor">
            <a:schemeClr val="tx1"/>
          </a:fontRef>
        </p:style>
      </p:cxnSp>
      <p:sp>
        <p:nvSpPr>
          <p:cNvPr id="48" name="Tekstvak 47">
            <a:extLst>
              <a:ext uri="{FF2B5EF4-FFF2-40B4-BE49-F238E27FC236}">
                <a16:creationId xmlns:a16="http://schemas.microsoft.com/office/drawing/2014/main" id="{09525261-D150-0344-B106-E2ECD39D98CA}"/>
              </a:ext>
            </a:extLst>
          </p:cNvPr>
          <p:cNvSpPr txBox="1"/>
          <p:nvPr/>
        </p:nvSpPr>
        <p:spPr>
          <a:xfrm>
            <a:off x="8950159" y="2448665"/>
            <a:ext cx="2051050" cy="830997"/>
          </a:xfrm>
          <a:prstGeom prst="rect">
            <a:avLst/>
          </a:prstGeom>
          <a:noFill/>
        </p:spPr>
        <p:txBody>
          <a:bodyPr wrap="square" rtlCol="0">
            <a:spAutoFit/>
          </a:bodyPr>
          <a:lstStyle/>
          <a:p>
            <a:r>
              <a:rPr lang="nl-NL" sz="2400" dirty="0">
                <a:latin typeface="Effra" panose="02000506080000020004"/>
              </a:rPr>
              <a:t>Kleine stapjes in energie…</a:t>
            </a:r>
          </a:p>
        </p:txBody>
      </p:sp>
      <mc:AlternateContent xmlns:mc="http://schemas.openxmlformats.org/markup-compatibility/2006" xmlns:a14="http://schemas.microsoft.com/office/drawing/2010/main">
        <mc:Choice Requires="a14">
          <p:sp>
            <p:nvSpPr>
              <p:cNvPr id="49" name="Tekstvak 48">
                <a:extLst>
                  <a:ext uri="{FF2B5EF4-FFF2-40B4-BE49-F238E27FC236}">
                    <a16:creationId xmlns:a16="http://schemas.microsoft.com/office/drawing/2014/main" id="{83BF950E-69F9-1CA4-0276-7ABE2C3212FE}"/>
                  </a:ext>
                </a:extLst>
              </p:cNvPr>
              <p:cNvSpPr txBox="1"/>
              <p:nvPr/>
            </p:nvSpPr>
            <p:spPr>
              <a:xfrm>
                <a:off x="8963034" y="3521075"/>
                <a:ext cx="2051050" cy="7935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nl-NL" sz="2400" b="0" i="1" dirty="0" smtClean="0">
                              <a:latin typeface="Cambria Math" panose="02040503050406030204" pitchFamily="18" charset="0"/>
                            </a:rPr>
                          </m:ctrlPr>
                        </m:sSubPr>
                        <m:e>
                          <m:r>
                            <a:rPr lang="nl-NL" sz="2400" b="0" i="1" dirty="0" smtClean="0">
                              <a:latin typeface="Cambria Math" panose="02040503050406030204" pitchFamily="18" charset="0"/>
                            </a:rPr>
                            <m:t>𝐸</m:t>
                          </m:r>
                        </m:e>
                        <m:sub>
                          <m:r>
                            <a:rPr lang="nl-NL" sz="2400" b="0" i="1" dirty="0" smtClean="0">
                              <a:latin typeface="Cambria Math" panose="02040503050406030204" pitchFamily="18" charset="0"/>
                            </a:rPr>
                            <m:t>𝑓</m:t>
                          </m:r>
                        </m:sub>
                      </m:sSub>
                      <m:r>
                        <a:rPr lang="nl-NL" sz="2400" b="0" i="1" dirty="0" smtClean="0">
                          <a:latin typeface="Cambria Math" panose="02040503050406030204" pitchFamily="18" charset="0"/>
                        </a:rPr>
                        <m:t>=</m:t>
                      </m:r>
                      <m:f>
                        <m:fPr>
                          <m:ctrlPr>
                            <a:rPr lang="nl-NL" sz="2400" b="0" i="1" dirty="0" smtClean="0">
                              <a:latin typeface="Cambria Math" panose="02040503050406030204" pitchFamily="18" charset="0"/>
                            </a:rPr>
                          </m:ctrlPr>
                        </m:fPr>
                        <m:num>
                          <m:r>
                            <a:rPr lang="nl-NL" sz="2400" b="0" i="1" dirty="0" smtClean="0">
                              <a:latin typeface="Cambria Math" panose="02040503050406030204" pitchFamily="18" charset="0"/>
                            </a:rPr>
                            <m:t>h𝑐</m:t>
                          </m:r>
                        </m:num>
                        <m:den>
                          <m:r>
                            <a:rPr lang="nl-NL" sz="2400" b="0" i="1" dirty="0" smtClean="0">
                              <a:latin typeface="Cambria Math" panose="02040503050406030204" pitchFamily="18" charset="0"/>
                            </a:rPr>
                            <m:t>𝜆</m:t>
                          </m:r>
                        </m:den>
                      </m:f>
                    </m:oMath>
                  </m:oMathPara>
                </a14:m>
                <a:endParaRPr lang="nl-NL" sz="2400" dirty="0">
                  <a:latin typeface="Effra" panose="02000506080000020004"/>
                </a:endParaRPr>
              </a:p>
            </p:txBody>
          </p:sp>
        </mc:Choice>
        <mc:Fallback xmlns="">
          <p:sp>
            <p:nvSpPr>
              <p:cNvPr id="49" name="Tekstvak 48">
                <a:extLst>
                  <a:ext uri="{FF2B5EF4-FFF2-40B4-BE49-F238E27FC236}">
                    <a16:creationId xmlns:a16="http://schemas.microsoft.com/office/drawing/2014/main" id="{83BF950E-69F9-1CA4-0276-7ABE2C3212FE}"/>
                  </a:ext>
                </a:extLst>
              </p:cNvPr>
              <p:cNvSpPr txBox="1">
                <a:spLocks noRot="1" noChangeAspect="1" noMove="1" noResize="1" noEditPoints="1" noAdjustHandles="1" noChangeArrowheads="1" noChangeShapeType="1" noTextEdit="1"/>
              </p:cNvSpPr>
              <p:nvPr/>
            </p:nvSpPr>
            <p:spPr>
              <a:xfrm>
                <a:off x="8963034" y="3521075"/>
                <a:ext cx="2051050" cy="793551"/>
              </a:xfrm>
              <a:prstGeom prst="rect">
                <a:avLst/>
              </a:prstGeom>
              <a:blipFill>
                <a:blip r:embed="rId3"/>
                <a:stretch>
                  <a:fillRect/>
                </a:stretch>
              </a:blipFill>
            </p:spPr>
            <p:txBody>
              <a:bodyPr/>
              <a:lstStyle/>
              <a:p>
                <a:r>
                  <a:rPr lang="nl-NL">
                    <a:noFill/>
                  </a:rPr>
                  <a:t> </a:t>
                </a:r>
              </a:p>
            </p:txBody>
          </p:sp>
        </mc:Fallback>
      </mc:AlternateContent>
      <p:sp>
        <p:nvSpPr>
          <p:cNvPr id="50" name="Tekstvak 49">
            <a:extLst>
              <a:ext uri="{FF2B5EF4-FFF2-40B4-BE49-F238E27FC236}">
                <a16:creationId xmlns:a16="http://schemas.microsoft.com/office/drawing/2014/main" id="{9B92C291-5BCC-B8F2-3C7B-24AA9EEA91D2}"/>
              </a:ext>
            </a:extLst>
          </p:cNvPr>
          <p:cNvSpPr txBox="1"/>
          <p:nvPr/>
        </p:nvSpPr>
        <p:spPr>
          <a:xfrm>
            <a:off x="8960305" y="4632097"/>
            <a:ext cx="2051050" cy="830997"/>
          </a:xfrm>
          <a:prstGeom prst="rect">
            <a:avLst/>
          </a:prstGeom>
          <a:noFill/>
        </p:spPr>
        <p:txBody>
          <a:bodyPr wrap="square" rtlCol="0">
            <a:spAutoFit/>
          </a:bodyPr>
          <a:lstStyle/>
          <a:p>
            <a:r>
              <a:rPr lang="nl-NL" sz="2400" dirty="0">
                <a:latin typeface="Effra" panose="02000506080000020004"/>
              </a:rPr>
              <a:t>Kleine stapjes in golflengte!</a:t>
            </a:r>
          </a:p>
        </p:txBody>
      </p:sp>
    </p:spTree>
    <p:extLst>
      <p:ext uri="{BB962C8B-B14F-4D97-AF65-F5344CB8AC3E}">
        <p14:creationId xmlns:p14="http://schemas.microsoft.com/office/powerpoint/2010/main" val="1046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par>
                          <p:cTn id="41" fill="hold">
                            <p:stCondLst>
                              <p:cond delay="2500"/>
                            </p:stCondLst>
                            <p:childTnLst>
                              <p:par>
                                <p:cTn id="42" presetID="22" presetClass="entr" presetSubtype="4"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par>
                          <p:cTn id="53" fill="hold">
                            <p:stCondLst>
                              <p:cond delay="4000"/>
                            </p:stCondLst>
                            <p:childTnLst>
                              <p:par>
                                <p:cTn id="54" presetID="22" presetClass="entr" presetSubtype="4"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down)">
                                      <p:cBhvr>
                                        <p:cTn id="56" dur="500"/>
                                        <p:tgtEl>
                                          <p:spTgt spid="36"/>
                                        </p:tgtEl>
                                      </p:cBhvr>
                                    </p:animEffect>
                                  </p:childTnLst>
                                </p:cTn>
                              </p:par>
                            </p:childTnLst>
                          </p:cTn>
                        </p:par>
                        <p:par>
                          <p:cTn id="57" fill="hold">
                            <p:stCondLst>
                              <p:cond delay="4500"/>
                            </p:stCondLst>
                            <p:childTnLst>
                              <p:par>
                                <p:cTn id="58" presetID="22" presetClass="entr" presetSubtype="4"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additive="base">
                                        <p:cTn id="65" dur="500" fill="hold"/>
                                        <p:tgtEl>
                                          <p:spTgt spid="48"/>
                                        </p:tgtEl>
                                        <p:attrNameLst>
                                          <p:attrName>ppt_x</p:attrName>
                                        </p:attrNameLst>
                                      </p:cBhvr>
                                      <p:tavLst>
                                        <p:tav tm="0">
                                          <p:val>
                                            <p:strVal val="1+#ppt_w/2"/>
                                          </p:val>
                                        </p:tav>
                                        <p:tav tm="100000">
                                          <p:val>
                                            <p:strVal val="#ppt_x"/>
                                          </p:val>
                                        </p:tav>
                                      </p:tavLst>
                                    </p:anim>
                                    <p:anim calcmode="lin" valueType="num">
                                      <p:cBhvr additive="base">
                                        <p:cTn id="6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500" fill="hold"/>
                                        <p:tgtEl>
                                          <p:spTgt spid="49"/>
                                        </p:tgtEl>
                                        <p:attrNameLst>
                                          <p:attrName>ppt_x</p:attrName>
                                        </p:attrNameLst>
                                      </p:cBhvr>
                                      <p:tavLst>
                                        <p:tav tm="0">
                                          <p:val>
                                            <p:strVal val="1+#ppt_w/2"/>
                                          </p:val>
                                        </p:tav>
                                        <p:tav tm="100000">
                                          <p:val>
                                            <p:strVal val="#ppt_x"/>
                                          </p:val>
                                        </p:tav>
                                      </p:tavLst>
                                    </p:anim>
                                    <p:anim calcmode="lin" valueType="num">
                                      <p:cBhvr additive="base">
                                        <p:cTn id="7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1+#ppt_w/2"/>
                                          </p:val>
                                        </p:tav>
                                        <p:tav tm="100000">
                                          <p:val>
                                            <p:strVal val="#ppt_x"/>
                                          </p:val>
                                        </p:tav>
                                      </p:tavLst>
                                    </p:anim>
                                    <p:anim calcmode="lin" valueType="num">
                                      <p:cBhvr additive="base">
                                        <p:cTn id="78"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CCC1C8E4-A7DA-51C5-39B6-4C34429C4E9F}"/>
              </a:ext>
            </a:extLst>
          </p:cNvPr>
          <p:cNvSpPr>
            <a:spLocks noGrp="1"/>
          </p:cNvSpPr>
          <p:nvPr>
            <p:ph type="title"/>
          </p:nvPr>
        </p:nvSpPr>
        <p:spPr/>
        <p:txBody>
          <a:bodyPr/>
          <a:lstStyle/>
          <a:p>
            <a:r>
              <a:rPr lang="nl-NL" dirty="0"/>
              <a:t>Voorbeeld: 2019 TV1</a:t>
            </a:r>
          </a:p>
        </p:txBody>
      </p:sp>
      <p:pic>
        <p:nvPicPr>
          <p:cNvPr id="5" name="Tijdelijke aanduiding voor inhoud 4">
            <a:extLst>
              <a:ext uri="{FF2B5EF4-FFF2-40B4-BE49-F238E27FC236}">
                <a16:creationId xmlns:a16="http://schemas.microsoft.com/office/drawing/2014/main" id="{9BF61D92-6D1A-90F2-CAB8-FEB24F349D83}"/>
              </a:ext>
            </a:extLst>
          </p:cNvPr>
          <p:cNvPicPr>
            <a:picLocks noGrp="1" noChangeAspect="1"/>
          </p:cNvPicPr>
          <p:nvPr>
            <p:ph sz="half" idx="1"/>
          </p:nvPr>
        </p:nvPicPr>
        <p:blipFill>
          <a:blip r:embed="rId2"/>
          <a:stretch>
            <a:fillRect/>
          </a:stretch>
        </p:blipFill>
        <p:spPr>
          <a:xfrm>
            <a:off x="154256" y="2041105"/>
            <a:ext cx="5803004" cy="3895238"/>
          </a:xfrm>
        </p:spPr>
      </p:pic>
      <mc:AlternateContent xmlns:mc="http://schemas.openxmlformats.org/markup-compatibility/2006" xmlns:p14="http://schemas.microsoft.com/office/powerpoint/2010/main">
        <mc:Choice Requires="p14">
          <p:contentPart p14:bwMode="auto" r:id="rId3">
            <p14:nvContentPartPr>
              <p14:cNvPr id="34" name="Inkt 33">
                <a:extLst>
                  <a:ext uri="{FF2B5EF4-FFF2-40B4-BE49-F238E27FC236}">
                    <a16:creationId xmlns:a16="http://schemas.microsoft.com/office/drawing/2014/main" id="{03D06643-7CFD-8C10-BADE-50F02567C24B}"/>
                  </a:ext>
                </a:extLst>
              </p14:cNvPr>
              <p14:cNvContentPartPr/>
              <p14:nvPr/>
            </p14:nvContentPartPr>
            <p14:xfrm>
              <a:off x="3686234" y="2140440"/>
              <a:ext cx="1167120" cy="22320"/>
            </p14:xfrm>
          </p:contentPart>
        </mc:Choice>
        <mc:Fallback xmlns="">
          <p:pic>
            <p:nvPicPr>
              <p:cNvPr id="34" name="Inkt 33">
                <a:extLst>
                  <a:ext uri="{FF2B5EF4-FFF2-40B4-BE49-F238E27FC236}">
                    <a16:creationId xmlns:a16="http://schemas.microsoft.com/office/drawing/2014/main" id="{03D06643-7CFD-8C10-BADE-50F02567C24B}"/>
                  </a:ext>
                </a:extLst>
              </p:cNvPr>
              <p:cNvPicPr/>
              <p:nvPr/>
            </p:nvPicPr>
            <p:blipFill>
              <a:blip r:embed="rId4"/>
              <a:stretch>
                <a:fillRect/>
              </a:stretch>
            </p:blipFill>
            <p:spPr>
              <a:xfrm>
                <a:off x="3632594" y="2032800"/>
                <a:ext cx="12747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 name="Inkt 34">
                <a:extLst>
                  <a:ext uri="{FF2B5EF4-FFF2-40B4-BE49-F238E27FC236}">
                    <a16:creationId xmlns:a16="http://schemas.microsoft.com/office/drawing/2014/main" id="{A562AC46-EBCF-1D30-D84F-01C20E15CAEB}"/>
                  </a:ext>
                </a:extLst>
              </p14:cNvPr>
              <p14:cNvContentPartPr/>
              <p14:nvPr/>
            </p14:nvContentPartPr>
            <p14:xfrm>
              <a:off x="1741514" y="2333400"/>
              <a:ext cx="1418760" cy="18000"/>
            </p14:xfrm>
          </p:contentPart>
        </mc:Choice>
        <mc:Fallback xmlns="">
          <p:pic>
            <p:nvPicPr>
              <p:cNvPr id="35" name="Inkt 34">
                <a:extLst>
                  <a:ext uri="{FF2B5EF4-FFF2-40B4-BE49-F238E27FC236}">
                    <a16:creationId xmlns:a16="http://schemas.microsoft.com/office/drawing/2014/main" id="{A562AC46-EBCF-1D30-D84F-01C20E15CAEB}"/>
                  </a:ext>
                </a:extLst>
              </p:cNvPr>
              <p:cNvPicPr/>
              <p:nvPr/>
            </p:nvPicPr>
            <p:blipFill>
              <a:blip r:embed="rId6"/>
              <a:stretch>
                <a:fillRect/>
              </a:stretch>
            </p:blipFill>
            <p:spPr>
              <a:xfrm>
                <a:off x="1687874" y="2225760"/>
                <a:ext cx="15264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6" name="Inkt 35">
                <a:extLst>
                  <a:ext uri="{FF2B5EF4-FFF2-40B4-BE49-F238E27FC236}">
                    <a16:creationId xmlns:a16="http://schemas.microsoft.com/office/drawing/2014/main" id="{23A6DCB8-2984-C738-9DFB-1A5938FCF78F}"/>
                  </a:ext>
                </a:extLst>
              </p14:cNvPr>
              <p14:cNvContentPartPr/>
              <p14:nvPr/>
            </p14:nvContentPartPr>
            <p14:xfrm>
              <a:off x="1734314" y="2495400"/>
              <a:ext cx="2104200" cy="59400"/>
            </p14:xfrm>
          </p:contentPart>
        </mc:Choice>
        <mc:Fallback xmlns="">
          <p:pic>
            <p:nvPicPr>
              <p:cNvPr id="36" name="Inkt 35">
                <a:extLst>
                  <a:ext uri="{FF2B5EF4-FFF2-40B4-BE49-F238E27FC236}">
                    <a16:creationId xmlns:a16="http://schemas.microsoft.com/office/drawing/2014/main" id="{23A6DCB8-2984-C738-9DFB-1A5938FCF78F}"/>
                  </a:ext>
                </a:extLst>
              </p:cNvPr>
              <p:cNvPicPr/>
              <p:nvPr/>
            </p:nvPicPr>
            <p:blipFill>
              <a:blip r:embed="rId8"/>
              <a:stretch>
                <a:fillRect/>
              </a:stretch>
            </p:blipFill>
            <p:spPr>
              <a:xfrm>
                <a:off x="1680314" y="2387760"/>
                <a:ext cx="221184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 name="Inkt 36">
                <a:extLst>
                  <a:ext uri="{FF2B5EF4-FFF2-40B4-BE49-F238E27FC236}">
                    <a16:creationId xmlns:a16="http://schemas.microsoft.com/office/drawing/2014/main" id="{1A8A5DB2-C63C-780D-061D-2120CF682EA5}"/>
                  </a:ext>
                </a:extLst>
              </p14:cNvPr>
              <p14:cNvContentPartPr/>
              <p14:nvPr/>
            </p14:nvContentPartPr>
            <p14:xfrm>
              <a:off x="2496074" y="3722640"/>
              <a:ext cx="1559880" cy="15120"/>
            </p14:xfrm>
          </p:contentPart>
        </mc:Choice>
        <mc:Fallback xmlns="">
          <p:pic>
            <p:nvPicPr>
              <p:cNvPr id="37" name="Inkt 36">
                <a:extLst>
                  <a:ext uri="{FF2B5EF4-FFF2-40B4-BE49-F238E27FC236}">
                    <a16:creationId xmlns:a16="http://schemas.microsoft.com/office/drawing/2014/main" id="{1A8A5DB2-C63C-780D-061D-2120CF682EA5}"/>
                  </a:ext>
                </a:extLst>
              </p:cNvPr>
              <p:cNvPicPr/>
              <p:nvPr/>
            </p:nvPicPr>
            <p:blipFill>
              <a:blip r:embed="rId10"/>
              <a:stretch>
                <a:fillRect/>
              </a:stretch>
            </p:blipFill>
            <p:spPr>
              <a:xfrm>
                <a:off x="2442434" y="3615000"/>
                <a:ext cx="16675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 name="Inkt 37">
                <a:extLst>
                  <a:ext uri="{FF2B5EF4-FFF2-40B4-BE49-F238E27FC236}">
                    <a16:creationId xmlns:a16="http://schemas.microsoft.com/office/drawing/2014/main" id="{2C68624A-0612-AB4F-E650-7F78911A699E}"/>
                  </a:ext>
                </a:extLst>
              </p14:cNvPr>
              <p14:cNvContentPartPr/>
              <p14:nvPr/>
            </p14:nvContentPartPr>
            <p14:xfrm>
              <a:off x="3200234" y="3940440"/>
              <a:ext cx="224280" cy="360"/>
            </p14:xfrm>
          </p:contentPart>
        </mc:Choice>
        <mc:Fallback xmlns="">
          <p:pic>
            <p:nvPicPr>
              <p:cNvPr id="38" name="Inkt 37">
                <a:extLst>
                  <a:ext uri="{FF2B5EF4-FFF2-40B4-BE49-F238E27FC236}">
                    <a16:creationId xmlns:a16="http://schemas.microsoft.com/office/drawing/2014/main" id="{2C68624A-0612-AB4F-E650-7F78911A699E}"/>
                  </a:ext>
                </a:extLst>
              </p:cNvPr>
              <p:cNvPicPr/>
              <p:nvPr/>
            </p:nvPicPr>
            <p:blipFill>
              <a:blip r:embed="rId12"/>
              <a:stretch>
                <a:fillRect/>
              </a:stretch>
            </p:blipFill>
            <p:spPr>
              <a:xfrm>
                <a:off x="3146594" y="3832440"/>
                <a:ext cx="331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Inkt 38">
                <a:extLst>
                  <a:ext uri="{FF2B5EF4-FFF2-40B4-BE49-F238E27FC236}">
                    <a16:creationId xmlns:a16="http://schemas.microsoft.com/office/drawing/2014/main" id="{17B6E398-179F-15B6-E3BE-7808EAC7F081}"/>
                  </a:ext>
                </a:extLst>
              </p14:cNvPr>
              <p14:cNvContentPartPr/>
              <p14:nvPr/>
            </p14:nvContentPartPr>
            <p14:xfrm>
              <a:off x="3229394" y="4187040"/>
              <a:ext cx="188280" cy="360"/>
            </p14:xfrm>
          </p:contentPart>
        </mc:Choice>
        <mc:Fallback xmlns="">
          <p:pic>
            <p:nvPicPr>
              <p:cNvPr id="39" name="Inkt 38">
                <a:extLst>
                  <a:ext uri="{FF2B5EF4-FFF2-40B4-BE49-F238E27FC236}">
                    <a16:creationId xmlns:a16="http://schemas.microsoft.com/office/drawing/2014/main" id="{17B6E398-179F-15B6-E3BE-7808EAC7F081}"/>
                  </a:ext>
                </a:extLst>
              </p:cNvPr>
              <p:cNvPicPr/>
              <p:nvPr/>
            </p:nvPicPr>
            <p:blipFill>
              <a:blip r:embed="rId14"/>
              <a:stretch>
                <a:fillRect/>
              </a:stretch>
            </p:blipFill>
            <p:spPr>
              <a:xfrm>
                <a:off x="3175394" y="4079400"/>
                <a:ext cx="295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Inkt 39">
                <a:extLst>
                  <a:ext uri="{FF2B5EF4-FFF2-40B4-BE49-F238E27FC236}">
                    <a16:creationId xmlns:a16="http://schemas.microsoft.com/office/drawing/2014/main" id="{3B3A7F1F-8B92-01A2-5167-AB09AB082932}"/>
                  </a:ext>
                </a:extLst>
              </p14:cNvPr>
              <p14:cNvContentPartPr/>
              <p14:nvPr/>
            </p14:nvContentPartPr>
            <p14:xfrm>
              <a:off x="3236594" y="4459920"/>
              <a:ext cx="192240" cy="18000"/>
            </p14:xfrm>
          </p:contentPart>
        </mc:Choice>
        <mc:Fallback xmlns="">
          <p:pic>
            <p:nvPicPr>
              <p:cNvPr id="40" name="Inkt 39">
                <a:extLst>
                  <a:ext uri="{FF2B5EF4-FFF2-40B4-BE49-F238E27FC236}">
                    <a16:creationId xmlns:a16="http://schemas.microsoft.com/office/drawing/2014/main" id="{3B3A7F1F-8B92-01A2-5167-AB09AB082932}"/>
                  </a:ext>
                </a:extLst>
              </p:cNvPr>
              <p:cNvPicPr/>
              <p:nvPr/>
            </p:nvPicPr>
            <p:blipFill>
              <a:blip r:embed="rId16"/>
              <a:stretch>
                <a:fillRect/>
              </a:stretch>
            </p:blipFill>
            <p:spPr>
              <a:xfrm>
                <a:off x="3182594" y="4351920"/>
                <a:ext cx="2998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 name="Inkt 40">
                <a:extLst>
                  <a:ext uri="{FF2B5EF4-FFF2-40B4-BE49-F238E27FC236}">
                    <a16:creationId xmlns:a16="http://schemas.microsoft.com/office/drawing/2014/main" id="{4E6529D2-1982-455C-6A5A-6752B4C52D31}"/>
                  </a:ext>
                </a:extLst>
              </p14:cNvPr>
              <p14:cNvContentPartPr/>
              <p14:nvPr/>
            </p14:nvContentPartPr>
            <p14:xfrm>
              <a:off x="1044914" y="5399160"/>
              <a:ext cx="405720" cy="21960"/>
            </p14:xfrm>
          </p:contentPart>
        </mc:Choice>
        <mc:Fallback xmlns="">
          <p:pic>
            <p:nvPicPr>
              <p:cNvPr id="41" name="Inkt 40">
                <a:extLst>
                  <a:ext uri="{FF2B5EF4-FFF2-40B4-BE49-F238E27FC236}">
                    <a16:creationId xmlns:a16="http://schemas.microsoft.com/office/drawing/2014/main" id="{4E6529D2-1982-455C-6A5A-6752B4C52D31}"/>
                  </a:ext>
                </a:extLst>
              </p:cNvPr>
              <p:cNvPicPr/>
              <p:nvPr/>
            </p:nvPicPr>
            <p:blipFill>
              <a:blip r:embed="rId18"/>
              <a:stretch>
                <a:fillRect/>
              </a:stretch>
            </p:blipFill>
            <p:spPr>
              <a:xfrm>
                <a:off x="991274" y="5291520"/>
                <a:ext cx="5133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Inkt 41">
                <a:extLst>
                  <a:ext uri="{FF2B5EF4-FFF2-40B4-BE49-F238E27FC236}">
                    <a16:creationId xmlns:a16="http://schemas.microsoft.com/office/drawing/2014/main" id="{18A87478-17FB-38DE-7046-A771D2D25652}"/>
                  </a:ext>
                </a:extLst>
              </p14:cNvPr>
              <p14:cNvContentPartPr/>
              <p14:nvPr/>
            </p14:nvContentPartPr>
            <p14:xfrm>
              <a:off x="3991154" y="5391240"/>
              <a:ext cx="1059120" cy="22680"/>
            </p14:xfrm>
          </p:contentPart>
        </mc:Choice>
        <mc:Fallback xmlns="">
          <p:pic>
            <p:nvPicPr>
              <p:cNvPr id="42" name="Inkt 41">
                <a:extLst>
                  <a:ext uri="{FF2B5EF4-FFF2-40B4-BE49-F238E27FC236}">
                    <a16:creationId xmlns:a16="http://schemas.microsoft.com/office/drawing/2014/main" id="{18A87478-17FB-38DE-7046-A771D2D25652}"/>
                  </a:ext>
                </a:extLst>
              </p:cNvPr>
              <p:cNvPicPr/>
              <p:nvPr/>
            </p:nvPicPr>
            <p:blipFill>
              <a:blip r:embed="rId20"/>
              <a:stretch>
                <a:fillRect/>
              </a:stretch>
            </p:blipFill>
            <p:spPr>
              <a:xfrm>
                <a:off x="3937514" y="5283600"/>
                <a:ext cx="116676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Inkt 42">
                <a:extLst>
                  <a:ext uri="{FF2B5EF4-FFF2-40B4-BE49-F238E27FC236}">
                    <a16:creationId xmlns:a16="http://schemas.microsoft.com/office/drawing/2014/main" id="{693C554A-55AE-2D24-987C-5C6DAB5B326B}"/>
                  </a:ext>
                </a:extLst>
              </p14:cNvPr>
              <p14:cNvContentPartPr/>
              <p14:nvPr/>
            </p14:nvContentPartPr>
            <p14:xfrm>
              <a:off x="1081274" y="5625600"/>
              <a:ext cx="393120" cy="6120"/>
            </p14:xfrm>
          </p:contentPart>
        </mc:Choice>
        <mc:Fallback xmlns="">
          <p:pic>
            <p:nvPicPr>
              <p:cNvPr id="43" name="Inkt 42">
                <a:extLst>
                  <a:ext uri="{FF2B5EF4-FFF2-40B4-BE49-F238E27FC236}">
                    <a16:creationId xmlns:a16="http://schemas.microsoft.com/office/drawing/2014/main" id="{693C554A-55AE-2D24-987C-5C6DAB5B326B}"/>
                  </a:ext>
                </a:extLst>
              </p:cNvPr>
              <p:cNvPicPr/>
              <p:nvPr/>
            </p:nvPicPr>
            <p:blipFill>
              <a:blip r:embed="rId22"/>
              <a:stretch>
                <a:fillRect/>
              </a:stretch>
            </p:blipFill>
            <p:spPr>
              <a:xfrm>
                <a:off x="1027274" y="5517960"/>
                <a:ext cx="5007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4" name="Inkt 43">
                <a:extLst>
                  <a:ext uri="{FF2B5EF4-FFF2-40B4-BE49-F238E27FC236}">
                    <a16:creationId xmlns:a16="http://schemas.microsoft.com/office/drawing/2014/main" id="{3171CA8F-725E-86CC-6D1E-88609E7736A9}"/>
                  </a:ext>
                </a:extLst>
              </p14:cNvPr>
              <p14:cNvContentPartPr/>
              <p14:nvPr/>
            </p14:nvContentPartPr>
            <p14:xfrm>
              <a:off x="1494914" y="5580240"/>
              <a:ext cx="3352320" cy="60840"/>
            </p14:xfrm>
          </p:contentPart>
        </mc:Choice>
        <mc:Fallback xmlns="">
          <p:pic>
            <p:nvPicPr>
              <p:cNvPr id="44" name="Inkt 43">
                <a:extLst>
                  <a:ext uri="{FF2B5EF4-FFF2-40B4-BE49-F238E27FC236}">
                    <a16:creationId xmlns:a16="http://schemas.microsoft.com/office/drawing/2014/main" id="{3171CA8F-725E-86CC-6D1E-88609E7736A9}"/>
                  </a:ext>
                </a:extLst>
              </p:cNvPr>
              <p:cNvPicPr/>
              <p:nvPr/>
            </p:nvPicPr>
            <p:blipFill>
              <a:blip r:embed="rId24"/>
              <a:stretch>
                <a:fillRect/>
              </a:stretch>
            </p:blipFill>
            <p:spPr>
              <a:xfrm>
                <a:off x="1440914" y="5472240"/>
                <a:ext cx="345996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Inkt 44">
                <a:extLst>
                  <a:ext uri="{FF2B5EF4-FFF2-40B4-BE49-F238E27FC236}">
                    <a16:creationId xmlns:a16="http://schemas.microsoft.com/office/drawing/2014/main" id="{23F21BFB-1A5A-DBE3-266E-31E092A666F4}"/>
                  </a:ext>
                </a:extLst>
              </p14:cNvPr>
              <p14:cNvContentPartPr/>
              <p14:nvPr/>
            </p14:nvContentPartPr>
            <p14:xfrm>
              <a:off x="1371434" y="4840080"/>
              <a:ext cx="1237680" cy="18000"/>
            </p14:xfrm>
          </p:contentPart>
        </mc:Choice>
        <mc:Fallback xmlns="">
          <p:pic>
            <p:nvPicPr>
              <p:cNvPr id="45" name="Inkt 44">
                <a:extLst>
                  <a:ext uri="{FF2B5EF4-FFF2-40B4-BE49-F238E27FC236}">
                    <a16:creationId xmlns:a16="http://schemas.microsoft.com/office/drawing/2014/main" id="{23F21BFB-1A5A-DBE3-266E-31E092A666F4}"/>
                  </a:ext>
                </a:extLst>
              </p:cNvPr>
              <p:cNvPicPr/>
              <p:nvPr/>
            </p:nvPicPr>
            <p:blipFill>
              <a:blip r:embed="rId26"/>
              <a:stretch>
                <a:fillRect/>
              </a:stretch>
            </p:blipFill>
            <p:spPr>
              <a:xfrm>
                <a:off x="1317434" y="4732080"/>
                <a:ext cx="13453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7" name="Inkt 46">
                <a:extLst>
                  <a:ext uri="{FF2B5EF4-FFF2-40B4-BE49-F238E27FC236}">
                    <a16:creationId xmlns:a16="http://schemas.microsoft.com/office/drawing/2014/main" id="{AE7CD03A-9363-49EC-7041-C1265C1CE505}"/>
                  </a:ext>
                </a:extLst>
              </p14:cNvPr>
              <p14:cNvContentPartPr/>
              <p14:nvPr/>
            </p14:nvContentPartPr>
            <p14:xfrm>
              <a:off x="3454394" y="4920000"/>
              <a:ext cx="559080" cy="360"/>
            </p14:xfrm>
          </p:contentPart>
        </mc:Choice>
        <mc:Fallback xmlns="">
          <p:pic>
            <p:nvPicPr>
              <p:cNvPr id="47" name="Inkt 46">
                <a:extLst>
                  <a:ext uri="{FF2B5EF4-FFF2-40B4-BE49-F238E27FC236}">
                    <a16:creationId xmlns:a16="http://schemas.microsoft.com/office/drawing/2014/main" id="{AE7CD03A-9363-49EC-7041-C1265C1CE505}"/>
                  </a:ext>
                </a:extLst>
              </p:cNvPr>
              <p:cNvPicPr/>
              <p:nvPr/>
            </p:nvPicPr>
            <p:blipFill>
              <a:blip r:embed="rId28"/>
              <a:stretch>
                <a:fillRect/>
              </a:stretch>
            </p:blipFill>
            <p:spPr>
              <a:xfrm>
                <a:off x="3400394" y="4812000"/>
                <a:ext cx="666720" cy="216000"/>
              </a:xfrm>
              <a:prstGeom prst="rect">
                <a:avLst/>
              </a:prstGeom>
            </p:spPr>
          </p:pic>
        </mc:Fallback>
      </mc:AlternateContent>
      <p:sp>
        <p:nvSpPr>
          <p:cNvPr id="49" name="Tijdelijke aanduiding voor inhoud 48">
            <a:extLst>
              <a:ext uri="{FF2B5EF4-FFF2-40B4-BE49-F238E27FC236}">
                <a16:creationId xmlns:a16="http://schemas.microsoft.com/office/drawing/2014/main" id="{D75DADB0-80CC-4F23-C9F2-ECE438E4152D}"/>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24989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left)">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399D-D1A4-B28D-75AE-F6C65363B8CE}"/>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D5D41FD5-F049-79E9-EA5A-50F7A3DC3AE9}"/>
              </a:ext>
            </a:extLst>
          </p:cNvPr>
          <p:cNvSpPr>
            <a:spLocks noGrp="1"/>
          </p:cNvSpPr>
          <p:nvPr>
            <p:ph type="title"/>
          </p:nvPr>
        </p:nvSpPr>
        <p:spPr/>
        <p:txBody>
          <a:bodyPr/>
          <a:lstStyle/>
          <a:p>
            <a:r>
              <a:rPr lang="nl-NL" dirty="0"/>
              <a:t>Voorbeeld: 2019 TV1</a:t>
            </a:r>
          </a:p>
        </p:txBody>
      </p:sp>
      <mc:AlternateContent xmlns:mc="http://schemas.openxmlformats.org/markup-compatibility/2006" xmlns:a14="http://schemas.microsoft.com/office/drawing/2010/main">
        <mc:Choice Requires="a14">
          <p:sp>
            <p:nvSpPr>
              <p:cNvPr id="17" name="Tijdelijke aanduiding voor inhoud 16">
                <a:extLst>
                  <a:ext uri="{FF2B5EF4-FFF2-40B4-BE49-F238E27FC236}">
                    <a16:creationId xmlns:a16="http://schemas.microsoft.com/office/drawing/2014/main" id="{8EA8875B-AF30-C1A3-F7E8-E6A0862E39A7}"/>
                  </a:ext>
                </a:extLst>
              </p:cNvPr>
              <p:cNvSpPr>
                <a:spLocks noGrp="1"/>
              </p:cNvSpPr>
              <p:nvPr>
                <p:ph sz="half" idx="2"/>
              </p:nvPr>
            </p:nvSpPr>
            <p:spPr/>
            <p:txBody>
              <a:bodyPr/>
              <a:lstStyle/>
              <a:p>
                <a:pPr marL="0" indent="0">
                  <a:buNone/>
                </a:pPr>
                <a:r>
                  <a:rPr lang="nl-NL" dirty="0"/>
                  <a:t>UVB: </a:t>
                </a:r>
              </a:p>
              <a:p>
                <a14:m>
                  <m:oMath xmlns:m="http://schemas.openxmlformats.org/officeDocument/2006/math">
                    <m:r>
                      <a:rPr lang="nl-NL" b="0" i="1" smtClean="0">
                        <a:latin typeface="Cambria Math" panose="02040503050406030204" pitchFamily="18" charset="0"/>
                      </a:rPr>
                      <m:t>270</m:t>
                    </m:r>
                    <m:r>
                      <a:rPr lang="nl-NL" b="0" i="0" smtClean="0">
                        <a:latin typeface="Cambria Math" panose="02040503050406030204" pitchFamily="18" charset="0"/>
                      </a:rPr>
                      <m:t> </m:t>
                    </m:r>
                    <m:r>
                      <m:rPr>
                        <m:sty m:val="p"/>
                      </m:rPr>
                      <a:rPr lang="nl-NL" b="0" i="0" smtClean="0">
                        <a:latin typeface="Cambria Math" panose="02040503050406030204" pitchFamily="18" charset="0"/>
                      </a:rPr>
                      <m:t>nm</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𝜆</m:t>
                    </m:r>
                    <m:r>
                      <a:rPr lang="nl-NL" b="0" i="1" smtClean="0">
                        <a:latin typeface="Cambria Math" panose="02040503050406030204" pitchFamily="18" charset="0"/>
                        <a:ea typeface="Cambria Math" panose="02040503050406030204" pitchFamily="18" charset="0"/>
                      </a:rPr>
                      <m:t>≤330</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nm</m:t>
                    </m:r>
                  </m:oMath>
                </a14:m>
                <a:endParaRPr lang="nl-NL" b="0" dirty="0">
                  <a:ea typeface="Cambria Math" panose="02040503050406030204" pitchFamily="18" charset="0"/>
                </a:endParaRPr>
              </a:p>
              <a:p>
                <a14:m>
                  <m:oMath xmlns:m="http://schemas.openxmlformats.org/officeDocument/2006/math">
                    <m:r>
                      <a:rPr lang="nl-NL" i="1">
                        <a:latin typeface="Cambria Math" panose="02040503050406030204" pitchFamily="18" charset="0"/>
                      </a:rPr>
                      <m:t>3,9 </m:t>
                    </m:r>
                    <m:r>
                      <m:rPr>
                        <m:sty m:val="p"/>
                      </m:rPr>
                      <a:rPr lang="nl-NL">
                        <a:latin typeface="Cambria Math" panose="02040503050406030204" pitchFamily="18" charset="0"/>
                      </a:rPr>
                      <m:t>eV</m:t>
                    </m:r>
                    <m:r>
                      <a:rPr lang="nl-NL" i="1">
                        <a:latin typeface="Cambria Math" panose="02040503050406030204" pitchFamily="18" charset="0"/>
                        <a:ea typeface="Cambria Math" panose="02040503050406030204" pitchFamily="18" charset="0"/>
                      </a:rPr>
                      <m:t>≤</m:t>
                    </m:r>
                    <m:sSub>
                      <m:sSubPr>
                        <m:ctrlPr>
                          <a:rPr lang="nl-NL" i="1">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𝐸</m:t>
                        </m:r>
                      </m:e>
                      <m:sub>
                        <m:r>
                          <a:rPr lang="nl-NL" i="1">
                            <a:latin typeface="Cambria Math" panose="02040503050406030204" pitchFamily="18" charset="0"/>
                            <a:ea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≤4,6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r>
                  <a:rPr lang="nl-NL" dirty="0"/>
                  <a:t>Zichtbaar licht</a:t>
                </a:r>
              </a:p>
              <a:p>
                <a14:m>
                  <m:oMath xmlns:m="http://schemas.openxmlformats.org/officeDocument/2006/math">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≥380</m:t>
                    </m:r>
                    <m:r>
                      <a:rPr lang="nl-NL">
                        <a:latin typeface="Cambria Math" panose="02040503050406030204" pitchFamily="18" charset="0"/>
                      </a:rPr>
                      <m:t> </m:t>
                    </m:r>
                    <m:r>
                      <m:rPr>
                        <m:sty m:val="p"/>
                      </m:rPr>
                      <a:rPr lang="nl-NL">
                        <a:latin typeface="Cambria Math" panose="02040503050406030204" pitchFamily="18" charset="0"/>
                      </a:rPr>
                      <m:t>nm</m:t>
                    </m:r>
                  </m:oMath>
                </a14:m>
                <a:r>
                  <a:rPr lang="nl-NL" dirty="0"/>
                  <a:t> (</a:t>
                </a:r>
                <a:r>
                  <a:rPr lang="nl-NL" dirty="0" err="1"/>
                  <a:t>Binas</a:t>
                </a:r>
                <a:r>
                  <a:rPr lang="nl-NL" dirty="0"/>
                  <a:t> 19A)</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≤3,3 </m:t>
                    </m:r>
                    <m:r>
                      <m:rPr>
                        <m:sty m:val="p"/>
                      </m:rPr>
                      <a:rPr lang="nl-NL">
                        <a:latin typeface="Cambria Math" panose="02040503050406030204" pitchFamily="18" charset="0"/>
                        <a:ea typeface="Cambria Math" panose="02040503050406030204" pitchFamily="18" charset="0"/>
                      </a:rPr>
                      <m:t>eV</m:t>
                    </m:r>
                  </m:oMath>
                </a14:m>
                <a:endParaRPr lang="nl-NL" dirty="0"/>
              </a:p>
              <a:p>
                <a:endParaRPr lang="nl-NL" b="0" dirty="0">
                  <a:ea typeface="Cambria Math" panose="02040503050406030204" pitchFamily="18" charset="0"/>
                </a:endParaRPr>
              </a:p>
            </p:txBody>
          </p:sp>
        </mc:Choice>
        <mc:Fallback xmlns="">
          <p:sp>
            <p:nvSpPr>
              <p:cNvPr id="17" name="Tijdelijke aanduiding voor inhoud 16">
                <a:extLst>
                  <a:ext uri="{FF2B5EF4-FFF2-40B4-BE49-F238E27FC236}">
                    <a16:creationId xmlns:a16="http://schemas.microsoft.com/office/drawing/2014/main" id="{8EA8875B-AF30-C1A3-F7E8-E6A0862E39A7}"/>
                  </a:ext>
                </a:extLst>
              </p:cNvPr>
              <p:cNvSpPr>
                <a:spLocks noGrp="1" noRot="1" noChangeAspect="1" noMove="1" noResize="1" noEditPoints="1" noAdjustHandles="1" noChangeArrowheads="1" noChangeShapeType="1" noTextEdit="1"/>
              </p:cNvSpPr>
              <p:nvPr>
                <p:ph sz="half" idx="2"/>
              </p:nvPr>
            </p:nvSpPr>
            <p:spPr>
              <a:blipFill>
                <a:blip r:embed="rId2"/>
                <a:stretch>
                  <a:fillRect l="-2471" t="-2241"/>
                </a:stretch>
              </a:blipFill>
            </p:spPr>
            <p:txBody>
              <a:bodyPr/>
              <a:lstStyle/>
              <a:p>
                <a:r>
                  <a:rPr lang="nl-NL">
                    <a:noFill/>
                  </a:rPr>
                  <a:t> </a:t>
                </a:r>
              </a:p>
            </p:txBody>
          </p:sp>
        </mc:Fallback>
      </mc:AlternateContent>
      <p:grpSp>
        <p:nvGrpSpPr>
          <p:cNvPr id="28" name="Groep 27">
            <a:extLst>
              <a:ext uri="{FF2B5EF4-FFF2-40B4-BE49-F238E27FC236}">
                <a16:creationId xmlns:a16="http://schemas.microsoft.com/office/drawing/2014/main" id="{64F44093-EFBB-2D76-19E4-AD1D786F8B4B}"/>
              </a:ext>
            </a:extLst>
          </p:cNvPr>
          <p:cNvGrpSpPr/>
          <p:nvPr/>
        </p:nvGrpSpPr>
        <p:grpSpPr>
          <a:xfrm>
            <a:off x="412801" y="1587128"/>
            <a:ext cx="5181601" cy="4828331"/>
            <a:chOff x="1386114" y="1825625"/>
            <a:chExt cx="4627266" cy="4820777"/>
          </a:xfrm>
        </p:grpSpPr>
        <p:pic>
          <p:nvPicPr>
            <p:cNvPr id="8" name="Afbeelding 7">
              <a:extLst>
                <a:ext uri="{FF2B5EF4-FFF2-40B4-BE49-F238E27FC236}">
                  <a16:creationId xmlns:a16="http://schemas.microsoft.com/office/drawing/2014/main" id="{78451C06-A734-2EDF-22FA-06D9DCAB3F2E}"/>
                </a:ext>
              </a:extLst>
            </p:cNvPr>
            <p:cNvPicPr>
              <a:picLocks noChangeAspect="1"/>
            </p:cNvPicPr>
            <p:nvPr/>
          </p:nvPicPr>
          <p:blipFill>
            <a:blip r:embed="rId3"/>
            <a:srcRect l="634"/>
            <a:stretch/>
          </p:blipFill>
          <p:spPr>
            <a:xfrm>
              <a:off x="1386114" y="1825625"/>
              <a:ext cx="4627266" cy="4820777"/>
            </a:xfrm>
            <a:prstGeom prst="rect">
              <a:avLst/>
            </a:prstGeom>
          </p:spPr>
        </p:pic>
        <p:sp>
          <p:nvSpPr>
            <p:cNvPr id="27" name="Rechthoek 26">
              <a:extLst>
                <a:ext uri="{FF2B5EF4-FFF2-40B4-BE49-F238E27FC236}">
                  <a16:creationId xmlns:a16="http://schemas.microsoft.com/office/drawing/2014/main" id="{42B1172F-5668-AF7E-ED32-4B293F8D54AA}"/>
                </a:ext>
              </a:extLst>
            </p:cNvPr>
            <p:cNvSpPr/>
            <p:nvPr/>
          </p:nvSpPr>
          <p:spPr>
            <a:xfrm>
              <a:off x="1386114" y="1825625"/>
              <a:ext cx="428172" cy="1425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inhoud 2">
            <a:extLst>
              <a:ext uri="{FF2B5EF4-FFF2-40B4-BE49-F238E27FC236}">
                <a16:creationId xmlns:a16="http://schemas.microsoft.com/office/drawing/2014/main" id="{2EAA0D66-DCC6-93CE-ADD5-683BB2DCD0F4}"/>
              </a:ext>
            </a:extLst>
          </p:cNvPr>
          <p:cNvSpPr>
            <a:spLocks noGrp="1"/>
          </p:cNvSpPr>
          <p:nvPr>
            <p:ph sz="half" idx="1"/>
          </p:nvPr>
        </p:nvSpPr>
        <p:spPr/>
        <p:txBody>
          <a:bodyPr/>
          <a:lstStyle/>
          <a:p>
            <a:endParaRPr lang="nl-NL"/>
          </a:p>
        </p:txBody>
      </p:sp>
      <mc:AlternateContent xmlns:mc="http://schemas.openxmlformats.org/markup-compatibility/2006">
        <mc:Choice xmlns:a14="http://schemas.microsoft.com/office/drawing/2010/main" Requires="a14">
          <p:sp>
            <p:nvSpPr>
              <p:cNvPr id="4" name="Tekstvak 3">
                <a:extLst>
                  <a:ext uri="{FF2B5EF4-FFF2-40B4-BE49-F238E27FC236}">
                    <a16:creationId xmlns:a16="http://schemas.microsoft.com/office/drawing/2014/main" id="{7E9E0999-F0BA-6D00-55F1-999E30BC90F8}"/>
                  </a:ext>
                </a:extLst>
              </p:cNvPr>
              <p:cNvSpPr txBox="1"/>
              <p:nvPr/>
            </p:nvSpPr>
            <p:spPr>
              <a:xfrm>
                <a:off x="9645599" y="5721229"/>
                <a:ext cx="2939143" cy="9114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800" b="0" i="1" smtClean="0">
                              <a:latin typeface="Cambria Math" panose="02040503050406030204" pitchFamily="18" charset="0"/>
                            </a:rPr>
                          </m:ctrlPr>
                        </m:sSubPr>
                        <m:e>
                          <m:r>
                            <a:rPr lang="nl-NL" sz="2800" b="0" i="1" smtClean="0">
                              <a:latin typeface="Cambria Math" panose="02040503050406030204" pitchFamily="18" charset="0"/>
                            </a:rPr>
                            <m:t>𝐸</m:t>
                          </m:r>
                        </m:e>
                        <m:sub>
                          <m:r>
                            <a:rPr lang="nl-NL" sz="2800" b="0" i="1" smtClean="0">
                              <a:latin typeface="Cambria Math" panose="02040503050406030204" pitchFamily="18" charset="0"/>
                            </a:rPr>
                            <m:t>𝑓</m:t>
                          </m:r>
                        </m:sub>
                      </m:sSub>
                      <m:r>
                        <a:rPr lang="nl-NL" sz="2800" b="0" i="1" smtClean="0">
                          <a:latin typeface="Cambria Math" panose="02040503050406030204" pitchFamily="18" charset="0"/>
                        </a:rPr>
                        <m:t>=</m:t>
                      </m:r>
                      <m:f>
                        <m:fPr>
                          <m:ctrlPr>
                            <a:rPr lang="nl-NL" sz="2800" b="0" i="1" smtClean="0">
                              <a:latin typeface="Cambria Math" panose="02040503050406030204" pitchFamily="18" charset="0"/>
                            </a:rPr>
                          </m:ctrlPr>
                        </m:fPr>
                        <m:num>
                          <m:r>
                            <a:rPr lang="nl-NL" sz="2800" b="0" i="1" smtClean="0">
                              <a:latin typeface="Cambria Math" panose="02040503050406030204" pitchFamily="18" charset="0"/>
                            </a:rPr>
                            <m:t>h</m:t>
                          </m:r>
                          <m:r>
                            <a:rPr lang="nl-NL" sz="2800" b="0" i="1" smtClean="0">
                              <a:latin typeface="Cambria Math" panose="02040503050406030204" pitchFamily="18" charset="0"/>
                            </a:rPr>
                            <m:t>𝑐</m:t>
                          </m:r>
                        </m:num>
                        <m:den>
                          <m:r>
                            <a:rPr lang="nl-NL" sz="2800" b="0" i="1" smtClean="0">
                              <a:latin typeface="Cambria Math" panose="02040503050406030204" pitchFamily="18" charset="0"/>
                            </a:rPr>
                            <m:t>𝜆</m:t>
                          </m:r>
                        </m:den>
                      </m:f>
                    </m:oMath>
                  </m:oMathPara>
                </a14:m>
                <a:endParaRPr lang="nl-NL" sz="2800" dirty="0"/>
              </a:p>
            </p:txBody>
          </p:sp>
        </mc:Choice>
        <mc:Fallback>
          <p:sp>
            <p:nvSpPr>
              <p:cNvPr id="4" name="Tekstvak 3">
                <a:extLst>
                  <a:ext uri="{FF2B5EF4-FFF2-40B4-BE49-F238E27FC236}">
                    <a16:creationId xmlns:a16="http://schemas.microsoft.com/office/drawing/2014/main" id="{7E9E0999-F0BA-6D00-55F1-999E30BC90F8}"/>
                  </a:ext>
                </a:extLst>
              </p:cNvPr>
              <p:cNvSpPr txBox="1">
                <a:spLocks noRot="1" noChangeAspect="1" noMove="1" noResize="1" noEditPoints="1" noAdjustHandles="1" noChangeArrowheads="1" noChangeShapeType="1" noTextEdit="1"/>
              </p:cNvSpPr>
              <p:nvPr/>
            </p:nvSpPr>
            <p:spPr>
              <a:xfrm>
                <a:off x="9645599" y="5721229"/>
                <a:ext cx="2939143" cy="911468"/>
              </a:xfrm>
              <a:prstGeom prst="rect">
                <a:avLst/>
              </a:prstGeom>
              <a:blipFill>
                <a:blip r:embed="rId4"/>
                <a:stretch>
                  <a:fillRect b="-6849"/>
                </a:stretch>
              </a:blipFill>
            </p:spPr>
            <p:txBody>
              <a:bodyPr/>
              <a:lstStyle/>
              <a:p>
                <a:r>
                  <a:rPr lang="nl-NL">
                    <a:noFill/>
                  </a:rPr>
                  <a:t> </a:t>
                </a:r>
              </a:p>
            </p:txBody>
          </p:sp>
        </mc:Fallback>
      </mc:AlternateContent>
    </p:spTree>
    <p:extLst>
      <p:ext uri="{BB962C8B-B14F-4D97-AF65-F5344CB8AC3E}">
        <p14:creationId xmlns:p14="http://schemas.microsoft.com/office/powerpoint/2010/main" val="227429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anim calcmode="lin" valueType="num">
                                      <p:cBhvr additive="base">
                                        <p:cTn id="3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4" end="4"/>
                                            </p:txEl>
                                          </p:spTgt>
                                        </p:tgtEl>
                                        <p:attrNameLst>
                                          <p:attrName>style.visibility</p:attrName>
                                        </p:attrNameLst>
                                      </p:cBhvr>
                                      <p:to>
                                        <p:strVal val="visible"/>
                                      </p:to>
                                    </p:set>
                                    <p:anim calcmode="lin" valueType="num">
                                      <p:cBhvr additive="base">
                                        <p:cTn id="37"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xEl>
                                              <p:pRg st="5" end="5"/>
                                            </p:txEl>
                                          </p:spTgt>
                                        </p:tgtEl>
                                        <p:attrNameLst>
                                          <p:attrName>style.visibility</p:attrName>
                                        </p:attrNameLst>
                                      </p:cBhvr>
                                      <p:to>
                                        <p:strVal val="visible"/>
                                      </p:to>
                                    </p:set>
                                    <p:anim calcmode="lin" valueType="num">
                                      <p:cBhvr additive="base">
                                        <p:cTn id="43"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8637E-1CA7-98F7-7676-C2506082F847}"/>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DD1B166A-F23E-4511-70B3-196187A8A52E}"/>
              </a:ext>
            </a:extLst>
          </p:cNvPr>
          <p:cNvSpPr>
            <a:spLocks noGrp="1"/>
          </p:cNvSpPr>
          <p:nvPr>
            <p:ph type="title"/>
          </p:nvPr>
        </p:nvSpPr>
        <p:spPr/>
        <p:txBody>
          <a:bodyPr/>
          <a:lstStyle/>
          <a:p>
            <a:r>
              <a:rPr lang="nl-NL" dirty="0"/>
              <a:t>Voorbeeld: 2019 TV1</a:t>
            </a:r>
          </a:p>
        </p:txBody>
      </p:sp>
      <p:pic>
        <p:nvPicPr>
          <p:cNvPr id="5" name="Tijdelijke aanduiding voor inhoud 4">
            <a:extLst>
              <a:ext uri="{FF2B5EF4-FFF2-40B4-BE49-F238E27FC236}">
                <a16:creationId xmlns:a16="http://schemas.microsoft.com/office/drawing/2014/main" id="{221DB774-DF23-5B39-1448-66AAE1DBD6C6}"/>
              </a:ext>
            </a:extLst>
          </p:cNvPr>
          <p:cNvPicPr>
            <a:picLocks noGrp="1" noChangeAspect="1"/>
          </p:cNvPicPr>
          <p:nvPr>
            <p:ph sz="half" idx="1"/>
          </p:nvPr>
        </p:nvPicPr>
        <p:blipFill>
          <a:blip r:embed="rId3"/>
          <a:srcRect l="10347" t="32556" r="29000" b="33413"/>
          <a:stretch/>
        </p:blipFill>
        <p:spPr>
          <a:xfrm>
            <a:off x="522514" y="1415143"/>
            <a:ext cx="3519714" cy="1325563"/>
          </a:xfrm>
        </p:spPr>
      </p:pic>
      <mc:AlternateContent xmlns:mc="http://schemas.openxmlformats.org/markup-compatibility/2006" xmlns:a14="http://schemas.microsoft.com/office/drawing/2010/main">
        <mc:Choice Requires="a14">
          <p:sp>
            <p:nvSpPr>
              <p:cNvPr id="17" name="Tijdelijke aanduiding voor inhoud 16">
                <a:extLst>
                  <a:ext uri="{FF2B5EF4-FFF2-40B4-BE49-F238E27FC236}">
                    <a16:creationId xmlns:a16="http://schemas.microsoft.com/office/drawing/2014/main" id="{040F9BA7-FD68-C689-7897-8CEF80AB6AE9}"/>
                  </a:ext>
                </a:extLst>
              </p:cNvPr>
              <p:cNvSpPr>
                <a:spLocks noGrp="1"/>
              </p:cNvSpPr>
              <p:nvPr>
                <p:ph sz="half" idx="2"/>
              </p:nvPr>
            </p:nvSpPr>
            <p:spPr/>
            <p:txBody>
              <a:bodyPr/>
              <a:lstStyle/>
              <a:p>
                <a:pPr marL="0" indent="0">
                  <a:buNone/>
                </a:pPr>
                <a:r>
                  <a:rPr lang="nl-NL" dirty="0"/>
                  <a:t>UVB: </a:t>
                </a:r>
              </a:p>
              <a:p>
                <a14:m>
                  <m:oMath xmlns:m="http://schemas.openxmlformats.org/officeDocument/2006/math">
                    <m:r>
                      <a:rPr lang="nl-NL" i="1">
                        <a:latin typeface="Cambria Math" panose="02040503050406030204" pitchFamily="18" charset="0"/>
                      </a:rPr>
                      <m:t>270</m:t>
                    </m:r>
                    <m:r>
                      <a:rPr lang="nl-NL">
                        <a:latin typeface="Cambria Math" panose="02040503050406030204" pitchFamily="18" charset="0"/>
                      </a:rPr>
                      <m:t> </m:t>
                    </m:r>
                    <m:r>
                      <m:rPr>
                        <m:sty m:val="p"/>
                      </m:rPr>
                      <a:rPr lang="nl-NL">
                        <a:latin typeface="Cambria Math" panose="02040503050406030204" pitchFamily="18" charset="0"/>
                      </a:rPr>
                      <m:t>nm</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≤330</m:t>
                    </m:r>
                    <m:r>
                      <a:rPr lang="nl-NL">
                        <a:latin typeface="Cambria Math" panose="02040503050406030204" pitchFamily="18" charset="0"/>
                        <a:ea typeface="Cambria Math" panose="02040503050406030204" pitchFamily="18" charset="0"/>
                      </a:rPr>
                      <m:t> </m:t>
                    </m:r>
                    <m:r>
                      <m:rPr>
                        <m:sty m:val="p"/>
                      </m:rPr>
                      <a:rPr lang="nl-NL">
                        <a:latin typeface="Cambria Math" panose="02040503050406030204" pitchFamily="18" charset="0"/>
                        <a:ea typeface="Cambria Math" panose="02040503050406030204" pitchFamily="18" charset="0"/>
                      </a:rPr>
                      <m:t>nm</m:t>
                    </m:r>
                  </m:oMath>
                </a14:m>
                <a:endParaRPr lang="nl-NL" dirty="0">
                  <a:ea typeface="Cambria Math" panose="02040503050406030204" pitchFamily="18" charset="0"/>
                </a:endParaRPr>
              </a:p>
              <a:p>
                <a14:m>
                  <m:oMath xmlns:m="http://schemas.openxmlformats.org/officeDocument/2006/math">
                    <m:r>
                      <a:rPr lang="nl-NL" i="1">
                        <a:latin typeface="Cambria Math" panose="02040503050406030204" pitchFamily="18" charset="0"/>
                      </a:rPr>
                      <m:t>3,9 </m:t>
                    </m:r>
                    <m:r>
                      <m:rPr>
                        <m:sty m:val="p"/>
                      </m:rPr>
                      <a:rPr lang="nl-NL">
                        <a:latin typeface="Cambria Math" panose="02040503050406030204" pitchFamily="18" charset="0"/>
                      </a:rPr>
                      <m:t>eV</m:t>
                    </m:r>
                    <m:r>
                      <a:rPr lang="nl-NL" i="1">
                        <a:latin typeface="Cambria Math" panose="02040503050406030204" pitchFamily="18" charset="0"/>
                        <a:ea typeface="Cambria Math" panose="02040503050406030204" pitchFamily="18" charset="0"/>
                      </a:rPr>
                      <m:t>≤</m:t>
                    </m:r>
                    <m:sSub>
                      <m:sSubPr>
                        <m:ctrlPr>
                          <a:rPr lang="nl-NL" i="1">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𝐸</m:t>
                        </m:r>
                      </m:e>
                      <m:sub>
                        <m:r>
                          <a:rPr lang="nl-NL" i="1">
                            <a:latin typeface="Cambria Math" panose="02040503050406030204" pitchFamily="18" charset="0"/>
                            <a:ea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≤4,6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r>
                  <a:rPr lang="nl-NL" dirty="0"/>
                  <a:t>Zichtbaar licht</a:t>
                </a:r>
              </a:p>
              <a:p>
                <a14:m>
                  <m:oMath xmlns:m="http://schemas.openxmlformats.org/officeDocument/2006/math">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≥380</m:t>
                    </m:r>
                    <m:r>
                      <a:rPr lang="nl-NL">
                        <a:latin typeface="Cambria Math" panose="02040503050406030204" pitchFamily="18" charset="0"/>
                      </a:rPr>
                      <m:t> </m:t>
                    </m:r>
                    <m:r>
                      <m:rPr>
                        <m:sty m:val="p"/>
                      </m:rPr>
                      <a:rPr lang="nl-NL">
                        <a:latin typeface="Cambria Math" panose="02040503050406030204" pitchFamily="18" charset="0"/>
                      </a:rPr>
                      <m:t>nm</m:t>
                    </m:r>
                  </m:oMath>
                </a14:m>
                <a:r>
                  <a:rPr lang="nl-NL" dirty="0"/>
                  <a:t> (</a:t>
                </a:r>
                <a:r>
                  <a:rPr lang="nl-NL" dirty="0" err="1"/>
                  <a:t>Binas</a:t>
                </a:r>
                <a:r>
                  <a:rPr lang="nl-NL" dirty="0"/>
                  <a:t> 19A)</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≤3,3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endParaRPr lang="nl-NL" dirty="0">
                  <a:ea typeface="Cambria Math" panose="02040503050406030204" pitchFamily="18" charset="0"/>
                </a:endParaRPr>
              </a:p>
            </p:txBody>
          </p:sp>
        </mc:Choice>
        <mc:Fallback xmlns="">
          <p:sp>
            <p:nvSpPr>
              <p:cNvPr id="17" name="Tijdelijke aanduiding voor inhoud 16">
                <a:extLst>
                  <a:ext uri="{FF2B5EF4-FFF2-40B4-BE49-F238E27FC236}">
                    <a16:creationId xmlns:a16="http://schemas.microsoft.com/office/drawing/2014/main" id="{040F9BA7-FD68-C689-7897-8CEF80AB6AE9}"/>
                  </a:ext>
                </a:extLst>
              </p:cNvPr>
              <p:cNvSpPr>
                <a:spLocks noGrp="1" noRot="1" noChangeAspect="1" noMove="1" noResize="1" noEditPoints="1" noAdjustHandles="1" noChangeArrowheads="1" noChangeShapeType="1" noTextEdit="1"/>
              </p:cNvSpPr>
              <p:nvPr>
                <p:ph sz="half" idx="2"/>
              </p:nvPr>
            </p:nvSpPr>
            <p:spPr>
              <a:blipFill>
                <a:blip r:embed="rId4"/>
                <a:stretch>
                  <a:fillRect l="-2471" t="-2241"/>
                </a:stretch>
              </a:blipFill>
            </p:spPr>
            <p:txBody>
              <a:bodyPr/>
              <a:lstStyle/>
              <a:p>
                <a:r>
                  <a:rPr lang="nl-NL">
                    <a:noFill/>
                  </a:rPr>
                  <a:t> </a:t>
                </a:r>
              </a:p>
            </p:txBody>
          </p:sp>
        </mc:Fallback>
      </mc:AlternateContent>
      <p:cxnSp>
        <p:nvCxnSpPr>
          <p:cNvPr id="19" name="Rechte verbindingslijn 18">
            <a:extLst>
              <a:ext uri="{FF2B5EF4-FFF2-40B4-BE49-F238E27FC236}">
                <a16:creationId xmlns:a16="http://schemas.microsoft.com/office/drawing/2014/main" id="{CA07FDF2-565E-7A4E-8F93-58AC65BF86D6}"/>
              </a:ext>
            </a:extLst>
          </p:cNvPr>
          <p:cNvCxnSpPr/>
          <p:nvPr/>
        </p:nvCxnSpPr>
        <p:spPr>
          <a:xfrm>
            <a:off x="6393543" y="6059714"/>
            <a:ext cx="43252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6DCCFFA6-BF47-5DC2-BE9D-EA2C1578F1BE}"/>
              </a:ext>
            </a:extLst>
          </p:cNvPr>
          <p:cNvCxnSpPr>
            <a:cxnSpLocks/>
          </p:cNvCxnSpPr>
          <p:nvPr/>
        </p:nvCxnSpPr>
        <p:spPr>
          <a:xfrm>
            <a:off x="6877957" y="5835314"/>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64F36845-3CB8-EA75-5144-C92B76DA0A12}"/>
              </a:ext>
            </a:extLst>
          </p:cNvPr>
          <p:cNvCxnSpPr>
            <a:cxnSpLocks/>
          </p:cNvCxnSpPr>
          <p:nvPr/>
        </p:nvCxnSpPr>
        <p:spPr>
          <a:xfrm>
            <a:off x="7727044" y="5831401"/>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86A9FB04-664A-6E2B-9999-918189C34A9A}"/>
              </a:ext>
            </a:extLst>
          </p:cNvPr>
          <p:cNvCxnSpPr>
            <a:cxnSpLocks/>
          </p:cNvCxnSpPr>
          <p:nvPr/>
        </p:nvCxnSpPr>
        <p:spPr>
          <a:xfrm>
            <a:off x="10087429" y="5824143"/>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6415E46A-BDC2-638B-8CCB-5BC73711F261}"/>
              </a:ext>
            </a:extLst>
          </p:cNvPr>
          <p:cNvSpPr txBox="1"/>
          <p:nvPr/>
        </p:nvSpPr>
        <p:spPr>
          <a:xfrm>
            <a:off x="6520605" y="5504828"/>
            <a:ext cx="834572" cy="369332"/>
          </a:xfrm>
          <a:prstGeom prst="rect">
            <a:avLst/>
          </a:prstGeom>
          <a:noFill/>
        </p:spPr>
        <p:txBody>
          <a:bodyPr wrap="square" rtlCol="0">
            <a:spAutoFit/>
          </a:bodyPr>
          <a:lstStyle/>
          <a:p>
            <a:r>
              <a:rPr lang="nl-NL" dirty="0"/>
              <a:t>3,3 eV</a:t>
            </a:r>
          </a:p>
        </p:txBody>
      </p:sp>
      <p:sp>
        <p:nvSpPr>
          <p:cNvPr id="25" name="Tekstvak 24">
            <a:extLst>
              <a:ext uri="{FF2B5EF4-FFF2-40B4-BE49-F238E27FC236}">
                <a16:creationId xmlns:a16="http://schemas.microsoft.com/office/drawing/2014/main" id="{A3F601A9-44B0-A367-CE12-ADF0FC8AE4E2}"/>
              </a:ext>
            </a:extLst>
          </p:cNvPr>
          <p:cNvSpPr txBox="1"/>
          <p:nvPr/>
        </p:nvSpPr>
        <p:spPr>
          <a:xfrm>
            <a:off x="7346043" y="5500131"/>
            <a:ext cx="834572" cy="369332"/>
          </a:xfrm>
          <a:prstGeom prst="rect">
            <a:avLst/>
          </a:prstGeom>
          <a:noFill/>
        </p:spPr>
        <p:txBody>
          <a:bodyPr wrap="square" rtlCol="0">
            <a:spAutoFit/>
          </a:bodyPr>
          <a:lstStyle/>
          <a:p>
            <a:r>
              <a:rPr lang="nl-NL" dirty="0"/>
              <a:t>3,9 eV</a:t>
            </a:r>
          </a:p>
        </p:txBody>
      </p:sp>
      <p:sp>
        <p:nvSpPr>
          <p:cNvPr id="26" name="Tekstvak 25">
            <a:extLst>
              <a:ext uri="{FF2B5EF4-FFF2-40B4-BE49-F238E27FC236}">
                <a16:creationId xmlns:a16="http://schemas.microsoft.com/office/drawing/2014/main" id="{19E3731D-4BC7-A0A1-4AB3-66ADD089A4C8}"/>
              </a:ext>
            </a:extLst>
          </p:cNvPr>
          <p:cNvSpPr txBox="1"/>
          <p:nvPr/>
        </p:nvSpPr>
        <p:spPr>
          <a:xfrm>
            <a:off x="9670143" y="5454811"/>
            <a:ext cx="834572" cy="369332"/>
          </a:xfrm>
          <a:prstGeom prst="rect">
            <a:avLst/>
          </a:prstGeom>
          <a:noFill/>
        </p:spPr>
        <p:txBody>
          <a:bodyPr wrap="square" rtlCol="0">
            <a:spAutoFit/>
          </a:bodyPr>
          <a:lstStyle/>
          <a:p>
            <a:r>
              <a:rPr lang="nl-NL" dirty="0"/>
              <a:t>4,6 eV</a:t>
            </a:r>
          </a:p>
        </p:txBody>
      </p:sp>
      <p:pic>
        <p:nvPicPr>
          <p:cNvPr id="6" name="Tijdelijke aanduiding voor inhoud 6">
            <a:extLst>
              <a:ext uri="{FF2B5EF4-FFF2-40B4-BE49-F238E27FC236}">
                <a16:creationId xmlns:a16="http://schemas.microsoft.com/office/drawing/2014/main" id="{C868D14B-0379-46A3-8EF0-921AB3B5F5E9}"/>
              </a:ext>
            </a:extLst>
          </p:cNvPr>
          <p:cNvPicPr>
            <a:picLocks noChangeAspect="1"/>
          </p:cNvPicPr>
          <p:nvPr/>
        </p:nvPicPr>
        <p:blipFill>
          <a:blip r:embed="rId5"/>
          <a:srcRect l="37677" t="39314" r="28853" b="13840"/>
          <a:stretch/>
        </p:blipFill>
        <p:spPr>
          <a:xfrm>
            <a:off x="518091" y="2837542"/>
            <a:ext cx="3424241" cy="3650819"/>
          </a:xfrm>
          <a:prstGeom prst="rect">
            <a:avLst/>
          </a:prstGeom>
        </p:spPr>
      </p:pic>
      <p:cxnSp>
        <p:nvCxnSpPr>
          <p:cNvPr id="3" name="Rechte verbindingslijn met pijl 2">
            <a:extLst>
              <a:ext uri="{FF2B5EF4-FFF2-40B4-BE49-F238E27FC236}">
                <a16:creationId xmlns:a16="http://schemas.microsoft.com/office/drawing/2014/main" id="{323DBCFE-C28B-52CC-56D3-D07EB45699BC}"/>
              </a:ext>
            </a:extLst>
          </p:cNvPr>
          <p:cNvCxnSpPr>
            <a:cxnSpLocks/>
          </p:cNvCxnSpPr>
          <p:nvPr/>
        </p:nvCxnSpPr>
        <p:spPr>
          <a:xfrm flipV="1">
            <a:off x="3563257" y="4535715"/>
            <a:ext cx="0" cy="891154"/>
          </a:xfrm>
          <a:prstGeom prst="straightConnector1">
            <a:avLst/>
          </a:prstGeom>
          <a:ln w="38100">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A2FCD09-52F0-986A-A6F1-28469F8DD0F9}"/>
                  </a:ext>
                </a:extLst>
              </p:cNvPr>
              <p:cNvSpPr txBox="1"/>
              <p:nvPr/>
            </p:nvSpPr>
            <p:spPr>
              <a:xfrm>
                <a:off x="3563257" y="4785501"/>
                <a:ext cx="834572"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𝑓</m:t>
                          </m:r>
                        </m:sub>
                      </m:sSub>
                      <m:r>
                        <a:rPr lang="nl-NL" b="0" i="1" smtClean="0">
                          <a:latin typeface="Cambria Math" panose="02040503050406030204" pitchFamily="18" charset="0"/>
                        </a:rPr>
                        <m:t>,</m:t>
                      </m:r>
                      <m:r>
                        <a:rPr lang="nl-NL" b="0" i="1" smtClean="0">
                          <a:latin typeface="Cambria Math" panose="02040503050406030204" pitchFamily="18" charset="0"/>
                        </a:rPr>
                        <m:t>𝑚𝑖𝑛</m:t>
                      </m:r>
                    </m:oMath>
                  </m:oMathPara>
                </a14:m>
                <a:endParaRPr lang="nl-NL" dirty="0"/>
              </a:p>
            </p:txBody>
          </p:sp>
        </mc:Choice>
        <mc:Fallback xmlns="">
          <p:sp>
            <p:nvSpPr>
              <p:cNvPr id="7" name="Tekstvak 6">
                <a:extLst>
                  <a:ext uri="{FF2B5EF4-FFF2-40B4-BE49-F238E27FC236}">
                    <a16:creationId xmlns:a16="http://schemas.microsoft.com/office/drawing/2014/main" id="{4A2FCD09-52F0-986A-A6F1-28469F8DD0F9}"/>
                  </a:ext>
                </a:extLst>
              </p:cNvPr>
              <p:cNvSpPr txBox="1">
                <a:spLocks noRot="1" noChangeAspect="1" noMove="1" noResize="1" noEditPoints="1" noAdjustHandles="1" noChangeArrowheads="1" noChangeShapeType="1" noTextEdit="1"/>
              </p:cNvSpPr>
              <p:nvPr/>
            </p:nvSpPr>
            <p:spPr>
              <a:xfrm>
                <a:off x="3563257" y="4785501"/>
                <a:ext cx="834572" cy="391582"/>
              </a:xfrm>
              <a:prstGeom prst="rect">
                <a:avLst/>
              </a:prstGeom>
              <a:blipFill>
                <a:blip r:embed="rId6"/>
                <a:stretch>
                  <a:fillRect r="-8088" b="-10938"/>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F02E98AF-8731-97C8-4EB9-86D81C4D1C52}"/>
              </a:ext>
            </a:extLst>
          </p:cNvPr>
          <p:cNvSpPr txBox="1"/>
          <p:nvPr/>
        </p:nvSpPr>
        <p:spPr>
          <a:xfrm>
            <a:off x="8555209" y="6048543"/>
            <a:ext cx="834572" cy="369332"/>
          </a:xfrm>
          <a:prstGeom prst="rect">
            <a:avLst/>
          </a:prstGeom>
          <a:noFill/>
        </p:spPr>
        <p:txBody>
          <a:bodyPr wrap="square" rtlCol="0">
            <a:spAutoFit/>
          </a:bodyPr>
          <a:lstStyle/>
          <a:p>
            <a:r>
              <a:rPr lang="nl-NL" dirty="0"/>
              <a:t>UVB</a:t>
            </a:r>
          </a:p>
        </p:txBody>
      </p:sp>
      <p:sp>
        <p:nvSpPr>
          <p:cNvPr id="10" name="Tekstvak 9">
            <a:extLst>
              <a:ext uri="{FF2B5EF4-FFF2-40B4-BE49-F238E27FC236}">
                <a16:creationId xmlns:a16="http://schemas.microsoft.com/office/drawing/2014/main" id="{D569AB6A-47D8-3F3C-23D1-24172AAF414B}"/>
              </a:ext>
            </a:extLst>
          </p:cNvPr>
          <p:cNvSpPr txBox="1"/>
          <p:nvPr/>
        </p:nvSpPr>
        <p:spPr>
          <a:xfrm>
            <a:off x="5839767" y="6048543"/>
            <a:ext cx="1361676" cy="369332"/>
          </a:xfrm>
          <a:prstGeom prst="rect">
            <a:avLst/>
          </a:prstGeom>
          <a:noFill/>
        </p:spPr>
        <p:txBody>
          <a:bodyPr wrap="square" rtlCol="0">
            <a:spAutoFit/>
          </a:bodyPr>
          <a:lstStyle/>
          <a:p>
            <a:r>
              <a:rPr lang="nl-NL" dirty="0"/>
              <a:t>Zichtbaar</a:t>
            </a:r>
          </a:p>
        </p:txBody>
      </p:sp>
    </p:spTree>
    <p:extLst>
      <p:ext uri="{BB962C8B-B14F-4D97-AF65-F5344CB8AC3E}">
        <p14:creationId xmlns:p14="http://schemas.microsoft.com/office/powerpoint/2010/main" val="114818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7"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79EE-92D3-BD5A-7E08-C1D2A73FEA99}"/>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68D56779-000C-B896-4469-CE8E04F7CE79}"/>
              </a:ext>
            </a:extLst>
          </p:cNvPr>
          <p:cNvSpPr>
            <a:spLocks noGrp="1"/>
          </p:cNvSpPr>
          <p:nvPr>
            <p:ph type="title"/>
          </p:nvPr>
        </p:nvSpPr>
        <p:spPr/>
        <p:txBody>
          <a:bodyPr/>
          <a:lstStyle/>
          <a:p>
            <a:r>
              <a:rPr lang="nl-NL" dirty="0"/>
              <a:t>Voorbeeld: 2019 TV1</a:t>
            </a:r>
          </a:p>
        </p:txBody>
      </p:sp>
      <p:pic>
        <p:nvPicPr>
          <p:cNvPr id="5" name="Tijdelijke aanduiding voor inhoud 4">
            <a:extLst>
              <a:ext uri="{FF2B5EF4-FFF2-40B4-BE49-F238E27FC236}">
                <a16:creationId xmlns:a16="http://schemas.microsoft.com/office/drawing/2014/main" id="{6DE68CA3-0CB0-E76D-CEC4-E0D17A75F829}"/>
              </a:ext>
            </a:extLst>
          </p:cNvPr>
          <p:cNvPicPr>
            <a:picLocks noGrp="1" noChangeAspect="1"/>
          </p:cNvPicPr>
          <p:nvPr>
            <p:ph sz="half" idx="1"/>
          </p:nvPr>
        </p:nvPicPr>
        <p:blipFill>
          <a:blip r:embed="rId3"/>
          <a:srcRect l="10347" t="32556" r="29000" b="33413"/>
          <a:stretch/>
        </p:blipFill>
        <p:spPr>
          <a:xfrm>
            <a:off x="522514" y="1415143"/>
            <a:ext cx="3519714" cy="1325563"/>
          </a:xfrm>
        </p:spPr>
      </p:pic>
      <mc:AlternateContent xmlns:mc="http://schemas.openxmlformats.org/markup-compatibility/2006" xmlns:a14="http://schemas.microsoft.com/office/drawing/2010/main">
        <mc:Choice Requires="a14">
          <p:sp>
            <p:nvSpPr>
              <p:cNvPr id="17" name="Tijdelijke aanduiding voor inhoud 16">
                <a:extLst>
                  <a:ext uri="{FF2B5EF4-FFF2-40B4-BE49-F238E27FC236}">
                    <a16:creationId xmlns:a16="http://schemas.microsoft.com/office/drawing/2014/main" id="{3C921D12-2CE1-7123-E011-245BF87602E1}"/>
                  </a:ext>
                </a:extLst>
              </p:cNvPr>
              <p:cNvSpPr>
                <a:spLocks noGrp="1"/>
              </p:cNvSpPr>
              <p:nvPr>
                <p:ph sz="half" idx="2"/>
              </p:nvPr>
            </p:nvSpPr>
            <p:spPr/>
            <p:txBody>
              <a:bodyPr/>
              <a:lstStyle/>
              <a:p>
                <a:pPr marL="0" indent="0">
                  <a:buNone/>
                </a:pPr>
                <a:r>
                  <a:rPr lang="nl-NL" dirty="0"/>
                  <a:t>UVB: </a:t>
                </a:r>
              </a:p>
              <a:p>
                <a14:m>
                  <m:oMath xmlns:m="http://schemas.openxmlformats.org/officeDocument/2006/math">
                    <m:r>
                      <a:rPr lang="nl-NL" i="1">
                        <a:latin typeface="Cambria Math" panose="02040503050406030204" pitchFamily="18" charset="0"/>
                      </a:rPr>
                      <m:t>270</m:t>
                    </m:r>
                    <m:r>
                      <a:rPr lang="nl-NL">
                        <a:latin typeface="Cambria Math" panose="02040503050406030204" pitchFamily="18" charset="0"/>
                      </a:rPr>
                      <m:t> </m:t>
                    </m:r>
                    <m:r>
                      <m:rPr>
                        <m:sty m:val="p"/>
                      </m:rPr>
                      <a:rPr lang="nl-NL">
                        <a:latin typeface="Cambria Math" panose="02040503050406030204" pitchFamily="18" charset="0"/>
                      </a:rPr>
                      <m:t>nm</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≤330</m:t>
                    </m:r>
                    <m:r>
                      <a:rPr lang="nl-NL">
                        <a:latin typeface="Cambria Math" panose="02040503050406030204" pitchFamily="18" charset="0"/>
                        <a:ea typeface="Cambria Math" panose="02040503050406030204" pitchFamily="18" charset="0"/>
                      </a:rPr>
                      <m:t> </m:t>
                    </m:r>
                    <m:r>
                      <m:rPr>
                        <m:sty m:val="p"/>
                      </m:rPr>
                      <a:rPr lang="nl-NL">
                        <a:latin typeface="Cambria Math" panose="02040503050406030204" pitchFamily="18" charset="0"/>
                        <a:ea typeface="Cambria Math" panose="02040503050406030204" pitchFamily="18" charset="0"/>
                      </a:rPr>
                      <m:t>nm</m:t>
                    </m:r>
                  </m:oMath>
                </a14:m>
                <a:endParaRPr lang="nl-NL" dirty="0">
                  <a:ea typeface="Cambria Math" panose="02040503050406030204" pitchFamily="18" charset="0"/>
                </a:endParaRPr>
              </a:p>
              <a:p>
                <a14:m>
                  <m:oMath xmlns:m="http://schemas.openxmlformats.org/officeDocument/2006/math">
                    <m:r>
                      <a:rPr lang="nl-NL" i="1">
                        <a:latin typeface="Cambria Math" panose="02040503050406030204" pitchFamily="18" charset="0"/>
                      </a:rPr>
                      <m:t>3,9 </m:t>
                    </m:r>
                    <m:r>
                      <m:rPr>
                        <m:sty m:val="p"/>
                      </m:rPr>
                      <a:rPr lang="nl-NL">
                        <a:latin typeface="Cambria Math" panose="02040503050406030204" pitchFamily="18" charset="0"/>
                      </a:rPr>
                      <m:t>eV</m:t>
                    </m:r>
                    <m:r>
                      <a:rPr lang="nl-NL" i="1">
                        <a:latin typeface="Cambria Math" panose="02040503050406030204" pitchFamily="18" charset="0"/>
                        <a:ea typeface="Cambria Math" panose="02040503050406030204" pitchFamily="18" charset="0"/>
                      </a:rPr>
                      <m:t>≤</m:t>
                    </m:r>
                    <m:sSub>
                      <m:sSubPr>
                        <m:ctrlPr>
                          <a:rPr lang="nl-NL" i="1">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𝐸</m:t>
                        </m:r>
                      </m:e>
                      <m:sub>
                        <m:r>
                          <a:rPr lang="nl-NL" i="1">
                            <a:latin typeface="Cambria Math" panose="02040503050406030204" pitchFamily="18" charset="0"/>
                            <a:ea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≤4,6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r>
                  <a:rPr lang="nl-NL" dirty="0"/>
                  <a:t>Zichtbaar licht</a:t>
                </a:r>
              </a:p>
              <a:p>
                <a14:m>
                  <m:oMath xmlns:m="http://schemas.openxmlformats.org/officeDocument/2006/math">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≥380</m:t>
                    </m:r>
                    <m:r>
                      <a:rPr lang="nl-NL">
                        <a:latin typeface="Cambria Math" panose="02040503050406030204" pitchFamily="18" charset="0"/>
                      </a:rPr>
                      <m:t> </m:t>
                    </m:r>
                    <m:r>
                      <m:rPr>
                        <m:sty m:val="p"/>
                      </m:rPr>
                      <a:rPr lang="nl-NL">
                        <a:latin typeface="Cambria Math" panose="02040503050406030204" pitchFamily="18" charset="0"/>
                      </a:rPr>
                      <m:t>nm</m:t>
                    </m:r>
                  </m:oMath>
                </a14:m>
                <a:r>
                  <a:rPr lang="nl-NL" dirty="0"/>
                  <a:t> (</a:t>
                </a:r>
                <a:r>
                  <a:rPr lang="nl-NL" dirty="0" err="1"/>
                  <a:t>Binas</a:t>
                </a:r>
                <a:r>
                  <a:rPr lang="nl-NL" dirty="0"/>
                  <a:t> 19A)</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≤3,3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endParaRPr lang="nl-NL" dirty="0">
                  <a:ea typeface="Cambria Math" panose="02040503050406030204" pitchFamily="18" charset="0"/>
                </a:endParaRPr>
              </a:p>
            </p:txBody>
          </p:sp>
        </mc:Choice>
        <mc:Fallback xmlns="">
          <p:sp>
            <p:nvSpPr>
              <p:cNvPr id="17" name="Tijdelijke aanduiding voor inhoud 16">
                <a:extLst>
                  <a:ext uri="{FF2B5EF4-FFF2-40B4-BE49-F238E27FC236}">
                    <a16:creationId xmlns:a16="http://schemas.microsoft.com/office/drawing/2014/main" id="{3C921D12-2CE1-7123-E011-245BF87602E1}"/>
                  </a:ext>
                </a:extLst>
              </p:cNvPr>
              <p:cNvSpPr>
                <a:spLocks noGrp="1" noRot="1" noChangeAspect="1" noMove="1" noResize="1" noEditPoints="1" noAdjustHandles="1" noChangeArrowheads="1" noChangeShapeType="1" noTextEdit="1"/>
              </p:cNvSpPr>
              <p:nvPr>
                <p:ph sz="half" idx="2"/>
              </p:nvPr>
            </p:nvSpPr>
            <p:spPr>
              <a:blipFill>
                <a:blip r:embed="rId4"/>
                <a:stretch>
                  <a:fillRect l="-2471" t="-2241"/>
                </a:stretch>
              </a:blipFill>
            </p:spPr>
            <p:txBody>
              <a:bodyPr/>
              <a:lstStyle/>
              <a:p>
                <a:r>
                  <a:rPr lang="nl-NL">
                    <a:noFill/>
                  </a:rPr>
                  <a:t> </a:t>
                </a:r>
              </a:p>
            </p:txBody>
          </p:sp>
        </mc:Fallback>
      </mc:AlternateContent>
      <p:cxnSp>
        <p:nvCxnSpPr>
          <p:cNvPr id="19" name="Rechte verbindingslijn 18">
            <a:extLst>
              <a:ext uri="{FF2B5EF4-FFF2-40B4-BE49-F238E27FC236}">
                <a16:creationId xmlns:a16="http://schemas.microsoft.com/office/drawing/2014/main" id="{B86D327C-681D-F4BF-3732-38ADC4CA4A88}"/>
              </a:ext>
            </a:extLst>
          </p:cNvPr>
          <p:cNvCxnSpPr/>
          <p:nvPr/>
        </p:nvCxnSpPr>
        <p:spPr>
          <a:xfrm>
            <a:off x="6393543" y="6059714"/>
            <a:ext cx="43252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0F5E63B5-590E-5200-CC24-055F66840BED}"/>
              </a:ext>
            </a:extLst>
          </p:cNvPr>
          <p:cNvCxnSpPr>
            <a:cxnSpLocks/>
          </p:cNvCxnSpPr>
          <p:nvPr/>
        </p:nvCxnSpPr>
        <p:spPr>
          <a:xfrm>
            <a:off x="6877957" y="5835314"/>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9F680AD7-027A-0438-1B0E-9FB30D16DC47}"/>
              </a:ext>
            </a:extLst>
          </p:cNvPr>
          <p:cNvCxnSpPr>
            <a:cxnSpLocks/>
          </p:cNvCxnSpPr>
          <p:nvPr/>
        </p:nvCxnSpPr>
        <p:spPr>
          <a:xfrm>
            <a:off x="7727044" y="5831401"/>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65E3E879-6CBD-901C-FBB2-B80048117E3B}"/>
              </a:ext>
            </a:extLst>
          </p:cNvPr>
          <p:cNvCxnSpPr>
            <a:cxnSpLocks/>
          </p:cNvCxnSpPr>
          <p:nvPr/>
        </p:nvCxnSpPr>
        <p:spPr>
          <a:xfrm>
            <a:off x="10087429" y="5824143"/>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D63B6D3A-1ED4-3888-70B3-EE2BCFA66FC7}"/>
              </a:ext>
            </a:extLst>
          </p:cNvPr>
          <p:cNvSpPr txBox="1"/>
          <p:nvPr/>
        </p:nvSpPr>
        <p:spPr>
          <a:xfrm>
            <a:off x="6520605" y="5504828"/>
            <a:ext cx="834572" cy="369332"/>
          </a:xfrm>
          <a:prstGeom prst="rect">
            <a:avLst/>
          </a:prstGeom>
          <a:noFill/>
        </p:spPr>
        <p:txBody>
          <a:bodyPr wrap="square" rtlCol="0">
            <a:spAutoFit/>
          </a:bodyPr>
          <a:lstStyle/>
          <a:p>
            <a:r>
              <a:rPr lang="nl-NL" dirty="0"/>
              <a:t>3,3 eV</a:t>
            </a:r>
          </a:p>
        </p:txBody>
      </p:sp>
      <p:sp>
        <p:nvSpPr>
          <p:cNvPr id="25" name="Tekstvak 24">
            <a:extLst>
              <a:ext uri="{FF2B5EF4-FFF2-40B4-BE49-F238E27FC236}">
                <a16:creationId xmlns:a16="http://schemas.microsoft.com/office/drawing/2014/main" id="{A07C4E65-2E23-768D-087A-FD50FCDB76A4}"/>
              </a:ext>
            </a:extLst>
          </p:cNvPr>
          <p:cNvSpPr txBox="1"/>
          <p:nvPr/>
        </p:nvSpPr>
        <p:spPr>
          <a:xfrm>
            <a:off x="7346043" y="5500131"/>
            <a:ext cx="834572" cy="369332"/>
          </a:xfrm>
          <a:prstGeom prst="rect">
            <a:avLst/>
          </a:prstGeom>
          <a:noFill/>
        </p:spPr>
        <p:txBody>
          <a:bodyPr wrap="square" rtlCol="0">
            <a:spAutoFit/>
          </a:bodyPr>
          <a:lstStyle/>
          <a:p>
            <a:r>
              <a:rPr lang="nl-NL" dirty="0"/>
              <a:t>3,9 eV</a:t>
            </a:r>
          </a:p>
        </p:txBody>
      </p:sp>
      <p:sp>
        <p:nvSpPr>
          <p:cNvPr id="26" name="Tekstvak 25">
            <a:extLst>
              <a:ext uri="{FF2B5EF4-FFF2-40B4-BE49-F238E27FC236}">
                <a16:creationId xmlns:a16="http://schemas.microsoft.com/office/drawing/2014/main" id="{257F853A-B143-DB9A-D7EB-CC6DD7D2F03C}"/>
              </a:ext>
            </a:extLst>
          </p:cNvPr>
          <p:cNvSpPr txBox="1"/>
          <p:nvPr/>
        </p:nvSpPr>
        <p:spPr>
          <a:xfrm>
            <a:off x="9670143" y="5454811"/>
            <a:ext cx="834572" cy="369332"/>
          </a:xfrm>
          <a:prstGeom prst="rect">
            <a:avLst/>
          </a:prstGeom>
          <a:noFill/>
        </p:spPr>
        <p:txBody>
          <a:bodyPr wrap="square" rtlCol="0">
            <a:spAutoFit/>
          </a:bodyPr>
          <a:lstStyle/>
          <a:p>
            <a:r>
              <a:rPr lang="nl-NL" dirty="0"/>
              <a:t>4,6 eV</a:t>
            </a:r>
          </a:p>
        </p:txBody>
      </p:sp>
      <p:pic>
        <p:nvPicPr>
          <p:cNvPr id="6" name="Tijdelijke aanduiding voor inhoud 6">
            <a:extLst>
              <a:ext uri="{FF2B5EF4-FFF2-40B4-BE49-F238E27FC236}">
                <a16:creationId xmlns:a16="http://schemas.microsoft.com/office/drawing/2014/main" id="{D77E0F16-A258-3994-907C-D2CB6F61C167}"/>
              </a:ext>
            </a:extLst>
          </p:cNvPr>
          <p:cNvPicPr>
            <a:picLocks noChangeAspect="1"/>
          </p:cNvPicPr>
          <p:nvPr/>
        </p:nvPicPr>
        <p:blipFill>
          <a:blip r:embed="rId5"/>
          <a:srcRect l="37677" t="39314" r="28853" b="13840"/>
          <a:stretch/>
        </p:blipFill>
        <p:spPr>
          <a:xfrm>
            <a:off x="518091" y="2837542"/>
            <a:ext cx="3424241" cy="3650819"/>
          </a:xfrm>
          <a:prstGeom prst="rect">
            <a:avLst/>
          </a:prstGeom>
        </p:spPr>
      </p:pic>
      <p:cxnSp>
        <p:nvCxnSpPr>
          <p:cNvPr id="3" name="Rechte verbindingslijn met pijl 2">
            <a:extLst>
              <a:ext uri="{FF2B5EF4-FFF2-40B4-BE49-F238E27FC236}">
                <a16:creationId xmlns:a16="http://schemas.microsoft.com/office/drawing/2014/main" id="{7FC65C25-2CF9-ED02-2528-5F4553540BB7}"/>
              </a:ext>
            </a:extLst>
          </p:cNvPr>
          <p:cNvCxnSpPr>
            <a:cxnSpLocks/>
          </p:cNvCxnSpPr>
          <p:nvPr/>
        </p:nvCxnSpPr>
        <p:spPr>
          <a:xfrm flipV="1">
            <a:off x="3563257" y="4535715"/>
            <a:ext cx="0" cy="891154"/>
          </a:xfrm>
          <a:prstGeom prst="straightConnector1">
            <a:avLst/>
          </a:prstGeom>
          <a:ln w="38100">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754685E3-D715-1777-91C0-51CADC7683D4}"/>
                  </a:ext>
                </a:extLst>
              </p:cNvPr>
              <p:cNvSpPr txBox="1"/>
              <p:nvPr/>
            </p:nvSpPr>
            <p:spPr>
              <a:xfrm>
                <a:off x="3563257" y="4785501"/>
                <a:ext cx="834572"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𝑓</m:t>
                          </m:r>
                        </m:sub>
                      </m:sSub>
                      <m:r>
                        <a:rPr lang="nl-NL" b="0" i="1" smtClean="0">
                          <a:latin typeface="Cambria Math" panose="02040503050406030204" pitchFamily="18" charset="0"/>
                        </a:rPr>
                        <m:t>,</m:t>
                      </m:r>
                      <m:r>
                        <a:rPr lang="nl-NL" b="0" i="1" smtClean="0">
                          <a:latin typeface="Cambria Math" panose="02040503050406030204" pitchFamily="18" charset="0"/>
                        </a:rPr>
                        <m:t>𝑚𝑖𝑛</m:t>
                      </m:r>
                    </m:oMath>
                  </m:oMathPara>
                </a14:m>
                <a:endParaRPr lang="nl-NL" dirty="0"/>
              </a:p>
            </p:txBody>
          </p:sp>
        </mc:Choice>
        <mc:Fallback xmlns="">
          <p:sp>
            <p:nvSpPr>
              <p:cNvPr id="7" name="Tekstvak 6">
                <a:extLst>
                  <a:ext uri="{FF2B5EF4-FFF2-40B4-BE49-F238E27FC236}">
                    <a16:creationId xmlns:a16="http://schemas.microsoft.com/office/drawing/2014/main" id="{754685E3-D715-1777-91C0-51CADC7683D4}"/>
                  </a:ext>
                </a:extLst>
              </p:cNvPr>
              <p:cNvSpPr txBox="1">
                <a:spLocks noRot="1" noChangeAspect="1" noMove="1" noResize="1" noEditPoints="1" noAdjustHandles="1" noChangeArrowheads="1" noChangeShapeType="1" noTextEdit="1"/>
              </p:cNvSpPr>
              <p:nvPr/>
            </p:nvSpPr>
            <p:spPr>
              <a:xfrm>
                <a:off x="3563257" y="4785501"/>
                <a:ext cx="834572" cy="391582"/>
              </a:xfrm>
              <a:prstGeom prst="rect">
                <a:avLst/>
              </a:prstGeom>
              <a:blipFill>
                <a:blip r:embed="rId6"/>
                <a:stretch>
                  <a:fillRect r="-8088" b="-10938"/>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33EBBF28-0AB5-7A5D-B800-7944E31037C1}"/>
              </a:ext>
            </a:extLst>
          </p:cNvPr>
          <p:cNvSpPr txBox="1"/>
          <p:nvPr/>
        </p:nvSpPr>
        <p:spPr>
          <a:xfrm>
            <a:off x="8555209" y="6048543"/>
            <a:ext cx="834572" cy="369332"/>
          </a:xfrm>
          <a:prstGeom prst="rect">
            <a:avLst/>
          </a:prstGeom>
          <a:noFill/>
        </p:spPr>
        <p:txBody>
          <a:bodyPr wrap="square" rtlCol="0">
            <a:spAutoFit/>
          </a:bodyPr>
          <a:lstStyle/>
          <a:p>
            <a:r>
              <a:rPr lang="nl-NL" dirty="0"/>
              <a:t>UVB</a:t>
            </a:r>
          </a:p>
        </p:txBody>
      </p:sp>
      <p:sp>
        <p:nvSpPr>
          <p:cNvPr id="10" name="Tekstvak 9">
            <a:extLst>
              <a:ext uri="{FF2B5EF4-FFF2-40B4-BE49-F238E27FC236}">
                <a16:creationId xmlns:a16="http://schemas.microsoft.com/office/drawing/2014/main" id="{417A5F8D-790D-45A9-24AC-AC5CB8C49AA0}"/>
              </a:ext>
            </a:extLst>
          </p:cNvPr>
          <p:cNvSpPr txBox="1"/>
          <p:nvPr/>
        </p:nvSpPr>
        <p:spPr>
          <a:xfrm>
            <a:off x="5839767" y="6048543"/>
            <a:ext cx="1361676" cy="369332"/>
          </a:xfrm>
          <a:prstGeom prst="rect">
            <a:avLst/>
          </a:prstGeom>
          <a:noFill/>
        </p:spPr>
        <p:txBody>
          <a:bodyPr wrap="square" rtlCol="0">
            <a:spAutoFit/>
          </a:bodyPr>
          <a:lstStyle/>
          <a:p>
            <a:r>
              <a:rPr lang="nl-NL" dirty="0"/>
              <a:t>Zichtbaar</a:t>
            </a:r>
          </a:p>
        </p:txBody>
      </p:sp>
      <p:sp>
        <p:nvSpPr>
          <p:cNvPr id="2" name="Ovaal 1">
            <a:extLst>
              <a:ext uri="{FF2B5EF4-FFF2-40B4-BE49-F238E27FC236}">
                <a16:creationId xmlns:a16="http://schemas.microsoft.com/office/drawing/2014/main" id="{D196FE2A-4400-0406-E58F-89E565879950}"/>
              </a:ext>
            </a:extLst>
          </p:cNvPr>
          <p:cNvSpPr/>
          <p:nvPr/>
        </p:nvSpPr>
        <p:spPr>
          <a:xfrm>
            <a:off x="2830286" y="1929153"/>
            <a:ext cx="478971"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7F52D6BD-4B60-5C48-2150-859E13B47D60}"/>
              </a:ext>
            </a:extLst>
          </p:cNvPr>
          <p:cNvSpPr/>
          <p:nvPr/>
        </p:nvSpPr>
        <p:spPr>
          <a:xfrm>
            <a:off x="9670143" y="5924961"/>
            <a:ext cx="2318657"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268" name="Picture 4" descr="undefined">
            <a:extLst>
              <a:ext uri="{FF2B5EF4-FFF2-40B4-BE49-F238E27FC236}">
                <a16:creationId xmlns:a16="http://schemas.microsoft.com/office/drawing/2014/main" id="{B6C4AB5E-BF9A-CB82-E141-3A7FD01D14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986"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2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ppt_x"/>
                                          </p:val>
                                        </p:tav>
                                        <p:tav tm="100000">
                                          <p:val>
                                            <p:strVal val="#ppt_x"/>
                                          </p:val>
                                        </p:tav>
                                      </p:tavLst>
                                    </p:anim>
                                    <p:anim calcmode="lin" valueType="num">
                                      <p:cBhvr additive="base">
                                        <p:cTn id="1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DE09-6DBE-F1A4-B4FF-3CD6836386A3}"/>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62FD7280-1E41-1906-0904-DDD25AE01F9B}"/>
              </a:ext>
            </a:extLst>
          </p:cNvPr>
          <p:cNvSpPr>
            <a:spLocks noGrp="1"/>
          </p:cNvSpPr>
          <p:nvPr>
            <p:ph type="title"/>
          </p:nvPr>
        </p:nvSpPr>
        <p:spPr/>
        <p:txBody>
          <a:bodyPr/>
          <a:lstStyle/>
          <a:p>
            <a:r>
              <a:rPr lang="nl-NL" dirty="0"/>
              <a:t>Voorbeeld: 2019 TV1</a:t>
            </a:r>
          </a:p>
        </p:txBody>
      </p:sp>
      <p:pic>
        <p:nvPicPr>
          <p:cNvPr id="5" name="Tijdelijke aanduiding voor inhoud 4">
            <a:extLst>
              <a:ext uri="{FF2B5EF4-FFF2-40B4-BE49-F238E27FC236}">
                <a16:creationId xmlns:a16="http://schemas.microsoft.com/office/drawing/2014/main" id="{0BFF3DA7-D698-8C7D-4D74-0AE59A48077F}"/>
              </a:ext>
            </a:extLst>
          </p:cNvPr>
          <p:cNvPicPr>
            <a:picLocks noGrp="1" noChangeAspect="1"/>
          </p:cNvPicPr>
          <p:nvPr>
            <p:ph sz="half" idx="1"/>
          </p:nvPr>
        </p:nvPicPr>
        <p:blipFill>
          <a:blip r:embed="rId3"/>
          <a:srcRect l="10347" t="32556" r="29000" b="33413"/>
          <a:stretch/>
        </p:blipFill>
        <p:spPr>
          <a:xfrm>
            <a:off x="522514" y="1415143"/>
            <a:ext cx="3519714" cy="1325563"/>
          </a:xfrm>
        </p:spPr>
      </p:pic>
      <mc:AlternateContent xmlns:mc="http://schemas.openxmlformats.org/markup-compatibility/2006" xmlns:a14="http://schemas.microsoft.com/office/drawing/2010/main">
        <mc:Choice Requires="a14">
          <p:sp>
            <p:nvSpPr>
              <p:cNvPr id="17" name="Tijdelijke aanduiding voor inhoud 16">
                <a:extLst>
                  <a:ext uri="{FF2B5EF4-FFF2-40B4-BE49-F238E27FC236}">
                    <a16:creationId xmlns:a16="http://schemas.microsoft.com/office/drawing/2014/main" id="{E0873AC9-0D88-8A23-7069-CEEDB09B7675}"/>
                  </a:ext>
                </a:extLst>
              </p:cNvPr>
              <p:cNvSpPr>
                <a:spLocks noGrp="1"/>
              </p:cNvSpPr>
              <p:nvPr>
                <p:ph sz="half" idx="2"/>
              </p:nvPr>
            </p:nvSpPr>
            <p:spPr/>
            <p:txBody>
              <a:bodyPr/>
              <a:lstStyle/>
              <a:p>
                <a:pPr marL="0" indent="0">
                  <a:buNone/>
                </a:pPr>
                <a:r>
                  <a:rPr lang="nl-NL" dirty="0"/>
                  <a:t>UVB: </a:t>
                </a:r>
              </a:p>
              <a:p>
                <a14:m>
                  <m:oMath xmlns:m="http://schemas.openxmlformats.org/officeDocument/2006/math">
                    <m:r>
                      <a:rPr lang="nl-NL" i="1">
                        <a:latin typeface="Cambria Math" panose="02040503050406030204" pitchFamily="18" charset="0"/>
                      </a:rPr>
                      <m:t>270</m:t>
                    </m:r>
                    <m:r>
                      <a:rPr lang="nl-NL">
                        <a:latin typeface="Cambria Math" panose="02040503050406030204" pitchFamily="18" charset="0"/>
                      </a:rPr>
                      <m:t> </m:t>
                    </m:r>
                    <m:r>
                      <m:rPr>
                        <m:sty m:val="p"/>
                      </m:rPr>
                      <a:rPr lang="nl-NL">
                        <a:latin typeface="Cambria Math" panose="02040503050406030204" pitchFamily="18" charset="0"/>
                      </a:rPr>
                      <m:t>nm</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≤330</m:t>
                    </m:r>
                    <m:r>
                      <a:rPr lang="nl-NL">
                        <a:latin typeface="Cambria Math" panose="02040503050406030204" pitchFamily="18" charset="0"/>
                        <a:ea typeface="Cambria Math" panose="02040503050406030204" pitchFamily="18" charset="0"/>
                      </a:rPr>
                      <m:t> </m:t>
                    </m:r>
                    <m:r>
                      <m:rPr>
                        <m:sty m:val="p"/>
                      </m:rPr>
                      <a:rPr lang="nl-NL">
                        <a:latin typeface="Cambria Math" panose="02040503050406030204" pitchFamily="18" charset="0"/>
                        <a:ea typeface="Cambria Math" panose="02040503050406030204" pitchFamily="18" charset="0"/>
                      </a:rPr>
                      <m:t>nm</m:t>
                    </m:r>
                  </m:oMath>
                </a14:m>
                <a:endParaRPr lang="nl-NL" dirty="0">
                  <a:ea typeface="Cambria Math" panose="02040503050406030204" pitchFamily="18" charset="0"/>
                </a:endParaRPr>
              </a:p>
              <a:p>
                <a14:m>
                  <m:oMath xmlns:m="http://schemas.openxmlformats.org/officeDocument/2006/math">
                    <m:r>
                      <a:rPr lang="nl-NL" i="1">
                        <a:latin typeface="Cambria Math" panose="02040503050406030204" pitchFamily="18" charset="0"/>
                      </a:rPr>
                      <m:t>3,9 </m:t>
                    </m:r>
                    <m:r>
                      <m:rPr>
                        <m:sty m:val="p"/>
                      </m:rPr>
                      <a:rPr lang="nl-NL">
                        <a:latin typeface="Cambria Math" panose="02040503050406030204" pitchFamily="18" charset="0"/>
                      </a:rPr>
                      <m:t>eV</m:t>
                    </m:r>
                    <m:r>
                      <a:rPr lang="nl-NL" i="1">
                        <a:latin typeface="Cambria Math" panose="02040503050406030204" pitchFamily="18" charset="0"/>
                        <a:ea typeface="Cambria Math" panose="02040503050406030204" pitchFamily="18" charset="0"/>
                      </a:rPr>
                      <m:t>≤</m:t>
                    </m:r>
                    <m:sSub>
                      <m:sSubPr>
                        <m:ctrlPr>
                          <a:rPr lang="nl-NL" i="1">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𝐸</m:t>
                        </m:r>
                      </m:e>
                      <m:sub>
                        <m:r>
                          <a:rPr lang="nl-NL" i="1">
                            <a:latin typeface="Cambria Math" panose="02040503050406030204" pitchFamily="18" charset="0"/>
                            <a:ea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≤4,6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r>
                  <a:rPr lang="nl-NL" dirty="0"/>
                  <a:t>Zichtbaar licht</a:t>
                </a:r>
              </a:p>
              <a:p>
                <a14:m>
                  <m:oMath xmlns:m="http://schemas.openxmlformats.org/officeDocument/2006/math">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≥380</m:t>
                    </m:r>
                    <m:r>
                      <a:rPr lang="nl-NL">
                        <a:latin typeface="Cambria Math" panose="02040503050406030204" pitchFamily="18" charset="0"/>
                      </a:rPr>
                      <m:t> </m:t>
                    </m:r>
                    <m:r>
                      <m:rPr>
                        <m:sty m:val="p"/>
                      </m:rPr>
                      <a:rPr lang="nl-NL">
                        <a:latin typeface="Cambria Math" panose="02040503050406030204" pitchFamily="18" charset="0"/>
                      </a:rPr>
                      <m:t>nm</m:t>
                    </m:r>
                  </m:oMath>
                </a14:m>
                <a:r>
                  <a:rPr lang="nl-NL" dirty="0"/>
                  <a:t> (</a:t>
                </a:r>
                <a:r>
                  <a:rPr lang="nl-NL" dirty="0" err="1"/>
                  <a:t>Binas</a:t>
                </a:r>
                <a:r>
                  <a:rPr lang="nl-NL" dirty="0"/>
                  <a:t> 19A)</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≤3,3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endParaRPr lang="nl-NL" dirty="0">
                  <a:ea typeface="Cambria Math" panose="02040503050406030204" pitchFamily="18" charset="0"/>
                </a:endParaRPr>
              </a:p>
            </p:txBody>
          </p:sp>
        </mc:Choice>
        <mc:Fallback xmlns="">
          <p:sp>
            <p:nvSpPr>
              <p:cNvPr id="17" name="Tijdelijke aanduiding voor inhoud 16">
                <a:extLst>
                  <a:ext uri="{FF2B5EF4-FFF2-40B4-BE49-F238E27FC236}">
                    <a16:creationId xmlns:a16="http://schemas.microsoft.com/office/drawing/2014/main" id="{E0873AC9-0D88-8A23-7069-CEEDB09B7675}"/>
                  </a:ext>
                </a:extLst>
              </p:cNvPr>
              <p:cNvSpPr>
                <a:spLocks noGrp="1" noRot="1" noChangeAspect="1" noMove="1" noResize="1" noEditPoints="1" noAdjustHandles="1" noChangeArrowheads="1" noChangeShapeType="1" noTextEdit="1"/>
              </p:cNvSpPr>
              <p:nvPr>
                <p:ph sz="half" idx="2"/>
              </p:nvPr>
            </p:nvSpPr>
            <p:spPr>
              <a:blipFill>
                <a:blip r:embed="rId4"/>
                <a:stretch>
                  <a:fillRect l="-2471" t="-2241"/>
                </a:stretch>
              </a:blipFill>
            </p:spPr>
            <p:txBody>
              <a:bodyPr/>
              <a:lstStyle/>
              <a:p>
                <a:r>
                  <a:rPr lang="nl-NL">
                    <a:noFill/>
                  </a:rPr>
                  <a:t> </a:t>
                </a:r>
              </a:p>
            </p:txBody>
          </p:sp>
        </mc:Fallback>
      </mc:AlternateContent>
      <p:cxnSp>
        <p:nvCxnSpPr>
          <p:cNvPr id="19" name="Rechte verbindingslijn 18">
            <a:extLst>
              <a:ext uri="{FF2B5EF4-FFF2-40B4-BE49-F238E27FC236}">
                <a16:creationId xmlns:a16="http://schemas.microsoft.com/office/drawing/2014/main" id="{34209235-02BA-7443-1D21-1084E210EFAC}"/>
              </a:ext>
            </a:extLst>
          </p:cNvPr>
          <p:cNvCxnSpPr/>
          <p:nvPr/>
        </p:nvCxnSpPr>
        <p:spPr>
          <a:xfrm>
            <a:off x="6393543" y="6059714"/>
            <a:ext cx="43252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5B7EE62F-3103-FCB5-B84C-338B40D09E13}"/>
              </a:ext>
            </a:extLst>
          </p:cNvPr>
          <p:cNvCxnSpPr>
            <a:cxnSpLocks/>
          </p:cNvCxnSpPr>
          <p:nvPr/>
        </p:nvCxnSpPr>
        <p:spPr>
          <a:xfrm>
            <a:off x="6877957" y="5835314"/>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C0528B6B-7B38-5226-2835-FA8337E4600D}"/>
              </a:ext>
            </a:extLst>
          </p:cNvPr>
          <p:cNvCxnSpPr>
            <a:cxnSpLocks/>
          </p:cNvCxnSpPr>
          <p:nvPr/>
        </p:nvCxnSpPr>
        <p:spPr>
          <a:xfrm>
            <a:off x="7727044" y="5831401"/>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7F1B7BC7-8919-F5E0-D729-BD32656BA835}"/>
              </a:ext>
            </a:extLst>
          </p:cNvPr>
          <p:cNvCxnSpPr>
            <a:cxnSpLocks/>
          </p:cNvCxnSpPr>
          <p:nvPr/>
        </p:nvCxnSpPr>
        <p:spPr>
          <a:xfrm>
            <a:off x="10087429" y="5824143"/>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FD86177B-43DD-2F08-B281-F73ADE619E76}"/>
              </a:ext>
            </a:extLst>
          </p:cNvPr>
          <p:cNvSpPr txBox="1"/>
          <p:nvPr/>
        </p:nvSpPr>
        <p:spPr>
          <a:xfrm>
            <a:off x="6520605" y="5504828"/>
            <a:ext cx="834572" cy="369332"/>
          </a:xfrm>
          <a:prstGeom prst="rect">
            <a:avLst/>
          </a:prstGeom>
          <a:noFill/>
        </p:spPr>
        <p:txBody>
          <a:bodyPr wrap="square" rtlCol="0">
            <a:spAutoFit/>
          </a:bodyPr>
          <a:lstStyle/>
          <a:p>
            <a:r>
              <a:rPr lang="nl-NL" dirty="0"/>
              <a:t>3,3 eV</a:t>
            </a:r>
          </a:p>
        </p:txBody>
      </p:sp>
      <p:sp>
        <p:nvSpPr>
          <p:cNvPr id="25" name="Tekstvak 24">
            <a:extLst>
              <a:ext uri="{FF2B5EF4-FFF2-40B4-BE49-F238E27FC236}">
                <a16:creationId xmlns:a16="http://schemas.microsoft.com/office/drawing/2014/main" id="{77D2570A-46A9-4562-BC2A-DFCA62F153E5}"/>
              </a:ext>
            </a:extLst>
          </p:cNvPr>
          <p:cNvSpPr txBox="1"/>
          <p:nvPr/>
        </p:nvSpPr>
        <p:spPr>
          <a:xfrm>
            <a:off x="7346043" y="5500131"/>
            <a:ext cx="834572" cy="369332"/>
          </a:xfrm>
          <a:prstGeom prst="rect">
            <a:avLst/>
          </a:prstGeom>
          <a:noFill/>
        </p:spPr>
        <p:txBody>
          <a:bodyPr wrap="square" rtlCol="0">
            <a:spAutoFit/>
          </a:bodyPr>
          <a:lstStyle/>
          <a:p>
            <a:r>
              <a:rPr lang="nl-NL" dirty="0"/>
              <a:t>3,9 eV</a:t>
            </a:r>
          </a:p>
        </p:txBody>
      </p:sp>
      <p:sp>
        <p:nvSpPr>
          <p:cNvPr id="26" name="Tekstvak 25">
            <a:extLst>
              <a:ext uri="{FF2B5EF4-FFF2-40B4-BE49-F238E27FC236}">
                <a16:creationId xmlns:a16="http://schemas.microsoft.com/office/drawing/2014/main" id="{70920421-AD69-CD1A-F5FF-2558ADBC9F43}"/>
              </a:ext>
            </a:extLst>
          </p:cNvPr>
          <p:cNvSpPr txBox="1"/>
          <p:nvPr/>
        </p:nvSpPr>
        <p:spPr>
          <a:xfrm>
            <a:off x="9670143" y="5454811"/>
            <a:ext cx="834572" cy="369332"/>
          </a:xfrm>
          <a:prstGeom prst="rect">
            <a:avLst/>
          </a:prstGeom>
          <a:noFill/>
        </p:spPr>
        <p:txBody>
          <a:bodyPr wrap="square" rtlCol="0">
            <a:spAutoFit/>
          </a:bodyPr>
          <a:lstStyle/>
          <a:p>
            <a:r>
              <a:rPr lang="nl-NL" dirty="0"/>
              <a:t>4,6 eV</a:t>
            </a:r>
          </a:p>
        </p:txBody>
      </p:sp>
      <p:pic>
        <p:nvPicPr>
          <p:cNvPr id="6" name="Tijdelijke aanduiding voor inhoud 6">
            <a:extLst>
              <a:ext uri="{FF2B5EF4-FFF2-40B4-BE49-F238E27FC236}">
                <a16:creationId xmlns:a16="http://schemas.microsoft.com/office/drawing/2014/main" id="{482211FB-C911-6DF5-9DBF-88B5AEF6EC78}"/>
              </a:ext>
            </a:extLst>
          </p:cNvPr>
          <p:cNvPicPr>
            <a:picLocks noChangeAspect="1"/>
          </p:cNvPicPr>
          <p:nvPr/>
        </p:nvPicPr>
        <p:blipFill>
          <a:blip r:embed="rId5"/>
          <a:srcRect l="37677" t="39314" r="28853" b="13840"/>
          <a:stretch/>
        </p:blipFill>
        <p:spPr>
          <a:xfrm>
            <a:off x="518091" y="2837542"/>
            <a:ext cx="3424241" cy="3650819"/>
          </a:xfrm>
          <a:prstGeom prst="rect">
            <a:avLst/>
          </a:prstGeom>
        </p:spPr>
      </p:pic>
      <p:cxnSp>
        <p:nvCxnSpPr>
          <p:cNvPr id="3" name="Rechte verbindingslijn met pijl 2">
            <a:extLst>
              <a:ext uri="{FF2B5EF4-FFF2-40B4-BE49-F238E27FC236}">
                <a16:creationId xmlns:a16="http://schemas.microsoft.com/office/drawing/2014/main" id="{4B093BEA-EBD9-335E-D1DF-E1F0700C08A5}"/>
              </a:ext>
            </a:extLst>
          </p:cNvPr>
          <p:cNvCxnSpPr>
            <a:cxnSpLocks/>
          </p:cNvCxnSpPr>
          <p:nvPr/>
        </p:nvCxnSpPr>
        <p:spPr>
          <a:xfrm flipV="1">
            <a:off x="3563257" y="4535715"/>
            <a:ext cx="0" cy="891154"/>
          </a:xfrm>
          <a:prstGeom prst="straightConnector1">
            <a:avLst/>
          </a:prstGeom>
          <a:ln w="38100">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593D6B25-0243-5E90-5A51-0F2CCA9C5288}"/>
                  </a:ext>
                </a:extLst>
              </p:cNvPr>
              <p:cNvSpPr txBox="1"/>
              <p:nvPr/>
            </p:nvSpPr>
            <p:spPr>
              <a:xfrm>
                <a:off x="3563257" y="4785501"/>
                <a:ext cx="834572"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𝑓</m:t>
                          </m:r>
                        </m:sub>
                      </m:sSub>
                      <m:r>
                        <a:rPr lang="nl-NL" b="0" i="1" smtClean="0">
                          <a:latin typeface="Cambria Math" panose="02040503050406030204" pitchFamily="18" charset="0"/>
                        </a:rPr>
                        <m:t>,</m:t>
                      </m:r>
                      <m:r>
                        <a:rPr lang="nl-NL" b="0" i="1" smtClean="0">
                          <a:latin typeface="Cambria Math" panose="02040503050406030204" pitchFamily="18" charset="0"/>
                        </a:rPr>
                        <m:t>𝑚𝑖𝑛</m:t>
                      </m:r>
                    </m:oMath>
                  </m:oMathPara>
                </a14:m>
                <a:endParaRPr lang="nl-NL" dirty="0"/>
              </a:p>
            </p:txBody>
          </p:sp>
        </mc:Choice>
        <mc:Fallback xmlns="">
          <p:sp>
            <p:nvSpPr>
              <p:cNvPr id="7" name="Tekstvak 6">
                <a:extLst>
                  <a:ext uri="{FF2B5EF4-FFF2-40B4-BE49-F238E27FC236}">
                    <a16:creationId xmlns:a16="http://schemas.microsoft.com/office/drawing/2014/main" id="{593D6B25-0243-5E90-5A51-0F2CCA9C5288}"/>
                  </a:ext>
                </a:extLst>
              </p:cNvPr>
              <p:cNvSpPr txBox="1">
                <a:spLocks noRot="1" noChangeAspect="1" noMove="1" noResize="1" noEditPoints="1" noAdjustHandles="1" noChangeArrowheads="1" noChangeShapeType="1" noTextEdit="1"/>
              </p:cNvSpPr>
              <p:nvPr/>
            </p:nvSpPr>
            <p:spPr>
              <a:xfrm>
                <a:off x="3563257" y="4785501"/>
                <a:ext cx="834572" cy="391582"/>
              </a:xfrm>
              <a:prstGeom prst="rect">
                <a:avLst/>
              </a:prstGeom>
              <a:blipFill>
                <a:blip r:embed="rId6"/>
                <a:stretch>
                  <a:fillRect r="-8088" b="-10938"/>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3C4FB5A0-CF2B-35A0-7625-74F3E9AFCC88}"/>
              </a:ext>
            </a:extLst>
          </p:cNvPr>
          <p:cNvSpPr txBox="1"/>
          <p:nvPr/>
        </p:nvSpPr>
        <p:spPr>
          <a:xfrm>
            <a:off x="8555209" y="6048543"/>
            <a:ext cx="834572" cy="369332"/>
          </a:xfrm>
          <a:prstGeom prst="rect">
            <a:avLst/>
          </a:prstGeom>
          <a:noFill/>
        </p:spPr>
        <p:txBody>
          <a:bodyPr wrap="square" rtlCol="0">
            <a:spAutoFit/>
          </a:bodyPr>
          <a:lstStyle/>
          <a:p>
            <a:r>
              <a:rPr lang="nl-NL" dirty="0"/>
              <a:t>UVB</a:t>
            </a:r>
          </a:p>
        </p:txBody>
      </p:sp>
      <p:sp>
        <p:nvSpPr>
          <p:cNvPr id="10" name="Tekstvak 9">
            <a:extLst>
              <a:ext uri="{FF2B5EF4-FFF2-40B4-BE49-F238E27FC236}">
                <a16:creationId xmlns:a16="http://schemas.microsoft.com/office/drawing/2014/main" id="{EC299407-AAB6-1746-765B-FD366853FE9F}"/>
              </a:ext>
            </a:extLst>
          </p:cNvPr>
          <p:cNvSpPr txBox="1"/>
          <p:nvPr/>
        </p:nvSpPr>
        <p:spPr>
          <a:xfrm>
            <a:off x="5839767" y="6048543"/>
            <a:ext cx="1361676" cy="369332"/>
          </a:xfrm>
          <a:prstGeom prst="rect">
            <a:avLst/>
          </a:prstGeom>
          <a:noFill/>
        </p:spPr>
        <p:txBody>
          <a:bodyPr wrap="square" rtlCol="0">
            <a:spAutoFit/>
          </a:bodyPr>
          <a:lstStyle/>
          <a:p>
            <a:r>
              <a:rPr lang="nl-NL" dirty="0"/>
              <a:t>Zichtbaar</a:t>
            </a:r>
          </a:p>
        </p:txBody>
      </p:sp>
      <p:sp>
        <p:nvSpPr>
          <p:cNvPr id="2" name="Ovaal 1">
            <a:extLst>
              <a:ext uri="{FF2B5EF4-FFF2-40B4-BE49-F238E27FC236}">
                <a16:creationId xmlns:a16="http://schemas.microsoft.com/office/drawing/2014/main" id="{6E4E7425-8E1B-ABE1-FAF5-8117CD9753FB}"/>
              </a:ext>
            </a:extLst>
          </p:cNvPr>
          <p:cNvSpPr/>
          <p:nvPr/>
        </p:nvSpPr>
        <p:spPr>
          <a:xfrm>
            <a:off x="2830286" y="2416629"/>
            <a:ext cx="478971"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B567392E-115F-CF55-10CD-4B9AD4690E5D}"/>
              </a:ext>
            </a:extLst>
          </p:cNvPr>
          <p:cNvSpPr/>
          <p:nvPr/>
        </p:nvSpPr>
        <p:spPr>
          <a:xfrm>
            <a:off x="4936253" y="5831401"/>
            <a:ext cx="4164203"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4" descr="undefined">
            <a:extLst>
              <a:ext uri="{FF2B5EF4-FFF2-40B4-BE49-F238E27FC236}">
                <a16:creationId xmlns:a16="http://schemas.microsoft.com/office/drawing/2014/main" id="{D09A9E23-EF95-08B3-C1F9-2706E45B3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986"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7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F187-5208-4FDE-DAE8-FDE5ED8B7FDE}"/>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FC832508-3A28-EE60-DE5E-0C5D8BA96F2F}"/>
              </a:ext>
            </a:extLst>
          </p:cNvPr>
          <p:cNvSpPr>
            <a:spLocks noGrp="1"/>
          </p:cNvSpPr>
          <p:nvPr>
            <p:ph type="title"/>
          </p:nvPr>
        </p:nvSpPr>
        <p:spPr/>
        <p:txBody>
          <a:bodyPr/>
          <a:lstStyle/>
          <a:p>
            <a:r>
              <a:rPr lang="nl-NL" dirty="0"/>
              <a:t>Voorbeeld: 2019 TV1</a:t>
            </a:r>
          </a:p>
        </p:txBody>
      </p:sp>
      <p:pic>
        <p:nvPicPr>
          <p:cNvPr id="5" name="Tijdelijke aanduiding voor inhoud 4">
            <a:extLst>
              <a:ext uri="{FF2B5EF4-FFF2-40B4-BE49-F238E27FC236}">
                <a16:creationId xmlns:a16="http://schemas.microsoft.com/office/drawing/2014/main" id="{1AAC7E18-0565-D3B1-5A98-363079EDE892}"/>
              </a:ext>
            </a:extLst>
          </p:cNvPr>
          <p:cNvPicPr>
            <a:picLocks noGrp="1" noChangeAspect="1"/>
          </p:cNvPicPr>
          <p:nvPr>
            <p:ph sz="half" idx="1"/>
          </p:nvPr>
        </p:nvPicPr>
        <p:blipFill>
          <a:blip r:embed="rId3"/>
          <a:srcRect l="10347" t="32556" r="29000" b="33413"/>
          <a:stretch/>
        </p:blipFill>
        <p:spPr>
          <a:xfrm>
            <a:off x="522514" y="1415143"/>
            <a:ext cx="3519714" cy="1325563"/>
          </a:xfrm>
        </p:spPr>
      </p:pic>
      <mc:AlternateContent xmlns:mc="http://schemas.openxmlformats.org/markup-compatibility/2006" xmlns:a14="http://schemas.microsoft.com/office/drawing/2010/main">
        <mc:Choice Requires="a14">
          <p:sp>
            <p:nvSpPr>
              <p:cNvPr id="17" name="Tijdelijke aanduiding voor inhoud 16">
                <a:extLst>
                  <a:ext uri="{FF2B5EF4-FFF2-40B4-BE49-F238E27FC236}">
                    <a16:creationId xmlns:a16="http://schemas.microsoft.com/office/drawing/2014/main" id="{51E22F83-114A-92CA-ADFB-C889E207842D}"/>
                  </a:ext>
                </a:extLst>
              </p:cNvPr>
              <p:cNvSpPr>
                <a:spLocks noGrp="1"/>
              </p:cNvSpPr>
              <p:nvPr>
                <p:ph sz="half" idx="2"/>
              </p:nvPr>
            </p:nvSpPr>
            <p:spPr/>
            <p:txBody>
              <a:bodyPr/>
              <a:lstStyle/>
              <a:p>
                <a:pPr marL="0" indent="0">
                  <a:buNone/>
                </a:pPr>
                <a:r>
                  <a:rPr lang="nl-NL" dirty="0"/>
                  <a:t>UVB: </a:t>
                </a:r>
              </a:p>
              <a:p>
                <a14:m>
                  <m:oMath xmlns:m="http://schemas.openxmlformats.org/officeDocument/2006/math">
                    <m:r>
                      <a:rPr lang="nl-NL" i="1">
                        <a:latin typeface="Cambria Math" panose="02040503050406030204" pitchFamily="18" charset="0"/>
                      </a:rPr>
                      <m:t>270</m:t>
                    </m:r>
                    <m:r>
                      <a:rPr lang="nl-NL">
                        <a:latin typeface="Cambria Math" panose="02040503050406030204" pitchFamily="18" charset="0"/>
                      </a:rPr>
                      <m:t> </m:t>
                    </m:r>
                    <m:r>
                      <m:rPr>
                        <m:sty m:val="p"/>
                      </m:rPr>
                      <a:rPr lang="nl-NL">
                        <a:latin typeface="Cambria Math" panose="02040503050406030204" pitchFamily="18" charset="0"/>
                      </a:rPr>
                      <m:t>nm</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≤330</m:t>
                    </m:r>
                    <m:r>
                      <a:rPr lang="nl-NL">
                        <a:latin typeface="Cambria Math" panose="02040503050406030204" pitchFamily="18" charset="0"/>
                        <a:ea typeface="Cambria Math" panose="02040503050406030204" pitchFamily="18" charset="0"/>
                      </a:rPr>
                      <m:t> </m:t>
                    </m:r>
                    <m:r>
                      <m:rPr>
                        <m:sty m:val="p"/>
                      </m:rPr>
                      <a:rPr lang="nl-NL">
                        <a:latin typeface="Cambria Math" panose="02040503050406030204" pitchFamily="18" charset="0"/>
                        <a:ea typeface="Cambria Math" panose="02040503050406030204" pitchFamily="18" charset="0"/>
                      </a:rPr>
                      <m:t>nm</m:t>
                    </m:r>
                  </m:oMath>
                </a14:m>
                <a:endParaRPr lang="nl-NL" dirty="0">
                  <a:ea typeface="Cambria Math" panose="02040503050406030204" pitchFamily="18" charset="0"/>
                </a:endParaRPr>
              </a:p>
              <a:p>
                <a14:m>
                  <m:oMath xmlns:m="http://schemas.openxmlformats.org/officeDocument/2006/math">
                    <m:r>
                      <a:rPr lang="nl-NL" i="1">
                        <a:latin typeface="Cambria Math" panose="02040503050406030204" pitchFamily="18" charset="0"/>
                      </a:rPr>
                      <m:t>3,9 </m:t>
                    </m:r>
                    <m:r>
                      <m:rPr>
                        <m:sty m:val="p"/>
                      </m:rPr>
                      <a:rPr lang="nl-NL">
                        <a:latin typeface="Cambria Math" panose="02040503050406030204" pitchFamily="18" charset="0"/>
                      </a:rPr>
                      <m:t>eV</m:t>
                    </m:r>
                    <m:r>
                      <a:rPr lang="nl-NL" i="1">
                        <a:latin typeface="Cambria Math" panose="02040503050406030204" pitchFamily="18" charset="0"/>
                        <a:ea typeface="Cambria Math" panose="02040503050406030204" pitchFamily="18" charset="0"/>
                      </a:rPr>
                      <m:t>≤</m:t>
                    </m:r>
                    <m:sSub>
                      <m:sSubPr>
                        <m:ctrlPr>
                          <a:rPr lang="nl-NL" i="1">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𝐸</m:t>
                        </m:r>
                      </m:e>
                      <m:sub>
                        <m:r>
                          <a:rPr lang="nl-NL" i="1">
                            <a:latin typeface="Cambria Math" panose="02040503050406030204" pitchFamily="18" charset="0"/>
                            <a:ea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≤4,6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r>
                  <a:rPr lang="nl-NL" dirty="0"/>
                  <a:t>Zichtbaar licht</a:t>
                </a:r>
              </a:p>
              <a:p>
                <a14:m>
                  <m:oMath xmlns:m="http://schemas.openxmlformats.org/officeDocument/2006/math">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≥380</m:t>
                    </m:r>
                    <m:r>
                      <a:rPr lang="nl-NL">
                        <a:latin typeface="Cambria Math" panose="02040503050406030204" pitchFamily="18" charset="0"/>
                      </a:rPr>
                      <m:t> </m:t>
                    </m:r>
                    <m:r>
                      <m:rPr>
                        <m:sty m:val="p"/>
                      </m:rPr>
                      <a:rPr lang="nl-NL">
                        <a:latin typeface="Cambria Math" panose="02040503050406030204" pitchFamily="18" charset="0"/>
                      </a:rPr>
                      <m:t>nm</m:t>
                    </m:r>
                  </m:oMath>
                </a14:m>
                <a:r>
                  <a:rPr lang="nl-NL" dirty="0"/>
                  <a:t> (</a:t>
                </a:r>
                <a:r>
                  <a:rPr lang="nl-NL" dirty="0" err="1"/>
                  <a:t>Binas</a:t>
                </a:r>
                <a:r>
                  <a:rPr lang="nl-NL" dirty="0"/>
                  <a:t> 19A)</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𝑓</m:t>
                        </m:r>
                      </m:sub>
                    </m:sSub>
                    <m:r>
                      <a:rPr lang="nl-NL" i="1">
                        <a:latin typeface="Cambria Math" panose="02040503050406030204" pitchFamily="18" charset="0"/>
                        <a:ea typeface="Cambria Math" panose="02040503050406030204" pitchFamily="18" charset="0"/>
                      </a:rPr>
                      <m:t>≤3,3 </m:t>
                    </m:r>
                    <m:r>
                      <m:rPr>
                        <m:sty m:val="p"/>
                      </m:rPr>
                      <a:rPr lang="nl-NL">
                        <a:latin typeface="Cambria Math" panose="02040503050406030204" pitchFamily="18" charset="0"/>
                        <a:ea typeface="Cambria Math" panose="02040503050406030204" pitchFamily="18" charset="0"/>
                      </a:rPr>
                      <m:t>eV</m:t>
                    </m:r>
                  </m:oMath>
                </a14:m>
                <a:endParaRPr lang="nl-NL" dirty="0"/>
              </a:p>
              <a:p>
                <a:pPr marL="0" indent="0">
                  <a:buNone/>
                </a:pPr>
                <a:endParaRPr lang="nl-NL" dirty="0">
                  <a:ea typeface="Cambria Math" panose="02040503050406030204" pitchFamily="18" charset="0"/>
                </a:endParaRPr>
              </a:p>
            </p:txBody>
          </p:sp>
        </mc:Choice>
        <mc:Fallback xmlns="">
          <p:sp>
            <p:nvSpPr>
              <p:cNvPr id="17" name="Tijdelijke aanduiding voor inhoud 16">
                <a:extLst>
                  <a:ext uri="{FF2B5EF4-FFF2-40B4-BE49-F238E27FC236}">
                    <a16:creationId xmlns:a16="http://schemas.microsoft.com/office/drawing/2014/main" id="{51E22F83-114A-92CA-ADFB-C889E207842D}"/>
                  </a:ext>
                </a:extLst>
              </p:cNvPr>
              <p:cNvSpPr>
                <a:spLocks noGrp="1" noRot="1" noChangeAspect="1" noMove="1" noResize="1" noEditPoints="1" noAdjustHandles="1" noChangeArrowheads="1" noChangeShapeType="1" noTextEdit="1"/>
              </p:cNvSpPr>
              <p:nvPr>
                <p:ph sz="half" idx="2"/>
              </p:nvPr>
            </p:nvSpPr>
            <p:spPr>
              <a:blipFill>
                <a:blip r:embed="rId4"/>
                <a:stretch>
                  <a:fillRect l="-2471" t="-2241"/>
                </a:stretch>
              </a:blipFill>
            </p:spPr>
            <p:txBody>
              <a:bodyPr/>
              <a:lstStyle/>
              <a:p>
                <a:r>
                  <a:rPr lang="nl-NL">
                    <a:noFill/>
                  </a:rPr>
                  <a:t> </a:t>
                </a:r>
              </a:p>
            </p:txBody>
          </p:sp>
        </mc:Fallback>
      </mc:AlternateContent>
      <p:cxnSp>
        <p:nvCxnSpPr>
          <p:cNvPr id="19" name="Rechte verbindingslijn 18">
            <a:extLst>
              <a:ext uri="{FF2B5EF4-FFF2-40B4-BE49-F238E27FC236}">
                <a16:creationId xmlns:a16="http://schemas.microsoft.com/office/drawing/2014/main" id="{B25E10C4-07BC-3BA6-F968-2C94F0612D2C}"/>
              </a:ext>
            </a:extLst>
          </p:cNvPr>
          <p:cNvCxnSpPr/>
          <p:nvPr/>
        </p:nvCxnSpPr>
        <p:spPr>
          <a:xfrm>
            <a:off x="6393543" y="6059714"/>
            <a:ext cx="43252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EAA4B57-017B-97B6-FAB1-E4DB8E14C797}"/>
              </a:ext>
            </a:extLst>
          </p:cNvPr>
          <p:cNvCxnSpPr>
            <a:cxnSpLocks/>
          </p:cNvCxnSpPr>
          <p:nvPr/>
        </p:nvCxnSpPr>
        <p:spPr>
          <a:xfrm>
            <a:off x="6877957" y="5835314"/>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ECE2DD8-67CC-8109-DA4F-335D023628A4}"/>
              </a:ext>
            </a:extLst>
          </p:cNvPr>
          <p:cNvCxnSpPr>
            <a:cxnSpLocks/>
          </p:cNvCxnSpPr>
          <p:nvPr/>
        </p:nvCxnSpPr>
        <p:spPr>
          <a:xfrm>
            <a:off x="7727044" y="5831401"/>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6401C926-7AF6-6121-1C05-2493B19968EF}"/>
              </a:ext>
            </a:extLst>
          </p:cNvPr>
          <p:cNvCxnSpPr>
            <a:cxnSpLocks/>
          </p:cNvCxnSpPr>
          <p:nvPr/>
        </p:nvCxnSpPr>
        <p:spPr>
          <a:xfrm>
            <a:off x="10087429" y="5824143"/>
            <a:ext cx="0" cy="22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784141E5-CBBD-082E-C4FD-EF2EB43C9D1B}"/>
              </a:ext>
            </a:extLst>
          </p:cNvPr>
          <p:cNvSpPr txBox="1"/>
          <p:nvPr/>
        </p:nvSpPr>
        <p:spPr>
          <a:xfrm>
            <a:off x="6520605" y="5504828"/>
            <a:ext cx="834572" cy="369332"/>
          </a:xfrm>
          <a:prstGeom prst="rect">
            <a:avLst/>
          </a:prstGeom>
          <a:noFill/>
        </p:spPr>
        <p:txBody>
          <a:bodyPr wrap="square" rtlCol="0">
            <a:spAutoFit/>
          </a:bodyPr>
          <a:lstStyle/>
          <a:p>
            <a:r>
              <a:rPr lang="nl-NL" dirty="0"/>
              <a:t>3,3 eV</a:t>
            </a:r>
          </a:p>
        </p:txBody>
      </p:sp>
      <p:sp>
        <p:nvSpPr>
          <p:cNvPr id="25" name="Tekstvak 24">
            <a:extLst>
              <a:ext uri="{FF2B5EF4-FFF2-40B4-BE49-F238E27FC236}">
                <a16:creationId xmlns:a16="http://schemas.microsoft.com/office/drawing/2014/main" id="{600FA732-2575-E4F7-4243-BF18F285E753}"/>
              </a:ext>
            </a:extLst>
          </p:cNvPr>
          <p:cNvSpPr txBox="1"/>
          <p:nvPr/>
        </p:nvSpPr>
        <p:spPr>
          <a:xfrm>
            <a:off x="7346043" y="5500131"/>
            <a:ext cx="834572" cy="369332"/>
          </a:xfrm>
          <a:prstGeom prst="rect">
            <a:avLst/>
          </a:prstGeom>
          <a:noFill/>
        </p:spPr>
        <p:txBody>
          <a:bodyPr wrap="square" rtlCol="0">
            <a:spAutoFit/>
          </a:bodyPr>
          <a:lstStyle/>
          <a:p>
            <a:r>
              <a:rPr lang="nl-NL" dirty="0"/>
              <a:t>3,9 eV</a:t>
            </a:r>
          </a:p>
        </p:txBody>
      </p:sp>
      <p:sp>
        <p:nvSpPr>
          <p:cNvPr id="26" name="Tekstvak 25">
            <a:extLst>
              <a:ext uri="{FF2B5EF4-FFF2-40B4-BE49-F238E27FC236}">
                <a16:creationId xmlns:a16="http://schemas.microsoft.com/office/drawing/2014/main" id="{8CABE0AD-A290-D27A-7940-E50066C8F13B}"/>
              </a:ext>
            </a:extLst>
          </p:cNvPr>
          <p:cNvSpPr txBox="1"/>
          <p:nvPr/>
        </p:nvSpPr>
        <p:spPr>
          <a:xfrm>
            <a:off x="9670143" y="5454811"/>
            <a:ext cx="834572" cy="369332"/>
          </a:xfrm>
          <a:prstGeom prst="rect">
            <a:avLst/>
          </a:prstGeom>
          <a:noFill/>
        </p:spPr>
        <p:txBody>
          <a:bodyPr wrap="square" rtlCol="0">
            <a:spAutoFit/>
          </a:bodyPr>
          <a:lstStyle/>
          <a:p>
            <a:r>
              <a:rPr lang="nl-NL" dirty="0"/>
              <a:t>4,6 eV</a:t>
            </a:r>
          </a:p>
        </p:txBody>
      </p:sp>
      <p:pic>
        <p:nvPicPr>
          <p:cNvPr id="6" name="Tijdelijke aanduiding voor inhoud 6">
            <a:extLst>
              <a:ext uri="{FF2B5EF4-FFF2-40B4-BE49-F238E27FC236}">
                <a16:creationId xmlns:a16="http://schemas.microsoft.com/office/drawing/2014/main" id="{C9CCAA0B-0B4C-E62E-775E-D0107FAA65B0}"/>
              </a:ext>
            </a:extLst>
          </p:cNvPr>
          <p:cNvPicPr>
            <a:picLocks noChangeAspect="1"/>
          </p:cNvPicPr>
          <p:nvPr/>
        </p:nvPicPr>
        <p:blipFill>
          <a:blip r:embed="rId5"/>
          <a:srcRect l="37677" t="39314" r="28853" b="13840"/>
          <a:stretch/>
        </p:blipFill>
        <p:spPr>
          <a:xfrm>
            <a:off x="518091" y="2837542"/>
            <a:ext cx="3424241" cy="3650819"/>
          </a:xfrm>
          <a:prstGeom prst="rect">
            <a:avLst/>
          </a:prstGeom>
        </p:spPr>
      </p:pic>
      <p:cxnSp>
        <p:nvCxnSpPr>
          <p:cNvPr id="3" name="Rechte verbindingslijn met pijl 2">
            <a:extLst>
              <a:ext uri="{FF2B5EF4-FFF2-40B4-BE49-F238E27FC236}">
                <a16:creationId xmlns:a16="http://schemas.microsoft.com/office/drawing/2014/main" id="{C3674417-E867-DEE3-B5C3-B2E6AB67CD27}"/>
              </a:ext>
            </a:extLst>
          </p:cNvPr>
          <p:cNvCxnSpPr>
            <a:cxnSpLocks/>
          </p:cNvCxnSpPr>
          <p:nvPr/>
        </p:nvCxnSpPr>
        <p:spPr>
          <a:xfrm flipV="1">
            <a:off x="3563257" y="4535715"/>
            <a:ext cx="0" cy="891154"/>
          </a:xfrm>
          <a:prstGeom prst="straightConnector1">
            <a:avLst/>
          </a:prstGeom>
          <a:ln w="38100">
            <a:solidFill>
              <a:srgbClr val="945DE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BD76A6E-4ADF-FBAF-4D35-5301027664C1}"/>
                  </a:ext>
                </a:extLst>
              </p:cNvPr>
              <p:cNvSpPr txBox="1"/>
              <p:nvPr/>
            </p:nvSpPr>
            <p:spPr>
              <a:xfrm>
                <a:off x="3563257" y="4785501"/>
                <a:ext cx="834572"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𝑓</m:t>
                          </m:r>
                        </m:sub>
                      </m:sSub>
                      <m:r>
                        <a:rPr lang="nl-NL" b="0" i="1" smtClean="0">
                          <a:latin typeface="Cambria Math" panose="02040503050406030204" pitchFamily="18" charset="0"/>
                        </a:rPr>
                        <m:t>,</m:t>
                      </m:r>
                      <m:r>
                        <a:rPr lang="nl-NL" b="0" i="1" smtClean="0">
                          <a:latin typeface="Cambria Math" panose="02040503050406030204" pitchFamily="18" charset="0"/>
                        </a:rPr>
                        <m:t>𝑚𝑖𝑛</m:t>
                      </m:r>
                    </m:oMath>
                  </m:oMathPara>
                </a14:m>
                <a:endParaRPr lang="nl-NL" dirty="0"/>
              </a:p>
            </p:txBody>
          </p:sp>
        </mc:Choice>
        <mc:Fallback xmlns="">
          <p:sp>
            <p:nvSpPr>
              <p:cNvPr id="7" name="Tekstvak 6">
                <a:extLst>
                  <a:ext uri="{FF2B5EF4-FFF2-40B4-BE49-F238E27FC236}">
                    <a16:creationId xmlns:a16="http://schemas.microsoft.com/office/drawing/2014/main" id="{FBD76A6E-4ADF-FBAF-4D35-5301027664C1}"/>
                  </a:ext>
                </a:extLst>
              </p:cNvPr>
              <p:cNvSpPr txBox="1">
                <a:spLocks noRot="1" noChangeAspect="1" noMove="1" noResize="1" noEditPoints="1" noAdjustHandles="1" noChangeArrowheads="1" noChangeShapeType="1" noTextEdit="1"/>
              </p:cNvSpPr>
              <p:nvPr/>
            </p:nvSpPr>
            <p:spPr>
              <a:xfrm>
                <a:off x="3563257" y="4785501"/>
                <a:ext cx="834572" cy="391582"/>
              </a:xfrm>
              <a:prstGeom prst="rect">
                <a:avLst/>
              </a:prstGeom>
              <a:blipFill>
                <a:blip r:embed="rId6"/>
                <a:stretch>
                  <a:fillRect r="-8088" b="-10938"/>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93B43C88-875E-6C8F-4381-9F614BFA66D0}"/>
              </a:ext>
            </a:extLst>
          </p:cNvPr>
          <p:cNvSpPr txBox="1"/>
          <p:nvPr/>
        </p:nvSpPr>
        <p:spPr>
          <a:xfrm>
            <a:off x="8555209" y="6048543"/>
            <a:ext cx="834572" cy="369332"/>
          </a:xfrm>
          <a:prstGeom prst="rect">
            <a:avLst/>
          </a:prstGeom>
          <a:noFill/>
        </p:spPr>
        <p:txBody>
          <a:bodyPr wrap="square" rtlCol="0">
            <a:spAutoFit/>
          </a:bodyPr>
          <a:lstStyle/>
          <a:p>
            <a:r>
              <a:rPr lang="nl-NL" dirty="0"/>
              <a:t>UVB</a:t>
            </a:r>
          </a:p>
        </p:txBody>
      </p:sp>
      <p:sp>
        <p:nvSpPr>
          <p:cNvPr id="10" name="Tekstvak 9">
            <a:extLst>
              <a:ext uri="{FF2B5EF4-FFF2-40B4-BE49-F238E27FC236}">
                <a16:creationId xmlns:a16="http://schemas.microsoft.com/office/drawing/2014/main" id="{32FB539A-FFB4-DC55-5B28-B9676B054379}"/>
              </a:ext>
            </a:extLst>
          </p:cNvPr>
          <p:cNvSpPr txBox="1"/>
          <p:nvPr/>
        </p:nvSpPr>
        <p:spPr>
          <a:xfrm>
            <a:off x="5839767" y="6048543"/>
            <a:ext cx="1361676" cy="369332"/>
          </a:xfrm>
          <a:prstGeom prst="rect">
            <a:avLst/>
          </a:prstGeom>
          <a:noFill/>
        </p:spPr>
        <p:txBody>
          <a:bodyPr wrap="square" rtlCol="0">
            <a:spAutoFit/>
          </a:bodyPr>
          <a:lstStyle/>
          <a:p>
            <a:r>
              <a:rPr lang="nl-NL" dirty="0"/>
              <a:t>Zichtbaar</a:t>
            </a:r>
          </a:p>
        </p:txBody>
      </p:sp>
      <p:sp>
        <p:nvSpPr>
          <p:cNvPr id="2" name="Ovaal 1">
            <a:extLst>
              <a:ext uri="{FF2B5EF4-FFF2-40B4-BE49-F238E27FC236}">
                <a16:creationId xmlns:a16="http://schemas.microsoft.com/office/drawing/2014/main" id="{392A81C9-EED4-C964-B505-D7FE224F700E}"/>
              </a:ext>
            </a:extLst>
          </p:cNvPr>
          <p:cNvSpPr/>
          <p:nvPr/>
        </p:nvSpPr>
        <p:spPr>
          <a:xfrm>
            <a:off x="2837543" y="2183153"/>
            <a:ext cx="478971"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5153E67E-042E-6CA8-F8E1-077D41990DC8}"/>
              </a:ext>
            </a:extLst>
          </p:cNvPr>
          <p:cNvSpPr/>
          <p:nvPr/>
        </p:nvSpPr>
        <p:spPr>
          <a:xfrm>
            <a:off x="6877957" y="5924961"/>
            <a:ext cx="5110843" cy="268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266" name="Picture 2" descr="undefined">
            <a:extLst>
              <a:ext uri="{FF2B5EF4-FFF2-40B4-BE49-F238E27FC236}">
                <a16:creationId xmlns:a16="http://schemas.microsoft.com/office/drawing/2014/main" id="{484EA7E0-F97F-1D90-586B-27FE3D675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7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additive="base">
                                        <p:cTn id="17" dur="500" fill="hold"/>
                                        <p:tgtEl>
                                          <p:spTgt spid="11266"/>
                                        </p:tgtEl>
                                        <p:attrNameLst>
                                          <p:attrName>ppt_x</p:attrName>
                                        </p:attrNameLst>
                                      </p:cBhvr>
                                      <p:tavLst>
                                        <p:tav tm="0">
                                          <p:val>
                                            <p:strVal val="1+#ppt_w/2"/>
                                          </p:val>
                                        </p:tav>
                                        <p:tav tm="100000">
                                          <p:val>
                                            <p:strVal val="#ppt_x"/>
                                          </p:val>
                                        </p:tav>
                                      </p:tavLst>
                                    </p:anim>
                                    <p:anim calcmode="lin" valueType="num">
                                      <p:cBhvr additive="base">
                                        <p:cTn id="1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B0125-8D0F-66FB-996C-88C51ABA16D3}"/>
              </a:ext>
            </a:extLst>
          </p:cNvPr>
          <p:cNvSpPr>
            <a:spLocks noGrp="1"/>
          </p:cNvSpPr>
          <p:nvPr>
            <p:ph type="title"/>
          </p:nvPr>
        </p:nvSpPr>
        <p:spPr/>
        <p:txBody>
          <a:bodyPr/>
          <a:lstStyle/>
          <a:p>
            <a:r>
              <a:rPr lang="nl-NL" dirty="0"/>
              <a:t>Wat is er nieuw?</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D923ADF-07F1-19AA-CE4E-004A3ADAA71F}"/>
                  </a:ext>
                </a:extLst>
              </p:cNvPr>
              <p:cNvSpPr>
                <a:spLocks noGrp="1"/>
              </p:cNvSpPr>
              <p:nvPr>
                <p:ph sz="half" idx="1"/>
              </p:nvPr>
            </p:nvSpPr>
            <p:spPr/>
            <p:txBody>
              <a:bodyPr/>
              <a:lstStyle/>
              <a:p>
                <a:pPr marL="0" indent="0">
                  <a:buNone/>
                </a:pPr>
                <a:r>
                  <a:rPr lang="nl-NL" dirty="0"/>
                  <a:t>Vervallen:</a:t>
                </a:r>
              </a:p>
              <a:p>
                <a:r>
                  <a:rPr lang="nl-NL" dirty="0"/>
                  <a:t>Formule van Heisenberg: </a:t>
                </a:r>
                <a:br>
                  <a:rPr lang="nl-NL" b="0" i="1" dirty="0">
                    <a:latin typeface="Cambria Math" panose="02040503050406030204" pitchFamily="18" charset="0"/>
                  </a:rPr>
                </a:br>
                <a14:m>
                  <m:oMath xmlns:m="http://schemas.openxmlformats.org/officeDocument/2006/math">
                    <m:r>
                      <a:rPr lang="nl-NL" b="0" i="1" smtClean="0">
                        <a:latin typeface="Cambria Math" panose="02040503050406030204" pitchFamily="18" charset="0"/>
                      </a:rPr>
                      <m:t>∆</m:t>
                    </m:r>
                    <m:r>
                      <a:rPr lang="nl-NL" b="0" i="1" smtClean="0">
                        <a:latin typeface="Cambria Math" panose="02040503050406030204" pitchFamily="18" charset="0"/>
                      </a:rPr>
                      <m:t>𝑝</m:t>
                    </m:r>
                    <m:r>
                      <a:rPr lang="nl-NL" b="0" i="1" smtClean="0">
                        <a:latin typeface="Cambria Math" panose="02040503050406030204" pitchFamily="18" charset="0"/>
                      </a:rPr>
                      <m:t>∙∆</m:t>
                    </m:r>
                    <m:r>
                      <a:rPr lang="nl-NL" b="0" i="1" smtClean="0">
                        <a:latin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h</m:t>
                        </m:r>
                      </m:num>
                      <m:den>
                        <m:r>
                          <a:rPr lang="nl-NL" b="0" i="1" smtClean="0">
                            <a:latin typeface="Cambria Math" panose="02040503050406030204" pitchFamily="18" charset="0"/>
                            <a:ea typeface="Cambria Math" panose="02040503050406030204" pitchFamily="18" charset="0"/>
                          </a:rPr>
                          <m:t>4</m:t>
                        </m:r>
                        <m:r>
                          <m:rPr>
                            <m:sty m:val="p"/>
                          </m:rPr>
                          <a:rPr lang="nl-NL" b="0" i="0" smtClean="0">
                            <a:latin typeface="Cambria Math" panose="02040503050406030204" pitchFamily="18" charset="0"/>
                            <a:ea typeface="Cambria Math" panose="02040503050406030204" pitchFamily="18" charset="0"/>
                          </a:rPr>
                          <m:t>π</m:t>
                        </m:r>
                      </m:den>
                    </m:f>
                  </m:oMath>
                </a14:m>
                <a:endParaRPr lang="nl-NL" dirty="0"/>
              </a:p>
              <a:p>
                <a:r>
                  <a:rPr lang="nl-NL" dirty="0"/>
                  <a:t>Impuls: </a:t>
                </a:r>
                <a14:m>
                  <m:oMath xmlns:m="http://schemas.openxmlformats.org/officeDocument/2006/math">
                    <m:r>
                      <a:rPr lang="nl-NL" b="0" i="1" smtClean="0">
                        <a:latin typeface="Cambria Math" panose="02040503050406030204" pitchFamily="18" charset="0"/>
                      </a:rPr>
                      <m:t>𝑝</m:t>
                    </m:r>
                    <m:r>
                      <a:rPr lang="nl-NL" b="0" i="1" smtClean="0">
                        <a:latin typeface="Cambria Math" panose="02040503050406030204" pitchFamily="18" charset="0"/>
                      </a:rPr>
                      <m:t>=</m:t>
                    </m:r>
                    <m:r>
                      <a:rPr lang="nl-NL" b="0" i="1" smtClean="0">
                        <a:latin typeface="Cambria Math" panose="02040503050406030204" pitchFamily="18" charset="0"/>
                      </a:rPr>
                      <m:t>𝑚𝑣</m:t>
                    </m:r>
                  </m:oMath>
                </a14:m>
                <a:endParaRPr lang="nl-NL" dirty="0"/>
              </a:p>
              <a:p>
                <a:r>
                  <a:rPr lang="nl-NL" dirty="0"/>
                  <a:t>Geleidbaarheid (al eerder)</a:t>
                </a:r>
              </a:p>
              <a:p>
                <a:r>
                  <a:rPr lang="nl-NL" dirty="0" err="1"/>
                  <a:t>Kirchhoff</a:t>
                </a:r>
                <a:r>
                  <a:rPr lang="nl-NL" dirty="0"/>
                  <a:t> formules (al eerder)</a:t>
                </a:r>
              </a:p>
              <a:p>
                <a:endParaRPr lang="nl-NL" dirty="0"/>
              </a:p>
            </p:txBody>
          </p:sp>
        </mc:Choice>
        <mc:Fallback xmlns="">
          <p:sp>
            <p:nvSpPr>
              <p:cNvPr id="3" name="Tijdelijke aanduiding voor inhoud 2">
                <a:extLst>
                  <a:ext uri="{FF2B5EF4-FFF2-40B4-BE49-F238E27FC236}">
                    <a16:creationId xmlns:a16="http://schemas.microsoft.com/office/drawing/2014/main" id="{FD923ADF-07F1-19AA-CE4E-004A3ADAA71F}"/>
                  </a:ext>
                </a:extLst>
              </p:cNvPr>
              <p:cNvSpPr>
                <a:spLocks noGrp="1" noRot="1" noChangeAspect="1" noMove="1" noResize="1" noEditPoints="1" noAdjustHandles="1" noChangeArrowheads="1" noChangeShapeType="1" noTextEdit="1"/>
              </p:cNvSpPr>
              <p:nvPr>
                <p:ph sz="half" idx="1"/>
              </p:nvPr>
            </p:nvSpPr>
            <p:spPr>
              <a:blipFill>
                <a:blip r:embed="rId3"/>
                <a:stretch>
                  <a:fillRect l="-2471" t="-2241"/>
                </a:stretch>
              </a:blipFill>
            </p:spPr>
            <p:txBody>
              <a:bodyPr/>
              <a:lstStyle/>
              <a:p>
                <a:r>
                  <a:rPr lang="nl-NL">
                    <a:noFill/>
                  </a:rPr>
                  <a:t> </a:t>
                </a:r>
              </a:p>
            </p:txBody>
          </p:sp>
        </mc:Fallback>
      </mc:AlternateContent>
      <p:sp>
        <p:nvSpPr>
          <p:cNvPr id="4" name="Tijdelijke aanduiding voor inhoud 3">
            <a:extLst>
              <a:ext uri="{FF2B5EF4-FFF2-40B4-BE49-F238E27FC236}">
                <a16:creationId xmlns:a16="http://schemas.microsoft.com/office/drawing/2014/main" id="{ACE64B31-5396-B075-F4BD-A08345C8C05A}"/>
              </a:ext>
            </a:extLst>
          </p:cNvPr>
          <p:cNvSpPr>
            <a:spLocks noGrp="1"/>
          </p:cNvSpPr>
          <p:nvPr>
            <p:ph sz="half" idx="2"/>
          </p:nvPr>
        </p:nvSpPr>
        <p:spPr/>
        <p:txBody>
          <a:bodyPr/>
          <a:lstStyle/>
          <a:p>
            <a:pPr marL="0" indent="0">
              <a:buNone/>
            </a:pPr>
            <a:r>
              <a:rPr lang="nl-NL" dirty="0"/>
              <a:t>Erbij gekomen:</a:t>
            </a:r>
          </a:p>
          <a:p>
            <a:r>
              <a:rPr lang="nl-NL" dirty="0"/>
              <a:t>Interferentie bij tralies</a:t>
            </a:r>
          </a:p>
          <a:p>
            <a:r>
              <a:rPr lang="nl-NL" dirty="0"/>
              <a:t>Massadefect</a:t>
            </a:r>
          </a:p>
          <a:p>
            <a:r>
              <a:rPr lang="nl-NL" dirty="0" err="1"/>
              <a:t>Pauli</a:t>
            </a:r>
            <a:endParaRPr lang="nl-NL" dirty="0"/>
          </a:p>
          <a:p>
            <a:r>
              <a:rPr lang="nl-NL" dirty="0"/>
              <a:t>Band Gap</a:t>
            </a:r>
          </a:p>
          <a:p>
            <a:r>
              <a:rPr lang="nl-NL" dirty="0"/>
              <a:t>Doppler (zonder formule)</a:t>
            </a:r>
          </a:p>
        </p:txBody>
      </p: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5F55FF74-6C1B-7CDA-A29A-AC22522722C7}"/>
                  </a:ext>
                </a:extLst>
              </p:cNvPr>
              <p:cNvSpPr txBox="1"/>
              <p:nvPr/>
            </p:nvSpPr>
            <p:spPr>
              <a:xfrm>
                <a:off x="1263698" y="5263118"/>
                <a:ext cx="976229"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nl-NL" i="1" smtClean="0">
                              <a:latin typeface="Cambria Math" panose="02040503050406030204" pitchFamily="18" charset="0"/>
                            </a:rPr>
                          </m:ctrlPr>
                        </m:naryPr>
                        <m:sub>
                          <m:r>
                            <m:rPr>
                              <m:brk m:alnAt="23"/>
                            </m:rPr>
                            <a:rPr lang="nl-NL" b="0" i="1" smtClean="0">
                              <a:latin typeface="Cambria Math" panose="02040503050406030204" pitchFamily="18" charset="0"/>
                            </a:rPr>
                            <m:t>𝑖</m:t>
                          </m:r>
                        </m:sub>
                        <m:sup/>
                        <m:e>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𝑖</m:t>
                              </m:r>
                            </m:sub>
                          </m:sSub>
                        </m:e>
                      </m:nary>
                      <m:r>
                        <a:rPr lang="nl-NL" b="0" i="1" smtClean="0">
                          <a:latin typeface="Cambria Math" panose="02040503050406030204" pitchFamily="18" charset="0"/>
                        </a:rPr>
                        <m:t>=0</m:t>
                      </m:r>
                    </m:oMath>
                  </m:oMathPara>
                </a14:m>
                <a:endParaRPr lang="nl-NL" dirty="0"/>
              </a:p>
            </p:txBody>
          </p:sp>
        </mc:Choice>
        <mc:Fallback xmlns="">
          <p:sp>
            <p:nvSpPr>
              <p:cNvPr id="5" name="Tekstvak 4">
                <a:extLst>
                  <a:ext uri="{FF2B5EF4-FFF2-40B4-BE49-F238E27FC236}">
                    <a16:creationId xmlns:a16="http://schemas.microsoft.com/office/drawing/2014/main" id="{5F55FF74-6C1B-7CDA-A29A-AC22522722C7}"/>
                  </a:ext>
                </a:extLst>
              </p:cNvPr>
              <p:cNvSpPr txBox="1">
                <a:spLocks noRot="1" noChangeAspect="1" noMove="1" noResize="1" noEditPoints="1" noAdjustHandles="1" noChangeArrowheads="1" noChangeShapeType="1" noTextEdit="1"/>
              </p:cNvSpPr>
              <p:nvPr/>
            </p:nvSpPr>
            <p:spPr>
              <a:xfrm>
                <a:off x="1263698" y="5263118"/>
                <a:ext cx="976229" cy="803297"/>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221527A-2904-1003-1383-F937DD80AE20}"/>
                  </a:ext>
                </a:extLst>
              </p:cNvPr>
              <p:cNvSpPr txBox="1"/>
              <p:nvPr/>
            </p:nvSpPr>
            <p:spPr>
              <a:xfrm>
                <a:off x="2741428" y="5257801"/>
                <a:ext cx="1046184"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nl-NL" i="1" smtClean="0">
                              <a:latin typeface="Cambria Math" panose="02040503050406030204" pitchFamily="18" charset="0"/>
                            </a:rPr>
                          </m:ctrlPr>
                        </m:naryPr>
                        <m:sub>
                          <m:r>
                            <m:rPr>
                              <m:brk m:alnAt="23"/>
                            </m:rPr>
                            <a:rPr lang="nl-NL" b="0" i="1" smtClean="0">
                              <a:latin typeface="Cambria Math" panose="02040503050406030204" pitchFamily="18" charset="0"/>
                            </a:rPr>
                            <m:t>𝑖</m:t>
                          </m:r>
                        </m:sub>
                        <m:sup/>
                        <m:e>
                          <m:sSub>
                            <m:sSubPr>
                              <m:ctrlPr>
                                <a:rPr lang="nl-NL" b="0" i="1" smtClean="0">
                                  <a:latin typeface="Cambria Math" panose="02040503050406030204" pitchFamily="18" charset="0"/>
                                </a:rPr>
                              </m:ctrlPr>
                            </m:sSubPr>
                            <m:e>
                              <m:r>
                                <a:rPr lang="nl-NL" b="0" i="1" smtClean="0">
                                  <a:latin typeface="Cambria Math" panose="02040503050406030204" pitchFamily="18" charset="0"/>
                                </a:rPr>
                                <m:t>𝑈</m:t>
                              </m:r>
                            </m:e>
                            <m:sub>
                              <m:r>
                                <a:rPr lang="nl-NL" b="0" i="1" smtClean="0">
                                  <a:latin typeface="Cambria Math" panose="02040503050406030204" pitchFamily="18" charset="0"/>
                                </a:rPr>
                                <m:t>𝑖</m:t>
                              </m:r>
                            </m:sub>
                          </m:sSub>
                        </m:e>
                      </m:nary>
                      <m:r>
                        <a:rPr lang="nl-NL" b="0" i="1" smtClean="0">
                          <a:latin typeface="Cambria Math" panose="02040503050406030204" pitchFamily="18" charset="0"/>
                        </a:rPr>
                        <m:t>=0</m:t>
                      </m:r>
                    </m:oMath>
                  </m:oMathPara>
                </a14:m>
                <a:endParaRPr lang="nl-NL" dirty="0"/>
              </a:p>
            </p:txBody>
          </p:sp>
        </mc:Choice>
        <mc:Fallback xmlns="">
          <p:sp>
            <p:nvSpPr>
              <p:cNvPr id="6" name="Tekstvak 5">
                <a:extLst>
                  <a:ext uri="{FF2B5EF4-FFF2-40B4-BE49-F238E27FC236}">
                    <a16:creationId xmlns:a16="http://schemas.microsoft.com/office/drawing/2014/main" id="{3221527A-2904-1003-1383-F937DD80AE20}"/>
                  </a:ext>
                </a:extLst>
              </p:cNvPr>
              <p:cNvSpPr txBox="1">
                <a:spLocks noRot="1" noChangeAspect="1" noMove="1" noResize="1" noEditPoints="1" noAdjustHandles="1" noChangeArrowheads="1" noChangeShapeType="1" noTextEdit="1"/>
              </p:cNvSpPr>
              <p:nvPr/>
            </p:nvSpPr>
            <p:spPr>
              <a:xfrm>
                <a:off x="2741428" y="5257801"/>
                <a:ext cx="1046184" cy="803297"/>
              </a:xfrm>
              <a:prstGeom prst="rect">
                <a:avLst/>
              </a:prstGeom>
              <a:blipFill>
                <a:blip r:embed="rId5"/>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40049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additive="base">
                                        <p:cTn id="4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 calcmode="lin" valueType="num">
                                      <p:cBhvr additive="base">
                                        <p:cTn id="5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 calcmode="lin" valueType="num">
                                      <p:cBhvr additive="base">
                                        <p:cTn id="5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 calcmode="lin" valueType="num">
                                      <p:cBhvr additive="base">
                                        <p:cTn id="6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anim calcmode="lin" valueType="num">
                                      <p:cBhvr additive="base">
                                        <p:cTn id="6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 calcmode="lin" valueType="num">
                                      <p:cBhvr additive="base">
                                        <p:cTn id="7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Examenmatrijs</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9231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26C0402-CC91-F717-370B-14A3AE68176F}"/>
              </a:ext>
            </a:extLst>
          </p:cNvPr>
          <p:cNvPicPr>
            <a:picLocks noChangeAspect="1"/>
          </p:cNvPicPr>
          <p:nvPr/>
        </p:nvPicPr>
        <p:blipFill>
          <a:blip r:embed="rId3"/>
          <a:stretch>
            <a:fillRect/>
          </a:stretch>
        </p:blipFill>
        <p:spPr>
          <a:xfrm>
            <a:off x="186265" y="797441"/>
            <a:ext cx="5603951" cy="5890437"/>
          </a:xfrm>
          <a:prstGeom prst="rect">
            <a:avLst/>
          </a:prstGeom>
        </p:spPr>
      </p:pic>
      <p:sp>
        <p:nvSpPr>
          <p:cNvPr id="13" name="Rechthoek 12">
            <a:extLst>
              <a:ext uri="{FF2B5EF4-FFF2-40B4-BE49-F238E27FC236}">
                <a16:creationId xmlns:a16="http://schemas.microsoft.com/office/drawing/2014/main" id="{18EDD00F-688A-93A5-1D2C-C757CCE40E4A}"/>
              </a:ext>
            </a:extLst>
          </p:cNvPr>
          <p:cNvSpPr/>
          <p:nvPr/>
        </p:nvSpPr>
        <p:spPr>
          <a:xfrm>
            <a:off x="2837915" y="1584251"/>
            <a:ext cx="815946" cy="5082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inhoud 10">
            <a:extLst>
              <a:ext uri="{FF2B5EF4-FFF2-40B4-BE49-F238E27FC236}">
                <a16:creationId xmlns:a16="http://schemas.microsoft.com/office/drawing/2014/main" id="{2F044623-0480-06C4-00CF-0A5A036323A6}"/>
              </a:ext>
            </a:extLst>
          </p:cNvPr>
          <p:cNvSpPr>
            <a:spLocks noGrp="1"/>
          </p:cNvSpPr>
          <p:nvPr>
            <p:ph idx="1"/>
          </p:nvPr>
        </p:nvSpPr>
        <p:spPr>
          <a:xfrm>
            <a:off x="6096000" y="1825624"/>
            <a:ext cx="5257800" cy="4840989"/>
          </a:xfrm>
        </p:spPr>
        <p:txBody>
          <a:bodyPr>
            <a:normAutofit/>
          </a:bodyPr>
          <a:lstStyle/>
          <a:p>
            <a:r>
              <a:rPr lang="nl-NL" dirty="0"/>
              <a:t>25 vragen, totaal 73 punten</a:t>
            </a:r>
          </a:p>
          <a:p>
            <a:r>
              <a:rPr lang="nl-NL" dirty="0"/>
              <a:t>Komt neer op 2,5 minuten per punt (kleine 3 minuten met extra tijd)</a:t>
            </a:r>
          </a:p>
          <a:p>
            <a:r>
              <a:rPr lang="nl-NL" dirty="0"/>
              <a:t>2 gesloten vragen </a:t>
            </a:r>
          </a:p>
          <a:p>
            <a:r>
              <a:rPr lang="nl-NL" dirty="0"/>
              <a:t>Opvallend veel driepunters</a:t>
            </a:r>
          </a:p>
          <a:p>
            <a:r>
              <a:rPr lang="nl-NL" dirty="0"/>
              <a:t>Relatief weinig </a:t>
            </a:r>
            <a:r>
              <a:rPr lang="nl-NL" dirty="0" err="1"/>
              <a:t>veelpunters</a:t>
            </a:r>
            <a:r>
              <a:rPr lang="nl-NL" dirty="0"/>
              <a:t> </a:t>
            </a:r>
            <a:r>
              <a:rPr lang="nl-NL" dirty="0">
                <a:sym typeface="Wingdings" panose="05000000000000000000" pitchFamily="2" charset="2"/>
              </a:rPr>
              <a:t></a:t>
            </a:r>
          </a:p>
          <a:p>
            <a:r>
              <a:rPr lang="nl-NL" dirty="0" err="1">
                <a:sym typeface="Wingdings" panose="05000000000000000000" pitchFamily="2" charset="2"/>
              </a:rPr>
              <a:t>Veelpunters</a:t>
            </a:r>
            <a:r>
              <a:rPr lang="nl-NL" dirty="0">
                <a:sym typeface="Wingdings" panose="05000000000000000000" pitchFamily="2" charset="2"/>
              </a:rPr>
              <a:t> zitten verspreid</a:t>
            </a:r>
          </a:p>
          <a:p>
            <a:r>
              <a:rPr lang="nl-NL" dirty="0">
                <a:sym typeface="Wingdings" panose="05000000000000000000" pitchFamily="2" charset="2"/>
              </a:rPr>
              <a:t>Eindigt met een vierpunter</a:t>
            </a:r>
            <a:endParaRPr lang="nl-NL" dirty="0"/>
          </a:p>
        </p:txBody>
      </p:sp>
      <mc:AlternateContent xmlns:mc="http://schemas.openxmlformats.org/markup-compatibility/2006" xmlns:p14="http://schemas.microsoft.com/office/powerpoint/2010/main">
        <mc:Choice Requires="p14">
          <p:contentPart p14:bwMode="auto" r:id="rId4">
            <p14:nvContentPartPr>
              <p14:cNvPr id="7" name="Inkt 6">
                <a:extLst>
                  <a:ext uri="{FF2B5EF4-FFF2-40B4-BE49-F238E27FC236}">
                    <a16:creationId xmlns:a16="http://schemas.microsoft.com/office/drawing/2014/main" id="{6DDCFDC0-FB65-968E-C57E-7932140A4907}"/>
                  </a:ext>
                </a:extLst>
              </p14:cNvPr>
              <p14:cNvContentPartPr/>
              <p14:nvPr/>
            </p14:nvContentPartPr>
            <p14:xfrm>
              <a:off x="3167849" y="2476867"/>
              <a:ext cx="190800" cy="11160"/>
            </p14:xfrm>
          </p:contentPart>
        </mc:Choice>
        <mc:Fallback xmlns="">
          <p:pic>
            <p:nvPicPr>
              <p:cNvPr id="7" name="Inkt 6">
                <a:extLst>
                  <a:ext uri="{FF2B5EF4-FFF2-40B4-BE49-F238E27FC236}">
                    <a16:creationId xmlns:a16="http://schemas.microsoft.com/office/drawing/2014/main" id="{6DDCFDC0-FB65-968E-C57E-7932140A4907}"/>
                  </a:ext>
                </a:extLst>
              </p:cNvPr>
              <p:cNvPicPr/>
              <p:nvPr/>
            </p:nvPicPr>
            <p:blipFill>
              <a:blip r:embed="rId7"/>
              <a:stretch>
                <a:fillRect/>
              </a:stretch>
            </p:blipFill>
            <p:spPr>
              <a:xfrm>
                <a:off x="3114209" y="2369227"/>
                <a:ext cx="2984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427D5B91-AB08-A6FB-D55C-0C9AF5EDCA86}"/>
                  </a:ext>
                </a:extLst>
              </p14:cNvPr>
              <p14:cNvContentPartPr/>
              <p14:nvPr/>
            </p14:nvContentPartPr>
            <p14:xfrm>
              <a:off x="3136169" y="3699787"/>
              <a:ext cx="222480" cy="360"/>
            </p14:xfrm>
          </p:contentPart>
        </mc:Choice>
        <mc:Fallback xmlns="">
          <p:pic>
            <p:nvPicPr>
              <p:cNvPr id="8" name="Inkt 7">
                <a:extLst>
                  <a:ext uri="{FF2B5EF4-FFF2-40B4-BE49-F238E27FC236}">
                    <a16:creationId xmlns:a16="http://schemas.microsoft.com/office/drawing/2014/main" id="{427D5B91-AB08-A6FB-D55C-0C9AF5EDCA86}"/>
                  </a:ext>
                </a:extLst>
              </p:cNvPr>
              <p:cNvPicPr/>
              <p:nvPr/>
            </p:nvPicPr>
            <p:blipFill>
              <a:blip r:embed="rId9"/>
              <a:stretch>
                <a:fillRect/>
              </a:stretch>
            </p:blipFill>
            <p:spPr>
              <a:xfrm>
                <a:off x="3082529" y="3591787"/>
                <a:ext cx="330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t 8">
                <a:extLst>
                  <a:ext uri="{FF2B5EF4-FFF2-40B4-BE49-F238E27FC236}">
                    <a16:creationId xmlns:a16="http://schemas.microsoft.com/office/drawing/2014/main" id="{4A6E4A41-1CAD-E2AD-B51D-6E9E3DFB63CA}"/>
                  </a:ext>
                </a:extLst>
              </p14:cNvPr>
              <p14:cNvContentPartPr/>
              <p14:nvPr/>
            </p14:nvContentPartPr>
            <p14:xfrm>
              <a:off x="3146969" y="3922987"/>
              <a:ext cx="222480" cy="360"/>
            </p14:xfrm>
          </p:contentPart>
        </mc:Choice>
        <mc:Fallback xmlns="">
          <p:pic>
            <p:nvPicPr>
              <p:cNvPr id="9" name="Inkt 8">
                <a:extLst>
                  <a:ext uri="{FF2B5EF4-FFF2-40B4-BE49-F238E27FC236}">
                    <a16:creationId xmlns:a16="http://schemas.microsoft.com/office/drawing/2014/main" id="{4A6E4A41-1CAD-E2AD-B51D-6E9E3DFB63CA}"/>
                  </a:ext>
                </a:extLst>
              </p:cNvPr>
              <p:cNvPicPr/>
              <p:nvPr/>
            </p:nvPicPr>
            <p:blipFill>
              <a:blip r:embed="rId9"/>
              <a:stretch>
                <a:fillRect/>
              </a:stretch>
            </p:blipFill>
            <p:spPr>
              <a:xfrm>
                <a:off x="3092969" y="3814987"/>
                <a:ext cx="330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t 9">
                <a:extLst>
                  <a:ext uri="{FF2B5EF4-FFF2-40B4-BE49-F238E27FC236}">
                    <a16:creationId xmlns:a16="http://schemas.microsoft.com/office/drawing/2014/main" id="{A1EEB98F-7B64-6482-574F-CD801E4C62A2}"/>
                  </a:ext>
                </a:extLst>
              </p14:cNvPr>
              <p14:cNvContentPartPr/>
              <p14:nvPr/>
            </p14:nvContentPartPr>
            <p14:xfrm>
              <a:off x="3146969" y="4910827"/>
              <a:ext cx="158400" cy="33480"/>
            </p14:xfrm>
          </p:contentPart>
        </mc:Choice>
        <mc:Fallback xmlns="">
          <p:pic>
            <p:nvPicPr>
              <p:cNvPr id="10" name="Inkt 9">
                <a:extLst>
                  <a:ext uri="{FF2B5EF4-FFF2-40B4-BE49-F238E27FC236}">
                    <a16:creationId xmlns:a16="http://schemas.microsoft.com/office/drawing/2014/main" id="{A1EEB98F-7B64-6482-574F-CD801E4C62A2}"/>
                  </a:ext>
                </a:extLst>
              </p:cNvPr>
              <p:cNvPicPr/>
              <p:nvPr/>
            </p:nvPicPr>
            <p:blipFill>
              <a:blip r:embed="rId12"/>
              <a:stretch>
                <a:fillRect/>
              </a:stretch>
            </p:blipFill>
            <p:spPr>
              <a:xfrm>
                <a:off x="3092969" y="4802827"/>
                <a:ext cx="2660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1">
                <a:extLst>
                  <a:ext uri="{FF2B5EF4-FFF2-40B4-BE49-F238E27FC236}">
                    <a16:creationId xmlns:a16="http://schemas.microsoft.com/office/drawing/2014/main" id="{9CB7B176-636A-4E14-8AFF-730B3EA584C6}"/>
                  </a:ext>
                </a:extLst>
              </p14:cNvPr>
              <p14:cNvContentPartPr/>
              <p14:nvPr/>
            </p14:nvContentPartPr>
            <p14:xfrm>
              <a:off x="3136169" y="6549547"/>
              <a:ext cx="180000" cy="360"/>
            </p14:xfrm>
          </p:contentPart>
        </mc:Choice>
        <mc:Fallback xmlns="">
          <p:pic>
            <p:nvPicPr>
              <p:cNvPr id="12" name="Inkt 11">
                <a:extLst>
                  <a:ext uri="{FF2B5EF4-FFF2-40B4-BE49-F238E27FC236}">
                    <a16:creationId xmlns:a16="http://schemas.microsoft.com/office/drawing/2014/main" id="{9CB7B176-636A-4E14-8AFF-730B3EA584C6}"/>
                  </a:ext>
                </a:extLst>
              </p:cNvPr>
              <p:cNvPicPr/>
              <p:nvPr/>
            </p:nvPicPr>
            <p:blipFill>
              <a:blip r:embed="rId14"/>
              <a:stretch>
                <a:fillRect/>
              </a:stretch>
            </p:blipFill>
            <p:spPr>
              <a:xfrm>
                <a:off x="3082529" y="6441547"/>
                <a:ext cx="287640" cy="216000"/>
              </a:xfrm>
              <a:prstGeom prst="rect">
                <a:avLst/>
              </a:prstGeom>
            </p:spPr>
          </p:pic>
        </mc:Fallback>
      </mc:AlternateContent>
      <p:pic>
        <p:nvPicPr>
          <p:cNvPr id="2" name="Afbeelding 1">
            <a:extLst>
              <a:ext uri="{FF2B5EF4-FFF2-40B4-BE49-F238E27FC236}">
                <a16:creationId xmlns:a16="http://schemas.microsoft.com/office/drawing/2014/main" id="{4FC7DEBE-907F-13FE-4AFA-088BDC98C7AF}"/>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241584" y="2072897"/>
            <a:ext cx="5548632" cy="3339523"/>
          </a:xfrm>
          <a:prstGeom prst="rect">
            <a:avLst/>
          </a:prstGeom>
        </p:spPr>
      </p:pic>
    </p:spTree>
    <p:extLst>
      <p:ext uri="{BB962C8B-B14F-4D97-AF65-F5344CB8AC3E}">
        <p14:creationId xmlns:p14="http://schemas.microsoft.com/office/powerpoint/2010/main" val="37479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additive="base">
                                        <p:cTn id="3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 calcmode="lin" valueType="num">
                                      <p:cBhvr additive="base">
                                        <p:cTn id="4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par>
                                <p:cTn id="57" presetID="22" presetClass="entr" presetSubtype="8"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par>
                                <p:cTn id="60" presetID="2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par>
                                <p:cTn id="63" presetID="22" presetClass="entr" presetSubtype="8"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par>
                                <p:cTn id="66" presetID="22" presetClass="entr" presetSubtype="8"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 calcmode="lin" valueType="num">
                                      <p:cBhvr additive="base">
                                        <p:cTn id="7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xEl>
                                              <p:pRg st="6" end="6"/>
                                            </p:txEl>
                                          </p:spTgt>
                                        </p:tgtEl>
                                        <p:attrNameLst>
                                          <p:attrName>style.visibility</p:attrName>
                                        </p:attrNameLst>
                                      </p:cBhvr>
                                      <p:to>
                                        <p:strVal val="visible"/>
                                      </p:to>
                                    </p:set>
                                    <p:anim calcmode="lin" valueType="num">
                                      <p:cBhvr additive="base">
                                        <p:cTn id="7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uiExpand="1"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867C7E-E9AE-4FE5-AB84-64B87A92BDF0}"/>
</file>

<file path=customXml/itemProps2.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TotalTime>
  <Words>2347</Words>
  <Application>Microsoft Macintosh PowerPoint</Application>
  <PresentationFormat>Breedbeeld</PresentationFormat>
  <Paragraphs>490</Paragraphs>
  <Slides>68</Slides>
  <Notes>21</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68</vt:i4>
      </vt:variant>
    </vt:vector>
  </HeadingPairs>
  <TitlesOfParts>
    <vt:vector size="78" baseType="lpstr">
      <vt:lpstr>Aptos Narrow</vt:lpstr>
      <vt:lpstr>Arial</vt:lpstr>
      <vt:lpstr>Calibri</vt:lpstr>
      <vt:lpstr>Calibri Light</vt:lpstr>
      <vt:lpstr>Cambria Math</vt:lpstr>
      <vt:lpstr>Effra</vt:lpstr>
      <vt:lpstr>Gobold Extra1</vt:lpstr>
      <vt:lpstr>Noto Music</vt:lpstr>
      <vt:lpstr>Wingdings</vt:lpstr>
      <vt:lpstr>Kantoorthema</vt:lpstr>
      <vt:lpstr>Wat gaan we doen?</vt:lpstr>
      <vt:lpstr>Vragenuur 2025</vt:lpstr>
      <vt:lpstr>Vragenuur 2025</vt:lpstr>
      <vt:lpstr>Inhoud vragenuur 2024</vt:lpstr>
      <vt:lpstr>Vragenuur 2024</vt:lpstr>
      <vt:lpstr>Wat is er nieuw?</vt:lpstr>
      <vt:lpstr>Wat is er nieuw?</vt:lpstr>
      <vt:lpstr>Examenmatrijs</vt:lpstr>
      <vt:lpstr>PowerPoint-presentatie</vt:lpstr>
      <vt:lpstr>Hoe reken je met het deeltje-in-een-doos-model?</vt:lpstr>
      <vt:lpstr>Waarschijnlijkheid in klassieke situatie</vt:lpstr>
      <vt:lpstr>PowerPoint-presentatie</vt:lpstr>
      <vt:lpstr>PowerPoint-presentatie</vt:lpstr>
      <vt:lpstr>Waarschijnlijkheid bij quantum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maak je berekeningen met dosis?</vt:lpstr>
      <vt:lpstr>Wat kan je uit een (N,t)-diagram halen?</vt:lpstr>
      <vt:lpstr>(N,t) –diagram </vt:lpstr>
      <vt:lpstr>Hoe maak je berekeningen met dosis?</vt:lpstr>
      <vt:lpstr>Berekeningen met (equivalente) dosis</vt:lpstr>
      <vt:lpstr>Berekeningen met (equivalente) dosis</vt:lpstr>
      <vt:lpstr>PowerPoint-presentatie</vt:lpstr>
      <vt:lpstr>Hoe werkt een tralie?</vt:lpstr>
      <vt:lpstr>Interferentie met twee puntbronnen</vt:lpstr>
      <vt:lpstr>Interferentie met twee puntbronnen</vt:lpstr>
      <vt:lpstr>Interferentie met twee puntbronnen</vt:lpstr>
      <vt:lpstr>Interferentie met twee puntbronnen</vt:lpstr>
      <vt:lpstr>Interferentie met twee puntbronnen</vt:lpstr>
      <vt:lpstr>Interferentie met twee puntbronnen</vt:lpstr>
      <vt:lpstr>Rekenvoorbeeld</vt:lpstr>
      <vt:lpstr>Rekenvoorbeeld</vt:lpstr>
      <vt:lpstr>Rekenvoorbeeld</vt:lpstr>
      <vt:lpstr>Wat moet je weten van Pauli?</vt:lpstr>
      <vt:lpstr>Elektronenspin</vt:lpstr>
      <vt:lpstr>Uitsluitingsprincipe van Pauli</vt:lpstr>
      <vt:lpstr>PowerPoint-presentatie</vt:lpstr>
      <vt:lpstr>Mogelijke vraag</vt:lpstr>
      <vt:lpstr>Wat is massadefect?</vt:lpstr>
      <vt:lpstr>(_92^235)U→ (_90^231)Th+(_2^4)He </vt:lpstr>
      <vt:lpstr>(_92^235)U→ (_90^231)Th+(_2^4)He </vt:lpstr>
      <vt:lpstr>Hoe weet je welke r je moet gebruiken bij hemelmechanica?</vt:lpstr>
      <vt:lpstr>Straal bij eenparige cirkelbeweging</vt:lpstr>
      <vt:lpstr>Straal bij middelpuntzoekende kracht</vt:lpstr>
      <vt:lpstr>Bij hemellichamen…</vt:lpstr>
      <vt:lpstr>Straal bij gravitatiekracht</vt:lpstr>
      <vt:lpstr>Straal bij gravitatie-energie</vt:lpstr>
      <vt:lpstr>PowerPoint-presentatie</vt:lpstr>
      <vt:lpstr>Welke straal moet je kiezen? </vt:lpstr>
      <vt:lpstr>PowerPoint-presentatie</vt:lpstr>
      <vt:lpstr>PowerPoint-presentatie</vt:lpstr>
      <vt:lpstr>Hoe reken je met een combinatie van serie en parallel?</vt:lpstr>
      <vt:lpstr>PowerPoint-presentatie</vt:lpstr>
      <vt:lpstr>Hoe werkt band gap?</vt:lpstr>
      <vt:lpstr>Voorbeeld: 2019 TV1</vt:lpstr>
      <vt:lpstr>Voorbeeld: 2019 TV1</vt:lpstr>
      <vt:lpstr>Voorbeeld: 2019 TV1</vt:lpstr>
      <vt:lpstr>Voorbeeld: 2019 TV1</vt:lpstr>
      <vt:lpstr>Voorbeeld: 2019 TV1</vt:lpstr>
      <vt:lpstr>Voorbeeld: 2019 TV1</vt:lpstr>
      <vt:lpstr>Voorbeeld: 2019 TV1</vt:lpstr>
      <vt:lpstr>Voorbeeld: 2019 TV1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81</cp:revision>
  <dcterms:created xsi:type="dcterms:W3CDTF">2022-04-29T11:47:46Z</dcterms:created>
  <dcterms:modified xsi:type="dcterms:W3CDTF">2025-05-19T16:04:18Z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