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266" r:id="rId6"/>
    <p:sldId id="265" r:id="rId7"/>
    <p:sldId id="272" r:id="rId8"/>
    <p:sldId id="271" r:id="rId9"/>
    <p:sldId id="270" r:id="rId10"/>
    <p:sldId id="274" r:id="rId11"/>
    <p:sldId id="275" r:id="rId12"/>
    <p:sldId id="267" r:id="rId13"/>
    <p:sldId id="260" r:id="rId14"/>
    <p:sldId id="263" r:id="rId15"/>
    <p:sldId id="261" r:id="rId16"/>
    <p:sldId id="264" r:id="rId17"/>
    <p:sldId id="26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EE8"/>
    <a:srgbClr val="945DE8"/>
    <a:srgbClr val="652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2649C-F957-481F-88C6-13067052CC59}" v="363" dt="2025-04-21T14:25:52.1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23" autoAdjust="0"/>
    <p:restoredTop sz="86038"/>
  </p:normalViewPr>
  <p:slideViewPr>
    <p:cSldViewPr snapToGrid="0">
      <p:cViewPr varScale="1">
        <p:scale>
          <a:sx n="47" d="100"/>
          <a:sy n="47" d="100"/>
        </p:scale>
        <p:origin x="5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m Bruggeling" userId="365e84fb-0eaa-4d94-a686-21fe12606b94" providerId="ADAL" clId="{07A2649C-F957-481F-88C6-13067052CC59}"/>
    <pc:docChg chg="custSel addSld modSld sldOrd">
      <pc:chgData name="Kim Bruggeling" userId="365e84fb-0eaa-4d94-a686-21fe12606b94" providerId="ADAL" clId="{07A2649C-F957-481F-88C6-13067052CC59}" dt="2025-04-21T14:25:52.159" v="1103"/>
      <pc:docMkLst>
        <pc:docMk/>
      </pc:docMkLst>
      <pc:sldChg chg="addSp delSp modSp mod delAnim modAnim">
        <pc:chgData name="Kim Bruggeling" userId="365e84fb-0eaa-4d94-a686-21fe12606b94" providerId="ADAL" clId="{07A2649C-F957-481F-88C6-13067052CC59}" dt="2025-04-21T14:00:24.412" v="813"/>
        <pc:sldMkLst>
          <pc:docMk/>
          <pc:sldMk cId="4091093734" sldId="259"/>
        </pc:sldMkLst>
        <pc:spChg chg="mod">
          <ac:chgData name="Kim Bruggeling" userId="365e84fb-0eaa-4d94-a686-21fe12606b94" providerId="ADAL" clId="{07A2649C-F957-481F-88C6-13067052CC59}" dt="2025-04-21T14:00:10.310" v="810" actId="1076"/>
          <ac:spMkLst>
            <pc:docMk/>
            <pc:sldMk cId="4091093734" sldId="259"/>
            <ac:spMk id="2" creationId="{22B4FC15-520A-7E79-4BD5-2E59E6185D65}"/>
          </ac:spMkLst>
        </pc:spChg>
        <pc:spChg chg="del">
          <ac:chgData name="Kim Bruggeling" userId="365e84fb-0eaa-4d94-a686-21fe12606b94" providerId="ADAL" clId="{07A2649C-F957-481F-88C6-13067052CC59}" dt="2025-04-21T13:34:47.604" v="9" actId="478"/>
          <ac:spMkLst>
            <pc:docMk/>
            <pc:sldMk cId="4091093734" sldId="259"/>
            <ac:spMk id="7" creationId="{051CE2D4-751B-D394-1A58-7C4E237729C1}"/>
          </ac:spMkLst>
        </pc:spChg>
        <pc:spChg chg="del mod">
          <ac:chgData name="Kim Bruggeling" userId="365e84fb-0eaa-4d94-a686-21fe12606b94" providerId="ADAL" clId="{07A2649C-F957-481F-88C6-13067052CC59}" dt="2025-04-21T13:34:44.944" v="8" actId="478"/>
          <ac:spMkLst>
            <pc:docMk/>
            <pc:sldMk cId="4091093734" sldId="259"/>
            <ac:spMk id="8" creationId="{DAEF3B39-9571-CAF8-61A7-C286739303D1}"/>
          </ac:spMkLst>
        </pc:spChg>
        <pc:spChg chg="del">
          <ac:chgData name="Kim Bruggeling" userId="365e84fb-0eaa-4d94-a686-21fe12606b94" providerId="ADAL" clId="{07A2649C-F957-481F-88C6-13067052CC59}" dt="2025-04-21T13:34:49.203" v="10" actId="478"/>
          <ac:spMkLst>
            <pc:docMk/>
            <pc:sldMk cId="4091093734" sldId="259"/>
            <ac:spMk id="9" creationId="{7A31F58F-ED1D-0BD7-9BD7-A21EAA2D1994}"/>
          </ac:spMkLst>
        </pc:spChg>
        <pc:spChg chg="del">
          <ac:chgData name="Kim Bruggeling" userId="365e84fb-0eaa-4d94-a686-21fe12606b94" providerId="ADAL" clId="{07A2649C-F957-481F-88C6-13067052CC59}" dt="2025-04-21T13:34:50.828" v="11" actId="478"/>
          <ac:spMkLst>
            <pc:docMk/>
            <pc:sldMk cId="4091093734" sldId="259"/>
            <ac:spMk id="10" creationId="{62E0F01F-4092-88B2-2CA0-176E921DB8D8}"/>
          </ac:spMkLst>
        </pc:spChg>
        <pc:picChg chg="add mod">
          <ac:chgData name="Kim Bruggeling" userId="365e84fb-0eaa-4d94-a686-21fe12606b94" providerId="ADAL" clId="{07A2649C-F957-481F-88C6-13067052CC59}" dt="2025-04-21T13:34:28.761" v="1"/>
          <ac:picMkLst>
            <pc:docMk/>
            <pc:sldMk cId="4091093734" sldId="259"/>
            <ac:picMk id="3" creationId="{116FCD25-1D57-875E-67C8-0D634461E4D4}"/>
          </ac:picMkLst>
        </pc:picChg>
        <pc:picChg chg="del">
          <ac:chgData name="Kim Bruggeling" userId="365e84fb-0eaa-4d94-a686-21fe12606b94" providerId="ADAL" clId="{07A2649C-F957-481F-88C6-13067052CC59}" dt="2025-04-21T13:34:42.259" v="5" actId="478"/>
          <ac:picMkLst>
            <pc:docMk/>
            <pc:sldMk cId="4091093734" sldId="259"/>
            <ac:picMk id="4" creationId="{95A725A7-CE83-C621-E282-EB20C9C2EF3E}"/>
          </ac:picMkLst>
        </pc:picChg>
        <pc:picChg chg="del">
          <ac:chgData name="Kim Bruggeling" userId="365e84fb-0eaa-4d94-a686-21fe12606b94" providerId="ADAL" clId="{07A2649C-F957-481F-88C6-13067052CC59}" dt="2025-04-21T13:34:39.783" v="4" actId="478"/>
          <ac:picMkLst>
            <pc:docMk/>
            <pc:sldMk cId="4091093734" sldId="259"/>
            <ac:picMk id="6" creationId="{20E7C8F8-5507-A73B-E29F-D6E79E16087F}"/>
          </ac:picMkLst>
        </pc:picChg>
        <pc:picChg chg="add mod modCrop">
          <ac:chgData name="Kim Bruggeling" userId="365e84fb-0eaa-4d94-a686-21fe12606b94" providerId="ADAL" clId="{07A2649C-F957-481F-88C6-13067052CC59}" dt="2025-04-21T14:00:10.310" v="810" actId="1076"/>
          <ac:picMkLst>
            <pc:docMk/>
            <pc:sldMk cId="4091093734" sldId="259"/>
            <ac:picMk id="11" creationId="{A6B402D3-5FBD-6145-9090-F8CC60A25C70}"/>
          </ac:picMkLst>
        </pc:picChg>
        <pc:picChg chg="del">
          <ac:chgData name="Kim Bruggeling" userId="365e84fb-0eaa-4d94-a686-21fe12606b94" providerId="ADAL" clId="{07A2649C-F957-481F-88C6-13067052CC59}" dt="2025-04-21T13:34:38.943" v="3" actId="478"/>
          <ac:picMkLst>
            <pc:docMk/>
            <pc:sldMk cId="4091093734" sldId="259"/>
            <ac:picMk id="12" creationId="{C28FE196-1964-A049-3797-DEB3997C4C7A}"/>
          </ac:picMkLst>
        </pc:picChg>
      </pc:sldChg>
      <pc:sldChg chg="add">
        <pc:chgData name="Kim Bruggeling" userId="365e84fb-0eaa-4d94-a686-21fe12606b94" providerId="ADAL" clId="{07A2649C-F957-481F-88C6-13067052CC59}" dt="2025-04-21T13:34:34.427" v="2" actId="2890"/>
        <pc:sldMkLst>
          <pc:docMk/>
          <pc:sldMk cId="655785589" sldId="265"/>
        </pc:sldMkLst>
      </pc:sldChg>
      <pc:sldChg chg="addSp modSp new mod modAnim">
        <pc:chgData name="Kim Bruggeling" userId="365e84fb-0eaa-4d94-a686-21fe12606b94" providerId="ADAL" clId="{07A2649C-F957-481F-88C6-13067052CC59}" dt="2025-04-21T14:01:37.107" v="818"/>
        <pc:sldMkLst>
          <pc:docMk/>
          <pc:sldMk cId="1134626151" sldId="266"/>
        </pc:sldMkLst>
        <pc:spChg chg="mod">
          <ac:chgData name="Kim Bruggeling" userId="365e84fb-0eaa-4d94-a686-21fe12606b94" providerId="ADAL" clId="{07A2649C-F957-481F-88C6-13067052CC59}" dt="2025-04-21T13:52:16.282" v="398" actId="113"/>
          <ac:spMkLst>
            <pc:docMk/>
            <pc:sldMk cId="1134626151" sldId="266"/>
            <ac:spMk id="2" creationId="{8F7DC1F5-47F9-0F72-C9F3-230FD0DA6CA6}"/>
          </ac:spMkLst>
        </pc:spChg>
        <pc:spChg chg="mod">
          <ac:chgData name="Kim Bruggeling" userId="365e84fb-0eaa-4d94-a686-21fe12606b94" providerId="ADAL" clId="{07A2649C-F957-481F-88C6-13067052CC59}" dt="2025-04-21T13:58:41.890" v="807" actId="20577"/>
          <ac:spMkLst>
            <pc:docMk/>
            <pc:sldMk cId="1134626151" sldId="266"/>
            <ac:spMk id="3" creationId="{EAB16EC9-6E9C-81ED-B206-96A37FDA4215}"/>
          </ac:spMkLst>
        </pc:spChg>
        <pc:picChg chg="add mod ord">
          <ac:chgData name="Kim Bruggeling" userId="365e84fb-0eaa-4d94-a686-21fe12606b94" providerId="ADAL" clId="{07A2649C-F957-481F-88C6-13067052CC59}" dt="2025-04-21T13:57:21.744" v="781" actId="1076"/>
          <ac:picMkLst>
            <pc:docMk/>
            <pc:sldMk cId="1134626151" sldId="266"/>
            <ac:picMk id="5" creationId="{9513D33C-9A1E-43C8-2EEE-687F62EA0DBA}"/>
          </ac:picMkLst>
        </pc:picChg>
      </pc:sldChg>
      <pc:sldChg chg="addSp delSp modSp new mod ord modAnim">
        <pc:chgData name="Kim Bruggeling" userId="365e84fb-0eaa-4d94-a686-21fe12606b94" providerId="ADAL" clId="{07A2649C-F957-481F-88C6-13067052CC59}" dt="2025-04-21T14:25:52.159" v="1103"/>
        <pc:sldMkLst>
          <pc:docMk/>
          <pc:sldMk cId="811991121" sldId="267"/>
        </pc:sldMkLst>
        <pc:spChg chg="mod">
          <ac:chgData name="Kim Bruggeling" userId="365e84fb-0eaa-4d94-a686-21fe12606b94" providerId="ADAL" clId="{07A2649C-F957-481F-88C6-13067052CC59}" dt="2025-04-21T14:03:58.898" v="852" actId="113"/>
          <ac:spMkLst>
            <pc:docMk/>
            <pc:sldMk cId="811991121" sldId="267"/>
            <ac:spMk id="2" creationId="{CDFC3226-D429-177F-69EA-4C945EEF76BD}"/>
          </ac:spMkLst>
        </pc:spChg>
        <pc:spChg chg="mod">
          <ac:chgData name="Kim Bruggeling" userId="365e84fb-0eaa-4d94-a686-21fe12606b94" providerId="ADAL" clId="{07A2649C-F957-481F-88C6-13067052CC59}" dt="2025-04-21T14:20:38.853" v="1076" actId="20577"/>
          <ac:spMkLst>
            <pc:docMk/>
            <pc:sldMk cId="811991121" sldId="267"/>
            <ac:spMk id="3" creationId="{AF0271DE-5A27-9262-FFC5-61AE993A729F}"/>
          </ac:spMkLst>
        </pc:spChg>
        <pc:picChg chg="add del mod">
          <ac:chgData name="Kim Bruggeling" userId="365e84fb-0eaa-4d94-a686-21fe12606b94" providerId="ADAL" clId="{07A2649C-F957-481F-88C6-13067052CC59}" dt="2025-04-21T14:24:20.246" v="1087" actId="478"/>
          <ac:picMkLst>
            <pc:docMk/>
            <pc:sldMk cId="811991121" sldId="267"/>
            <ac:picMk id="5" creationId="{6C1861D8-98B9-92AC-9ECF-E750D1C6E0C9}"/>
          </ac:picMkLst>
        </pc:picChg>
        <pc:picChg chg="add mod">
          <ac:chgData name="Kim Bruggeling" userId="365e84fb-0eaa-4d94-a686-21fe12606b94" providerId="ADAL" clId="{07A2649C-F957-481F-88C6-13067052CC59}" dt="2025-04-21T14:25:22.053" v="1099" actId="1076"/>
          <ac:picMkLst>
            <pc:docMk/>
            <pc:sldMk cId="811991121" sldId="267"/>
            <ac:picMk id="7" creationId="{24EBA95A-AB78-F020-8C07-32BDDEAA0F7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43D87FA-A25F-F44F-AB4F-095F89F56C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66976AC-C7A1-13A7-1154-D3463DC68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D794D7-8334-4A91-AF54-A2B076C7AD50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43638A-BE1B-A101-6A35-94442006BA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7CC11D7-18D2-C7E5-4F3C-2B94696640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B8B83-5392-4575-B574-F4C5D8863A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151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7031E-9A57-C448-850C-D3F274574048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52D38-649F-2742-B8D4-CEFE198114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45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740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52D38-649F-2742-B8D4-CEFE19811428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98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A16532-9818-449C-BBED-08526F6D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463242A-2615-4F97-A11E-94A966350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Effra" panose="0200050608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9F262-EB07-43B2-88DC-05B892E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2D8B6FF-B399-4E0B-8ED4-26E5D0DB8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C3B986-4732-4AEA-80AF-896F1999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48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8A08F-AB43-4BF9-ABCB-DF7281450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54D7517-DEA0-4D82-8F5B-C554F4BA1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9AA1E5-D26E-4914-8646-464C4652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DCE312-5144-4421-865F-22EC8FA72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171D65C-570E-40AE-844D-07BD851A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2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C5DC912-268B-443F-B9BC-CF4D0BC94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56E0DDD-8AEF-43CB-82CF-69189EB37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7E25A30-79F0-44B1-9228-A1CBA974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64B8293-F539-4212-8950-B07F9BEA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3D65D48-E244-438B-9FDD-B60537535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75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FA6E03-AFFA-425F-B098-FB39FD93D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FF8226-A94B-48C7-8AF1-4AC47F024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1A6391-A82D-4E67-B394-7F606DBCF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E7E76-91FC-48CD-9CF9-AEC6DFF8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7FE3BF-0F76-43E2-B69A-C702BD89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6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5EAD74-2CDD-40DF-8F72-C4AC0AE0E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587472-0929-4D17-9131-B70CAFCF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Effra" panose="02000506080000020004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B91DB2-2E4D-407A-8504-0B1EB58A4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FC3C07-E487-4540-A5AD-44E4EFE9D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D2E6F-378F-42BF-9704-54E14330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867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43E02-C82F-41CD-BAE9-5C223CEC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6D60E5-ACB5-416B-A731-E8CE59B3D0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B093461-9CE4-41B0-918C-FDF23FE09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Effra" panose="02000506080000020004" pitchFamily="2" charset="0"/>
              </a:defRPr>
            </a:lvl1pPr>
            <a:lvl2pPr>
              <a:defRPr>
                <a:latin typeface="Effra" panose="02000506080000020004" pitchFamily="2" charset="0"/>
              </a:defRPr>
            </a:lvl2pPr>
            <a:lvl3pPr>
              <a:defRPr>
                <a:latin typeface="Effra" panose="02000506080000020004" pitchFamily="2" charset="0"/>
              </a:defRPr>
            </a:lvl3pPr>
            <a:lvl4pPr>
              <a:defRPr>
                <a:latin typeface="Effra" panose="02000506080000020004" pitchFamily="2" charset="0"/>
              </a:defRPr>
            </a:lvl4pPr>
            <a:lvl5pPr>
              <a:defRPr>
                <a:latin typeface="Effra" panose="02000506080000020004" pitchFamily="2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0B89E1E-F0DD-406E-9EB8-4D940AB94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C72E9F9-4F52-447E-AA38-9875ED6F4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E4285A2-C79D-47EA-85DB-0F023340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313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9EA1EB-721B-400E-B08B-7D893270D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50D914-35D0-4489-9795-CB4436BB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589AC21-009F-4592-8910-B01CEB399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8A7AB2D-1827-447E-B676-9A6C4B6D3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DC2F668-681E-4E87-989B-4AA975ED1B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3E1523-49C2-490E-8422-67746286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7F313EA-A5EE-45CD-9584-E4A6F0016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66FC7E7-2703-4ED7-930F-C183914B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75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B9EC8-E329-49B0-96C5-15C780C9F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ffra" panose="02000506080000020004" pitchFamily="2" charset="0"/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AC0B8A5-B9F4-41D2-9F15-91132771B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8CD471B-B34B-4B87-8D11-D9E79E75E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58913C3-42D3-4DD9-BCD8-EA9B3947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944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2BA6AF2-1E6B-4E7D-838B-9F727C46A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2D9A554-7E04-4CC9-BC8D-E4FCBE08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587F0-B060-4089-BC0C-38B7F4ED2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589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73D095-28D1-4082-9343-982A787C4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E2AF4C-6BC3-408A-BFF2-40FAB6D4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FFA66-174F-435A-B03E-65596F4D8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A7C9ED-7211-4CC3-893A-1F484649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C2FC4F-FFD1-4CBD-B998-4E116A33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7A224E-FDE5-4965-96F4-99B33E96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6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6E5F3-161B-49B4-97B0-6B58F942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27190D5-4E8C-4C83-81D5-12BC427841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70DCF37-7B0B-4111-AA33-65BE4E98D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54AF457-ACD4-47DA-9E73-F79C09BEA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0E12D56-340A-4350-89C5-63E925C43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E4CB6C-2295-4554-8CA6-FA36B9FF4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118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718C4AF-DD18-4A12-916C-5ED63ED61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BC2A1E-63F8-4124-A497-7B88D04A1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3F31BF-F0B9-402C-A678-2D7704664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1A354-3FB0-4CC8-B645-49C2B3C12A52}" type="datetimeFigureOut">
              <a:rPr lang="nl-NL" smtClean="0"/>
              <a:t>7-5-2025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6F4D29-E45D-49C6-83C4-03E91840F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471D48-F875-42C4-BC33-FD5469992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62AD-E3BE-4C56-9B59-A1D972D612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9340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2B4FC15-520A-7E79-4BD5-2E59E6185D65}"/>
              </a:ext>
            </a:extLst>
          </p:cNvPr>
          <p:cNvSpPr txBox="1"/>
          <p:nvPr/>
        </p:nvSpPr>
        <p:spPr>
          <a:xfrm>
            <a:off x="649375" y="746034"/>
            <a:ext cx="6993371" cy="846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Hoe ziet het examen eruit?</a:t>
            </a:r>
          </a:p>
          <a:p>
            <a:endParaRPr lang="nl-NL" sz="3200" b="1" dirty="0">
              <a:latin typeface="Effr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Verdeling: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65% historische context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35% los van historische context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Onderwerpen: Britse Rijk (1585 – 1900) , Duitsland (1918 – 1991), Nederland (1948 – 2008)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Chronologische opbouw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latin typeface="Effra"/>
              </a:rPr>
              <a:t>Nieuw</a:t>
            </a:r>
            <a:r>
              <a:rPr lang="nl-NL" sz="3200" dirty="0">
                <a:latin typeface="Effra"/>
              </a:rPr>
              <a:t>: kenmerkende aspecten als bijlage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 err="1">
                <a:latin typeface="Effra"/>
              </a:rPr>
              <a:t>Toetsmatrix</a:t>
            </a:r>
            <a:r>
              <a:rPr lang="nl-NL" sz="3200" dirty="0">
                <a:latin typeface="Effra"/>
              </a:rPr>
              <a:t>  -&gt;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Effr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Effr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Effr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Effr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Effra"/>
            </a:endParaRPr>
          </a:p>
        </p:txBody>
      </p:sp>
      <p:pic>
        <p:nvPicPr>
          <p:cNvPr id="11" name="Afbeelding 10" descr="Afbeelding met tekst, schermopname, computer, software&#10;&#10;Door AI gegenereerde inhoud is mogelijk onjuist.">
            <a:extLst>
              <a:ext uri="{FF2B5EF4-FFF2-40B4-BE49-F238E27FC236}">
                <a16:creationId xmlns:a16="http://schemas.microsoft.com/office/drawing/2014/main" id="{A6B402D3-5FBD-6145-9090-F8CC60A25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6" t="15971" r="25888" b="30107"/>
          <a:stretch/>
        </p:blipFill>
        <p:spPr>
          <a:xfrm>
            <a:off x="7365442" y="1367103"/>
            <a:ext cx="4310742" cy="518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B0182-770C-14AC-4667-71BAD31237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3BE190A-583B-C7B9-6FDF-84C37A875BA8}"/>
              </a:ext>
            </a:extLst>
          </p:cNvPr>
          <p:cNvSpPr txBox="1"/>
          <p:nvPr/>
        </p:nvSpPr>
        <p:spPr>
          <a:xfrm>
            <a:off x="277586" y="746034"/>
            <a:ext cx="7476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Antwoord geven op een vraag</a:t>
            </a:r>
          </a:p>
          <a:p>
            <a:r>
              <a:rPr lang="nl-NL" sz="3200" dirty="0"/>
              <a:t>antwoord = leerstof + nieuwe informatie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A16A3C5-74E0-7099-0E65-E9BEEEA59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194" y="2058213"/>
            <a:ext cx="5952832" cy="98284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F4F6961-BCD1-917B-9A2D-24A299126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194" y="3196304"/>
            <a:ext cx="5952832" cy="327245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94ABC9CF-6EC7-8950-E1F3-EE53C2714C0A}"/>
              </a:ext>
            </a:extLst>
          </p:cNvPr>
          <p:cNvSpPr/>
          <p:nvPr/>
        </p:nvSpPr>
        <p:spPr>
          <a:xfrm>
            <a:off x="10232832" y="2255912"/>
            <a:ext cx="1181046" cy="179948"/>
          </a:xfrm>
          <a:prstGeom prst="rect">
            <a:avLst/>
          </a:prstGeom>
          <a:solidFill>
            <a:srgbClr val="945E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E261BE3-EED8-2DC0-2482-5D9007FBD954}"/>
              </a:ext>
            </a:extLst>
          </p:cNvPr>
          <p:cNvSpPr/>
          <p:nvPr/>
        </p:nvSpPr>
        <p:spPr>
          <a:xfrm>
            <a:off x="8104070" y="2257630"/>
            <a:ext cx="1975932" cy="179948"/>
          </a:xfrm>
          <a:prstGeom prst="rect">
            <a:avLst/>
          </a:prstGeom>
          <a:solidFill>
            <a:srgbClr val="945E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987E9F0-5B17-8EA6-617C-94009A5B8BEF}"/>
              </a:ext>
            </a:extLst>
          </p:cNvPr>
          <p:cNvSpPr/>
          <p:nvPr/>
        </p:nvSpPr>
        <p:spPr>
          <a:xfrm>
            <a:off x="6498287" y="2445550"/>
            <a:ext cx="944879" cy="179948"/>
          </a:xfrm>
          <a:prstGeom prst="rect">
            <a:avLst/>
          </a:prstGeom>
          <a:solidFill>
            <a:srgbClr val="945E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A5A19EF-34AE-0027-22D2-86EFCB40BD35}"/>
              </a:ext>
            </a:extLst>
          </p:cNvPr>
          <p:cNvSpPr/>
          <p:nvPr/>
        </p:nvSpPr>
        <p:spPr>
          <a:xfrm>
            <a:off x="2294586" y="1343926"/>
            <a:ext cx="1368914" cy="397207"/>
          </a:xfrm>
          <a:prstGeom prst="rect">
            <a:avLst/>
          </a:prstGeom>
          <a:solidFill>
            <a:srgbClr val="945E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B92FBEA-051A-66AB-E949-81E22D06B786}"/>
              </a:ext>
            </a:extLst>
          </p:cNvPr>
          <p:cNvSpPr/>
          <p:nvPr/>
        </p:nvSpPr>
        <p:spPr>
          <a:xfrm>
            <a:off x="4015849" y="1337975"/>
            <a:ext cx="3046546" cy="397207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3" name="Afbeelding 12" descr="Afbeelding met tekst, schermopname, Menselijk gezicht, vrouw&#10;&#10;Automatisch gegenereerde beschrijving">
            <a:extLst>
              <a:ext uri="{FF2B5EF4-FFF2-40B4-BE49-F238E27FC236}">
                <a16:creationId xmlns:a16="http://schemas.microsoft.com/office/drawing/2014/main" id="{A0225E74-304E-EBA4-EE55-E63896D86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1861030"/>
            <a:ext cx="2766284" cy="207471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22BFFBC8-572D-7009-DAC3-F88BCD78EE99}"/>
              </a:ext>
            </a:extLst>
          </p:cNvPr>
          <p:cNvSpPr/>
          <p:nvPr/>
        </p:nvSpPr>
        <p:spPr>
          <a:xfrm>
            <a:off x="6216214" y="4147389"/>
            <a:ext cx="4928035" cy="190295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E05BB475-832C-3A09-C18C-F050436990A3}"/>
              </a:ext>
            </a:extLst>
          </p:cNvPr>
          <p:cNvSpPr/>
          <p:nvPr/>
        </p:nvSpPr>
        <p:spPr>
          <a:xfrm>
            <a:off x="6216215" y="4337685"/>
            <a:ext cx="5128060" cy="190294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591B744-BEDB-01E1-656F-ACBC9810BA9A}"/>
              </a:ext>
            </a:extLst>
          </p:cNvPr>
          <p:cNvSpPr/>
          <p:nvPr/>
        </p:nvSpPr>
        <p:spPr>
          <a:xfrm>
            <a:off x="6216214" y="4527979"/>
            <a:ext cx="1779071" cy="190294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3A96A3B-16FC-9A45-EBDC-4145B6F7C213}"/>
              </a:ext>
            </a:extLst>
          </p:cNvPr>
          <p:cNvSpPr txBox="1"/>
          <p:nvPr/>
        </p:nvSpPr>
        <p:spPr>
          <a:xfrm>
            <a:off x="232443" y="3966458"/>
            <a:ext cx="549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/>
              </a:rPr>
              <a:t>De verandering die uit de bron blijkt </a:t>
            </a:r>
          </a:p>
          <a:p>
            <a:r>
              <a:rPr lang="nl-NL" sz="2400" dirty="0">
                <a:latin typeface="Effra"/>
              </a:rPr>
              <a:t>is dat India (na de opstand van 1857) onder direct gezag van de Britse regering komt (in plaats van onder de East India Company), </a:t>
            </a:r>
          </a:p>
          <a:p>
            <a:r>
              <a:rPr lang="nl-NL" sz="2400" dirty="0">
                <a:latin typeface="Effra"/>
              </a:rPr>
              <a:t>omdat er een Britse onderkoning wordt benoemd.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A512235-02F5-A1C4-0FF4-2CAB9E4E06BC}"/>
              </a:ext>
            </a:extLst>
          </p:cNvPr>
          <p:cNvSpPr/>
          <p:nvPr/>
        </p:nvSpPr>
        <p:spPr>
          <a:xfrm>
            <a:off x="6742127" y="3420383"/>
            <a:ext cx="1132471" cy="190295"/>
          </a:xfrm>
          <a:prstGeom prst="rect">
            <a:avLst/>
          </a:prstGeom>
          <a:solidFill>
            <a:srgbClr val="945EE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2A727C2-36DD-2D37-2663-15E468E51A0A}"/>
              </a:ext>
            </a:extLst>
          </p:cNvPr>
          <p:cNvSpPr txBox="1"/>
          <p:nvPr/>
        </p:nvSpPr>
        <p:spPr>
          <a:xfrm>
            <a:off x="232443" y="1945470"/>
            <a:ext cx="5493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/>
              </a:rPr>
              <a:t>De continuïteit die uit de bron blijkt is </a:t>
            </a:r>
          </a:p>
          <a:p>
            <a:r>
              <a:rPr lang="nl-NL" sz="2400" dirty="0">
                <a:latin typeface="Effra"/>
              </a:rPr>
              <a:t>dat de Britse regering gebruik blijft maken van het bestaande inheemse bestuur / de bestaande verhoudingen continueren,  </a:t>
            </a:r>
          </a:p>
          <a:p>
            <a:r>
              <a:rPr lang="nl-NL" sz="2400" dirty="0">
                <a:latin typeface="Effra"/>
              </a:rPr>
              <a:t>omdat het Britse bestuur (een van de volgende):  </a:t>
            </a:r>
          </a:p>
          <a:p>
            <a:r>
              <a:rPr lang="nl-NL" sz="2400" dirty="0">
                <a:latin typeface="Effra"/>
              </a:rPr>
              <a:t>- de verdragen handhaaft die de East India Company met de inheemse vorsten heeft gesloten.</a:t>
            </a:r>
          </a:p>
          <a:p>
            <a:r>
              <a:rPr lang="nl-NL" sz="2400" dirty="0">
                <a:latin typeface="Effra"/>
              </a:rPr>
              <a:t>- de rechten van inheemse vorsten respecteert. 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FE3C1504-EE34-FA8B-ABE7-3B4A2868EEF4}"/>
              </a:ext>
            </a:extLst>
          </p:cNvPr>
          <p:cNvSpPr/>
          <p:nvPr/>
        </p:nvSpPr>
        <p:spPr>
          <a:xfrm>
            <a:off x="8104070" y="5033084"/>
            <a:ext cx="3040179" cy="190294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2CA6352A-1E46-C970-F70B-41417EDF6D0E}"/>
              </a:ext>
            </a:extLst>
          </p:cNvPr>
          <p:cNvSpPr/>
          <p:nvPr/>
        </p:nvSpPr>
        <p:spPr>
          <a:xfrm>
            <a:off x="6234022" y="5223378"/>
            <a:ext cx="4691752" cy="190294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1F8BF674-C8F9-EC10-F575-390B1CE0A8ED}"/>
              </a:ext>
            </a:extLst>
          </p:cNvPr>
          <p:cNvSpPr/>
          <p:nvPr/>
        </p:nvSpPr>
        <p:spPr>
          <a:xfrm>
            <a:off x="9546335" y="5418897"/>
            <a:ext cx="1479771" cy="155246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C4DE505A-3F1B-782B-FF6F-42EB766B154D}"/>
              </a:ext>
            </a:extLst>
          </p:cNvPr>
          <p:cNvSpPr/>
          <p:nvPr/>
        </p:nvSpPr>
        <p:spPr>
          <a:xfrm>
            <a:off x="6131603" y="5575540"/>
            <a:ext cx="3759592" cy="190294"/>
          </a:xfrm>
          <a:prstGeom prst="rect">
            <a:avLst/>
          </a:prstGeom>
          <a:solidFill>
            <a:schemeClr val="bg1">
              <a:lumMod val="6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92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build="allAtOnce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E1077-1CD3-3ABF-018E-D8B5A8166C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20072529-721B-5689-E352-1FF34A68F5B0}"/>
              </a:ext>
            </a:extLst>
          </p:cNvPr>
          <p:cNvSpPr txBox="1"/>
          <p:nvPr/>
        </p:nvSpPr>
        <p:spPr>
          <a:xfrm>
            <a:off x="277586" y="746034"/>
            <a:ext cx="113606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Misvattingen/veelvoorkomende fouten</a:t>
            </a:r>
          </a:p>
          <a:p>
            <a:endParaRPr lang="nl-NL" sz="3200" b="1" dirty="0">
              <a:latin typeface="Effra"/>
            </a:endParaRPr>
          </a:p>
          <a:p>
            <a:r>
              <a:rPr lang="nl-NL" sz="3200" dirty="0">
                <a:solidFill>
                  <a:srgbClr val="945E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sz="3200" dirty="0">
                <a:latin typeface="Effra"/>
              </a:rPr>
              <a:t>Algemeen: Hoe tel je de eeuwen?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1500-1600 is de 16</a:t>
            </a:r>
            <a:r>
              <a:rPr lang="nl-NL" sz="3200" baseline="30000" dirty="0">
                <a:latin typeface="Effra"/>
              </a:rPr>
              <a:t>e</a:t>
            </a:r>
            <a:r>
              <a:rPr lang="nl-NL" sz="3200" dirty="0">
                <a:latin typeface="Effra"/>
              </a:rPr>
              <a:t> eeuw, 1600-1700 is de 17</a:t>
            </a:r>
            <a:r>
              <a:rPr lang="nl-NL" sz="3200" baseline="30000" dirty="0">
                <a:latin typeface="Effra"/>
              </a:rPr>
              <a:t>e</a:t>
            </a:r>
            <a:r>
              <a:rPr lang="nl-NL" sz="3200" dirty="0">
                <a:latin typeface="Effra"/>
              </a:rPr>
              <a:t> eeuw enzovoort.</a:t>
            </a:r>
          </a:p>
          <a:p>
            <a:endParaRPr lang="nl-NL" sz="3200" dirty="0">
              <a:latin typeface="Effra"/>
            </a:endParaRPr>
          </a:p>
          <a:p>
            <a:r>
              <a:rPr lang="nl-NL" sz="3200" dirty="0">
                <a:solidFill>
                  <a:srgbClr val="945E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sz="3200" dirty="0">
                <a:latin typeface="Effra"/>
              </a:rPr>
              <a:t>Tijdvak 5: Welke christelijke </a:t>
            </a:r>
            <a:br>
              <a:rPr lang="nl-NL" sz="3200" dirty="0">
                <a:latin typeface="Effra"/>
              </a:rPr>
            </a:br>
            <a:r>
              <a:rPr lang="nl-NL" sz="3200" dirty="0">
                <a:latin typeface="Effra"/>
              </a:rPr>
              <a:t>     stromingen zijn er?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63B9B9B-76C9-AD5F-3AE5-7CBE5B2DE574}"/>
              </a:ext>
            </a:extLst>
          </p:cNvPr>
          <p:cNvSpPr txBox="1"/>
          <p:nvPr/>
        </p:nvSpPr>
        <p:spPr>
          <a:xfrm>
            <a:off x="6246126" y="3764602"/>
            <a:ext cx="272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945EE8"/>
                </a:solidFill>
              </a:rPr>
              <a:t>christendom in West-Europa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BBFF921-1CC2-B755-8131-9D36D33F1997}"/>
              </a:ext>
            </a:extLst>
          </p:cNvPr>
          <p:cNvSpPr txBox="1"/>
          <p:nvPr/>
        </p:nvSpPr>
        <p:spPr>
          <a:xfrm>
            <a:off x="5029832" y="5032281"/>
            <a:ext cx="272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945EE8"/>
                </a:solidFill>
              </a:rPr>
              <a:t>Rooms-Katholiek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B5D9E53D-F34D-4BB3-A38E-A842BD20451D}"/>
              </a:ext>
            </a:extLst>
          </p:cNvPr>
          <p:cNvSpPr txBox="1"/>
          <p:nvPr/>
        </p:nvSpPr>
        <p:spPr>
          <a:xfrm>
            <a:off x="7514673" y="5032280"/>
            <a:ext cx="272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945EE8"/>
                </a:solidFill>
              </a:rPr>
              <a:t>Protestants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DA62374-5831-D305-4F56-F2AE64CD0FB1}"/>
              </a:ext>
            </a:extLst>
          </p:cNvPr>
          <p:cNvSpPr txBox="1"/>
          <p:nvPr/>
        </p:nvSpPr>
        <p:spPr>
          <a:xfrm>
            <a:off x="6423200" y="5891207"/>
            <a:ext cx="272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945EE8"/>
                </a:solidFill>
              </a:rPr>
              <a:t>Luthers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7477536-C147-F121-5468-BB0993D518FC}"/>
              </a:ext>
            </a:extLst>
          </p:cNvPr>
          <p:cNvSpPr txBox="1"/>
          <p:nvPr/>
        </p:nvSpPr>
        <p:spPr>
          <a:xfrm>
            <a:off x="8536480" y="5891207"/>
            <a:ext cx="2722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945EE8"/>
                </a:solidFill>
              </a:rPr>
              <a:t>Calvinistisch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7EABB5A9-668A-E717-3BB3-185A701F3880}"/>
              </a:ext>
            </a:extLst>
          </p:cNvPr>
          <p:cNvCxnSpPr>
            <a:stCxn id="3" idx="2"/>
            <a:endCxn id="4" idx="0"/>
          </p:cNvCxnSpPr>
          <p:nvPr/>
        </p:nvCxnSpPr>
        <p:spPr>
          <a:xfrm flipH="1">
            <a:off x="6391272" y="4595599"/>
            <a:ext cx="1216294" cy="436682"/>
          </a:xfrm>
          <a:prstGeom prst="straightConnector1">
            <a:avLst/>
          </a:prstGeom>
          <a:ln w="25400">
            <a:solidFill>
              <a:srgbClr val="945E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111BB9EF-44C6-9AF6-7892-FEA676E7C02B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7607566" y="4595599"/>
            <a:ext cx="1268547" cy="436681"/>
          </a:xfrm>
          <a:prstGeom prst="straightConnector1">
            <a:avLst/>
          </a:prstGeom>
          <a:ln w="25400">
            <a:solidFill>
              <a:srgbClr val="945E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BE6D14D0-28F2-36EC-BF1F-6635AAAA58B2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7784640" y="5493945"/>
            <a:ext cx="1091473" cy="397262"/>
          </a:xfrm>
          <a:prstGeom prst="straightConnector1">
            <a:avLst/>
          </a:prstGeom>
          <a:ln w="25400">
            <a:solidFill>
              <a:srgbClr val="945E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0B24311C-B61B-AF14-6EBC-C315B9B7DF1D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>
            <a:off x="8876113" y="5493945"/>
            <a:ext cx="1021807" cy="397262"/>
          </a:xfrm>
          <a:prstGeom prst="straightConnector1">
            <a:avLst/>
          </a:prstGeom>
          <a:ln w="25400">
            <a:solidFill>
              <a:srgbClr val="945E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3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FFC84-2A50-C042-CC90-DB83932862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5547368-6790-BE1B-E26D-ED7109D7582E}"/>
              </a:ext>
            </a:extLst>
          </p:cNvPr>
          <p:cNvSpPr txBox="1"/>
          <p:nvPr/>
        </p:nvSpPr>
        <p:spPr>
          <a:xfrm>
            <a:off x="277586" y="746034"/>
            <a:ext cx="113606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Misvattingen/veelvoorkomende fouten</a:t>
            </a:r>
          </a:p>
          <a:p>
            <a:endParaRPr lang="nl-NL" sz="3200" b="1" dirty="0">
              <a:latin typeface="Effra"/>
            </a:endParaRPr>
          </a:p>
          <a:p>
            <a:r>
              <a:rPr lang="nl-NL" sz="3200" dirty="0">
                <a:solidFill>
                  <a:srgbClr val="945E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sz="3200" dirty="0">
                <a:latin typeface="Effra"/>
              </a:rPr>
              <a:t>Tijdvak 5-7: Wat zijn specerijen?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kruiden die smaak aan eten geven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komen oorspronkelijk uit Azië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geen grondstoffen/handelsgewassen</a:t>
            </a:r>
          </a:p>
          <a:p>
            <a:endParaRPr lang="nl-NL" sz="3200" dirty="0">
              <a:latin typeface="Effra"/>
            </a:endParaRPr>
          </a:p>
          <a:p>
            <a:r>
              <a:rPr lang="nl-NL" sz="3200" dirty="0">
                <a:solidFill>
                  <a:srgbClr val="945E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sz="3200" dirty="0">
                <a:latin typeface="Effra"/>
                <a:cs typeface="Arial" panose="020B0604020202020204" pitchFamily="34" charset="0"/>
              </a:rPr>
              <a:t>Britse rijk: Wat is het verschil </a:t>
            </a:r>
            <a:br>
              <a:rPr lang="nl-NL" sz="3200" dirty="0">
                <a:latin typeface="Effra"/>
                <a:cs typeface="Arial" panose="020B0604020202020204" pitchFamily="34" charset="0"/>
              </a:rPr>
            </a:br>
            <a:r>
              <a:rPr lang="nl-NL" sz="3200" dirty="0">
                <a:latin typeface="Effra"/>
                <a:cs typeface="Arial" panose="020B0604020202020204" pitchFamily="34" charset="0"/>
              </a:rPr>
              <a:t>     tussen Indianen en Indiërs?</a:t>
            </a:r>
            <a:endParaRPr lang="nl-NL" sz="3200" dirty="0">
              <a:latin typeface="Effra"/>
            </a:endParaRPr>
          </a:p>
        </p:txBody>
      </p:sp>
      <p:pic>
        <p:nvPicPr>
          <p:cNvPr id="22" name="Afbeelding 21" descr="Afbeelding met kruid, markt, Chilipoeder, Kerriepoeder&#10;&#10;Door AI gegenereerde inhoud is mogelijk onjuist.">
            <a:extLst>
              <a:ext uri="{FF2B5EF4-FFF2-40B4-BE49-F238E27FC236}">
                <a16:creationId xmlns:a16="http://schemas.microsoft.com/office/drawing/2014/main" id="{FE698898-30DD-A480-4343-6E89DCF1D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89" y="1391684"/>
            <a:ext cx="3150763" cy="2363072"/>
          </a:xfrm>
          <a:prstGeom prst="rect">
            <a:avLst/>
          </a:prstGeom>
          <a:ln w="25400">
            <a:solidFill>
              <a:srgbClr val="945EE8"/>
            </a:solidFill>
          </a:ln>
        </p:spPr>
      </p:pic>
      <p:pic>
        <p:nvPicPr>
          <p:cNvPr id="26" name="Afbeelding 25" descr="Afbeelding met schets, Lijnillustraties, kaart, lijntekening&#10;&#10;Door AI gegenereerde inhoud is mogelijk onjuist.">
            <a:extLst>
              <a:ext uri="{FF2B5EF4-FFF2-40B4-BE49-F238E27FC236}">
                <a16:creationId xmlns:a16="http://schemas.microsoft.com/office/drawing/2014/main" id="{22173CDD-1664-5B89-2DF2-CE5F60715C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95" y="3883400"/>
            <a:ext cx="5480685" cy="2773898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8DF36ED7-635B-8426-8818-E136B49EF8D7}"/>
              </a:ext>
            </a:extLst>
          </p:cNvPr>
          <p:cNvSpPr txBox="1"/>
          <p:nvPr/>
        </p:nvSpPr>
        <p:spPr>
          <a:xfrm>
            <a:off x="6486253" y="4521108"/>
            <a:ext cx="1485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945EE8"/>
                </a:solidFill>
              </a:rPr>
              <a:t>Indianen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7696D8E2-FEBF-D398-B209-B36B6CDBAB44}"/>
              </a:ext>
            </a:extLst>
          </p:cNvPr>
          <p:cNvSpPr txBox="1"/>
          <p:nvPr/>
        </p:nvSpPr>
        <p:spPr>
          <a:xfrm>
            <a:off x="9620885" y="4864433"/>
            <a:ext cx="149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945EE8"/>
                </a:solidFill>
              </a:rPr>
              <a:t>Indiërs</a:t>
            </a:r>
          </a:p>
        </p:txBody>
      </p:sp>
    </p:spTree>
    <p:extLst>
      <p:ext uri="{BB962C8B-B14F-4D97-AF65-F5344CB8AC3E}">
        <p14:creationId xmlns:p14="http://schemas.microsoft.com/office/powerpoint/2010/main" val="142205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673B3-FA37-6ECA-B22B-D9208DF3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388F2521-15B2-FF97-56E1-8B1A7CEFC1B0}"/>
              </a:ext>
            </a:extLst>
          </p:cNvPr>
          <p:cNvSpPr txBox="1"/>
          <p:nvPr/>
        </p:nvSpPr>
        <p:spPr>
          <a:xfrm>
            <a:off x="277586" y="746034"/>
            <a:ext cx="1136069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Misvattingen/veelvoorkomende fouten</a:t>
            </a:r>
          </a:p>
          <a:p>
            <a:endParaRPr lang="nl-NL" sz="3200" b="1" dirty="0">
              <a:latin typeface="Effra"/>
            </a:endParaRPr>
          </a:p>
          <a:p>
            <a:r>
              <a:rPr lang="nl-NL" sz="3200" dirty="0">
                <a:solidFill>
                  <a:srgbClr val="945E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sz="3200" dirty="0">
                <a:latin typeface="Effra"/>
              </a:rPr>
              <a:t>Duitsland: </a:t>
            </a:r>
            <a:r>
              <a:rPr lang="nl-NL" sz="3200" dirty="0" err="1">
                <a:latin typeface="Effra"/>
              </a:rPr>
              <a:t>Dawesplan</a:t>
            </a:r>
            <a:r>
              <a:rPr lang="nl-NL" sz="3200" dirty="0">
                <a:latin typeface="Effra"/>
              </a:rPr>
              <a:t> en Marshallplan?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Effra"/>
            </a:endParaRPr>
          </a:p>
          <a:p>
            <a:endParaRPr lang="nl-NL" sz="3200" dirty="0">
              <a:solidFill>
                <a:srgbClr val="945E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solidFill>
                <a:srgbClr val="945E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3200" dirty="0">
              <a:solidFill>
                <a:srgbClr val="945E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solidFill>
                  <a:srgbClr val="945E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sz="3200" dirty="0">
                <a:latin typeface="Effra"/>
              </a:rPr>
              <a:t>Duitsland: Blokkade van Berlijn en Berlijnse Muur?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1616C2B-91B8-672A-8BB4-3F2C843E6A7C}"/>
              </a:ext>
            </a:extLst>
          </p:cNvPr>
          <p:cNvSpPr txBox="1"/>
          <p:nvPr/>
        </p:nvSpPr>
        <p:spPr>
          <a:xfrm>
            <a:off x="1844298" y="2221423"/>
            <a:ext cx="28000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na WO1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Duitsland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regelen van herstelbetalingen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leningen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9C45A3F-A4AD-1C71-58F2-85C222CB640C}"/>
              </a:ext>
            </a:extLst>
          </p:cNvPr>
          <p:cNvSpPr txBox="1"/>
          <p:nvPr/>
        </p:nvSpPr>
        <p:spPr>
          <a:xfrm>
            <a:off x="4998203" y="2221423"/>
            <a:ext cx="36446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na WO2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(West-)Europa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tegen uitbreiding communisme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voornamelijk giften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F127DE7-D767-F158-A91A-B9289E4B89ED}"/>
              </a:ext>
            </a:extLst>
          </p:cNvPr>
          <p:cNvSpPr txBox="1"/>
          <p:nvPr/>
        </p:nvSpPr>
        <p:spPr>
          <a:xfrm>
            <a:off x="1632489" y="1438761"/>
            <a:ext cx="6411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945EE8"/>
                </a:solidFill>
              </a:rPr>
              <a:t>Amerikaanse plannen voor economisch herstel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98D6A20-901B-1D0F-334E-20F800A3DECA}"/>
              </a:ext>
            </a:extLst>
          </p:cNvPr>
          <p:cNvSpPr txBox="1"/>
          <p:nvPr/>
        </p:nvSpPr>
        <p:spPr>
          <a:xfrm>
            <a:off x="2490061" y="4626243"/>
            <a:ext cx="3605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1948-1949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Stalin/Sovjetunie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afsluiten wegen tussen westelijke </a:t>
            </a:r>
            <a:r>
              <a:rPr lang="nl-NL" sz="2400" dirty="0" err="1">
                <a:solidFill>
                  <a:srgbClr val="945EE8"/>
                </a:solidFill>
              </a:rPr>
              <a:t>bezettings-zones</a:t>
            </a:r>
            <a:r>
              <a:rPr lang="nl-NL" sz="2400" dirty="0">
                <a:solidFill>
                  <a:srgbClr val="945EE8"/>
                </a:solidFill>
              </a:rPr>
              <a:t> en West-Berlijn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7FE3117-42E7-5EE1-D62A-F6105C66E307}"/>
              </a:ext>
            </a:extLst>
          </p:cNvPr>
          <p:cNvSpPr txBox="1"/>
          <p:nvPr/>
        </p:nvSpPr>
        <p:spPr>
          <a:xfrm>
            <a:off x="6491207" y="4626243"/>
            <a:ext cx="3419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1961-1989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DDR/Sovjetunie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945EE8"/>
                </a:solidFill>
              </a:rPr>
              <a:t>muur om West-Berlijn </a:t>
            </a:r>
          </a:p>
        </p:txBody>
      </p:sp>
    </p:spTree>
    <p:extLst>
      <p:ext uri="{BB962C8B-B14F-4D97-AF65-F5344CB8AC3E}">
        <p14:creationId xmlns:p14="http://schemas.microsoft.com/office/powerpoint/2010/main" val="40230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E9A3E-F3CF-67F5-B142-13E275FA24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ECCCF4F6-1D94-01C5-113C-6B142E131004}"/>
              </a:ext>
            </a:extLst>
          </p:cNvPr>
          <p:cNvSpPr txBox="1"/>
          <p:nvPr/>
        </p:nvSpPr>
        <p:spPr>
          <a:xfrm>
            <a:off x="277586" y="746034"/>
            <a:ext cx="113606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Misvattingen/veelvoorkomende fouten</a:t>
            </a:r>
          </a:p>
          <a:p>
            <a:endParaRPr lang="nl-NL" sz="3200" b="1" dirty="0">
              <a:latin typeface="Effra"/>
            </a:endParaRPr>
          </a:p>
          <a:p>
            <a:r>
              <a:rPr lang="nl-NL" sz="3200" dirty="0">
                <a:solidFill>
                  <a:srgbClr val="945E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sz="3200" dirty="0">
                <a:latin typeface="Effra"/>
              </a:rPr>
              <a:t>Duitsland: Berlijnse Muur en </a:t>
            </a:r>
            <a:br>
              <a:rPr lang="nl-NL" sz="3200" dirty="0">
                <a:latin typeface="Effra"/>
              </a:rPr>
            </a:br>
            <a:r>
              <a:rPr lang="nl-NL" sz="3200" dirty="0">
                <a:latin typeface="Effra"/>
              </a:rPr>
              <a:t>      het ijzeren gordijn?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A43FC89-91A2-C822-F7AD-401D7E1FE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612" y="1325482"/>
            <a:ext cx="4713514" cy="523063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A6EDE7E-8AFD-04A9-F990-31282B1E6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65" y="3043451"/>
            <a:ext cx="5565147" cy="289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4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513D33C-9A1E-43C8-2EEE-687F62EA0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8751">
            <a:off x="4914320" y="2461529"/>
            <a:ext cx="6878010" cy="2686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7DC1F5-47F9-0F72-C9F3-230FD0DA6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Hoe ziet het examen eruit?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B16EC9-6E9C-81ED-B206-96A37FDA4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Twee chronologievragen</a:t>
            </a:r>
          </a:p>
          <a:p>
            <a:r>
              <a:rPr lang="nl-NL" dirty="0"/>
              <a:t>Aantal punten per vraag staat gelijk aan het aan te geven antwoorden.</a:t>
            </a:r>
          </a:p>
          <a:p>
            <a:r>
              <a:rPr lang="nl-NL" dirty="0"/>
              <a:t>Vaardigheden: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 Continuïteit en verandering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 Feit en mening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 Bruikbaarheid bronnen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 Representativiteit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 Betrouwbaarheid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 Standplaatsgebondenheid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dirty="0"/>
              <a:t> Oorzaak en gevolg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462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4EF08-6D4D-6831-94A3-8AEF127E7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63827A3-B8DB-930E-DD1D-BC929D1D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948">
            <a:off x="5570330" y="976905"/>
            <a:ext cx="5564452" cy="631283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B1AECCB-32D3-0D51-7AC0-CA4F9F2FDF19}"/>
              </a:ext>
            </a:extLst>
          </p:cNvPr>
          <p:cNvSpPr txBox="1"/>
          <p:nvPr/>
        </p:nvSpPr>
        <p:spPr>
          <a:xfrm>
            <a:off x="277586" y="746034"/>
            <a:ext cx="54700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Kenmerkende aspecten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Bijlage in het bronnenkatern.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Schrijf de hele zin op!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latin typeface="Effra"/>
              </a:rPr>
              <a:t>Gebruik de bijlage als houvast.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dirty="0">
              <a:latin typeface="Effra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E733A9C-ED4D-FF2F-672E-E08041B83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85" y="2604446"/>
            <a:ext cx="10220663" cy="110493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50922C-8E61-83E6-30B8-3BA3571274EE}"/>
              </a:ext>
            </a:extLst>
          </p:cNvPr>
          <p:cNvSpPr txBox="1"/>
          <p:nvPr/>
        </p:nvSpPr>
        <p:spPr>
          <a:xfrm rot="186763">
            <a:off x="7153413" y="1366973"/>
            <a:ext cx="25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45EE8"/>
                </a:solidFill>
                <a:latin typeface="Bradley Hand ITC" panose="03070402050302030203" pitchFamily="66" charset="0"/>
              </a:rPr>
              <a:t>16</a:t>
            </a:r>
            <a:r>
              <a:rPr lang="nl-NL" b="1" baseline="30000" dirty="0">
                <a:solidFill>
                  <a:srgbClr val="945EE8"/>
                </a:solidFill>
                <a:latin typeface="Bradley Hand ITC" panose="03070402050302030203" pitchFamily="66" charset="0"/>
              </a:rPr>
              <a:t>e</a:t>
            </a:r>
            <a:r>
              <a:rPr lang="nl-NL" b="1" dirty="0">
                <a:solidFill>
                  <a:srgbClr val="945EE8"/>
                </a:solidFill>
                <a:latin typeface="Bradley Hand ITC" panose="03070402050302030203" pitchFamily="66" charset="0"/>
              </a:rPr>
              <a:t> eeuw, 1500-1600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2B95C9E-79E8-7BF0-A597-196AED8E898D}"/>
              </a:ext>
            </a:extLst>
          </p:cNvPr>
          <p:cNvSpPr txBox="1"/>
          <p:nvPr/>
        </p:nvSpPr>
        <p:spPr>
          <a:xfrm rot="186763">
            <a:off x="7062278" y="2815669"/>
            <a:ext cx="25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45EE8"/>
                </a:solidFill>
                <a:latin typeface="Bradley Hand ITC" panose="03070402050302030203" pitchFamily="66" charset="0"/>
              </a:rPr>
              <a:t>17</a:t>
            </a:r>
            <a:r>
              <a:rPr lang="nl-NL" b="1" baseline="30000" dirty="0">
                <a:solidFill>
                  <a:srgbClr val="945EE8"/>
                </a:solidFill>
                <a:latin typeface="Bradley Hand ITC" panose="03070402050302030203" pitchFamily="66" charset="0"/>
              </a:rPr>
              <a:t>e</a:t>
            </a:r>
            <a:r>
              <a:rPr lang="nl-NL" b="1" dirty="0">
                <a:solidFill>
                  <a:srgbClr val="945EE8"/>
                </a:solidFill>
                <a:latin typeface="Bradley Hand ITC" panose="03070402050302030203" pitchFamily="66" charset="0"/>
              </a:rPr>
              <a:t> eeuw, 1600-1700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9268CE20-FBF1-510F-1210-D3E2761B920C}"/>
              </a:ext>
            </a:extLst>
          </p:cNvPr>
          <p:cNvSpPr txBox="1"/>
          <p:nvPr/>
        </p:nvSpPr>
        <p:spPr>
          <a:xfrm rot="186763">
            <a:off x="6999523" y="3997065"/>
            <a:ext cx="25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45EE8"/>
                </a:solidFill>
                <a:latin typeface="Bradley Hand ITC" panose="03070402050302030203" pitchFamily="66" charset="0"/>
              </a:rPr>
              <a:t>18</a:t>
            </a:r>
            <a:r>
              <a:rPr lang="nl-NL" b="1" baseline="30000" dirty="0">
                <a:solidFill>
                  <a:srgbClr val="945EE8"/>
                </a:solidFill>
                <a:latin typeface="Bradley Hand ITC" panose="03070402050302030203" pitchFamily="66" charset="0"/>
              </a:rPr>
              <a:t>e</a:t>
            </a:r>
            <a:r>
              <a:rPr lang="nl-NL" b="1" dirty="0">
                <a:solidFill>
                  <a:srgbClr val="945EE8"/>
                </a:solidFill>
                <a:latin typeface="Bradley Hand ITC" panose="03070402050302030203" pitchFamily="66" charset="0"/>
              </a:rPr>
              <a:t> eeuw, 1700-1800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74C146E-4ED0-BE8C-D8C3-D729F50E8C3D}"/>
              </a:ext>
            </a:extLst>
          </p:cNvPr>
          <p:cNvSpPr txBox="1"/>
          <p:nvPr/>
        </p:nvSpPr>
        <p:spPr>
          <a:xfrm rot="186763">
            <a:off x="6890666" y="5849045"/>
            <a:ext cx="258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945EE8"/>
                </a:solidFill>
                <a:latin typeface="Bradley Hand ITC" panose="03070402050302030203" pitchFamily="66" charset="0"/>
              </a:rPr>
              <a:t>19</a:t>
            </a:r>
            <a:r>
              <a:rPr lang="nl-NL" b="1" baseline="30000" dirty="0">
                <a:solidFill>
                  <a:srgbClr val="945EE8"/>
                </a:solidFill>
                <a:latin typeface="Bradley Hand ITC" panose="03070402050302030203" pitchFamily="66" charset="0"/>
              </a:rPr>
              <a:t>e</a:t>
            </a:r>
            <a:r>
              <a:rPr lang="nl-NL" b="1" dirty="0">
                <a:solidFill>
                  <a:srgbClr val="945EE8"/>
                </a:solidFill>
                <a:latin typeface="Bradley Hand ITC" panose="03070402050302030203" pitchFamily="66" charset="0"/>
              </a:rPr>
              <a:t> eeuw, 1800-1900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7519E99-0695-FD02-AD0C-62A29255F2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417" y="3464621"/>
            <a:ext cx="8165958" cy="16431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78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84F3F-F246-4A57-7FF8-39518DCD2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8F4BBE55-1F1B-ED76-9CF6-4F970530E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67407" r="28588" b="5185"/>
          <a:stretch/>
        </p:blipFill>
        <p:spPr>
          <a:xfrm>
            <a:off x="1130300" y="1330809"/>
            <a:ext cx="9931400" cy="536440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897AE53-156B-3248-7271-5AB80C1F1E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67407" r="28588" b="5185"/>
          <a:stretch/>
        </p:blipFill>
        <p:spPr>
          <a:xfrm>
            <a:off x="1130300" y="1313500"/>
            <a:ext cx="9931400" cy="53644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671ABF29-9F5E-6FAA-E01C-21798882A1B7}"/>
              </a:ext>
            </a:extLst>
          </p:cNvPr>
          <p:cNvSpPr txBox="1"/>
          <p:nvPr/>
        </p:nvSpPr>
        <p:spPr>
          <a:xfrm>
            <a:off x="277586" y="746034"/>
            <a:ext cx="747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Het Britse rijk (1585-1900)</a:t>
            </a:r>
            <a:endParaRPr lang="nl-NL" sz="3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9230E48-B124-A780-776C-73DAC9B23447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67407" r="28588" b="5185"/>
          <a:stretch/>
        </p:blipFill>
        <p:spPr>
          <a:xfrm>
            <a:off x="1130300" y="1313500"/>
            <a:ext cx="9931400" cy="5364408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5B528D71-D261-FE04-D299-31180346E820}"/>
              </a:ext>
            </a:extLst>
          </p:cNvPr>
          <p:cNvSpPr/>
          <p:nvPr/>
        </p:nvSpPr>
        <p:spPr>
          <a:xfrm>
            <a:off x="3048000" y="2057400"/>
            <a:ext cx="1612900" cy="1612900"/>
          </a:xfrm>
          <a:prstGeom prst="ellipse">
            <a:avLst/>
          </a:prstGeom>
          <a:blipFill>
            <a:blip r:embed="rId3"/>
            <a:srcRect/>
            <a:stretch>
              <a:fillRect l="-119200" t="-46122" r="-396850" b="-186472"/>
            </a:stretch>
          </a:blipFill>
          <a:ln w="63500">
            <a:solidFill>
              <a:srgbClr val="945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9EC06EA3-A1DA-A58A-B93D-013CA17C32CB}"/>
              </a:ext>
            </a:extLst>
          </p:cNvPr>
          <p:cNvSpPr/>
          <p:nvPr/>
        </p:nvSpPr>
        <p:spPr>
          <a:xfrm>
            <a:off x="7366000" y="2863850"/>
            <a:ext cx="1612900" cy="1612900"/>
          </a:xfrm>
          <a:prstGeom prst="ellipse">
            <a:avLst/>
          </a:prstGeom>
          <a:blipFill>
            <a:blip r:embed="rId3"/>
            <a:srcRect/>
            <a:stretch>
              <a:fillRect l="-386614" t="-95047" r="-129134" b="-136473"/>
            </a:stretch>
          </a:blipFill>
          <a:ln w="63500">
            <a:solidFill>
              <a:srgbClr val="945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A8B80138-E2B2-6831-760F-321B0C9B48E5}"/>
              </a:ext>
            </a:extLst>
          </p:cNvPr>
          <p:cNvSpPr/>
          <p:nvPr/>
        </p:nvSpPr>
        <p:spPr>
          <a:xfrm>
            <a:off x="5412693" y="2028142"/>
            <a:ext cx="835708" cy="835708"/>
          </a:xfrm>
          <a:prstGeom prst="ellipse">
            <a:avLst/>
          </a:prstGeom>
          <a:blipFill>
            <a:blip r:embed="rId3"/>
            <a:srcRect/>
            <a:stretch>
              <a:fillRect l="-512428" t="-86111" r="-575954" b="-455469"/>
            </a:stretch>
          </a:blipFill>
          <a:ln w="63500">
            <a:solidFill>
              <a:srgbClr val="945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92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80EBD-C17B-130B-C892-47CE36C5B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844C43C-4166-0DDD-973D-6FACB841B1E5}"/>
              </a:ext>
            </a:extLst>
          </p:cNvPr>
          <p:cNvSpPr txBox="1"/>
          <p:nvPr/>
        </p:nvSpPr>
        <p:spPr>
          <a:xfrm>
            <a:off x="277586" y="746034"/>
            <a:ext cx="747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Britse aanwezigheid in Noord-Amerika</a:t>
            </a:r>
            <a:endParaRPr lang="nl-NL" sz="3200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85C1EC9-25C1-C4E1-ACC8-242020F72C41}"/>
              </a:ext>
            </a:extLst>
          </p:cNvPr>
          <p:cNvSpPr txBox="1"/>
          <p:nvPr/>
        </p:nvSpPr>
        <p:spPr>
          <a:xfrm>
            <a:off x="277586" y="1254609"/>
            <a:ext cx="8538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Redenen: 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uitvalsbasis tegen Spanje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eventuele kolonie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9A03058-59BF-489D-A3BA-FD7CF532771B}"/>
              </a:ext>
            </a:extLst>
          </p:cNvPr>
          <p:cNvSpPr txBox="1"/>
          <p:nvPr/>
        </p:nvSpPr>
        <p:spPr>
          <a:xfrm>
            <a:off x="277586" y="2695446"/>
            <a:ext cx="8634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Dertien koloniën: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noorden: vestigingskoloniën (</a:t>
            </a:r>
            <a:r>
              <a:rPr lang="nl-NL" sz="2400" dirty="0" err="1">
                <a:latin typeface="Effra" panose="02000506080000020004" pitchFamily="2" charset="0"/>
              </a:rPr>
              <a:t>vb</a:t>
            </a:r>
            <a:r>
              <a:rPr lang="nl-NL" sz="2400" dirty="0">
                <a:latin typeface="Effra" panose="02000506080000020004" pitchFamily="2" charset="0"/>
              </a:rPr>
              <a:t>: </a:t>
            </a:r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1620</a:t>
            </a:r>
            <a:r>
              <a:rPr lang="nl-NL" sz="2400" dirty="0">
                <a:latin typeface="Effra" panose="02000506080000020004" pitchFamily="2" charset="0"/>
              </a:rPr>
              <a:t>: </a:t>
            </a:r>
            <a:r>
              <a:rPr lang="nl-NL" sz="2400" dirty="0" err="1">
                <a:latin typeface="Effra" panose="02000506080000020004" pitchFamily="2" charset="0"/>
              </a:rPr>
              <a:t>Pilgrim</a:t>
            </a:r>
            <a:r>
              <a:rPr lang="nl-NL" sz="2400" dirty="0">
                <a:latin typeface="Effra" panose="02000506080000020004" pitchFamily="2" charset="0"/>
              </a:rPr>
              <a:t> </a:t>
            </a:r>
            <a:r>
              <a:rPr lang="nl-NL" sz="2400" dirty="0" err="1">
                <a:latin typeface="Effra" panose="02000506080000020004" pitchFamily="2" charset="0"/>
              </a:rPr>
              <a:t>Fathers</a:t>
            </a:r>
            <a:r>
              <a:rPr lang="nl-NL" sz="2400" dirty="0">
                <a:latin typeface="Effra" panose="02000506080000020004" pitchFamily="2" charset="0"/>
              </a:rPr>
              <a:t>)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zuiden: plantage-economieën (net als Jamaica en Barbados)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528A39C-2921-5DD2-F366-74DEA5F0273E}"/>
              </a:ext>
            </a:extLst>
          </p:cNvPr>
          <p:cNvSpPr txBox="1"/>
          <p:nvPr/>
        </p:nvSpPr>
        <p:spPr>
          <a:xfrm>
            <a:off x="277585" y="4111706"/>
            <a:ext cx="113503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Bevolking bestaat voor groot deel uit witte mensen van Europese afkomst en zwarte </a:t>
            </a:r>
            <a:r>
              <a:rPr lang="nl-NL" sz="2400" dirty="0" err="1">
                <a:latin typeface="Effra" panose="02000506080000020004" pitchFamily="2" charset="0"/>
              </a:rPr>
              <a:t>slaafgemaakten</a:t>
            </a:r>
            <a:r>
              <a:rPr lang="nl-NL" sz="2400" dirty="0">
                <a:latin typeface="Effra" panose="02000506080000020004" pitchFamily="2" charset="0"/>
              </a:rPr>
              <a:t>.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644BA69A-E56A-D028-354C-782C45A06A51}"/>
              </a:ext>
            </a:extLst>
          </p:cNvPr>
          <p:cNvSpPr/>
          <p:nvPr/>
        </p:nvSpPr>
        <p:spPr>
          <a:xfrm rot="5400000">
            <a:off x="991329" y="2464797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E4A322C-243C-F9BC-A103-1BE7E1048F2A}"/>
              </a:ext>
            </a:extLst>
          </p:cNvPr>
          <p:cNvSpPr txBox="1"/>
          <p:nvPr/>
        </p:nvSpPr>
        <p:spPr>
          <a:xfrm>
            <a:off x="5201231" y="4885980"/>
            <a:ext cx="395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beïnvloed door Verlichting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7D38DEE-6514-E54D-C5C3-5C34FC0D1249}"/>
              </a:ext>
            </a:extLst>
          </p:cNvPr>
          <p:cNvSpPr txBox="1"/>
          <p:nvPr/>
        </p:nvSpPr>
        <p:spPr>
          <a:xfrm>
            <a:off x="7628677" y="5495432"/>
            <a:ext cx="4233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opkomst abolitionisme</a:t>
            </a:r>
          </a:p>
          <a:p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1807</a:t>
            </a:r>
            <a:r>
              <a:rPr lang="nl-NL" sz="2400" dirty="0">
                <a:latin typeface="Effra" panose="02000506080000020004" pitchFamily="2" charset="0"/>
              </a:rPr>
              <a:t>: afschaffing slavenhandel</a:t>
            </a:r>
          </a:p>
          <a:p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1833</a:t>
            </a:r>
            <a:r>
              <a:rPr lang="nl-NL" sz="2400" dirty="0">
                <a:latin typeface="Effra" panose="02000506080000020004" pitchFamily="2" charset="0"/>
              </a:rPr>
              <a:t>: afschaffing slavernij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AD0E1708-3C89-5A8F-2441-42889B472506}"/>
              </a:ext>
            </a:extLst>
          </p:cNvPr>
          <p:cNvSpPr/>
          <p:nvPr/>
        </p:nvSpPr>
        <p:spPr>
          <a:xfrm rot="5400000">
            <a:off x="6960329" y="4586106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E572D43-50E5-7555-9F57-2A7D3C1BD2DF}"/>
              </a:ext>
            </a:extLst>
          </p:cNvPr>
          <p:cNvSpPr txBox="1"/>
          <p:nvPr/>
        </p:nvSpPr>
        <p:spPr>
          <a:xfrm>
            <a:off x="1955801" y="5495432"/>
            <a:ext cx="4762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1776</a:t>
            </a:r>
            <a:r>
              <a:rPr lang="nl-NL" sz="2400" dirty="0">
                <a:latin typeface="Effra" panose="02000506080000020004" pitchFamily="2" charset="0"/>
              </a:rPr>
              <a:t>: onafhankelijkheidsoorlog</a:t>
            </a:r>
          </a:p>
          <a:p>
            <a:endParaRPr lang="nl-NL" sz="2400" dirty="0">
              <a:latin typeface="Effra" panose="02000506080000020004" pitchFamily="2" charset="0"/>
            </a:endParaRPr>
          </a:p>
          <a:p>
            <a:r>
              <a:rPr lang="nl-NL" sz="2400" dirty="0">
                <a:latin typeface="Effra" panose="02000506080000020004" pitchFamily="2" charset="0"/>
              </a:rPr>
              <a:t>Verenigde Staten (federale staat)</a:t>
            </a: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3FFB754A-993D-0744-795C-774843A6B331}"/>
              </a:ext>
            </a:extLst>
          </p:cNvPr>
          <p:cNvSpPr/>
          <p:nvPr/>
        </p:nvSpPr>
        <p:spPr>
          <a:xfrm rot="2572496">
            <a:off x="8040234" y="5307689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920BD548-A859-8521-F3F4-F4952A977597}"/>
              </a:ext>
            </a:extLst>
          </p:cNvPr>
          <p:cNvSpPr/>
          <p:nvPr/>
        </p:nvSpPr>
        <p:spPr>
          <a:xfrm rot="8134461">
            <a:off x="5623061" y="5307690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0AC8806A-F306-DBA2-D1B9-DCFDE7F27837}"/>
              </a:ext>
            </a:extLst>
          </p:cNvPr>
          <p:cNvSpPr/>
          <p:nvPr/>
        </p:nvSpPr>
        <p:spPr>
          <a:xfrm rot="5400000">
            <a:off x="3866390" y="5968664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3DF7D88E-9B80-AFFD-1C84-8F7A393EA4E2}"/>
              </a:ext>
            </a:extLst>
          </p:cNvPr>
          <p:cNvSpPr/>
          <p:nvPr/>
        </p:nvSpPr>
        <p:spPr>
          <a:xfrm rot="8134461">
            <a:off x="10047138" y="5307690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D201971-C21B-173E-C40A-EE060EA62984}"/>
              </a:ext>
            </a:extLst>
          </p:cNvPr>
          <p:cNvSpPr txBox="1"/>
          <p:nvPr/>
        </p:nvSpPr>
        <p:spPr>
          <a:xfrm>
            <a:off x="8443270" y="4884547"/>
            <a:ext cx="3951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christendom</a:t>
            </a:r>
          </a:p>
        </p:txBody>
      </p:sp>
    </p:spTree>
    <p:extLst>
      <p:ext uri="{BB962C8B-B14F-4D97-AF65-F5344CB8AC3E}">
        <p14:creationId xmlns:p14="http://schemas.microsoft.com/office/powerpoint/2010/main" val="71720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CBFF04-B6E0-598C-57AA-00D2C005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8B6CD0B7-CBBC-5E7E-9E67-905450DCC488}"/>
              </a:ext>
            </a:extLst>
          </p:cNvPr>
          <p:cNvSpPr txBox="1"/>
          <p:nvPr/>
        </p:nvSpPr>
        <p:spPr>
          <a:xfrm>
            <a:off x="277586" y="746034"/>
            <a:ext cx="747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Britse aanwezigheid in India</a:t>
            </a:r>
            <a:endParaRPr lang="nl-NL" sz="32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97D5CD99-3C02-BF88-9473-7B7E46904D68}"/>
              </a:ext>
            </a:extLst>
          </p:cNvPr>
          <p:cNvSpPr txBox="1"/>
          <p:nvPr/>
        </p:nvSpPr>
        <p:spPr>
          <a:xfrm>
            <a:off x="277586" y="1254609"/>
            <a:ext cx="947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East India Company sticht vanaf 1600 factorijen om handel te drijven.</a:t>
            </a:r>
          </a:p>
          <a:p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1765</a:t>
            </a:r>
            <a:r>
              <a:rPr lang="nl-NL" sz="2400" dirty="0">
                <a:latin typeface="Effra" panose="02000506080000020004" pitchFamily="2" charset="0"/>
              </a:rPr>
              <a:t>: Verdrag van </a:t>
            </a:r>
            <a:r>
              <a:rPr lang="nl-NL" sz="2400" dirty="0" err="1">
                <a:latin typeface="Effra" panose="02000506080000020004" pitchFamily="2" charset="0"/>
              </a:rPr>
              <a:t>Allahabad</a:t>
            </a:r>
            <a:r>
              <a:rPr lang="nl-NL" sz="2400" dirty="0">
                <a:latin typeface="Effra" panose="02000506080000020004" pitchFamily="2" charset="0"/>
              </a:rPr>
              <a:t> </a:t>
            </a: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 EIC krijgt bestuurlijke invloed.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08309C-6D32-5515-3624-63D21B2C6607}"/>
              </a:ext>
            </a:extLst>
          </p:cNvPr>
          <p:cNvSpPr txBox="1"/>
          <p:nvPr/>
        </p:nvSpPr>
        <p:spPr>
          <a:xfrm>
            <a:off x="277586" y="2309527"/>
            <a:ext cx="10530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Bevolking bestaat vooral uit Indiërs. Slechts een kleine groep Engelsen in India.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bestuur via inheemse vorsten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controle via Royal </a:t>
            </a:r>
            <a:r>
              <a:rPr lang="nl-NL" sz="2400" dirty="0" err="1">
                <a:latin typeface="Effra" panose="02000506080000020004" pitchFamily="2" charset="0"/>
              </a:rPr>
              <a:t>Navy</a:t>
            </a:r>
            <a:r>
              <a:rPr lang="nl-NL" sz="2400" dirty="0">
                <a:latin typeface="Effra" panose="02000506080000020004" pitchFamily="2" charset="0"/>
              </a:rPr>
              <a:t> en Brits-Indisch leger. 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afwijzen van Indiase gebruiken</a:t>
            </a:r>
          </a:p>
          <a:p>
            <a:endParaRPr lang="nl-NL" sz="2400" dirty="0">
              <a:solidFill>
                <a:srgbClr val="945EE8"/>
              </a:solidFill>
              <a:latin typeface="Effra" panose="02000506080000020004" pitchFamily="2" charset="0"/>
              <a:sym typeface="Wingdings" panose="05000000000000000000" pitchFamily="2" charset="2"/>
            </a:endParaRPr>
          </a:p>
          <a:p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  <a:sym typeface="Wingdings" panose="05000000000000000000" pitchFamily="2" charset="2"/>
              </a:rPr>
              <a:t>1857</a:t>
            </a: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: Grote Indiase opstand wordt hard neergeslagen.</a:t>
            </a:r>
          </a:p>
          <a:p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India komt onder direct bestuur van Britse regering (koningin Victoria).</a:t>
            </a:r>
          </a:p>
          <a:p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939F9BB7-55F9-4FEA-F378-ECC0F2ADD329}"/>
              </a:ext>
            </a:extLst>
          </p:cNvPr>
          <p:cNvSpPr/>
          <p:nvPr/>
        </p:nvSpPr>
        <p:spPr>
          <a:xfrm rot="5400000">
            <a:off x="1415520" y="3874385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7039FF6-2F00-75EC-B9DF-3F0034894C4E}"/>
              </a:ext>
            </a:extLst>
          </p:cNvPr>
          <p:cNvSpPr txBox="1"/>
          <p:nvPr/>
        </p:nvSpPr>
        <p:spPr>
          <a:xfrm>
            <a:off x="771520" y="5113608"/>
            <a:ext cx="2770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uitbreiding macht via spoorwegen</a:t>
            </a:r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8244F91-FAF9-56E4-4E25-72BBD019409F}"/>
              </a:ext>
            </a:extLst>
          </p:cNvPr>
          <p:cNvSpPr txBox="1"/>
          <p:nvPr/>
        </p:nvSpPr>
        <p:spPr>
          <a:xfrm>
            <a:off x="3622525" y="5111692"/>
            <a:ext cx="4204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betere controle via </a:t>
            </a:r>
            <a:r>
              <a:rPr lang="nl-NL" sz="2400" dirty="0" err="1">
                <a:latin typeface="Effra" panose="02000506080000020004" pitchFamily="2" charset="0"/>
              </a:rPr>
              <a:t>stoom-schepen</a:t>
            </a:r>
            <a:r>
              <a:rPr lang="nl-NL" sz="2400" dirty="0">
                <a:latin typeface="Effra" panose="02000506080000020004" pitchFamily="2" charset="0"/>
              </a:rPr>
              <a:t> en Suezkanaal</a:t>
            </a:r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4FEB06DC-D23C-03C3-909B-79A92848984E}"/>
              </a:ext>
            </a:extLst>
          </p:cNvPr>
          <p:cNvSpPr/>
          <p:nvPr/>
        </p:nvSpPr>
        <p:spPr>
          <a:xfrm rot="2572496">
            <a:off x="4098595" y="4917743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C8AF5219-6C43-7442-695A-44CDD92295A0}"/>
              </a:ext>
            </a:extLst>
          </p:cNvPr>
          <p:cNvSpPr/>
          <p:nvPr/>
        </p:nvSpPr>
        <p:spPr>
          <a:xfrm rot="8134461">
            <a:off x="2498860" y="4924866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FB8EC8F-6020-30BC-90D1-673BB963A339}"/>
              </a:ext>
            </a:extLst>
          </p:cNvPr>
          <p:cNvSpPr txBox="1"/>
          <p:nvPr/>
        </p:nvSpPr>
        <p:spPr>
          <a:xfrm>
            <a:off x="277586" y="5907991"/>
            <a:ext cx="9476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Invoering Engelse taal, </a:t>
            </a:r>
            <a:r>
              <a:rPr lang="nl-NL" sz="2400" dirty="0" err="1">
                <a:latin typeface="Effra" panose="02000506080000020004" pitchFamily="2" charset="0"/>
                <a:sym typeface="Wingdings" panose="05000000000000000000" pitchFamily="2" charset="2"/>
              </a:rPr>
              <a:t>rechtsysteem</a:t>
            </a:r>
            <a:r>
              <a:rPr lang="nl-NL" sz="2400" dirty="0">
                <a:latin typeface="Effra" panose="02000506080000020004" pitchFamily="2" charset="0"/>
                <a:sym typeface="Wingdings" panose="05000000000000000000" pitchFamily="2" charset="2"/>
              </a:rPr>
              <a:t> en onderwijs.</a:t>
            </a:r>
            <a:endParaRPr lang="nl-NL" sz="2400" dirty="0">
              <a:solidFill>
                <a:srgbClr val="945EE8"/>
              </a:solidFill>
              <a:latin typeface="Effra" panose="02000506080000020004" pitchFamily="2" charset="0"/>
            </a:endParaRPr>
          </a:p>
          <a:p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1885</a:t>
            </a:r>
            <a:r>
              <a:rPr lang="nl-NL" sz="2400" dirty="0">
                <a:latin typeface="Effra" panose="02000506080000020004" pitchFamily="2" charset="0"/>
              </a:rPr>
              <a:t>: oprichting Indian National </a:t>
            </a:r>
            <a:r>
              <a:rPr lang="nl-NL" sz="2400" dirty="0" err="1">
                <a:latin typeface="Effra" panose="02000506080000020004" pitchFamily="2" charset="0"/>
              </a:rPr>
              <a:t>Congress</a:t>
            </a:r>
            <a:endParaRPr lang="nl-NL" sz="2400" dirty="0">
              <a:latin typeface="Effra" panose="02000506080000020004" pitchFamily="2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1914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9D5D6-D04B-6D7E-89C5-428CA6EDE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>
            <a:extLst>
              <a:ext uri="{FF2B5EF4-FFF2-40B4-BE49-F238E27FC236}">
                <a16:creationId xmlns:a16="http://schemas.microsoft.com/office/drawing/2014/main" id="{FA33DF94-C6D2-14F4-3400-4B058FABF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67407" r="28588" b="5185"/>
          <a:stretch/>
        </p:blipFill>
        <p:spPr>
          <a:xfrm>
            <a:off x="1130300" y="1330809"/>
            <a:ext cx="9931400" cy="536440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2CD626C-E26B-4D07-4DAE-87A2C73AF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67407" r="28588" b="5185"/>
          <a:stretch/>
        </p:blipFill>
        <p:spPr>
          <a:xfrm>
            <a:off x="1130300" y="1313500"/>
            <a:ext cx="9931400" cy="53644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27B09C59-4307-69F0-4936-94407BC0A4DF}"/>
              </a:ext>
            </a:extLst>
          </p:cNvPr>
          <p:cNvSpPr txBox="1"/>
          <p:nvPr/>
        </p:nvSpPr>
        <p:spPr>
          <a:xfrm>
            <a:off x="277586" y="746034"/>
            <a:ext cx="747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Ontwikkelingen in Groot-Brittannië</a:t>
            </a:r>
            <a:endParaRPr lang="nl-NL" sz="3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5A5C49-AA78-97CB-1BD4-0580B761810E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t="67407" r="28588" b="5185"/>
          <a:stretch/>
        </p:blipFill>
        <p:spPr>
          <a:xfrm>
            <a:off x="1130300" y="1313500"/>
            <a:ext cx="9931400" cy="5364408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D8F69AFE-60B2-60DC-66FA-B359B2146ABF}"/>
              </a:ext>
            </a:extLst>
          </p:cNvPr>
          <p:cNvSpPr/>
          <p:nvPr/>
        </p:nvSpPr>
        <p:spPr>
          <a:xfrm>
            <a:off x="3048000" y="2057400"/>
            <a:ext cx="1612900" cy="1612900"/>
          </a:xfrm>
          <a:prstGeom prst="ellipse">
            <a:avLst/>
          </a:prstGeom>
          <a:blipFill>
            <a:blip r:embed="rId3"/>
            <a:srcRect/>
            <a:stretch>
              <a:fillRect l="-119200" t="-46122" r="-396850" b="-186472"/>
            </a:stretch>
          </a:blipFill>
          <a:ln w="63500">
            <a:solidFill>
              <a:srgbClr val="945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DF586D03-9E44-7AEA-181F-9D7BADBE1778}"/>
              </a:ext>
            </a:extLst>
          </p:cNvPr>
          <p:cNvSpPr/>
          <p:nvPr/>
        </p:nvSpPr>
        <p:spPr>
          <a:xfrm>
            <a:off x="7366000" y="2863850"/>
            <a:ext cx="1612900" cy="1612900"/>
          </a:xfrm>
          <a:prstGeom prst="ellipse">
            <a:avLst/>
          </a:prstGeom>
          <a:blipFill>
            <a:blip r:embed="rId3"/>
            <a:srcRect/>
            <a:stretch>
              <a:fillRect l="-386614" t="-95047" r="-129134" b="-136473"/>
            </a:stretch>
          </a:blipFill>
          <a:ln w="63500">
            <a:solidFill>
              <a:srgbClr val="945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54FDC912-C4D4-DE3D-0F62-2D01F641154F}"/>
              </a:ext>
            </a:extLst>
          </p:cNvPr>
          <p:cNvSpPr/>
          <p:nvPr/>
        </p:nvSpPr>
        <p:spPr>
          <a:xfrm>
            <a:off x="5412693" y="2028142"/>
            <a:ext cx="835708" cy="835708"/>
          </a:xfrm>
          <a:prstGeom prst="ellipse">
            <a:avLst/>
          </a:prstGeom>
          <a:blipFill>
            <a:blip r:embed="rId3"/>
            <a:srcRect/>
            <a:stretch>
              <a:fillRect l="-512428" t="-86111" r="-575954" b="-455469"/>
            </a:stretch>
          </a:blipFill>
          <a:ln w="63500">
            <a:solidFill>
              <a:srgbClr val="945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B234CA05-95D2-0F4F-AE14-38D588A49A4E}"/>
              </a:ext>
            </a:extLst>
          </p:cNvPr>
          <p:cNvSpPr/>
          <p:nvPr/>
        </p:nvSpPr>
        <p:spPr>
          <a:xfrm rot="12395285">
            <a:off x="6216298" y="2778078"/>
            <a:ext cx="1258994" cy="304406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344DFDCB-9787-8140-A515-6C27021120DC}"/>
              </a:ext>
            </a:extLst>
          </p:cNvPr>
          <p:cNvSpPr/>
          <p:nvPr/>
        </p:nvSpPr>
        <p:spPr>
          <a:xfrm rot="20647026">
            <a:off x="4806325" y="2437499"/>
            <a:ext cx="510131" cy="292184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4" descr="http://cegamers.com/wp-content/uploads/2012/05/crop_cotton_icon.png">
            <a:extLst>
              <a:ext uri="{FF2B5EF4-FFF2-40B4-BE49-F238E27FC236}">
                <a16:creationId xmlns:a16="http://schemas.microsoft.com/office/drawing/2014/main" id="{D68E25E5-208C-41BD-1DF1-3C8E1360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546" y="2414638"/>
            <a:ext cx="653296" cy="65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egamers.com/wp-content/uploads/2012/05/crop_cotton_icon.png">
            <a:extLst>
              <a:ext uri="{FF2B5EF4-FFF2-40B4-BE49-F238E27FC236}">
                <a16:creationId xmlns:a16="http://schemas.microsoft.com/office/drawing/2014/main" id="{3ABDA68E-4A2D-3565-467C-EAF437F8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622" y="2130048"/>
            <a:ext cx="499077" cy="49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industry icon">
            <a:extLst>
              <a:ext uri="{FF2B5EF4-FFF2-40B4-BE49-F238E27FC236}">
                <a16:creationId xmlns:a16="http://schemas.microsoft.com/office/drawing/2014/main" id="{EA64C8EB-FA4E-12FD-3D71-A9E52229D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905" y="1692761"/>
            <a:ext cx="770772" cy="7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51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2CB50B-6A33-7EE5-DFEC-60EC70DE34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A2EE23C1-AC03-461C-BDF2-4316D9E107B1}"/>
              </a:ext>
            </a:extLst>
          </p:cNvPr>
          <p:cNvSpPr txBox="1"/>
          <p:nvPr/>
        </p:nvSpPr>
        <p:spPr>
          <a:xfrm>
            <a:off x="277586" y="746034"/>
            <a:ext cx="747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latin typeface="Effra"/>
              </a:rPr>
              <a:t>Ontwikkelingen in Groot-Brittannië</a:t>
            </a:r>
            <a:endParaRPr lang="nl-NL" sz="3200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CA8ABBC-75E3-4C39-CDA3-3A1371AC3C70}"/>
              </a:ext>
            </a:extLst>
          </p:cNvPr>
          <p:cNvSpPr txBox="1"/>
          <p:nvPr/>
        </p:nvSpPr>
        <p:spPr>
          <a:xfrm>
            <a:off x="277586" y="2028845"/>
            <a:ext cx="11636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Effra" panose="02000506080000020004" pitchFamily="2" charset="0"/>
              </a:rPr>
              <a:t>tweede helft 18</a:t>
            </a:r>
            <a:r>
              <a:rPr lang="nl-NL" sz="2400" baseline="30000" dirty="0">
                <a:latin typeface="Effra" panose="02000506080000020004" pitchFamily="2" charset="0"/>
              </a:rPr>
              <a:t>e</a:t>
            </a:r>
            <a:r>
              <a:rPr lang="nl-NL" sz="2400" dirty="0">
                <a:latin typeface="Effra" panose="02000506080000020004" pitchFamily="2" charset="0"/>
              </a:rPr>
              <a:t> eeuw: Ontstaan industriële revolutie in Groot-Brittannië.</a:t>
            </a:r>
          </a:p>
          <a:p>
            <a:r>
              <a:rPr lang="nl-NL" sz="2400" dirty="0">
                <a:latin typeface="Effra" panose="02000506080000020004" pitchFamily="2" charset="0"/>
              </a:rPr>
              <a:t>Gevolgen: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C394FE1-E139-CED9-753A-3A76662065BC}"/>
              </a:ext>
            </a:extLst>
          </p:cNvPr>
          <p:cNvSpPr txBox="1"/>
          <p:nvPr/>
        </p:nvSpPr>
        <p:spPr>
          <a:xfrm>
            <a:off x="1369786" y="1325885"/>
            <a:ext cx="373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katoen uit koloniën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3AB5A2C-87AF-D773-D7E4-E979D6FBF249}"/>
              </a:ext>
            </a:extLst>
          </p:cNvPr>
          <p:cNvSpPr txBox="1"/>
          <p:nvPr/>
        </p:nvSpPr>
        <p:spPr>
          <a:xfrm>
            <a:off x="4736192" y="1325885"/>
            <a:ext cx="7178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uitvindingen  (vb. Spinning Jenny en stoommachine)</a:t>
            </a:r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1EC255EF-D8CD-F25B-5AB9-9A5AC08A6A7C}"/>
              </a:ext>
            </a:extLst>
          </p:cNvPr>
          <p:cNvSpPr/>
          <p:nvPr/>
        </p:nvSpPr>
        <p:spPr>
          <a:xfrm rot="2572496">
            <a:off x="3455534" y="1767358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: rechts 17">
            <a:extLst>
              <a:ext uri="{FF2B5EF4-FFF2-40B4-BE49-F238E27FC236}">
                <a16:creationId xmlns:a16="http://schemas.microsoft.com/office/drawing/2014/main" id="{AFD003FA-7EC1-B287-D723-4A508CEDC8C7}"/>
              </a:ext>
            </a:extLst>
          </p:cNvPr>
          <p:cNvSpPr/>
          <p:nvPr/>
        </p:nvSpPr>
        <p:spPr>
          <a:xfrm rot="8134461">
            <a:off x="5462438" y="1767359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779FEEA1-B9DA-759E-9EBA-7CD28546AAF5}"/>
              </a:ext>
            </a:extLst>
          </p:cNvPr>
          <p:cNvSpPr txBox="1"/>
          <p:nvPr/>
        </p:nvSpPr>
        <p:spPr>
          <a:xfrm>
            <a:off x="1905987" y="2700635"/>
            <a:ext cx="373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nieuwe sociale klassen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0139D68-4034-3C9B-D23B-C93AD16E18A6}"/>
              </a:ext>
            </a:extLst>
          </p:cNvPr>
          <p:cNvSpPr txBox="1"/>
          <p:nvPr/>
        </p:nvSpPr>
        <p:spPr>
          <a:xfrm>
            <a:off x="277586" y="3348226"/>
            <a:ext cx="3394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rijke ondernemers willen meer politieke invloed</a:t>
            </a:r>
          </a:p>
          <a:p>
            <a:r>
              <a:rPr lang="nl-NL" sz="2400" dirty="0">
                <a:latin typeface="Effra" panose="02000506080000020004" pitchFamily="2" charset="0"/>
              </a:rPr>
              <a:t>- </a:t>
            </a:r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1832</a:t>
            </a:r>
            <a:r>
              <a:rPr lang="nl-NL" sz="2400" dirty="0">
                <a:latin typeface="Effra" panose="02000506080000020004" pitchFamily="2" charset="0"/>
              </a:rPr>
              <a:t>: Reform Bill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6F6E41EA-6EB9-3A11-0566-E8F7F9340176}"/>
              </a:ext>
            </a:extLst>
          </p:cNvPr>
          <p:cNvSpPr txBox="1"/>
          <p:nvPr/>
        </p:nvSpPr>
        <p:spPr>
          <a:xfrm>
            <a:off x="3726755" y="3348225"/>
            <a:ext cx="3394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slechte </a:t>
            </a:r>
            <a:r>
              <a:rPr lang="nl-NL" sz="2400" dirty="0" err="1">
                <a:latin typeface="Effra" panose="02000506080000020004" pitchFamily="2" charset="0"/>
              </a:rPr>
              <a:t>omstandig-heden</a:t>
            </a:r>
            <a:r>
              <a:rPr lang="nl-NL" sz="2400" dirty="0">
                <a:latin typeface="Effra" panose="02000506080000020004" pitchFamily="2" charset="0"/>
              </a:rPr>
              <a:t> voor arbeiders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1833</a:t>
            </a:r>
            <a:r>
              <a:rPr lang="nl-NL" sz="2400" dirty="0">
                <a:latin typeface="Effra" panose="02000506080000020004" pitchFamily="2" charset="0"/>
              </a:rPr>
              <a:t>: </a:t>
            </a:r>
            <a:r>
              <a:rPr lang="nl-NL" sz="2400" dirty="0" err="1">
                <a:latin typeface="Effra" panose="02000506080000020004" pitchFamily="2" charset="0"/>
              </a:rPr>
              <a:t>Factory</a:t>
            </a:r>
            <a:r>
              <a:rPr lang="nl-NL" sz="2400" dirty="0">
                <a:latin typeface="Effra" panose="02000506080000020004" pitchFamily="2" charset="0"/>
              </a:rPr>
              <a:t> Acts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vakbonden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Robert Owen</a:t>
            </a:r>
          </a:p>
        </p:txBody>
      </p:sp>
      <p:sp>
        <p:nvSpPr>
          <p:cNvPr id="22" name="Pijl: rechts 21">
            <a:extLst>
              <a:ext uri="{FF2B5EF4-FFF2-40B4-BE49-F238E27FC236}">
                <a16:creationId xmlns:a16="http://schemas.microsoft.com/office/drawing/2014/main" id="{7202712F-9842-A85D-95DD-8E512CD8A15C}"/>
              </a:ext>
            </a:extLst>
          </p:cNvPr>
          <p:cNvSpPr/>
          <p:nvPr/>
        </p:nvSpPr>
        <p:spPr>
          <a:xfrm rot="2572496">
            <a:off x="4390695" y="3126491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68838924-053F-9C4C-B2F3-5D145DA49371}"/>
              </a:ext>
            </a:extLst>
          </p:cNvPr>
          <p:cNvSpPr/>
          <p:nvPr/>
        </p:nvSpPr>
        <p:spPr>
          <a:xfrm rot="8134461">
            <a:off x="2790960" y="3133614"/>
            <a:ext cx="433321" cy="286603"/>
          </a:xfrm>
          <a:prstGeom prst="rightArrow">
            <a:avLst/>
          </a:prstGeom>
          <a:solidFill>
            <a:srgbClr val="945E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0170E66B-7405-D2BF-0AB9-D00B44E16419}"/>
              </a:ext>
            </a:extLst>
          </p:cNvPr>
          <p:cNvSpPr txBox="1"/>
          <p:nvPr/>
        </p:nvSpPr>
        <p:spPr>
          <a:xfrm>
            <a:off x="6994362" y="2700634"/>
            <a:ext cx="49690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latin typeface="Effra" panose="02000506080000020004" pitchFamily="2" charset="0"/>
              </a:rPr>
              <a:t>Groot-Brittannië </a:t>
            </a:r>
            <a:br>
              <a:rPr lang="nl-NL" sz="2400" dirty="0">
                <a:latin typeface="Effra" panose="02000506080000020004" pitchFamily="2" charset="0"/>
              </a:rPr>
            </a:br>
            <a:r>
              <a:rPr lang="nl-NL" sz="2400" dirty="0">
                <a:latin typeface="Effra" panose="02000506080000020004" pitchFamily="2" charset="0"/>
              </a:rPr>
              <a:t>leidende economie: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India belangrijke afzetmarkt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investeren in projecten in koloniën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1851</a:t>
            </a:r>
            <a:r>
              <a:rPr lang="nl-NL" sz="2400" dirty="0">
                <a:latin typeface="Effra" panose="02000506080000020004" pitchFamily="2" charset="0"/>
              </a:rPr>
              <a:t>: Wereldtentoonstelling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solidFill>
                  <a:srgbClr val="945EE8"/>
                </a:solidFill>
                <a:latin typeface="Effra" panose="02000506080000020004" pitchFamily="2" charset="0"/>
              </a:rPr>
              <a:t>na 1870</a:t>
            </a:r>
            <a:r>
              <a:rPr lang="nl-NL" sz="2400" dirty="0">
                <a:latin typeface="Effra" panose="02000506080000020004" pitchFamily="2" charset="0"/>
              </a:rPr>
              <a:t>: toenemende concurrentie van VS en Duitsland</a:t>
            </a:r>
          </a:p>
          <a:p>
            <a:pPr marL="342900" indent="-342900">
              <a:buFontTx/>
              <a:buChar char="-"/>
            </a:pPr>
            <a:r>
              <a:rPr lang="nl-NL" sz="2400" dirty="0">
                <a:latin typeface="Effra" panose="02000506080000020004" pitchFamily="2" charset="0"/>
              </a:rPr>
              <a:t>uitbreiding van wereldrijk op zoek naar nieuwe markten</a:t>
            </a:r>
          </a:p>
        </p:txBody>
      </p:sp>
    </p:spTree>
    <p:extLst>
      <p:ext uri="{BB962C8B-B14F-4D97-AF65-F5344CB8AC3E}">
        <p14:creationId xmlns:p14="http://schemas.microsoft.com/office/powerpoint/2010/main" val="45952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C3226-D429-177F-69EA-4C945EEF7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Specificeren  van antwoorden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0271DE-5A27-9262-FFC5-61AE993A7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“Als het niet duidelijk is wie of wat je bedoeld dan is het antwoord </a:t>
            </a:r>
            <a:r>
              <a:rPr lang="nl-NL" b="1" dirty="0"/>
              <a:t>fout</a:t>
            </a:r>
            <a:r>
              <a:rPr lang="nl-NL" dirty="0"/>
              <a:t>.”</a:t>
            </a:r>
          </a:p>
          <a:p>
            <a:r>
              <a:rPr lang="nl-NL" dirty="0"/>
              <a:t>Verwijzen (‘ze’ en ‘zij’)</a:t>
            </a:r>
          </a:p>
          <a:p>
            <a:r>
              <a:rPr lang="nl-NL" dirty="0"/>
              <a:t>Duitsland of BRD/DDR</a:t>
            </a:r>
          </a:p>
          <a:p>
            <a:r>
              <a:rPr lang="nl-NL" dirty="0"/>
              <a:t>Let op bij vergelijkingen!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4EBA95A-AB78-F020-8C07-32BDDEAA0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081" y="3071233"/>
            <a:ext cx="6976344" cy="336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1" ma:contentTypeDescription="Een nieuw document maken." ma:contentTypeScope="" ma:versionID="a29b2695f712cf7a05b1cef6d3acfc21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b8ed36d4f6667af175760fddac04732e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1BC580-947A-4107-8AF5-50C7CD04590F}">
  <ds:schemaRefs>
    <ds:schemaRef ds:uri="http://purl.org/dc/dcmitype/"/>
    <ds:schemaRef ds:uri="http://www.w3.org/XML/1998/namespace"/>
    <ds:schemaRef ds:uri="http://schemas.microsoft.com/office/2006/documentManagement/types"/>
    <ds:schemaRef ds:uri="e7183d92-7d1c-4abc-9060-17c5b27035f0"/>
    <ds:schemaRef ds:uri="http://schemas.microsoft.com/office/2006/metadata/properties"/>
    <ds:schemaRef ds:uri="http://purl.org/dc/terms/"/>
    <ds:schemaRef ds:uri="65a11041-aba8-449e-bef6-559f13c05a59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2AD5237-0DAC-4216-9702-376E13D1A2A8}"/>
</file>

<file path=customXml/itemProps3.xml><?xml version="1.0" encoding="utf-8"?>
<ds:datastoreItem xmlns:ds="http://schemas.openxmlformats.org/officeDocument/2006/customXml" ds:itemID="{92A64BCF-F95D-41F2-B3E1-49290C13CB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719</Words>
  <Application>Microsoft Office PowerPoint</Application>
  <PresentationFormat>Breedbeeld</PresentationFormat>
  <Paragraphs>145</Paragraphs>
  <Slides>14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Effra</vt:lpstr>
      <vt:lpstr>Wingdings</vt:lpstr>
      <vt:lpstr>Kantoorthema</vt:lpstr>
      <vt:lpstr>PowerPoint-presentatie</vt:lpstr>
      <vt:lpstr>Hoe ziet het examen eruit?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Specificeren  van antwoorden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Jos Stolper</dc:creator>
  <cp:lastModifiedBy>Joost van Oort</cp:lastModifiedBy>
  <cp:revision>56</cp:revision>
  <dcterms:created xsi:type="dcterms:W3CDTF">2022-04-29T11:47:46Z</dcterms:created>
  <dcterms:modified xsi:type="dcterms:W3CDTF">2025-05-07T18:06:19Z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