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61" r:id="rId5"/>
    <p:sldId id="260" r:id="rId6"/>
    <p:sldId id="262" r:id="rId7"/>
    <p:sldId id="276" r:id="rId8"/>
    <p:sldId id="277" r:id="rId9"/>
    <p:sldId id="278" r:id="rId10"/>
    <p:sldId id="263" r:id="rId11"/>
    <p:sldId id="265" r:id="rId12"/>
    <p:sldId id="266" r:id="rId13"/>
    <p:sldId id="279" r:id="rId14"/>
    <p:sldId id="264" r:id="rId15"/>
    <p:sldId id="267" r:id="rId16"/>
    <p:sldId id="287" r:id="rId17"/>
    <p:sldId id="289" r:id="rId18"/>
    <p:sldId id="290" r:id="rId19"/>
    <p:sldId id="268" r:id="rId20"/>
    <p:sldId id="269" r:id="rId21"/>
    <p:sldId id="270" r:id="rId22"/>
    <p:sldId id="271" r:id="rId23"/>
    <p:sldId id="272" r:id="rId24"/>
    <p:sldId id="284" r:id="rId25"/>
    <p:sldId id="283" r:id="rId26"/>
    <p:sldId id="273" r:id="rId27"/>
    <p:sldId id="274" r:id="rId28"/>
    <p:sldId id="286" r:id="rId29"/>
    <p:sldId id="275" r:id="rId30"/>
    <p:sldId id="292" r:id="rId31"/>
    <p:sldId id="285" r:id="rId32"/>
    <p:sldId id="291" r:id="rId33"/>
    <p:sldId id="288" r:id="rId34"/>
    <p:sldId id="281" r:id="rId35"/>
    <p:sldId id="282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99"/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582AD-A557-4509-8C34-C2BD3F9EEB80}" v="370" dt="2025-05-09T07:43:19.871"/>
    <p1510:client id="{A7B17553-E5E9-268B-5941-3F0A808C0842}" v="416" dt="2025-05-09T07:55:27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39" autoAdjust="0"/>
  </p:normalViewPr>
  <p:slideViewPr>
    <p:cSldViewPr snapToGrid="0">
      <p:cViewPr varScale="1">
        <p:scale>
          <a:sx n="76" d="100"/>
          <a:sy n="76" d="100"/>
        </p:scale>
        <p:origin x="917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8-5-2025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Martha</a:t>
            </a:r>
          </a:p>
          <a:p>
            <a:r>
              <a:rPr lang="en-US" dirty="0">
                <a:ea typeface="Calibri"/>
                <a:cs typeface="Calibri"/>
              </a:rPr>
              <a:t>Wat </a:t>
            </a:r>
            <a:r>
              <a:rPr lang="en-US" dirty="0" err="1">
                <a:ea typeface="Calibri"/>
                <a:cs typeface="Calibri"/>
              </a:rPr>
              <a:t>gaan</a:t>
            </a:r>
            <a:r>
              <a:rPr lang="en-US" dirty="0">
                <a:ea typeface="Calibri"/>
                <a:cs typeface="Calibri"/>
              </a:rPr>
              <a:t> we </a:t>
            </a:r>
            <a:r>
              <a:rPr lang="en-US" dirty="0" err="1">
                <a:ea typeface="Calibri"/>
                <a:cs typeface="Calibri"/>
              </a:rPr>
              <a:t>vandaag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doen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r>
              <a:rPr lang="en-US" dirty="0"/>
              <a:t>Wat </a:t>
            </a:r>
            <a:r>
              <a:rPr lang="en-US" dirty="0" err="1"/>
              <a:t>vorig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gedaan</a:t>
            </a:r>
            <a:r>
              <a:rPr lang="en-US" dirty="0"/>
              <a:t>, check </a:t>
            </a:r>
            <a:r>
              <a:rPr lang="en-US" dirty="0" err="1"/>
              <a:t>ook</a:t>
            </a:r>
            <a:r>
              <a:rPr lang="en-US" dirty="0"/>
              <a:t> die replay (</a:t>
            </a:r>
            <a:r>
              <a:rPr lang="en-US" dirty="0" err="1"/>
              <a:t>toestandsaanduidingen</a:t>
            </a:r>
            <a:r>
              <a:rPr lang="en-US" dirty="0"/>
              <a:t>, </a:t>
            </a:r>
            <a:r>
              <a:rPr lang="en-US" dirty="0" err="1"/>
              <a:t>zuren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basen</a:t>
            </a:r>
            <a:r>
              <a:rPr lang="en-US" dirty="0"/>
              <a:t>, </a:t>
            </a:r>
            <a:r>
              <a:rPr lang="en-US" dirty="0" err="1"/>
              <a:t>overmaat</a:t>
            </a:r>
            <a:r>
              <a:rPr lang="en-US" dirty="0"/>
              <a:t>/</a:t>
            </a:r>
            <a:r>
              <a:rPr lang="en-US" dirty="0" err="1"/>
              <a:t>ondermaat</a:t>
            </a:r>
            <a:r>
              <a:rPr lang="en-US" dirty="0"/>
              <a:t>, </a:t>
            </a:r>
            <a:r>
              <a:rPr lang="en-US" dirty="0" err="1"/>
              <a:t>blokschema</a:t>
            </a:r>
            <a:r>
              <a:rPr lang="en-US" dirty="0"/>
              <a:t>) (in de slide,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zijkant</a:t>
            </a:r>
            <a:r>
              <a:rPr lang="en-US" dirty="0"/>
              <a:t>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Bij de </a:t>
            </a:r>
            <a:r>
              <a:rPr lang="en-US" dirty="0" err="1">
                <a:ea typeface="Calibri"/>
                <a:cs typeface="Calibri"/>
              </a:rPr>
              <a:t>meeste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onderwerpen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doen</a:t>
            </a:r>
            <a:r>
              <a:rPr lang="en-US" dirty="0">
                <a:ea typeface="Calibri"/>
                <a:cs typeface="Calibri"/>
              </a:rPr>
              <a:t> we </a:t>
            </a:r>
            <a:r>
              <a:rPr lang="en-US" dirty="0" err="1">
                <a:ea typeface="Calibri"/>
                <a:cs typeface="Calibri"/>
              </a:rPr>
              <a:t>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rekenvoorbeeld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eventueel</a:t>
            </a:r>
            <a:r>
              <a:rPr lang="en-US" dirty="0">
                <a:ea typeface="Calibri"/>
                <a:cs typeface="Calibri"/>
              </a:rPr>
              <a:t> met </a:t>
            </a:r>
            <a:r>
              <a:rPr lang="en-US" dirty="0" err="1">
                <a:ea typeface="Calibri"/>
                <a:cs typeface="Calibri"/>
              </a:rPr>
              <a:t>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sterretje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erbij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375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142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60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0A779-859A-FD31-00B9-967B969C7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FC81FC8-5942-B1F0-114A-33D18490D7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B66B975-4870-9FEE-FE93-56E0F27DC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ECAE0F-B585-3E99-2052-2A8D78DEA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74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2B3E9-98ED-3000-9040-34A5A2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470803D-35FF-24C9-6085-7DF07827D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9BEC49F-99DB-1E2E-6139-02D3D602F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0AE349-5EE2-BE0E-C25C-AD0FC8CD1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702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4175E-28C2-7682-63BB-650539DA6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A6DE103-12FC-DF21-78F3-3E21F9FAD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2012AAF-5781-C957-D3A8-B21436448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Martha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Bron: </a:t>
            </a:r>
            <a:r>
              <a:rPr lang="en-US" dirty="0"/>
              <a:t>https://teachingthings.nl/product/metriek-stelsel/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46492A-AF57-4682-45A9-D2F10A94D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427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 </a:t>
            </a:r>
          </a:p>
          <a:p>
            <a:r>
              <a:rPr lang="en-US" err="1">
                <a:ea typeface="Calibri"/>
                <a:cs typeface="Calibri"/>
              </a:rPr>
              <a:t>Verhoudingstabellen</a:t>
            </a:r>
            <a:r>
              <a:rPr lang="en-US">
                <a:ea typeface="Calibri"/>
                <a:cs typeface="Calibri"/>
              </a:rPr>
              <a:t> kan je voor </a:t>
            </a:r>
            <a:r>
              <a:rPr lang="en-US" err="1">
                <a:ea typeface="Calibri"/>
                <a:cs typeface="Calibri"/>
              </a:rPr>
              <a:t>allerlei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dingen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gebruiken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Bv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concentratie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zoals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hier</a:t>
            </a:r>
            <a:r>
              <a:rPr lang="en-US">
                <a:ea typeface="Calibri"/>
                <a:cs typeface="Calibri"/>
              </a:rPr>
              <a:t>, maar </a:t>
            </a:r>
            <a:r>
              <a:rPr lang="en-US" err="1">
                <a:ea typeface="Calibri"/>
                <a:cs typeface="Calibri"/>
              </a:rPr>
              <a:t>ook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massaverhoudingen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dichtheid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Zoveel</a:t>
            </a:r>
            <a:r>
              <a:rPr lang="en-US">
                <a:ea typeface="Calibri"/>
                <a:cs typeface="Calibri"/>
              </a:rPr>
              <a:t> per </a:t>
            </a:r>
            <a:r>
              <a:rPr lang="en-US" err="1">
                <a:ea typeface="Calibri"/>
                <a:cs typeface="Calibri"/>
              </a:rPr>
              <a:t>soveel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een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verhouding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717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ea typeface="Calibri"/>
                <a:cs typeface="Calibri"/>
              </a:rPr>
              <a:t>Thijs</a:t>
            </a:r>
            <a:endParaRPr lang="nl-NL"/>
          </a:p>
          <a:p>
            <a:r>
              <a:rPr lang="nl-NL"/>
              <a:t>Voorbeeld is groep 6, periode 6</a:t>
            </a:r>
            <a:endParaRPr lang="en-NL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667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473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665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Martha</a:t>
            </a:r>
          </a:p>
          <a:p>
            <a:r>
              <a:rPr lang="en-US" dirty="0" err="1">
                <a:ea typeface="Calibri"/>
                <a:cs typeface="Calibri"/>
              </a:rPr>
              <a:t>Volgorde</a:t>
            </a:r>
            <a:r>
              <a:rPr lang="en-US" dirty="0">
                <a:ea typeface="Calibri"/>
                <a:cs typeface="Calibri"/>
              </a:rPr>
              <a:t>, O </a:t>
            </a:r>
            <a:r>
              <a:rPr lang="en-US" dirty="0" err="1">
                <a:ea typeface="Calibri"/>
                <a:cs typeface="Calibri"/>
              </a:rPr>
              <a:t>als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laatste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vooral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bij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verbranding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23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>
                <a:ea typeface="Calibri" panose="020F0502020204030204"/>
                <a:cs typeface="Calibri" panose="020F0502020204030204"/>
              </a:rPr>
              <a:t>Martha</a:t>
            </a:r>
          </a:p>
          <a:p>
            <a:pPr marL="628650" lvl="1" indent="-171450">
              <a:buFont typeface="Arial,Sans-Serif"/>
              <a:buChar char="•"/>
            </a:pPr>
            <a:r>
              <a:rPr lang="en-US" err="1"/>
              <a:t>Nederlands-thuistaal</a:t>
            </a:r>
            <a:r>
              <a:rPr lang="en-US"/>
              <a:t> </a:t>
            </a:r>
            <a:r>
              <a:rPr lang="en-US" err="1"/>
              <a:t>meenemen</a:t>
            </a:r>
            <a:r>
              <a:rPr lang="en-US"/>
              <a:t>, </a:t>
            </a:r>
            <a:r>
              <a:rPr lang="en-US" err="1"/>
              <a:t>als</a:t>
            </a:r>
            <a:r>
              <a:rPr lang="en-US"/>
              <a:t> </a:t>
            </a:r>
            <a:r>
              <a:rPr lang="en-US" err="1"/>
              <a:t>thuis</a:t>
            </a:r>
            <a:r>
              <a:rPr lang="en-US"/>
              <a:t> </a:t>
            </a:r>
            <a:r>
              <a:rPr lang="en-US" err="1"/>
              <a:t>andere</a:t>
            </a:r>
            <a:r>
              <a:rPr lang="en-US"/>
              <a:t> taal (</a:t>
            </a:r>
            <a:r>
              <a:rPr lang="en-US" err="1"/>
              <a:t>bv</a:t>
            </a:r>
            <a:r>
              <a:rPr lang="en-US"/>
              <a:t> Pools </a:t>
            </a:r>
            <a:r>
              <a:rPr lang="en-US" err="1"/>
              <a:t>Nederlands</a:t>
            </a:r>
            <a:r>
              <a:rPr lang="en-US"/>
              <a:t>)</a:t>
            </a:r>
            <a:endParaRPr lang="en-US"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US" err="1"/>
              <a:t>pak</a:t>
            </a:r>
            <a:r>
              <a:rPr lang="en-US"/>
              <a:t> je </a:t>
            </a:r>
            <a:r>
              <a:rPr lang="en-US" err="1"/>
              <a:t>binas</a:t>
            </a:r>
            <a:r>
              <a:rPr lang="en-US"/>
              <a:t> </a:t>
            </a:r>
            <a:r>
              <a:rPr lang="en-US" err="1"/>
              <a:t>meteen</a:t>
            </a:r>
            <a:r>
              <a:rPr lang="en-US"/>
              <a:t> even </a:t>
            </a:r>
            <a:r>
              <a:rPr lang="en-US" err="1"/>
              <a:t>erbij</a:t>
            </a:r>
            <a:r>
              <a:rPr lang="en-US"/>
              <a:t>, </a:t>
            </a:r>
            <a:r>
              <a:rPr lang="en-US" err="1"/>
              <a:t>zodat</a:t>
            </a:r>
            <a:r>
              <a:rPr lang="en-US"/>
              <a:t> je </a:t>
            </a:r>
            <a:r>
              <a:rPr lang="en-US" err="1"/>
              <a:t>actief</a:t>
            </a:r>
            <a:r>
              <a:rPr lang="en-US"/>
              <a:t> mee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doen</a:t>
            </a:r>
            <a:r>
              <a:rPr lang="en-US"/>
              <a:t>. pen </a:t>
            </a:r>
            <a:r>
              <a:rPr lang="en-US" err="1"/>
              <a:t>en</a:t>
            </a:r>
            <a:r>
              <a:rPr lang="en-US"/>
              <a:t> papier, </a:t>
            </a:r>
            <a:r>
              <a:rPr lang="en-US" err="1"/>
              <a:t>rekenmachine</a:t>
            </a:r>
            <a:r>
              <a:rPr lang="en-US"/>
              <a:t>. </a:t>
            </a:r>
            <a:r>
              <a:rPr lang="en-US" err="1"/>
              <a:t>schrijf</a:t>
            </a:r>
            <a:r>
              <a:rPr lang="en-US"/>
              <a:t> mee!!! (</a:t>
            </a:r>
            <a:r>
              <a:rPr lang="en-US" err="1"/>
              <a:t>waarom</a:t>
            </a:r>
            <a:r>
              <a:rPr lang="en-US"/>
              <a:t>)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85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9EA8B-4C6F-35D0-8A7B-A90AD995B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548B87E-837C-4015-D4FF-4749F2433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61202DF-2569-B899-B468-A9FD5CFC1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  <a:p>
            <a:r>
              <a:rPr lang="en-US" err="1">
                <a:ea typeface="Calibri"/>
                <a:cs typeface="Calibri"/>
              </a:rPr>
              <a:t>Verwijzing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naar</a:t>
            </a:r>
            <a:r>
              <a:rPr lang="en-US">
                <a:ea typeface="Calibri"/>
                <a:cs typeface="Calibri"/>
              </a:rPr>
              <a:t> Thijs met </a:t>
            </a:r>
            <a:r>
              <a:rPr lang="en-US" err="1">
                <a:ea typeface="Calibri"/>
                <a:cs typeface="Calibri"/>
              </a:rPr>
              <a:t>tweevoudige</a:t>
            </a:r>
            <a:r>
              <a:rPr lang="en-US">
                <a:ea typeface="Calibri"/>
                <a:cs typeface="Calibri"/>
              </a:rPr>
              <a:t> elementen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F7CC70-BD70-8B4D-8E95-7154E0D18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110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7E6F3-9AF5-C6E5-7904-016C6FF2F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3219765-03D7-9EC9-EBE2-B35422540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9FA005C-A93E-25CD-1320-6F8F7F4BD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21E1B1-04B1-168A-0513-3A60F1511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412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746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Thijs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209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Thijs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Bij </a:t>
            </a:r>
            <a:r>
              <a:rPr lang="en-US" dirty="0" err="1">
                <a:ea typeface="Calibri"/>
                <a:cs typeface="Calibri"/>
              </a:rPr>
              <a:t>voorkeur</a:t>
            </a:r>
            <a:r>
              <a:rPr lang="en-US" dirty="0">
                <a:ea typeface="Calibri"/>
                <a:cs typeface="Calibri"/>
              </a:rPr>
              <a:t> op </a:t>
            </a:r>
            <a:r>
              <a:rPr lang="en-US" dirty="0" err="1">
                <a:ea typeface="Calibri"/>
                <a:cs typeface="Calibri"/>
              </a:rPr>
              <a:t>whitboard</a:t>
            </a:r>
            <a:r>
              <a:rPr lang="en-US" dirty="0">
                <a:ea typeface="Calibri"/>
                <a:cs typeface="Calibri"/>
              </a:rPr>
              <a:t> of papier </a:t>
            </a:r>
            <a:r>
              <a:rPr lang="en-US" dirty="0" err="1">
                <a:ea typeface="Calibri"/>
                <a:cs typeface="Calibri"/>
              </a:rPr>
              <a:t>ofzo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ik</a:t>
            </a:r>
            <a:r>
              <a:rPr lang="en-US" dirty="0">
                <a:ea typeface="Calibri"/>
                <a:cs typeface="Calibri"/>
              </a:rPr>
              <a:t> laten </a:t>
            </a:r>
            <a:r>
              <a:rPr lang="en-US" dirty="0" err="1">
                <a:ea typeface="Calibri"/>
                <a:cs typeface="Calibri"/>
              </a:rPr>
              <a:t>zien</a:t>
            </a:r>
            <a:r>
              <a:rPr lang="en-US" dirty="0">
                <a:ea typeface="Calibri"/>
                <a:cs typeface="Calibri"/>
              </a:rPr>
              <a:t> hoe je </a:t>
            </a:r>
            <a:r>
              <a:rPr lang="en-US" dirty="0" err="1">
                <a:ea typeface="Calibri"/>
                <a:cs typeface="Calibri"/>
              </a:rPr>
              <a:t>moet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tekeken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>
                <a:ea typeface="Calibri"/>
                <a:cs typeface="Calibri"/>
                <a:sym typeface="Wingdings" panose="05000000000000000000" pitchFamily="2" charset="2"/>
              </a:rPr>
              <a:t>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1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Martha, </a:t>
            </a:r>
            <a:r>
              <a:rPr lang="en-US" err="1">
                <a:ea typeface="Calibri"/>
                <a:cs typeface="Calibri"/>
              </a:rPr>
              <a:t>deel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ionen</a:t>
            </a:r>
            <a:r>
              <a:rPr lang="en-US">
                <a:ea typeface="Calibri"/>
                <a:cs typeface="Calibri"/>
              </a:rPr>
              <a:t> al door Thijs in </a:t>
            </a:r>
            <a:r>
              <a:rPr lang="en-US" err="1">
                <a:ea typeface="Calibri"/>
                <a:cs typeface="Calibri"/>
              </a:rPr>
              <a:t>eerdere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uitleg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gedaan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tabel</a:t>
            </a:r>
            <a:r>
              <a:rPr lang="en-US">
                <a:ea typeface="Calibri"/>
                <a:cs typeface="Calibri"/>
              </a:rPr>
              <a:t> 35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697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03E28-26E4-5664-E843-876F07A7B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383268A-FB4C-53EA-4E7F-C31CC4CDA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5EB02BD-200E-FEE3-C77B-CA043FC27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Martha, </a:t>
            </a:r>
            <a:r>
              <a:rPr lang="en-US" err="1">
                <a:ea typeface="Calibri"/>
                <a:cs typeface="Calibri"/>
              </a:rPr>
              <a:t>deel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ionen</a:t>
            </a:r>
            <a:r>
              <a:rPr lang="en-US">
                <a:ea typeface="Calibri"/>
                <a:cs typeface="Calibri"/>
              </a:rPr>
              <a:t> al door Thijs in </a:t>
            </a:r>
            <a:r>
              <a:rPr lang="en-US" err="1">
                <a:ea typeface="Calibri"/>
                <a:cs typeface="Calibri"/>
              </a:rPr>
              <a:t>eerdere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uitleg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gedaan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tabel</a:t>
            </a:r>
            <a:r>
              <a:rPr lang="en-US">
                <a:ea typeface="Calibri"/>
                <a:cs typeface="Calibri"/>
              </a:rPr>
              <a:t> 35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89E3B7-8E4B-7F78-49B0-F8B7CBB88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480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Martha, </a:t>
            </a:r>
            <a:r>
              <a:rPr lang="en-US" err="1">
                <a:ea typeface="Calibri"/>
                <a:cs typeface="Calibri"/>
              </a:rPr>
              <a:t>vanuit</a:t>
            </a:r>
            <a:r>
              <a:rPr lang="en-US">
                <a:ea typeface="Calibri"/>
                <a:cs typeface="Calibri"/>
              </a:rPr>
              <a:t> zouten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25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03032-0197-5112-80E9-7CC505017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9EA7400-0160-1555-E9FE-7EFB518F0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2DDCDAE-25FF-4D7A-4AEE-BD87250B7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A264E1-68BB-A6A6-5EA6-DFB2808B9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613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CAE-62D1-B570-D248-0F7592AEF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214E5FF-F7DE-1C6D-BDF2-F0E31A855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5400F99-D382-D3FC-C526-637658C77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Martha: </a:t>
            </a:r>
            <a:r>
              <a:rPr lang="en-US" err="1">
                <a:ea typeface="Calibri"/>
                <a:cs typeface="Calibri"/>
              </a:rPr>
              <a:t>chcek</a:t>
            </a:r>
            <a:r>
              <a:rPr lang="en-US">
                <a:ea typeface="Calibri"/>
                <a:cs typeface="Calibri"/>
              </a:rPr>
              <a:t> op ppt </a:t>
            </a:r>
            <a:r>
              <a:rPr lang="en-US" err="1">
                <a:ea typeface="Calibri"/>
                <a:cs typeface="Calibri"/>
              </a:rPr>
              <a:t>vorig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jaar</a:t>
            </a:r>
            <a:endParaRPr lang="nl-NL" err="1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3BAF37-E401-76BD-CCF2-A49849C52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24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Martha</a:t>
            </a:r>
            <a:endParaRPr lang="en-US" dirty="0"/>
          </a:p>
          <a:p>
            <a:r>
              <a:rPr lang="en-US" dirty="0"/>
              <a:t>tip: </a:t>
            </a:r>
            <a:r>
              <a:rPr lang="en-US" dirty="0" err="1"/>
              <a:t>maandag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oefenexamen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+ </a:t>
            </a:r>
            <a:r>
              <a:rPr lang="en-US" err="1"/>
              <a:t>nakijken</a:t>
            </a:r>
            <a:endParaRPr lang="en-US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dirty="0"/>
              <a:t>(geef antwoord op de vraag, als ze een naam vragen geef een naam, als ze een formule willen geef dan een formule)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dirty="0"/>
              <a:t>Geef niet meer antwoorden dan om wordt gevraagd, alleen de eerste 2 </a:t>
            </a:r>
            <a:r>
              <a:rPr lang="nl-NL" dirty="0" err="1"/>
              <a:t>bijv</a:t>
            </a:r>
            <a:r>
              <a:rPr lang="nl-NL" dirty="0"/>
              <a:t> goed rekenen</a:t>
            </a:r>
            <a:endParaRPr lang="en-US" dirty="0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368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49736-2B27-5613-2C19-9260AEC88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058DAC6-3C3B-0671-C11C-3D9D27D38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90F2E3D-234F-156C-1768-4092FBF1C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AC8E95-BF61-A095-C617-7CA155D51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47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57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Martha (</a:t>
            </a:r>
            <a:r>
              <a:rPr lang="en-US" err="1">
                <a:ea typeface="Calibri"/>
                <a:cs typeface="Calibri"/>
              </a:rPr>
              <a:t>tekst</a:t>
            </a:r>
            <a:r>
              <a:rPr lang="en-US">
                <a:ea typeface="Calibri"/>
                <a:cs typeface="Calibri"/>
              </a:rPr>
              <a:t> in slide)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/>
              <a:t>Bekende</a:t>
            </a:r>
            <a:r>
              <a:rPr lang="en-US"/>
              <a:t> </a:t>
            </a:r>
            <a:r>
              <a:rPr lang="en-US" err="1"/>
              <a:t>tabel</a:t>
            </a:r>
            <a:r>
              <a:rPr lang="en-US"/>
              <a:t> </a:t>
            </a:r>
            <a:r>
              <a:rPr lang="en-US" err="1"/>
              <a:t>wel</a:t>
            </a:r>
            <a:r>
              <a:rPr lang="en-US"/>
              <a:t> </a:t>
            </a:r>
            <a:r>
              <a:rPr lang="en-US" err="1"/>
              <a:t>denk</a:t>
            </a:r>
            <a:r>
              <a:rPr lang="en-US"/>
              <a:t> </a:t>
            </a:r>
            <a:r>
              <a:rPr lang="en-US" err="1"/>
              <a:t>ik</a:t>
            </a:r>
            <a:r>
              <a:rPr lang="en-US"/>
              <a:t>, </a:t>
            </a:r>
            <a:r>
              <a:rPr lang="en-US" err="1"/>
              <a:t>uit</a:t>
            </a:r>
            <a:r>
              <a:rPr lang="en-US"/>
              <a:t> de syllabus van examenblad.nl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ook</a:t>
            </a:r>
            <a:r>
              <a:rPr lang="en-US"/>
              <a:t> in de </a:t>
            </a:r>
            <a:r>
              <a:rPr lang="en-US" err="1"/>
              <a:t>presentatie</a:t>
            </a:r>
            <a:r>
              <a:rPr lang="en-US"/>
              <a:t> die je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downladen</a:t>
            </a:r>
            <a:r>
              <a:rPr lang="en-US"/>
              <a:t> </a:t>
            </a:r>
            <a:r>
              <a:rPr lang="en-US" err="1"/>
              <a:t>hieronder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Checklist van de makers van het examen, </a:t>
            </a:r>
            <a:r>
              <a:rPr lang="en-US" err="1">
                <a:ea typeface="Calibri"/>
                <a:cs typeface="Calibri"/>
              </a:rPr>
              <a:t>dus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dit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komt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erop</a:t>
            </a:r>
            <a:r>
              <a:rPr lang="en-US">
                <a:ea typeface="Calibri"/>
                <a:cs typeface="Calibri"/>
              </a:rPr>
              <a:t>.</a:t>
            </a:r>
            <a:endParaRPr lang="en-US"/>
          </a:p>
          <a:p>
            <a:r>
              <a:rPr lang="en-US" err="1"/>
              <a:t>Kijken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CE = </a:t>
            </a:r>
            <a:r>
              <a:rPr lang="en-US" err="1"/>
              <a:t>centraal</a:t>
            </a:r>
            <a:r>
              <a:rPr lang="en-US"/>
              <a:t> examen. Ook </a:t>
            </a:r>
            <a:r>
              <a:rPr lang="en-US" err="1"/>
              <a:t>dus</a:t>
            </a:r>
            <a:r>
              <a:rPr lang="en-US"/>
              <a:t> wat je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hoeft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weten</a:t>
            </a:r>
            <a:r>
              <a:rPr lang="en-US"/>
              <a:t>. 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leervaardigheden</a:t>
            </a:r>
            <a:r>
              <a:rPr lang="en-US"/>
              <a:t>:  </a:t>
            </a:r>
            <a:r>
              <a:rPr lang="en-US" err="1"/>
              <a:t>bv</a:t>
            </a:r>
            <a:r>
              <a:rPr lang="en-US"/>
              <a:t> </a:t>
            </a:r>
            <a:r>
              <a:rPr lang="en-US" err="1"/>
              <a:t>eenheden</a:t>
            </a:r>
            <a:r>
              <a:rPr lang="en-US"/>
              <a:t> </a:t>
            </a:r>
            <a:r>
              <a:rPr lang="en-US" err="1"/>
              <a:t>omrekenen</a:t>
            </a:r>
            <a:r>
              <a:rPr lang="en-US"/>
              <a:t>, </a:t>
            </a:r>
            <a:r>
              <a:rPr lang="en-US" err="1"/>
              <a:t>binas</a:t>
            </a:r>
            <a:r>
              <a:rPr lang="en-US"/>
              <a:t> </a:t>
            </a:r>
            <a:r>
              <a:rPr lang="en-US" err="1"/>
              <a:t>opzoeken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Verbranding</a:t>
            </a:r>
            <a:r>
              <a:rPr lang="en-US"/>
              <a:t>: </a:t>
            </a:r>
            <a:r>
              <a:rPr lang="en-US" err="1"/>
              <a:t>reactie</a:t>
            </a:r>
            <a:r>
              <a:rPr lang="en-US"/>
              <a:t> </a:t>
            </a:r>
            <a:r>
              <a:rPr lang="en-US" err="1"/>
              <a:t>vergelijkingen</a:t>
            </a:r>
            <a:r>
              <a:rPr lang="en-US"/>
              <a:t> </a:t>
            </a:r>
            <a:r>
              <a:rPr lang="en-US" err="1"/>
              <a:t>maken</a:t>
            </a:r>
            <a:r>
              <a:rPr lang="en-US"/>
              <a:t>, </a:t>
            </a:r>
            <a:r>
              <a:rPr lang="en-US" err="1"/>
              <a:t>verbrandingsproducten</a:t>
            </a:r>
            <a:r>
              <a:rPr lang="en-US"/>
              <a:t> </a:t>
            </a:r>
            <a:r>
              <a:rPr lang="en-US" err="1"/>
              <a:t>kennen</a:t>
            </a:r>
            <a:r>
              <a:rPr lang="en-US"/>
              <a:t> (</a:t>
            </a:r>
            <a:r>
              <a:rPr lang="en-US" err="1"/>
              <a:t>gaan</a:t>
            </a:r>
            <a:r>
              <a:rPr lang="en-US"/>
              <a:t> we zo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</a:t>
            </a:r>
            <a:r>
              <a:rPr lang="en-US" err="1"/>
              <a:t>kijken</a:t>
            </a:r>
            <a:r>
              <a:rPr lang="en-US"/>
              <a:t>)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Water, </a:t>
            </a:r>
            <a:r>
              <a:rPr lang="en-US" err="1"/>
              <a:t>zuren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basen</a:t>
            </a:r>
            <a:r>
              <a:rPr lang="en-US"/>
              <a:t>: </a:t>
            </a:r>
            <a:r>
              <a:rPr lang="en-US" err="1"/>
              <a:t>bijvoorbeeld</a:t>
            </a:r>
            <a:r>
              <a:rPr lang="en-US"/>
              <a:t> over hard water,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ook</a:t>
            </a:r>
            <a:r>
              <a:rPr lang="en-US"/>
              <a:t> over pH, </a:t>
            </a:r>
            <a:r>
              <a:rPr lang="en-US" err="1"/>
              <a:t>indicatoren</a:t>
            </a:r>
            <a:r>
              <a:rPr lang="en-US"/>
              <a:t> 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Basischemie</a:t>
            </a:r>
            <a:r>
              <a:rPr lang="en-US"/>
              <a:t>: </a:t>
            </a:r>
            <a:r>
              <a:rPr lang="en-US" err="1"/>
              <a:t>bijv</a:t>
            </a:r>
            <a:r>
              <a:rPr lang="en-US"/>
              <a:t>. </a:t>
            </a:r>
            <a:r>
              <a:rPr lang="en-US" err="1"/>
              <a:t>scheidingsmethoden</a:t>
            </a:r>
            <a:r>
              <a:rPr lang="en-US"/>
              <a:t>, </a:t>
            </a:r>
            <a:r>
              <a:rPr lang="en-US" err="1"/>
              <a:t>mengsels</a:t>
            </a:r>
            <a:r>
              <a:rPr lang="en-US"/>
              <a:t>, wat </a:t>
            </a:r>
            <a:r>
              <a:rPr lang="en-US" err="1"/>
              <a:t>formules</a:t>
            </a:r>
            <a:r>
              <a:rPr lang="en-US"/>
              <a:t> van </a:t>
            </a:r>
            <a:r>
              <a:rPr lang="en-US" err="1"/>
              <a:t>stoffen</a:t>
            </a:r>
            <a:r>
              <a:rPr lang="en-US"/>
              <a:t> die je </a:t>
            </a:r>
            <a:r>
              <a:rPr lang="en-US" err="1"/>
              <a:t>moet</a:t>
            </a:r>
            <a:r>
              <a:rPr lang="en-US"/>
              <a:t> </a:t>
            </a:r>
            <a:r>
              <a:rPr lang="en-US" err="1"/>
              <a:t>kennen</a:t>
            </a:r>
            <a:r>
              <a:rPr lang="en-US"/>
              <a:t>, </a:t>
            </a:r>
            <a:r>
              <a:rPr lang="en-US" err="1"/>
              <a:t>hebben</a:t>
            </a:r>
            <a:r>
              <a:rPr lang="en-US"/>
              <a:t> we </a:t>
            </a:r>
            <a:r>
              <a:rPr lang="en-US" err="1"/>
              <a:t>straks</a:t>
            </a:r>
            <a:r>
              <a:rPr lang="en-US"/>
              <a:t> een </a:t>
            </a:r>
            <a:r>
              <a:rPr lang="en-US" err="1"/>
              <a:t>lijstje</a:t>
            </a:r>
            <a:r>
              <a:rPr lang="en-US"/>
              <a:t> </a:t>
            </a:r>
            <a:r>
              <a:rPr lang="en-US" err="1"/>
              <a:t>voor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Bouw van </a:t>
            </a:r>
            <a:r>
              <a:rPr lang="en-US" err="1"/>
              <a:t>materie</a:t>
            </a:r>
            <a:r>
              <a:rPr lang="en-US"/>
              <a:t>: </a:t>
            </a:r>
            <a:r>
              <a:rPr lang="en-US" err="1"/>
              <a:t>atomen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moleculen</a:t>
            </a:r>
            <a:r>
              <a:rPr lang="en-US"/>
              <a:t>, </a:t>
            </a:r>
            <a:r>
              <a:rPr lang="en-US" err="1"/>
              <a:t>faseovergangen</a:t>
            </a:r>
            <a:r>
              <a:rPr lang="en-US"/>
              <a:t>, </a:t>
            </a:r>
            <a:r>
              <a:rPr lang="en-US" err="1"/>
              <a:t>molecuulmassa</a:t>
            </a:r>
            <a:r>
              <a:rPr lang="en-US"/>
              <a:t> </a:t>
            </a:r>
            <a:r>
              <a:rPr lang="en-US" err="1"/>
              <a:t>berekenen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Productieprocessen</a:t>
            </a:r>
            <a:r>
              <a:rPr lang="en-US"/>
              <a:t>: over het </a:t>
            </a:r>
            <a:r>
              <a:rPr lang="en-US" err="1"/>
              <a:t>doen</a:t>
            </a:r>
            <a:r>
              <a:rPr lang="en-US"/>
              <a:t> van </a:t>
            </a:r>
            <a:r>
              <a:rPr lang="en-US" err="1"/>
              <a:t>practica</a:t>
            </a:r>
            <a:r>
              <a:rPr lang="en-US"/>
              <a:t>, </a:t>
            </a:r>
            <a:r>
              <a:rPr lang="en-US" err="1"/>
              <a:t>glaswerk</a:t>
            </a:r>
            <a:r>
              <a:rPr lang="en-US"/>
              <a:t> </a:t>
            </a:r>
            <a:r>
              <a:rPr lang="en-US" err="1"/>
              <a:t>enzo</a:t>
            </a:r>
            <a:r>
              <a:rPr lang="en-US"/>
              <a:t>. Ook </a:t>
            </a:r>
            <a:r>
              <a:rPr lang="en-US" err="1"/>
              <a:t>productonderzoek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Productonderzoek</a:t>
            </a:r>
            <a:r>
              <a:rPr lang="en-US"/>
              <a:t>: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Vaardigheden</a:t>
            </a:r>
            <a:r>
              <a:rPr lang="en-US"/>
              <a:t> in </a:t>
            </a:r>
            <a:r>
              <a:rPr lang="en-US" err="1"/>
              <a:t>samenhang</a:t>
            </a:r>
            <a:r>
              <a:rPr lang="en-US"/>
              <a:t>: </a:t>
            </a:r>
            <a:r>
              <a:rPr lang="en-US" err="1"/>
              <a:t>alles</a:t>
            </a:r>
            <a:r>
              <a:rPr lang="en-US"/>
              <a:t> door </a:t>
            </a:r>
            <a:r>
              <a:rPr lang="en-US" err="1"/>
              <a:t>elkaar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kunnen</a:t>
            </a:r>
            <a:r>
              <a:rPr lang="en-US"/>
              <a:t> </a:t>
            </a:r>
            <a:r>
              <a:rPr lang="en-US" err="1"/>
              <a:t>herkennen</a:t>
            </a:r>
            <a:r>
              <a:rPr lang="en-US"/>
              <a:t> wat je </a:t>
            </a:r>
            <a:r>
              <a:rPr lang="en-US" err="1"/>
              <a:t>moet</a:t>
            </a:r>
            <a:r>
              <a:rPr lang="en-US"/>
              <a:t> </a:t>
            </a:r>
            <a:r>
              <a:rPr lang="en-US" err="1"/>
              <a:t>doen</a:t>
            </a:r>
            <a:endParaRPr lang="en-US">
              <a:ea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We </a:t>
            </a:r>
            <a:r>
              <a:rPr lang="en-US" err="1"/>
              <a:t>gaan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nu een </a:t>
            </a:r>
            <a:r>
              <a:rPr lang="en-US" err="1"/>
              <a:t>aantal</a:t>
            </a:r>
            <a:r>
              <a:rPr lang="en-US"/>
              <a:t> </a:t>
            </a:r>
            <a:r>
              <a:rPr lang="en-US" err="1"/>
              <a:t>dingen</a:t>
            </a:r>
            <a:r>
              <a:rPr lang="en-US"/>
              <a:t> </a:t>
            </a:r>
            <a:r>
              <a:rPr lang="en-US" err="1"/>
              <a:t>behandelen</a:t>
            </a:r>
            <a:r>
              <a:rPr lang="en-US"/>
              <a:t>, check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vooral</a:t>
            </a:r>
            <a:r>
              <a:rPr lang="en-US"/>
              <a:t> de </a:t>
            </a:r>
            <a:r>
              <a:rPr lang="en-US" err="1"/>
              <a:t>spreekuren</a:t>
            </a:r>
            <a:r>
              <a:rPr lang="en-US"/>
              <a:t> van </a:t>
            </a:r>
            <a:r>
              <a:rPr lang="en-US" err="1"/>
              <a:t>vorige</a:t>
            </a:r>
            <a:r>
              <a:rPr lang="en-US"/>
              <a:t> </a:t>
            </a:r>
            <a:r>
              <a:rPr lang="en-US" err="1"/>
              <a:t>jaren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meer</a:t>
            </a:r>
            <a:r>
              <a:rPr lang="en-US"/>
              <a:t> </a:t>
            </a:r>
            <a:r>
              <a:rPr lang="en-US" err="1"/>
              <a:t>informatie</a:t>
            </a:r>
            <a:r>
              <a:rPr lang="en-US"/>
              <a:t> + download slides met </a:t>
            </a:r>
            <a:r>
              <a:rPr lang="en-US" err="1"/>
              <a:t>bijlage</a:t>
            </a:r>
            <a:endParaRPr lang="en-US">
              <a:ea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err="1"/>
              <a:t>Vb</a:t>
            </a:r>
            <a:r>
              <a:rPr lang="en-US"/>
              <a:t> van wat je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hoeft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kennen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het CE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alkanen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alkenen</a:t>
            </a:r>
            <a:r>
              <a:rPr lang="en-US"/>
              <a:t>, </a:t>
            </a:r>
            <a:r>
              <a:rPr lang="en-US" err="1"/>
              <a:t>komt</a:t>
            </a:r>
            <a:r>
              <a:rPr lang="en-US"/>
              <a:t> er </a:t>
            </a:r>
            <a:r>
              <a:rPr lang="en-US" err="1"/>
              <a:t>niet</a:t>
            </a:r>
            <a:r>
              <a:rPr lang="en-US"/>
              <a:t> op. Je </a:t>
            </a:r>
            <a:r>
              <a:rPr lang="en-US" err="1"/>
              <a:t>moet</a:t>
            </a:r>
            <a:r>
              <a:rPr lang="en-US"/>
              <a:t> </a:t>
            </a:r>
            <a:r>
              <a:rPr lang="en-US" err="1"/>
              <a:t>wel</a:t>
            </a:r>
            <a:r>
              <a:rPr lang="en-US"/>
              <a:t> </a:t>
            </a:r>
            <a:r>
              <a:rPr lang="en-US" err="1"/>
              <a:t>weten</a:t>
            </a:r>
            <a:r>
              <a:rPr lang="en-US"/>
              <a:t> wat een </a:t>
            </a:r>
            <a:r>
              <a:rPr lang="en-US" err="1"/>
              <a:t>koolwaterstof</a:t>
            </a:r>
            <a:r>
              <a:rPr lang="en-US"/>
              <a:t> is (combi van </a:t>
            </a:r>
            <a:r>
              <a:rPr lang="en-US" err="1"/>
              <a:t>C’tjes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H’tjes</a:t>
            </a:r>
            <a:r>
              <a:rPr lang="en-US"/>
              <a:t>)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59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56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Thijs</a:t>
            </a:r>
          </a:p>
          <a:p>
            <a:r>
              <a:rPr lang="en-US" err="1">
                <a:ea typeface="Calibri"/>
                <a:cs typeface="Calibri"/>
              </a:rPr>
              <a:t>Tweevoudige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elementen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518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>
                <a:ea typeface="Calibri"/>
                <a:cs typeface="Calibri"/>
              </a:rPr>
              <a:t>Thijs</a:t>
            </a:r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00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65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7096-B442-4818-9E7F-0BEE6387C312}" type="datetime1">
              <a:rPr lang="nl-NL" smtClean="0"/>
              <a:t>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A74E-CDC1-4FCB-BBC8-C89C112B973F}" type="datetime1">
              <a:rPr lang="nl-NL" smtClean="0"/>
              <a:t>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F966-B7E1-4ACF-8644-22FD2D0DD1A2}" type="datetime1">
              <a:rPr lang="nl-NL" smtClean="0"/>
              <a:t>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2FD-53B9-406E-AD79-AFCEFF56AAEB}" type="datetime1">
              <a:rPr lang="nl-NL" smtClean="0"/>
              <a:t>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FFE0-A6F1-4D3E-93F0-D23F11F5C37A}" type="datetime1">
              <a:rPr lang="nl-NL" smtClean="0"/>
              <a:t>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69D7-58F7-4F81-80EC-CF8072D45698}" type="datetime1">
              <a:rPr lang="nl-NL" smtClean="0"/>
              <a:t>8-5-2025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F98-56E1-4DC8-94BA-28F19EB83E90}" type="datetime1">
              <a:rPr lang="nl-NL" smtClean="0"/>
              <a:t>8-5-2025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AE81-DE27-4975-92C2-9DFA54B636AD}" type="datetime1">
              <a:rPr lang="nl-NL" smtClean="0"/>
              <a:t>8-5-2025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F6FA-D4DD-4F24-878E-E5DF5561DC12}" type="datetime1">
              <a:rPr lang="nl-NL" smtClean="0"/>
              <a:t>8-5-2025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EBE1-DF90-4993-8C00-00CFCD13D33A}" type="datetime1">
              <a:rPr lang="nl-NL" smtClean="0"/>
              <a:t>8-5-2025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43F9-2514-4114-BB98-32DFA8D4F9A1}" type="datetime1">
              <a:rPr lang="nl-NL" smtClean="0"/>
              <a:t>8-5-2025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0D29-8F52-4068-A66C-89B479B99157}" type="datetime1">
              <a:rPr lang="nl-NL" smtClean="0"/>
              <a:t>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instagram.com/meneer_tangens?igsh=MXJrOGxpbjk2emVzZg%3D%3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75C71-82C6-2A7E-6B98-21D15E09D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Eindexamenspreekuur </a:t>
            </a:r>
            <a:br>
              <a:rPr lang="nl-NL">
                <a:latin typeface="Effra"/>
              </a:rPr>
            </a:br>
            <a:r>
              <a:rPr lang="nl-NL">
                <a:latin typeface="Effra"/>
              </a:rPr>
              <a:t>NaSk-2</a:t>
            </a:r>
            <a:endParaRPr lang="nl-NL" noProof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20FDED-A93A-619F-E551-1FC891A162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38883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C523A-8084-7055-27FF-C94C4A14D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9D22-7CBF-B8B7-D430-03E6506CD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Effra"/>
              </a:rPr>
              <a:t>Kijkersvraag: zuur base reactie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7246C56-7003-D2E7-2B2C-38CAFFF3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D707D99-29D5-6B6E-9820-7F654897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10</a:t>
            </a:fld>
            <a:endParaRPr lang="nl-NL" noProof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62C740C-896F-FD94-C0A0-9F189EB15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Effra"/>
              </a:rPr>
              <a:t>Neutralisatie reactie</a:t>
            </a:r>
          </a:p>
          <a:p>
            <a:r>
              <a:rPr lang="nl-NL" dirty="0"/>
              <a:t>Zure oplossing gaat van min. 1 pH richting de 7</a:t>
            </a:r>
          </a:p>
          <a:p>
            <a:r>
              <a:rPr lang="nl-NL" dirty="0"/>
              <a:t>Basische oplossing gaat van max. 14 richting 7</a:t>
            </a:r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1C8FB061-896C-0C3E-1CD9-6A066222AF82}"/>
              </a:ext>
            </a:extLst>
          </p:cNvPr>
          <p:cNvSpPr txBox="1">
            <a:spLocks/>
          </p:cNvSpPr>
          <p:nvPr/>
        </p:nvSpPr>
        <p:spPr>
          <a:xfrm>
            <a:off x="838200" y="3863601"/>
            <a:ext cx="10515600" cy="2403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Voorbeeld zoutzuur + natronloog</a:t>
            </a:r>
          </a:p>
          <a:p>
            <a:pPr marL="0" indent="0" algn="ctr">
              <a:buNone/>
            </a:pPr>
            <a:r>
              <a:rPr lang="nl-NL" dirty="0"/>
              <a:t> </a:t>
            </a:r>
            <a:r>
              <a:rPr lang="nl-NL" dirty="0" err="1">
                <a:solidFill>
                  <a:srgbClr val="FF0000"/>
                </a:solidFill>
              </a:rPr>
              <a:t>H</a:t>
            </a:r>
            <a:r>
              <a:rPr lang="nl-NL" dirty="0" err="1">
                <a:solidFill>
                  <a:srgbClr val="00B050"/>
                </a:solidFill>
              </a:rPr>
              <a:t>Cl</a:t>
            </a:r>
            <a:r>
              <a:rPr lang="nl-NL" dirty="0"/>
              <a:t> + </a:t>
            </a:r>
            <a:r>
              <a:rPr lang="nl-NL" dirty="0" err="1">
                <a:solidFill>
                  <a:srgbClr val="FFC000"/>
                </a:solidFill>
              </a:rPr>
              <a:t>Na</a:t>
            </a:r>
            <a:r>
              <a:rPr lang="nl-NL" dirty="0" err="1">
                <a:solidFill>
                  <a:srgbClr val="002060"/>
                </a:solidFill>
              </a:rPr>
              <a:t>O</a:t>
            </a:r>
            <a:r>
              <a:rPr lang="nl-NL" dirty="0" err="1">
                <a:solidFill>
                  <a:srgbClr val="FF0000"/>
                </a:solidFill>
              </a:rPr>
              <a:t>H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nl-NL" noProof="0" dirty="0">
                <a:solidFill>
                  <a:srgbClr val="FF0000"/>
                </a:solidFill>
                <a:latin typeface="Effra" panose="02000506080000020004"/>
              </a:rPr>
              <a:t>₂</a:t>
            </a:r>
            <a:r>
              <a:rPr lang="nl-NL" dirty="0">
                <a:solidFill>
                  <a:srgbClr val="002060"/>
                </a:solidFill>
                <a:sym typeface="Wingdings" panose="05000000000000000000" pitchFamily="2" charset="2"/>
              </a:rPr>
              <a:t>O</a:t>
            </a:r>
            <a:r>
              <a:rPr lang="nl-NL" dirty="0">
                <a:sym typeface="Wingdings" panose="05000000000000000000" pitchFamily="2" charset="2"/>
              </a:rPr>
              <a:t> + </a:t>
            </a:r>
            <a:r>
              <a:rPr lang="nl-NL" dirty="0" err="1">
                <a:solidFill>
                  <a:srgbClr val="FFC000"/>
                </a:solidFill>
                <a:sym typeface="Wingdings" panose="05000000000000000000" pitchFamily="2" charset="2"/>
              </a:rPr>
              <a:t>Na</a:t>
            </a:r>
            <a:r>
              <a:rPr lang="nl-NL" dirty="0" err="1">
                <a:solidFill>
                  <a:srgbClr val="00B050"/>
                </a:solidFill>
                <a:sym typeface="Wingdings" panose="05000000000000000000" pitchFamily="2" charset="2"/>
              </a:rPr>
              <a:t>Cl</a:t>
            </a:r>
            <a:endParaRPr lang="nl-NL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nl-NL" dirty="0">
                <a:sym typeface="Wingdings" panose="05000000000000000000" pitchFamily="2" charset="2"/>
              </a:rPr>
              <a:t>Ofwel</a:t>
            </a:r>
          </a:p>
          <a:p>
            <a:pPr marL="0" indent="0" algn="ctr">
              <a:buNone/>
            </a:pP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30000" noProof="0" dirty="0">
                <a:latin typeface="Effra" panose="02000506080000020004"/>
              </a:rPr>
              <a:t>+</a:t>
            </a:r>
            <a:r>
              <a:rPr lang="nl-NL" dirty="0"/>
              <a:t> + </a:t>
            </a:r>
            <a:r>
              <a:rPr lang="nl-NL" dirty="0">
                <a:solidFill>
                  <a:srgbClr val="002060"/>
                </a:solidFill>
              </a:rPr>
              <a:t>O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30000" noProof="0" dirty="0">
                <a:latin typeface="Effra" panose="02000506080000020004"/>
              </a:rPr>
              <a:t>-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nl-NL" noProof="0" dirty="0">
                <a:solidFill>
                  <a:srgbClr val="FF0000"/>
                </a:solidFill>
                <a:latin typeface="Effra" panose="02000506080000020004"/>
              </a:rPr>
              <a:t>₂</a:t>
            </a:r>
            <a:r>
              <a:rPr lang="nl-NL" dirty="0">
                <a:solidFill>
                  <a:srgbClr val="002060"/>
                </a:solidFill>
                <a:sym typeface="Wingdings" panose="05000000000000000000" pitchFamily="2" charset="2"/>
              </a:rPr>
              <a:t>O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6CAA3-CE64-D533-047D-25F1E84E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Wat moet je uit je hoofd kennen?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135DFE-34DF-9F7B-5A57-FB674A103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noProof="0"/>
              <a:t>Verbranding komt later!</a:t>
            </a:r>
          </a:p>
          <a:p>
            <a:r>
              <a:rPr lang="nl-NL" b="1" noProof="0"/>
              <a:t>Scheidingsmethoden</a:t>
            </a:r>
            <a:r>
              <a:rPr lang="nl-NL" noProof="0"/>
              <a:t>: filtreren, bezinken, extraheren, adsorptie, destilleren, indampen.</a:t>
            </a:r>
          </a:p>
          <a:p>
            <a:r>
              <a:rPr lang="nl-NL" b="1" noProof="0"/>
              <a:t>Reacties: </a:t>
            </a:r>
            <a:r>
              <a:rPr lang="nl-NL" noProof="0"/>
              <a:t>Verschil reactievergelijking en reactieschema.</a:t>
            </a:r>
          </a:p>
          <a:p>
            <a:r>
              <a:rPr lang="nl-NL" b="1" noProof="0"/>
              <a:t>Toestanden</a:t>
            </a:r>
            <a:r>
              <a:rPr lang="nl-NL" noProof="0"/>
              <a:t> van stoffen: (s), (l), (g), (</a:t>
            </a:r>
            <a:r>
              <a:rPr lang="nl-NL" noProof="0" err="1"/>
              <a:t>aq</a:t>
            </a:r>
            <a:r>
              <a:rPr lang="nl-NL" noProof="0"/>
              <a:t>)</a:t>
            </a:r>
          </a:p>
          <a:p>
            <a:r>
              <a:rPr lang="nl-NL" b="1" noProof="0"/>
              <a:t>Kunststoffen</a:t>
            </a:r>
            <a:r>
              <a:rPr lang="nl-NL" noProof="0"/>
              <a:t>: polymerisatie, thermoplasten, thermoharders.</a:t>
            </a:r>
          </a:p>
          <a:p>
            <a:r>
              <a:rPr lang="nl-NL" b="1" noProof="0"/>
              <a:t>Hard en zacht water:</a:t>
            </a:r>
          </a:p>
          <a:p>
            <a:pPr lvl="1"/>
            <a:r>
              <a:rPr lang="nl-NL" noProof="0"/>
              <a:t>Problemen bij hard water: ketelsteen, kalkzeep.</a:t>
            </a:r>
          </a:p>
          <a:p>
            <a:pPr lvl="1"/>
            <a:r>
              <a:rPr lang="nl-NL" noProof="0"/>
              <a:t>Methoden ontharden: koken, ionenwisselaar, neerslagreactie.</a:t>
            </a:r>
          </a:p>
          <a:p>
            <a:r>
              <a:rPr lang="nl-NL" b="1" noProof="0"/>
              <a:t>Kleur</a:t>
            </a:r>
            <a:r>
              <a:rPr lang="nl-NL" noProof="0"/>
              <a:t> van Cu</a:t>
            </a:r>
            <a:r>
              <a:rPr lang="nl-NL" baseline="30000" noProof="0"/>
              <a:t>2+ </a:t>
            </a:r>
            <a:r>
              <a:rPr lang="nl-NL" noProof="0"/>
              <a:t>is </a:t>
            </a:r>
            <a:r>
              <a:rPr lang="nl-NL" noProof="0">
                <a:solidFill>
                  <a:srgbClr val="00B0F0"/>
                </a:solidFill>
              </a:rPr>
              <a:t>(licht)blauw</a:t>
            </a:r>
            <a:r>
              <a:rPr lang="nl-NL" noProof="0"/>
              <a:t>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71B36D-F7BC-1375-4F22-9A287371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905709-0D06-269D-4095-6B9BCAFE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3750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54C46-6842-3EE2-BAB1-ED903C5D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Wat hoef je </a:t>
            </a:r>
            <a:r>
              <a:rPr lang="nl-NL" u="sng" noProof="0"/>
              <a:t>niet</a:t>
            </a:r>
            <a:r>
              <a:rPr lang="nl-NL" noProof="0"/>
              <a:t> uit je hoofd te kennen?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60F4913-4BF2-BB30-7421-416990CA0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113107"/>
              </p:ext>
            </p:extLst>
          </p:nvPr>
        </p:nvGraphicFramePr>
        <p:xfrm>
          <a:off x="838200" y="1458859"/>
          <a:ext cx="10515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9586325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399151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 dirty="0" err="1"/>
                        <a:t>BiNaS</a:t>
                      </a:r>
                      <a:r>
                        <a:rPr lang="nl-NL" noProof="0" dirty="0"/>
                        <a:t> tabel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Onderwerp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7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Tabel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Absolute temperatuur (Kelvin naar Celsius)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399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Tabel 2 &amp;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Omrekenen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22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Tabel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Veiligheid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921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Tabel 32 &amp; 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Isotopen en atoomsoorten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86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Tabel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Periodiek systeem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5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Tabel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Oplosbaarheid zouten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7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Tabel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Indicatoren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9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Tabel 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Legeringen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92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Tabel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Vlamkleuren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5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Tabel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Gevaarlijke stoffen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087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Tabel 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Destilleren en kraken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92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Tabel 43 &amp;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Afval en E-nummers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352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Opzoeken per onderwerp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360543"/>
                  </a:ext>
                </a:extLst>
              </a:tr>
            </a:tbl>
          </a:graphicData>
        </a:graphic>
      </p:graphicFrame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184606-6EBE-1C8B-FE13-3A934381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91B714-FB76-89C1-F2DE-7A699BEF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1032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DA23E-75F7-0DD3-AD86-8204C6DDD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9C6D-F596-3E6D-CADE-053DA232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Effra"/>
              </a:rPr>
              <a:t>Kijkersvraag: rekenen met grote getallen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2331267-5D53-A300-B07B-12DBA81D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F43606-F559-1C06-7781-7CF8C030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13</a:t>
            </a:fld>
            <a:endParaRPr lang="nl-NL" noProof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ED8AA-249E-12FE-8EFC-8AFD03D39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Effra"/>
              </a:rPr>
              <a:t>Wetenschappelijke notatie (tabel 2 en 3 BINAS)</a:t>
            </a:r>
            <a:endParaRPr lang="nl-NL"/>
          </a:p>
          <a:p>
            <a:r>
              <a:rPr lang="nl-NL" dirty="0">
                <a:latin typeface="Effra"/>
              </a:rPr>
              <a:t>Metriek stelsel</a:t>
            </a:r>
            <a:endParaRPr lang="nl-NL" dirty="0"/>
          </a:p>
          <a:p>
            <a:r>
              <a:rPr lang="nl-NL" dirty="0">
                <a:latin typeface="Effra"/>
              </a:rPr>
              <a:t>Voorbeeldvraag</a:t>
            </a:r>
            <a:endParaRPr lang="nl-NL" dirty="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61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FB05D-90D7-8C80-A6EA-C6275C21B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1258-939E-4A4B-AA25-75B38679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Effra"/>
              </a:rPr>
              <a:t>Kijkersvraag rekenen met grote getallen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3C13715-ED65-44A3-EBB0-0F7AFE91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4F46EF-B92F-402B-BD86-2AD8F033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14</a:t>
            </a:fld>
            <a:endParaRPr lang="nl-NL" noProof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1B3AD6C-6624-A8E3-F90B-69D3CB2DF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Effra"/>
              </a:rPr>
              <a:t>Wetenschappelijke notatie (tabel 2 en 3 BINAS)</a:t>
            </a:r>
            <a:endParaRPr lang="nl-NL" dirty="0"/>
          </a:p>
          <a:p>
            <a:endParaRPr lang="nl-NL"/>
          </a:p>
        </p:txBody>
      </p:sp>
      <p:pic>
        <p:nvPicPr>
          <p:cNvPr id="3" name="Afbeelding 2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7FB7DEB3-7E4D-BB84-A1D3-B172162F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06" y="3105394"/>
            <a:ext cx="2609850" cy="2190750"/>
          </a:xfrm>
          <a:prstGeom prst="rect">
            <a:avLst/>
          </a:prstGeom>
        </p:spPr>
      </p:pic>
      <p:pic>
        <p:nvPicPr>
          <p:cNvPr id="7" name="Afbeelding 6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587F326D-AB39-C0A1-F7E2-F243FCAE9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081" y="2600569"/>
            <a:ext cx="4686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4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90285-847E-F3E6-13FC-1F24599A3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3107-D592-4409-CC73-40F263CC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Effra"/>
              </a:rPr>
              <a:t>Kijkersvraag: rekenen met grote getallen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F846AD-A8F0-5A01-4065-471D961E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F822A9-4BB8-C978-EF58-31EA1FF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15</a:t>
            </a:fld>
            <a:endParaRPr lang="nl-NL" noProof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50AE42C-6B34-918F-7D2F-62910784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Effra"/>
              </a:rPr>
              <a:t>Metriek stelsel</a:t>
            </a:r>
            <a:endParaRPr lang="nl-NL" dirty="0"/>
          </a:p>
          <a:p>
            <a:pPr marL="0" indent="0">
              <a:buNone/>
            </a:pPr>
            <a:endParaRPr lang="nl-NL" dirty="0">
              <a:latin typeface="Effra"/>
            </a:endParaRPr>
          </a:p>
          <a:p>
            <a:pPr marL="0" indent="0">
              <a:buNone/>
            </a:pPr>
            <a:r>
              <a:rPr lang="nl-NL" sz="2000" u="sng" dirty="0">
                <a:latin typeface="Effra"/>
              </a:rPr>
              <a:t>K</a:t>
            </a:r>
            <a:r>
              <a:rPr lang="nl-NL" sz="2000" dirty="0">
                <a:latin typeface="Effra"/>
              </a:rPr>
              <a:t>an </a:t>
            </a:r>
            <a:r>
              <a:rPr lang="nl-NL" sz="2000" u="sng" dirty="0">
                <a:latin typeface="Effra"/>
              </a:rPr>
              <a:t>H</a:t>
            </a:r>
            <a:r>
              <a:rPr lang="nl-NL" sz="2000" dirty="0">
                <a:latin typeface="Effra"/>
              </a:rPr>
              <a:t>et </a:t>
            </a:r>
            <a:r>
              <a:rPr lang="nl-NL" sz="2000" u="sng" err="1">
                <a:latin typeface="Effra"/>
              </a:rPr>
              <a:t>DA</a:t>
            </a:r>
            <a:r>
              <a:rPr lang="nl-NL" sz="2000" err="1">
                <a:latin typeface="Effra"/>
              </a:rPr>
              <a:t>metje</a:t>
            </a:r>
            <a:r>
              <a:rPr lang="nl-NL" sz="2000" dirty="0">
                <a:latin typeface="Effra"/>
              </a:rPr>
              <a:t> </a:t>
            </a:r>
            <a:r>
              <a:rPr lang="nl-NL" sz="2000" u="sng" dirty="0">
                <a:latin typeface="Effra"/>
              </a:rPr>
              <a:t>M</a:t>
            </a:r>
            <a:r>
              <a:rPr lang="nl-NL" sz="2000" dirty="0">
                <a:latin typeface="Effra"/>
              </a:rPr>
              <a:t>et </a:t>
            </a:r>
            <a:r>
              <a:rPr lang="nl-NL" sz="2000" u="sng" dirty="0">
                <a:latin typeface="Effra"/>
              </a:rPr>
              <a:t>D</a:t>
            </a:r>
            <a:r>
              <a:rPr lang="nl-NL" sz="2000" dirty="0">
                <a:latin typeface="Effra"/>
              </a:rPr>
              <a:t>e </a:t>
            </a:r>
            <a:r>
              <a:rPr lang="nl-NL" sz="2000" u="sng" dirty="0">
                <a:latin typeface="Effra"/>
              </a:rPr>
              <a:t>C</a:t>
            </a:r>
            <a:r>
              <a:rPr lang="nl-NL" sz="2000" dirty="0">
                <a:latin typeface="Effra"/>
              </a:rPr>
              <a:t>entimeter </a:t>
            </a:r>
            <a:r>
              <a:rPr lang="nl-NL" sz="2000" u="sng" dirty="0">
                <a:latin typeface="Effra"/>
              </a:rPr>
              <a:t>M</a:t>
            </a:r>
            <a:r>
              <a:rPr lang="nl-NL" sz="2000" dirty="0">
                <a:latin typeface="Effra"/>
              </a:rPr>
              <a:t>eten</a:t>
            </a:r>
          </a:p>
          <a:p>
            <a:pPr marL="0" indent="0">
              <a:buNone/>
            </a:pPr>
            <a:endParaRPr lang="nl-NL" dirty="0"/>
          </a:p>
          <a:p>
            <a:endParaRPr lang="nl-NL"/>
          </a:p>
        </p:txBody>
      </p:sp>
      <p:pic>
        <p:nvPicPr>
          <p:cNvPr id="3" name="Afbeelding 2" descr="Metriek stelsel – Teaching Things">
            <a:extLst>
              <a:ext uri="{FF2B5EF4-FFF2-40B4-BE49-F238E27FC236}">
                <a16:creationId xmlns:a16="http://schemas.microsoft.com/office/drawing/2014/main" id="{B9502E68-E2D0-855C-E5B4-10BBDBFFBA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64" r="17163" b="7561"/>
          <a:stretch/>
        </p:blipFill>
        <p:spPr>
          <a:xfrm>
            <a:off x="6854092" y="1408355"/>
            <a:ext cx="3544995" cy="51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0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3603A-0156-7A17-AA08-03A4DC34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222222"/>
                </a:solidFill>
                <a:latin typeface="Arial"/>
                <a:cs typeface="Arial"/>
              </a:rPr>
              <a:t>Rekenen</a:t>
            </a:r>
            <a:r>
              <a:rPr lang="nl-NL" b="0" i="0" noProof="0">
                <a:solidFill>
                  <a:srgbClr val="222222"/>
                </a:solidFill>
                <a:effectLst/>
                <a:latin typeface="Arial"/>
                <a:cs typeface="Arial"/>
              </a:rPr>
              <a:t> met concentraties </a:t>
            </a:r>
            <a:r>
              <a:rPr lang="nl-NL" sz="2800" b="0" i="0" noProof="0">
                <a:solidFill>
                  <a:srgbClr val="222222"/>
                </a:solidFill>
                <a:effectLst/>
                <a:latin typeface="Arial"/>
                <a:cs typeface="Arial"/>
              </a:rPr>
              <a:t>(verhoudingstabel)</a:t>
            </a:r>
            <a:endParaRPr lang="nl-NL" sz="2800" noProof="0">
              <a:latin typeface="Arial"/>
              <a:cs typeface="Arial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A15278-3F06-A1CA-8DF6-B53B5A0CB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2024 tijdvak 2 vraag 23</a:t>
            </a:r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0921D2-BB21-78DB-5F55-5EB5B208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432684-7C53-B563-7FE2-52B96CC9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16</a:t>
            </a:fld>
            <a:endParaRPr lang="nl-NL" noProof="0"/>
          </a:p>
        </p:txBody>
      </p:sp>
      <p:pic>
        <p:nvPicPr>
          <p:cNvPr id="6" name="Afbeelding 5" descr="Afbeelding met tekst, Lettertype, schermopname, wit&#10;&#10;Door AI gegenereerde inhoud is mogelijk onjuist.">
            <a:extLst>
              <a:ext uri="{FF2B5EF4-FFF2-40B4-BE49-F238E27FC236}">
                <a16:creationId xmlns:a16="http://schemas.microsoft.com/office/drawing/2014/main" id="{6C1D6EE0-1517-1DF6-2F2E-489FD94D4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48" y="2750646"/>
            <a:ext cx="11470822" cy="21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7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B2808-463D-D066-83AF-854F26D6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Periodiek systeem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9859D7D-2BDB-2CC1-E62A-71E89C9604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12236" r="5079" b="26386"/>
          <a:stretch/>
        </p:blipFill>
        <p:spPr bwMode="auto">
          <a:xfrm>
            <a:off x="3607081" y="1490048"/>
            <a:ext cx="8118457" cy="4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93B12B8-E890-33CB-1066-CD9C062FF9CA}"/>
              </a:ext>
            </a:extLst>
          </p:cNvPr>
          <p:cNvCxnSpPr>
            <a:cxnSpLocks/>
          </p:cNvCxnSpPr>
          <p:nvPr/>
        </p:nvCxnSpPr>
        <p:spPr>
          <a:xfrm>
            <a:off x="3288809" y="1939636"/>
            <a:ext cx="955300" cy="637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BE856A5-3526-9CDE-4AD9-612C469592D9}"/>
              </a:ext>
            </a:extLst>
          </p:cNvPr>
          <p:cNvCxnSpPr>
            <a:cxnSpLocks/>
          </p:cNvCxnSpPr>
          <p:nvPr/>
        </p:nvCxnSpPr>
        <p:spPr>
          <a:xfrm flipV="1">
            <a:off x="3288809" y="2999278"/>
            <a:ext cx="955300" cy="234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A3340814-5A36-4C49-4927-1F05D5CFAB59}"/>
              </a:ext>
            </a:extLst>
          </p:cNvPr>
          <p:cNvCxnSpPr>
            <a:cxnSpLocks/>
          </p:cNvCxnSpPr>
          <p:nvPr/>
        </p:nvCxnSpPr>
        <p:spPr>
          <a:xfrm flipH="1">
            <a:off x="1768764" y="2999278"/>
            <a:ext cx="1982499" cy="234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5425E95-CFFF-80D0-68F3-B66071511F6C}"/>
              </a:ext>
            </a:extLst>
          </p:cNvPr>
          <p:cNvCxnSpPr>
            <a:cxnSpLocks/>
          </p:cNvCxnSpPr>
          <p:nvPr/>
        </p:nvCxnSpPr>
        <p:spPr>
          <a:xfrm flipH="1" flipV="1">
            <a:off x="2045855" y="2299855"/>
            <a:ext cx="1801193" cy="394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8891D293-E151-AC29-9095-1EFA81D96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t="25975" r="82939" b="65665"/>
          <a:stretch/>
        </p:blipFill>
        <p:spPr bwMode="auto">
          <a:xfrm>
            <a:off x="1396439" y="1490048"/>
            <a:ext cx="1892370" cy="17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02FEA4AE-8A9F-C187-8830-59C42AB7A412}"/>
              </a:ext>
            </a:extLst>
          </p:cNvPr>
          <p:cNvSpPr/>
          <p:nvPr/>
        </p:nvSpPr>
        <p:spPr>
          <a:xfrm>
            <a:off x="10976924" y="3627481"/>
            <a:ext cx="50800" cy="99060"/>
          </a:xfrm>
          <a:prstGeom prst="rect">
            <a:avLst/>
          </a:prstGeom>
          <a:solidFill>
            <a:srgbClr val="FDFA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FD324E1B-F918-C4AC-60E0-D10BA582C936}"/>
              </a:ext>
            </a:extLst>
          </p:cNvPr>
          <p:cNvSpPr/>
          <p:nvPr/>
        </p:nvSpPr>
        <p:spPr>
          <a:xfrm>
            <a:off x="10937240" y="3946569"/>
            <a:ext cx="50800" cy="99060"/>
          </a:xfrm>
          <a:prstGeom prst="rect">
            <a:avLst/>
          </a:prstGeom>
          <a:solidFill>
            <a:srgbClr val="FDFA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17D30F7B-81B0-DAD5-1E91-70CA18D2AD68}"/>
              </a:ext>
            </a:extLst>
          </p:cNvPr>
          <p:cNvCxnSpPr>
            <a:cxnSpLocks/>
          </p:cNvCxnSpPr>
          <p:nvPr/>
        </p:nvCxnSpPr>
        <p:spPr>
          <a:xfrm>
            <a:off x="1350433" y="1529582"/>
            <a:ext cx="740834" cy="908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5C0E2843-E2A9-CE62-02E4-8371065B1C66}"/>
              </a:ext>
            </a:extLst>
          </p:cNvPr>
          <p:cNvCxnSpPr>
            <a:cxnSpLocks/>
          </p:cNvCxnSpPr>
          <p:nvPr/>
        </p:nvCxnSpPr>
        <p:spPr>
          <a:xfrm flipV="1">
            <a:off x="965200" y="2815611"/>
            <a:ext cx="1126067" cy="643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C060486A-2A0B-C4A7-F7B8-339E705325A4}"/>
              </a:ext>
            </a:extLst>
          </p:cNvPr>
          <p:cNvCxnSpPr>
            <a:cxnSpLocks/>
          </p:cNvCxnSpPr>
          <p:nvPr/>
        </p:nvCxnSpPr>
        <p:spPr>
          <a:xfrm flipH="1" flipV="1">
            <a:off x="2992336" y="2846633"/>
            <a:ext cx="258864" cy="5269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D1E3D339-F44D-EC64-5BA6-2C5157507ED6}"/>
              </a:ext>
            </a:extLst>
          </p:cNvPr>
          <p:cNvCxnSpPr>
            <a:cxnSpLocks/>
          </p:cNvCxnSpPr>
          <p:nvPr/>
        </p:nvCxnSpPr>
        <p:spPr>
          <a:xfrm flipV="1">
            <a:off x="2220525" y="3254559"/>
            <a:ext cx="0" cy="471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44E353C7-365F-F14D-2351-432C4A8FFC8C}"/>
              </a:ext>
            </a:extLst>
          </p:cNvPr>
          <p:cNvSpPr txBox="1"/>
          <p:nvPr/>
        </p:nvSpPr>
        <p:spPr>
          <a:xfrm>
            <a:off x="186753" y="1277312"/>
            <a:ext cx="1625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Symbool</a:t>
            </a:r>
          </a:p>
          <a:p>
            <a:r>
              <a:rPr lang="nl-NL" noProof="0">
                <a:latin typeface="Effra" panose="02000506080000020004"/>
              </a:rPr>
              <a:t>(Hoofdletter </a:t>
            </a:r>
            <a:br>
              <a:rPr lang="nl-NL" noProof="0">
                <a:latin typeface="Effra" panose="02000506080000020004"/>
              </a:rPr>
            </a:br>
            <a:r>
              <a:rPr lang="nl-NL" noProof="0">
                <a:latin typeface="Effra" panose="02000506080000020004"/>
              </a:rPr>
              <a:t>+ kleine letter!)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FA98037-7C06-0B64-FF6E-21458BF7911F}"/>
              </a:ext>
            </a:extLst>
          </p:cNvPr>
          <p:cNvSpPr txBox="1"/>
          <p:nvPr/>
        </p:nvSpPr>
        <p:spPr>
          <a:xfrm>
            <a:off x="249971" y="341842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Naam stof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A0ED51C7-0EE6-0223-794C-9666EF4CEA3D}"/>
              </a:ext>
            </a:extLst>
          </p:cNvPr>
          <p:cNvSpPr txBox="1"/>
          <p:nvPr/>
        </p:nvSpPr>
        <p:spPr>
          <a:xfrm>
            <a:off x="1073961" y="3672933"/>
            <a:ext cx="229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Relatieve atoommassa</a:t>
            </a:r>
          </a:p>
          <a:p>
            <a:pPr algn="ctr"/>
            <a:r>
              <a:rPr lang="nl-NL" noProof="0">
                <a:latin typeface="Effra" panose="02000506080000020004"/>
              </a:rPr>
              <a:t>(massa in u)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A0532586-DDED-D47D-9C3D-BA59C35A9DF4}"/>
              </a:ext>
            </a:extLst>
          </p:cNvPr>
          <p:cNvSpPr txBox="1"/>
          <p:nvPr/>
        </p:nvSpPr>
        <p:spPr>
          <a:xfrm>
            <a:off x="2230581" y="3268746"/>
            <a:ext cx="167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Atoomnummer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34B10C40-FE05-6A26-6B54-D6E338535A31}"/>
              </a:ext>
            </a:extLst>
          </p:cNvPr>
          <p:cNvSpPr txBox="1"/>
          <p:nvPr/>
        </p:nvSpPr>
        <p:spPr>
          <a:xfrm>
            <a:off x="5829077" y="1277312"/>
            <a:ext cx="464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Stoffen in dezelfde groep = zelfde eigenschapen</a:t>
            </a:r>
          </a:p>
          <a:p>
            <a:r>
              <a:rPr lang="nl-NL" noProof="0">
                <a:latin typeface="Effra" panose="02000506080000020004"/>
              </a:rPr>
              <a:t>Hogere periode = sterkere eigenschappen</a:t>
            </a:r>
            <a:r>
              <a:rPr lang="nl-NL" baseline="30000" noProof="0">
                <a:latin typeface="Effra" panose="02000506080000020004"/>
              </a:rPr>
              <a:t>1</a:t>
            </a:r>
            <a:endParaRPr lang="nl-NL" noProof="0">
              <a:latin typeface="Effra" panose="02000506080000020004"/>
            </a:endParaRPr>
          </a:p>
        </p:txBody>
      </p:sp>
      <p:sp>
        <p:nvSpPr>
          <p:cNvPr id="44" name="Tijdelijke aanduiding voor voettekst 43">
            <a:extLst>
              <a:ext uri="{FF2B5EF4-FFF2-40B4-BE49-F238E27FC236}">
                <a16:creationId xmlns:a16="http://schemas.microsoft.com/office/drawing/2014/main" id="{28FCDD34-DF56-F1EA-EC2B-38AD86BA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1. In de meeste gevallen.</a:t>
            </a:r>
          </a:p>
        </p:txBody>
      </p:sp>
      <p:sp>
        <p:nvSpPr>
          <p:cNvPr id="45" name="Tijdelijke aanduiding voor dianummer 44">
            <a:extLst>
              <a:ext uri="{FF2B5EF4-FFF2-40B4-BE49-F238E27FC236}">
                <a16:creationId xmlns:a16="http://schemas.microsoft.com/office/drawing/2014/main" id="{F0BB61F6-8D75-AD62-2142-03B41D6A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17</a:t>
            </a:fld>
            <a:endParaRPr lang="nl-NL" noProof="0"/>
          </a:p>
        </p:txBody>
      </p:sp>
      <p:graphicFrame>
        <p:nvGraphicFramePr>
          <p:cNvPr id="46" name="Tabel 45">
            <a:extLst>
              <a:ext uri="{FF2B5EF4-FFF2-40B4-BE49-F238E27FC236}">
                <a16:creationId xmlns:a16="http://schemas.microsoft.com/office/drawing/2014/main" id="{C3F8DC35-397B-9BC1-52E2-263B893FE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82935"/>
              </p:ext>
            </p:extLst>
          </p:nvPr>
        </p:nvGraphicFramePr>
        <p:xfrm>
          <a:off x="397932" y="4855863"/>
          <a:ext cx="3179284" cy="1145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516">
                  <a:extLst>
                    <a:ext uri="{9D8B030D-6E8A-4147-A177-3AD203B41FA5}">
                      <a16:colId xmlns:a16="http://schemas.microsoft.com/office/drawing/2014/main" val="99604779"/>
                    </a:ext>
                  </a:extLst>
                </a:gridCol>
                <a:gridCol w="838645">
                  <a:extLst>
                    <a:ext uri="{9D8B030D-6E8A-4147-A177-3AD203B41FA5}">
                      <a16:colId xmlns:a16="http://schemas.microsoft.com/office/drawing/2014/main" val="1295052046"/>
                    </a:ext>
                  </a:extLst>
                </a:gridCol>
                <a:gridCol w="1260123">
                  <a:extLst>
                    <a:ext uri="{9D8B030D-6E8A-4147-A177-3AD203B41FA5}">
                      <a16:colId xmlns:a16="http://schemas.microsoft.com/office/drawing/2014/main" val="2512020521"/>
                    </a:ext>
                  </a:extLst>
                </a:gridCol>
              </a:tblGrid>
              <a:tr h="301600">
                <a:tc>
                  <a:txBody>
                    <a:bodyPr/>
                    <a:lstStyle/>
                    <a:p>
                      <a:endParaRPr lang="nl-NL" sz="1400" noProof="0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Metaal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Niet-metaal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547699"/>
                  </a:ext>
                </a:extLst>
              </a:tr>
              <a:tr h="322767"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Metaal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Legering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Zout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52722"/>
                  </a:ext>
                </a:extLst>
              </a:tr>
              <a:tr h="503766"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Niet-metaal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Zout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Moleculaire stof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09591"/>
                  </a:ext>
                </a:extLst>
              </a:tr>
            </a:tbl>
          </a:graphicData>
        </a:graphic>
      </p:graphicFrame>
      <p:sp>
        <p:nvSpPr>
          <p:cNvPr id="47" name="Tekstvak 46">
            <a:extLst>
              <a:ext uri="{FF2B5EF4-FFF2-40B4-BE49-F238E27FC236}">
                <a16:creationId xmlns:a16="http://schemas.microsoft.com/office/drawing/2014/main" id="{DD055AF8-D7F7-2426-46DA-8CC5F8E2CFF3}"/>
              </a:ext>
            </a:extLst>
          </p:cNvPr>
          <p:cNvSpPr txBox="1"/>
          <p:nvPr/>
        </p:nvSpPr>
        <p:spPr>
          <a:xfrm>
            <a:off x="11275819" y="2693988"/>
            <a:ext cx="461665" cy="2226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Edelgassen zijn perfect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854AB3D6-3469-2A1F-74A6-EF62B1CD497E}"/>
              </a:ext>
            </a:extLst>
          </p:cNvPr>
          <p:cNvSpPr txBox="1"/>
          <p:nvPr/>
        </p:nvSpPr>
        <p:spPr>
          <a:xfrm>
            <a:off x="10815034" y="2999278"/>
            <a:ext cx="461665" cy="1921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Halogenen zijn -1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42B41461-9286-D050-79CE-3D04020A5356}"/>
              </a:ext>
            </a:extLst>
          </p:cNvPr>
          <p:cNvSpPr txBox="1"/>
          <p:nvPr/>
        </p:nvSpPr>
        <p:spPr>
          <a:xfrm>
            <a:off x="3807767" y="2693988"/>
            <a:ext cx="461665" cy="2119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Groep 1 is +1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AF65E0EF-79EE-B25A-F33E-9AD415FC3C73}"/>
              </a:ext>
            </a:extLst>
          </p:cNvPr>
          <p:cNvSpPr txBox="1"/>
          <p:nvPr/>
        </p:nvSpPr>
        <p:spPr>
          <a:xfrm>
            <a:off x="10352929" y="2999277"/>
            <a:ext cx="461665" cy="1921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nl-NL" noProof="0">
                <a:latin typeface="Effra" panose="02000506080000020004"/>
              </a:rPr>
              <a:t>Groep 16 is -2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A571BA4E-1626-10BA-72EF-ECAC886EA014}"/>
              </a:ext>
            </a:extLst>
          </p:cNvPr>
          <p:cNvSpPr/>
          <p:nvPr/>
        </p:nvSpPr>
        <p:spPr>
          <a:xfrm>
            <a:off x="5930900" y="4220633"/>
            <a:ext cx="399877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504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A0C6FB0-DB4D-24D3-3E92-7D85A6407ED2}"/>
              </a:ext>
            </a:extLst>
          </p:cNvPr>
          <p:cNvSpPr txBox="1"/>
          <p:nvPr/>
        </p:nvSpPr>
        <p:spPr>
          <a:xfrm>
            <a:off x="3749888" y="2779607"/>
            <a:ext cx="33358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4400" b="0" i="0" noProof="0">
                <a:solidFill>
                  <a:srgbClr val="202122"/>
                </a:solidFill>
                <a:effectLst/>
                <a:latin typeface="Effra" panose="02000506080000020004"/>
              </a:rPr>
              <a:t>3 C</a:t>
            </a:r>
            <a:r>
              <a:rPr lang="nl-NL" sz="4400" b="0" i="0" baseline="-25000" noProof="0">
                <a:solidFill>
                  <a:srgbClr val="202122"/>
                </a:solidFill>
                <a:effectLst/>
                <a:latin typeface="Effra" panose="02000506080000020004"/>
              </a:rPr>
              <a:t>8</a:t>
            </a:r>
            <a:r>
              <a:rPr lang="nl-NL" sz="4400" b="0" i="0" noProof="0">
                <a:solidFill>
                  <a:srgbClr val="202122"/>
                </a:solidFill>
                <a:effectLst/>
                <a:latin typeface="Effra" panose="02000506080000020004"/>
              </a:rPr>
              <a:t>H</a:t>
            </a:r>
            <a:r>
              <a:rPr lang="nl-NL" sz="4400" b="0" i="0" baseline="-25000" noProof="0">
                <a:solidFill>
                  <a:srgbClr val="202122"/>
                </a:solidFill>
                <a:effectLst/>
                <a:latin typeface="Effra" panose="02000506080000020004"/>
              </a:rPr>
              <a:t>10</a:t>
            </a:r>
            <a:r>
              <a:rPr lang="nl-NL" sz="4400" b="0" i="0" noProof="0">
                <a:solidFill>
                  <a:srgbClr val="202122"/>
                </a:solidFill>
                <a:effectLst/>
                <a:latin typeface="Effra" panose="02000506080000020004"/>
              </a:rPr>
              <a:t>N</a:t>
            </a:r>
            <a:r>
              <a:rPr lang="nl-NL" sz="4400" b="0" i="0" baseline="-25000" noProof="0">
                <a:solidFill>
                  <a:srgbClr val="202122"/>
                </a:solidFill>
                <a:effectLst/>
                <a:latin typeface="Effra" panose="02000506080000020004"/>
              </a:rPr>
              <a:t>4</a:t>
            </a:r>
            <a:r>
              <a:rPr lang="nl-NL" sz="4400" b="0" i="0" noProof="0">
                <a:solidFill>
                  <a:srgbClr val="202122"/>
                </a:solidFill>
                <a:effectLst/>
                <a:latin typeface="Effra" panose="02000506080000020004"/>
              </a:rPr>
              <a:t>O</a:t>
            </a:r>
            <a:r>
              <a:rPr lang="nl-NL" sz="4400" b="0" i="0" baseline="-25000" noProof="0">
                <a:solidFill>
                  <a:srgbClr val="202122"/>
                </a:solidFill>
                <a:effectLst/>
                <a:latin typeface="Effra" panose="02000506080000020004"/>
              </a:rPr>
              <a:t>2</a:t>
            </a:r>
            <a:endParaRPr lang="nl-NL" sz="4400" noProof="0">
              <a:latin typeface="Effra" panose="020005060800000200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286D03-F3E5-4953-3A4D-FFE7E30B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Molecuulformules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B964E2-2C4F-E689-CAC5-EC942CD6B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Moleculaire stof: Cafeïne</a:t>
            </a:r>
          </a:p>
          <a:p>
            <a:endParaRPr lang="nl-NL" noProof="0"/>
          </a:p>
          <a:p>
            <a:endParaRPr lang="nl-NL" noProof="0"/>
          </a:p>
          <a:p>
            <a:endParaRPr lang="nl-NL" noProof="0"/>
          </a:p>
          <a:p>
            <a:r>
              <a:rPr lang="nl-NL" noProof="0"/>
              <a:t>Zout: Mangaan(IV)oxide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BC9C7B-7AC0-0D11-D0A9-A83F2654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18</a:t>
            </a:fld>
            <a:endParaRPr lang="nl-NL" noProof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C192FBA-9722-5420-25D3-B7F7695EC82D}"/>
              </a:ext>
            </a:extLst>
          </p:cNvPr>
          <p:cNvSpPr/>
          <p:nvPr/>
        </p:nvSpPr>
        <p:spPr>
          <a:xfrm>
            <a:off x="3694854" y="2833814"/>
            <a:ext cx="491067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EA37FE6-8DE5-9374-CFB2-4F3C82D0A60C}"/>
              </a:ext>
            </a:extLst>
          </p:cNvPr>
          <p:cNvSpPr/>
          <p:nvPr/>
        </p:nvSpPr>
        <p:spPr>
          <a:xfrm>
            <a:off x="4561627" y="2817939"/>
            <a:ext cx="2269067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E676E08-1E75-71F3-0DEC-5B243BECB98A}"/>
              </a:ext>
            </a:extLst>
          </p:cNvPr>
          <p:cNvSpPr/>
          <p:nvPr/>
        </p:nvSpPr>
        <p:spPr>
          <a:xfrm>
            <a:off x="3694853" y="2843107"/>
            <a:ext cx="491067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3A7B526-F0D0-44FE-A19C-5DAC9DE801AF}"/>
              </a:ext>
            </a:extLst>
          </p:cNvPr>
          <p:cNvSpPr/>
          <p:nvPr/>
        </p:nvSpPr>
        <p:spPr>
          <a:xfrm>
            <a:off x="4782820" y="2843107"/>
            <a:ext cx="2065866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2BAB04B-63F1-2BE8-AD94-0B7686ECBCC1}"/>
              </a:ext>
            </a:extLst>
          </p:cNvPr>
          <p:cNvSpPr/>
          <p:nvPr/>
        </p:nvSpPr>
        <p:spPr>
          <a:xfrm>
            <a:off x="3694852" y="2843107"/>
            <a:ext cx="491067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C411D0B-3D9F-9B11-C54F-21D409B87EA8}"/>
              </a:ext>
            </a:extLst>
          </p:cNvPr>
          <p:cNvSpPr/>
          <p:nvPr/>
        </p:nvSpPr>
        <p:spPr>
          <a:xfrm>
            <a:off x="5465608" y="2939909"/>
            <a:ext cx="1240366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0BAB299-4092-9DA3-B425-A19FD0C43E82}"/>
              </a:ext>
            </a:extLst>
          </p:cNvPr>
          <p:cNvSpPr/>
          <p:nvPr/>
        </p:nvSpPr>
        <p:spPr>
          <a:xfrm>
            <a:off x="3694854" y="2833813"/>
            <a:ext cx="491067" cy="705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904BCD3-2B2D-5D46-AD8D-2193A7DBBE94}"/>
              </a:ext>
            </a:extLst>
          </p:cNvPr>
          <p:cNvSpPr txBox="1"/>
          <p:nvPr/>
        </p:nvSpPr>
        <p:spPr>
          <a:xfrm>
            <a:off x="4246981" y="2257618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/>
              <a:t>Element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E25174CE-A3F0-4B64-2A1E-D7290BDB28B2}"/>
              </a:ext>
            </a:extLst>
          </p:cNvPr>
          <p:cNvCxnSpPr>
            <a:stCxn id="15" idx="2"/>
          </p:cNvCxnSpPr>
          <p:nvPr/>
        </p:nvCxnSpPr>
        <p:spPr>
          <a:xfrm flipH="1">
            <a:off x="4482253" y="2626950"/>
            <a:ext cx="245533" cy="343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BEE7690D-ABF4-86EB-D1C5-D5CA2173D15E}"/>
              </a:ext>
            </a:extLst>
          </p:cNvPr>
          <p:cNvSpPr txBox="1"/>
          <p:nvPr/>
        </p:nvSpPr>
        <p:spPr>
          <a:xfrm>
            <a:off x="4782820" y="3589774"/>
            <a:ext cx="69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/>
              <a:t>Index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77E854A-6F88-8993-C680-5A539BA3C804}"/>
              </a:ext>
            </a:extLst>
          </p:cNvPr>
          <p:cNvCxnSpPr>
            <a:cxnSpLocks/>
          </p:cNvCxnSpPr>
          <p:nvPr/>
        </p:nvCxnSpPr>
        <p:spPr>
          <a:xfrm flipH="1" flipV="1">
            <a:off x="4729129" y="3450853"/>
            <a:ext cx="457534" cy="219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F04D8A46-2D70-924F-ECE9-5E604F18596D}"/>
              </a:ext>
            </a:extLst>
          </p:cNvPr>
          <p:cNvSpPr txBox="1"/>
          <p:nvPr/>
        </p:nvSpPr>
        <p:spPr>
          <a:xfrm>
            <a:off x="5782368" y="37744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noProof="0"/>
              <a:t>Molecuul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6611691D-29B9-DBA4-44BB-A7D127805B28}"/>
              </a:ext>
            </a:extLst>
          </p:cNvPr>
          <p:cNvCxnSpPr>
            <a:cxnSpLocks/>
          </p:cNvCxnSpPr>
          <p:nvPr/>
        </p:nvCxnSpPr>
        <p:spPr>
          <a:xfrm flipH="1" flipV="1">
            <a:off x="5985087" y="3492832"/>
            <a:ext cx="207433" cy="281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C119EAD0-4680-20A7-087A-1C23D30C8861}"/>
              </a:ext>
            </a:extLst>
          </p:cNvPr>
          <p:cNvSpPr txBox="1"/>
          <p:nvPr/>
        </p:nvSpPr>
        <p:spPr>
          <a:xfrm>
            <a:off x="1461719" y="2970107"/>
            <a:ext cx="121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noProof="0"/>
              <a:t>Coëfficiënt </a:t>
            </a: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B25B5618-20E5-9786-EEA1-0A3392007E88}"/>
              </a:ext>
            </a:extLst>
          </p:cNvPr>
          <p:cNvCxnSpPr>
            <a:cxnSpLocks/>
          </p:cNvCxnSpPr>
          <p:nvPr/>
        </p:nvCxnSpPr>
        <p:spPr>
          <a:xfrm>
            <a:off x="2606938" y="3154773"/>
            <a:ext cx="1000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el 37">
            <a:extLst>
              <a:ext uri="{FF2B5EF4-FFF2-40B4-BE49-F238E27FC236}">
                <a16:creationId xmlns:a16="http://schemas.microsoft.com/office/drawing/2014/main" id="{203852EE-EC3A-8153-4F1A-488383B35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629720"/>
              </p:ext>
            </p:extLst>
          </p:nvPr>
        </p:nvGraphicFramePr>
        <p:xfrm>
          <a:off x="8371839" y="2147152"/>
          <a:ext cx="3179284" cy="1145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516">
                  <a:extLst>
                    <a:ext uri="{9D8B030D-6E8A-4147-A177-3AD203B41FA5}">
                      <a16:colId xmlns:a16="http://schemas.microsoft.com/office/drawing/2014/main" val="99604779"/>
                    </a:ext>
                  </a:extLst>
                </a:gridCol>
                <a:gridCol w="838645">
                  <a:extLst>
                    <a:ext uri="{9D8B030D-6E8A-4147-A177-3AD203B41FA5}">
                      <a16:colId xmlns:a16="http://schemas.microsoft.com/office/drawing/2014/main" val="1295052046"/>
                    </a:ext>
                  </a:extLst>
                </a:gridCol>
                <a:gridCol w="1260123">
                  <a:extLst>
                    <a:ext uri="{9D8B030D-6E8A-4147-A177-3AD203B41FA5}">
                      <a16:colId xmlns:a16="http://schemas.microsoft.com/office/drawing/2014/main" val="2512020521"/>
                    </a:ext>
                  </a:extLst>
                </a:gridCol>
              </a:tblGrid>
              <a:tr h="301600">
                <a:tc>
                  <a:txBody>
                    <a:bodyPr/>
                    <a:lstStyle/>
                    <a:p>
                      <a:endParaRPr lang="nl-NL" sz="1400" noProof="0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Metaal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Niet-metaal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547699"/>
                  </a:ext>
                </a:extLst>
              </a:tr>
              <a:tr h="322767"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Metaal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Legering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Zout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52722"/>
                  </a:ext>
                </a:extLst>
              </a:tr>
              <a:tr h="503766"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Niet-metaal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Zout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noProof="0">
                          <a:latin typeface="Effra" panose="02000506080000020004"/>
                        </a:rPr>
                        <a:t>Moleculaire stof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09591"/>
                  </a:ext>
                </a:extLst>
              </a:tr>
            </a:tbl>
          </a:graphicData>
        </a:graphic>
      </p:graphicFrame>
      <p:sp>
        <p:nvSpPr>
          <p:cNvPr id="39" name="Tekstvak 38">
            <a:extLst>
              <a:ext uri="{FF2B5EF4-FFF2-40B4-BE49-F238E27FC236}">
                <a16:creationId xmlns:a16="http://schemas.microsoft.com/office/drawing/2014/main" id="{311908FE-E341-93E0-8B90-9FDC823B799E}"/>
              </a:ext>
            </a:extLst>
          </p:cNvPr>
          <p:cNvSpPr txBox="1"/>
          <p:nvPr/>
        </p:nvSpPr>
        <p:spPr>
          <a:xfrm>
            <a:off x="2643451" y="4465813"/>
            <a:ext cx="963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noProof="0">
                <a:latin typeface="Effra" panose="02000506080000020004"/>
              </a:rPr>
              <a:t>Mn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D9F9F21B-96F0-8B66-041C-D37651D6190E}"/>
              </a:ext>
            </a:extLst>
          </p:cNvPr>
          <p:cNvSpPr txBox="1"/>
          <p:nvPr/>
        </p:nvSpPr>
        <p:spPr>
          <a:xfrm>
            <a:off x="3408961" y="4465813"/>
            <a:ext cx="562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4400" baseline="30000" noProof="0">
                <a:latin typeface="Effra" panose="02000506080000020004"/>
              </a:rPr>
              <a:t>4+</a:t>
            </a:r>
            <a:endParaRPr lang="nl-NL" sz="4400" noProof="0">
              <a:latin typeface="Effra" panose="02000506080000020004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CF566C2C-814D-2167-F6E1-15343AC4338E}"/>
              </a:ext>
            </a:extLst>
          </p:cNvPr>
          <p:cNvSpPr txBox="1"/>
          <p:nvPr/>
        </p:nvSpPr>
        <p:spPr>
          <a:xfrm>
            <a:off x="4403212" y="4478285"/>
            <a:ext cx="558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noProof="0">
                <a:latin typeface="Effra" panose="02000506080000020004"/>
              </a:rPr>
              <a:t>O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699237EB-E6DF-033A-DC1B-CD5C6ACD83CD}"/>
              </a:ext>
            </a:extLst>
          </p:cNvPr>
          <p:cNvSpPr txBox="1"/>
          <p:nvPr/>
        </p:nvSpPr>
        <p:spPr>
          <a:xfrm>
            <a:off x="4822629" y="4478285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4400" baseline="30000" noProof="0">
                <a:latin typeface="Effra" panose="02000506080000020004"/>
              </a:rPr>
              <a:t>2-</a:t>
            </a:r>
            <a:endParaRPr lang="nl-NL" sz="4400" noProof="0">
              <a:latin typeface="Effra" panose="02000506080000020004"/>
            </a:endParaRP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F7E3C5D5-27EF-9E81-9CD1-D42A3AB01637}"/>
              </a:ext>
            </a:extLst>
          </p:cNvPr>
          <p:cNvCxnSpPr>
            <a:cxnSpLocks/>
          </p:cNvCxnSpPr>
          <p:nvPr/>
        </p:nvCxnSpPr>
        <p:spPr>
          <a:xfrm>
            <a:off x="3280787" y="5098224"/>
            <a:ext cx="757813" cy="61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458ADACC-C9A1-E3A8-8AA0-52C2576B94E5}"/>
              </a:ext>
            </a:extLst>
          </p:cNvPr>
          <p:cNvCxnSpPr>
            <a:cxnSpLocks/>
          </p:cNvCxnSpPr>
          <p:nvPr/>
        </p:nvCxnSpPr>
        <p:spPr>
          <a:xfrm flipH="1">
            <a:off x="4184967" y="5098224"/>
            <a:ext cx="497328" cy="61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>
            <a:extLst>
              <a:ext uri="{FF2B5EF4-FFF2-40B4-BE49-F238E27FC236}">
                <a16:creationId xmlns:a16="http://schemas.microsoft.com/office/drawing/2014/main" id="{FE54D091-5E3B-580D-EDA1-5D8968F3E25E}"/>
              </a:ext>
            </a:extLst>
          </p:cNvPr>
          <p:cNvSpPr txBox="1"/>
          <p:nvPr/>
        </p:nvSpPr>
        <p:spPr>
          <a:xfrm>
            <a:off x="3296249" y="5586909"/>
            <a:ext cx="1526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noProof="0" dirty="0" err="1">
                <a:latin typeface="Effra" panose="02000506080000020004"/>
              </a:rPr>
              <a:t>MnO</a:t>
            </a:r>
            <a:r>
              <a:rPr lang="nl-NL" sz="4400" noProof="0" dirty="0">
                <a:latin typeface="Effra" panose="02000506080000020004"/>
              </a:rPr>
              <a:t>₂</a:t>
            </a:r>
          </a:p>
        </p:txBody>
      </p:sp>
    </p:spTree>
    <p:extLst>
      <p:ext uri="{BB962C8B-B14F-4D97-AF65-F5344CB8AC3E}">
        <p14:creationId xmlns:p14="http://schemas.microsoft.com/office/powerpoint/2010/main" val="41339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0" grpId="0" animBg="1"/>
      <p:bldP spid="18" grpId="0"/>
      <p:bldP spid="21" grpId="0"/>
      <p:bldP spid="30" grpId="0"/>
      <p:bldP spid="39" grpId="0"/>
      <p:bldP spid="40" grpId="0"/>
      <p:bldP spid="41" grpId="0"/>
      <p:bldP spid="42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C46B1-C992-7988-AA4E-5962D5DE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Rekenvoorbeeld molecuulmassa berekenen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B7215D-88BA-FC9B-49D4-7A91A5C0B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L">
                <a:latin typeface="Effra"/>
              </a:rPr>
              <a:t>2024-2 </a:t>
            </a:r>
            <a:r>
              <a:rPr lang="en-NL" err="1">
                <a:latin typeface="Effra"/>
              </a:rPr>
              <a:t>vraag</a:t>
            </a:r>
            <a:r>
              <a:rPr lang="en-NL">
                <a:latin typeface="Effra"/>
              </a:rPr>
              <a:t> 26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9DF499-E884-C853-45BC-EAF44A55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02C689-CD0A-BDE0-80E0-68D2BCF8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 descr="Afbeelding met tekst, Lettertype, wit, schermopname&#10;&#10;Door AI gegenereerde inhoud is mogelijk onjuist.">
            <a:extLst>
              <a:ext uri="{FF2B5EF4-FFF2-40B4-BE49-F238E27FC236}">
                <a16:creationId xmlns:a16="http://schemas.microsoft.com/office/drawing/2014/main" id="{D479739E-D409-3189-1DAC-F2AE46C35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" y="3354539"/>
            <a:ext cx="110204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2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BD546-2F9B-65DA-2B33-CF155EBE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>
                <a:latin typeface="Effra"/>
              </a:rPr>
              <a:t>Inhoud</a:t>
            </a:r>
            <a:endParaRPr lang="nl-NL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08734E-AC22-8D74-BD40-804BA9500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nl-NL" dirty="0">
                <a:latin typeface="Effra"/>
              </a:rPr>
              <a:t>Wat neem je mee naar het examen nask2?</a:t>
            </a:r>
            <a:endParaRPr lang="nl-NL" dirty="0">
              <a:highlight>
                <a:srgbClr val="FFFF00"/>
              </a:highlight>
              <a:latin typeface="Effra"/>
            </a:endParaRPr>
          </a:p>
          <a:p>
            <a:r>
              <a:rPr lang="nl-NL" dirty="0">
                <a:latin typeface="Effra"/>
              </a:rPr>
              <a:t>Examentips</a:t>
            </a:r>
            <a:endParaRPr lang="nl-NL" noProof="0" dirty="0">
              <a:latin typeface="Effra"/>
            </a:endParaRPr>
          </a:p>
          <a:p>
            <a:r>
              <a:rPr lang="nl-NL" dirty="0">
                <a:latin typeface="Effra"/>
              </a:rPr>
              <a:t>Hoe ziet het examen eruit?</a:t>
            </a:r>
          </a:p>
          <a:p>
            <a:r>
              <a:rPr lang="nl-NL" dirty="0">
                <a:latin typeface="Effra"/>
              </a:rPr>
              <a:t>Welke onderwerpen komen op het examen?</a:t>
            </a:r>
          </a:p>
          <a:p>
            <a:r>
              <a:rPr lang="nl-NL" noProof="0" dirty="0">
                <a:latin typeface="Effra"/>
              </a:rPr>
              <a:t>Wat </a:t>
            </a:r>
            <a:r>
              <a:rPr lang="nl-NL" dirty="0">
                <a:latin typeface="Effra"/>
              </a:rPr>
              <a:t>moet je uit</a:t>
            </a:r>
            <a:r>
              <a:rPr lang="nl-NL" noProof="0" dirty="0">
                <a:latin typeface="Effra"/>
              </a:rPr>
              <a:t> je hoofd leren</a:t>
            </a:r>
            <a:r>
              <a:rPr lang="nl-NL" dirty="0">
                <a:latin typeface="Effra"/>
              </a:rPr>
              <a:t>?</a:t>
            </a:r>
            <a:endParaRPr lang="nl-NL" noProof="0" dirty="0">
              <a:latin typeface="Effra"/>
            </a:endParaRPr>
          </a:p>
          <a:p>
            <a:r>
              <a:rPr lang="nl-NL" noProof="0" dirty="0">
                <a:latin typeface="Effra"/>
              </a:rPr>
              <a:t>Wat moet je vooral </a:t>
            </a:r>
            <a:r>
              <a:rPr lang="nl-NL" u="sng" noProof="0" dirty="0">
                <a:latin typeface="Effra"/>
              </a:rPr>
              <a:t>niet</a:t>
            </a:r>
            <a:r>
              <a:rPr lang="nl-NL" noProof="0" dirty="0">
                <a:latin typeface="Effra"/>
              </a:rPr>
              <a:t> uit je hoofd leren</a:t>
            </a:r>
            <a:r>
              <a:rPr lang="nl-NL" dirty="0">
                <a:latin typeface="Effra"/>
              </a:rPr>
              <a:t>?</a:t>
            </a:r>
            <a:endParaRPr lang="nl-NL" noProof="0" dirty="0">
              <a:latin typeface="Effra"/>
            </a:endParaRPr>
          </a:p>
          <a:p>
            <a:r>
              <a:rPr lang="nl-NL" noProof="0" dirty="0">
                <a:latin typeface="Effra"/>
              </a:rPr>
              <a:t>Rekenen met concentraties</a:t>
            </a:r>
          </a:p>
          <a:p>
            <a:r>
              <a:rPr lang="nl-NL" noProof="0" dirty="0">
                <a:latin typeface="Effra"/>
              </a:rPr>
              <a:t>Molecuulformules</a:t>
            </a:r>
          </a:p>
          <a:p>
            <a:r>
              <a:rPr lang="nl-NL" noProof="0" dirty="0">
                <a:latin typeface="Effra"/>
              </a:rPr>
              <a:t>Verbrandingen</a:t>
            </a:r>
          </a:p>
          <a:p>
            <a:r>
              <a:rPr lang="nl-NL" noProof="0" dirty="0">
                <a:latin typeface="Effra"/>
              </a:rPr>
              <a:t>Milieu</a:t>
            </a:r>
          </a:p>
          <a:p>
            <a:r>
              <a:rPr lang="nl-NL" noProof="0" dirty="0">
                <a:latin typeface="Effra"/>
              </a:rPr>
              <a:t>Opbouw zouten</a:t>
            </a:r>
          </a:p>
          <a:p>
            <a:r>
              <a:rPr lang="nl-NL" dirty="0">
                <a:latin typeface="Effra"/>
              </a:rPr>
              <a:t>Massapercentage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81B498-A50F-9E67-05C8-074ABEA8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FC1D2F-7576-C097-84F1-8E88AD88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3709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4AED-0AB9-5B7F-0906-046286A6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Reactievergelijkingen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396605-9974-9BB3-4B99-FA8E47E17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L">
                <a:latin typeface="Effra"/>
              </a:rPr>
              <a:t>Opstellen en kloppend maken</a:t>
            </a:r>
            <a:endParaRPr lang="nl-NL">
              <a:latin typeface="Effra"/>
            </a:endParaRPr>
          </a:p>
          <a:p>
            <a:pPr marL="914400" lvl="1" indent="-457200">
              <a:buAutoNum type="arabicPeriod"/>
            </a:pPr>
            <a:r>
              <a:rPr lang="en-NL">
                <a:latin typeface="Effra"/>
              </a:rPr>
              <a:t>Wat </a:t>
            </a:r>
            <a:r>
              <a:rPr lang="en-NL" err="1">
                <a:latin typeface="Effra"/>
              </a:rPr>
              <a:t>zijn</a:t>
            </a:r>
            <a:r>
              <a:rPr lang="en-NL">
                <a:latin typeface="Effra"/>
              </a:rPr>
              <a:t> je </a:t>
            </a:r>
            <a:r>
              <a:rPr lang="en-NL" err="1">
                <a:latin typeface="Effra"/>
              </a:rPr>
              <a:t>beginstoffen</a:t>
            </a:r>
            <a:r>
              <a:rPr lang="en-NL">
                <a:latin typeface="Effra"/>
              </a:rPr>
              <a:t>? (</a:t>
            </a:r>
            <a:r>
              <a:rPr lang="en-NL" err="1">
                <a:latin typeface="Effra"/>
              </a:rPr>
              <a:t>zet</a:t>
            </a:r>
            <a:r>
              <a:rPr lang="en-NL">
                <a:latin typeface="Effra"/>
              </a:rPr>
              <a:t> ze </a:t>
            </a:r>
            <a:r>
              <a:rPr lang="en-NL" err="1">
                <a:latin typeface="Effra"/>
              </a:rPr>
              <a:t>voor</a:t>
            </a:r>
            <a:r>
              <a:rPr lang="en-NL">
                <a:latin typeface="Effra"/>
              </a:rPr>
              <a:t> de </a:t>
            </a:r>
            <a:r>
              <a:rPr lang="en-NL" err="1">
                <a:latin typeface="Effra"/>
              </a:rPr>
              <a:t>pijl</a:t>
            </a:r>
            <a:r>
              <a:rPr lang="en-NL">
                <a:latin typeface="Effra"/>
              </a:rPr>
              <a:t>)</a:t>
            </a:r>
          </a:p>
          <a:p>
            <a:pPr marL="914400" lvl="1" indent="-457200">
              <a:buAutoNum type="arabicPeriod"/>
            </a:pPr>
            <a:r>
              <a:rPr lang="en-NL">
                <a:latin typeface="Effra"/>
              </a:rPr>
              <a:t>Wat </a:t>
            </a:r>
            <a:r>
              <a:rPr lang="en-NL" err="1">
                <a:latin typeface="Effra"/>
              </a:rPr>
              <a:t>zijn</a:t>
            </a:r>
            <a:r>
              <a:rPr lang="en-NL">
                <a:latin typeface="Effra"/>
              </a:rPr>
              <a:t> je </a:t>
            </a:r>
            <a:r>
              <a:rPr lang="en-NL" err="1">
                <a:latin typeface="Effra"/>
              </a:rPr>
              <a:t>reactiestoffen</a:t>
            </a:r>
            <a:r>
              <a:rPr lang="en-NL">
                <a:latin typeface="Effra"/>
              </a:rPr>
              <a:t>? (</a:t>
            </a:r>
            <a:r>
              <a:rPr lang="en-NL" err="1">
                <a:latin typeface="Effra"/>
              </a:rPr>
              <a:t>zet</a:t>
            </a:r>
            <a:r>
              <a:rPr lang="en-NL">
                <a:latin typeface="Effra"/>
              </a:rPr>
              <a:t> ze </a:t>
            </a:r>
            <a:r>
              <a:rPr lang="en-NL" err="1">
                <a:latin typeface="Effra"/>
              </a:rPr>
              <a:t>na</a:t>
            </a:r>
            <a:r>
              <a:rPr lang="en-NL">
                <a:latin typeface="Effra"/>
              </a:rPr>
              <a:t> de </a:t>
            </a:r>
            <a:r>
              <a:rPr lang="en-NL" err="1">
                <a:latin typeface="Effra"/>
              </a:rPr>
              <a:t>pijl</a:t>
            </a:r>
            <a:r>
              <a:rPr lang="en-NL">
                <a:latin typeface="Effra"/>
              </a:rPr>
              <a:t>)</a:t>
            </a:r>
          </a:p>
          <a:p>
            <a:pPr marL="914400" lvl="1" indent="-457200">
              <a:buAutoNum type="arabicPeriod"/>
            </a:pPr>
            <a:r>
              <a:rPr lang="en-NL">
                <a:latin typeface="Effra"/>
              </a:rPr>
              <a:t>Je </a:t>
            </a:r>
            <a:r>
              <a:rPr lang="en-NL" err="1">
                <a:latin typeface="Effra"/>
              </a:rPr>
              <a:t>moet</a:t>
            </a:r>
            <a:r>
              <a:rPr lang="en-NL">
                <a:latin typeface="Effra"/>
              </a:rPr>
              <a:t> </a:t>
            </a:r>
            <a:r>
              <a:rPr lang="en-NL" err="1">
                <a:latin typeface="Effra"/>
              </a:rPr>
              <a:t>voor</a:t>
            </a:r>
            <a:r>
              <a:rPr lang="en-NL">
                <a:latin typeface="Effra"/>
              </a:rPr>
              <a:t> </a:t>
            </a:r>
            <a:r>
              <a:rPr lang="en-NL" err="1">
                <a:latin typeface="Effra"/>
              </a:rPr>
              <a:t>en</a:t>
            </a:r>
            <a:r>
              <a:rPr lang="en-NL">
                <a:latin typeface="Effra"/>
              </a:rPr>
              <a:t> achter de </a:t>
            </a:r>
            <a:r>
              <a:rPr lang="en-NL" err="1">
                <a:latin typeface="Effra"/>
              </a:rPr>
              <a:t>pijl</a:t>
            </a:r>
            <a:r>
              <a:rPr lang="en-NL">
                <a:latin typeface="Effra"/>
              </a:rPr>
              <a:t> </a:t>
            </a:r>
            <a:r>
              <a:rPr lang="en-NL" b="1" err="1">
                <a:latin typeface="Effra"/>
              </a:rPr>
              <a:t>dezelfde</a:t>
            </a:r>
            <a:r>
              <a:rPr lang="en-NL" b="1">
                <a:latin typeface="Effra"/>
              </a:rPr>
              <a:t> </a:t>
            </a:r>
            <a:r>
              <a:rPr lang="en-NL" err="1">
                <a:latin typeface="Effra"/>
              </a:rPr>
              <a:t>atomen</a:t>
            </a:r>
            <a:r>
              <a:rPr lang="en-NL">
                <a:latin typeface="Effra"/>
              </a:rPr>
              <a:t> (letters) </a:t>
            </a:r>
            <a:r>
              <a:rPr lang="en-NL" err="1">
                <a:latin typeface="Effra"/>
              </a:rPr>
              <a:t>hebben</a:t>
            </a:r>
            <a:endParaRPr lang="en-NL">
              <a:latin typeface="Effra"/>
            </a:endParaRPr>
          </a:p>
          <a:p>
            <a:pPr marL="914400" lvl="1" indent="-457200">
              <a:buAutoNum type="arabicPeriod"/>
            </a:pPr>
            <a:r>
              <a:rPr lang="en-NL">
                <a:latin typeface="Effra"/>
              </a:rPr>
              <a:t>Zorg </a:t>
            </a:r>
            <a:r>
              <a:rPr lang="en-NL" err="1">
                <a:latin typeface="Effra"/>
              </a:rPr>
              <a:t>dat</a:t>
            </a:r>
            <a:r>
              <a:rPr lang="en-NL">
                <a:latin typeface="Effra"/>
              </a:rPr>
              <a:t> je </a:t>
            </a:r>
            <a:r>
              <a:rPr lang="en-NL" err="1">
                <a:latin typeface="Effra"/>
              </a:rPr>
              <a:t>voor</a:t>
            </a:r>
            <a:r>
              <a:rPr lang="en-NL">
                <a:latin typeface="Effra"/>
              </a:rPr>
              <a:t> </a:t>
            </a:r>
            <a:r>
              <a:rPr lang="en-NL" err="1">
                <a:latin typeface="Effra"/>
              </a:rPr>
              <a:t>en</a:t>
            </a:r>
            <a:r>
              <a:rPr lang="en-NL">
                <a:latin typeface="Effra"/>
              </a:rPr>
              <a:t> </a:t>
            </a:r>
            <a:r>
              <a:rPr lang="en-NL" err="1">
                <a:latin typeface="Effra"/>
              </a:rPr>
              <a:t>na</a:t>
            </a:r>
            <a:r>
              <a:rPr lang="en-NL">
                <a:latin typeface="Effra"/>
              </a:rPr>
              <a:t> de </a:t>
            </a:r>
            <a:r>
              <a:rPr lang="en-NL" err="1">
                <a:latin typeface="Effra"/>
              </a:rPr>
              <a:t>pijl</a:t>
            </a:r>
            <a:r>
              <a:rPr lang="en-NL">
                <a:latin typeface="Effra"/>
              </a:rPr>
              <a:t> </a:t>
            </a:r>
            <a:r>
              <a:rPr lang="en-NL" b="1" err="1">
                <a:latin typeface="Effra"/>
              </a:rPr>
              <a:t>evenveel</a:t>
            </a:r>
            <a:r>
              <a:rPr lang="en-NL" b="1">
                <a:latin typeface="Effra"/>
              </a:rPr>
              <a:t> </a:t>
            </a:r>
            <a:r>
              <a:rPr lang="en-NL">
                <a:latin typeface="Effra"/>
              </a:rPr>
              <a:t>letters </a:t>
            </a:r>
            <a:r>
              <a:rPr lang="en-NL" err="1">
                <a:latin typeface="Effra"/>
              </a:rPr>
              <a:t>hebt</a:t>
            </a:r>
            <a:r>
              <a:rPr lang="en-NL">
                <a:latin typeface="Effra"/>
              </a:rPr>
              <a:t> (</a:t>
            </a:r>
            <a:r>
              <a:rPr lang="en-NL" err="1">
                <a:latin typeface="Effra"/>
              </a:rPr>
              <a:t>puzzelen</a:t>
            </a:r>
            <a:r>
              <a:rPr lang="en-NL">
                <a:latin typeface="Effra"/>
              </a:rPr>
              <a:t>)</a:t>
            </a:r>
          </a:p>
          <a:p>
            <a:pPr marL="914400" lvl="1" indent="-457200">
              <a:buAutoNum type="arabicPeriod"/>
            </a:pPr>
            <a:r>
              <a:rPr lang="en-NL" err="1">
                <a:latin typeface="Effra"/>
              </a:rPr>
              <a:t>Dubbelcheck</a:t>
            </a:r>
            <a:r>
              <a:rPr lang="en-NL">
                <a:latin typeface="Effra"/>
              </a:rPr>
              <a:t> of de </a:t>
            </a:r>
            <a:r>
              <a:rPr lang="en-NL" err="1">
                <a:latin typeface="Effra"/>
              </a:rPr>
              <a:t>reactievergelijking</a:t>
            </a:r>
            <a:r>
              <a:rPr lang="en-NL">
                <a:latin typeface="Effra"/>
              </a:rPr>
              <a:t> </a:t>
            </a:r>
            <a:r>
              <a:rPr lang="en-NL" err="1">
                <a:latin typeface="Effra"/>
              </a:rPr>
              <a:t>klopt</a:t>
            </a:r>
            <a:endParaRPr lang="en-NL">
              <a:latin typeface="Effra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8722C6-E86C-A129-45AF-6BC31142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5C2ED2-BE53-DD46-1340-0F51299C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10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69942-B48C-4D19-25FF-C9DCB951A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AAA28-7068-8B6A-2453-87265CF4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Reactievergelijkingen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B88C7D-BBE8-BB66-3F1A-E63D77FD4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L">
                <a:latin typeface="Effra"/>
              </a:rPr>
              <a:t>2024-2 vraag 7 (ontleding)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C8C498-5446-95D8-30A9-664F0AA7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C861CEF-4E60-82A5-FA9C-51CB1418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 descr="Afbeelding met tekst, Lettertype, wit, kalligrafie&#10;&#10;Door AI gegenereerde inhoud is mogelijk onjuist.">
            <a:extLst>
              <a:ext uri="{FF2B5EF4-FFF2-40B4-BE49-F238E27FC236}">
                <a16:creationId xmlns:a16="http://schemas.microsoft.com/office/drawing/2014/main" id="{F8EDFBF8-6D17-B8B7-75CC-E968380F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3314144"/>
            <a:ext cx="82486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75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394AD-3AF4-19D1-18F1-2123BBD78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4C03E-556E-214C-EF1E-2F8BD596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Reactievergelijkingen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221042-2471-A812-C8D2-330D8F83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L">
                <a:latin typeface="Effra"/>
              </a:rPr>
              <a:t>Zelf verder oefenen met bijvoorbeeld:</a:t>
            </a:r>
            <a:endParaRPr lang="nl-NL">
              <a:latin typeface="Effr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Effra"/>
              </a:rPr>
              <a:t>2024-1 </a:t>
            </a:r>
            <a:r>
              <a:rPr lang="en-US" err="1">
                <a:latin typeface="Effra"/>
              </a:rPr>
              <a:t>vraag</a:t>
            </a:r>
            <a:r>
              <a:rPr lang="en-US">
                <a:latin typeface="Effra"/>
              </a:rPr>
              <a:t> 2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NL">
                <a:latin typeface="Effra"/>
              </a:rPr>
              <a:t>2024-1 </a:t>
            </a:r>
            <a:r>
              <a:rPr lang="en-NL" err="1">
                <a:latin typeface="Effra"/>
              </a:rPr>
              <a:t>vraag</a:t>
            </a:r>
            <a:r>
              <a:rPr lang="en-NL">
                <a:latin typeface="Effra"/>
              </a:rPr>
              <a:t> 4</a:t>
            </a:r>
            <a:endParaRPr lang="en-NL"/>
          </a:p>
          <a:p>
            <a:pPr lvl="1">
              <a:buFont typeface="Courier New" panose="020B0604020202020204" pitchFamily="34" charset="0"/>
              <a:buChar char="o"/>
            </a:pPr>
            <a:endParaRPr lang="en-NL">
              <a:latin typeface="Effra"/>
            </a:endParaRPr>
          </a:p>
          <a:p>
            <a:pPr marL="0" indent="0">
              <a:buNone/>
            </a:pPr>
            <a:endParaRPr lang="en-NL">
              <a:highlight>
                <a:srgbClr val="FFFF00"/>
              </a:highlight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426A66F-5C23-B51F-1D84-35DD2D58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E5101D-D5C0-0558-F87A-36456B6F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17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91E91-9FEC-3CDF-71E6-E5BC4094A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Verbrandingsreacties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26EDFA-2E05-D0B7-B426-67E717DCB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/>
              <a:t>Verbrandingsvoorwaarde:</a:t>
            </a:r>
            <a:r>
              <a:rPr lang="nl-NL"/>
              <a:t> Brandstof, zuurstof en ontbrandingstemperatuur.</a:t>
            </a:r>
          </a:p>
          <a:p>
            <a:r>
              <a:rPr lang="nl-NL"/>
              <a:t>Verbranding is een reactie tussen een brandstof en zuurstof.</a:t>
            </a:r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CC1F168-98DB-11DA-5F81-62615200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Opgaven uit examen 2024 tijdvak 2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211878B-C1B4-7A78-3F49-641BFD07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23</a:t>
            </a:fld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E80B720A-327B-59E1-FA4A-D0E35FF8CDD4}"/>
              </a:ext>
            </a:extLst>
          </p:cNvPr>
          <p:cNvCxnSpPr/>
          <p:nvPr/>
        </p:nvCxnSpPr>
        <p:spPr>
          <a:xfrm>
            <a:off x="5062538" y="2212976"/>
            <a:ext cx="13779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3FE1E6F-AE1F-3F1F-5F3D-D4418BD0C1C6}"/>
              </a:ext>
            </a:extLst>
          </p:cNvPr>
          <p:cNvCxnSpPr>
            <a:cxnSpLocks/>
          </p:cNvCxnSpPr>
          <p:nvPr/>
        </p:nvCxnSpPr>
        <p:spPr>
          <a:xfrm>
            <a:off x="6605588" y="2212976"/>
            <a:ext cx="12096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20DD3B2-42D3-DF5F-07E3-3F71E40E0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9" y="3127397"/>
            <a:ext cx="7897003" cy="94218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19A422D-C1F9-9916-969D-3608C6C80EB9}"/>
              </a:ext>
            </a:extLst>
          </p:cNvPr>
          <p:cNvSpPr txBox="1"/>
          <p:nvPr/>
        </p:nvSpPr>
        <p:spPr>
          <a:xfrm>
            <a:off x="752439" y="4069583"/>
            <a:ext cx="4497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Effra" panose="02000506080000020004"/>
              </a:rPr>
              <a:t>Stap 1: Brandstof + zuurstof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Effra" panose="02000506080000020004"/>
              </a:rPr>
              <a:t>Stap 2: Verbrandingsproducten bepalen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Effra" panose="02000506080000020004"/>
              </a:rPr>
              <a:t>Stap 3: reactievergelijking kloppend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Effra" panose="02000506080000020004"/>
              </a:rPr>
              <a:t>C’tje, H’tjes O’tjes</a:t>
            </a:r>
            <a:endParaRPr lang="en-NL">
              <a:latin typeface="Effra" panose="02000506080000020004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BD25820-C709-65F0-648A-AD2062C1975C}"/>
              </a:ext>
            </a:extLst>
          </p:cNvPr>
          <p:cNvSpPr txBox="1"/>
          <p:nvPr/>
        </p:nvSpPr>
        <p:spPr>
          <a:xfrm>
            <a:off x="5326334" y="4069583"/>
            <a:ext cx="6288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latin typeface="Effra" panose="02000506080000020004"/>
              </a:rPr>
              <a:t>… C</a:t>
            </a:r>
            <a:r>
              <a:rPr lang="en-NL" sz="3600" b="0" i="0">
                <a:solidFill>
                  <a:srgbClr val="373637"/>
                </a:solidFill>
                <a:effectLst/>
                <a:latin typeface="Effra" panose="02000506080000020004"/>
              </a:rPr>
              <a:t>₇</a:t>
            </a:r>
            <a:r>
              <a:rPr lang="nl-NL" sz="3600">
                <a:latin typeface="Effra" panose="02000506080000020004"/>
              </a:rPr>
              <a:t>H</a:t>
            </a:r>
            <a:r>
              <a:rPr lang="nl-NL" sz="3600" noProof="0">
                <a:latin typeface="Effra" panose="02000506080000020004"/>
              </a:rPr>
              <a:t>₁</a:t>
            </a:r>
            <a:r>
              <a:rPr lang="en-NL" sz="3600" b="0" i="0">
                <a:solidFill>
                  <a:srgbClr val="373637"/>
                </a:solidFill>
                <a:effectLst/>
                <a:latin typeface="Effra" panose="02000506080000020004"/>
              </a:rPr>
              <a:t>₆</a:t>
            </a:r>
            <a:r>
              <a:rPr lang="nl-NL" sz="3600">
                <a:latin typeface="Effra" panose="02000506080000020004"/>
              </a:rPr>
              <a:t> + … O</a:t>
            </a:r>
            <a:r>
              <a:rPr lang="nl-NL" sz="3600" noProof="0">
                <a:latin typeface="Effra" panose="02000506080000020004"/>
              </a:rPr>
              <a:t>₂</a:t>
            </a:r>
            <a:r>
              <a:rPr lang="nl-NL" sz="3600">
                <a:latin typeface="Effra" panose="02000506080000020004"/>
              </a:rPr>
              <a:t> </a:t>
            </a:r>
            <a:r>
              <a:rPr lang="nl-NL" sz="3600">
                <a:latin typeface="Effra" panose="02000506080000020004"/>
                <a:sym typeface="Wingdings" panose="05000000000000000000" pitchFamily="2" charset="2"/>
              </a:rPr>
              <a:t> … CO</a:t>
            </a:r>
            <a:r>
              <a:rPr lang="nl-NL" sz="3600" noProof="0">
                <a:latin typeface="Effra" panose="02000506080000020004"/>
              </a:rPr>
              <a:t>₂</a:t>
            </a:r>
            <a:r>
              <a:rPr lang="nl-NL" sz="3600">
                <a:latin typeface="Effra" panose="02000506080000020004"/>
                <a:sym typeface="Wingdings" panose="05000000000000000000" pitchFamily="2" charset="2"/>
              </a:rPr>
              <a:t> + … H</a:t>
            </a:r>
            <a:r>
              <a:rPr lang="nl-NL" sz="3600" noProof="0">
                <a:latin typeface="Effra" panose="02000506080000020004"/>
              </a:rPr>
              <a:t>₂</a:t>
            </a:r>
            <a:r>
              <a:rPr lang="nl-NL" sz="3600">
                <a:latin typeface="Effra" panose="02000506080000020004"/>
                <a:sym typeface="Wingdings" panose="05000000000000000000" pitchFamily="2" charset="2"/>
              </a:rPr>
              <a:t>O</a:t>
            </a:r>
            <a:endParaRPr lang="en-NL" sz="3600">
              <a:latin typeface="Effra" panose="02000506080000020004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7BA4635D-2F4C-4B9B-8E1E-E49D692A7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84003"/>
            <a:ext cx="4353965" cy="1055727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5CA2F465-618C-4385-00F8-37124CCECD22}"/>
              </a:ext>
            </a:extLst>
          </p:cNvPr>
          <p:cNvSpPr/>
          <p:nvPr/>
        </p:nvSpPr>
        <p:spPr>
          <a:xfrm>
            <a:off x="8148467" y="4116418"/>
            <a:ext cx="3406391" cy="552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2C70E66-1FAD-AC59-EF88-933FCB18CAC5}"/>
              </a:ext>
            </a:extLst>
          </p:cNvPr>
          <p:cNvSpPr txBox="1"/>
          <p:nvPr/>
        </p:nvSpPr>
        <p:spPr>
          <a:xfrm>
            <a:off x="6942113" y="4001294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latin typeface="Effra" panose="02000506080000020004"/>
              </a:rPr>
              <a:t> 11</a:t>
            </a:r>
            <a:endParaRPr lang="en-NL" sz="3600">
              <a:latin typeface="Effra" panose="02000506080000020004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030E44C-56AD-8FB4-4FFF-9AB923D5B049}"/>
              </a:ext>
            </a:extLst>
          </p:cNvPr>
          <p:cNvSpPr txBox="1"/>
          <p:nvPr/>
        </p:nvSpPr>
        <p:spPr>
          <a:xfrm>
            <a:off x="8601737" y="3981235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latin typeface="Effra" panose="02000506080000020004"/>
              </a:rPr>
              <a:t> 7</a:t>
            </a:r>
            <a:endParaRPr lang="en-NL" sz="3600">
              <a:latin typeface="Effra" panose="02000506080000020004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DE03185-F040-51F9-2E50-104C6EE49503}"/>
              </a:ext>
            </a:extLst>
          </p:cNvPr>
          <p:cNvSpPr txBox="1"/>
          <p:nvPr/>
        </p:nvSpPr>
        <p:spPr>
          <a:xfrm>
            <a:off x="10140810" y="3981235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latin typeface="Effra" panose="02000506080000020004"/>
              </a:rPr>
              <a:t> 8</a:t>
            </a:r>
            <a:endParaRPr lang="en-NL" sz="360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0355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7" grpId="0" animBg="1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62E52-DAF0-4FD3-1378-978B6CB0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Verbrandingsproducten en </a:t>
            </a:r>
            <a:r>
              <a:rPr lang="nl-NL">
                <a:latin typeface="Effra"/>
              </a:rPr>
              <a:t>Milieueffecten</a:t>
            </a:r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0C7306-41F8-0A04-1C4D-2E2F9293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1F0239-15DF-8F93-B579-7A9B719E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24</a:t>
            </a:fld>
            <a:endParaRPr lang="nl-NL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1CAC145C-69B9-9001-4733-87888FB7A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8117"/>
              </p:ext>
            </p:extLst>
          </p:nvPr>
        </p:nvGraphicFramePr>
        <p:xfrm>
          <a:off x="1971963" y="2349884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704717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02622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latin typeface="Effra" panose="02000506080000020004"/>
                        </a:rPr>
                        <a:t>Verbrandingsproducten</a:t>
                      </a:r>
                      <a:endParaRPr lang="en-NL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Effra"/>
                        </a:rPr>
                        <a:t>Milieueffecten</a:t>
                      </a:r>
                      <a:endParaRPr lang="en-NL">
                        <a:latin typeface="Effra" panose="0200050608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025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latin typeface="Effra" panose="02000506080000020004"/>
                        </a:rPr>
                        <a:t>CO</a:t>
                      </a:r>
                      <a:r>
                        <a:rPr lang="nl-NL" noProof="0">
                          <a:latin typeface="Effra" panose="02000506080000020004"/>
                        </a:rPr>
                        <a:t>₂</a:t>
                      </a:r>
                      <a:endParaRPr lang="en-NL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Effra" panose="02000506080000020004"/>
                        </a:rPr>
                        <a:t>(versterkt) broeikaseffect</a:t>
                      </a:r>
                      <a:endParaRPr lang="en-NL">
                        <a:latin typeface="Effra" panose="0200050608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161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latin typeface="Effra" panose="02000506080000020004"/>
                        </a:rPr>
                        <a:t>SO</a:t>
                      </a:r>
                      <a:r>
                        <a:rPr lang="nl-NL" noProof="0">
                          <a:latin typeface="Effra" panose="02000506080000020004"/>
                        </a:rPr>
                        <a:t>₂</a:t>
                      </a:r>
                      <a:endParaRPr lang="nl-NL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Effra" panose="02000506080000020004"/>
                        </a:rPr>
                        <a:t>Zure regen</a:t>
                      </a:r>
                      <a:endParaRPr lang="en-NL">
                        <a:latin typeface="Effra" panose="0200050608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33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err="1">
                          <a:latin typeface="Effra" panose="02000506080000020004"/>
                        </a:rPr>
                        <a:t>NO</a:t>
                      </a:r>
                      <a:r>
                        <a:rPr lang="nl-NL" baseline="0" err="1">
                          <a:latin typeface="Effra" panose="02000506080000020004"/>
                        </a:rPr>
                        <a:t>x</a:t>
                      </a:r>
                      <a:endParaRPr lang="en-NL" baseline="0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Effra" panose="02000506080000020004"/>
                        </a:rPr>
                        <a:t>Zure regen</a:t>
                      </a:r>
                      <a:endParaRPr lang="en-NL">
                        <a:latin typeface="Effra" panose="0200050608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825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latin typeface="Effra" panose="02000506080000020004"/>
                        </a:rPr>
                        <a:t>C</a:t>
                      </a:r>
                      <a:endParaRPr lang="en-NL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Effra" panose="02000506080000020004"/>
                        </a:rPr>
                        <a:t>Smog</a:t>
                      </a:r>
                      <a:endParaRPr lang="en-NL">
                        <a:latin typeface="Effra" panose="0200050608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3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latin typeface="Effra" panose="02000506080000020004"/>
                        </a:rPr>
                        <a:t>CO</a:t>
                      </a:r>
                      <a:endParaRPr lang="en-NL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Effra" panose="02000506080000020004"/>
                        </a:rPr>
                        <a:t>Schadelijk voor de gezondheid</a:t>
                      </a:r>
                      <a:endParaRPr lang="en-NL">
                        <a:latin typeface="Effra" panose="0200050608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099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239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75590-6FEF-9D7B-0105-E5837D9D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Massaverhoudingen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0A3C72-79DD-F273-F394-F0C4B7F9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5BE590-A913-C1D2-0D26-D7F01982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25</a:t>
            </a:fld>
            <a:endParaRPr lang="nl-NL"/>
          </a:p>
        </p:txBody>
      </p:sp>
      <p:pic>
        <p:nvPicPr>
          <p:cNvPr id="6" name="Tijdelijke aanduiding voor inhoud 5" descr="Afbeelding met tekst, Lettertype, wit, schermopname&#10;&#10;Door AI gegenereerde inhoud is mogelijk onjuist.">
            <a:extLst>
              <a:ext uri="{FF2B5EF4-FFF2-40B4-BE49-F238E27FC236}">
                <a16:creationId xmlns:a16="http://schemas.microsoft.com/office/drawing/2014/main" id="{ABB38B01-8D31-AC4E-3C5A-8AF2180EB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281" y="1388186"/>
            <a:ext cx="10515600" cy="122697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340550A-C6C6-CFD5-2666-A7E900090BF6}"/>
              </a:ext>
            </a:extLst>
          </p:cNvPr>
          <p:cNvSpPr txBox="1"/>
          <p:nvPr/>
        </p:nvSpPr>
        <p:spPr>
          <a:xfrm>
            <a:off x="647281" y="2644170"/>
            <a:ext cx="10873489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2400" dirty="0">
                <a:latin typeface="Effra" panose="02000506080000020004"/>
              </a:rPr>
              <a:t>Voorbeeld vraag vervolg:</a:t>
            </a:r>
          </a:p>
          <a:p>
            <a:r>
              <a:rPr lang="nl-NL" sz="2400" i="0" dirty="0" err="1">
                <a:solidFill>
                  <a:srgbClr val="202122"/>
                </a:solidFill>
                <a:effectLst/>
                <a:latin typeface="Effra" panose="02000506080000020004"/>
              </a:rPr>
              <a:t>Methylformiaat</a:t>
            </a:r>
            <a:r>
              <a:rPr lang="nl-NL" sz="2400" b="0" i="0" dirty="0">
                <a:solidFill>
                  <a:srgbClr val="202122"/>
                </a:solidFill>
                <a:effectLst/>
                <a:latin typeface="Effra" panose="02000506080000020004"/>
              </a:rPr>
              <a:t> </a:t>
            </a:r>
            <a:r>
              <a:rPr lang="nl-NL" sz="2400" dirty="0">
                <a:solidFill>
                  <a:srgbClr val="202122"/>
                </a:solidFill>
                <a:latin typeface="Effra" panose="02000506080000020004"/>
              </a:rPr>
              <a:t>verbrandt</a:t>
            </a:r>
            <a:r>
              <a:rPr lang="nl-NL" sz="2400" i="0" dirty="0">
                <a:solidFill>
                  <a:srgbClr val="202122"/>
                </a:solidFill>
                <a:effectLst/>
                <a:latin typeface="Effra" panose="02000506080000020004"/>
              </a:rPr>
              <a:t> in de volgende vergelijking:</a:t>
            </a:r>
          </a:p>
          <a:p>
            <a:r>
              <a:rPr lang="nl-NL" sz="2400" dirty="0">
                <a:latin typeface="Effra" panose="02000506080000020004"/>
              </a:rPr>
              <a:t>C</a:t>
            </a:r>
            <a:r>
              <a:rPr lang="nl-NL" sz="2400" noProof="0" dirty="0">
                <a:latin typeface="Effra" panose="02000506080000020004"/>
              </a:rPr>
              <a:t>₂</a:t>
            </a:r>
            <a:r>
              <a:rPr lang="nl-NL" sz="2400" dirty="0">
                <a:latin typeface="Effra" panose="02000506080000020004"/>
              </a:rPr>
              <a:t>H</a:t>
            </a:r>
            <a:r>
              <a:rPr lang="nl-NL" sz="2400" noProof="0" dirty="0">
                <a:latin typeface="Effra" panose="02000506080000020004"/>
              </a:rPr>
              <a:t>₄</a:t>
            </a:r>
            <a:r>
              <a:rPr lang="nl-NL" sz="2400" dirty="0">
                <a:latin typeface="Effra" panose="02000506080000020004"/>
              </a:rPr>
              <a:t>O</a:t>
            </a:r>
            <a:r>
              <a:rPr lang="nl-NL" sz="2400" noProof="0" dirty="0">
                <a:latin typeface="Effra" panose="02000506080000020004"/>
              </a:rPr>
              <a:t>₂</a:t>
            </a:r>
            <a:r>
              <a:rPr lang="nl-NL" sz="2400" dirty="0">
                <a:latin typeface="Effra" panose="02000506080000020004"/>
              </a:rPr>
              <a:t> + 2 O</a:t>
            </a:r>
            <a:r>
              <a:rPr lang="nl-NL" sz="2400" noProof="0" dirty="0">
                <a:latin typeface="Effra" panose="02000506080000020004"/>
              </a:rPr>
              <a:t>₂</a:t>
            </a:r>
            <a:r>
              <a:rPr lang="nl-NL" sz="2400" dirty="0">
                <a:latin typeface="Effra" panose="02000506080000020004"/>
              </a:rPr>
              <a:t> → 2 CO</a:t>
            </a:r>
            <a:r>
              <a:rPr lang="nl-NL" sz="2400" noProof="0" dirty="0">
                <a:latin typeface="Effra" panose="02000506080000020004"/>
              </a:rPr>
              <a:t>₂</a:t>
            </a:r>
            <a:r>
              <a:rPr lang="nl-NL" sz="2400" dirty="0">
                <a:latin typeface="Effra" panose="02000506080000020004"/>
              </a:rPr>
              <a:t> + 2 H</a:t>
            </a:r>
            <a:r>
              <a:rPr lang="nl-NL" sz="2400" noProof="0" dirty="0">
                <a:latin typeface="Effra" panose="02000506080000020004"/>
              </a:rPr>
              <a:t>₂</a:t>
            </a:r>
            <a:r>
              <a:rPr lang="nl-NL" sz="2400" dirty="0">
                <a:latin typeface="Effra" panose="02000506080000020004"/>
              </a:rPr>
              <a:t>O </a:t>
            </a:r>
          </a:p>
          <a:p>
            <a:r>
              <a:rPr lang="nl-NL" sz="2400" dirty="0">
                <a:latin typeface="Effra" panose="02000506080000020004"/>
              </a:rPr>
              <a:t>Bereken hoeveel kg CO₂ gevormd wordt bij de verbranding van 12 kg </a:t>
            </a:r>
            <a:r>
              <a:rPr lang="nl-NL" sz="2400" i="0" dirty="0" err="1">
                <a:solidFill>
                  <a:srgbClr val="202122"/>
                </a:solidFill>
                <a:effectLst/>
                <a:latin typeface="Effra" panose="02000506080000020004"/>
              </a:rPr>
              <a:t>Methylformiaat</a:t>
            </a:r>
            <a:r>
              <a:rPr lang="nl-NL" sz="2400" dirty="0">
                <a:latin typeface="Effra" panose="02000506080000020004"/>
              </a:rPr>
              <a:t> </a:t>
            </a: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B9D41DD0-25BF-8A8B-7D4E-7D03051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87242"/>
              </p:ext>
            </p:extLst>
          </p:nvPr>
        </p:nvGraphicFramePr>
        <p:xfrm>
          <a:off x="3489010" y="4410392"/>
          <a:ext cx="8128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844674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797399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761222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8336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tx1"/>
                          </a:solidFill>
                          <a:latin typeface="Effra" panose="02000506080000020004"/>
                        </a:rPr>
                        <a:t>Stof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tx1"/>
                          </a:solidFill>
                          <a:latin typeface="Effra" panose="02000506080000020004"/>
                        </a:rPr>
                        <a:t>Molecuulmassa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tx1"/>
                          </a:solidFill>
                          <a:latin typeface="Effra" panose="02000506080000020004"/>
                        </a:rPr>
                        <a:t>Delen naar de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tx1"/>
                          </a:solidFill>
                          <a:latin typeface="Effra" panose="02000506080000020004"/>
                        </a:rPr>
                        <a:t>Daadwerkelijke massa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60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Effra" panose="02000506080000020004"/>
                        </a:rPr>
                        <a:t>C</a:t>
                      </a:r>
                      <a:r>
                        <a:rPr lang="nl-NL" sz="2000" noProof="0" dirty="0">
                          <a:latin typeface="Effra" panose="02000506080000020004"/>
                        </a:rPr>
                        <a:t>₂</a:t>
                      </a:r>
                      <a:r>
                        <a:rPr lang="nl-NL" sz="2000" dirty="0">
                          <a:latin typeface="Effra" panose="02000506080000020004"/>
                        </a:rPr>
                        <a:t>H</a:t>
                      </a:r>
                      <a:r>
                        <a:rPr lang="nl-NL" sz="2000" noProof="0" dirty="0">
                          <a:latin typeface="Effra" panose="02000506080000020004"/>
                        </a:rPr>
                        <a:t>₄</a:t>
                      </a:r>
                      <a:r>
                        <a:rPr lang="nl-NL" sz="2000" dirty="0">
                          <a:latin typeface="Effra" panose="02000506080000020004"/>
                        </a:rPr>
                        <a:t>O</a:t>
                      </a:r>
                      <a:r>
                        <a:rPr lang="nl-NL" sz="2000" noProof="0" dirty="0">
                          <a:latin typeface="Effra" panose="02000506080000020004"/>
                        </a:rPr>
                        <a:t>₂</a:t>
                      </a:r>
                      <a:r>
                        <a:rPr lang="nl-NL" sz="2000" dirty="0">
                          <a:latin typeface="Effra" panose="02000506080000020004"/>
                        </a:rPr>
                        <a:t> </a:t>
                      </a: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Effra" panose="02000506080000020004"/>
                        </a:rPr>
                        <a:t>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Effra" panose="02000506080000020004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Effra" panose="02000506080000020004"/>
                        </a:rPr>
                        <a:t>12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2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Effra" panose="02000506080000020004"/>
                        </a:rPr>
                        <a:t>2 CO</a:t>
                      </a:r>
                      <a:r>
                        <a:rPr lang="nl-NL" sz="2000" noProof="0" dirty="0">
                          <a:latin typeface="Effra" panose="02000506080000020004"/>
                        </a:rPr>
                        <a:t>₂</a:t>
                      </a:r>
                      <a:r>
                        <a:rPr lang="nl-NL" sz="2000" dirty="0">
                          <a:latin typeface="Effra" panose="02000506080000020004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Effra" panose="02000506080000020004"/>
                        </a:rPr>
                        <a:t>88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Effra" panose="02000506080000020004"/>
                        </a:rPr>
                        <a:t>1,47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Effra" panose="02000506080000020004"/>
                        </a:rPr>
                        <a:t>17,6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743803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85B77AF7-88E5-A85A-E6B8-BA5BDDB06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87459"/>
              </p:ext>
            </p:extLst>
          </p:nvPr>
        </p:nvGraphicFramePr>
        <p:xfrm>
          <a:off x="299332" y="4420552"/>
          <a:ext cx="30834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997">
                  <a:extLst>
                    <a:ext uri="{9D8B030D-6E8A-4147-A177-3AD203B41FA5}">
                      <a16:colId xmlns:a16="http://schemas.microsoft.com/office/drawing/2014/main" val="1720837666"/>
                    </a:ext>
                  </a:extLst>
                </a:gridCol>
                <a:gridCol w="905891">
                  <a:extLst>
                    <a:ext uri="{9D8B030D-6E8A-4147-A177-3AD203B41FA5}">
                      <a16:colId xmlns:a16="http://schemas.microsoft.com/office/drawing/2014/main" val="1678221932"/>
                    </a:ext>
                  </a:extLst>
                </a:gridCol>
                <a:gridCol w="808609">
                  <a:extLst>
                    <a:ext uri="{9D8B030D-6E8A-4147-A177-3AD203B41FA5}">
                      <a16:colId xmlns:a16="http://schemas.microsoft.com/office/drawing/2014/main" val="3342596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/>
                        </a:rPr>
                        <a:t>Atoomsoort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/>
                        </a:rPr>
                        <a:t>Massa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/>
                        </a:rPr>
                        <a:t>Totaal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0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/>
                        </a:rPr>
                        <a:t>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/>
                        </a:rPr>
                        <a:t>× 12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85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/>
                        </a:rPr>
                        <a:t>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/>
                        </a:rPr>
                        <a:t>× 16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046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latin typeface="Effra" panose="02000506080000020004"/>
                        </a:rPr>
                        <a:t>Totaal=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Effra" panose="02000506080000020004"/>
                        </a:rPr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3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3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diagram, schermopname, ontwerp&#10;&#10;Door AI gegenereerde inhoud is mogelijk onjuist.">
            <a:extLst>
              <a:ext uri="{FF2B5EF4-FFF2-40B4-BE49-F238E27FC236}">
                <a16:creationId xmlns:a16="http://schemas.microsoft.com/office/drawing/2014/main" id="{D7192CFF-06FF-52E5-782D-A2E3D97029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913" t="15877" r="522" b="22512"/>
          <a:stretch/>
        </p:blipFill>
        <p:spPr>
          <a:xfrm>
            <a:off x="7790717" y="3158570"/>
            <a:ext cx="3882410" cy="30507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E88540-ADC1-FC4A-F524-147313B4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Opbouw en naamgeving zouten</a:t>
            </a:r>
            <a:endParaRPr lang="en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305467-EE69-0C26-F316-2681148A0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L" dirty="0" err="1">
                <a:latin typeface="Effra"/>
              </a:rPr>
              <a:t>Opbouw</a:t>
            </a:r>
            <a:r>
              <a:rPr lang="en-NL" dirty="0">
                <a:latin typeface="Effra"/>
              </a:rPr>
              <a:t> </a:t>
            </a:r>
            <a:r>
              <a:rPr lang="en-NL" dirty="0" err="1">
                <a:latin typeface="Effra"/>
              </a:rPr>
              <a:t>zout</a:t>
            </a:r>
            <a:endParaRPr lang="en-NL" dirty="0" err="1"/>
          </a:p>
          <a:p>
            <a:r>
              <a:rPr lang="en-NL" err="1">
                <a:latin typeface="Effra"/>
              </a:rPr>
              <a:t>Metaal</a:t>
            </a:r>
            <a:r>
              <a:rPr lang="en-NL" dirty="0">
                <a:latin typeface="Effra"/>
              </a:rPr>
              <a:t> &amp; </a:t>
            </a:r>
            <a:r>
              <a:rPr lang="en-NL" err="1">
                <a:latin typeface="Effra"/>
              </a:rPr>
              <a:t>niet-metaal</a:t>
            </a:r>
            <a:endParaRPr lang="en-NL">
              <a:latin typeface="Effra"/>
            </a:endParaRPr>
          </a:p>
          <a:p>
            <a:r>
              <a:rPr lang="en-NL" err="1">
                <a:latin typeface="Effra"/>
              </a:rPr>
              <a:t>Ionen</a:t>
            </a:r>
            <a:r>
              <a:rPr lang="en-NL" dirty="0">
                <a:latin typeface="Effra"/>
              </a:rPr>
              <a:t> = </a:t>
            </a:r>
            <a:r>
              <a:rPr lang="en-NL" err="1">
                <a:latin typeface="Effra"/>
              </a:rPr>
              <a:t>atoom</a:t>
            </a:r>
            <a:r>
              <a:rPr lang="en-NL" dirty="0">
                <a:latin typeface="Effra"/>
              </a:rPr>
              <a:t> met </a:t>
            </a:r>
            <a:r>
              <a:rPr lang="en-NL" err="1">
                <a:latin typeface="Effra"/>
              </a:rPr>
              <a:t>een</a:t>
            </a:r>
            <a:r>
              <a:rPr lang="en-NL" dirty="0">
                <a:latin typeface="Effra"/>
              </a:rPr>
              <a:t> lading</a:t>
            </a:r>
          </a:p>
          <a:p>
            <a:r>
              <a:rPr lang="en-NL" err="1">
                <a:latin typeface="Effra"/>
              </a:rPr>
              <a:t>Metaal</a:t>
            </a:r>
            <a:r>
              <a:rPr lang="en-NL" dirty="0">
                <a:latin typeface="Effra"/>
              </a:rPr>
              <a:t> = </a:t>
            </a:r>
            <a:r>
              <a:rPr lang="en-NL" err="1">
                <a:latin typeface="Effra"/>
              </a:rPr>
              <a:t>positief</a:t>
            </a:r>
            <a:r>
              <a:rPr lang="en-NL" dirty="0">
                <a:latin typeface="Effra"/>
              </a:rPr>
              <a:t> </a:t>
            </a:r>
            <a:r>
              <a:rPr lang="en-NL" err="1">
                <a:latin typeface="Effra"/>
              </a:rPr>
              <a:t>geladen</a:t>
            </a:r>
            <a:r>
              <a:rPr lang="en-NL" dirty="0">
                <a:latin typeface="Effra"/>
              </a:rPr>
              <a:t> (</a:t>
            </a:r>
            <a:r>
              <a:rPr lang="en-NL" err="1">
                <a:latin typeface="Effra"/>
              </a:rPr>
              <a:t>bv</a:t>
            </a:r>
            <a:r>
              <a:rPr lang="en-NL" dirty="0">
                <a:latin typeface="Effra"/>
              </a:rPr>
              <a:t> Na</a:t>
            </a:r>
            <a:r>
              <a:rPr lang="en-NL" baseline="30000" dirty="0">
                <a:latin typeface="Effra"/>
              </a:rPr>
              <a:t>+</a:t>
            </a:r>
            <a:r>
              <a:rPr lang="en-NL" dirty="0">
                <a:latin typeface="Effra"/>
              </a:rPr>
              <a:t>) (natrium-ion)</a:t>
            </a:r>
          </a:p>
          <a:p>
            <a:r>
              <a:rPr lang="en-NL" err="1">
                <a:latin typeface="Effra"/>
              </a:rPr>
              <a:t>Niet-metaal</a:t>
            </a:r>
            <a:r>
              <a:rPr lang="en-NL" dirty="0">
                <a:latin typeface="Effra"/>
              </a:rPr>
              <a:t> is </a:t>
            </a:r>
            <a:r>
              <a:rPr lang="en-NL" err="1">
                <a:latin typeface="Effra"/>
              </a:rPr>
              <a:t>negatief</a:t>
            </a:r>
            <a:r>
              <a:rPr lang="en-NL" dirty="0">
                <a:latin typeface="Effra"/>
              </a:rPr>
              <a:t> </a:t>
            </a:r>
            <a:r>
              <a:rPr lang="en-NL" err="1">
                <a:latin typeface="Effra"/>
              </a:rPr>
              <a:t>geladen</a:t>
            </a:r>
            <a:r>
              <a:rPr lang="en-NL" dirty="0">
                <a:latin typeface="Effra"/>
              </a:rPr>
              <a:t> (</a:t>
            </a:r>
            <a:r>
              <a:rPr lang="en-NL" err="1">
                <a:latin typeface="Effra"/>
              </a:rPr>
              <a:t>bv</a:t>
            </a:r>
            <a:r>
              <a:rPr lang="en-NL" dirty="0">
                <a:latin typeface="Effra"/>
              </a:rPr>
              <a:t> Cl</a:t>
            </a:r>
            <a:r>
              <a:rPr lang="en-NL" baseline="30000" dirty="0">
                <a:latin typeface="Effra"/>
              </a:rPr>
              <a:t>-</a:t>
            </a:r>
            <a:r>
              <a:rPr lang="en-NL" dirty="0">
                <a:latin typeface="Effra"/>
              </a:rPr>
              <a:t>) (chloride-ion)</a:t>
            </a:r>
          </a:p>
          <a:p>
            <a:endParaRPr lang="en-NL" dirty="0"/>
          </a:p>
          <a:p>
            <a:r>
              <a:rPr lang="en-NL" dirty="0">
                <a:latin typeface="Effra"/>
              </a:rPr>
              <a:t>Naam = </a:t>
            </a:r>
            <a:r>
              <a:rPr lang="en-NL" err="1">
                <a:latin typeface="Effra"/>
              </a:rPr>
              <a:t>natriumchloride</a:t>
            </a:r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50487C-C6F1-89D0-74B8-0CC78E40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7C8314-0245-2006-0F56-F5EC5CCC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8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1B625-7924-EE9B-DDF3-501F2D7E1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D3E85-2B87-DE14-1123-0D606EBF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ffra"/>
              </a:rPr>
              <a:t>Opbouw en naamgeving zouten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F17A81-A932-1722-6C01-D6D97BF00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NL" dirty="0">
                <a:latin typeface="Effra"/>
              </a:rPr>
              <a:t>Naamgeving zouten</a:t>
            </a:r>
            <a:endParaRPr lang="nl-NL" dirty="0"/>
          </a:p>
          <a:p>
            <a:r>
              <a:rPr lang="nl-NL" dirty="0" err="1">
                <a:latin typeface="Effra"/>
              </a:rPr>
              <a:t>Vb</a:t>
            </a:r>
            <a:r>
              <a:rPr lang="nl-NL" dirty="0">
                <a:latin typeface="Effra"/>
              </a:rPr>
              <a:t> ijzer(II)oxide en ijzer(III)oxide</a:t>
            </a:r>
          </a:p>
          <a:p>
            <a:r>
              <a:rPr lang="nl-NL" dirty="0">
                <a:latin typeface="Effra"/>
              </a:rPr>
              <a:t>IJzer kan een lading van 2+ en 3+ hebben (</a:t>
            </a:r>
            <a:r>
              <a:rPr lang="nl-NL" err="1">
                <a:latin typeface="Effra"/>
              </a:rPr>
              <a:t>binas</a:t>
            </a:r>
            <a:r>
              <a:rPr lang="nl-NL" dirty="0">
                <a:latin typeface="Effra"/>
              </a:rPr>
              <a:t> tabel 35)</a:t>
            </a:r>
          </a:p>
          <a:p>
            <a:r>
              <a:rPr lang="nl-NL" dirty="0">
                <a:latin typeface="Effra"/>
              </a:rPr>
              <a:t>Oxide heeft een lading van 2-</a:t>
            </a:r>
          </a:p>
          <a:p>
            <a:r>
              <a:rPr lang="nl-NL" dirty="0">
                <a:latin typeface="Effra"/>
              </a:rPr>
              <a:t>Een zout is in totaal neutraal geladen</a:t>
            </a:r>
          </a:p>
          <a:p>
            <a:r>
              <a:rPr lang="nl-NL" dirty="0">
                <a:latin typeface="Effra"/>
              </a:rPr>
              <a:t>Dus ijzer(II)oxide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dirty="0">
                <a:latin typeface="Effra"/>
              </a:rPr>
              <a:t>Fe</a:t>
            </a:r>
            <a:r>
              <a:rPr lang="nl-NL" baseline="30000" dirty="0">
                <a:latin typeface="Effra"/>
              </a:rPr>
              <a:t>2+</a:t>
            </a:r>
            <a:r>
              <a:rPr lang="nl-NL" dirty="0">
                <a:latin typeface="Effra"/>
              </a:rPr>
              <a:t> (want ijzer (II))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dirty="0">
                <a:latin typeface="Effra"/>
              </a:rPr>
              <a:t>O</a:t>
            </a:r>
            <a:r>
              <a:rPr lang="nl-NL" baseline="30000" dirty="0">
                <a:latin typeface="Effra"/>
              </a:rPr>
              <a:t>2-</a:t>
            </a:r>
            <a:r>
              <a:rPr lang="nl-NL" dirty="0">
                <a:latin typeface="Effra"/>
              </a:rPr>
              <a:t> (oxide)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dirty="0">
                <a:latin typeface="Effra"/>
              </a:rPr>
              <a:t>Dus </a:t>
            </a:r>
            <a:r>
              <a:rPr lang="nl-NL" err="1">
                <a:latin typeface="Effra"/>
              </a:rPr>
              <a:t>FeO</a:t>
            </a:r>
            <a:r>
              <a:rPr lang="nl-NL" dirty="0">
                <a:latin typeface="Effra"/>
              </a:rPr>
              <a:t> </a:t>
            </a:r>
          </a:p>
          <a:p>
            <a:r>
              <a:rPr lang="nl-NL" dirty="0">
                <a:latin typeface="Effra"/>
              </a:rPr>
              <a:t>Dus ijzer(III)oxide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dirty="0">
                <a:latin typeface="Arial"/>
                <a:cs typeface="Arial"/>
              </a:rPr>
              <a:t>Fe</a:t>
            </a:r>
            <a:r>
              <a:rPr lang="nl-NL" baseline="30000" dirty="0">
                <a:latin typeface="Arial"/>
                <a:cs typeface="Arial"/>
              </a:rPr>
              <a:t>3+</a:t>
            </a:r>
            <a:r>
              <a:rPr lang="nl-NL" dirty="0">
                <a:latin typeface="Arial"/>
                <a:cs typeface="Arial"/>
              </a:rPr>
              <a:t> (want ijzer (II))</a:t>
            </a:r>
            <a:endParaRPr lang="en-US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dirty="0">
                <a:latin typeface="Arial"/>
                <a:cs typeface="Arial"/>
              </a:rPr>
              <a:t>O</a:t>
            </a:r>
            <a:r>
              <a:rPr lang="nl-NL" baseline="30000" dirty="0">
                <a:latin typeface="Arial"/>
                <a:cs typeface="Arial"/>
              </a:rPr>
              <a:t>2-</a:t>
            </a:r>
            <a:r>
              <a:rPr lang="nl-NL" dirty="0">
                <a:latin typeface="Arial"/>
                <a:cs typeface="Arial"/>
              </a:rPr>
              <a:t> (oxide)</a:t>
            </a:r>
            <a:endParaRPr lang="en-US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dirty="0">
                <a:latin typeface="Arial"/>
                <a:cs typeface="Arial"/>
              </a:rPr>
              <a:t>Dus Fe</a:t>
            </a:r>
            <a:r>
              <a:rPr lang="nl-NL" sz="2300" dirty="0">
                <a:latin typeface="Arial"/>
                <a:cs typeface="Arial"/>
              </a:rPr>
              <a:t>2</a:t>
            </a:r>
            <a:r>
              <a:rPr lang="nl-NL" dirty="0">
                <a:latin typeface="Arial"/>
                <a:cs typeface="Arial"/>
              </a:rPr>
              <a:t>O</a:t>
            </a:r>
            <a:r>
              <a:rPr lang="nl-NL" sz="2300" dirty="0">
                <a:latin typeface="Arial"/>
                <a:cs typeface="Arial"/>
              </a:rPr>
              <a:t>3</a:t>
            </a:r>
            <a:endParaRPr lang="nl-NL" sz="2300"/>
          </a:p>
          <a:p>
            <a:pPr lvl="1">
              <a:buFont typeface="Courier New" panose="020B0604020202020204" pitchFamily="34" charset="0"/>
              <a:buChar char="o"/>
            </a:pP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55D882-A184-1361-EEFD-971FE863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C000D9-844E-CAB2-CA57-52985E91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7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B0962-0C6A-63AD-2689-90B50911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ffra"/>
              </a:rPr>
              <a:t>Massapercentage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B35702-AECA-6667-83CF-BF0DA90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>
                <a:latin typeface="Effra"/>
              </a:rPr>
              <a:t>Massapercentage = (deel/geheel)x100</a:t>
            </a:r>
          </a:p>
          <a:p>
            <a:r>
              <a:rPr lang="nl-NL" dirty="0">
                <a:latin typeface="Effra"/>
              </a:rPr>
              <a:t>Voorbeeldvraag: wat is het massapercentage natrium in natriumchloride? (</a:t>
            </a:r>
            <a:r>
              <a:rPr lang="nl-NL" dirty="0" err="1">
                <a:latin typeface="Effra"/>
              </a:rPr>
              <a:t>NaCl</a:t>
            </a:r>
            <a:r>
              <a:rPr lang="nl-NL" dirty="0">
                <a:latin typeface="Effra"/>
              </a:rPr>
              <a:t>)</a:t>
            </a:r>
          </a:p>
          <a:p>
            <a:r>
              <a:rPr lang="nl-NL" dirty="0">
                <a:latin typeface="Effra"/>
              </a:rPr>
              <a:t>Geheel: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dirty="0">
                <a:latin typeface="Effra"/>
              </a:rPr>
              <a:t>1 x massa Na = 1 x 23,0 u = 23,0 u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dirty="0">
                <a:latin typeface="Effra"/>
              </a:rPr>
              <a:t>1 x massa Cl = 1 x 35,5 u = 35,5 u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dirty="0">
                <a:latin typeface="Effra"/>
              </a:rPr>
              <a:t>Massa </a:t>
            </a:r>
            <a:r>
              <a:rPr lang="nl-NL" dirty="0" err="1">
                <a:latin typeface="Effra"/>
              </a:rPr>
              <a:t>NaCl</a:t>
            </a:r>
            <a:r>
              <a:rPr lang="nl-NL" dirty="0">
                <a:latin typeface="Effra"/>
              </a:rPr>
              <a:t> = 23,0 + 35,5 = 58,5 u</a:t>
            </a:r>
          </a:p>
          <a:p>
            <a:r>
              <a:rPr lang="nl-NL" dirty="0">
                <a:latin typeface="Effra"/>
              </a:rPr>
              <a:t>Deel: natrium = 23,0 u</a:t>
            </a:r>
          </a:p>
          <a:p>
            <a:r>
              <a:rPr lang="nl-NL" dirty="0">
                <a:latin typeface="Effra"/>
              </a:rPr>
              <a:t>(deel/geheel) x 100 = (23,0/58,5) x 100 = 39,316...</a:t>
            </a:r>
          </a:p>
          <a:p>
            <a:r>
              <a:rPr lang="nl-NL" dirty="0">
                <a:latin typeface="Effra"/>
              </a:rPr>
              <a:t>Dus het massapercentage is 39,3 %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A3705C-6750-AB27-18DD-4B53DADB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FF308A-D729-DD3D-39C2-65B73839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7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18F51-73B6-6441-B0A9-EDAA9C603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E9A9A-C8E9-5933-8FAE-4751ED6B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Effra"/>
              </a:rPr>
              <a:t>Massapercentages</a:t>
            </a:r>
            <a:endParaRPr lang="en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BF14E5-5CCB-E65C-714C-A74A05303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L" dirty="0">
                <a:latin typeface="Effra"/>
              </a:rPr>
              <a:t>Zelf verder oefenen met bijvoorbeeld:</a:t>
            </a:r>
            <a:endParaRPr lang="nl-NL" dirty="0">
              <a:latin typeface="Effr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Effra"/>
              </a:rPr>
              <a:t>2024-1 </a:t>
            </a:r>
            <a:r>
              <a:rPr lang="en-US" dirty="0" err="1">
                <a:latin typeface="Effra"/>
              </a:rPr>
              <a:t>vraag</a:t>
            </a:r>
            <a:r>
              <a:rPr lang="en-US">
                <a:latin typeface="Effra"/>
              </a:rPr>
              <a:t> 21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NL"/>
          </a:p>
          <a:p>
            <a:pPr marL="0" indent="0">
              <a:buNone/>
            </a:pPr>
            <a:endParaRPr lang="en-NL">
              <a:highlight>
                <a:srgbClr val="FFFF00"/>
              </a:highlight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B54AF7-076F-AABB-A36B-BFC2B004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4C317C-C92C-4A6E-6AA1-773F25F8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97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7A12-A2D9-D2D6-7D58-9EAD724A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>
                <a:latin typeface="Effra"/>
              </a:rPr>
              <a:t>Wat neem je mee naar het examen NASK 2?</a:t>
            </a:r>
            <a:endParaRPr lang="nl-NL" sz="4000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5592F-6653-3C8B-0821-A3B8480D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1800" dirty="0" err="1">
                <a:latin typeface="Effra" panose="02000506080000020004"/>
                <a:cs typeface="Arial"/>
              </a:rPr>
              <a:t>Binas</a:t>
            </a:r>
            <a:r>
              <a:rPr lang="nl-NL" sz="1800" dirty="0">
                <a:latin typeface="Effra" panose="02000506080000020004"/>
                <a:cs typeface="Arial"/>
              </a:rPr>
              <a:t> (school afhankelijk) </a:t>
            </a:r>
          </a:p>
          <a:p>
            <a:r>
              <a:rPr lang="nl-NL" sz="1800" dirty="0">
                <a:latin typeface="Effra" panose="02000506080000020004"/>
                <a:cs typeface="Arial"/>
              </a:rPr>
              <a:t>Rekenmachine (met volle batterij) </a:t>
            </a:r>
            <a:endParaRPr lang="nl-NL" sz="1800" dirty="0">
              <a:latin typeface="Effra" panose="02000506080000020004"/>
            </a:endParaRPr>
          </a:p>
          <a:p>
            <a:r>
              <a:rPr lang="nl-NL" sz="1800" dirty="0">
                <a:latin typeface="Effra" panose="02000506080000020004"/>
                <a:cs typeface="Arial"/>
              </a:rPr>
              <a:t>Geodriehoek </a:t>
            </a:r>
            <a:endParaRPr lang="nl-NL" sz="1800" dirty="0">
              <a:latin typeface="Effra" panose="02000506080000020004"/>
            </a:endParaRPr>
          </a:p>
          <a:p>
            <a:r>
              <a:rPr lang="nl-NL" sz="1800" dirty="0">
                <a:latin typeface="Effra" panose="02000506080000020004"/>
                <a:cs typeface="Arial"/>
              </a:rPr>
              <a:t>2 potloden </a:t>
            </a:r>
            <a:endParaRPr lang="nl-NL" sz="1800" dirty="0">
              <a:latin typeface="Effra" panose="02000506080000020004"/>
            </a:endParaRPr>
          </a:p>
          <a:p>
            <a:r>
              <a:rPr lang="nl-NL" sz="1800" dirty="0">
                <a:latin typeface="Effra" panose="02000506080000020004"/>
                <a:cs typeface="Arial"/>
              </a:rPr>
              <a:t>2 pennen (zwart of blauw) </a:t>
            </a:r>
            <a:endParaRPr lang="nl-NL" sz="1800" dirty="0">
              <a:latin typeface="Effra" panose="02000506080000020004"/>
            </a:endParaRPr>
          </a:p>
          <a:p>
            <a:r>
              <a:rPr lang="nl-NL" sz="1800" dirty="0">
                <a:latin typeface="Effra" panose="02000506080000020004"/>
                <a:cs typeface="Arial"/>
              </a:rPr>
              <a:t>Markeerstift (tip!) </a:t>
            </a:r>
            <a:endParaRPr lang="nl-NL" sz="1800" dirty="0">
              <a:latin typeface="Effra" panose="02000506080000020004"/>
            </a:endParaRPr>
          </a:p>
          <a:p>
            <a:r>
              <a:rPr lang="nl-NL" sz="1800" dirty="0">
                <a:latin typeface="Effra" panose="02000506080000020004"/>
                <a:cs typeface="Arial"/>
              </a:rPr>
              <a:t>Gum </a:t>
            </a:r>
            <a:endParaRPr lang="nl-NL" sz="1800" dirty="0">
              <a:latin typeface="Effra" panose="02000506080000020004"/>
            </a:endParaRPr>
          </a:p>
          <a:p>
            <a:r>
              <a:rPr lang="nl-NL" sz="1800" dirty="0">
                <a:latin typeface="Effra" panose="02000506080000020004"/>
                <a:cs typeface="Arial"/>
              </a:rPr>
              <a:t>Woordenboek (school afhankelijk) </a:t>
            </a:r>
            <a:endParaRPr lang="nl-NL" sz="1800" dirty="0">
              <a:latin typeface="Effra" panose="02000506080000020004"/>
            </a:endParaRPr>
          </a:p>
          <a:p>
            <a:r>
              <a:rPr lang="nl-NL" sz="1800" dirty="0">
                <a:latin typeface="Effra" panose="02000506080000020004"/>
                <a:cs typeface="Arial"/>
              </a:rPr>
              <a:t>Eventueel nietmachine</a:t>
            </a:r>
            <a:endParaRPr lang="nl-NL" sz="1800" dirty="0">
              <a:latin typeface="Effra" panose="02000506080000020004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9D7085-B7B3-5860-2CB8-BFB0551E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91FADA-E412-FA54-2738-A7955150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16317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9DC7C-F9C9-ECC4-B954-C00DC421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Effra"/>
              </a:rPr>
              <a:t>Examentip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32888B-E6FE-7C2C-5FD1-82E8A3D0E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Effra"/>
              </a:rPr>
              <a:t>Thijs: </a:t>
            </a:r>
          </a:p>
          <a:p>
            <a:r>
              <a:rPr lang="nl-NL">
                <a:latin typeface="Effra"/>
              </a:rPr>
              <a:t>Martha: 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585F73-D87F-4D1D-CB40-225BBB18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1E0391-53B6-C087-2B11-AB4B805C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60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675C9-FA2A-E4C6-8318-3FD4B8E83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60D00-E739-98B3-B4B3-342717E5D6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Effra"/>
              </a:rPr>
              <a:t>Bijlage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2028CD-2482-EA27-08C3-30E3628F5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NL">
                <a:latin typeface="Effra"/>
              </a:rPr>
              <a:t>Met extra informatie</a:t>
            </a:r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A59D87-6F48-9882-EB15-73BE3CE3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AF24BC-2595-95E5-CA56-0271AECB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718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61823-9931-3C4B-DF30-CBD51E43B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14DDD-2922-12CB-DA2D-2CBC044C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>
                <a:latin typeface="Effra"/>
              </a:rPr>
              <a:t>Socials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103BD69-C3E2-625C-8DD7-31B192B1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5CEF90-FD40-50DF-673D-83E8C823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32</a:t>
            </a:fld>
            <a:endParaRPr lang="nl-NL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4527919E-5019-0952-10FB-A154079E2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946" y="1500554"/>
            <a:ext cx="3352800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nl-NL" sz="1500" b="1" dirty="0">
                <a:latin typeface="Effra"/>
                <a:cs typeface="Arial"/>
              </a:rPr>
              <a:t>Martha </a:t>
            </a:r>
            <a:r>
              <a:rPr lang="nl-NL" sz="1500" b="1" err="1">
                <a:latin typeface="Effra"/>
                <a:cs typeface="Arial"/>
              </a:rPr>
              <a:t>Hensbergen</a:t>
            </a:r>
            <a:endParaRPr lang="nl-NL" sz="1500">
              <a:latin typeface="Effra"/>
            </a:endParaRPr>
          </a:p>
          <a:p>
            <a:pPr marL="0" indent="0">
              <a:buNone/>
            </a:pPr>
            <a:endParaRPr lang="en-US" sz="1500" dirty="0"/>
          </a:p>
          <a:p>
            <a:r>
              <a:rPr lang="nl-NL" sz="1500" dirty="0">
                <a:latin typeface="Effra"/>
                <a:cs typeface="Arial"/>
              </a:rPr>
              <a:t>Slimmer leren met Martha</a:t>
            </a:r>
            <a:endParaRPr lang="nl-NL" sz="1500">
              <a:latin typeface="Effra"/>
            </a:endParaRPr>
          </a:p>
          <a:p>
            <a:r>
              <a:rPr lang="nl-NL" sz="1500" dirty="0">
                <a:latin typeface="Effra"/>
                <a:cs typeface="Arial"/>
              </a:rPr>
              <a:t>Bijles in wiskunde, natuurkunde en scheikunde</a:t>
            </a:r>
            <a:endParaRPr lang="en-US" sz="1500" dirty="0">
              <a:latin typeface="Effra"/>
              <a:cs typeface="Arial"/>
            </a:endParaRPr>
          </a:p>
          <a:p>
            <a:r>
              <a:rPr lang="en-US" sz="1500" err="1">
                <a:latin typeface="Effra"/>
              </a:rPr>
              <a:t>Begeleiding</a:t>
            </a:r>
            <a:r>
              <a:rPr lang="en-US" sz="1500" dirty="0">
                <a:latin typeface="Effra"/>
              </a:rPr>
              <a:t> in Slimmer </a:t>
            </a:r>
            <a:r>
              <a:rPr lang="en-US" sz="1500" err="1">
                <a:latin typeface="Effra"/>
              </a:rPr>
              <a:t>leren</a:t>
            </a:r>
            <a:br>
              <a:rPr lang="en-US" sz="1500" dirty="0"/>
            </a:br>
            <a:endParaRPr lang="en-US" sz="1500" dirty="0"/>
          </a:p>
          <a:p>
            <a:r>
              <a:rPr lang="nl-NL" sz="1500" err="1">
                <a:latin typeface="Effra"/>
                <a:cs typeface="Arial"/>
              </a:rPr>
              <a:t>Tiktok</a:t>
            </a:r>
            <a:r>
              <a:rPr lang="nl-NL" sz="1500" dirty="0">
                <a:latin typeface="Effra"/>
                <a:cs typeface="Arial"/>
              </a:rPr>
              <a:t>: Slimmer leren met Martha</a:t>
            </a:r>
            <a:endParaRPr lang="nl-NL" sz="1500">
              <a:latin typeface="Effra"/>
            </a:endParaRPr>
          </a:p>
          <a:p>
            <a:r>
              <a:rPr lang="nl-NL" sz="1500" err="1">
                <a:latin typeface="Effra"/>
                <a:cs typeface="Arial"/>
              </a:rPr>
              <a:t>Youtube</a:t>
            </a:r>
            <a:r>
              <a:rPr lang="nl-NL" sz="1500" dirty="0">
                <a:latin typeface="Effra"/>
                <a:cs typeface="Arial"/>
              </a:rPr>
              <a:t>: Slimmer leren met Martha </a:t>
            </a:r>
            <a:endParaRPr lang="nl-NL" sz="1500">
              <a:latin typeface="Effra"/>
            </a:endParaRP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1500" dirty="0"/>
          </a:p>
        </p:txBody>
      </p:sp>
      <p:pic>
        <p:nvPicPr>
          <p:cNvPr id="11" name="Afbeelding 10" descr="Afbeelding met Menselijk gezicht, persoon, glimlach, handschrift&#10;&#10;Door AI gegenereerde inhoud is mogelijk onjuist.">
            <a:extLst>
              <a:ext uri="{FF2B5EF4-FFF2-40B4-BE49-F238E27FC236}">
                <a16:creationId xmlns:a16="http://schemas.microsoft.com/office/drawing/2014/main" id="{E95E5A26-3CE3-2884-B435-E6BA2613B8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252" t="13103" r="-338" b="14138"/>
          <a:stretch/>
        </p:blipFill>
        <p:spPr>
          <a:xfrm>
            <a:off x="942539" y="1500554"/>
            <a:ext cx="2084070" cy="3360222"/>
          </a:xfrm>
          <a:prstGeom prst="rect">
            <a:avLst/>
          </a:prstGeom>
        </p:spPr>
      </p:pic>
      <p:sp>
        <p:nvSpPr>
          <p:cNvPr id="13" name="Tijdelijke aanduiding voor inhoud 9">
            <a:extLst>
              <a:ext uri="{FF2B5EF4-FFF2-40B4-BE49-F238E27FC236}">
                <a16:creationId xmlns:a16="http://schemas.microsoft.com/office/drawing/2014/main" id="{9AC6594C-0BF6-B847-9624-C07B601AA4A8}"/>
              </a:ext>
            </a:extLst>
          </p:cNvPr>
          <p:cNvSpPr txBox="1">
            <a:spLocks/>
          </p:cNvSpPr>
          <p:nvPr/>
        </p:nvSpPr>
        <p:spPr>
          <a:xfrm>
            <a:off x="8805469" y="1524000"/>
            <a:ext cx="33528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 b="1">
                <a:latin typeface="Effra"/>
                <a:cs typeface="Arial"/>
              </a:rPr>
              <a:t>Thijs van der Tang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/>
          </a:p>
          <a:p>
            <a:r>
              <a:rPr lang="nl-NL" sz="1100">
                <a:latin typeface="Effra"/>
                <a:cs typeface="Arial"/>
              </a:rPr>
              <a:t>Docent Twents Carmel College NaSk 2 (en 1)</a:t>
            </a:r>
          </a:p>
          <a:p>
            <a:endParaRPr lang="nl-NL" sz="1100">
              <a:latin typeface="Effra"/>
            </a:endParaRPr>
          </a:p>
          <a:p>
            <a:r>
              <a:rPr lang="nl-NL" sz="1100">
                <a:latin typeface="Effra"/>
              </a:rPr>
              <a:t>Instagram: </a:t>
            </a:r>
            <a:r>
              <a:rPr lang="nl-NL" sz="1100">
                <a:latin typeface="Effra"/>
                <a:hlinkClick r:id="rId4"/>
              </a:rPr>
              <a:t>@meneer_tangens</a:t>
            </a:r>
            <a:endParaRPr lang="nl-NL" sz="1100">
              <a:latin typeface="Effra"/>
            </a:endParaRPr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endParaRPr lang="en-US" sz="110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6456A3B-0BCB-1ACF-088B-26D0B5F95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9" r="18989"/>
          <a:stretch/>
        </p:blipFill>
        <p:spPr>
          <a:xfrm>
            <a:off x="6581338" y="1512276"/>
            <a:ext cx="2084070" cy="33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3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E6CD9-2C76-52B6-1856-747A5296A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A8B4-BACF-3618-7FF9-9C5BDFD1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>
                <a:latin typeface="Effra"/>
              </a:rPr>
              <a:t>Examentips!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3E3D-D63B-45DF-546D-D29643A97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l-NL" sz="1600" dirty="0">
                <a:latin typeface="Effra" panose="02000506080000020004"/>
                <a:cs typeface="Arial"/>
              </a:rPr>
              <a:t>Lees eerst de vraag en dan de tekst</a:t>
            </a:r>
            <a:endParaRPr lang="nl-NL" sz="1600">
              <a:latin typeface="Effra" panose="02000506080000020004"/>
            </a:endParaRPr>
          </a:p>
          <a:p>
            <a:r>
              <a:rPr lang="nl-NL" sz="1600" dirty="0">
                <a:latin typeface="Effra" panose="02000506080000020004"/>
                <a:cs typeface="Arial"/>
              </a:rPr>
              <a:t>Hoofdletter gebruiken bij meerkeuzevragen </a:t>
            </a:r>
            <a:endParaRPr lang="nl-NL" sz="1600">
              <a:latin typeface="Effra" panose="02000506080000020004"/>
            </a:endParaRPr>
          </a:p>
          <a:p>
            <a:r>
              <a:rPr lang="nl-NL" sz="1600" dirty="0">
                <a:latin typeface="Effra" panose="02000506080000020004"/>
                <a:cs typeface="Arial"/>
              </a:rPr>
              <a:t>1x punt aftrek voor doorrekenfouten </a:t>
            </a:r>
          </a:p>
          <a:p>
            <a:r>
              <a:rPr lang="nl-NL" sz="1600" dirty="0">
                <a:latin typeface="Effra" panose="02000506080000020004"/>
                <a:cs typeface="Arial"/>
              </a:rPr>
              <a:t>Dus... bij rekenvragen (conclusie)</a:t>
            </a:r>
          </a:p>
          <a:p>
            <a:r>
              <a:rPr lang="nl-NL" sz="1600" dirty="0">
                <a:latin typeface="Effra" panose="02000506080000020004"/>
                <a:cs typeface="Arial"/>
              </a:rPr>
              <a:t>Eenheid! </a:t>
            </a:r>
            <a:endParaRPr lang="nl-NL" sz="1600">
              <a:latin typeface="Effra" panose="02000506080000020004"/>
            </a:endParaRPr>
          </a:p>
          <a:p>
            <a:r>
              <a:rPr lang="nl-NL" sz="1600" dirty="0">
                <a:latin typeface="Effra" panose="02000506080000020004"/>
                <a:cs typeface="Arial"/>
              </a:rPr>
              <a:t>Tussendoor afronden mag </a:t>
            </a:r>
            <a:endParaRPr lang="nl-NL" sz="1600">
              <a:latin typeface="Effra" panose="02000506080000020004"/>
            </a:endParaRPr>
          </a:p>
          <a:p>
            <a:r>
              <a:rPr lang="nl-NL" sz="1600" dirty="0">
                <a:latin typeface="Effra" panose="02000506080000020004"/>
                <a:cs typeface="Arial"/>
              </a:rPr>
              <a:t>Significantie → bij twijfel: 1 decimaal! </a:t>
            </a:r>
          </a:p>
          <a:p>
            <a:r>
              <a:rPr lang="nl-NL" sz="1600" dirty="0">
                <a:latin typeface="Effra" panose="02000506080000020004"/>
                <a:cs typeface="Arial"/>
              </a:rPr>
              <a:t>Geef antwoord op de vraag &amp; geef niet meer antwoorden dan waar ze om vragen</a:t>
            </a:r>
          </a:p>
          <a:p>
            <a:endParaRPr lang="nl-NL" sz="1600" dirty="0">
              <a:highlight>
                <a:srgbClr val="FFFF00"/>
              </a:highlight>
              <a:latin typeface="Effra" panose="02000506080000020004"/>
              <a:cs typeface="Arial"/>
            </a:endParaRPr>
          </a:p>
          <a:p>
            <a:r>
              <a:rPr lang="nl-NL" sz="1600" dirty="0">
                <a:latin typeface="Effra" panose="02000506080000020004"/>
                <a:cs typeface="Arial"/>
              </a:rPr>
              <a:t>Eet voor het examen een banaan en neem water mee</a:t>
            </a:r>
          </a:p>
          <a:p>
            <a:endParaRPr lang="nl-NL" sz="1600" dirty="0">
              <a:latin typeface="Effra" panose="02000506080000020004"/>
              <a:cs typeface="Arial"/>
            </a:endParaRPr>
          </a:p>
          <a:p>
            <a:r>
              <a:rPr lang="nl-NL" sz="1600" dirty="0">
                <a:latin typeface="Effra" panose="02000506080000020004"/>
                <a:cs typeface="Arial"/>
              </a:rPr>
              <a:t>Je hebt hier 1,5 jaar al voor geleerd (vooral oefenen + nakijken)</a:t>
            </a:r>
            <a:endParaRPr lang="en-US" sz="3200" dirty="0">
              <a:latin typeface="Effra" panose="02000506080000020004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E5865D-E47B-5683-7A2E-23E6215E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4C5E74-683C-F7E0-5FF4-736A7326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0165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8B47B-9DB7-0BCB-3AAE-31D209B09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79B6-D8F2-818B-FA33-856ACCC7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>
                <a:latin typeface="Effra"/>
              </a:rPr>
              <a:t>Hoe ziet het examen eruit?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7E94D-43E6-C670-6107-7D8D5C3FB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nl-NL" sz="1800" dirty="0">
                <a:latin typeface="Effra" panose="02000506080000020004"/>
                <a:cs typeface="Arial"/>
              </a:rPr>
              <a:t>Overzicht cito (stuurgegevens) </a:t>
            </a:r>
            <a:endParaRPr lang="nl-NL" sz="1800">
              <a:latin typeface="Effra" panose="02000506080000020004"/>
            </a:endParaRPr>
          </a:p>
          <a:p>
            <a:pPr>
              <a:buFont typeface="Arial"/>
              <a:buChar char="•"/>
            </a:pPr>
            <a:r>
              <a:rPr lang="nl-NL" sz="1800" dirty="0">
                <a:latin typeface="Effra" panose="02000506080000020004"/>
                <a:cs typeface="Arial"/>
              </a:rPr>
              <a:t>Totaal 48 vragen </a:t>
            </a:r>
            <a:endParaRPr lang="nl-NL" sz="1800">
              <a:latin typeface="Effra" panose="02000506080000020004"/>
            </a:endParaRPr>
          </a:p>
          <a:p>
            <a:pPr>
              <a:buFont typeface="Arial"/>
              <a:buChar char="•"/>
            </a:pPr>
            <a:r>
              <a:rPr lang="nl-NL" sz="1800" dirty="0">
                <a:latin typeface="Effra" panose="02000506080000020004"/>
                <a:cs typeface="Arial"/>
              </a:rPr>
              <a:t>19 gesloten vragen (meerkeuze)</a:t>
            </a:r>
            <a:endParaRPr lang="nl-NL" sz="1800">
              <a:latin typeface="Effra" panose="02000506080000020004"/>
            </a:endParaRPr>
          </a:p>
          <a:p>
            <a:pPr>
              <a:buFont typeface="Arial"/>
              <a:buChar char="•"/>
            </a:pPr>
            <a:r>
              <a:rPr lang="nl-NL" sz="1800" dirty="0">
                <a:latin typeface="Effra" panose="02000506080000020004"/>
                <a:cs typeface="Arial"/>
              </a:rPr>
              <a:t>29 open vragen </a:t>
            </a:r>
            <a:endParaRPr lang="nl-NL" sz="1800">
              <a:latin typeface="Effra" panose="02000506080000020004"/>
            </a:endParaRPr>
          </a:p>
          <a:p>
            <a:pPr>
              <a:buFont typeface="Arial"/>
              <a:buChar char="•"/>
            </a:pPr>
            <a:r>
              <a:rPr lang="nl-NL" sz="1800" dirty="0">
                <a:latin typeface="Effra" panose="02000506080000020004"/>
                <a:cs typeface="Arial"/>
              </a:rPr>
              <a:t>13 geschatte rekenopgaven </a:t>
            </a:r>
            <a:endParaRPr lang="nl-NL" sz="1800">
              <a:latin typeface="Effra" panose="02000506080000020004"/>
            </a:endParaRPr>
          </a:p>
          <a:p>
            <a:pPr marL="0" indent="0">
              <a:buNone/>
            </a:pPr>
            <a:endParaRPr lang="nl-NL" sz="1800" dirty="0">
              <a:latin typeface="Effra" panose="02000506080000020004"/>
              <a:cs typeface="Arial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D72642-B98C-550C-B7A4-B8322E1C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FA3F909-3FB1-640D-77E1-76C86F88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5</a:t>
            </a:fld>
            <a:endParaRPr lang="nl-NL" noProof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5F96BAA-E0AA-6A94-B622-268F00A76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918" y="200025"/>
            <a:ext cx="4019550" cy="64579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6361D16-BCBA-531D-B97E-FCC99C3C3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252" y="4896704"/>
            <a:ext cx="40576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2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97E84-7BA0-0F18-320F-15D798D66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EE40-03CD-B021-322C-146D0E4B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Effra"/>
              </a:rPr>
              <a:t>Welke onderwerpen komen op het examen?</a:t>
            </a:r>
            <a:endParaRPr lang="nl-NL" sz="4000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F4AE6D0-D2CE-D97E-F484-4C4F24A5E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4674" y="1382507"/>
            <a:ext cx="5269294" cy="4683491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B5D36C-A7F4-A2A4-2DC1-C27E2BE2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03EC098-3D1A-0F28-2640-6CA8A97D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6</a:t>
            </a:fld>
            <a:endParaRPr lang="nl-NL" noProof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A628D1E-7E50-4FFD-BB76-5116AC2760FF}"/>
              </a:ext>
            </a:extLst>
          </p:cNvPr>
          <p:cNvSpPr txBox="1"/>
          <p:nvPr/>
        </p:nvSpPr>
        <p:spPr>
          <a:xfrm>
            <a:off x="6099437" y="2298815"/>
            <a:ext cx="37064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>
                <a:latin typeface="Effra"/>
                <a:ea typeface="+mj-ea"/>
                <a:cs typeface="+mj-cs"/>
              </a:rPr>
              <a:t>Bv: </a:t>
            </a:r>
            <a:r>
              <a:rPr lang="nl-NL" sz="1200">
                <a:latin typeface="Effra"/>
                <a:ea typeface="+mj-ea"/>
                <a:cs typeface="+mj-cs"/>
              </a:rPr>
              <a:t>eenheden</a:t>
            </a:r>
            <a:r>
              <a:rPr lang="nl-NL" sz="1200" dirty="0">
                <a:latin typeface="Effra"/>
                <a:ea typeface="+mj-ea"/>
                <a:cs typeface="+mj-cs"/>
              </a:rPr>
              <a:t> omrekenen, </a:t>
            </a:r>
            <a:r>
              <a:rPr lang="nl-NL" sz="1200" dirty="0" err="1">
                <a:latin typeface="Effra"/>
                <a:ea typeface="+mj-ea"/>
                <a:cs typeface="+mj-cs"/>
              </a:rPr>
              <a:t>binas</a:t>
            </a:r>
            <a:r>
              <a:rPr lang="nl-NL" sz="1200" dirty="0">
                <a:latin typeface="Effra"/>
                <a:ea typeface="+mj-ea"/>
                <a:cs typeface="+mj-cs"/>
              </a:rPr>
              <a:t> opzoeken </a:t>
            </a:r>
            <a:r>
              <a:rPr lang="nl-NL" sz="1200">
                <a:latin typeface="Effra"/>
                <a:ea typeface="+mj-ea"/>
                <a:cs typeface="+mj-cs"/>
              </a:rPr>
              <a:t>etc.</a:t>
            </a:r>
            <a:endParaRPr lang="nl-NL" sz="1600">
              <a:latin typeface="Effra"/>
              <a:ea typeface="+mj-ea"/>
              <a:cs typeface="+mj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20FF86-5FF7-AD45-73B9-A16B930E4B5C}"/>
              </a:ext>
            </a:extLst>
          </p:cNvPr>
          <p:cNvSpPr txBox="1"/>
          <p:nvPr/>
        </p:nvSpPr>
        <p:spPr>
          <a:xfrm>
            <a:off x="6099437" y="2802022"/>
            <a:ext cx="474165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>
                <a:latin typeface="Effra"/>
                <a:ea typeface="+mj-ea"/>
                <a:cs typeface="+mj-cs"/>
              </a:rPr>
              <a:t>Bv: reactievergelijkingen maken, verbrandingsproducten kennen </a:t>
            </a:r>
            <a:r>
              <a:rPr lang="nl-NL" sz="1200" dirty="0" err="1">
                <a:latin typeface="Effra"/>
                <a:ea typeface="+mj-ea"/>
                <a:cs typeface="+mj-cs"/>
              </a:rPr>
              <a:t>etc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0B71434-EA8B-1011-CE9E-43FB53010D8A}"/>
              </a:ext>
            </a:extLst>
          </p:cNvPr>
          <p:cNvSpPr txBox="1"/>
          <p:nvPr/>
        </p:nvSpPr>
        <p:spPr>
          <a:xfrm>
            <a:off x="6099437" y="3434626"/>
            <a:ext cx="37064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>
                <a:latin typeface="Effra"/>
                <a:ea typeface="+mj-ea"/>
                <a:cs typeface="+mj-cs"/>
              </a:rPr>
              <a:t>Bv: hard water, pH, indicatoren etc. </a:t>
            </a:r>
            <a:endParaRPr lang="nl-NL" sz="1200" dirty="0">
              <a:latin typeface="Effra"/>
              <a:ea typeface="Calibri"/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384052C-AFAC-C709-68D8-BDF8CC2FEA6B}"/>
              </a:ext>
            </a:extLst>
          </p:cNvPr>
          <p:cNvSpPr txBox="1"/>
          <p:nvPr/>
        </p:nvSpPr>
        <p:spPr>
          <a:xfrm>
            <a:off x="6099437" y="4124739"/>
            <a:ext cx="47272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>
                <a:latin typeface="Effra"/>
                <a:ea typeface="+mj-ea"/>
                <a:cs typeface="+mj-cs"/>
              </a:rPr>
              <a:t>Bv:  scheidingsmethoden, mengsels, formules die je moet kennen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05343F4-0B8C-CD56-A677-14C42A5F6502}"/>
              </a:ext>
            </a:extLst>
          </p:cNvPr>
          <p:cNvSpPr txBox="1"/>
          <p:nvPr/>
        </p:nvSpPr>
        <p:spPr>
          <a:xfrm>
            <a:off x="6099437" y="4397909"/>
            <a:ext cx="474165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>
                <a:latin typeface="Effra"/>
                <a:ea typeface="+mj-ea"/>
                <a:cs typeface="+mj-cs"/>
              </a:rPr>
              <a:t>Bv: atomen en moleculen, faseovergangen, molecuulmassa berekenen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8898162-7983-F264-8DDC-55C7C622BFAB}"/>
              </a:ext>
            </a:extLst>
          </p:cNvPr>
          <p:cNvSpPr txBox="1"/>
          <p:nvPr/>
        </p:nvSpPr>
        <p:spPr>
          <a:xfrm>
            <a:off x="6099437" y="4973003"/>
            <a:ext cx="37064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>
                <a:latin typeface="Effra"/>
                <a:ea typeface="+mj-ea"/>
                <a:cs typeface="+mj-cs"/>
              </a:rPr>
              <a:t>Bv: het doen van practica, glaswerk </a:t>
            </a:r>
            <a:r>
              <a:rPr lang="nl-NL" sz="1200" dirty="0" err="1">
                <a:latin typeface="Effra"/>
                <a:ea typeface="+mj-ea"/>
                <a:cs typeface="+mj-cs"/>
              </a:rPr>
              <a:t>enzo</a:t>
            </a:r>
            <a:r>
              <a:rPr lang="nl-NL" sz="1200">
                <a:latin typeface="Effra"/>
                <a:ea typeface="+mj-ea"/>
                <a:cs typeface="+mj-cs"/>
              </a:rPr>
              <a:t>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1C91270-B532-378B-00D2-93BFDF2DEC32}"/>
              </a:ext>
            </a:extLst>
          </p:cNvPr>
          <p:cNvSpPr txBox="1"/>
          <p:nvPr/>
        </p:nvSpPr>
        <p:spPr>
          <a:xfrm>
            <a:off x="6099437" y="5677494"/>
            <a:ext cx="37064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>
                <a:latin typeface="Effra"/>
                <a:ea typeface="+mj-ea"/>
                <a:cs typeface="+mj-cs"/>
              </a:rPr>
              <a:t>Alles door elkaar kunnen doen </a:t>
            </a:r>
          </a:p>
        </p:txBody>
      </p:sp>
    </p:spTree>
    <p:extLst>
      <p:ext uri="{BB962C8B-B14F-4D97-AF65-F5344CB8AC3E}">
        <p14:creationId xmlns:p14="http://schemas.microsoft.com/office/powerpoint/2010/main" val="15942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2829-962E-40A1-6B06-87D7507C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>
                <a:latin typeface="Effra" panose="02000506080000020004"/>
              </a:rPr>
              <a:t>Wat moet je uit je hoofd kennen?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3B6EF47-81A5-575B-0A1B-5F5EBC51A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443765"/>
              </p:ext>
            </p:extLst>
          </p:nvPr>
        </p:nvGraphicFramePr>
        <p:xfrm>
          <a:off x="838200" y="1825625"/>
          <a:ext cx="10515597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27863529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8707783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6218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Moleculaire stoffen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Zuren en basen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3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Water → H₂O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Waterstofperoxide → H₂O₂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Ammoniak → NH₃</a:t>
                      </a:r>
                    </a:p>
                    <a:p>
                      <a:r>
                        <a:rPr lang="nl-NL" noProof="0" err="1">
                          <a:latin typeface="Effra" panose="02000506080000020004"/>
                        </a:rPr>
                        <a:t>Koolstofmono</a:t>
                      </a:r>
                      <a:r>
                        <a:rPr lang="nl-NL" noProof="0">
                          <a:latin typeface="Effra" panose="02000506080000020004"/>
                        </a:rPr>
                        <a:t>-oxide → CO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Koolstofdioxide → CO₂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Zwaveldioxide → SO₂</a:t>
                      </a:r>
                    </a:p>
                    <a:p>
                      <a:r>
                        <a:rPr lang="nl-NL" noProof="0" err="1">
                          <a:latin typeface="Effra" panose="02000506080000020004"/>
                        </a:rPr>
                        <a:t>Zwaveltrioxide</a:t>
                      </a:r>
                      <a:r>
                        <a:rPr lang="nl-NL" noProof="0">
                          <a:latin typeface="Effra" panose="02000506080000020004"/>
                        </a:rPr>
                        <a:t> → SO₃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Zuurstof → 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Waterstof → H₂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Halogenen (zoals Cl₂, Br₂, F₂, I₂)</a:t>
                      </a:r>
                    </a:p>
                    <a:p>
                      <a:r>
                        <a:rPr lang="nl-NL" noProof="0">
                          <a:solidFill>
                            <a:srgbClr val="0070C0"/>
                          </a:solidFill>
                          <a:latin typeface="Effra" panose="02000506080000020004"/>
                        </a:rPr>
                        <a:t>Alcohol (ethanol) → C₂H₆O of 		  C₂H₅OH</a:t>
                      </a:r>
                    </a:p>
                    <a:p>
                      <a:r>
                        <a:rPr lang="nl-NL" noProof="0">
                          <a:solidFill>
                            <a:srgbClr val="0070C0"/>
                          </a:solidFill>
                          <a:latin typeface="Effra" panose="02000506080000020004"/>
                        </a:rPr>
                        <a:t>Glucose → C₆H₁₂O₆</a:t>
                      </a:r>
                    </a:p>
                    <a:p>
                      <a:r>
                        <a:rPr lang="nl-NL" noProof="0"/>
                        <a:t>Methaan → CH₄</a:t>
                      </a:r>
                      <a:endParaRPr lang="nl-NL" noProof="0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noProof="0"/>
                        <a:t>Zuren:</a:t>
                      </a:r>
                      <a:endParaRPr lang="nl-NL" noProof="0"/>
                    </a:p>
                    <a:p>
                      <a:r>
                        <a:rPr lang="nl-NL" noProof="0"/>
                        <a:t>Zoutzuur (HCl)</a:t>
                      </a:r>
                    </a:p>
                    <a:p>
                      <a:r>
                        <a:rPr lang="nl-NL" noProof="0"/>
                        <a:t>Verdund salpeterzuur (HNO₃)</a:t>
                      </a:r>
                    </a:p>
                    <a:p>
                      <a:r>
                        <a:rPr lang="nl-NL" noProof="0"/>
                        <a:t>Verdund zwavelzuur (H₂SO₄)</a:t>
                      </a:r>
                    </a:p>
                    <a:p>
                      <a:r>
                        <a:rPr lang="nl-NL" noProof="0"/>
                        <a:t>Koolzuur (H₂CO₃ )</a:t>
                      </a:r>
                    </a:p>
                    <a:p>
                      <a:r>
                        <a:rPr lang="nl-NL" noProof="0"/>
                        <a:t>Azijnzuur (HAc)</a:t>
                      </a:r>
                    </a:p>
                    <a:p>
                      <a:r>
                        <a:rPr lang="nl-NL" b="1" noProof="0"/>
                        <a:t>Basen:</a:t>
                      </a:r>
                      <a:endParaRPr lang="nl-NL" noProof="0"/>
                    </a:p>
                    <a:p>
                      <a:r>
                        <a:rPr lang="nl-NL" noProof="0"/>
                        <a:t>Natronloog (NaOH-oplossing)</a:t>
                      </a:r>
                    </a:p>
                    <a:p>
                      <a:r>
                        <a:rPr lang="nl-NL" noProof="0"/>
                        <a:t>	(alle zouten met OH</a:t>
                      </a:r>
                      <a:r>
                        <a:rPr lang="nl-NL" baseline="30000" noProof="0"/>
                        <a:t>-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Ammonia (NH₃-oplossing)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/>
                        <a:t>	(wordt NH</a:t>
                      </a:r>
                      <a:r>
                        <a:rPr lang="nl-NL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₄</a:t>
                      </a:r>
                      <a:r>
                        <a:rPr lang="nl-NL" baseline="30000" noProof="0"/>
                        <a:t>+</a:t>
                      </a:r>
                      <a:r>
                        <a:rPr lang="nl-NL" baseline="0" noProof="0"/>
                        <a:t>)</a:t>
                      </a:r>
                      <a:endParaRPr lang="nl-NL" baseline="30000" noProof="0"/>
                    </a:p>
                    <a:p>
                      <a:r>
                        <a:rPr lang="nl-NL" noProof="0"/>
                        <a:t>Kalkwater (Ca(OH)₂-oplossing)</a:t>
                      </a:r>
                    </a:p>
                    <a:p>
                      <a:r>
                        <a:rPr lang="nl-NL" noProof="0"/>
                        <a:t>Zouten met O</a:t>
                      </a:r>
                      <a:r>
                        <a:rPr lang="nl-NL" baseline="30000" noProof="0"/>
                        <a:t>2-</a:t>
                      </a:r>
                      <a:r>
                        <a:rPr lang="nl-NL" baseline="0" noProof="0"/>
                        <a:t> </a:t>
                      </a:r>
                    </a:p>
                    <a:p>
                      <a:r>
                        <a:rPr lang="nl-NL" baseline="0" noProof="0">
                          <a:latin typeface="Effra" panose="02000506080000020004"/>
                        </a:rPr>
                        <a:t>Zouten met CO</a:t>
                      </a:r>
                      <a:r>
                        <a:rPr lang="nl-NL" noProof="0"/>
                        <a:t>₃</a:t>
                      </a:r>
                      <a:r>
                        <a:rPr lang="nl-NL" baseline="30000" noProof="0"/>
                        <a:t>2-</a:t>
                      </a:r>
                      <a:endParaRPr lang="nl-NL" baseline="30000" noProof="0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H⁺ (</a:t>
                      </a:r>
                      <a:r>
                        <a:rPr lang="nl-NL" noProof="0" err="1"/>
                        <a:t>waterstof-ion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NH₄⁺ (ammonium-ion)</a:t>
                      </a:r>
                    </a:p>
                    <a:p>
                      <a:r>
                        <a:rPr lang="nl-NL" noProof="0"/>
                        <a:t>CO₃²⁻ (carbonaat-ion)</a:t>
                      </a:r>
                    </a:p>
                    <a:p>
                      <a:r>
                        <a:rPr lang="nl-NL" noProof="0"/>
                        <a:t>NO₃⁻ (</a:t>
                      </a:r>
                      <a:r>
                        <a:rPr lang="nl-NL" noProof="0" err="1"/>
                        <a:t>nitraat-ion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OH⁻ (hydroxide-ion)</a:t>
                      </a:r>
                    </a:p>
                    <a:p>
                      <a:r>
                        <a:rPr lang="nl-NL" noProof="0"/>
                        <a:t>PO₄³⁻ (fosfaat-ion)</a:t>
                      </a:r>
                    </a:p>
                    <a:p>
                      <a:r>
                        <a:rPr lang="nl-NL" noProof="0"/>
                        <a:t>SO₄²⁻ (</a:t>
                      </a:r>
                      <a:r>
                        <a:rPr lang="nl-NL" noProof="0" err="1"/>
                        <a:t>sulfaat-ion</a:t>
                      </a:r>
                      <a:r>
                        <a:rPr lang="nl-NL" noProof="0"/>
                        <a:t>)</a:t>
                      </a:r>
                    </a:p>
                    <a:p>
                      <a:endParaRPr lang="nl-NL" noProof="0">
                        <a:latin typeface="Effra" panose="02000506080000020004"/>
                      </a:endParaRP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speciale opmerking:</a:t>
                      </a:r>
                    </a:p>
                    <a:p>
                      <a:r>
                        <a:rPr lang="nl-NL" noProof="0"/>
                        <a:t>O²⁻ (oxide-ion)</a:t>
                      </a:r>
                      <a:endParaRPr lang="nl-NL" noProof="0">
                        <a:latin typeface="Effra" panose="0200050608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154338"/>
                  </a:ext>
                </a:extLst>
              </a:tr>
            </a:tbl>
          </a:graphicData>
        </a:graphic>
      </p:graphicFrame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59E16-7AF6-420E-CAA9-0F741504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>
                <a:latin typeface="Effra" panose="02000506080000020004"/>
              </a:rPr>
              <a:t>Ethanol en glucose moet je kunnen herkennen! Niet weten.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33ED56-189C-22FF-06A3-751FC337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>
                <a:latin typeface="Effra" panose="02000506080000020004"/>
              </a:rPr>
              <a:t>7</a:t>
            </a:fld>
            <a:endParaRPr lang="nl-NL" noProof="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79825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6ADEA-9505-0373-6050-37E57C98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7380-E4C5-F01A-7CF4-94EFC44C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Wat moet je uit je hoofd kennen?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82E10B0-6BAF-52AA-DC20-95C2AC1B2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811962"/>
              </p:ext>
            </p:extLst>
          </p:nvPr>
        </p:nvGraphicFramePr>
        <p:xfrm>
          <a:off x="838200" y="1825625"/>
          <a:ext cx="10515597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27863529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8707783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6218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Moleculaire stoffen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Zuren en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3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>
                          <a:latin typeface="Effra" panose="02000506080000020004"/>
                        </a:rPr>
                        <a:t>Water → H₂O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Waterstofperoxide → H₂O₂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Ammoniak → NH₃</a:t>
                      </a:r>
                    </a:p>
                    <a:p>
                      <a:r>
                        <a:rPr lang="nl-NL" noProof="0" dirty="0" err="1">
                          <a:latin typeface="Effra" panose="02000506080000020004"/>
                        </a:rPr>
                        <a:t>Koolstofmono</a:t>
                      </a:r>
                      <a:r>
                        <a:rPr lang="nl-NL" noProof="0" dirty="0">
                          <a:latin typeface="Effra" panose="02000506080000020004"/>
                        </a:rPr>
                        <a:t>-oxide → CO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Koolstofdioxide → CO₂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Zwaveldioxide → SO₂</a:t>
                      </a:r>
                    </a:p>
                    <a:p>
                      <a:r>
                        <a:rPr lang="nl-NL" noProof="0" dirty="0" err="1">
                          <a:latin typeface="Effra" panose="02000506080000020004"/>
                        </a:rPr>
                        <a:t>Zwaveltrioxide</a:t>
                      </a:r>
                      <a:r>
                        <a:rPr lang="nl-NL" noProof="0" dirty="0">
                          <a:latin typeface="Effra" panose="02000506080000020004"/>
                        </a:rPr>
                        <a:t> → SO₃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Zuurstof → O₂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Waterstof → H₂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Halogenen (zoals Cl₂, Br₂, F₂, I₂)</a:t>
                      </a:r>
                    </a:p>
                    <a:p>
                      <a:r>
                        <a:rPr lang="nl-NL" noProof="0" dirty="0">
                          <a:solidFill>
                            <a:srgbClr val="0070C0"/>
                          </a:solidFill>
                          <a:latin typeface="Effra" panose="02000506080000020004"/>
                        </a:rPr>
                        <a:t>Alcohol (ethanol) → C₂H₆O of 		  C₂H₅OH</a:t>
                      </a:r>
                    </a:p>
                    <a:p>
                      <a:r>
                        <a:rPr lang="nl-NL" noProof="0" dirty="0">
                          <a:solidFill>
                            <a:srgbClr val="0070C0"/>
                          </a:solidFill>
                          <a:latin typeface="Effra" panose="02000506080000020004"/>
                        </a:rPr>
                        <a:t>Glucose → C₆H₁₂O₆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Methaan → CH₄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noProof="0">
                          <a:latin typeface="Effra" panose="02000506080000020004"/>
                        </a:rPr>
                        <a:t>Zuren:</a:t>
                      </a:r>
                      <a:endParaRPr lang="nl-NL" noProof="0">
                        <a:latin typeface="Effra" panose="02000506080000020004"/>
                      </a:endParaRP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Zoutzuur (</a:t>
                      </a:r>
                      <a:r>
                        <a:rPr lang="nl-NL" noProof="0" err="1">
                          <a:latin typeface="Effra" panose="02000506080000020004"/>
                        </a:rPr>
                        <a:t>HCl</a:t>
                      </a:r>
                      <a:r>
                        <a:rPr lang="nl-NL" noProof="0">
                          <a:latin typeface="Effra" panose="02000506080000020004"/>
                        </a:rPr>
                        <a:t>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Verdund salpeterzuur (HNO₃)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Verdund zwavelzuur (H₂SO₄)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Koolzuur (H₂CO₃ 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Azijnzuur (</a:t>
                      </a:r>
                      <a:r>
                        <a:rPr lang="nl-NL" noProof="0" err="1">
                          <a:latin typeface="Effra" panose="02000506080000020004"/>
                        </a:rPr>
                        <a:t>HAc</a:t>
                      </a:r>
                      <a:r>
                        <a:rPr lang="nl-NL" noProof="0">
                          <a:latin typeface="Effra" panose="02000506080000020004"/>
                        </a:rPr>
                        <a:t>)</a:t>
                      </a:r>
                    </a:p>
                    <a:p>
                      <a:r>
                        <a:rPr lang="nl-NL" b="1" noProof="0">
                          <a:latin typeface="Effra" panose="02000506080000020004"/>
                        </a:rPr>
                        <a:t>Basen:</a:t>
                      </a:r>
                      <a:endParaRPr lang="nl-NL" noProof="0">
                        <a:latin typeface="Effra" panose="02000506080000020004"/>
                      </a:endParaRP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Natronloog (</a:t>
                      </a:r>
                      <a:r>
                        <a:rPr lang="nl-NL" noProof="0" err="1">
                          <a:latin typeface="Effra" panose="02000506080000020004"/>
                        </a:rPr>
                        <a:t>NaOH</a:t>
                      </a:r>
                      <a:r>
                        <a:rPr lang="nl-NL" noProof="0">
                          <a:latin typeface="Effra" panose="02000506080000020004"/>
                        </a:rPr>
                        <a:t>-oplossing)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	(alle zouten met OH</a:t>
                      </a:r>
                      <a:r>
                        <a:rPr lang="nl-NL" baseline="30000" noProof="0">
                          <a:latin typeface="Effra" panose="02000506080000020004"/>
                        </a:rPr>
                        <a:t>-</a:t>
                      </a:r>
                      <a:r>
                        <a:rPr lang="nl-NL" noProof="0">
                          <a:latin typeface="Effra" panose="02000506080000020004"/>
                        </a:rPr>
                        <a:t>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Ammonia (NH₃-oplossing)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>
                          <a:latin typeface="Effra" panose="02000506080000020004"/>
                        </a:rPr>
                        <a:t>	(wordt NH</a:t>
                      </a:r>
                      <a:r>
                        <a:rPr lang="nl-NL" sz="1800" b="0" i="0" kern="1200" noProof="0">
                          <a:solidFill>
                            <a:schemeClr val="dk1"/>
                          </a:solidFill>
                          <a:effectLst/>
                          <a:latin typeface="Effra" panose="02000506080000020004"/>
                          <a:ea typeface="+mn-ea"/>
                          <a:cs typeface="+mn-cs"/>
                        </a:rPr>
                        <a:t>₄</a:t>
                      </a:r>
                      <a:r>
                        <a:rPr lang="nl-NL" baseline="30000" noProof="0">
                          <a:latin typeface="Effra" panose="02000506080000020004"/>
                        </a:rPr>
                        <a:t>+</a:t>
                      </a:r>
                      <a:r>
                        <a:rPr lang="nl-NL" baseline="0" noProof="0">
                          <a:latin typeface="Effra" panose="02000506080000020004"/>
                        </a:rPr>
                        <a:t>)</a:t>
                      </a:r>
                      <a:endParaRPr lang="nl-NL" baseline="30000" noProof="0">
                        <a:latin typeface="Effra" panose="02000506080000020004"/>
                      </a:endParaRP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Kalkwater (Ca(OH)₂-oplossing)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Zouten met O</a:t>
                      </a:r>
                      <a:r>
                        <a:rPr lang="nl-NL" baseline="30000" noProof="0">
                          <a:latin typeface="Effra" panose="02000506080000020004"/>
                        </a:rPr>
                        <a:t>2-</a:t>
                      </a:r>
                      <a:r>
                        <a:rPr lang="nl-NL" baseline="0" noProof="0">
                          <a:latin typeface="Effra" panose="02000506080000020004"/>
                        </a:rPr>
                        <a:t> </a:t>
                      </a:r>
                    </a:p>
                    <a:p>
                      <a:r>
                        <a:rPr lang="nl-NL" baseline="0" noProof="0">
                          <a:latin typeface="Effra" panose="02000506080000020004"/>
                        </a:rPr>
                        <a:t>Zouten met CO</a:t>
                      </a:r>
                      <a:r>
                        <a:rPr lang="nl-NL" noProof="0">
                          <a:latin typeface="Effra" panose="02000506080000020004"/>
                        </a:rPr>
                        <a:t>₃</a:t>
                      </a:r>
                      <a:r>
                        <a:rPr lang="nl-NL" baseline="30000" noProof="0">
                          <a:latin typeface="Effra" panose="02000506080000020004"/>
                        </a:rPr>
                        <a:t>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>
                          <a:latin typeface="Effra" panose="02000506080000020004"/>
                        </a:rPr>
                        <a:t>H⁺ (</a:t>
                      </a:r>
                      <a:r>
                        <a:rPr lang="nl-NL" noProof="0" dirty="0" err="1">
                          <a:latin typeface="Effra" panose="02000506080000020004"/>
                        </a:rPr>
                        <a:t>waterstof-ion</a:t>
                      </a:r>
                      <a:r>
                        <a:rPr lang="nl-NL" noProof="0" dirty="0">
                          <a:latin typeface="Effra" panose="02000506080000020004"/>
                        </a:rPr>
                        <a:t>)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NH₄⁺ (ammonium-ion)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CO₃²⁻ (carbonaat-ion)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NO₃⁻ (</a:t>
                      </a:r>
                      <a:r>
                        <a:rPr lang="nl-NL" noProof="0" dirty="0" err="1">
                          <a:latin typeface="Effra" panose="02000506080000020004"/>
                        </a:rPr>
                        <a:t>nitraat-ion</a:t>
                      </a:r>
                      <a:r>
                        <a:rPr lang="nl-NL" noProof="0" dirty="0">
                          <a:latin typeface="Effra" panose="02000506080000020004"/>
                        </a:rPr>
                        <a:t>)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OH⁻ (hydroxide-ion)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PO₄³⁻ (fosfaat-ion)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SO₄²⁻ (</a:t>
                      </a:r>
                      <a:r>
                        <a:rPr lang="nl-NL" noProof="0" dirty="0" err="1">
                          <a:latin typeface="Effra" panose="02000506080000020004"/>
                        </a:rPr>
                        <a:t>sulfaat-ion</a:t>
                      </a:r>
                      <a:r>
                        <a:rPr lang="nl-NL" noProof="0" dirty="0">
                          <a:latin typeface="Effra" panose="02000506080000020004"/>
                        </a:rPr>
                        <a:t>)</a:t>
                      </a:r>
                    </a:p>
                    <a:p>
                      <a:endParaRPr lang="nl-NL" noProof="0" dirty="0">
                        <a:latin typeface="Effra" panose="02000506080000020004"/>
                      </a:endParaRP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speciale opmerking:</a:t>
                      </a:r>
                    </a:p>
                    <a:p>
                      <a:r>
                        <a:rPr lang="nl-NL" noProof="0" dirty="0">
                          <a:latin typeface="Effra" panose="02000506080000020004"/>
                        </a:rPr>
                        <a:t>O²⁻ (oxide-ion)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154338"/>
                  </a:ext>
                </a:extLst>
              </a:tr>
            </a:tbl>
          </a:graphicData>
        </a:graphic>
      </p:graphicFrame>
      <p:sp>
        <p:nvSpPr>
          <p:cNvPr id="3" name="Ovaal 2">
            <a:extLst>
              <a:ext uri="{FF2B5EF4-FFF2-40B4-BE49-F238E27FC236}">
                <a16:creationId xmlns:a16="http://schemas.microsoft.com/office/drawing/2014/main" id="{6E5732B7-6288-86C6-A168-606E73A515DB}"/>
              </a:ext>
            </a:extLst>
          </p:cNvPr>
          <p:cNvSpPr/>
          <p:nvPr/>
        </p:nvSpPr>
        <p:spPr>
          <a:xfrm>
            <a:off x="346668" y="3984172"/>
            <a:ext cx="3707842" cy="132556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58D8F-8CAB-DEAF-3AF5-777A678F8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b="7253"/>
          <a:stretch/>
        </p:blipFill>
        <p:spPr bwMode="auto">
          <a:xfrm>
            <a:off x="4334744" y="1305706"/>
            <a:ext cx="7019053" cy="493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FEF3BE0-2672-E7DD-E9D6-A65BB3BDCF00}"/>
              </a:ext>
            </a:extLst>
          </p:cNvPr>
          <p:cNvCxnSpPr>
            <a:cxnSpLocks/>
          </p:cNvCxnSpPr>
          <p:nvPr/>
        </p:nvCxnSpPr>
        <p:spPr>
          <a:xfrm>
            <a:off x="9716756" y="3310932"/>
            <a:ext cx="758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D07D965-1A93-DAF3-ABC8-CDDFBE9995F1}"/>
              </a:ext>
            </a:extLst>
          </p:cNvPr>
          <p:cNvCxnSpPr>
            <a:cxnSpLocks/>
          </p:cNvCxnSpPr>
          <p:nvPr/>
        </p:nvCxnSpPr>
        <p:spPr>
          <a:xfrm>
            <a:off x="10485455" y="3270738"/>
            <a:ext cx="0" cy="7988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24C2180-23F4-2CE8-C323-7CDA01DB6614}"/>
              </a:ext>
            </a:extLst>
          </p:cNvPr>
          <p:cNvSpPr txBox="1">
            <a:spLocks/>
          </p:cNvSpPr>
          <p:nvPr/>
        </p:nvSpPr>
        <p:spPr>
          <a:xfrm rot="20643976">
            <a:off x="940356" y="642923"/>
            <a:ext cx="1621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ffra" panose="02000506080000020004" pitchFamily="2" charset="0"/>
                <a:ea typeface="+mj-ea"/>
                <a:cs typeface="+mj-cs"/>
              </a:defRPr>
            </a:lvl1pPr>
          </a:lstStyle>
          <a:p>
            <a:r>
              <a:rPr lang="nl-NL" noProof="0">
                <a:solidFill>
                  <a:srgbClr val="FF0000"/>
                </a:solidFill>
              </a:rPr>
              <a:t>TIP 1!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DC9BE917-7484-BD2D-4D2F-F9F16A8B1589}"/>
              </a:ext>
            </a:extLst>
          </p:cNvPr>
          <p:cNvSpPr/>
          <p:nvPr/>
        </p:nvSpPr>
        <p:spPr>
          <a:xfrm>
            <a:off x="4747846" y="2828611"/>
            <a:ext cx="422031" cy="3366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3CFF214D-A1C8-DBA9-98CC-E96F048E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>
                <a:latin typeface="Effra" panose="02000506080000020004"/>
              </a:rPr>
              <a:t>Ethanol en glucose moet je kunnen herkennen! Niet weten.</a:t>
            </a: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23289BD7-B2AA-B263-C977-21751EA6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0822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3B243-BC2C-14B7-7A9E-4311A2D8A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43F2-5D9E-2E58-50DE-C0EDE2A5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>
                <a:latin typeface="Effra" panose="02000506080000020004"/>
              </a:rPr>
              <a:t>Wat moet je uit je hoofd kennen?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98BA1F3-5752-FB33-24AE-741ECF460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097037"/>
              </p:ext>
            </p:extLst>
          </p:nvPr>
        </p:nvGraphicFramePr>
        <p:xfrm>
          <a:off x="838200" y="1825625"/>
          <a:ext cx="10515597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27863529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8707783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6218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Moleculaire stoffen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Zuren en basen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3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>
                          <a:latin typeface="Effra" panose="02000506080000020004"/>
                        </a:rPr>
                        <a:t>Water → H₂O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Waterstofperoxide → H₂O₂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Ammoniak → NH₃</a:t>
                      </a:r>
                    </a:p>
                    <a:p>
                      <a:r>
                        <a:rPr lang="nl-NL" noProof="0" err="1">
                          <a:latin typeface="Effra" panose="02000506080000020004"/>
                        </a:rPr>
                        <a:t>Koolstofmono</a:t>
                      </a:r>
                      <a:r>
                        <a:rPr lang="nl-NL" noProof="0">
                          <a:latin typeface="Effra" panose="02000506080000020004"/>
                        </a:rPr>
                        <a:t>-oxide → CO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Koolstofdioxide → CO₂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Zwaveldioxide → SO₂</a:t>
                      </a:r>
                    </a:p>
                    <a:p>
                      <a:r>
                        <a:rPr lang="nl-NL" noProof="0" err="1">
                          <a:latin typeface="Effra" panose="02000506080000020004"/>
                        </a:rPr>
                        <a:t>Zwaveltrioxide</a:t>
                      </a:r>
                      <a:r>
                        <a:rPr lang="nl-NL" noProof="0">
                          <a:latin typeface="Effra" panose="02000506080000020004"/>
                        </a:rPr>
                        <a:t> → SO₃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Zuurstof → O₂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Waterstof → H₂</a:t>
                      </a: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Halogenen (zoals Cl₂, Br₂, F₂, I₂)</a:t>
                      </a:r>
                    </a:p>
                    <a:p>
                      <a:r>
                        <a:rPr lang="nl-NL" noProof="0">
                          <a:solidFill>
                            <a:srgbClr val="0070C0"/>
                          </a:solidFill>
                          <a:latin typeface="Effra" panose="02000506080000020004"/>
                        </a:rPr>
                        <a:t>Alcohol (ethanol) → C₂H₆O of 		  C₂H₅OH</a:t>
                      </a:r>
                    </a:p>
                    <a:p>
                      <a:r>
                        <a:rPr lang="nl-NL" noProof="0">
                          <a:solidFill>
                            <a:srgbClr val="0070C0"/>
                          </a:solidFill>
                          <a:latin typeface="Effra" panose="02000506080000020004"/>
                        </a:rPr>
                        <a:t>Glucose → C₆H₁₂O₆</a:t>
                      </a:r>
                    </a:p>
                    <a:p>
                      <a:r>
                        <a:rPr lang="nl-NL" noProof="0"/>
                        <a:t>Methaan → CH₄</a:t>
                      </a:r>
                      <a:endParaRPr lang="nl-NL" noProof="0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noProof="0"/>
                        <a:t>Zuren:</a:t>
                      </a:r>
                      <a:endParaRPr lang="nl-NL" noProof="0"/>
                    </a:p>
                    <a:p>
                      <a:r>
                        <a:rPr lang="nl-NL" noProof="0"/>
                        <a:t>Zoutzuur (</a:t>
                      </a:r>
                      <a:r>
                        <a:rPr lang="nl-NL" noProof="0" err="1"/>
                        <a:t>HCl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Verdund salpeterzuur (HNO₃)</a:t>
                      </a:r>
                    </a:p>
                    <a:p>
                      <a:r>
                        <a:rPr lang="nl-NL" noProof="0"/>
                        <a:t>Verdund zwavelzuur (H₂SO₄)</a:t>
                      </a:r>
                    </a:p>
                    <a:p>
                      <a:r>
                        <a:rPr lang="nl-NL" noProof="0"/>
                        <a:t>Koolzuur (H₂CO₃ )</a:t>
                      </a:r>
                    </a:p>
                    <a:p>
                      <a:r>
                        <a:rPr lang="nl-NL" noProof="0"/>
                        <a:t>Azijnzuur (</a:t>
                      </a:r>
                      <a:r>
                        <a:rPr lang="nl-NL" noProof="0" err="1"/>
                        <a:t>HAc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b="1" noProof="0"/>
                        <a:t>Basen:</a:t>
                      </a:r>
                      <a:endParaRPr lang="nl-NL" noProof="0"/>
                    </a:p>
                    <a:p>
                      <a:r>
                        <a:rPr lang="nl-NL" noProof="0"/>
                        <a:t>Natronloog (</a:t>
                      </a:r>
                      <a:r>
                        <a:rPr lang="nl-NL" noProof="0" err="1"/>
                        <a:t>NaOH</a:t>
                      </a:r>
                      <a:r>
                        <a:rPr lang="nl-NL" noProof="0"/>
                        <a:t>-oplossing)</a:t>
                      </a:r>
                    </a:p>
                    <a:p>
                      <a:r>
                        <a:rPr lang="nl-NL" noProof="0"/>
                        <a:t>	(alle zouten met OH</a:t>
                      </a:r>
                      <a:r>
                        <a:rPr lang="nl-NL" baseline="30000" noProof="0"/>
                        <a:t>-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Ammonia (NH₃-oplossing)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/>
                        <a:t>	(wordt NH</a:t>
                      </a:r>
                      <a:r>
                        <a:rPr lang="nl-NL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₄</a:t>
                      </a:r>
                      <a:r>
                        <a:rPr lang="nl-NL" baseline="30000" noProof="0"/>
                        <a:t>+</a:t>
                      </a:r>
                      <a:r>
                        <a:rPr lang="nl-NL" baseline="0" noProof="0"/>
                        <a:t>)</a:t>
                      </a:r>
                      <a:endParaRPr lang="nl-NL" baseline="30000" noProof="0"/>
                    </a:p>
                    <a:p>
                      <a:r>
                        <a:rPr lang="nl-NL" noProof="0"/>
                        <a:t>Kalkwater (Ca(OH)₂-oplossing)</a:t>
                      </a:r>
                    </a:p>
                    <a:p>
                      <a:r>
                        <a:rPr lang="nl-NL" noProof="0"/>
                        <a:t>Zouten met O</a:t>
                      </a:r>
                      <a:r>
                        <a:rPr lang="nl-NL" baseline="30000" noProof="0"/>
                        <a:t>2-</a:t>
                      </a:r>
                      <a:r>
                        <a:rPr lang="nl-NL" baseline="0" noProof="0"/>
                        <a:t> </a:t>
                      </a:r>
                    </a:p>
                    <a:p>
                      <a:r>
                        <a:rPr lang="nl-NL" baseline="0" noProof="0">
                          <a:latin typeface="Effra" panose="02000506080000020004"/>
                        </a:rPr>
                        <a:t>Zouten met CO</a:t>
                      </a:r>
                      <a:r>
                        <a:rPr lang="nl-NL" noProof="0"/>
                        <a:t>₃</a:t>
                      </a:r>
                      <a:r>
                        <a:rPr lang="nl-NL" baseline="30000" noProof="0"/>
                        <a:t>2-</a:t>
                      </a:r>
                      <a:endParaRPr lang="nl-NL" baseline="30000" noProof="0">
                        <a:latin typeface="Effra" panose="0200050608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/>
                        <a:t>H⁺ (</a:t>
                      </a:r>
                      <a:r>
                        <a:rPr lang="nl-NL" noProof="0" err="1"/>
                        <a:t>waterstof-ion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NH₄⁺ (ammonium-ion)</a:t>
                      </a:r>
                    </a:p>
                    <a:p>
                      <a:r>
                        <a:rPr lang="nl-NL" noProof="0"/>
                        <a:t>CO₃²⁻ (carbonaat-ion)</a:t>
                      </a:r>
                    </a:p>
                    <a:p>
                      <a:r>
                        <a:rPr lang="nl-NL" noProof="0"/>
                        <a:t>NO₃⁻ (</a:t>
                      </a:r>
                      <a:r>
                        <a:rPr lang="nl-NL" noProof="0" err="1"/>
                        <a:t>nitraat-ion</a:t>
                      </a:r>
                      <a:r>
                        <a:rPr lang="nl-NL" noProof="0"/>
                        <a:t>)</a:t>
                      </a:r>
                    </a:p>
                    <a:p>
                      <a:r>
                        <a:rPr lang="nl-NL" noProof="0"/>
                        <a:t>OH⁻ (hydroxide-ion)</a:t>
                      </a:r>
                    </a:p>
                    <a:p>
                      <a:r>
                        <a:rPr lang="nl-NL" noProof="0"/>
                        <a:t>PO₄³⁻ (fosfaat-ion)</a:t>
                      </a:r>
                    </a:p>
                    <a:p>
                      <a:r>
                        <a:rPr lang="nl-NL" noProof="0"/>
                        <a:t>SO₄²⁻ (</a:t>
                      </a:r>
                      <a:r>
                        <a:rPr lang="nl-NL" noProof="0" err="1"/>
                        <a:t>sulfaat-ion</a:t>
                      </a:r>
                      <a:r>
                        <a:rPr lang="nl-NL" noProof="0"/>
                        <a:t>)</a:t>
                      </a:r>
                    </a:p>
                    <a:p>
                      <a:endParaRPr lang="nl-NL" noProof="0">
                        <a:latin typeface="Effra" panose="02000506080000020004"/>
                      </a:endParaRPr>
                    </a:p>
                    <a:p>
                      <a:r>
                        <a:rPr lang="nl-NL" noProof="0">
                          <a:latin typeface="Effra" panose="02000506080000020004"/>
                        </a:rPr>
                        <a:t>speciale opmerking:</a:t>
                      </a:r>
                    </a:p>
                    <a:p>
                      <a:r>
                        <a:rPr lang="nl-NL" noProof="0"/>
                        <a:t>O²⁻ (oxide-ion)</a:t>
                      </a:r>
                      <a:endParaRPr lang="nl-NL" noProof="0">
                        <a:latin typeface="Effra" panose="0200050608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15433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917FBDF-0329-6615-F4A1-EEF05466C6D4}"/>
              </a:ext>
            </a:extLst>
          </p:cNvPr>
          <p:cNvSpPr txBox="1">
            <a:spLocks/>
          </p:cNvSpPr>
          <p:nvPr/>
        </p:nvSpPr>
        <p:spPr>
          <a:xfrm rot="20643976">
            <a:off x="940356" y="642923"/>
            <a:ext cx="1621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ffra" panose="02000506080000020004" pitchFamily="2" charset="0"/>
                <a:ea typeface="+mj-ea"/>
                <a:cs typeface="+mj-cs"/>
              </a:defRPr>
            </a:lvl1pPr>
          </a:lstStyle>
          <a:p>
            <a:r>
              <a:rPr lang="nl-NL" noProof="0">
                <a:solidFill>
                  <a:srgbClr val="FF0000"/>
                </a:solidFill>
                <a:latin typeface="Effra" panose="02000506080000020004"/>
              </a:rPr>
              <a:t>TIP 2!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E7F410-396D-75D6-C2D0-BBBE47965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3842" r="49991" b="54275"/>
          <a:stretch/>
        </p:blipFill>
        <p:spPr bwMode="auto">
          <a:xfrm>
            <a:off x="175647" y="1832164"/>
            <a:ext cx="4174211" cy="287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92D2314-64C1-FB8F-CC26-4C20345505C4}"/>
              </a:ext>
            </a:extLst>
          </p:cNvPr>
          <p:cNvSpPr/>
          <p:nvPr/>
        </p:nvSpPr>
        <p:spPr>
          <a:xfrm>
            <a:off x="838200" y="2495227"/>
            <a:ext cx="3449664" cy="16479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>
              <a:latin typeface="Effra" panose="02000506080000020004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3595C5B-D284-2B08-BAEB-433519A085B0}"/>
              </a:ext>
            </a:extLst>
          </p:cNvPr>
          <p:cNvCxnSpPr/>
          <p:nvPr/>
        </p:nvCxnSpPr>
        <p:spPr>
          <a:xfrm>
            <a:off x="447152" y="2336242"/>
            <a:ext cx="37597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11E7F5B2-7D8F-6E51-CE0C-13910133C810}"/>
              </a:ext>
            </a:extLst>
          </p:cNvPr>
          <p:cNvCxnSpPr>
            <a:cxnSpLocks/>
          </p:cNvCxnSpPr>
          <p:nvPr/>
        </p:nvCxnSpPr>
        <p:spPr>
          <a:xfrm>
            <a:off x="659004" y="2070197"/>
            <a:ext cx="0" cy="3784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edachtewolkje: wolk 9">
            <a:extLst>
              <a:ext uri="{FF2B5EF4-FFF2-40B4-BE49-F238E27FC236}">
                <a16:creationId xmlns:a16="http://schemas.microsoft.com/office/drawing/2014/main" id="{0D0593CB-9D1A-E853-379D-436BAC65C2B3}"/>
              </a:ext>
            </a:extLst>
          </p:cNvPr>
          <p:cNvSpPr/>
          <p:nvPr/>
        </p:nvSpPr>
        <p:spPr>
          <a:xfrm>
            <a:off x="5705789" y="316523"/>
            <a:ext cx="4769618" cy="2132162"/>
          </a:xfrm>
          <a:prstGeom prst="cloudCallout">
            <a:avLst>
              <a:gd name="adj1" fmla="val -40205"/>
              <a:gd name="adj2" fmla="val 8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noProof="0" dirty="0">
                <a:latin typeface="Effra" panose="02000506080000020004"/>
              </a:rPr>
              <a:t>Het zuur deeltje is H</a:t>
            </a:r>
            <a:r>
              <a:rPr lang="nl-NL" baseline="30000" noProof="0" dirty="0">
                <a:latin typeface="Effra" panose="02000506080000020004"/>
              </a:rPr>
              <a:t>+</a:t>
            </a:r>
          </a:p>
          <a:p>
            <a:pPr algn="ctr"/>
            <a:r>
              <a:rPr lang="nl-NL" noProof="0" dirty="0">
                <a:latin typeface="Effra" panose="02000506080000020004"/>
              </a:rPr>
              <a:t>Zuur= stof die H</a:t>
            </a:r>
            <a:r>
              <a:rPr lang="nl-NL" baseline="30000" noProof="0" dirty="0">
                <a:latin typeface="Effra" panose="02000506080000020004"/>
              </a:rPr>
              <a:t>+</a:t>
            </a:r>
            <a:r>
              <a:rPr lang="nl-NL" noProof="0" dirty="0">
                <a:latin typeface="Effra" panose="02000506080000020004"/>
              </a:rPr>
              <a:t> </a:t>
            </a:r>
            <a:br>
              <a:rPr lang="nl-NL" noProof="0" dirty="0">
                <a:latin typeface="Effra" panose="02000506080000020004"/>
              </a:rPr>
            </a:br>
            <a:r>
              <a:rPr lang="nl-NL" noProof="0" dirty="0">
                <a:latin typeface="Effra" panose="02000506080000020004"/>
              </a:rPr>
              <a:t>kan afstaan aan een oplossing!</a:t>
            </a:r>
          </a:p>
          <a:p>
            <a:pPr algn="ctr"/>
            <a:r>
              <a:rPr lang="nl-NL" noProof="0" dirty="0">
                <a:latin typeface="Effra" panose="02000506080000020004"/>
              </a:rPr>
              <a:t>Voorbeeld: </a:t>
            </a:r>
            <a:r>
              <a:rPr lang="nl-NL" noProof="0" dirty="0" err="1">
                <a:solidFill>
                  <a:srgbClr val="FF0000"/>
                </a:solidFill>
                <a:latin typeface="Effra" panose="02000506080000020004"/>
              </a:rPr>
              <a:t>H</a:t>
            </a:r>
            <a:r>
              <a:rPr lang="nl-NL" noProof="0" dirty="0" err="1">
                <a:latin typeface="Effra" panose="02000506080000020004"/>
              </a:rPr>
              <a:t>Cl</a:t>
            </a:r>
            <a:r>
              <a:rPr lang="nl-NL" noProof="0" dirty="0">
                <a:latin typeface="Effra" panose="02000506080000020004"/>
              </a:rPr>
              <a:t> </a:t>
            </a:r>
            <a:r>
              <a:rPr lang="nl-NL" noProof="0" dirty="0">
                <a:latin typeface="Effra" panose="02000506080000020004"/>
                <a:sym typeface="Wingdings" panose="05000000000000000000" pitchFamily="2" charset="2"/>
              </a:rPr>
              <a:t> </a:t>
            </a:r>
            <a:r>
              <a:rPr lang="nl-NL" noProof="0" dirty="0">
                <a:solidFill>
                  <a:srgbClr val="FF0000"/>
                </a:solidFill>
                <a:latin typeface="Effra" panose="02000506080000020004"/>
                <a:sym typeface="Wingdings" panose="05000000000000000000" pitchFamily="2" charset="2"/>
              </a:rPr>
              <a:t>H</a:t>
            </a:r>
            <a:r>
              <a:rPr lang="nl-NL" baseline="30000" noProof="0" dirty="0">
                <a:solidFill>
                  <a:srgbClr val="FF0000"/>
                </a:solidFill>
                <a:latin typeface="Effra" panose="02000506080000020004"/>
                <a:sym typeface="Wingdings" panose="05000000000000000000" pitchFamily="2" charset="2"/>
              </a:rPr>
              <a:t>+</a:t>
            </a:r>
            <a:r>
              <a:rPr lang="nl-NL" noProof="0" dirty="0">
                <a:latin typeface="Effra" panose="02000506080000020004"/>
                <a:sym typeface="Wingdings" panose="05000000000000000000" pitchFamily="2" charset="2"/>
              </a:rPr>
              <a:t> + Cl</a:t>
            </a:r>
            <a:r>
              <a:rPr lang="nl-NL" baseline="30000" noProof="0" dirty="0">
                <a:latin typeface="Effra" panose="02000506080000020004"/>
                <a:sym typeface="Wingdings" panose="05000000000000000000" pitchFamily="2" charset="2"/>
              </a:rPr>
              <a:t>-</a:t>
            </a:r>
            <a:endParaRPr lang="nl-NL" baseline="30000" noProof="0" dirty="0">
              <a:latin typeface="Effra" panose="02000506080000020004"/>
            </a:endParaRPr>
          </a:p>
        </p:txBody>
      </p:sp>
      <p:sp>
        <p:nvSpPr>
          <p:cNvPr id="11" name="Gedachtewolkje: wolk 10">
            <a:extLst>
              <a:ext uri="{FF2B5EF4-FFF2-40B4-BE49-F238E27FC236}">
                <a16:creationId xmlns:a16="http://schemas.microsoft.com/office/drawing/2014/main" id="{5CC0762B-3D48-6F64-9F0C-0F31DD50E73B}"/>
              </a:ext>
            </a:extLst>
          </p:cNvPr>
          <p:cNvSpPr/>
          <p:nvPr/>
        </p:nvSpPr>
        <p:spPr>
          <a:xfrm>
            <a:off x="7121729" y="4032271"/>
            <a:ext cx="5104562" cy="2656058"/>
          </a:xfrm>
          <a:prstGeom prst="cloudCallout">
            <a:avLst>
              <a:gd name="adj1" fmla="val -64059"/>
              <a:gd name="adj2" fmla="val -242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noProof="0" dirty="0">
                <a:latin typeface="Effra" panose="02000506080000020004"/>
              </a:rPr>
              <a:t>Het base deeltje is OH</a:t>
            </a:r>
            <a:r>
              <a:rPr lang="nl-NL" baseline="30000" noProof="0" dirty="0">
                <a:latin typeface="Effra" panose="02000506080000020004"/>
              </a:rPr>
              <a:t>-</a:t>
            </a:r>
          </a:p>
          <a:p>
            <a:pPr algn="ctr"/>
            <a:r>
              <a:rPr lang="nl-NL" noProof="0" dirty="0">
                <a:latin typeface="Effra" panose="02000506080000020004"/>
              </a:rPr>
              <a:t>Base= stof die OH</a:t>
            </a:r>
            <a:r>
              <a:rPr lang="nl-NL" baseline="30000" noProof="0" dirty="0">
                <a:latin typeface="Effra" panose="02000506080000020004"/>
              </a:rPr>
              <a:t>-</a:t>
            </a:r>
            <a:r>
              <a:rPr lang="nl-NL" noProof="0" dirty="0">
                <a:latin typeface="Effra" panose="02000506080000020004"/>
              </a:rPr>
              <a:t> </a:t>
            </a:r>
            <a:br>
              <a:rPr lang="nl-NL" noProof="0" dirty="0">
                <a:latin typeface="Effra" panose="02000506080000020004"/>
              </a:rPr>
            </a:br>
            <a:r>
              <a:rPr lang="nl-NL" noProof="0" dirty="0">
                <a:latin typeface="Effra" panose="02000506080000020004"/>
              </a:rPr>
              <a:t>kan afstaan aan een oplossing </a:t>
            </a:r>
            <a:r>
              <a:rPr lang="nl-NL" b="1" u="sng" noProof="0" dirty="0">
                <a:latin typeface="Effra" panose="02000506080000020004"/>
              </a:rPr>
              <a:t>of </a:t>
            </a:r>
            <a:r>
              <a:rPr lang="nl-NL" noProof="0" dirty="0">
                <a:latin typeface="Effra" panose="02000506080000020004"/>
              </a:rPr>
              <a:t>met H₂O reageert om OH</a:t>
            </a:r>
            <a:r>
              <a:rPr lang="nl-NL" baseline="30000" noProof="0" dirty="0">
                <a:latin typeface="Effra" panose="02000506080000020004"/>
              </a:rPr>
              <a:t>-</a:t>
            </a:r>
            <a:r>
              <a:rPr lang="nl-NL" noProof="0" dirty="0">
                <a:latin typeface="Effra" panose="02000506080000020004"/>
              </a:rPr>
              <a:t> te maken.</a:t>
            </a:r>
          </a:p>
          <a:p>
            <a:pPr algn="ctr"/>
            <a:r>
              <a:rPr lang="nl-NL" noProof="0" dirty="0">
                <a:latin typeface="Effra" panose="02000506080000020004"/>
              </a:rPr>
              <a:t>Voorbeeld: </a:t>
            </a:r>
            <a:r>
              <a:rPr lang="nl-NL" noProof="0" dirty="0" err="1">
                <a:latin typeface="Effra" panose="02000506080000020004"/>
              </a:rPr>
              <a:t>Na</a:t>
            </a:r>
            <a:r>
              <a:rPr lang="nl-NL" noProof="0" dirty="0" err="1">
                <a:solidFill>
                  <a:srgbClr val="002060"/>
                </a:solidFill>
                <a:latin typeface="Effra" panose="02000506080000020004"/>
              </a:rPr>
              <a:t>OH</a:t>
            </a:r>
            <a:r>
              <a:rPr lang="nl-NL" noProof="0" dirty="0">
                <a:latin typeface="Effra" panose="02000506080000020004"/>
              </a:rPr>
              <a:t> </a:t>
            </a:r>
            <a:r>
              <a:rPr lang="nl-NL" noProof="0" dirty="0">
                <a:latin typeface="Effra" panose="02000506080000020004"/>
                <a:sym typeface="Wingdings" panose="05000000000000000000" pitchFamily="2" charset="2"/>
              </a:rPr>
              <a:t> Na</a:t>
            </a:r>
            <a:r>
              <a:rPr lang="nl-NL" baseline="30000" noProof="0" dirty="0">
                <a:latin typeface="Effra" panose="02000506080000020004"/>
                <a:sym typeface="Wingdings" panose="05000000000000000000" pitchFamily="2" charset="2"/>
              </a:rPr>
              <a:t>+</a:t>
            </a:r>
            <a:r>
              <a:rPr lang="nl-NL" noProof="0" dirty="0">
                <a:latin typeface="Effra" panose="02000506080000020004"/>
                <a:sym typeface="Wingdings" panose="05000000000000000000" pitchFamily="2" charset="2"/>
              </a:rPr>
              <a:t> + </a:t>
            </a:r>
            <a:r>
              <a:rPr lang="nl-NL" noProof="0" dirty="0">
                <a:solidFill>
                  <a:srgbClr val="002060"/>
                </a:solidFill>
                <a:latin typeface="Effra" panose="02000506080000020004"/>
                <a:sym typeface="Wingdings" panose="05000000000000000000" pitchFamily="2" charset="2"/>
              </a:rPr>
              <a:t>OH</a:t>
            </a:r>
            <a:r>
              <a:rPr lang="nl-NL" baseline="30000" noProof="0" dirty="0">
                <a:solidFill>
                  <a:srgbClr val="002060"/>
                </a:solidFill>
                <a:latin typeface="Effra" panose="02000506080000020004"/>
                <a:sym typeface="Wingdings" panose="05000000000000000000" pitchFamily="2" charset="2"/>
              </a:rPr>
              <a:t>-</a:t>
            </a:r>
          </a:p>
          <a:p>
            <a:pPr algn="ctr"/>
            <a:r>
              <a:rPr lang="nl-NL" noProof="0" dirty="0">
                <a:latin typeface="Effra" panose="02000506080000020004"/>
              </a:rPr>
              <a:t>Of: CO₃</a:t>
            </a:r>
            <a:r>
              <a:rPr lang="nl-NL" baseline="30000" noProof="0" dirty="0">
                <a:latin typeface="Effra" panose="02000506080000020004"/>
              </a:rPr>
              <a:t>2-</a:t>
            </a:r>
            <a:r>
              <a:rPr lang="nl-NL" noProof="0" dirty="0">
                <a:latin typeface="Effra" panose="02000506080000020004"/>
              </a:rPr>
              <a:t> +H₂O </a:t>
            </a:r>
            <a:r>
              <a:rPr lang="nl-NL" noProof="0" dirty="0">
                <a:latin typeface="Effra" panose="02000506080000020004"/>
                <a:sym typeface="Wingdings" panose="05000000000000000000" pitchFamily="2" charset="2"/>
              </a:rPr>
              <a:t> H</a:t>
            </a:r>
            <a:r>
              <a:rPr lang="nl-NL" noProof="0" dirty="0">
                <a:latin typeface="Effra" panose="02000506080000020004"/>
              </a:rPr>
              <a:t>CO₃</a:t>
            </a:r>
            <a:r>
              <a:rPr lang="nl-NL" baseline="30000" noProof="0" dirty="0">
                <a:latin typeface="Effra" panose="02000506080000020004"/>
              </a:rPr>
              <a:t>-</a:t>
            </a:r>
            <a:r>
              <a:rPr lang="nl-NL" noProof="0" dirty="0">
                <a:latin typeface="Effra" panose="02000506080000020004"/>
              </a:rPr>
              <a:t> + </a:t>
            </a:r>
            <a:r>
              <a:rPr lang="nl-NL" noProof="0" dirty="0">
                <a:solidFill>
                  <a:srgbClr val="002060"/>
                </a:solidFill>
                <a:latin typeface="Effra" panose="02000506080000020004"/>
                <a:sym typeface="Wingdings" panose="05000000000000000000" pitchFamily="2" charset="2"/>
              </a:rPr>
              <a:t>OH</a:t>
            </a:r>
            <a:r>
              <a:rPr lang="nl-NL" baseline="30000" noProof="0" dirty="0">
                <a:solidFill>
                  <a:srgbClr val="002060"/>
                </a:solidFill>
                <a:latin typeface="Effra" panose="02000506080000020004"/>
                <a:sym typeface="Wingdings" panose="05000000000000000000" pitchFamily="2" charset="2"/>
              </a:rPr>
              <a:t>-</a:t>
            </a:r>
            <a:endParaRPr lang="nl-NL" noProof="0" dirty="0">
              <a:solidFill>
                <a:srgbClr val="002060"/>
              </a:solidFill>
              <a:latin typeface="Effra" panose="02000506080000020004"/>
            </a:endParaRPr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2071B76E-F378-AC39-A1DB-4B3812E6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>
                <a:latin typeface="Effra" panose="02000506080000020004"/>
              </a:rPr>
              <a:t>Ethanol en glucose moet je kunnen herkennen! Niet weten.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AD0C5735-1901-BCA4-4614-43E1D2C4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noProof="0" smtClean="0">
                <a:latin typeface="Effra" panose="02000506080000020004"/>
              </a:rPr>
              <a:t>9</a:t>
            </a:fld>
            <a:endParaRPr lang="nl-NL" noProof="0"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7944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33A398-D1A5-4CB0-A36F-E8064F342553}"/>
</file>

<file path=customXml/itemProps2.xml><?xml version="1.0" encoding="utf-8"?>
<ds:datastoreItem xmlns:ds="http://schemas.openxmlformats.org/officeDocument/2006/customXml" ds:itemID="{871BC580-947A-4107-8AF5-50C7CD04590F}">
  <ds:schemaRefs>
    <ds:schemaRef ds:uri="65a11041-aba8-449e-bef6-559f13c05a59"/>
    <ds:schemaRef ds:uri="e7183d92-7d1c-4abc-9060-17c5b27035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2110</Words>
  <Application>Microsoft Office PowerPoint</Application>
  <PresentationFormat>Breedbeeld</PresentationFormat>
  <Paragraphs>446</Paragraphs>
  <Slides>32</Slides>
  <Notes>30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Kantoorthema</vt:lpstr>
      <vt:lpstr>Eindexamenspreekuur  NaSk-2</vt:lpstr>
      <vt:lpstr>Inhoud</vt:lpstr>
      <vt:lpstr>Wat neem je mee naar het examen NASK 2?</vt:lpstr>
      <vt:lpstr>Examentips!</vt:lpstr>
      <vt:lpstr>Hoe ziet het examen eruit?</vt:lpstr>
      <vt:lpstr>Welke onderwerpen komen op het examen?</vt:lpstr>
      <vt:lpstr>Wat moet je uit je hoofd kennen?</vt:lpstr>
      <vt:lpstr>Wat moet je uit je hoofd kennen?</vt:lpstr>
      <vt:lpstr>Wat moet je uit je hoofd kennen?</vt:lpstr>
      <vt:lpstr>Kijkersvraag: zuur base reactie</vt:lpstr>
      <vt:lpstr>Wat moet je uit je hoofd kennen?</vt:lpstr>
      <vt:lpstr>Wat hoef je niet uit je hoofd te kennen?</vt:lpstr>
      <vt:lpstr>Kijkersvraag: rekenen met grote getallen</vt:lpstr>
      <vt:lpstr>Kijkersvraag rekenen met grote getallen</vt:lpstr>
      <vt:lpstr>Kijkersvraag: rekenen met grote getallen</vt:lpstr>
      <vt:lpstr>Rekenen met concentraties (verhoudingstabel)</vt:lpstr>
      <vt:lpstr>Periodiek systeem</vt:lpstr>
      <vt:lpstr>Molecuulformules</vt:lpstr>
      <vt:lpstr>Rekenvoorbeeld molecuulmassa berekenen</vt:lpstr>
      <vt:lpstr>Reactievergelijkingen</vt:lpstr>
      <vt:lpstr>Reactievergelijkingen</vt:lpstr>
      <vt:lpstr>Reactievergelijkingen</vt:lpstr>
      <vt:lpstr>Verbrandingsreacties</vt:lpstr>
      <vt:lpstr>Verbrandingsproducten en Milieueffecten</vt:lpstr>
      <vt:lpstr>Massaverhoudingen</vt:lpstr>
      <vt:lpstr>Opbouw en naamgeving zouten</vt:lpstr>
      <vt:lpstr>Opbouw en naamgeving zouten</vt:lpstr>
      <vt:lpstr>Massapercentage</vt:lpstr>
      <vt:lpstr>Massapercentages</vt:lpstr>
      <vt:lpstr>Examentip</vt:lpstr>
      <vt:lpstr>Bijlage</vt:lpstr>
      <vt:lpstr>Socials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Tang, T.M. (Thijs) van der</cp:lastModifiedBy>
  <cp:revision>522</cp:revision>
  <dcterms:created xsi:type="dcterms:W3CDTF">2022-04-29T11:47:46Z</dcterms:created>
  <dcterms:modified xsi:type="dcterms:W3CDTF">2025-05-09T07:56:00Z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