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0"/>
  </p:notesMasterIdLst>
  <p:handoutMasterIdLst>
    <p:handoutMasterId r:id="rId11"/>
  </p:handoutMasterIdLst>
  <p:sldIdLst>
    <p:sldId id="263" r:id="rId5"/>
    <p:sldId id="259" r:id="rId6"/>
    <p:sldId id="260" r:id="rId7"/>
    <p:sldId id="261" r:id="rId8"/>
    <p:sldId id="262" r:id="rId9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45DE8"/>
    <a:srgbClr val="652EA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6144" autoAdjust="0"/>
    <p:restoredTop sz="86027"/>
  </p:normalViewPr>
  <p:slideViewPr>
    <p:cSldViewPr snapToGrid="0">
      <p:cViewPr varScale="1">
        <p:scale>
          <a:sx n="108" d="100"/>
          <a:sy n="108" d="100"/>
        </p:scale>
        <p:origin x="608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2" d="100"/>
          <a:sy n="62" d="100"/>
        </p:scale>
        <p:origin x="3226" y="77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>
            <a:extLst>
              <a:ext uri="{FF2B5EF4-FFF2-40B4-BE49-F238E27FC236}">
                <a16:creationId xmlns:a16="http://schemas.microsoft.com/office/drawing/2014/main" id="{243D87FA-A25F-F44F-AB4F-095F89F56C90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866976AC-C7A1-13A7-1154-D3463DC68826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AD794D7-8334-4A91-AF54-A2B076C7AD50}" type="datetimeFigureOut">
              <a:rPr lang="nl-NL" smtClean="0"/>
              <a:t>13-05-2025</a:t>
            </a:fld>
            <a:endParaRPr lang="nl-NL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2243638A-BE1B-A101-6A35-94442006BADF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A7CC11D7-18D2-C7E5-4F3C-2B9469664079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A8B8B83-5392-4575-B574-F4C5D8863A7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41151877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1D7031E-9A57-C448-850C-D3F274574048}" type="datetimeFigureOut">
              <a:rPr lang="nl-NL" smtClean="0"/>
              <a:t>13-05-2025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E652D38-649F-2742-B8D4-CEFE1981142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3954577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E652D38-649F-2742-B8D4-CEFE19811428}" type="slidenum">
              <a:rPr lang="nl-NL" smtClean="0"/>
              <a:t>3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298863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BA16532-9818-449C-BBED-08526F6D39E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>
                <a:latin typeface="Effra" panose="02000506080000020004" pitchFamily="2" charset="0"/>
              </a:defRPr>
            </a:lvl1pPr>
          </a:lstStyle>
          <a:p>
            <a:r>
              <a:rPr lang="nl-NL" dirty="0"/>
              <a:t>Klik om stijl te bewerken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9463242A-2615-4F97-A11E-94A966350A8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latin typeface="Effra" panose="02000506080000020004" pitchFamily="2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 dirty="0"/>
              <a:t>Klikken om de ondertitelstijl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15E9F262-EB07-43B2-88DC-05B892E33A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1A354-3FB0-4CC8-B645-49C2B3C12A52}" type="datetimeFigureOut">
              <a:rPr lang="nl-NL" smtClean="0"/>
              <a:t>13-05-2025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02D8B6FF-B399-4E0B-8ED4-26E5D0DB87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50C3B986-4732-4AEA-80AF-896F199945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2F62AD-E3BE-4C56-9B59-A1D972D6121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934805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F88A08F-AB43-4BF9-ABCB-DF72814503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C54D7517-DEA0-4D82-8F5B-C554F4BA1D9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A29AA1E5-D26E-4914-8646-464C46527D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1A354-3FB0-4CC8-B645-49C2B3C12A52}" type="datetimeFigureOut">
              <a:rPr lang="nl-NL" smtClean="0"/>
              <a:t>13-05-2025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CADCE312-5144-4421-865F-22EC8FA721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F171D65C-570E-40AE-844D-07BD851AA4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2F62AD-E3BE-4C56-9B59-A1D972D6121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5121281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>
            <a:extLst>
              <a:ext uri="{FF2B5EF4-FFF2-40B4-BE49-F238E27FC236}">
                <a16:creationId xmlns:a16="http://schemas.microsoft.com/office/drawing/2014/main" id="{8C5DC912-268B-443F-B9BC-CF4D0BC94F6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256E0DDD-8AEF-43CB-82CF-69189EB37A5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87E25A30-79F0-44B1-9228-A1CBA9740B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1A354-3FB0-4CC8-B645-49C2B3C12A52}" type="datetimeFigureOut">
              <a:rPr lang="nl-NL" smtClean="0"/>
              <a:t>13-05-2025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564B8293-F539-4212-8950-B07F9BEA3B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73D65D48-E244-438B-9FDD-B605375356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2F62AD-E3BE-4C56-9B59-A1D972D6121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867593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9FA6E03-AFFA-425F-B098-FB39FD93D9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Effra" panose="02000506080000020004" pitchFamily="2" charset="0"/>
              </a:defRPr>
            </a:lvl1pPr>
          </a:lstStyle>
          <a:p>
            <a:r>
              <a:rPr lang="nl-NL" dirty="0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F4FF8226-A94B-48C7-8AF1-4AC47F02492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Effra" panose="02000506080000020004" pitchFamily="2" charset="0"/>
              </a:defRPr>
            </a:lvl1pPr>
            <a:lvl2pPr>
              <a:defRPr>
                <a:latin typeface="Effra" panose="02000506080000020004" pitchFamily="2" charset="0"/>
              </a:defRPr>
            </a:lvl2pPr>
            <a:lvl3pPr>
              <a:defRPr>
                <a:latin typeface="Effra" panose="02000506080000020004" pitchFamily="2" charset="0"/>
              </a:defRPr>
            </a:lvl3pPr>
            <a:lvl4pPr>
              <a:defRPr>
                <a:latin typeface="Effra" panose="02000506080000020004" pitchFamily="2" charset="0"/>
              </a:defRPr>
            </a:lvl4pPr>
            <a:lvl5pPr>
              <a:defRPr>
                <a:latin typeface="Effra" panose="02000506080000020004" pitchFamily="2" charset="0"/>
              </a:defRPr>
            </a:lvl5pPr>
          </a:lstStyle>
          <a:p>
            <a:pPr lvl="0"/>
            <a:r>
              <a:rPr lang="nl-NL" dirty="0"/>
              <a:t>Klikken om de tekststijl van het model te bewerken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B71A6391-A82D-4E67-B394-7F606DBCF2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1A354-3FB0-4CC8-B645-49C2B3C12A52}" type="datetimeFigureOut">
              <a:rPr lang="nl-NL" smtClean="0"/>
              <a:t>13-05-2025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BD4E7E76-91FC-48CD-9CF9-AEC6DFF872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F37FE3BF-0F76-43E2-B69A-C702BD8945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2F62AD-E3BE-4C56-9B59-A1D972D6121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2706639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C5EAD74-2CDD-40DF-8F72-C4AC0AE0E1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>
                <a:latin typeface="Effra" panose="02000506080000020004" pitchFamily="2" charset="0"/>
              </a:defRPr>
            </a:lvl1pPr>
          </a:lstStyle>
          <a:p>
            <a:r>
              <a:rPr lang="nl-NL" dirty="0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62587472-0929-4D17-9131-B70CAFCFA6D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  <a:latin typeface="Effra" panose="02000506080000020004" pitchFamily="2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dirty="0"/>
              <a:t>Klikken om de tekststijl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74B91DB2-2E4D-407A-8504-0B1EB58A48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1A354-3FB0-4CC8-B645-49C2B3C12A52}" type="datetimeFigureOut">
              <a:rPr lang="nl-NL" smtClean="0"/>
              <a:t>13-05-2025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4EFC3C07-E487-4540-A5AD-44E4EFE9DF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124D2E6F-378F-42BF-9704-54E14330BB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2F62AD-E3BE-4C56-9B59-A1D972D6121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886764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8043E02-C82F-41CD-BAE9-5C223CEC27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Effra" panose="02000506080000020004" pitchFamily="2" charset="0"/>
              </a:defRPr>
            </a:lvl1pPr>
          </a:lstStyle>
          <a:p>
            <a:r>
              <a:rPr lang="nl-NL" dirty="0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5B6D60E5-ACB5-416B-A731-E8CE59B3D01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>
            <a:lvl1pPr>
              <a:defRPr>
                <a:latin typeface="Effra" panose="02000506080000020004" pitchFamily="2" charset="0"/>
              </a:defRPr>
            </a:lvl1pPr>
            <a:lvl2pPr>
              <a:defRPr>
                <a:latin typeface="Effra" panose="02000506080000020004" pitchFamily="2" charset="0"/>
              </a:defRPr>
            </a:lvl2pPr>
            <a:lvl3pPr>
              <a:defRPr>
                <a:latin typeface="Effra" panose="02000506080000020004" pitchFamily="2" charset="0"/>
              </a:defRPr>
            </a:lvl3pPr>
            <a:lvl4pPr>
              <a:defRPr>
                <a:latin typeface="Effra" panose="02000506080000020004" pitchFamily="2" charset="0"/>
              </a:defRPr>
            </a:lvl4pPr>
            <a:lvl5pPr>
              <a:defRPr>
                <a:latin typeface="Effra" panose="02000506080000020004" pitchFamily="2" charset="0"/>
              </a:defRPr>
            </a:lvl5pPr>
          </a:lstStyle>
          <a:p>
            <a:pPr lvl="0"/>
            <a:r>
              <a:rPr lang="nl-NL" dirty="0"/>
              <a:t>Klikken om de tekststijl van het model te bewerken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BB093461-9CE4-41B0-918C-FDF23FE0989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>
            <a:lvl1pPr>
              <a:defRPr>
                <a:latin typeface="Effra" panose="02000506080000020004" pitchFamily="2" charset="0"/>
              </a:defRPr>
            </a:lvl1pPr>
            <a:lvl2pPr>
              <a:defRPr>
                <a:latin typeface="Effra" panose="02000506080000020004" pitchFamily="2" charset="0"/>
              </a:defRPr>
            </a:lvl2pPr>
            <a:lvl3pPr>
              <a:defRPr>
                <a:latin typeface="Effra" panose="02000506080000020004" pitchFamily="2" charset="0"/>
              </a:defRPr>
            </a:lvl3pPr>
            <a:lvl4pPr>
              <a:defRPr>
                <a:latin typeface="Effra" panose="02000506080000020004" pitchFamily="2" charset="0"/>
              </a:defRPr>
            </a:lvl4pPr>
            <a:lvl5pPr>
              <a:defRPr>
                <a:latin typeface="Effra" panose="02000506080000020004" pitchFamily="2" charset="0"/>
              </a:defRPr>
            </a:lvl5pPr>
          </a:lstStyle>
          <a:p>
            <a:pPr lvl="0"/>
            <a:r>
              <a:rPr lang="nl-NL" dirty="0"/>
              <a:t>Klikken om de tekststijl van het model te bewerken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B0B89E1E-F0DD-406E-9EB8-4D940AB94A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1A354-3FB0-4CC8-B645-49C2B3C12A52}" type="datetimeFigureOut">
              <a:rPr lang="nl-NL" smtClean="0"/>
              <a:t>13-05-2025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1C72E9F9-4F52-447E-AA38-9875ED6F40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2E4285A2-C79D-47EA-85DB-0F023340D7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2F62AD-E3BE-4C56-9B59-A1D972D6121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431368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49EA1EB-721B-400E-B08B-7D893270D3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CA50D914-35D0-4489-9795-CB4436BB5B1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C589AC21-009F-4592-8910-B01CEB399DA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D8A7AB2D-1827-447E-B676-9A6C4B6D373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2DC2F668-681E-4E87-989B-4AA975ED1BE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>
            <a:extLst>
              <a:ext uri="{FF2B5EF4-FFF2-40B4-BE49-F238E27FC236}">
                <a16:creationId xmlns:a16="http://schemas.microsoft.com/office/drawing/2014/main" id="{183E1523-49C2-490E-8422-677462869A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1A354-3FB0-4CC8-B645-49C2B3C12A52}" type="datetimeFigureOut">
              <a:rPr lang="nl-NL" smtClean="0"/>
              <a:t>13-05-2025</a:t>
            </a:fld>
            <a:endParaRPr lang="nl-NL"/>
          </a:p>
        </p:txBody>
      </p:sp>
      <p:sp>
        <p:nvSpPr>
          <p:cNvPr id="8" name="Tijdelijke aanduiding voor voettekst 7">
            <a:extLst>
              <a:ext uri="{FF2B5EF4-FFF2-40B4-BE49-F238E27FC236}">
                <a16:creationId xmlns:a16="http://schemas.microsoft.com/office/drawing/2014/main" id="{B7F313EA-A5EE-45CD-9584-E4A6F00168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>
            <a:extLst>
              <a:ext uri="{FF2B5EF4-FFF2-40B4-BE49-F238E27FC236}">
                <a16:creationId xmlns:a16="http://schemas.microsoft.com/office/drawing/2014/main" id="{366FC7E7-2703-4ED7-930F-C183914BCB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2F62AD-E3BE-4C56-9B59-A1D972D6121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2175465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6DB9EC8-E329-49B0-96C5-15C780C9F5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Effra" panose="02000506080000020004" pitchFamily="2" charset="0"/>
              </a:defRPr>
            </a:lvl1pPr>
          </a:lstStyle>
          <a:p>
            <a:r>
              <a:rPr lang="nl-NL" dirty="0"/>
              <a:t>Klik om stijl te bewerken</a:t>
            </a:r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2AC0B8A5-B9F4-41D2-9F15-91132771BA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1A354-3FB0-4CC8-B645-49C2B3C12A52}" type="datetimeFigureOut">
              <a:rPr lang="nl-NL" smtClean="0"/>
              <a:t>13-05-2025</a:t>
            </a:fld>
            <a:endParaRPr lang="nl-NL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58CD471B-B34B-4B87-8D11-D9E79E75E2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F58913C3-42D3-4DD9-BCD8-EA9B39476E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2F62AD-E3BE-4C56-9B59-A1D972D6121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369448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>
            <a:extLst>
              <a:ext uri="{FF2B5EF4-FFF2-40B4-BE49-F238E27FC236}">
                <a16:creationId xmlns:a16="http://schemas.microsoft.com/office/drawing/2014/main" id="{32BA6AF2-1E6B-4E7D-838B-9F727C46A5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1A354-3FB0-4CC8-B645-49C2B3C12A52}" type="datetimeFigureOut">
              <a:rPr lang="nl-NL" smtClean="0"/>
              <a:t>13-05-2025</a:t>
            </a:fld>
            <a:endParaRPr lang="nl-NL"/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A2D9A554-7E04-4CC9-BC8D-E4FCBE087A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872587F0-B060-4089-BC0C-38B7F4ED2D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2F62AD-E3BE-4C56-9B59-A1D972D6121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4485890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D73D095-28D1-4082-9343-982A787C44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39E2AF4C-6BC3-408A-BFF2-40FAB6D47B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6B1FFA66-174F-435A-B03E-65596F4D870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03A7C9ED-7211-4CC3-893A-1F48464961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1A354-3FB0-4CC8-B645-49C2B3C12A52}" type="datetimeFigureOut">
              <a:rPr lang="nl-NL" smtClean="0"/>
              <a:t>13-05-2025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96C2FC4F-FFD1-4CBD-B998-4E116A3325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277A224E-FDE5-4965-96F4-99B33E96CB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2F62AD-E3BE-4C56-9B59-A1D972D6121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3483665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986E5F3-161B-49B4-97B0-6B58F942C7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afbeelding 2">
            <a:extLst>
              <a:ext uri="{FF2B5EF4-FFF2-40B4-BE49-F238E27FC236}">
                <a16:creationId xmlns:a16="http://schemas.microsoft.com/office/drawing/2014/main" id="{427190D5-4E8C-4C83-81D5-12BC427841A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970DCF37-7B0B-4111-AA33-65BE4E98DBA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F54AF457-ACD4-47DA-9E73-F79C09BEA6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1A354-3FB0-4CC8-B645-49C2B3C12A52}" type="datetimeFigureOut">
              <a:rPr lang="nl-NL" smtClean="0"/>
              <a:t>13-05-2025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F0E12D56-340A-4350-89C5-63E925C43D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54E4CB6C-2295-4554-8CA6-FA36B9FF40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2F62AD-E3BE-4C56-9B59-A1D972D6121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711850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2718C4AF-DD18-4A12-916C-5ED63ED615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dirty="0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2BBC2A1E-63F8-4124-A497-7B88D04A176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D83F31BF-F0B9-402C-A678-2D7704664D7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F1A354-3FB0-4CC8-B645-49C2B3C12A52}" type="datetimeFigureOut">
              <a:rPr lang="nl-NL" smtClean="0"/>
              <a:t>13-05-2025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606F4D29-E45D-49C6-83C4-03E91840FE3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31471D48-F875-42C4-BC33-FD546999281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2F62AD-E3BE-4C56-9B59-A1D972D6121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093408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Tijdelijke aanduiding voor inhoud 4">
            <a:extLst>
              <a:ext uri="{FF2B5EF4-FFF2-40B4-BE49-F238E27FC236}">
                <a16:creationId xmlns:a16="http://schemas.microsoft.com/office/drawing/2014/main" id="{6FC90850-C096-4CE6-4ADF-00AB77EBB11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rcRect t="9708"/>
          <a:stretch/>
        </p:blipFill>
        <p:spPr>
          <a:xfrm>
            <a:off x="2173183" y="365125"/>
            <a:ext cx="9180617" cy="11730530"/>
          </a:xfrm>
        </p:spPr>
      </p:pic>
    </p:spTree>
    <p:extLst>
      <p:ext uri="{BB962C8B-B14F-4D97-AF65-F5344CB8AC3E}">
        <p14:creationId xmlns:p14="http://schemas.microsoft.com/office/powerpoint/2010/main" val="40294355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kstvak 1">
                <a:extLst>
                  <a:ext uri="{FF2B5EF4-FFF2-40B4-BE49-F238E27FC236}">
                    <a16:creationId xmlns:a16="http://schemas.microsoft.com/office/drawing/2014/main" id="{1659E586-86ED-C428-64DE-64CDC221D78F}"/>
                  </a:ext>
                </a:extLst>
              </p:cNvPr>
              <p:cNvSpPr txBox="1"/>
              <p:nvPr/>
            </p:nvSpPr>
            <p:spPr>
              <a:xfrm>
                <a:off x="692727" y="1177636"/>
                <a:ext cx="9074728" cy="220727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nl-NL" sz="2400" b="1" dirty="0">
                    <a:latin typeface="Effra" panose="02000506080000020004" pitchFamily="2" charset="77"/>
                  </a:rPr>
                  <a:t>Scheve asymptoot</a:t>
                </a:r>
              </a:p>
              <a:p>
                <a:endParaRPr lang="nl-NL" dirty="0">
                  <a:latin typeface="Effra" panose="02000506080000020004" pitchFamily="2" charset="77"/>
                </a:endParaRPr>
              </a:p>
              <a:p>
                <a:r>
                  <a:rPr lang="nl-NL" dirty="0">
                    <a:latin typeface="Effra" panose="02000506080000020004" pitchFamily="2" charset="77"/>
                  </a:rPr>
                  <a:t>Als een functie </a:t>
                </a:r>
                <a14:m>
                  <m:oMath xmlns:m="http://schemas.openxmlformats.org/officeDocument/2006/math">
                    <m:r>
                      <a:rPr lang="nl-NL" b="0" i="1" smtClean="0">
                        <a:latin typeface="Cambria Math" panose="02040503050406030204" pitchFamily="18" charset="0"/>
                      </a:rPr>
                      <m:t>𝑓</m:t>
                    </m:r>
                  </m:oMath>
                </a14:m>
                <a:r>
                  <a:rPr lang="nl-NL" dirty="0">
                    <a:latin typeface="Effra" panose="02000506080000020004" pitchFamily="2" charset="77"/>
                  </a:rPr>
                  <a:t> te schrijven is als </a:t>
                </a:r>
              </a:p>
              <a:p>
                <a:endParaRPr lang="nl-NL" dirty="0">
                  <a:latin typeface="Effra" panose="02000506080000020004" pitchFamily="2" charset="77"/>
                </a:endParaRPr>
              </a:p>
              <a:p>
                <a14:m>
                  <m:oMath xmlns:m="http://schemas.openxmlformats.org/officeDocument/2006/math">
                    <m:r>
                      <a:rPr lang="nl-NL" b="0" i="1" smtClean="0">
                        <a:latin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nl-NL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nl-NL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nl-NL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nl-NL" b="0" i="1" smtClean="0">
                        <a:latin typeface="Cambria Math" panose="02040503050406030204" pitchFamily="18" charset="0"/>
                      </a:rPr>
                      <m:t>𝑎𝑥</m:t>
                    </m:r>
                    <m:r>
                      <a:rPr lang="nl-NL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nl-NL" b="0" i="1" smtClean="0">
                        <a:latin typeface="Cambria Math" panose="02040503050406030204" pitchFamily="18" charset="0"/>
                      </a:rPr>
                      <m:t>𝑏</m:t>
                    </m:r>
                    <m:r>
                      <a:rPr lang="nl-NL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nl-NL" b="0" i="1" smtClean="0">
                        <a:latin typeface="Cambria Math" panose="02040503050406030204" pitchFamily="18" charset="0"/>
                      </a:rPr>
                      <m:t>𝑔</m:t>
                    </m:r>
                    <m:r>
                      <a:rPr lang="nl-NL" b="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nl-NL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nl-NL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nl-NL" dirty="0">
                    <a:latin typeface="Effra" panose="02000506080000020004" pitchFamily="2" charset="77"/>
                  </a:rPr>
                  <a:t>  met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nl-NL" i="1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limLow>
                          <m:limLowPr>
                            <m:ctrlPr>
                              <a:rPr lang="nl-NL" i="1">
                                <a:latin typeface="Cambria Math" panose="02040503050406030204" pitchFamily="18" charset="0"/>
                              </a:rPr>
                            </m:ctrlPr>
                          </m:limLowPr>
                          <m:e>
                            <m:r>
                              <m:rPr>
                                <m:sty m:val="p"/>
                              </m:rPr>
                              <a:rPr lang="nl-NL">
                                <a:latin typeface="Cambria Math" panose="02040503050406030204" pitchFamily="18" charset="0"/>
                              </a:rPr>
                              <m:t>lim</m:t>
                            </m:r>
                          </m:e>
                          <m:lim>
                            <m:r>
                              <a:rPr lang="nl-NL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  <m:r>
                              <a:rPr lang="nl-NL" i="1">
                                <a:latin typeface="Cambria Math" panose="02040503050406030204" pitchFamily="18" charset="0"/>
                              </a:rPr>
                              <m:t>→∞</m:t>
                            </m:r>
                          </m:lim>
                        </m:limLow>
                      </m:fName>
                      <m:e>
                        <m:r>
                          <a:rPr lang="nl-NL" i="1">
                            <a:latin typeface="Cambria Math" panose="02040503050406030204" pitchFamily="18" charset="0"/>
                          </a:rPr>
                          <m:t>𝑔</m:t>
                        </m:r>
                        <m:r>
                          <a:rPr lang="nl-NL" i="1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nl-NL" i="1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nl-NL" i="1">
                            <a:latin typeface="Cambria Math" panose="02040503050406030204" pitchFamily="18" charset="0"/>
                          </a:rPr>
                          <m:t>)</m:t>
                        </m:r>
                      </m:e>
                    </m:func>
                    <m:r>
                      <a:rPr lang="nl-NL" i="1">
                        <a:latin typeface="Cambria Math" panose="02040503050406030204" pitchFamily="18" charset="0"/>
                      </a:rPr>
                      <m:t>=0</m:t>
                    </m:r>
                  </m:oMath>
                </a14:m>
                <a:r>
                  <a:rPr lang="nl-NL" dirty="0">
                    <a:latin typeface="Effra" panose="02000506080000020004" pitchFamily="2" charset="77"/>
                  </a:rPr>
                  <a:t>  of  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nl-NL" i="1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limLow>
                          <m:limLowPr>
                            <m:ctrlPr>
                              <a:rPr lang="nl-NL" i="1">
                                <a:latin typeface="Cambria Math" panose="02040503050406030204" pitchFamily="18" charset="0"/>
                              </a:rPr>
                            </m:ctrlPr>
                          </m:limLowPr>
                          <m:e>
                            <m:r>
                              <m:rPr>
                                <m:sty m:val="p"/>
                              </m:rPr>
                              <a:rPr lang="nl-NL">
                                <a:latin typeface="Cambria Math" panose="02040503050406030204" pitchFamily="18" charset="0"/>
                              </a:rPr>
                              <m:t>lim</m:t>
                            </m:r>
                          </m:e>
                          <m:lim>
                            <m:r>
                              <a:rPr lang="nl-NL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  <m:r>
                              <a:rPr lang="nl-NL" i="1">
                                <a:latin typeface="Cambria Math" panose="02040503050406030204" pitchFamily="18" charset="0"/>
                              </a:rPr>
                              <m:t>→−∞</m:t>
                            </m:r>
                          </m:lim>
                        </m:limLow>
                      </m:fName>
                      <m:e>
                        <m:r>
                          <a:rPr lang="nl-NL" i="1">
                            <a:latin typeface="Cambria Math" panose="02040503050406030204" pitchFamily="18" charset="0"/>
                          </a:rPr>
                          <m:t>𝑔</m:t>
                        </m:r>
                        <m:r>
                          <a:rPr lang="nl-NL" i="1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nl-NL" i="1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nl-NL" i="1">
                            <a:latin typeface="Cambria Math" panose="02040503050406030204" pitchFamily="18" charset="0"/>
                          </a:rPr>
                          <m:t>)</m:t>
                        </m:r>
                      </m:e>
                    </m:func>
                    <m:r>
                      <a:rPr lang="nl-NL" i="1">
                        <a:latin typeface="Cambria Math" panose="02040503050406030204" pitchFamily="18" charset="0"/>
                      </a:rPr>
                      <m:t>=0</m:t>
                    </m:r>
                  </m:oMath>
                </a14:m>
                <a:r>
                  <a:rPr lang="nl-NL" dirty="0">
                    <a:latin typeface="Effra" panose="02000506080000020004" pitchFamily="2" charset="77"/>
                  </a:rPr>
                  <a:t>,</a:t>
                </a:r>
              </a:p>
              <a:p>
                <a:endParaRPr lang="nl-NL" dirty="0">
                  <a:latin typeface="Effra" panose="02000506080000020004" pitchFamily="2" charset="77"/>
                </a:endParaRPr>
              </a:p>
              <a:p>
                <a:r>
                  <a:rPr lang="nl-NL" dirty="0">
                    <a:latin typeface="Effra" panose="02000506080000020004" pitchFamily="2" charset="77"/>
                  </a:rPr>
                  <a:t>dan is de lijn met vergelijking </a:t>
                </a:r>
                <a14:m>
                  <m:oMath xmlns:m="http://schemas.openxmlformats.org/officeDocument/2006/math">
                    <m:r>
                      <a:rPr lang="nl-NL" b="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nl-NL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nl-NL" b="0" i="1" smtClean="0">
                        <a:latin typeface="Cambria Math" panose="02040503050406030204" pitchFamily="18" charset="0"/>
                      </a:rPr>
                      <m:t>𝑎𝑥</m:t>
                    </m:r>
                    <m:r>
                      <a:rPr lang="nl-NL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nl-NL" b="0" i="1" smtClean="0">
                        <a:latin typeface="Cambria Math" panose="02040503050406030204" pitchFamily="18" charset="0"/>
                      </a:rPr>
                      <m:t>𝑏</m:t>
                    </m:r>
                  </m:oMath>
                </a14:m>
                <a:r>
                  <a:rPr lang="nl-NL" dirty="0">
                    <a:latin typeface="Effra" panose="02000506080000020004" pitchFamily="2" charset="77"/>
                  </a:rPr>
                  <a:t> een scheve asymptoot van de grafiek van </a:t>
                </a:r>
                <a14:m>
                  <m:oMath xmlns:m="http://schemas.openxmlformats.org/officeDocument/2006/math">
                    <m:r>
                      <a:rPr lang="nl-NL" b="0" i="1" smtClean="0">
                        <a:latin typeface="Cambria Math" panose="02040503050406030204" pitchFamily="18" charset="0"/>
                      </a:rPr>
                      <m:t>𝑓</m:t>
                    </m:r>
                  </m:oMath>
                </a14:m>
                <a:r>
                  <a:rPr lang="nl-NL" dirty="0">
                    <a:latin typeface="Effra" panose="02000506080000020004" pitchFamily="2" charset="77"/>
                  </a:rPr>
                  <a:t>.</a:t>
                </a:r>
              </a:p>
            </p:txBody>
          </p:sp>
        </mc:Choice>
        <mc:Fallback xmlns="">
          <p:sp>
            <p:nvSpPr>
              <p:cNvPr id="2" name="Tekstvak 1">
                <a:extLst>
                  <a:ext uri="{FF2B5EF4-FFF2-40B4-BE49-F238E27FC236}">
                    <a16:creationId xmlns:a16="http://schemas.microsoft.com/office/drawing/2014/main" id="{1659E586-86ED-C428-64DE-64CDC221D78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2727" y="1177636"/>
                <a:ext cx="9074728" cy="2207271"/>
              </a:xfrm>
              <a:prstGeom prst="rect">
                <a:avLst/>
              </a:prstGeom>
              <a:blipFill>
                <a:blip r:embed="rId2"/>
                <a:stretch>
                  <a:fillRect l="-979" t="-2286" b="-2857"/>
                </a:stretch>
              </a:blipFill>
            </p:spPr>
            <p:txBody>
              <a:bodyPr/>
              <a:lstStyle/>
              <a:p>
                <a:r>
                  <a:rPr lang="nl-NL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0910937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F18AF98-63BD-324B-9F0D-5B888E4C391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kstvak 14">
            <a:extLst>
              <a:ext uri="{FF2B5EF4-FFF2-40B4-BE49-F238E27FC236}">
                <a16:creationId xmlns:a16="http://schemas.microsoft.com/office/drawing/2014/main" id="{86E48E16-1288-F6C4-C828-A1817F6A57DC}"/>
              </a:ext>
            </a:extLst>
          </p:cNvPr>
          <p:cNvSpPr txBox="1"/>
          <p:nvPr/>
        </p:nvSpPr>
        <p:spPr>
          <a:xfrm>
            <a:off x="4985021" y="320014"/>
            <a:ext cx="222195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b="1" dirty="0">
                <a:latin typeface="Effra" panose="02000506080000020004" pitchFamily="2" charset="77"/>
              </a:rPr>
              <a:t>2022 tijdvak 2</a:t>
            </a:r>
          </a:p>
        </p:txBody>
      </p:sp>
      <p:pic>
        <p:nvPicPr>
          <p:cNvPr id="16" name="Afbeelding 15">
            <a:extLst>
              <a:ext uri="{FF2B5EF4-FFF2-40B4-BE49-F238E27FC236}">
                <a16:creationId xmlns:a16="http://schemas.microsoft.com/office/drawing/2014/main" id="{B543D80A-F507-A131-7401-A4730117C8A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3295" y="781679"/>
            <a:ext cx="5774254" cy="5680364"/>
          </a:xfrm>
          <a:prstGeom prst="rect">
            <a:avLst/>
          </a:prstGeom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17" name="Tekstvak 16">
                <a:extLst>
                  <a:ext uri="{FF2B5EF4-FFF2-40B4-BE49-F238E27FC236}">
                    <a16:creationId xmlns:a16="http://schemas.microsoft.com/office/drawing/2014/main" id="{3696676A-6FFA-50CB-D4C9-3AE8725E8DC1}"/>
                  </a:ext>
                </a:extLst>
              </p:cNvPr>
              <p:cNvSpPr txBox="1"/>
              <p:nvPr/>
            </p:nvSpPr>
            <p:spPr>
              <a:xfrm>
                <a:off x="6565692" y="1094282"/>
                <a:ext cx="5063013" cy="350410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nl-NL" dirty="0">
                    <a:latin typeface="Effra" panose="02000506080000020004" pitchFamily="2" charset="77"/>
                  </a:rPr>
                  <a:t>Knikpunt bij </a:t>
                </a:r>
                <a14:m>
                  <m:oMath xmlns:m="http://schemas.openxmlformats.org/officeDocument/2006/math">
                    <m:r>
                      <a:rPr lang="nl-NL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nl-NL" b="0" i="1" smtClean="0">
                        <a:latin typeface="Cambria Math" panose="02040503050406030204" pitchFamily="18" charset="0"/>
                      </a:rPr>
                      <m:t>=1</m:t>
                    </m:r>
                  </m:oMath>
                </a14:m>
                <a:endParaRPr lang="nl-NL" dirty="0">
                  <a:latin typeface="Effra" panose="02000506080000020004" pitchFamily="2" charset="77"/>
                </a:endParaRPr>
              </a:p>
              <a:p>
                <a:r>
                  <a:rPr lang="nl-NL" dirty="0">
                    <a:latin typeface="Effra" panose="02000506080000020004" pitchFamily="2" charset="77"/>
                  </a:rPr>
                  <a:t>Scheve asymptoot treedt op bij </a:t>
                </a:r>
                <a14:m>
                  <m:oMath xmlns:m="http://schemas.openxmlformats.org/officeDocument/2006/math">
                    <m:r>
                      <a:rPr lang="nl-NL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nl-NL" b="0" i="1" smtClean="0">
                        <a:latin typeface="Cambria Math" panose="02040503050406030204" pitchFamily="18" charset="0"/>
                      </a:rPr>
                      <m:t>&lt;1</m:t>
                    </m:r>
                  </m:oMath>
                </a14:m>
                <a:endParaRPr lang="nl-NL" dirty="0">
                  <a:latin typeface="Effra" panose="02000506080000020004" pitchFamily="2" charset="77"/>
                </a:endParaRPr>
              </a:p>
              <a:p>
                <a:endParaRPr lang="nl-NL" dirty="0">
                  <a:latin typeface="Effra" panose="02000506080000020004" pitchFamily="2" charset="77"/>
                </a:endParaRPr>
              </a:p>
              <a:p>
                <a:r>
                  <a:rPr lang="nl-NL" dirty="0">
                    <a:latin typeface="Effra" panose="02000506080000020004" pitchFamily="2" charset="77"/>
                  </a:rPr>
                  <a:t>Dus:</a:t>
                </a:r>
              </a:p>
              <a:p>
                <a14:m>
                  <m:oMath xmlns:m="http://schemas.openxmlformats.org/officeDocument/2006/math">
                    <m:r>
                      <a:rPr lang="nl-NL" b="0" i="1" smtClean="0">
                        <a:latin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nl-NL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nl-NL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nl-NL" b="0" i="1" smtClean="0">
                        <a:latin typeface="Cambria Math" panose="02040503050406030204" pitchFamily="18" charset="0"/>
                      </a:rPr>
                      <m:t>=−</m:t>
                    </m:r>
                    <m:r>
                      <a:rPr lang="nl-NL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nl-NL" b="0" i="1" smtClean="0">
                        <a:latin typeface="Cambria Math" panose="02040503050406030204" pitchFamily="18" charset="0"/>
                      </a:rPr>
                      <m:t>+1+</m:t>
                    </m:r>
                    <m:f>
                      <m:fPr>
                        <m:ctrlPr>
                          <a:rPr lang="nl-NL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nl-NL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nl-NL" b="0" i="1" smtClean="0">
                            <a:latin typeface="Cambria Math" panose="02040503050406030204" pitchFamily="18" charset="0"/>
                          </a:rPr>
                          <m:t>−5</m:t>
                        </m:r>
                      </m:num>
                      <m:den>
                        <m:r>
                          <a:rPr lang="nl-NL" b="0" i="1" smtClean="0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nl-NL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nl-NL" b="0" i="1" smtClean="0">
                            <a:latin typeface="Cambria Math" panose="02040503050406030204" pitchFamily="18" charset="0"/>
                          </a:rPr>
                          <m:t>−5</m:t>
                        </m:r>
                      </m:den>
                    </m:f>
                  </m:oMath>
                </a14:m>
                <a:r>
                  <a:rPr lang="nl-NL" dirty="0">
                    <a:latin typeface="Effra" panose="02000506080000020004" pitchFamily="2" charset="77"/>
                  </a:rPr>
                  <a:t>   als  </a:t>
                </a:r>
                <a14:m>
                  <m:oMath xmlns:m="http://schemas.openxmlformats.org/officeDocument/2006/math">
                    <m:r>
                      <a:rPr lang="nl-NL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nl-NL" b="0" i="1" smtClean="0">
                        <a:latin typeface="Cambria Math" panose="02040503050406030204" pitchFamily="18" charset="0"/>
                      </a:rPr>
                      <m:t>&lt;1</m:t>
                    </m:r>
                  </m:oMath>
                </a14:m>
                <a:endParaRPr lang="nl-NL" dirty="0">
                  <a:latin typeface="Effra" panose="02000506080000020004" pitchFamily="2" charset="77"/>
                </a:endParaRPr>
              </a:p>
              <a:p>
                <a:endParaRPr lang="nl-NL" dirty="0">
                  <a:latin typeface="Effra" panose="02000506080000020004" pitchFamily="2" charset="77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nl-NL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nl-NL" i="1">
                                  <a:latin typeface="Cambria Math" panose="02040503050406030204" pitchFamily="18" charset="0"/>
                                </a:rPr>
                              </m:ctrlPr>
                            </m:limLowPr>
                            <m:e>
                              <m:r>
                                <m:rPr>
                                  <m:sty m:val="p"/>
                                </m:rPr>
                                <a:rPr lang="nl-NL">
                                  <a:latin typeface="Cambria Math" panose="02040503050406030204" pitchFamily="18" charset="0"/>
                                </a:rPr>
                                <m:t>lim</m:t>
                              </m:r>
                            </m:e>
                            <m:lim>
                              <m:r>
                                <a:rPr lang="nl-NL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nl-NL" i="1">
                                  <a:latin typeface="Cambria Math" panose="02040503050406030204" pitchFamily="18" charset="0"/>
                                </a:rPr>
                                <m:t>→−∞</m:t>
                              </m:r>
                            </m:lim>
                          </m:limLow>
                        </m:fName>
                        <m:e>
                          <m:f>
                            <m:fPr>
                              <m:ctrlPr>
                                <a:rPr lang="nl-NL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nl-NL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nl-NL" b="0" i="1" smtClean="0">
                                  <a:latin typeface="Cambria Math" panose="02040503050406030204" pitchFamily="18" charset="0"/>
                                </a:rPr>
                                <m:t>−5</m:t>
                              </m:r>
                            </m:num>
                            <m:den>
                              <m:r>
                                <a:rPr lang="nl-NL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r>
                                <a:rPr lang="nl-NL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nl-NL" b="0" i="1" smtClean="0">
                                  <a:latin typeface="Cambria Math" panose="02040503050406030204" pitchFamily="18" charset="0"/>
                                </a:rPr>
                                <m:t>−5</m:t>
                              </m:r>
                            </m:den>
                          </m:f>
                        </m:e>
                      </m:func>
                      <m:r>
                        <a:rPr lang="nl-NL" i="1">
                          <a:latin typeface="Cambria Math" panose="02040503050406030204" pitchFamily="18" charset="0"/>
                        </a:rPr>
                        <m:t>=</m:t>
                      </m:r>
                      <m:func>
                        <m:funcPr>
                          <m:ctrlPr>
                            <a:rPr lang="nl-NL" i="1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nl-NL" i="1">
                                  <a:latin typeface="Cambria Math" panose="02040503050406030204" pitchFamily="18" charset="0"/>
                                </a:rPr>
                              </m:ctrlPr>
                            </m:limLowPr>
                            <m:e>
                              <m:r>
                                <m:rPr>
                                  <m:sty m:val="p"/>
                                </m:rPr>
                                <a:rPr lang="nl-NL">
                                  <a:latin typeface="Cambria Math" panose="02040503050406030204" pitchFamily="18" charset="0"/>
                                </a:rPr>
                                <m:t>lim</m:t>
                              </m:r>
                            </m:e>
                            <m:lim>
                              <m:r>
                                <a:rPr lang="nl-NL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nl-NL" i="1">
                                  <a:latin typeface="Cambria Math" panose="02040503050406030204" pitchFamily="18" charset="0"/>
                                </a:rPr>
                                <m:t>→−∞</m:t>
                              </m:r>
                            </m:lim>
                          </m:limLow>
                        </m:fName>
                        <m:e>
                          <m:f>
                            <m:fPr>
                              <m:ctrlPr>
                                <a:rPr lang="nl-NL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nl-NL" b="0" i="1" smtClean="0">
                                  <a:latin typeface="Cambria Math" panose="02040503050406030204" pitchFamily="18" charset="0"/>
                                </a:rPr>
                                <m:t>1−</m:t>
                              </m:r>
                              <m:f>
                                <m:fPr>
                                  <m:ctrlPr>
                                    <a:rPr lang="nl-NL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nl-NL" b="0" i="1" smtClean="0">
                                      <a:latin typeface="Cambria Math" panose="02040503050406030204" pitchFamily="18" charset="0"/>
                                    </a:rPr>
                                    <m:t>5</m:t>
                                  </m:r>
                                </m:num>
                                <m:den>
                                  <m:r>
                                    <a:rPr lang="nl-NL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den>
                              </m:f>
                            </m:num>
                            <m:den>
                              <m:r>
                                <a:rPr lang="nl-NL" b="0" i="1" smtClean="0">
                                  <a:latin typeface="Cambria Math" panose="02040503050406030204" pitchFamily="18" charset="0"/>
                                </a:rPr>
                                <m:t>2−</m:t>
                              </m:r>
                              <m:f>
                                <m:fPr>
                                  <m:ctrlPr>
                                    <a:rPr lang="nl-NL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nl-NL" b="0" i="1" smtClean="0">
                                      <a:latin typeface="Cambria Math" panose="02040503050406030204" pitchFamily="18" charset="0"/>
                                    </a:rPr>
                                    <m:t>5</m:t>
                                  </m:r>
                                </m:num>
                                <m:den>
                                  <m:r>
                                    <a:rPr lang="nl-NL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den>
                              </m:f>
                            </m:den>
                          </m:f>
                        </m:e>
                      </m:func>
                      <m:r>
                        <a:rPr lang="nl-NL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nl-NL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nl-NL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nl-NL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nl-NL" dirty="0">
                  <a:latin typeface="Effra" panose="02000506080000020004" pitchFamily="2" charset="77"/>
                </a:endParaRPr>
              </a:p>
              <a:p>
                <a:endParaRPr lang="nl-NL" dirty="0">
                  <a:latin typeface="Effra" panose="02000506080000020004" pitchFamily="2" charset="77"/>
                </a:endParaRPr>
              </a:p>
              <a:p>
                <a:r>
                  <a:rPr lang="nl-NL" dirty="0">
                    <a:latin typeface="Effra" panose="02000506080000020004" pitchFamily="2" charset="77"/>
                  </a:rPr>
                  <a:t>Dus </a:t>
                </a:r>
                <a14:m>
                  <m:oMath xmlns:m="http://schemas.openxmlformats.org/officeDocument/2006/math">
                    <m:r>
                      <a:rPr lang="nl-NL" b="0" i="1" smtClean="0">
                        <a:latin typeface="Cambria Math" panose="02040503050406030204" pitchFamily="18" charset="0"/>
                      </a:rPr>
                      <m:t>𝑘</m:t>
                    </m:r>
                    <m:r>
                      <a:rPr lang="nl-NL" b="0" i="1" smtClean="0">
                        <a:latin typeface="Cambria Math" panose="02040503050406030204" pitchFamily="18" charset="0"/>
                      </a:rPr>
                      <m:t>:</m:t>
                    </m:r>
                    <m:r>
                      <a:rPr lang="nl-NL" b="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nl-NL" b="0" i="1" smtClean="0">
                        <a:latin typeface="Cambria Math" panose="02040503050406030204" pitchFamily="18" charset="0"/>
                      </a:rPr>
                      <m:t>=−</m:t>
                    </m:r>
                    <m:r>
                      <a:rPr lang="nl-NL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nl-NL" b="0" i="1" smtClean="0">
                        <a:latin typeface="Cambria Math" panose="02040503050406030204" pitchFamily="18" charset="0"/>
                      </a:rPr>
                      <m:t>+1</m:t>
                    </m:r>
                    <m:f>
                      <m:fPr>
                        <m:ctrlPr>
                          <a:rPr lang="nl-NL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nl-NL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nl-NL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endParaRPr lang="nl-NL" dirty="0">
                  <a:latin typeface="Effra" panose="02000506080000020004" pitchFamily="2" charset="77"/>
                </a:endParaRPr>
              </a:p>
            </p:txBody>
          </p:sp>
        </mc:Choice>
        <mc:Fallback>
          <p:sp>
            <p:nvSpPr>
              <p:cNvPr id="17" name="Tekstvak 16">
                <a:extLst>
                  <a:ext uri="{FF2B5EF4-FFF2-40B4-BE49-F238E27FC236}">
                    <a16:creationId xmlns:a16="http://schemas.microsoft.com/office/drawing/2014/main" id="{3696676A-6FFA-50CB-D4C9-3AE8725E8DC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65692" y="1094282"/>
                <a:ext cx="5063013" cy="3504101"/>
              </a:xfrm>
              <a:prstGeom prst="rect">
                <a:avLst/>
              </a:prstGeom>
              <a:blipFill>
                <a:blip r:embed="rId4"/>
                <a:stretch>
                  <a:fillRect l="-750" t="-725"/>
                </a:stretch>
              </a:blipFill>
            </p:spPr>
            <p:txBody>
              <a:bodyPr/>
              <a:lstStyle/>
              <a:p>
                <a:r>
                  <a:rPr lang="nl-NL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291830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E3AB64B-8467-5A20-CAF9-12D5CBBF57A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vak 1">
            <a:extLst>
              <a:ext uri="{FF2B5EF4-FFF2-40B4-BE49-F238E27FC236}">
                <a16:creationId xmlns:a16="http://schemas.microsoft.com/office/drawing/2014/main" id="{E833040D-5C6A-B05A-208C-7F44C366AB00}"/>
              </a:ext>
            </a:extLst>
          </p:cNvPr>
          <p:cNvSpPr txBox="1"/>
          <p:nvPr/>
        </p:nvSpPr>
        <p:spPr>
          <a:xfrm>
            <a:off x="692727" y="1177636"/>
            <a:ext cx="9106881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b="1" dirty="0">
                <a:latin typeface="Effra" panose="02000506080000020004" pitchFamily="2" charset="77"/>
              </a:rPr>
              <a:t>Perforatie bij een gebroken </a:t>
            </a:r>
            <a:r>
              <a:rPr lang="nl-NL" sz="2400" b="1" dirty="0" err="1">
                <a:latin typeface="Effra" panose="02000506080000020004" pitchFamily="2" charset="77"/>
              </a:rPr>
              <a:t>ln</a:t>
            </a:r>
            <a:r>
              <a:rPr lang="nl-NL" sz="2400" b="1" dirty="0">
                <a:latin typeface="Effra" panose="02000506080000020004" pitchFamily="2" charset="77"/>
              </a:rPr>
              <a:t>-functie</a:t>
            </a:r>
          </a:p>
          <a:p>
            <a:endParaRPr lang="nl-NL" dirty="0">
              <a:latin typeface="Effra" panose="02000506080000020004" pitchFamily="2" charset="77"/>
            </a:endParaRPr>
          </a:p>
          <a:p>
            <a:endParaRPr lang="nl-NL" dirty="0">
              <a:latin typeface="Effra" panose="02000506080000020004" pitchFamily="2" charset="77"/>
            </a:endParaRPr>
          </a:p>
          <a:p>
            <a:endParaRPr lang="nl-NL" dirty="0">
              <a:latin typeface="Effra" panose="02000506080000020004" pitchFamily="2" charset="77"/>
            </a:endParaRPr>
          </a:p>
        </p:txBody>
      </p:sp>
      <p:pic>
        <p:nvPicPr>
          <p:cNvPr id="4" name="Afbeelding 3">
            <a:extLst>
              <a:ext uri="{FF2B5EF4-FFF2-40B4-BE49-F238E27FC236}">
                <a16:creationId xmlns:a16="http://schemas.microsoft.com/office/drawing/2014/main" id="{D094656E-265E-FECC-B578-B241837EAE2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2727" y="1823967"/>
            <a:ext cx="7772400" cy="2224065"/>
          </a:xfrm>
          <a:prstGeom prst="rect">
            <a:avLst/>
          </a:prstGeom>
        </p:spPr>
      </p:pic>
      <p:sp>
        <p:nvSpPr>
          <p:cNvPr id="5" name="Tekstvak 4">
            <a:extLst>
              <a:ext uri="{FF2B5EF4-FFF2-40B4-BE49-F238E27FC236}">
                <a16:creationId xmlns:a16="http://schemas.microsoft.com/office/drawing/2014/main" id="{01F0F525-CDE9-474F-6BB2-F1FE5D367EB9}"/>
              </a:ext>
            </a:extLst>
          </p:cNvPr>
          <p:cNvSpPr txBox="1"/>
          <p:nvPr/>
        </p:nvSpPr>
        <p:spPr>
          <a:xfrm>
            <a:off x="4964243" y="287873"/>
            <a:ext cx="226351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b="1" dirty="0">
                <a:latin typeface="Effra" panose="02000506080000020004" pitchFamily="2" charset="77"/>
              </a:rPr>
              <a:t>2018 tijdvak 1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kstvak 5">
                <a:extLst>
                  <a:ext uri="{FF2B5EF4-FFF2-40B4-BE49-F238E27FC236}">
                    <a16:creationId xmlns:a16="http://schemas.microsoft.com/office/drawing/2014/main" id="{C6EFA1B4-4A14-347E-BCC1-E35EB4142B03}"/>
                  </a:ext>
                </a:extLst>
              </p:cNvPr>
              <p:cNvSpPr txBox="1"/>
              <p:nvPr/>
            </p:nvSpPr>
            <p:spPr>
              <a:xfrm>
                <a:off x="5110865" y="4812531"/>
                <a:ext cx="5757003" cy="55297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nl-NL" sz="2000" dirty="0">
                    <a:latin typeface="Effra" panose="02000506080000020004" pitchFamily="2" charset="77"/>
                  </a:rPr>
                  <a:t>Dus de coördinaten van de perforatie:</a:t>
                </a:r>
                <a14:m>
                  <m:oMath xmlns:m="http://schemas.openxmlformats.org/officeDocument/2006/math">
                    <m:r>
                      <a:rPr lang="nl-NL" sz="2000" b="0" i="0" smtClean="0">
                        <a:latin typeface="Cambria Math" panose="02040503050406030204" pitchFamily="18" charset="0"/>
                      </a:rPr>
                      <m:t> </m:t>
                    </m:r>
                    <m:d>
                      <m:dPr>
                        <m:ctrlPr>
                          <a:rPr lang="nl-NL" sz="20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nl-NL" sz="2000" b="0" i="1" smtClean="0">
                            <a:latin typeface="Cambria Math" panose="02040503050406030204" pitchFamily="18" charset="0"/>
                          </a:rPr>
                          <m:t>1, </m:t>
                        </m:r>
                        <m:f>
                          <m:fPr>
                            <m:ctrlPr>
                              <a:rPr lang="nl-NL" sz="2000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nl-NL" sz="2000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nl-NL" sz="20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den>
                        </m:f>
                      </m:e>
                    </m:d>
                  </m:oMath>
                </a14:m>
                <a:endParaRPr lang="nl-NL" sz="2000" dirty="0">
                  <a:latin typeface="Effra" panose="02000506080000020004" pitchFamily="2" charset="77"/>
                </a:endParaRPr>
              </a:p>
            </p:txBody>
          </p:sp>
        </mc:Choice>
        <mc:Fallback xmlns="">
          <p:sp>
            <p:nvSpPr>
              <p:cNvPr id="6" name="Tekstvak 5">
                <a:extLst>
                  <a:ext uri="{FF2B5EF4-FFF2-40B4-BE49-F238E27FC236}">
                    <a16:creationId xmlns:a16="http://schemas.microsoft.com/office/drawing/2014/main" id="{C6EFA1B4-4A14-347E-BCC1-E35EB4142B0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10865" y="4812531"/>
                <a:ext cx="5757003" cy="552972"/>
              </a:xfrm>
              <a:prstGeom prst="rect">
                <a:avLst/>
              </a:prstGeom>
              <a:blipFill>
                <a:blip r:embed="rId3"/>
                <a:stretch>
                  <a:fillRect l="-1101" b="-4444"/>
                </a:stretch>
              </a:blipFill>
            </p:spPr>
            <p:txBody>
              <a:bodyPr/>
              <a:lstStyle/>
              <a:p>
                <a:r>
                  <a:rPr lang="nl-NL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kstvak 6">
                <a:extLst>
                  <a:ext uri="{FF2B5EF4-FFF2-40B4-BE49-F238E27FC236}">
                    <a16:creationId xmlns:a16="http://schemas.microsoft.com/office/drawing/2014/main" id="{FDD7C584-9598-6310-B038-C9CDE72D0D77}"/>
                  </a:ext>
                </a:extLst>
              </p:cNvPr>
              <p:cNvSpPr txBox="1"/>
              <p:nvPr/>
            </p:nvSpPr>
            <p:spPr>
              <a:xfrm>
                <a:off x="662356" y="4048032"/>
                <a:ext cx="4583811" cy="230018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nl-NL" dirty="0">
                    <a:latin typeface="Effra" panose="02000506080000020004" pitchFamily="2" charset="77"/>
                  </a:rPr>
                  <a:t>Perforatie bij </a:t>
                </a:r>
                <a14:m>
                  <m:oMath xmlns:m="http://schemas.openxmlformats.org/officeDocument/2006/math">
                    <m:r>
                      <a:rPr lang="nl-NL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nl-NL" b="0" i="1" smtClean="0">
                        <a:latin typeface="Cambria Math" panose="02040503050406030204" pitchFamily="18" charset="0"/>
                      </a:rPr>
                      <m:t>=1</m:t>
                    </m:r>
                  </m:oMath>
                </a14:m>
                <a:r>
                  <a:rPr lang="nl-NL" dirty="0">
                    <a:latin typeface="Effra" panose="02000506080000020004" pitchFamily="2" charset="77"/>
                  </a:rPr>
                  <a:t>, want  </a:t>
                </a:r>
                <a14:m>
                  <m:oMath xmlns:m="http://schemas.openxmlformats.org/officeDocument/2006/math">
                    <m:r>
                      <a:rPr lang="nl-NL" b="0" i="1" smtClean="0">
                        <a:latin typeface="Cambria Math" panose="02040503050406030204" pitchFamily="18" charset="0"/>
                      </a:rPr>
                      <m:t>h</m:t>
                    </m:r>
                    <m:r>
                      <a:rPr lang="nl-NL" b="0" i="1" smtClean="0">
                        <a:latin typeface="Cambria Math" panose="02040503050406030204" pitchFamily="18" charset="0"/>
                      </a:rPr>
                      <m:t>(1)</m:t>
                    </m:r>
                  </m:oMath>
                </a14:m>
                <a:r>
                  <a:rPr lang="nl-NL" dirty="0">
                    <a:latin typeface="Effra" panose="02000506080000020004" pitchFamily="2" charset="77"/>
                  </a:rPr>
                  <a:t>  geeft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nl-NL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nl-NL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num>
                      <m:den>
                        <m:r>
                          <a:rPr lang="nl-NL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den>
                    </m:f>
                  </m:oMath>
                </a14:m>
                <a:endParaRPr lang="nl-NL" dirty="0">
                  <a:latin typeface="Effra" panose="02000506080000020004" pitchFamily="2" charset="77"/>
                </a:endParaRPr>
              </a:p>
              <a:p>
                <a:endParaRPr lang="nl-NL" dirty="0">
                  <a:latin typeface="Effra" panose="02000506080000020004" pitchFamily="2" charset="77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nl-NL" b="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nl-NL" b="0" i="0" smtClean="0">
                              <a:latin typeface="Cambria Math" panose="02040503050406030204" pitchFamily="18" charset="0"/>
                            </a:rPr>
                            <m:t>ln</m:t>
                          </m:r>
                        </m:fName>
                        <m:e>
                          <m:d>
                            <m:dPr>
                              <m:ctrlPr>
                                <a:rPr lang="nl-NL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ad>
                                <m:radPr>
                                  <m:degHide m:val="on"/>
                                  <m:ctrlPr>
                                    <a:rPr lang="nl-NL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nl-NL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</m:rad>
                            </m:e>
                          </m:d>
                        </m:e>
                      </m:func>
                      <m:r>
                        <a:rPr lang="nl-NL" b="0" i="1" smtClean="0">
                          <a:latin typeface="Cambria Math" panose="02040503050406030204" pitchFamily="18" charset="0"/>
                        </a:rPr>
                        <m:t>=</m:t>
                      </m:r>
                      <m:func>
                        <m:funcPr>
                          <m:ctrlPr>
                            <a:rPr lang="nl-NL" b="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nl-NL" b="0" i="0" smtClean="0">
                              <a:latin typeface="Cambria Math" panose="02040503050406030204" pitchFamily="18" charset="0"/>
                            </a:rPr>
                            <m:t>ln</m:t>
                          </m:r>
                        </m:fName>
                        <m:e>
                          <m:d>
                            <m:dPr>
                              <m:ctrlPr>
                                <a:rPr lang="nl-NL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p>
                                <m:sSupPr>
                                  <m:ctrlPr>
                                    <a:rPr lang="nl-NL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nl-NL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p>
                                  <m:f>
                                    <m:fPr>
                                      <m:ctrlPr>
                                        <a:rPr lang="nl-NL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nl-NL" b="0" i="1" smtClean="0"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num>
                                    <m:den>
                                      <m:r>
                                        <a:rPr lang="nl-NL" b="0" i="1" smtClean="0"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</m:den>
                                  </m:f>
                                </m:sup>
                              </m:sSup>
                            </m:e>
                          </m:d>
                        </m:e>
                      </m:func>
                      <m:r>
                        <a:rPr lang="nl-NL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nl-NL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nl-NL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nl-NL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a:rPr lang="nl-NL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m:rPr>
                          <m:sty m:val="p"/>
                        </m:rPr>
                        <a:rPr lang="nl-NL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ln</m:t>
                      </m:r>
                      <m:r>
                        <a:rPr lang="nl-NL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⁡(</m:t>
                      </m:r>
                      <m:r>
                        <a:rPr lang="nl-NL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𝑥</m:t>
                      </m:r>
                      <m:r>
                        <a:rPr lang="nl-NL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nl-NL" dirty="0">
                  <a:latin typeface="Effra" panose="02000506080000020004" pitchFamily="2" charset="77"/>
                </a:endParaRPr>
              </a:p>
              <a:p>
                <a:endParaRPr lang="nl-NL" dirty="0">
                  <a:latin typeface="Effra" panose="02000506080000020004" pitchFamily="2" charset="77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limLow>
                        <m:limLowPr>
                          <m:ctrlPr>
                            <a:rPr lang="nl-NL" i="1">
                              <a:latin typeface="Cambria Math" panose="02040503050406030204" pitchFamily="18" charset="0"/>
                            </a:rPr>
                          </m:ctrlPr>
                        </m:limLowPr>
                        <m:e>
                          <m:r>
                            <m:rPr>
                              <m:sty m:val="p"/>
                            </m:rPr>
                            <a:rPr lang="nl-NL">
                              <a:latin typeface="Cambria Math" panose="02040503050406030204" pitchFamily="18" charset="0"/>
                            </a:rPr>
                            <m:t>lim</m:t>
                          </m:r>
                        </m:e>
                        <m:lim>
                          <m:r>
                            <a:rPr lang="nl-NL" i="1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nl-NL" i="1">
                              <a:latin typeface="Cambria Math" panose="02040503050406030204" pitchFamily="18" charset="0"/>
                            </a:rPr>
                            <m:t>→1</m:t>
                          </m:r>
                        </m:lim>
                      </m:limLow>
                      <m:r>
                        <a:rPr lang="nl-NL" b="0" i="1" smtClean="0">
                          <a:latin typeface="Cambria Math" panose="02040503050406030204" pitchFamily="18" charset="0"/>
                        </a:rPr>
                        <m:t>h</m:t>
                      </m:r>
                      <m:d>
                        <m:dPr>
                          <m:ctrlPr>
                            <a:rPr lang="nl-NL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nl-NL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  <m:r>
                        <a:rPr lang="nl-NL" b="0" i="1" smtClean="0">
                          <a:latin typeface="Cambria Math" panose="02040503050406030204" pitchFamily="18" charset="0"/>
                        </a:rPr>
                        <m:t>=</m:t>
                      </m:r>
                      <m:limLow>
                        <m:limLowPr>
                          <m:ctrlPr>
                            <a:rPr lang="nl-NL" i="1">
                              <a:latin typeface="Cambria Math" panose="02040503050406030204" pitchFamily="18" charset="0"/>
                            </a:rPr>
                          </m:ctrlPr>
                        </m:limLowPr>
                        <m:e>
                          <m:r>
                            <m:rPr>
                              <m:sty m:val="p"/>
                            </m:rPr>
                            <a:rPr lang="nl-NL">
                              <a:latin typeface="Cambria Math" panose="02040503050406030204" pitchFamily="18" charset="0"/>
                            </a:rPr>
                            <m:t>lim</m:t>
                          </m:r>
                        </m:e>
                        <m:lim>
                          <m:r>
                            <a:rPr lang="nl-NL" i="1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nl-NL" i="1">
                              <a:latin typeface="Cambria Math" panose="02040503050406030204" pitchFamily="18" charset="0"/>
                            </a:rPr>
                            <m:t>→1</m:t>
                          </m:r>
                        </m:lim>
                      </m:limLow>
                      <m:f>
                        <m:fPr>
                          <m:ctrlPr>
                            <a:rPr lang="nl-NL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f>
                            <m:fPr>
                              <m:ctrlPr>
                                <a:rPr lang="nl-NL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nl-NL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nl-NL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den>
                          </m:f>
                          <m:r>
                            <a:rPr lang="nl-NL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m:rPr>
                              <m:sty m:val="p"/>
                            </m:rPr>
                            <a:rPr lang="nl-NL" b="0" i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ln</m:t>
                          </m:r>
                          <m:r>
                            <a:rPr lang="nl-NL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⁡(</m:t>
                          </m:r>
                          <m:r>
                            <a:rPr lang="nl-NL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  <m:r>
                            <a:rPr lang="nl-NL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)</m:t>
                          </m:r>
                        </m:num>
                        <m:den>
                          <m:r>
                            <m:rPr>
                              <m:sty m:val="p"/>
                            </m:rPr>
                            <a:rPr lang="nl-NL" b="0" i="0" smtClean="0">
                              <a:latin typeface="Cambria Math" panose="02040503050406030204" pitchFamily="18" charset="0"/>
                            </a:rPr>
                            <m:t>ln</m:t>
                          </m:r>
                          <m:r>
                            <a:rPr lang="nl-NL" b="0" i="1" smtClean="0">
                              <a:latin typeface="Cambria Math" panose="02040503050406030204" pitchFamily="18" charset="0"/>
                            </a:rPr>
                            <m:t>⁡(</m:t>
                          </m:r>
                          <m:r>
                            <a:rPr lang="nl-NL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nl-NL" b="0" i="1" smtClean="0">
                              <a:latin typeface="Cambria Math" panose="02040503050406030204" pitchFamily="18" charset="0"/>
                            </a:rPr>
                            <m:t>)</m:t>
                          </m:r>
                        </m:den>
                      </m:f>
                      <m:r>
                        <a:rPr lang="nl-NL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nl-NL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nl-NL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nl-NL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nl-NL" dirty="0">
                  <a:latin typeface="Effra" panose="02000506080000020004" pitchFamily="2" charset="77"/>
                </a:endParaRPr>
              </a:p>
            </p:txBody>
          </p:sp>
        </mc:Choice>
        <mc:Fallback xmlns="">
          <p:sp>
            <p:nvSpPr>
              <p:cNvPr id="7" name="Tekstvak 6">
                <a:extLst>
                  <a:ext uri="{FF2B5EF4-FFF2-40B4-BE49-F238E27FC236}">
                    <a16:creationId xmlns:a16="http://schemas.microsoft.com/office/drawing/2014/main" id="{FDD7C584-9598-6310-B038-C9CDE72D0D7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2356" y="4048032"/>
                <a:ext cx="4583811" cy="2300181"/>
              </a:xfrm>
              <a:prstGeom prst="rect">
                <a:avLst/>
              </a:prstGeom>
              <a:blipFill>
                <a:blip r:embed="rId4"/>
                <a:stretch>
                  <a:fillRect l="-1105" b="-2747"/>
                </a:stretch>
              </a:blipFill>
            </p:spPr>
            <p:txBody>
              <a:bodyPr/>
              <a:lstStyle/>
              <a:p>
                <a:r>
                  <a:rPr lang="nl-NL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210094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E56306E-F3D4-3737-DEA4-C4C21ACE681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ep 4">
            <a:extLst>
              <a:ext uri="{FF2B5EF4-FFF2-40B4-BE49-F238E27FC236}">
                <a16:creationId xmlns:a16="http://schemas.microsoft.com/office/drawing/2014/main" id="{86C15B51-1438-D675-9B5D-6CD91ACB8874}"/>
              </a:ext>
            </a:extLst>
          </p:cNvPr>
          <p:cNvGrpSpPr/>
          <p:nvPr/>
        </p:nvGrpSpPr>
        <p:grpSpPr>
          <a:xfrm>
            <a:off x="667981" y="959369"/>
            <a:ext cx="5298104" cy="5516382"/>
            <a:chOff x="2331889" y="289146"/>
            <a:chExt cx="6329008" cy="6314021"/>
          </a:xfrm>
        </p:grpSpPr>
        <p:pic>
          <p:nvPicPr>
            <p:cNvPr id="3" name="Afbeelding 2">
              <a:extLst>
                <a:ext uri="{FF2B5EF4-FFF2-40B4-BE49-F238E27FC236}">
                  <a16:creationId xmlns:a16="http://schemas.microsoft.com/office/drawing/2014/main" id="{8373219F-DCBE-2774-8354-8DE896954A91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rcRect t="500" b="92568"/>
            <a:stretch/>
          </p:blipFill>
          <p:spPr>
            <a:xfrm>
              <a:off x="2331889" y="289146"/>
              <a:ext cx="6329008" cy="475351"/>
            </a:xfrm>
            <a:prstGeom prst="rect">
              <a:avLst/>
            </a:prstGeom>
          </p:spPr>
        </p:pic>
        <p:pic>
          <p:nvPicPr>
            <p:cNvPr id="4" name="Afbeelding 3">
              <a:extLst>
                <a:ext uri="{FF2B5EF4-FFF2-40B4-BE49-F238E27FC236}">
                  <a16:creationId xmlns:a16="http://schemas.microsoft.com/office/drawing/2014/main" id="{54DA9E39-0603-C7E0-065B-F238F35C9FBA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rcRect t="15045"/>
            <a:stretch/>
          </p:blipFill>
          <p:spPr>
            <a:xfrm>
              <a:off x="2331889" y="776990"/>
              <a:ext cx="6329008" cy="5826177"/>
            </a:xfrm>
            <a:prstGeom prst="rect">
              <a:avLst/>
            </a:prstGeom>
          </p:spPr>
        </p:pic>
      </p:grpSp>
      <p:sp>
        <p:nvSpPr>
          <p:cNvPr id="6" name="Tekstvak 5">
            <a:extLst>
              <a:ext uri="{FF2B5EF4-FFF2-40B4-BE49-F238E27FC236}">
                <a16:creationId xmlns:a16="http://schemas.microsoft.com/office/drawing/2014/main" id="{769C9ECC-05CA-CCE3-0394-9A19425D3CF7}"/>
              </a:ext>
            </a:extLst>
          </p:cNvPr>
          <p:cNvSpPr txBox="1"/>
          <p:nvPr/>
        </p:nvSpPr>
        <p:spPr>
          <a:xfrm>
            <a:off x="2803160" y="399914"/>
            <a:ext cx="571125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>
                <a:latin typeface="Effra" panose="02000506080000020004" pitchFamily="2" charset="77"/>
              </a:rPr>
              <a:t>Onafhankelijk van waarde a                    </a:t>
            </a:r>
            <a:r>
              <a:rPr lang="nl-NL" b="1" dirty="0">
                <a:latin typeface="Effra" panose="02000506080000020004" pitchFamily="2" charset="77"/>
              </a:rPr>
              <a:t>2023 tijdvak 1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kstvak 6">
                <a:extLst>
                  <a:ext uri="{FF2B5EF4-FFF2-40B4-BE49-F238E27FC236}">
                    <a16:creationId xmlns:a16="http://schemas.microsoft.com/office/drawing/2014/main" id="{CE21CF8E-15E1-3DB3-DFA6-6268684B8C18}"/>
                  </a:ext>
                </a:extLst>
              </p:cNvPr>
              <p:cNvSpPr txBox="1"/>
              <p:nvPr/>
            </p:nvSpPr>
            <p:spPr>
              <a:xfrm>
                <a:off x="6730584" y="1678898"/>
                <a:ext cx="4856813" cy="478066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nl-NL" b="0" i="1" smtClean="0">
                          <a:latin typeface="Cambria Math" panose="02040503050406030204" pitchFamily="18" charset="0"/>
                        </a:rPr>
                        <m:t>𝑘</m:t>
                      </m:r>
                      <m:r>
                        <a:rPr lang="nl-NL" b="0" i="1" smtClean="0">
                          <a:latin typeface="Cambria Math" panose="02040503050406030204" pitchFamily="18" charset="0"/>
                        </a:rPr>
                        <m:t>:</m:t>
                      </m:r>
                      <m:r>
                        <a:rPr lang="nl-NL" b="0" i="1" smtClean="0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nl-NL" b="0" i="1" smtClean="0">
                          <a:latin typeface="Cambria Math" panose="02040503050406030204" pitchFamily="18" charset="0"/>
                        </a:rPr>
                        <m:t>=2</m:t>
                      </m:r>
                      <m:r>
                        <a:rPr lang="nl-NL" b="0" i="1" smtClean="0">
                          <a:latin typeface="Cambria Math" panose="02040503050406030204" pitchFamily="18" charset="0"/>
                        </a:rPr>
                        <m:t>𝑥</m:t>
                      </m:r>
                    </m:oMath>
                  </m:oMathPara>
                </a14:m>
                <a:endParaRPr lang="nl-NL" dirty="0">
                  <a:latin typeface="Effra" panose="02000506080000020004" pitchFamily="2" charset="77"/>
                </a:endParaRPr>
              </a:p>
              <a:p>
                <a:endParaRPr lang="nl-NL" dirty="0">
                  <a:latin typeface="Effra" panose="02000506080000020004" pitchFamily="2" charset="77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nl-NL" b="0" i="1" smtClean="0">
                          <a:latin typeface="Cambria Math" panose="02040503050406030204" pitchFamily="18" charset="0"/>
                        </a:rPr>
                        <m:t>𝑂𝑝𝑝</m:t>
                      </m:r>
                      <m:r>
                        <a:rPr lang="nl-NL" b="0" i="1" smtClean="0">
                          <a:latin typeface="Cambria Math" panose="02040503050406030204" pitchFamily="18" charset="0"/>
                        </a:rPr>
                        <m:t>.=</m:t>
                      </m:r>
                      <m:nary>
                        <m:naryPr>
                          <m:limLoc m:val="undOvr"/>
                          <m:ctrlPr>
                            <a:rPr lang="nl-NL" b="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4"/>
                            </m:rPr>
                            <a:rPr lang="nl-NL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</m:sub>
                        <m:sup>
                          <m:r>
                            <a:rPr lang="nl-NL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nl-NL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</m:sup>
                        <m:e>
                          <m:d>
                            <m:dPr>
                              <m:ctrlPr>
                                <a:rPr lang="nl-NL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nl-NL" b="0" i="1" smtClean="0">
                                  <a:latin typeface="Cambria Math" panose="02040503050406030204" pitchFamily="18" charset="0"/>
                                </a:rPr>
                                <m:t>𝑓</m:t>
                              </m:r>
                              <m:d>
                                <m:dPr>
                                  <m:ctrlPr>
                                    <a:rPr lang="nl-NL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nl-NL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</m:d>
                              <m:r>
                                <a:rPr lang="nl-NL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nl-NL" b="0" i="1" smtClean="0"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</m:e>
                          </m:d>
                          <m:r>
                            <a:rPr lang="nl-NL" b="0" i="1" smtClean="0">
                              <a:latin typeface="Cambria Math" panose="02040503050406030204" pitchFamily="18" charset="0"/>
                            </a:rPr>
                            <m:t>𝑑𝑥</m:t>
                          </m:r>
                        </m:e>
                      </m:nary>
                    </m:oMath>
                  </m:oMathPara>
                </a14:m>
                <a:endParaRPr lang="nl-NL" dirty="0">
                  <a:latin typeface="Effra" panose="02000506080000020004" pitchFamily="2" charset="77"/>
                </a:endParaRPr>
              </a:p>
              <a:p>
                <a:endParaRPr lang="nl-NL" dirty="0">
                  <a:latin typeface="Effra" panose="02000506080000020004" pitchFamily="2" charset="77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nl-NL" b="0" i="1" smtClean="0">
                          <a:latin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limLoc m:val="undOvr"/>
                          <m:ctrlPr>
                            <a:rPr lang="nl-NL" b="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4"/>
                            </m:rPr>
                            <a:rPr lang="nl-NL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</m:sub>
                        <m:sup>
                          <m:r>
                            <a:rPr lang="nl-NL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nl-NL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</m:sup>
                        <m:e>
                          <m:f>
                            <m:fPr>
                              <m:ctrlPr>
                                <a:rPr lang="nl-NL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nl-NL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nl-NL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den>
                          </m:f>
                          <m:r>
                            <a:rPr lang="nl-NL" b="0" i="1" smtClean="0">
                              <a:latin typeface="Cambria Math" panose="02040503050406030204" pitchFamily="18" charset="0"/>
                            </a:rPr>
                            <m:t>𝑑𝑥</m:t>
                          </m:r>
                        </m:e>
                      </m:nary>
                      <m:r>
                        <a:rPr lang="nl-NL" b="0" i="1" smtClean="0">
                          <a:latin typeface="Cambria Math" panose="02040503050406030204" pitchFamily="18" charset="0"/>
                        </a:rPr>
                        <m:t>=</m:t>
                      </m:r>
                      <m:sSubSup>
                        <m:sSubSupPr>
                          <m:ctrlPr>
                            <a:rPr lang="nl-NL" b="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d>
                            <m:dPr>
                              <m:begChr m:val="["/>
                              <m:endChr m:val="]"/>
                              <m:ctrlPr>
                                <a:rPr lang="nl-NL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unc>
                                <m:funcPr>
                                  <m:ctrlPr>
                                    <a:rPr lang="nl-NL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uncPr>
                                <m:fName>
                                  <m:r>
                                    <m:rPr>
                                      <m:sty m:val="p"/>
                                    </m:rPr>
                                    <a:rPr lang="nl-NL" b="0" i="0" smtClean="0">
                                      <a:latin typeface="Cambria Math" panose="02040503050406030204" pitchFamily="18" charset="0"/>
                                    </a:rPr>
                                    <m:t>ln</m:t>
                                  </m:r>
                                </m:fName>
                                <m:e>
                                  <m:d>
                                    <m:dPr>
                                      <m:ctrlPr>
                                        <a:rPr lang="nl-NL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nl-NL" b="0" i="1" smtClean="0"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</m:e>
                                  </m:d>
                                </m:e>
                              </m:func>
                            </m:e>
                          </m:d>
                        </m:e>
                        <m:sub>
                          <m:r>
                            <a:rPr lang="nl-NL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</m:sub>
                        <m:sup>
                          <m:r>
                            <a:rPr lang="nl-NL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nl-NL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</m:sup>
                      </m:sSubSup>
                    </m:oMath>
                  </m:oMathPara>
                </a14:m>
                <a:endParaRPr lang="nl-NL" dirty="0">
                  <a:latin typeface="Effra" panose="02000506080000020004" pitchFamily="2" charset="77"/>
                </a:endParaRPr>
              </a:p>
              <a:p>
                <a:endParaRPr lang="nl-NL" dirty="0">
                  <a:latin typeface="Effra" panose="02000506080000020004" pitchFamily="2" charset="77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nl-NL" b="0" i="1" smtClean="0">
                          <a:latin typeface="Cambria Math" panose="02040503050406030204" pitchFamily="18" charset="0"/>
                        </a:rPr>
                        <m:t>=</m:t>
                      </m:r>
                      <m:func>
                        <m:funcPr>
                          <m:ctrlPr>
                            <a:rPr lang="nl-NL" b="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nl-NL" b="0" i="0" smtClean="0">
                              <a:latin typeface="Cambria Math" panose="02040503050406030204" pitchFamily="18" charset="0"/>
                            </a:rPr>
                            <m:t>ln</m:t>
                          </m:r>
                        </m:fName>
                        <m:e>
                          <m:d>
                            <m:dPr>
                              <m:ctrlPr>
                                <a:rPr lang="nl-NL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nl-NL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r>
                                <a:rPr lang="nl-NL" b="0" i="1" smtClean="0"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</m:e>
                          </m:d>
                        </m:e>
                      </m:func>
                      <m:r>
                        <a:rPr lang="nl-NL" b="0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m:rPr>
                          <m:sty m:val="p"/>
                        </m:rPr>
                        <a:rPr lang="nl-NL" b="0" i="0" smtClean="0">
                          <a:latin typeface="Cambria Math" panose="02040503050406030204" pitchFamily="18" charset="0"/>
                        </a:rPr>
                        <m:t>ln</m:t>
                      </m:r>
                      <m:r>
                        <a:rPr lang="nl-NL" b="0" i="1" smtClean="0">
                          <a:latin typeface="Cambria Math" panose="02040503050406030204" pitchFamily="18" charset="0"/>
                        </a:rPr>
                        <m:t>⁡(</m:t>
                      </m:r>
                      <m:r>
                        <a:rPr lang="nl-NL" b="0" i="1" smtClean="0">
                          <a:latin typeface="Cambria Math" panose="02040503050406030204" pitchFamily="18" charset="0"/>
                        </a:rPr>
                        <m:t>𝑎</m:t>
                      </m:r>
                      <m:r>
                        <a:rPr lang="nl-NL" b="0" i="1" smtClean="0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nl-NL" dirty="0">
                  <a:latin typeface="Effra" panose="02000506080000020004" pitchFamily="2" charset="77"/>
                </a:endParaRPr>
              </a:p>
              <a:p>
                <a:endParaRPr lang="nl-NL" dirty="0">
                  <a:latin typeface="Effra" panose="02000506080000020004" pitchFamily="2" charset="77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nl-NL" b="0" i="1" smtClean="0">
                          <a:latin typeface="Cambria Math" panose="02040503050406030204" pitchFamily="18" charset="0"/>
                        </a:rPr>
                        <m:t>=</m:t>
                      </m:r>
                      <m:func>
                        <m:funcPr>
                          <m:ctrlPr>
                            <a:rPr lang="nl-NL" b="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nl-NL" b="0" i="0" smtClean="0">
                              <a:latin typeface="Cambria Math" panose="02040503050406030204" pitchFamily="18" charset="0"/>
                            </a:rPr>
                            <m:t>ln</m:t>
                          </m:r>
                        </m:fName>
                        <m:e>
                          <m:d>
                            <m:dPr>
                              <m:ctrlPr>
                                <a:rPr lang="nl-NL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nl-NL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nl-NL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  <m:r>
                                    <a:rPr lang="nl-NL" b="0" i="1" smtClean="0">
                                      <a:latin typeface="Cambria Math" panose="02040503050406030204" pitchFamily="18" charset="0"/>
                                    </a:rPr>
                                    <m:t>𝑎</m:t>
                                  </m:r>
                                </m:num>
                                <m:den>
                                  <m:r>
                                    <a:rPr lang="nl-NL" b="0" i="1" smtClean="0">
                                      <a:latin typeface="Cambria Math" panose="02040503050406030204" pitchFamily="18" charset="0"/>
                                    </a:rPr>
                                    <m:t>𝑎</m:t>
                                  </m:r>
                                </m:den>
                              </m:f>
                            </m:e>
                          </m:d>
                        </m:e>
                      </m:func>
                      <m:r>
                        <a:rPr lang="nl-NL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nl-NL" b="1" i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𝐥𝐧</m:t>
                      </m:r>
                      <m:r>
                        <a:rPr lang="nl-NL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⁡(</m:t>
                      </m:r>
                      <m:r>
                        <a:rPr lang="nl-NL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𝟐</m:t>
                      </m:r>
                      <m:r>
                        <a:rPr lang="nl-NL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nl-NL" b="1" dirty="0">
                  <a:solidFill>
                    <a:srgbClr val="FF0000"/>
                  </a:solidFill>
                  <a:latin typeface="Effra" panose="02000506080000020004" pitchFamily="2" charset="77"/>
                </a:endParaRPr>
              </a:p>
              <a:p>
                <a:endParaRPr lang="nl-NL" dirty="0">
                  <a:latin typeface="Effra" panose="02000506080000020004" pitchFamily="2" charset="77"/>
                </a:endParaRPr>
              </a:p>
              <a:p>
                <a:r>
                  <a:rPr lang="nl-NL" dirty="0">
                    <a:latin typeface="Effra" panose="02000506080000020004" pitchFamily="2" charset="77"/>
                  </a:rPr>
                  <a:t>Dus onafhankelijk van </a:t>
                </a:r>
                <a14:m>
                  <m:oMath xmlns:m="http://schemas.openxmlformats.org/officeDocument/2006/math">
                    <m:r>
                      <a:rPr lang="nl-NL" b="0" i="1" smtClean="0">
                        <a:latin typeface="Cambria Math" panose="02040503050406030204" pitchFamily="18" charset="0"/>
                      </a:rPr>
                      <m:t>𝑎</m:t>
                    </m:r>
                  </m:oMath>
                </a14:m>
                <a:endParaRPr lang="nl-NL" dirty="0">
                  <a:latin typeface="Effra" panose="02000506080000020004" pitchFamily="2" charset="77"/>
                </a:endParaRPr>
              </a:p>
              <a:p>
                <a:endParaRPr lang="nl-NL" dirty="0">
                  <a:latin typeface="Effra" panose="02000506080000020004" pitchFamily="2" charset="77"/>
                </a:endParaRPr>
              </a:p>
            </p:txBody>
          </p:sp>
        </mc:Choice>
        <mc:Fallback xmlns="">
          <p:sp>
            <p:nvSpPr>
              <p:cNvPr id="7" name="Tekstvak 6">
                <a:extLst>
                  <a:ext uri="{FF2B5EF4-FFF2-40B4-BE49-F238E27FC236}">
                    <a16:creationId xmlns:a16="http://schemas.microsoft.com/office/drawing/2014/main" id="{CE21CF8E-15E1-3DB3-DFA6-6268684B8C1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30584" y="1678898"/>
                <a:ext cx="4856813" cy="4780668"/>
              </a:xfrm>
              <a:prstGeom prst="rect">
                <a:avLst/>
              </a:prstGeom>
              <a:blipFill>
                <a:blip r:embed="rId3"/>
                <a:stretch>
                  <a:fillRect l="-13542" t="-9284"/>
                </a:stretch>
              </a:blipFill>
            </p:spPr>
            <p:txBody>
              <a:bodyPr/>
              <a:lstStyle/>
              <a:p>
                <a:r>
                  <a:rPr lang="nl-NL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8206195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A69612985F38A4696AAD18D581E630E" ma:contentTypeVersion="11" ma:contentTypeDescription="Een nieuw document maken." ma:contentTypeScope="" ma:versionID="a29b2695f712cf7a05b1cef6d3acfc21">
  <xsd:schema xmlns:xsd="http://www.w3.org/2001/XMLSchema" xmlns:xs="http://www.w3.org/2001/XMLSchema" xmlns:p="http://schemas.microsoft.com/office/2006/metadata/properties" xmlns:ns2="f7bdf434-8271-45be-9229-b36057b16eca" xmlns:ns3="403b03e0-f3b3-4df8-8b82-7dc7d4ddf286" targetNamespace="http://schemas.microsoft.com/office/2006/metadata/properties" ma:root="true" ma:fieldsID="b8ed36d4f6667af175760fddac04732e" ns2:_="" ns3:_="">
    <xsd:import namespace="f7bdf434-8271-45be-9229-b36057b16eca"/>
    <xsd:import namespace="403b03e0-f3b3-4df8-8b82-7dc7d4ddf28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7bdf434-8271-45be-9229-b36057b16ec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6" nillable="true" ma:taxonomy="true" ma:internalName="lcf76f155ced4ddcb4097134ff3c332f" ma:taxonomyFieldName="MediaServiceImageTags" ma:displayName="Afbeeldingtags" ma:readOnly="false" ma:fieldId="{5cf76f15-5ced-4ddc-b409-7134ff3c332f}" ma:taxonomyMulti="true" ma:sspId="8afbf0a4-60f2-4de2-9c19-1cfcaa6785b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03b03e0-f3b3-4df8-8b82-7dc7d4ddf286" elementFormDefault="qualified">
    <xsd:import namespace="http://schemas.microsoft.com/office/2006/documentManagement/types"/>
    <xsd:import namespace="http://schemas.microsoft.com/office/infopath/2007/PartnerControls"/>
    <xsd:element name="TaxCatchAll" ma:index="17" nillable="true" ma:displayName="Taxonomy Catch All Column" ma:hidden="true" ma:list="{53339e9d-23b0-4d36-af82-861bde34df63}" ma:internalName="TaxCatchAll" ma:showField="CatchAllData" ma:web="403b03e0-f3b3-4df8-8b82-7dc7d4ddf28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f7bdf434-8271-45be-9229-b36057b16eca">
      <Terms xmlns="http://schemas.microsoft.com/office/infopath/2007/PartnerControls"/>
    </lcf76f155ced4ddcb4097134ff3c332f>
    <TaxCatchAll xmlns="403b03e0-f3b3-4df8-8b82-7dc7d4ddf286" xsi:nil="true"/>
  </documentManagement>
</p:properties>
</file>

<file path=customXml/itemProps1.xml><?xml version="1.0" encoding="utf-8"?>
<ds:datastoreItem xmlns:ds="http://schemas.openxmlformats.org/officeDocument/2006/customXml" ds:itemID="{92A64BCF-F95D-41F2-B3E1-49290C13CB41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7021EDA9-9FA9-4D21-B6EA-739B0999EC1E}"/>
</file>

<file path=customXml/itemProps3.xml><?xml version="1.0" encoding="utf-8"?>
<ds:datastoreItem xmlns:ds="http://schemas.openxmlformats.org/officeDocument/2006/customXml" ds:itemID="{871BC580-947A-4107-8AF5-50C7CD04590F}">
  <ds:schemaRefs>
    <ds:schemaRef ds:uri="http://purl.org/dc/dcmitype/"/>
    <ds:schemaRef ds:uri="http://www.w3.org/XML/1998/namespace"/>
    <ds:schemaRef ds:uri="http://schemas.microsoft.com/office/2006/documentManagement/types"/>
    <ds:schemaRef ds:uri="e7183d92-7d1c-4abc-9060-17c5b27035f0"/>
    <ds:schemaRef ds:uri="http://schemas.microsoft.com/office/2006/metadata/properties"/>
    <ds:schemaRef ds:uri="http://purl.org/dc/terms/"/>
    <ds:schemaRef ds:uri="65a11041-aba8-449e-bef6-559f13c05a59"/>
    <ds:schemaRef ds:uri="http://schemas.microsoft.com/office/infopath/2007/PartnerControls"/>
    <ds:schemaRef ds:uri="http://schemas.openxmlformats.org/package/2006/metadata/core-properties"/>
    <ds:schemaRef ds:uri="http://purl.org/dc/elements/1.1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4314</TotalTime>
  <Words>185</Words>
  <Application>Microsoft Macintosh PowerPoint</Application>
  <PresentationFormat>Breedbeeld</PresentationFormat>
  <Paragraphs>39</Paragraphs>
  <Slides>5</Slides>
  <Notes>1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5</vt:i4>
      </vt:variant>
      <vt:variant>
        <vt:lpstr>Thema</vt:lpstr>
      </vt:variant>
      <vt:variant>
        <vt:i4>1</vt:i4>
      </vt:variant>
      <vt:variant>
        <vt:lpstr>Diatitels</vt:lpstr>
      </vt:variant>
      <vt:variant>
        <vt:i4>5</vt:i4>
      </vt:variant>
    </vt:vector>
  </HeadingPairs>
  <TitlesOfParts>
    <vt:vector size="11" baseType="lpstr">
      <vt:lpstr>Arial</vt:lpstr>
      <vt:lpstr>Calibri</vt:lpstr>
      <vt:lpstr>Calibri Light</vt:lpstr>
      <vt:lpstr>Cambria Math</vt:lpstr>
      <vt:lpstr>Effra</vt:lpstr>
      <vt:lpstr>Kantoorthema</vt:lpstr>
      <vt:lpstr>PowerPoint-presentatie</vt:lpstr>
      <vt:lpstr>PowerPoint-presentatie</vt:lpstr>
      <vt:lpstr>PowerPoint-presentatie</vt:lpstr>
      <vt:lpstr>PowerPoint-presentatie</vt:lpstr>
      <vt:lpstr>PowerPoint-presentatie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Titel</dc:title>
  <dc:creator>Jos Stolper</dc:creator>
  <cp:lastModifiedBy>Jasper Piersma</cp:lastModifiedBy>
  <cp:revision>47</cp:revision>
  <dcterms:created xsi:type="dcterms:W3CDTF">2022-04-29T11:47:46Z</dcterms:created>
  <dcterms:modified xsi:type="dcterms:W3CDTF">2025-05-13T19:37:12Z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0x0101000A69612985F38A4696AAD18D581E630E</vt:lpwstr>
  </property>
  <property fmtid="{D5CDD505-2E9C-101B-9397-08002B2CF9AE}" pid="3" name="MediaServiceImageTags">
    <vt:lpwstr/>
  </property>
</Properties>
</file>