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handoutMasterIdLst>
    <p:handoutMasterId r:id="rId32"/>
  </p:handoutMasterIdLst>
  <p:sldIdLst>
    <p:sldId id="259" r:id="rId5"/>
    <p:sldId id="260" r:id="rId6"/>
    <p:sldId id="279" r:id="rId7"/>
    <p:sldId id="261" r:id="rId8"/>
    <p:sldId id="293" r:id="rId9"/>
    <p:sldId id="281" r:id="rId10"/>
    <p:sldId id="282" r:id="rId11"/>
    <p:sldId id="315" r:id="rId12"/>
    <p:sldId id="283" r:id="rId13"/>
    <p:sldId id="298" r:id="rId14"/>
    <p:sldId id="301" r:id="rId15"/>
    <p:sldId id="300" r:id="rId16"/>
    <p:sldId id="284" r:id="rId17"/>
    <p:sldId id="311" r:id="rId18"/>
    <p:sldId id="316" r:id="rId19"/>
    <p:sldId id="285" r:id="rId20"/>
    <p:sldId id="307" r:id="rId21"/>
    <p:sldId id="317" r:id="rId22"/>
    <p:sldId id="318" r:id="rId23"/>
    <p:sldId id="286" r:id="rId24"/>
    <p:sldId id="287" r:id="rId25"/>
    <p:sldId id="309" r:id="rId26"/>
    <p:sldId id="319" r:id="rId27"/>
    <p:sldId id="314" r:id="rId28"/>
    <p:sldId id="277" r:id="rId29"/>
    <p:sldId id="276" r:id="rId3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2EA3"/>
    <a:srgbClr val="945D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09" autoAdjust="0"/>
    <p:restoredTop sz="86027"/>
  </p:normalViewPr>
  <p:slideViewPr>
    <p:cSldViewPr snapToGrid="0">
      <p:cViewPr varScale="1">
        <p:scale>
          <a:sx n="108" d="100"/>
          <a:sy n="108" d="100"/>
        </p:scale>
        <p:origin x="1072" y="200"/>
      </p:cViewPr>
      <p:guideLst/>
    </p:cSldViewPr>
  </p:slideViewPr>
  <p:notesTextViewPr>
    <p:cViewPr>
      <p:scale>
        <a:sx n="150" d="100"/>
        <a:sy n="150" d="100"/>
      </p:scale>
      <p:origin x="0" y="0"/>
    </p:cViewPr>
  </p:notesTextViewPr>
  <p:notesViewPr>
    <p:cSldViewPr snapToGrid="0">
      <p:cViewPr varScale="1">
        <p:scale>
          <a:sx n="62" d="100"/>
          <a:sy n="62" d="100"/>
        </p:scale>
        <p:origin x="3226"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43D87FA-A25F-F44F-AB4F-095F89F56C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866976AC-C7A1-13A7-1154-D3463DC688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D794D7-8334-4A91-AF54-A2B076C7AD50}" type="datetimeFigureOut">
              <a:rPr lang="nl-NL" smtClean="0"/>
              <a:t>13-05-2025</a:t>
            </a:fld>
            <a:endParaRPr lang="nl-NL"/>
          </a:p>
        </p:txBody>
      </p:sp>
      <p:sp>
        <p:nvSpPr>
          <p:cNvPr id="4" name="Tijdelijke aanduiding voor voettekst 3">
            <a:extLst>
              <a:ext uri="{FF2B5EF4-FFF2-40B4-BE49-F238E27FC236}">
                <a16:creationId xmlns:a16="http://schemas.microsoft.com/office/drawing/2014/main" id="{2243638A-BE1B-A101-6A35-94442006BA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A7CC11D7-18D2-C7E5-4F3C-2B946966407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8B8B83-5392-4575-B574-F4C5D8863A7A}" type="slidenum">
              <a:rPr lang="nl-NL" smtClean="0"/>
              <a:t>‹nr.›</a:t>
            </a:fld>
            <a:endParaRPr lang="nl-NL"/>
          </a:p>
        </p:txBody>
      </p:sp>
    </p:spTree>
    <p:extLst>
      <p:ext uri="{BB962C8B-B14F-4D97-AF65-F5344CB8AC3E}">
        <p14:creationId xmlns:p14="http://schemas.microsoft.com/office/powerpoint/2010/main" val="1411518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7031E-9A57-C448-850C-D3F274574048}" type="datetimeFigureOut">
              <a:rPr lang="nl-NL" smtClean="0"/>
              <a:t>13-05-2025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652D38-649F-2742-B8D4-CEFE19811428}" type="slidenum">
              <a:rPr lang="nl-NL" smtClean="0"/>
              <a:t>‹nr.›</a:t>
            </a:fld>
            <a:endParaRPr lang="nl-NL"/>
          </a:p>
        </p:txBody>
      </p:sp>
    </p:spTree>
    <p:extLst>
      <p:ext uri="{BB962C8B-B14F-4D97-AF65-F5344CB8AC3E}">
        <p14:creationId xmlns:p14="http://schemas.microsoft.com/office/powerpoint/2010/main" val="1395457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Kua</a:t>
            </a:r>
            <a:r>
              <a:rPr lang="nl-NL" dirty="0"/>
              <a:t> met Koen of </a:t>
            </a:r>
            <a:r>
              <a:rPr lang="nl-NL" dirty="0" err="1"/>
              <a:t>Youtube</a:t>
            </a:r>
            <a:r>
              <a:rPr lang="nl-NL" dirty="0"/>
              <a:t> </a:t>
            </a:r>
          </a:p>
          <a:p>
            <a:r>
              <a:rPr lang="nl-NL" dirty="0"/>
              <a:t>Berlo op </a:t>
            </a:r>
            <a:r>
              <a:rPr lang="nl-NL" dirty="0" err="1"/>
              <a:t>Youtube</a:t>
            </a:r>
            <a:endParaRPr lang="nl-NL" dirty="0"/>
          </a:p>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2</a:t>
            </a:fld>
            <a:endParaRPr lang="nl-NL"/>
          </a:p>
        </p:txBody>
      </p:sp>
    </p:spTree>
    <p:extLst>
      <p:ext uri="{BB962C8B-B14F-4D97-AF65-F5344CB8AC3E}">
        <p14:creationId xmlns:p14="http://schemas.microsoft.com/office/powerpoint/2010/main" val="1178459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16</a:t>
            </a:fld>
            <a:endParaRPr lang="nl-NL"/>
          </a:p>
        </p:txBody>
      </p:sp>
    </p:spTree>
    <p:extLst>
      <p:ext uri="{BB962C8B-B14F-4D97-AF65-F5344CB8AC3E}">
        <p14:creationId xmlns:p14="http://schemas.microsoft.com/office/powerpoint/2010/main" val="3377736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18</a:t>
            </a:fld>
            <a:endParaRPr lang="nl-NL"/>
          </a:p>
        </p:txBody>
      </p:sp>
    </p:spTree>
    <p:extLst>
      <p:ext uri="{BB962C8B-B14F-4D97-AF65-F5344CB8AC3E}">
        <p14:creationId xmlns:p14="http://schemas.microsoft.com/office/powerpoint/2010/main" val="952595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19</a:t>
            </a:fld>
            <a:endParaRPr lang="nl-NL"/>
          </a:p>
        </p:txBody>
      </p:sp>
    </p:spTree>
    <p:extLst>
      <p:ext uri="{BB962C8B-B14F-4D97-AF65-F5344CB8AC3E}">
        <p14:creationId xmlns:p14="http://schemas.microsoft.com/office/powerpoint/2010/main" val="4123162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20</a:t>
            </a:fld>
            <a:endParaRPr lang="nl-NL"/>
          </a:p>
        </p:txBody>
      </p:sp>
    </p:spTree>
    <p:extLst>
      <p:ext uri="{BB962C8B-B14F-4D97-AF65-F5344CB8AC3E}">
        <p14:creationId xmlns:p14="http://schemas.microsoft.com/office/powerpoint/2010/main" val="1818572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21</a:t>
            </a:fld>
            <a:endParaRPr lang="nl-NL"/>
          </a:p>
        </p:txBody>
      </p:sp>
    </p:spTree>
    <p:extLst>
      <p:ext uri="{BB962C8B-B14F-4D97-AF65-F5344CB8AC3E}">
        <p14:creationId xmlns:p14="http://schemas.microsoft.com/office/powerpoint/2010/main" val="1221659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23</a:t>
            </a:fld>
            <a:endParaRPr lang="nl-NL"/>
          </a:p>
        </p:txBody>
      </p:sp>
    </p:spTree>
    <p:extLst>
      <p:ext uri="{BB962C8B-B14F-4D97-AF65-F5344CB8AC3E}">
        <p14:creationId xmlns:p14="http://schemas.microsoft.com/office/powerpoint/2010/main" val="2507877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24</a:t>
            </a:fld>
            <a:endParaRPr lang="nl-NL"/>
          </a:p>
        </p:txBody>
      </p:sp>
    </p:spTree>
    <p:extLst>
      <p:ext uri="{BB962C8B-B14F-4D97-AF65-F5344CB8AC3E}">
        <p14:creationId xmlns:p14="http://schemas.microsoft.com/office/powerpoint/2010/main" val="4040080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4</a:t>
            </a:fld>
            <a:endParaRPr lang="nl-NL"/>
          </a:p>
        </p:txBody>
      </p:sp>
    </p:spTree>
    <p:extLst>
      <p:ext uri="{BB962C8B-B14F-4D97-AF65-F5344CB8AC3E}">
        <p14:creationId xmlns:p14="http://schemas.microsoft.com/office/powerpoint/2010/main" val="3185481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5</a:t>
            </a:fld>
            <a:endParaRPr lang="nl-NL"/>
          </a:p>
        </p:txBody>
      </p:sp>
    </p:spTree>
    <p:extLst>
      <p:ext uri="{BB962C8B-B14F-4D97-AF65-F5344CB8AC3E}">
        <p14:creationId xmlns:p14="http://schemas.microsoft.com/office/powerpoint/2010/main" val="2425005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6</a:t>
            </a:fld>
            <a:endParaRPr lang="nl-NL"/>
          </a:p>
        </p:txBody>
      </p:sp>
    </p:spTree>
    <p:extLst>
      <p:ext uri="{BB962C8B-B14F-4D97-AF65-F5344CB8AC3E}">
        <p14:creationId xmlns:p14="http://schemas.microsoft.com/office/powerpoint/2010/main" val="825998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7</a:t>
            </a:fld>
            <a:endParaRPr lang="nl-NL"/>
          </a:p>
        </p:txBody>
      </p:sp>
    </p:spTree>
    <p:extLst>
      <p:ext uri="{BB962C8B-B14F-4D97-AF65-F5344CB8AC3E}">
        <p14:creationId xmlns:p14="http://schemas.microsoft.com/office/powerpoint/2010/main" val="443271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8</a:t>
            </a:fld>
            <a:endParaRPr lang="nl-NL"/>
          </a:p>
        </p:txBody>
      </p:sp>
    </p:spTree>
    <p:extLst>
      <p:ext uri="{BB962C8B-B14F-4D97-AF65-F5344CB8AC3E}">
        <p14:creationId xmlns:p14="http://schemas.microsoft.com/office/powerpoint/2010/main" val="4222034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9</a:t>
            </a:fld>
            <a:endParaRPr lang="nl-NL"/>
          </a:p>
        </p:txBody>
      </p:sp>
    </p:spTree>
    <p:extLst>
      <p:ext uri="{BB962C8B-B14F-4D97-AF65-F5344CB8AC3E}">
        <p14:creationId xmlns:p14="http://schemas.microsoft.com/office/powerpoint/2010/main" val="829848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11</a:t>
            </a:fld>
            <a:endParaRPr lang="nl-NL"/>
          </a:p>
        </p:txBody>
      </p:sp>
    </p:spTree>
    <p:extLst>
      <p:ext uri="{BB962C8B-B14F-4D97-AF65-F5344CB8AC3E}">
        <p14:creationId xmlns:p14="http://schemas.microsoft.com/office/powerpoint/2010/main" val="132577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13</a:t>
            </a:fld>
            <a:endParaRPr lang="nl-NL"/>
          </a:p>
        </p:txBody>
      </p:sp>
    </p:spTree>
    <p:extLst>
      <p:ext uri="{BB962C8B-B14F-4D97-AF65-F5344CB8AC3E}">
        <p14:creationId xmlns:p14="http://schemas.microsoft.com/office/powerpoint/2010/main" val="3588244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16532-9818-449C-BBED-08526F6D39E4}"/>
              </a:ext>
            </a:extLst>
          </p:cNvPr>
          <p:cNvSpPr>
            <a:spLocks noGrp="1"/>
          </p:cNvSpPr>
          <p:nvPr>
            <p:ph type="ctrTitle"/>
          </p:nvPr>
        </p:nvSpPr>
        <p:spPr>
          <a:xfrm>
            <a:off x="1524000" y="1122363"/>
            <a:ext cx="9144000" cy="2387600"/>
          </a:xfrm>
        </p:spPr>
        <p:txBody>
          <a:bodyPr anchor="b"/>
          <a:lstStyle>
            <a:lvl1pPr algn="ctr">
              <a:defRPr sz="6000">
                <a:latin typeface="Effra" panose="02000506080000020004" pitchFamily="2" charset="0"/>
              </a:defRPr>
            </a:lvl1pPr>
          </a:lstStyle>
          <a:p>
            <a:r>
              <a:rPr lang="nl-NL" dirty="0"/>
              <a:t>Klik om stijl te bewerken</a:t>
            </a:r>
          </a:p>
        </p:txBody>
      </p:sp>
      <p:sp>
        <p:nvSpPr>
          <p:cNvPr id="3" name="Ondertitel 2">
            <a:extLst>
              <a:ext uri="{FF2B5EF4-FFF2-40B4-BE49-F238E27FC236}">
                <a16:creationId xmlns:a16="http://schemas.microsoft.com/office/drawing/2014/main" id="{9463242A-2615-4F97-A11E-94A966350A8E}"/>
              </a:ext>
            </a:extLst>
          </p:cNvPr>
          <p:cNvSpPr>
            <a:spLocks noGrp="1"/>
          </p:cNvSpPr>
          <p:nvPr>
            <p:ph type="subTitle" idx="1"/>
          </p:nvPr>
        </p:nvSpPr>
        <p:spPr>
          <a:xfrm>
            <a:off x="1524000" y="3602038"/>
            <a:ext cx="9144000" cy="1655762"/>
          </a:xfrm>
        </p:spPr>
        <p:txBody>
          <a:bodyPr/>
          <a:lstStyle>
            <a:lvl1pPr marL="0" indent="0" algn="ctr">
              <a:buNone/>
              <a:defRPr sz="2400">
                <a:latin typeface="Effra" panose="0200050608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4" name="Tijdelijke aanduiding voor datum 3">
            <a:extLst>
              <a:ext uri="{FF2B5EF4-FFF2-40B4-BE49-F238E27FC236}">
                <a16:creationId xmlns:a16="http://schemas.microsoft.com/office/drawing/2014/main" id="{15E9F262-EB07-43B2-88DC-05B892E33AFC}"/>
              </a:ext>
            </a:extLst>
          </p:cNvPr>
          <p:cNvSpPr>
            <a:spLocks noGrp="1"/>
          </p:cNvSpPr>
          <p:nvPr>
            <p:ph type="dt" sz="half" idx="10"/>
          </p:nvPr>
        </p:nvSpPr>
        <p:spPr/>
        <p:txBody>
          <a:bodyPr/>
          <a:lstStyle/>
          <a:p>
            <a:fld id="{62F1A354-3FB0-4CC8-B645-49C2B3C12A52}" type="datetimeFigureOut">
              <a:rPr lang="nl-NL" smtClean="0"/>
              <a:t>13-05-2025</a:t>
            </a:fld>
            <a:endParaRPr lang="nl-NL"/>
          </a:p>
        </p:txBody>
      </p:sp>
      <p:sp>
        <p:nvSpPr>
          <p:cNvPr id="5" name="Tijdelijke aanduiding voor voettekst 4">
            <a:extLst>
              <a:ext uri="{FF2B5EF4-FFF2-40B4-BE49-F238E27FC236}">
                <a16:creationId xmlns:a16="http://schemas.microsoft.com/office/drawing/2014/main" id="{02D8B6FF-B399-4E0B-8ED4-26E5D0DB877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0C3B986-4732-4AEA-80AF-896F199945E2}"/>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193480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88A08F-AB43-4BF9-ABCB-DF728145034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54D7517-DEA0-4D82-8F5B-C554F4BA1D9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29AA1E5-D26E-4914-8646-464C46527DFF}"/>
              </a:ext>
            </a:extLst>
          </p:cNvPr>
          <p:cNvSpPr>
            <a:spLocks noGrp="1"/>
          </p:cNvSpPr>
          <p:nvPr>
            <p:ph type="dt" sz="half" idx="10"/>
          </p:nvPr>
        </p:nvSpPr>
        <p:spPr/>
        <p:txBody>
          <a:bodyPr/>
          <a:lstStyle/>
          <a:p>
            <a:fld id="{62F1A354-3FB0-4CC8-B645-49C2B3C12A52}" type="datetimeFigureOut">
              <a:rPr lang="nl-NL" smtClean="0"/>
              <a:t>13-05-2025</a:t>
            </a:fld>
            <a:endParaRPr lang="nl-NL"/>
          </a:p>
        </p:txBody>
      </p:sp>
      <p:sp>
        <p:nvSpPr>
          <p:cNvPr id="5" name="Tijdelijke aanduiding voor voettekst 4">
            <a:extLst>
              <a:ext uri="{FF2B5EF4-FFF2-40B4-BE49-F238E27FC236}">
                <a16:creationId xmlns:a16="http://schemas.microsoft.com/office/drawing/2014/main" id="{CADCE312-5144-4421-865F-22EC8FA7210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171D65C-570E-40AE-844D-07BD851AA43B}"/>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512128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C5DC912-268B-443F-B9BC-CF4D0BC94F6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56E0DDD-8AEF-43CB-82CF-69189EB37A5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7E25A30-79F0-44B1-9228-A1CBA9740BE8}"/>
              </a:ext>
            </a:extLst>
          </p:cNvPr>
          <p:cNvSpPr>
            <a:spLocks noGrp="1"/>
          </p:cNvSpPr>
          <p:nvPr>
            <p:ph type="dt" sz="half" idx="10"/>
          </p:nvPr>
        </p:nvSpPr>
        <p:spPr/>
        <p:txBody>
          <a:bodyPr/>
          <a:lstStyle/>
          <a:p>
            <a:fld id="{62F1A354-3FB0-4CC8-B645-49C2B3C12A52}" type="datetimeFigureOut">
              <a:rPr lang="nl-NL" smtClean="0"/>
              <a:t>13-05-2025</a:t>
            </a:fld>
            <a:endParaRPr lang="nl-NL"/>
          </a:p>
        </p:txBody>
      </p:sp>
      <p:sp>
        <p:nvSpPr>
          <p:cNvPr id="5" name="Tijdelijke aanduiding voor voettekst 4">
            <a:extLst>
              <a:ext uri="{FF2B5EF4-FFF2-40B4-BE49-F238E27FC236}">
                <a16:creationId xmlns:a16="http://schemas.microsoft.com/office/drawing/2014/main" id="{564B8293-F539-4212-8950-B07F9BEA3BC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3D65D48-E244-438B-9FDD-B6053753560B}"/>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1786759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FA6E03-AFFA-425F-B098-FB39FD93D95E}"/>
              </a:ext>
            </a:extLst>
          </p:cNvPr>
          <p:cNvSpPr>
            <a:spLocks noGrp="1"/>
          </p:cNvSpPr>
          <p:nvPr>
            <p:ph type="title"/>
          </p:nvPr>
        </p:nvSpPr>
        <p:spPr/>
        <p:txBody>
          <a:bodyPr/>
          <a:lstStyle>
            <a:lvl1pPr>
              <a:defRPr>
                <a:latin typeface="Effra" panose="02000506080000020004" pitchFamily="2" charset="0"/>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F4FF8226-A94B-48C7-8AF1-4AC47F024929}"/>
              </a:ext>
            </a:extLst>
          </p:cNvPr>
          <p:cNvSpPr>
            <a:spLocks noGrp="1"/>
          </p:cNvSpPr>
          <p:nvPr>
            <p:ph idx="1"/>
          </p:nvPr>
        </p:nvSpPr>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B71A6391-A82D-4E67-B394-7F606DBCF29B}"/>
              </a:ext>
            </a:extLst>
          </p:cNvPr>
          <p:cNvSpPr>
            <a:spLocks noGrp="1"/>
          </p:cNvSpPr>
          <p:nvPr>
            <p:ph type="dt" sz="half" idx="10"/>
          </p:nvPr>
        </p:nvSpPr>
        <p:spPr/>
        <p:txBody>
          <a:bodyPr/>
          <a:lstStyle/>
          <a:p>
            <a:fld id="{62F1A354-3FB0-4CC8-B645-49C2B3C12A52}" type="datetimeFigureOut">
              <a:rPr lang="nl-NL" smtClean="0"/>
              <a:t>13-05-2025</a:t>
            </a:fld>
            <a:endParaRPr lang="nl-NL"/>
          </a:p>
        </p:txBody>
      </p:sp>
      <p:sp>
        <p:nvSpPr>
          <p:cNvPr id="5" name="Tijdelijke aanduiding voor voettekst 4">
            <a:extLst>
              <a:ext uri="{FF2B5EF4-FFF2-40B4-BE49-F238E27FC236}">
                <a16:creationId xmlns:a16="http://schemas.microsoft.com/office/drawing/2014/main" id="{BD4E7E76-91FC-48CD-9CF9-AEC6DFF8722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37FE3BF-0F76-43E2-B69A-C702BD8945FA}"/>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270663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5EAD74-2CDD-40DF-8F72-C4AC0AE0E195}"/>
              </a:ext>
            </a:extLst>
          </p:cNvPr>
          <p:cNvSpPr>
            <a:spLocks noGrp="1"/>
          </p:cNvSpPr>
          <p:nvPr>
            <p:ph type="title"/>
          </p:nvPr>
        </p:nvSpPr>
        <p:spPr>
          <a:xfrm>
            <a:off x="831850" y="1709738"/>
            <a:ext cx="10515600" cy="2852737"/>
          </a:xfrm>
        </p:spPr>
        <p:txBody>
          <a:bodyPr anchor="b"/>
          <a:lstStyle>
            <a:lvl1pPr>
              <a:defRPr sz="6000">
                <a:latin typeface="Effra" panose="02000506080000020004" pitchFamily="2" charset="0"/>
              </a:defRPr>
            </a:lvl1pPr>
          </a:lstStyle>
          <a:p>
            <a:r>
              <a:rPr lang="nl-NL" dirty="0"/>
              <a:t>Klik om stijl te bewerken</a:t>
            </a:r>
          </a:p>
        </p:txBody>
      </p:sp>
      <p:sp>
        <p:nvSpPr>
          <p:cNvPr id="3" name="Tijdelijke aanduiding voor tekst 2">
            <a:extLst>
              <a:ext uri="{FF2B5EF4-FFF2-40B4-BE49-F238E27FC236}">
                <a16:creationId xmlns:a16="http://schemas.microsoft.com/office/drawing/2014/main" id="{62587472-0929-4D17-9131-B70CAFCFA6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Effra" panose="0200050608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Klikken om de tekststijl van het model te bewerken</a:t>
            </a:r>
          </a:p>
        </p:txBody>
      </p:sp>
      <p:sp>
        <p:nvSpPr>
          <p:cNvPr id="4" name="Tijdelijke aanduiding voor datum 3">
            <a:extLst>
              <a:ext uri="{FF2B5EF4-FFF2-40B4-BE49-F238E27FC236}">
                <a16:creationId xmlns:a16="http://schemas.microsoft.com/office/drawing/2014/main" id="{74B91DB2-2E4D-407A-8504-0B1EB58A4881}"/>
              </a:ext>
            </a:extLst>
          </p:cNvPr>
          <p:cNvSpPr>
            <a:spLocks noGrp="1"/>
          </p:cNvSpPr>
          <p:nvPr>
            <p:ph type="dt" sz="half" idx="10"/>
          </p:nvPr>
        </p:nvSpPr>
        <p:spPr/>
        <p:txBody>
          <a:bodyPr/>
          <a:lstStyle/>
          <a:p>
            <a:fld id="{62F1A354-3FB0-4CC8-B645-49C2B3C12A52}" type="datetimeFigureOut">
              <a:rPr lang="nl-NL" smtClean="0"/>
              <a:t>13-05-2025</a:t>
            </a:fld>
            <a:endParaRPr lang="nl-NL"/>
          </a:p>
        </p:txBody>
      </p:sp>
      <p:sp>
        <p:nvSpPr>
          <p:cNvPr id="5" name="Tijdelijke aanduiding voor voettekst 4">
            <a:extLst>
              <a:ext uri="{FF2B5EF4-FFF2-40B4-BE49-F238E27FC236}">
                <a16:creationId xmlns:a16="http://schemas.microsoft.com/office/drawing/2014/main" id="{4EFC3C07-E487-4540-A5AD-44E4EFE9DF2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4D2E6F-378F-42BF-9704-54E14330BB21}"/>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488676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43E02-C82F-41CD-BAE9-5C223CEC271F}"/>
              </a:ext>
            </a:extLst>
          </p:cNvPr>
          <p:cNvSpPr>
            <a:spLocks noGrp="1"/>
          </p:cNvSpPr>
          <p:nvPr>
            <p:ph type="title"/>
          </p:nvPr>
        </p:nvSpPr>
        <p:spPr/>
        <p:txBody>
          <a:bodyPr/>
          <a:lstStyle>
            <a:lvl1pPr>
              <a:defRPr>
                <a:latin typeface="Effra" panose="02000506080000020004" pitchFamily="2" charset="0"/>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5B6D60E5-ACB5-416B-A731-E8CE59B3D01E}"/>
              </a:ext>
            </a:extLst>
          </p:cNvPr>
          <p:cNvSpPr>
            <a:spLocks noGrp="1"/>
          </p:cNvSpPr>
          <p:nvPr>
            <p:ph sz="half" idx="1"/>
          </p:nvPr>
        </p:nvSpPr>
        <p:spPr>
          <a:xfrm>
            <a:off x="838200" y="1825625"/>
            <a:ext cx="5181600" cy="4351338"/>
          </a:xfrm>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BB093461-9CE4-41B0-918C-FDF23FE09891}"/>
              </a:ext>
            </a:extLst>
          </p:cNvPr>
          <p:cNvSpPr>
            <a:spLocks noGrp="1"/>
          </p:cNvSpPr>
          <p:nvPr>
            <p:ph sz="half" idx="2"/>
          </p:nvPr>
        </p:nvSpPr>
        <p:spPr>
          <a:xfrm>
            <a:off x="6172200" y="1825625"/>
            <a:ext cx="5181600" cy="4351338"/>
          </a:xfrm>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4">
            <a:extLst>
              <a:ext uri="{FF2B5EF4-FFF2-40B4-BE49-F238E27FC236}">
                <a16:creationId xmlns:a16="http://schemas.microsoft.com/office/drawing/2014/main" id="{B0B89E1E-F0DD-406E-9EB8-4D940AB94AFD}"/>
              </a:ext>
            </a:extLst>
          </p:cNvPr>
          <p:cNvSpPr>
            <a:spLocks noGrp="1"/>
          </p:cNvSpPr>
          <p:nvPr>
            <p:ph type="dt" sz="half" idx="10"/>
          </p:nvPr>
        </p:nvSpPr>
        <p:spPr/>
        <p:txBody>
          <a:bodyPr/>
          <a:lstStyle/>
          <a:p>
            <a:fld id="{62F1A354-3FB0-4CC8-B645-49C2B3C12A52}" type="datetimeFigureOut">
              <a:rPr lang="nl-NL" smtClean="0"/>
              <a:t>13-05-2025</a:t>
            </a:fld>
            <a:endParaRPr lang="nl-NL"/>
          </a:p>
        </p:txBody>
      </p:sp>
      <p:sp>
        <p:nvSpPr>
          <p:cNvPr id="6" name="Tijdelijke aanduiding voor voettekst 5">
            <a:extLst>
              <a:ext uri="{FF2B5EF4-FFF2-40B4-BE49-F238E27FC236}">
                <a16:creationId xmlns:a16="http://schemas.microsoft.com/office/drawing/2014/main" id="{1C72E9F9-4F52-447E-AA38-9875ED6F40C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E4285A2-C79D-47EA-85DB-0F023340D7DC}"/>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94313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EA1EB-721B-400E-B08B-7D893270D33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A50D914-35D0-4489-9795-CB4436BB5B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589AC21-009F-4592-8910-B01CEB399DA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8A7AB2D-1827-447E-B676-9A6C4B6D37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DC2F668-681E-4E87-989B-4AA975ED1BE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83E1523-49C2-490E-8422-677462869AFD}"/>
              </a:ext>
            </a:extLst>
          </p:cNvPr>
          <p:cNvSpPr>
            <a:spLocks noGrp="1"/>
          </p:cNvSpPr>
          <p:nvPr>
            <p:ph type="dt" sz="half" idx="10"/>
          </p:nvPr>
        </p:nvSpPr>
        <p:spPr/>
        <p:txBody>
          <a:bodyPr/>
          <a:lstStyle/>
          <a:p>
            <a:fld id="{62F1A354-3FB0-4CC8-B645-49C2B3C12A52}" type="datetimeFigureOut">
              <a:rPr lang="nl-NL" smtClean="0"/>
              <a:t>13-05-2025</a:t>
            </a:fld>
            <a:endParaRPr lang="nl-NL"/>
          </a:p>
        </p:txBody>
      </p:sp>
      <p:sp>
        <p:nvSpPr>
          <p:cNvPr id="8" name="Tijdelijke aanduiding voor voettekst 7">
            <a:extLst>
              <a:ext uri="{FF2B5EF4-FFF2-40B4-BE49-F238E27FC236}">
                <a16:creationId xmlns:a16="http://schemas.microsoft.com/office/drawing/2014/main" id="{B7F313EA-A5EE-45CD-9584-E4A6F00168F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66FC7E7-2703-4ED7-930F-C183914BCB16}"/>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217546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DB9EC8-E329-49B0-96C5-15C780C9F55C}"/>
              </a:ext>
            </a:extLst>
          </p:cNvPr>
          <p:cNvSpPr>
            <a:spLocks noGrp="1"/>
          </p:cNvSpPr>
          <p:nvPr>
            <p:ph type="title"/>
          </p:nvPr>
        </p:nvSpPr>
        <p:spPr/>
        <p:txBody>
          <a:bodyPr/>
          <a:lstStyle>
            <a:lvl1pPr>
              <a:defRPr>
                <a:latin typeface="Effra" panose="02000506080000020004" pitchFamily="2" charset="0"/>
              </a:defRPr>
            </a:lvl1pPr>
          </a:lstStyle>
          <a:p>
            <a:r>
              <a:rPr lang="nl-NL" dirty="0"/>
              <a:t>Klik om stijl te bewerken</a:t>
            </a:r>
          </a:p>
        </p:txBody>
      </p:sp>
      <p:sp>
        <p:nvSpPr>
          <p:cNvPr id="3" name="Tijdelijke aanduiding voor datum 2">
            <a:extLst>
              <a:ext uri="{FF2B5EF4-FFF2-40B4-BE49-F238E27FC236}">
                <a16:creationId xmlns:a16="http://schemas.microsoft.com/office/drawing/2014/main" id="{2AC0B8A5-B9F4-41D2-9F15-91132771BAEE}"/>
              </a:ext>
            </a:extLst>
          </p:cNvPr>
          <p:cNvSpPr>
            <a:spLocks noGrp="1"/>
          </p:cNvSpPr>
          <p:nvPr>
            <p:ph type="dt" sz="half" idx="10"/>
          </p:nvPr>
        </p:nvSpPr>
        <p:spPr/>
        <p:txBody>
          <a:bodyPr/>
          <a:lstStyle/>
          <a:p>
            <a:fld id="{62F1A354-3FB0-4CC8-B645-49C2B3C12A52}" type="datetimeFigureOut">
              <a:rPr lang="nl-NL" smtClean="0"/>
              <a:t>13-05-2025</a:t>
            </a:fld>
            <a:endParaRPr lang="nl-NL"/>
          </a:p>
        </p:txBody>
      </p:sp>
      <p:sp>
        <p:nvSpPr>
          <p:cNvPr id="4" name="Tijdelijke aanduiding voor voettekst 3">
            <a:extLst>
              <a:ext uri="{FF2B5EF4-FFF2-40B4-BE49-F238E27FC236}">
                <a16:creationId xmlns:a16="http://schemas.microsoft.com/office/drawing/2014/main" id="{58CD471B-B34B-4B87-8D11-D9E79E75E21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58913C3-42D3-4DD9-BCD8-EA9B39476E03}"/>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936944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2BA6AF2-1E6B-4E7D-838B-9F727C46A529}"/>
              </a:ext>
            </a:extLst>
          </p:cNvPr>
          <p:cNvSpPr>
            <a:spLocks noGrp="1"/>
          </p:cNvSpPr>
          <p:nvPr>
            <p:ph type="dt" sz="half" idx="10"/>
          </p:nvPr>
        </p:nvSpPr>
        <p:spPr/>
        <p:txBody>
          <a:bodyPr/>
          <a:lstStyle/>
          <a:p>
            <a:fld id="{62F1A354-3FB0-4CC8-B645-49C2B3C12A52}" type="datetimeFigureOut">
              <a:rPr lang="nl-NL" smtClean="0"/>
              <a:t>13-05-2025</a:t>
            </a:fld>
            <a:endParaRPr lang="nl-NL"/>
          </a:p>
        </p:txBody>
      </p:sp>
      <p:sp>
        <p:nvSpPr>
          <p:cNvPr id="3" name="Tijdelijke aanduiding voor voettekst 2">
            <a:extLst>
              <a:ext uri="{FF2B5EF4-FFF2-40B4-BE49-F238E27FC236}">
                <a16:creationId xmlns:a16="http://schemas.microsoft.com/office/drawing/2014/main" id="{A2D9A554-7E04-4CC9-BC8D-E4FCBE087AF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72587F0-B060-4089-BC0C-38B7F4ED2D6F}"/>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1448589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73D095-28D1-4082-9343-982A787C44F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9E2AF4C-6BC3-408A-BFF2-40FAB6D47B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B1FFA66-174F-435A-B03E-65596F4D87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3A7C9ED-7211-4CC3-893A-1F4846496191}"/>
              </a:ext>
            </a:extLst>
          </p:cNvPr>
          <p:cNvSpPr>
            <a:spLocks noGrp="1"/>
          </p:cNvSpPr>
          <p:nvPr>
            <p:ph type="dt" sz="half" idx="10"/>
          </p:nvPr>
        </p:nvSpPr>
        <p:spPr/>
        <p:txBody>
          <a:bodyPr/>
          <a:lstStyle/>
          <a:p>
            <a:fld id="{62F1A354-3FB0-4CC8-B645-49C2B3C12A52}" type="datetimeFigureOut">
              <a:rPr lang="nl-NL" smtClean="0"/>
              <a:t>13-05-2025</a:t>
            </a:fld>
            <a:endParaRPr lang="nl-NL"/>
          </a:p>
        </p:txBody>
      </p:sp>
      <p:sp>
        <p:nvSpPr>
          <p:cNvPr id="6" name="Tijdelijke aanduiding voor voettekst 5">
            <a:extLst>
              <a:ext uri="{FF2B5EF4-FFF2-40B4-BE49-F238E27FC236}">
                <a16:creationId xmlns:a16="http://schemas.microsoft.com/office/drawing/2014/main" id="{96C2FC4F-FFD1-4CBD-B998-4E116A3325C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77A224E-FDE5-4965-96F4-99B33E96CB0F}"/>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348366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86E5F3-161B-49B4-97B0-6B58F942C76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27190D5-4E8C-4C83-81D5-12BC427841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70DCF37-7B0B-4111-AA33-65BE4E98DB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54AF457-ACD4-47DA-9E73-F79C09BEA664}"/>
              </a:ext>
            </a:extLst>
          </p:cNvPr>
          <p:cNvSpPr>
            <a:spLocks noGrp="1"/>
          </p:cNvSpPr>
          <p:nvPr>
            <p:ph type="dt" sz="half" idx="10"/>
          </p:nvPr>
        </p:nvSpPr>
        <p:spPr/>
        <p:txBody>
          <a:bodyPr/>
          <a:lstStyle/>
          <a:p>
            <a:fld id="{62F1A354-3FB0-4CC8-B645-49C2B3C12A52}" type="datetimeFigureOut">
              <a:rPr lang="nl-NL" smtClean="0"/>
              <a:t>13-05-2025</a:t>
            </a:fld>
            <a:endParaRPr lang="nl-NL"/>
          </a:p>
        </p:txBody>
      </p:sp>
      <p:sp>
        <p:nvSpPr>
          <p:cNvPr id="6" name="Tijdelijke aanduiding voor voettekst 5">
            <a:extLst>
              <a:ext uri="{FF2B5EF4-FFF2-40B4-BE49-F238E27FC236}">
                <a16:creationId xmlns:a16="http://schemas.microsoft.com/office/drawing/2014/main" id="{F0E12D56-340A-4350-89C5-63E925C43D4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4E4CB6C-2295-4554-8CA6-FA36B9FF400E}"/>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57118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718C4AF-DD18-4A12-916C-5ED63ED61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2BBC2A1E-63F8-4124-A497-7B88D04A1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83F31BF-F0B9-402C-A678-2D7704664D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F1A354-3FB0-4CC8-B645-49C2B3C12A52}" type="datetimeFigureOut">
              <a:rPr lang="nl-NL" smtClean="0"/>
              <a:t>13-05-2025</a:t>
            </a:fld>
            <a:endParaRPr lang="nl-NL"/>
          </a:p>
        </p:txBody>
      </p:sp>
      <p:sp>
        <p:nvSpPr>
          <p:cNvPr id="5" name="Tijdelijke aanduiding voor voettekst 4">
            <a:extLst>
              <a:ext uri="{FF2B5EF4-FFF2-40B4-BE49-F238E27FC236}">
                <a16:creationId xmlns:a16="http://schemas.microsoft.com/office/drawing/2014/main" id="{606F4D29-E45D-49C6-83C4-03E91840FE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1471D48-F875-42C4-BC33-FD54699928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2F62AD-E3BE-4C56-9B59-A1D972D61210}" type="slidenum">
              <a:rPr lang="nl-NL" smtClean="0"/>
              <a:t>‹nr.›</a:t>
            </a:fld>
            <a:endParaRPr lang="nl-NL"/>
          </a:p>
        </p:txBody>
      </p:sp>
    </p:spTree>
    <p:extLst>
      <p:ext uri="{BB962C8B-B14F-4D97-AF65-F5344CB8AC3E}">
        <p14:creationId xmlns:p14="http://schemas.microsoft.com/office/powerpoint/2010/main" val="2409340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png"/><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png"/><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jpe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B49CE2D-3318-3CB1-01CD-7FD0DFFF5637}"/>
              </a:ext>
            </a:extLst>
          </p:cNvPr>
          <p:cNvSpPr txBox="1"/>
          <p:nvPr/>
        </p:nvSpPr>
        <p:spPr>
          <a:xfrm>
            <a:off x="534296" y="1305341"/>
            <a:ext cx="11123407" cy="4247317"/>
          </a:xfrm>
          <a:prstGeom prst="rect">
            <a:avLst/>
          </a:prstGeom>
          <a:noFill/>
        </p:spPr>
        <p:txBody>
          <a:bodyPr wrap="square" rtlCol="0">
            <a:spAutoFit/>
          </a:bodyPr>
          <a:lstStyle/>
          <a:p>
            <a:pPr algn="ctr"/>
            <a:endParaRPr lang="nl-NL" sz="5400" dirty="0">
              <a:latin typeface="Effra"/>
            </a:endParaRPr>
          </a:p>
          <a:p>
            <a:pPr algn="ctr"/>
            <a:r>
              <a:rPr lang="nl-NL" sz="5400" dirty="0">
                <a:latin typeface="Effra"/>
              </a:rPr>
              <a:t>Kunst (Algemeen) </a:t>
            </a:r>
          </a:p>
          <a:p>
            <a:pPr algn="ctr"/>
            <a:r>
              <a:rPr lang="nl-NL" sz="5400" dirty="0">
                <a:latin typeface="Effra"/>
              </a:rPr>
              <a:t>VWO </a:t>
            </a:r>
          </a:p>
          <a:p>
            <a:pPr algn="ctr"/>
            <a:r>
              <a:rPr lang="nl-NL" sz="5400" dirty="0">
                <a:latin typeface="Effra"/>
              </a:rPr>
              <a:t>2025</a:t>
            </a:r>
          </a:p>
          <a:p>
            <a:pPr algn="ctr"/>
            <a:endParaRPr lang="nl-NL" sz="5400" dirty="0">
              <a:latin typeface="Effra"/>
            </a:endParaRPr>
          </a:p>
        </p:txBody>
      </p:sp>
    </p:spTree>
    <p:extLst>
      <p:ext uri="{BB962C8B-B14F-4D97-AF65-F5344CB8AC3E}">
        <p14:creationId xmlns:p14="http://schemas.microsoft.com/office/powerpoint/2010/main" val="4091093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5EE88901-BB93-6C24-3A18-9BCC01DDF069}"/>
              </a:ext>
            </a:extLst>
          </p:cNvPr>
          <p:cNvSpPr txBox="1"/>
          <p:nvPr/>
        </p:nvSpPr>
        <p:spPr>
          <a:xfrm>
            <a:off x="450858" y="1022027"/>
            <a:ext cx="10148048" cy="1384995"/>
          </a:xfrm>
          <a:prstGeom prst="rect">
            <a:avLst/>
          </a:prstGeom>
          <a:noFill/>
        </p:spPr>
        <p:txBody>
          <a:bodyPr wrap="square" rtlCol="0">
            <a:spAutoFit/>
          </a:bodyPr>
          <a:lstStyle/>
          <a:p>
            <a:r>
              <a:rPr lang="nl-NL" sz="2800" b="1" u="sng" dirty="0">
                <a:latin typeface="Effra"/>
              </a:rPr>
              <a:t>Voorbeeldvraag beeldende kunst – Cultuur van de burgerij</a:t>
            </a:r>
          </a:p>
          <a:p>
            <a:endParaRPr lang="nl-NL" sz="2800" dirty="0">
              <a:latin typeface="Effra"/>
            </a:endParaRPr>
          </a:p>
          <a:p>
            <a:endParaRPr lang="nl-NL" sz="2800" dirty="0">
              <a:latin typeface="Effra"/>
            </a:endParaRPr>
          </a:p>
        </p:txBody>
      </p:sp>
      <p:pic>
        <p:nvPicPr>
          <p:cNvPr id="12" name="Afbeelding 11" descr="Afbeelding met tekst, schermopname, software, Multimediasoftware&#10;&#10;Door AI gegenereerde inhoud is mogelijk onjuist.">
            <a:extLst>
              <a:ext uri="{FF2B5EF4-FFF2-40B4-BE49-F238E27FC236}">
                <a16:creationId xmlns:a16="http://schemas.microsoft.com/office/drawing/2014/main" id="{D8D971EB-A742-9C5A-5F91-C301D0A047C7}"/>
              </a:ext>
            </a:extLst>
          </p:cNvPr>
          <p:cNvPicPr>
            <a:picLocks noChangeAspect="1"/>
          </p:cNvPicPr>
          <p:nvPr/>
        </p:nvPicPr>
        <p:blipFill>
          <a:blip r:embed="rId2">
            <a:alphaModFix/>
            <a:extLst>
              <a:ext uri="{28A0092B-C50C-407E-A947-70E740481C1C}">
                <a14:useLocalDpi xmlns:a14="http://schemas.microsoft.com/office/drawing/2010/main" val="0"/>
              </a:ext>
            </a:extLst>
          </a:blip>
          <a:srcRect l="25902" t="20619" r="26005" b="16701"/>
          <a:stretch/>
        </p:blipFill>
        <p:spPr>
          <a:xfrm>
            <a:off x="6025290" y="1592932"/>
            <a:ext cx="5863473" cy="4298623"/>
          </a:xfrm>
          <a:prstGeom prst="rect">
            <a:avLst/>
          </a:prstGeom>
        </p:spPr>
      </p:pic>
      <p:sp>
        <p:nvSpPr>
          <p:cNvPr id="2" name="Tekstvak 1">
            <a:extLst>
              <a:ext uri="{FF2B5EF4-FFF2-40B4-BE49-F238E27FC236}">
                <a16:creationId xmlns:a16="http://schemas.microsoft.com/office/drawing/2014/main" id="{13E4A284-403C-4603-1FCA-8B71FD90B8BC}"/>
              </a:ext>
            </a:extLst>
          </p:cNvPr>
          <p:cNvSpPr txBox="1"/>
          <p:nvPr/>
        </p:nvSpPr>
        <p:spPr>
          <a:xfrm>
            <a:off x="500398" y="1644238"/>
            <a:ext cx="5204663" cy="2893100"/>
          </a:xfrm>
          <a:prstGeom prst="rect">
            <a:avLst/>
          </a:prstGeom>
          <a:noFill/>
        </p:spPr>
        <p:txBody>
          <a:bodyPr wrap="square">
            <a:spAutoFit/>
          </a:bodyPr>
          <a:lstStyle/>
          <a:p>
            <a:pPr algn="l"/>
            <a:r>
              <a:rPr lang="nl-NL" sz="1300" b="0" i="0" dirty="0">
                <a:solidFill>
                  <a:srgbClr val="242424"/>
                </a:solidFill>
                <a:effectLst/>
                <a:latin typeface="Aptos" panose="020B0004020202020204" pitchFamily="34" charset="0"/>
              </a:rPr>
              <a:t>In de zeventiende eeuw ontstond in de Republiek het ‘boerengenre’: genrestukken waarin boeren een centrale rol speelden. Het schilderij </a:t>
            </a:r>
            <a:r>
              <a:rPr lang="nl-NL" sz="1300" b="0" i="1" dirty="0">
                <a:solidFill>
                  <a:srgbClr val="242424"/>
                </a:solidFill>
                <a:effectLst/>
                <a:latin typeface="Aptos" panose="020B0004020202020204" pitchFamily="34" charset="0"/>
              </a:rPr>
              <a:t>Gevecht over een kaartspel </a:t>
            </a:r>
            <a:r>
              <a:rPr lang="nl-NL" sz="1300" b="0" i="0" dirty="0">
                <a:solidFill>
                  <a:srgbClr val="242424"/>
                </a:solidFill>
                <a:effectLst/>
                <a:latin typeface="Aptos" panose="020B0004020202020204" pitchFamily="34" charset="0"/>
              </a:rPr>
              <a:t>van Adriaen Brouwer op </a:t>
            </a:r>
            <a:r>
              <a:rPr lang="nl-NL" sz="1300" i="0" dirty="0">
                <a:solidFill>
                  <a:srgbClr val="242424"/>
                </a:solidFill>
                <a:effectLst/>
                <a:latin typeface="Aptos" panose="020B0004020202020204" pitchFamily="34" charset="0"/>
              </a:rPr>
              <a:t>afbeelding 4 </a:t>
            </a:r>
            <a:r>
              <a:rPr lang="nl-NL" sz="1300" b="0" i="0" dirty="0">
                <a:solidFill>
                  <a:srgbClr val="242424"/>
                </a:solidFill>
                <a:effectLst/>
                <a:latin typeface="Aptos" panose="020B0004020202020204" pitchFamily="34" charset="0"/>
              </a:rPr>
              <a:t>is een voorbeeld uit dit genre.</a:t>
            </a:r>
          </a:p>
          <a:p>
            <a:pPr algn="l"/>
            <a:r>
              <a:rPr lang="nl-NL" sz="1300" b="0" i="0" dirty="0">
                <a:solidFill>
                  <a:srgbClr val="242424"/>
                </a:solidFill>
                <a:effectLst/>
                <a:latin typeface="Aptos" panose="020B0004020202020204" pitchFamily="34" charset="0"/>
              </a:rPr>
              <a:t> </a:t>
            </a:r>
          </a:p>
          <a:p>
            <a:pPr algn="l"/>
            <a:r>
              <a:rPr lang="nl-NL" sz="1300" b="0" i="0" dirty="0">
                <a:solidFill>
                  <a:srgbClr val="242424"/>
                </a:solidFill>
                <a:effectLst/>
                <a:latin typeface="Aptos" panose="020B0004020202020204" pitchFamily="34" charset="0"/>
              </a:rPr>
              <a:t>Brouwer weet de blik van de beschouwer naar de vechtende figuren te leiden.</a:t>
            </a:r>
          </a:p>
          <a:p>
            <a:pPr algn="l"/>
            <a:r>
              <a:rPr lang="nl-NL" sz="1300" b="0" i="0" dirty="0">
                <a:solidFill>
                  <a:srgbClr val="242424"/>
                </a:solidFill>
                <a:effectLst/>
                <a:latin typeface="Aptos" panose="020B0004020202020204" pitchFamily="34" charset="0"/>
              </a:rPr>
              <a:t> </a:t>
            </a:r>
          </a:p>
          <a:p>
            <a:pPr algn="l"/>
            <a:r>
              <a:rPr lang="nl-NL" sz="1300" b="1" i="0" dirty="0">
                <a:solidFill>
                  <a:srgbClr val="242424"/>
                </a:solidFill>
                <a:effectLst/>
                <a:latin typeface="Aptos" panose="020B0004020202020204" pitchFamily="34" charset="0"/>
              </a:rPr>
              <a:t>(2pt) Beschrijf hoe Brouwer de blik van de beschouwer naar deze figuren weet te leiden door</a:t>
            </a:r>
            <a:endParaRPr lang="nl-NL" sz="1300" b="0" i="0" dirty="0">
              <a:solidFill>
                <a:srgbClr val="242424"/>
              </a:solidFill>
              <a:effectLst/>
              <a:latin typeface="Aptos" panose="020B0004020202020204" pitchFamily="34" charset="0"/>
            </a:endParaRPr>
          </a:p>
          <a:p>
            <a:pPr algn="l">
              <a:buFont typeface="Arial" panose="020B0604020202020204" pitchFamily="34" charset="0"/>
              <a:buChar char="•"/>
            </a:pPr>
            <a:r>
              <a:rPr lang="nl-NL" sz="1300" b="1" i="0" dirty="0">
                <a:solidFill>
                  <a:srgbClr val="242424"/>
                </a:solidFill>
                <a:effectLst/>
                <a:latin typeface="Aptos" panose="020B0004020202020204" pitchFamily="34" charset="0"/>
              </a:rPr>
              <a:t>kleur en</a:t>
            </a:r>
            <a:endParaRPr lang="nl-NL" sz="1300" b="0" i="0" dirty="0">
              <a:solidFill>
                <a:srgbClr val="242424"/>
              </a:solidFill>
              <a:effectLst/>
              <a:latin typeface="Aptos" panose="020B0004020202020204" pitchFamily="34" charset="0"/>
            </a:endParaRPr>
          </a:p>
          <a:p>
            <a:pPr algn="l">
              <a:buFont typeface="Arial" panose="020B0604020202020204" pitchFamily="34" charset="0"/>
              <a:buChar char="•"/>
            </a:pPr>
            <a:r>
              <a:rPr lang="nl-NL" sz="1300" b="1" i="0" dirty="0">
                <a:solidFill>
                  <a:srgbClr val="242424"/>
                </a:solidFill>
                <a:effectLst/>
                <a:latin typeface="Aptos" panose="020B0004020202020204" pitchFamily="34" charset="0"/>
              </a:rPr>
              <a:t>compositie.</a:t>
            </a:r>
          </a:p>
          <a:p>
            <a:pPr algn="l">
              <a:buFont typeface="Arial" panose="020B0604020202020204" pitchFamily="34" charset="0"/>
              <a:buChar char="•"/>
            </a:pPr>
            <a:endParaRPr lang="nl-NL" sz="1300" b="0" i="0" dirty="0">
              <a:solidFill>
                <a:srgbClr val="242424"/>
              </a:solidFill>
              <a:effectLst/>
              <a:latin typeface="Aptos" panose="020B0004020202020204" pitchFamily="34" charset="0"/>
            </a:endParaRPr>
          </a:p>
          <a:p>
            <a:pPr algn="l"/>
            <a:r>
              <a:rPr lang="nl-NL" sz="1300" b="0" i="1" dirty="0">
                <a:solidFill>
                  <a:srgbClr val="242424"/>
                </a:solidFill>
                <a:effectLst/>
                <a:latin typeface="Aptos" panose="020B0004020202020204" pitchFamily="34" charset="0"/>
              </a:rPr>
              <a:t>Laat buiten beschouwing dat de figuren in het midden zijn geplaatst</a:t>
            </a:r>
          </a:p>
        </p:txBody>
      </p:sp>
    </p:spTree>
    <p:extLst>
      <p:ext uri="{BB962C8B-B14F-4D97-AF65-F5344CB8AC3E}">
        <p14:creationId xmlns:p14="http://schemas.microsoft.com/office/powerpoint/2010/main" val="3240328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5EE88901-BB93-6C24-3A18-9BCC01DDF069}"/>
              </a:ext>
            </a:extLst>
          </p:cNvPr>
          <p:cNvSpPr txBox="1"/>
          <p:nvPr/>
        </p:nvSpPr>
        <p:spPr>
          <a:xfrm>
            <a:off x="450858" y="1022027"/>
            <a:ext cx="10148048" cy="1384995"/>
          </a:xfrm>
          <a:prstGeom prst="rect">
            <a:avLst/>
          </a:prstGeom>
          <a:noFill/>
        </p:spPr>
        <p:txBody>
          <a:bodyPr wrap="square" rtlCol="0">
            <a:spAutoFit/>
          </a:bodyPr>
          <a:lstStyle/>
          <a:p>
            <a:r>
              <a:rPr lang="nl-NL" sz="2800" b="1" u="sng" dirty="0">
                <a:latin typeface="Effra"/>
              </a:rPr>
              <a:t>Voorbeeldvraag beeldende kunst – Cultuur van de burgerij</a:t>
            </a:r>
          </a:p>
          <a:p>
            <a:endParaRPr lang="nl-NL" sz="2800" dirty="0">
              <a:latin typeface="Effra"/>
            </a:endParaRPr>
          </a:p>
          <a:p>
            <a:endParaRPr lang="nl-NL" sz="2800" dirty="0">
              <a:latin typeface="Effra"/>
            </a:endParaRPr>
          </a:p>
        </p:txBody>
      </p:sp>
      <p:pic>
        <p:nvPicPr>
          <p:cNvPr id="12" name="Afbeelding 11" descr="Afbeelding met tekst, schermopname, software, Multimediasoftware&#10;&#10;Door AI gegenereerde inhoud is mogelijk onjuist.">
            <a:extLst>
              <a:ext uri="{FF2B5EF4-FFF2-40B4-BE49-F238E27FC236}">
                <a16:creationId xmlns:a16="http://schemas.microsoft.com/office/drawing/2014/main" id="{D8D971EB-A742-9C5A-5F91-C301D0A047C7}"/>
              </a:ext>
            </a:extLst>
          </p:cNvPr>
          <p:cNvPicPr>
            <a:picLocks noChangeAspect="1"/>
          </p:cNvPicPr>
          <p:nvPr/>
        </p:nvPicPr>
        <p:blipFill>
          <a:blip r:embed="rId3">
            <a:alphaModFix/>
            <a:extLst>
              <a:ext uri="{28A0092B-C50C-407E-A947-70E740481C1C}">
                <a14:useLocalDpi xmlns:a14="http://schemas.microsoft.com/office/drawing/2010/main" val="0"/>
              </a:ext>
            </a:extLst>
          </a:blip>
          <a:srcRect l="25902" t="20619" r="26005" b="16701"/>
          <a:stretch/>
        </p:blipFill>
        <p:spPr>
          <a:xfrm>
            <a:off x="6025290" y="1592932"/>
            <a:ext cx="5863473" cy="4298623"/>
          </a:xfrm>
          <a:prstGeom prst="rect">
            <a:avLst/>
          </a:prstGeom>
        </p:spPr>
      </p:pic>
      <p:sp>
        <p:nvSpPr>
          <p:cNvPr id="3" name="Tekstvak 2">
            <a:extLst>
              <a:ext uri="{FF2B5EF4-FFF2-40B4-BE49-F238E27FC236}">
                <a16:creationId xmlns:a16="http://schemas.microsoft.com/office/drawing/2014/main" id="{05EA7862-96EE-F63C-697E-7A8FB64CECC4}"/>
              </a:ext>
            </a:extLst>
          </p:cNvPr>
          <p:cNvSpPr txBox="1"/>
          <p:nvPr/>
        </p:nvSpPr>
        <p:spPr>
          <a:xfrm>
            <a:off x="450856" y="4546692"/>
            <a:ext cx="5502269" cy="1892826"/>
          </a:xfrm>
          <a:prstGeom prst="rect">
            <a:avLst/>
          </a:prstGeom>
          <a:noFill/>
        </p:spPr>
        <p:txBody>
          <a:bodyPr wrap="square">
            <a:spAutoFit/>
          </a:bodyPr>
          <a:lstStyle/>
          <a:p>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a:t>
            </a:r>
            <a:r>
              <a:rPr lang="nl-NL" sz="1300" b="1" dirty="0">
                <a:solidFill>
                  <a:srgbClr val="FF0000"/>
                </a:solidFill>
                <a:effectLst/>
                <a:latin typeface="Aptos" panose="020B0004020202020204" pitchFamily="34" charset="0"/>
                <a:ea typeface="Aptos" panose="020B0004020202020204" pitchFamily="34" charset="0"/>
                <a:cs typeface="Aptos" panose="020B0004020202020204" pitchFamily="34" charset="0"/>
              </a:rPr>
              <a:t>Kleur</a:t>
            </a: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(een van de volgende): </a:t>
            </a:r>
            <a:b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br>
            <a:endPar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endParaRPr>
          </a:p>
          <a:p>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De kleding van (drie van) de figuren is helderder/feller (blauw, groen, rood) dan de kleuren van de omgeving, </a:t>
            </a:r>
            <a:r>
              <a:rPr lang="nl-NL" sz="1300" b="1" dirty="0">
                <a:solidFill>
                  <a:srgbClr val="FF0000"/>
                </a:solidFill>
                <a:effectLst/>
                <a:latin typeface="Aptos" panose="020B0004020202020204" pitchFamily="34" charset="0"/>
                <a:ea typeface="Aptos" panose="020B0004020202020204" pitchFamily="34" charset="0"/>
                <a:cs typeface="Aptos" panose="020B0004020202020204" pitchFamily="34" charset="0"/>
              </a:rPr>
              <a:t>waardoor de aandacht naar de figuren gaat. </a:t>
            </a:r>
            <a:br>
              <a:rPr lang="nl-NL" sz="1300" b="1" dirty="0">
                <a:solidFill>
                  <a:srgbClr val="FF0000"/>
                </a:solidFill>
                <a:effectLst/>
                <a:latin typeface="Aptos" panose="020B0004020202020204" pitchFamily="34" charset="0"/>
                <a:ea typeface="Aptos" panose="020B0004020202020204" pitchFamily="34" charset="0"/>
                <a:cs typeface="Aptos" panose="020B0004020202020204" pitchFamily="34" charset="0"/>
              </a:rPr>
            </a:br>
            <a:endParaRPr lang="nl-NL" sz="1300" b="1" dirty="0">
              <a:solidFill>
                <a:srgbClr val="FF0000"/>
              </a:solidFill>
              <a:effectLst/>
              <a:latin typeface="Aptos" panose="020B0004020202020204" pitchFamily="34" charset="0"/>
              <a:ea typeface="Aptos" panose="020B0004020202020204" pitchFamily="34" charset="0"/>
              <a:cs typeface="Aptos" panose="020B0004020202020204" pitchFamily="34" charset="0"/>
            </a:endParaRPr>
          </a:p>
          <a:p>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De gezichten van twee hoofdfiguren zijn lichter van kleur dan alle andere kleuren in het schilderij,</a:t>
            </a:r>
            <a:r>
              <a:rPr lang="nl-NL" sz="1300" b="1" dirty="0">
                <a:solidFill>
                  <a:srgbClr val="FF0000"/>
                </a:solidFill>
                <a:effectLst/>
                <a:latin typeface="Aptos" panose="020B0004020202020204" pitchFamily="34" charset="0"/>
                <a:ea typeface="Aptos" panose="020B0004020202020204" pitchFamily="34" charset="0"/>
                <a:cs typeface="Aptos" panose="020B0004020202020204" pitchFamily="34" charset="0"/>
              </a:rPr>
              <a:t> waardoor de aandacht naar hen gaat. </a:t>
            </a:r>
          </a:p>
          <a:p>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a:t>
            </a:r>
          </a:p>
        </p:txBody>
      </p:sp>
      <p:sp>
        <p:nvSpPr>
          <p:cNvPr id="5" name="Tekstvak 4">
            <a:extLst>
              <a:ext uri="{FF2B5EF4-FFF2-40B4-BE49-F238E27FC236}">
                <a16:creationId xmlns:a16="http://schemas.microsoft.com/office/drawing/2014/main" id="{8FA513C5-D272-27C7-32C1-4E9C10053899}"/>
              </a:ext>
            </a:extLst>
          </p:cNvPr>
          <p:cNvSpPr txBox="1"/>
          <p:nvPr/>
        </p:nvSpPr>
        <p:spPr>
          <a:xfrm>
            <a:off x="500398" y="1644238"/>
            <a:ext cx="5204663" cy="2893100"/>
          </a:xfrm>
          <a:prstGeom prst="rect">
            <a:avLst/>
          </a:prstGeom>
          <a:noFill/>
        </p:spPr>
        <p:txBody>
          <a:bodyPr wrap="square">
            <a:spAutoFit/>
          </a:bodyPr>
          <a:lstStyle/>
          <a:p>
            <a:pPr algn="l"/>
            <a:r>
              <a:rPr lang="nl-NL" sz="1300" b="0" i="0" dirty="0">
                <a:solidFill>
                  <a:srgbClr val="242424"/>
                </a:solidFill>
                <a:effectLst/>
                <a:latin typeface="Aptos" panose="020B0004020202020204" pitchFamily="34" charset="0"/>
              </a:rPr>
              <a:t>In de zeventiende eeuw ontstond in de Republiek het ‘boerengenre’: genrestukken waarin boeren een centrale rol speelden. Het schilderij </a:t>
            </a:r>
            <a:r>
              <a:rPr lang="nl-NL" sz="1300" b="0" i="1" dirty="0">
                <a:solidFill>
                  <a:srgbClr val="242424"/>
                </a:solidFill>
                <a:effectLst/>
                <a:latin typeface="Aptos" panose="020B0004020202020204" pitchFamily="34" charset="0"/>
              </a:rPr>
              <a:t>Gevecht over een kaartspel </a:t>
            </a:r>
            <a:r>
              <a:rPr lang="nl-NL" sz="1300" b="0" i="0" dirty="0">
                <a:solidFill>
                  <a:srgbClr val="242424"/>
                </a:solidFill>
                <a:effectLst/>
                <a:latin typeface="Aptos" panose="020B0004020202020204" pitchFamily="34" charset="0"/>
              </a:rPr>
              <a:t>van Adriaen Brouwer op </a:t>
            </a:r>
            <a:r>
              <a:rPr lang="nl-NL" sz="1300" i="0" dirty="0">
                <a:solidFill>
                  <a:srgbClr val="242424"/>
                </a:solidFill>
                <a:effectLst/>
                <a:latin typeface="Aptos" panose="020B0004020202020204" pitchFamily="34" charset="0"/>
              </a:rPr>
              <a:t>afbeelding 4 </a:t>
            </a:r>
            <a:r>
              <a:rPr lang="nl-NL" sz="1300" b="0" i="0" dirty="0">
                <a:solidFill>
                  <a:srgbClr val="242424"/>
                </a:solidFill>
                <a:effectLst/>
                <a:latin typeface="Aptos" panose="020B0004020202020204" pitchFamily="34" charset="0"/>
              </a:rPr>
              <a:t>is een voorbeeld uit dit genre.</a:t>
            </a:r>
          </a:p>
          <a:p>
            <a:pPr algn="l"/>
            <a:r>
              <a:rPr lang="nl-NL" sz="1300" b="0" i="0" dirty="0">
                <a:solidFill>
                  <a:srgbClr val="242424"/>
                </a:solidFill>
                <a:effectLst/>
                <a:latin typeface="Aptos" panose="020B0004020202020204" pitchFamily="34" charset="0"/>
              </a:rPr>
              <a:t> </a:t>
            </a:r>
          </a:p>
          <a:p>
            <a:pPr algn="l"/>
            <a:r>
              <a:rPr lang="nl-NL" sz="1300" b="0" i="0" dirty="0">
                <a:solidFill>
                  <a:srgbClr val="242424"/>
                </a:solidFill>
                <a:effectLst/>
                <a:latin typeface="Aptos" panose="020B0004020202020204" pitchFamily="34" charset="0"/>
              </a:rPr>
              <a:t>Brouwer weet de blik van de beschouwer naar de vechtende figuren te leiden.</a:t>
            </a:r>
          </a:p>
          <a:p>
            <a:pPr algn="l"/>
            <a:r>
              <a:rPr lang="nl-NL" sz="1300" b="0" i="0" dirty="0">
                <a:solidFill>
                  <a:srgbClr val="242424"/>
                </a:solidFill>
                <a:effectLst/>
                <a:latin typeface="Aptos" panose="020B0004020202020204" pitchFamily="34" charset="0"/>
              </a:rPr>
              <a:t> </a:t>
            </a:r>
          </a:p>
          <a:p>
            <a:pPr algn="l"/>
            <a:r>
              <a:rPr lang="nl-NL" sz="1300" b="1" i="0" dirty="0">
                <a:solidFill>
                  <a:srgbClr val="242424"/>
                </a:solidFill>
                <a:effectLst/>
                <a:latin typeface="Aptos" panose="020B0004020202020204" pitchFamily="34" charset="0"/>
              </a:rPr>
              <a:t>(2pt) Beschrijf hoe Brouwer de blik van de beschouwer naar deze figuren weet te leiden door</a:t>
            </a:r>
            <a:endParaRPr lang="nl-NL" sz="1300" b="0" i="0" dirty="0">
              <a:solidFill>
                <a:srgbClr val="242424"/>
              </a:solidFill>
              <a:effectLst/>
              <a:latin typeface="Aptos" panose="020B0004020202020204" pitchFamily="34" charset="0"/>
            </a:endParaRPr>
          </a:p>
          <a:p>
            <a:pPr algn="l">
              <a:buFont typeface="Arial" panose="020B0604020202020204" pitchFamily="34" charset="0"/>
              <a:buChar char="•"/>
            </a:pPr>
            <a:r>
              <a:rPr lang="nl-NL" sz="1300" b="1" i="0" dirty="0">
                <a:solidFill>
                  <a:srgbClr val="242424"/>
                </a:solidFill>
                <a:effectLst/>
                <a:latin typeface="Aptos" panose="020B0004020202020204" pitchFamily="34" charset="0"/>
              </a:rPr>
              <a:t>kleur en</a:t>
            </a:r>
            <a:endParaRPr lang="nl-NL" sz="1300" b="0" i="0" dirty="0">
              <a:solidFill>
                <a:srgbClr val="242424"/>
              </a:solidFill>
              <a:effectLst/>
              <a:latin typeface="Aptos" panose="020B0004020202020204" pitchFamily="34" charset="0"/>
            </a:endParaRPr>
          </a:p>
          <a:p>
            <a:pPr algn="l">
              <a:buFont typeface="Arial" panose="020B0604020202020204" pitchFamily="34" charset="0"/>
              <a:buChar char="•"/>
            </a:pPr>
            <a:r>
              <a:rPr lang="nl-NL" sz="1300" b="1" i="0" dirty="0">
                <a:solidFill>
                  <a:srgbClr val="242424"/>
                </a:solidFill>
                <a:effectLst/>
                <a:latin typeface="Aptos" panose="020B0004020202020204" pitchFamily="34" charset="0"/>
              </a:rPr>
              <a:t>compositie.</a:t>
            </a:r>
          </a:p>
          <a:p>
            <a:pPr algn="l">
              <a:buFont typeface="Arial" panose="020B0604020202020204" pitchFamily="34" charset="0"/>
              <a:buChar char="•"/>
            </a:pPr>
            <a:endParaRPr lang="nl-NL" sz="1300" b="0" i="0" dirty="0">
              <a:solidFill>
                <a:srgbClr val="242424"/>
              </a:solidFill>
              <a:effectLst/>
              <a:latin typeface="Aptos" panose="020B0004020202020204" pitchFamily="34" charset="0"/>
            </a:endParaRPr>
          </a:p>
          <a:p>
            <a:pPr algn="l"/>
            <a:r>
              <a:rPr lang="nl-NL" sz="1300" b="0" i="1" dirty="0">
                <a:solidFill>
                  <a:srgbClr val="242424"/>
                </a:solidFill>
                <a:effectLst/>
                <a:latin typeface="Aptos" panose="020B0004020202020204" pitchFamily="34" charset="0"/>
              </a:rPr>
              <a:t>Laat buiten beschouwing dat de figuren in het midden zijn geplaatst</a:t>
            </a:r>
          </a:p>
        </p:txBody>
      </p:sp>
    </p:spTree>
    <p:extLst>
      <p:ext uri="{BB962C8B-B14F-4D97-AF65-F5344CB8AC3E}">
        <p14:creationId xmlns:p14="http://schemas.microsoft.com/office/powerpoint/2010/main" val="4201060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5EE88901-BB93-6C24-3A18-9BCC01DDF069}"/>
              </a:ext>
            </a:extLst>
          </p:cNvPr>
          <p:cNvSpPr txBox="1"/>
          <p:nvPr/>
        </p:nvSpPr>
        <p:spPr>
          <a:xfrm>
            <a:off x="450858" y="1022027"/>
            <a:ext cx="10148048" cy="1384995"/>
          </a:xfrm>
          <a:prstGeom prst="rect">
            <a:avLst/>
          </a:prstGeom>
          <a:noFill/>
        </p:spPr>
        <p:txBody>
          <a:bodyPr wrap="square" rtlCol="0">
            <a:spAutoFit/>
          </a:bodyPr>
          <a:lstStyle/>
          <a:p>
            <a:r>
              <a:rPr lang="nl-NL" sz="2800" b="1" u="sng" dirty="0">
                <a:latin typeface="Effra"/>
              </a:rPr>
              <a:t>Voorbeeldvraag beeldende kunst – Cultuur van de burgerij</a:t>
            </a:r>
          </a:p>
          <a:p>
            <a:endParaRPr lang="nl-NL" sz="2800" dirty="0">
              <a:latin typeface="Effra"/>
            </a:endParaRPr>
          </a:p>
          <a:p>
            <a:endParaRPr lang="nl-NL" sz="2800" dirty="0">
              <a:latin typeface="Effra"/>
            </a:endParaRPr>
          </a:p>
        </p:txBody>
      </p:sp>
      <p:pic>
        <p:nvPicPr>
          <p:cNvPr id="12" name="Afbeelding 11" descr="Afbeelding met tekst, schermopname, software, Multimediasoftware&#10;&#10;Door AI gegenereerde inhoud is mogelijk onjuist.">
            <a:extLst>
              <a:ext uri="{FF2B5EF4-FFF2-40B4-BE49-F238E27FC236}">
                <a16:creationId xmlns:a16="http://schemas.microsoft.com/office/drawing/2014/main" id="{D8D971EB-A742-9C5A-5F91-C301D0A047C7}"/>
              </a:ext>
            </a:extLst>
          </p:cNvPr>
          <p:cNvPicPr>
            <a:picLocks noChangeAspect="1"/>
          </p:cNvPicPr>
          <p:nvPr/>
        </p:nvPicPr>
        <p:blipFill>
          <a:blip r:embed="rId2">
            <a:alphaModFix/>
            <a:extLst>
              <a:ext uri="{28A0092B-C50C-407E-A947-70E740481C1C}">
                <a14:useLocalDpi xmlns:a14="http://schemas.microsoft.com/office/drawing/2010/main" val="0"/>
              </a:ext>
            </a:extLst>
          </a:blip>
          <a:srcRect l="25902" t="20619" r="26005" b="16701"/>
          <a:stretch/>
        </p:blipFill>
        <p:spPr>
          <a:xfrm>
            <a:off x="6025290" y="1592932"/>
            <a:ext cx="5863473" cy="4298623"/>
          </a:xfrm>
          <a:prstGeom prst="rect">
            <a:avLst/>
          </a:prstGeom>
        </p:spPr>
      </p:pic>
      <p:sp>
        <p:nvSpPr>
          <p:cNvPr id="3" name="Tekstvak 2">
            <a:extLst>
              <a:ext uri="{FF2B5EF4-FFF2-40B4-BE49-F238E27FC236}">
                <a16:creationId xmlns:a16="http://schemas.microsoft.com/office/drawing/2014/main" id="{05EA7862-96EE-F63C-697E-7A8FB64CECC4}"/>
              </a:ext>
            </a:extLst>
          </p:cNvPr>
          <p:cNvSpPr txBox="1"/>
          <p:nvPr/>
        </p:nvSpPr>
        <p:spPr>
          <a:xfrm>
            <a:off x="450856" y="4556217"/>
            <a:ext cx="5645144" cy="2108269"/>
          </a:xfrm>
          <a:prstGeom prst="rect">
            <a:avLst/>
          </a:prstGeom>
          <a:noFill/>
        </p:spPr>
        <p:txBody>
          <a:bodyPr wrap="square">
            <a:spAutoFit/>
          </a:bodyPr>
          <a:lstStyle/>
          <a:p>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a:t>
            </a:r>
            <a:r>
              <a:rPr lang="nl-NL" sz="1300" b="1" dirty="0">
                <a:solidFill>
                  <a:srgbClr val="FF0000"/>
                </a:solidFill>
                <a:effectLst/>
                <a:latin typeface="Aptos" panose="020B0004020202020204" pitchFamily="34" charset="0"/>
                <a:ea typeface="Aptos" panose="020B0004020202020204" pitchFamily="34" charset="0"/>
                <a:cs typeface="Aptos" panose="020B0004020202020204" pitchFamily="34" charset="0"/>
              </a:rPr>
              <a:t>Compositie</a:t>
            </a: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(een van de volgende): </a:t>
            </a:r>
          </a:p>
          <a:p>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De vechtende figuren zijn gevat in een </a:t>
            </a:r>
            <a:r>
              <a:rPr lang="nl-NL" sz="1300" dirty="0" err="1">
                <a:solidFill>
                  <a:srgbClr val="FF0000"/>
                </a:solidFill>
                <a:effectLst/>
                <a:latin typeface="Aptos" panose="020B0004020202020204" pitchFamily="34" charset="0"/>
                <a:ea typeface="Aptos" panose="020B0004020202020204" pitchFamily="34" charset="0"/>
                <a:cs typeface="Aptos" panose="020B0004020202020204" pitchFamily="34" charset="0"/>
              </a:rPr>
              <a:t>driehoekscompositie</a:t>
            </a: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a:t>
            </a:r>
            <a:r>
              <a:rPr lang="nl-NL" sz="1300" b="1" dirty="0">
                <a:solidFill>
                  <a:srgbClr val="FF0000"/>
                </a:solidFill>
                <a:effectLst/>
                <a:latin typeface="Aptos" panose="020B0004020202020204" pitchFamily="34" charset="0"/>
                <a:ea typeface="Aptos" panose="020B0004020202020204" pitchFamily="34" charset="0"/>
                <a:cs typeface="Aptos" panose="020B0004020202020204" pitchFamily="34" charset="0"/>
              </a:rPr>
              <a:t>waardoor de blik van de kijker naar dit punt wordt getrokken. </a:t>
            </a:r>
            <a:br>
              <a:rPr lang="nl-NL" sz="1300" b="1" dirty="0">
                <a:solidFill>
                  <a:srgbClr val="FF0000"/>
                </a:solidFill>
                <a:effectLst/>
                <a:latin typeface="Aptos" panose="020B0004020202020204" pitchFamily="34" charset="0"/>
                <a:ea typeface="Aptos" panose="020B0004020202020204" pitchFamily="34" charset="0"/>
                <a:cs typeface="Aptos" panose="020B0004020202020204" pitchFamily="34" charset="0"/>
              </a:rPr>
            </a:br>
            <a:endParaRPr lang="nl-NL" sz="1300" b="1" dirty="0">
              <a:solidFill>
                <a:srgbClr val="FF0000"/>
              </a:solidFill>
              <a:effectLst/>
              <a:latin typeface="Aptos" panose="020B0004020202020204" pitchFamily="34" charset="0"/>
              <a:ea typeface="Aptos" panose="020B0004020202020204" pitchFamily="34" charset="0"/>
              <a:cs typeface="Aptos" panose="020B0004020202020204" pitchFamily="34" charset="0"/>
            </a:endParaRPr>
          </a:p>
          <a:p>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Er loopt een compositielijn diagonaal door het vlak (langs de vier hoofden), </a:t>
            </a:r>
            <a:r>
              <a:rPr lang="nl-NL" sz="1300" b="1" dirty="0">
                <a:solidFill>
                  <a:srgbClr val="FF0000"/>
                </a:solidFill>
                <a:effectLst/>
                <a:latin typeface="Aptos" panose="020B0004020202020204" pitchFamily="34" charset="0"/>
                <a:ea typeface="Aptos" panose="020B0004020202020204" pitchFamily="34" charset="0"/>
                <a:cs typeface="Aptos" panose="020B0004020202020204" pitchFamily="34" charset="0"/>
              </a:rPr>
              <a:t>die de man in de deuropening verbindt met de man links aan tafel. </a:t>
            </a:r>
            <a:br>
              <a:rPr lang="nl-NL" sz="1300" b="1" dirty="0">
                <a:solidFill>
                  <a:srgbClr val="FF0000"/>
                </a:solidFill>
                <a:effectLst/>
                <a:latin typeface="Aptos" panose="020B0004020202020204" pitchFamily="34" charset="0"/>
                <a:ea typeface="Aptos" panose="020B0004020202020204" pitchFamily="34" charset="0"/>
                <a:cs typeface="Aptos" panose="020B0004020202020204" pitchFamily="34" charset="0"/>
              </a:rPr>
            </a:br>
            <a:endParaRPr lang="nl-NL" sz="1300" b="1" dirty="0">
              <a:solidFill>
                <a:srgbClr val="FF0000"/>
              </a:solidFill>
              <a:effectLst/>
              <a:latin typeface="Aptos" panose="020B0004020202020204" pitchFamily="34" charset="0"/>
              <a:ea typeface="Aptos" panose="020B0004020202020204" pitchFamily="34" charset="0"/>
              <a:cs typeface="Aptos" panose="020B0004020202020204" pitchFamily="34" charset="0"/>
            </a:endParaRPr>
          </a:p>
          <a:p>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De kijkrichting van de personen/ van de man rechtsboven </a:t>
            </a:r>
            <a:r>
              <a:rPr lang="nl-NL" sz="1300" b="1" dirty="0">
                <a:solidFill>
                  <a:srgbClr val="FF0000"/>
                </a:solidFill>
                <a:effectLst/>
                <a:latin typeface="Aptos" panose="020B0004020202020204" pitchFamily="34" charset="0"/>
                <a:ea typeface="Aptos" panose="020B0004020202020204" pitchFamily="34" charset="0"/>
                <a:cs typeface="Aptos" panose="020B0004020202020204" pitchFamily="34" charset="0"/>
              </a:rPr>
              <a:t>zorgt ervoor dat je bij de man in het centrum (in het blauw) belandt.</a:t>
            </a: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a:t>
            </a:r>
          </a:p>
          <a:p>
            <a:r>
              <a:rPr lang="nl-NL" sz="1400" dirty="0">
                <a:solidFill>
                  <a:srgbClr val="FF0000"/>
                </a:solidFill>
                <a:effectLst/>
                <a:latin typeface="Aptos" panose="020B0004020202020204" pitchFamily="34" charset="0"/>
                <a:ea typeface="Aptos" panose="020B0004020202020204" pitchFamily="34" charset="0"/>
                <a:cs typeface="Aptos" panose="020B0004020202020204" pitchFamily="34" charset="0"/>
              </a:rPr>
              <a:t> </a:t>
            </a:r>
          </a:p>
        </p:txBody>
      </p:sp>
      <p:sp>
        <p:nvSpPr>
          <p:cNvPr id="2" name="Tekstvak 1">
            <a:extLst>
              <a:ext uri="{FF2B5EF4-FFF2-40B4-BE49-F238E27FC236}">
                <a16:creationId xmlns:a16="http://schemas.microsoft.com/office/drawing/2014/main" id="{7576D2D0-ED25-C19B-D92C-9216494A3682}"/>
              </a:ext>
            </a:extLst>
          </p:cNvPr>
          <p:cNvSpPr txBox="1"/>
          <p:nvPr/>
        </p:nvSpPr>
        <p:spPr>
          <a:xfrm>
            <a:off x="500398" y="1644238"/>
            <a:ext cx="5204663" cy="2893100"/>
          </a:xfrm>
          <a:prstGeom prst="rect">
            <a:avLst/>
          </a:prstGeom>
          <a:noFill/>
        </p:spPr>
        <p:txBody>
          <a:bodyPr wrap="square">
            <a:spAutoFit/>
          </a:bodyPr>
          <a:lstStyle/>
          <a:p>
            <a:pPr algn="l"/>
            <a:r>
              <a:rPr lang="nl-NL" sz="1300" b="0" i="0" dirty="0">
                <a:solidFill>
                  <a:srgbClr val="242424"/>
                </a:solidFill>
                <a:effectLst/>
                <a:latin typeface="Aptos" panose="020B0004020202020204" pitchFamily="34" charset="0"/>
              </a:rPr>
              <a:t>In de zeventiende eeuw ontstond in de Republiek het ‘boerengenre’: genrestukken waarin boeren een centrale rol speelden. Het schilderij </a:t>
            </a:r>
            <a:r>
              <a:rPr lang="nl-NL" sz="1300" b="0" i="1" dirty="0">
                <a:solidFill>
                  <a:srgbClr val="242424"/>
                </a:solidFill>
                <a:effectLst/>
                <a:latin typeface="Aptos" panose="020B0004020202020204" pitchFamily="34" charset="0"/>
              </a:rPr>
              <a:t>Gevecht over een kaartspel </a:t>
            </a:r>
            <a:r>
              <a:rPr lang="nl-NL" sz="1300" b="0" i="0" dirty="0">
                <a:solidFill>
                  <a:srgbClr val="242424"/>
                </a:solidFill>
                <a:effectLst/>
                <a:latin typeface="Aptos" panose="020B0004020202020204" pitchFamily="34" charset="0"/>
              </a:rPr>
              <a:t>van Adriaen Brouwer op </a:t>
            </a:r>
            <a:r>
              <a:rPr lang="nl-NL" sz="1300" i="0" dirty="0">
                <a:solidFill>
                  <a:srgbClr val="242424"/>
                </a:solidFill>
                <a:effectLst/>
                <a:latin typeface="Aptos" panose="020B0004020202020204" pitchFamily="34" charset="0"/>
              </a:rPr>
              <a:t>afbeelding 4 </a:t>
            </a:r>
            <a:r>
              <a:rPr lang="nl-NL" sz="1300" b="0" i="0" dirty="0">
                <a:solidFill>
                  <a:srgbClr val="242424"/>
                </a:solidFill>
                <a:effectLst/>
                <a:latin typeface="Aptos" panose="020B0004020202020204" pitchFamily="34" charset="0"/>
              </a:rPr>
              <a:t>is een voorbeeld uit dit genre.</a:t>
            </a:r>
          </a:p>
          <a:p>
            <a:pPr algn="l"/>
            <a:r>
              <a:rPr lang="nl-NL" sz="1300" b="0" i="0" dirty="0">
                <a:solidFill>
                  <a:srgbClr val="242424"/>
                </a:solidFill>
                <a:effectLst/>
                <a:latin typeface="Aptos" panose="020B0004020202020204" pitchFamily="34" charset="0"/>
              </a:rPr>
              <a:t> </a:t>
            </a:r>
          </a:p>
          <a:p>
            <a:pPr algn="l"/>
            <a:r>
              <a:rPr lang="nl-NL" sz="1300" b="0" i="0" dirty="0">
                <a:solidFill>
                  <a:srgbClr val="242424"/>
                </a:solidFill>
                <a:effectLst/>
                <a:latin typeface="Aptos" panose="020B0004020202020204" pitchFamily="34" charset="0"/>
              </a:rPr>
              <a:t>Brouwer weet de blik van de beschouwer naar de vechtende figuren te leiden.</a:t>
            </a:r>
          </a:p>
          <a:p>
            <a:pPr algn="l"/>
            <a:r>
              <a:rPr lang="nl-NL" sz="1300" b="0" i="0" dirty="0">
                <a:solidFill>
                  <a:srgbClr val="242424"/>
                </a:solidFill>
                <a:effectLst/>
                <a:latin typeface="Aptos" panose="020B0004020202020204" pitchFamily="34" charset="0"/>
              </a:rPr>
              <a:t> </a:t>
            </a:r>
          </a:p>
          <a:p>
            <a:pPr algn="l"/>
            <a:r>
              <a:rPr lang="nl-NL" sz="1300" b="1" i="0" dirty="0">
                <a:solidFill>
                  <a:srgbClr val="242424"/>
                </a:solidFill>
                <a:effectLst/>
                <a:latin typeface="Aptos" panose="020B0004020202020204" pitchFamily="34" charset="0"/>
              </a:rPr>
              <a:t>(2pt) Beschrijf hoe Brouwer de blik van de beschouwer naar deze figuren weet te leiden door</a:t>
            </a:r>
            <a:endParaRPr lang="nl-NL" sz="1300" b="0" i="0" dirty="0">
              <a:solidFill>
                <a:srgbClr val="242424"/>
              </a:solidFill>
              <a:effectLst/>
              <a:latin typeface="Aptos" panose="020B0004020202020204" pitchFamily="34" charset="0"/>
            </a:endParaRPr>
          </a:p>
          <a:p>
            <a:pPr algn="l">
              <a:buFont typeface="Arial" panose="020B0604020202020204" pitchFamily="34" charset="0"/>
              <a:buChar char="•"/>
            </a:pPr>
            <a:r>
              <a:rPr lang="nl-NL" sz="1300" b="1" i="0" dirty="0">
                <a:solidFill>
                  <a:srgbClr val="242424"/>
                </a:solidFill>
                <a:effectLst/>
                <a:latin typeface="Aptos" panose="020B0004020202020204" pitchFamily="34" charset="0"/>
              </a:rPr>
              <a:t>kleur en</a:t>
            </a:r>
            <a:endParaRPr lang="nl-NL" sz="1300" b="0" i="0" dirty="0">
              <a:solidFill>
                <a:srgbClr val="242424"/>
              </a:solidFill>
              <a:effectLst/>
              <a:latin typeface="Aptos" panose="020B0004020202020204" pitchFamily="34" charset="0"/>
            </a:endParaRPr>
          </a:p>
          <a:p>
            <a:pPr algn="l">
              <a:buFont typeface="Arial" panose="020B0604020202020204" pitchFamily="34" charset="0"/>
              <a:buChar char="•"/>
            </a:pPr>
            <a:r>
              <a:rPr lang="nl-NL" sz="1300" b="1" i="0" dirty="0">
                <a:solidFill>
                  <a:srgbClr val="242424"/>
                </a:solidFill>
                <a:effectLst/>
                <a:latin typeface="Aptos" panose="020B0004020202020204" pitchFamily="34" charset="0"/>
              </a:rPr>
              <a:t>compositie.</a:t>
            </a:r>
          </a:p>
          <a:p>
            <a:pPr algn="l">
              <a:buFont typeface="Arial" panose="020B0604020202020204" pitchFamily="34" charset="0"/>
              <a:buChar char="•"/>
            </a:pPr>
            <a:endParaRPr lang="nl-NL" sz="1300" b="0" i="0" dirty="0">
              <a:solidFill>
                <a:srgbClr val="242424"/>
              </a:solidFill>
              <a:effectLst/>
              <a:latin typeface="Aptos" panose="020B0004020202020204" pitchFamily="34" charset="0"/>
            </a:endParaRPr>
          </a:p>
          <a:p>
            <a:pPr algn="l"/>
            <a:r>
              <a:rPr lang="nl-NL" sz="1300" b="0" i="1" dirty="0">
                <a:solidFill>
                  <a:srgbClr val="242424"/>
                </a:solidFill>
                <a:effectLst/>
                <a:latin typeface="Aptos" panose="020B0004020202020204" pitchFamily="34" charset="0"/>
              </a:rPr>
              <a:t>Laat buiten beschouwing dat de figuren in het midden zijn geplaatst</a:t>
            </a:r>
          </a:p>
        </p:txBody>
      </p:sp>
    </p:spTree>
    <p:extLst>
      <p:ext uri="{BB962C8B-B14F-4D97-AF65-F5344CB8AC3E}">
        <p14:creationId xmlns:p14="http://schemas.microsoft.com/office/powerpoint/2010/main" val="1666136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strijkinstrument, muziek, muziekinstrument, Strijkinstrument&#10;&#10;Automatisch gegenereerde beschrijving">
            <a:extLst>
              <a:ext uri="{FF2B5EF4-FFF2-40B4-BE49-F238E27FC236}">
                <a16:creationId xmlns:a16="http://schemas.microsoft.com/office/drawing/2014/main" id="{43F8C198-30D1-3D2D-F323-08DCEF57A406}"/>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rot="944853">
            <a:off x="7517813" y="1901332"/>
            <a:ext cx="3777289" cy="4624105"/>
          </a:xfrm>
          <a:prstGeom prst="rect">
            <a:avLst/>
          </a:prstGeom>
        </p:spPr>
      </p:pic>
      <p:sp>
        <p:nvSpPr>
          <p:cNvPr id="2" name="Tekstvak 1">
            <a:extLst>
              <a:ext uri="{FF2B5EF4-FFF2-40B4-BE49-F238E27FC236}">
                <a16:creationId xmlns:a16="http://schemas.microsoft.com/office/drawing/2014/main" id="{CB49CE2D-3318-3CB1-01CD-7FD0DFFF5637}"/>
              </a:ext>
            </a:extLst>
          </p:cNvPr>
          <p:cNvSpPr txBox="1"/>
          <p:nvPr/>
        </p:nvSpPr>
        <p:spPr>
          <a:xfrm>
            <a:off x="986117" y="966344"/>
            <a:ext cx="10148048" cy="6001643"/>
          </a:xfrm>
          <a:prstGeom prst="rect">
            <a:avLst/>
          </a:prstGeom>
          <a:noFill/>
        </p:spPr>
        <p:txBody>
          <a:bodyPr wrap="square" rtlCol="0">
            <a:spAutoFit/>
          </a:bodyPr>
          <a:lstStyle/>
          <a:p>
            <a:r>
              <a:rPr lang="nl-NL" sz="3200" b="1" u="sng" dirty="0">
                <a:latin typeface="Effra"/>
              </a:rPr>
              <a:t>Begrippen voor analyse van muziek</a:t>
            </a:r>
          </a:p>
          <a:p>
            <a:endParaRPr lang="nl-NL" sz="3200" dirty="0">
              <a:latin typeface="Effra"/>
            </a:endParaRPr>
          </a:p>
          <a:p>
            <a:r>
              <a:rPr lang="nl-NL" sz="2400" b="1" dirty="0">
                <a:latin typeface="Effra"/>
              </a:rPr>
              <a:t>Klankkleur: </a:t>
            </a:r>
            <a:r>
              <a:rPr lang="nl-NL" sz="2400" dirty="0">
                <a:latin typeface="Effra"/>
              </a:rPr>
              <a:t>stemmen, instrumenten</a:t>
            </a:r>
          </a:p>
          <a:p>
            <a:endParaRPr lang="nl-NL" sz="2400" dirty="0">
              <a:latin typeface="Effra"/>
            </a:endParaRPr>
          </a:p>
          <a:p>
            <a:r>
              <a:rPr lang="nl-NL" sz="2400" b="1" dirty="0">
                <a:latin typeface="Effra"/>
              </a:rPr>
              <a:t>Toonhoogte: </a:t>
            </a:r>
            <a:r>
              <a:rPr lang="nl-NL" sz="2400" dirty="0">
                <a:latin typeface="Effra"/>
              </a:rPr>
              <a:t>bijv. kleine of grote toonomvang, veel variatie of weinig variatie	</a:t>
            </a:r>
          </a:p>
          <a:p>
            <a:r>
              <a:rPr lang="nl-NL" sz="2400" b="1" dirty="0">
                <a:latin typeface="Effra"/>
              </a:rPr>
              <a:t>Tempo: s</a:t>
            </a:r>
            <a:r>
              <a:rPr lang="nl-NL" sz="2400" dirty="0">
                <a:latin typeface="Effra"/>
              </a:rPr>
              <a:t>nel/langzaam, versnellen/vertragen, contrasten. BPM</a:t>
            </a:r>
          </a:p>
          <a:p>
            <a:endParaRPr lang="nl-NL" sz="2400" dirty="0">
              <a:latin typeface="Effra"/>
            </a:endParaRPr>
          </a:p>
          <a:p>
            <a:r>
              <a:rPr lang="nl-NL" sz="2400" b="1" dirty="0">
                <a:latin typeface="Effra"/>
              </a:rPr>
              <a:t>Toonduur:</a:t>
            </a:r>
          </a:p>
          <a:p>
            <a:r>
              <a:rPr lang="nl-NL" sz="2400" b="1" dirty="0">
                <a:latin typeface="Effra"/>
              </a:rPr>
              <a:t>	</a:t>
            </a:r>
            <a:r>
              <a:rPr lang="nl-NL" sz="2400" b="1" i="1" dirty="0">
                <a:latin typeface="Effra"/>
              </a:rPr>
              <a:t>Maat: </a:t>
            </a:r>
            <a:r>
              <a:rPr lang="nl-NL" sz="2400" i="1" dirty="0">
                <a:latin typeface="Effra"/>
              </a:rPr>
              <a:t>vierkwartsmaat, driekwartsmaat, enz.</a:t>
            </a:r>
            <a:br>
              <a:rPr lang="nl-NL" sz="2400" b="1" i="1" dirty="0">
                <a:latin typeface="Effra"/>
              </a:rPr>
            </a:br>
            <a:r>
              <a:rPr lang="nl-NL" sz="2400" b="1" i="1" dirty="0">
                <a:latin typeface="Effra"/>
              </a:rPr>
              <a:t>	Ritme: </a:t>
            </a:r>
            <a:r>
              <a:rPr lang="nl-NL" sz="2400" i="1" dirty="0">
                <a:latin typeface="Effra"/>
              </a:rPr>
              <a:t>korte en lange klanken, accenten; syncopering, constant of </a:t>
            </a:r>
          </a:p>
          <a:p>
            <a:r>
              <a:rPr lang="nl-NL" sz="2400" i="1" dirty="0">
                <a:latin typeface="Effra"/>
              </a:rPr>
              <a:t>	wisselend)</a:t>
            </a:r>
          </a:p>
          <a:p>
            <a:r>
              <a:rPr lang="nl-NL" sz="2400" dirty="0">
                <a:latin typeface="Effra"/>
              </a:rPr>
              <a:t>			</a:t>
            </a:r>
          </a:p>
          <a:p>
            <a:r>
              <a:rPr lang="nl-NL" sz="2400" b="1" dirty="0">
                <a:latin typeface="Effra"/>
              </a:rPr>
              <a:t>Dynamiek</a:t>
            </a:r>
            <a:r>
              <a:rPr lang="nl-NL" sz="2400" dirty="0">
                <a:latin typeface="Effra"/>
              </a:rPr>
              <a:t> (luid/zacht, luider/zachter, contrasten)</a:t>
            </a:r>
            <a:endParaRPr lang="nl-NL" sz="3200" dirty="0">
              <a:latin typeface="Effra"/>
            </a:endParaRPr>
          </a:p>
          <a:p>
            <a:endParaRPr lang="nl-NL" sz="3200" dirty="0">
              <a:latin typeface="Effra"/>
            </a:endParaRPr>
          </a:p>
        </p:txBody>
      </p:sp>
    </p:spTree>
    <p:extLst>
      <p:ext uri="{BB962C8B-B14F-4D97-AF65-F5344CB8AC3E}">
        <p14:creationId xmlns:p14="http://schemas.microsoft.com/office/powerpoint/2010/main" val="2798205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A17E7F5C-A56F-007E-CB16-5366F2B5C719}"/>
              </a:ext>
            </a:extLst>
          </p:cNvPr>
          <p:cNvSpPr txBox="1"/>
          <p:nvPr/>
        </p:nvSpPr>
        <p:spPr>
          <a:xfrm>
            <a:off x="674753" y="1759809"/>
            <a:ext cx="5677727" cy="1985159"/>
          </a:xfrm>
          <a:prstGeom prst="rect">
            <a:avLst/>
          </a:prstGeom>
          <a:noFill/>
        </p:spPr>
        <p:txBody>
          <a:bodyPr wrap="square">
            <a:spAutoFit/>
          </a:bodyPr>
          <a:lstStyle/>
          <a:p>
            <a:r>
              <a:rPr lang="nl-NL" sz="1200" b="1" dirty="0">
                <a:effectLst/>
                <a:latin typeface="Aptos" panose="020B0004020202020204" pitchFamily="34" charset="0"/>
                <a:ea typeface="Aptos" panose="020B0004020202020204" pitchFamily="34" charset="0"/>
                <a:cs typeface="Aptos" panose="020B0004020202020204" pitchFamily="34" charset="0"/>
              </a:rPr>
              <a:t>Geluidsfragment 1</a:t>
            </a:r>
          </a:p>
          <a:p>
            <a:endParaRPr lang="nl-NL" sz="1300" dirty="0">
              <a:latin typeface="Aptos" panose="020B0004020202020204" pitchFamily="34" charset="0"/>
              <a:ea typeface="Aptos" panose="020B0004020202020204" pitchFamily="34" charset="0"/>
              <a:cs typeface="Aptos" panose="020B0004020202020204" pitchFamily="34" charset="0"/>
            </a:endParaRPr>
          </a:p>
          <a:p>
            <a:endParaRPr lang="nl-NL" sz="1300" dirty="0">
              <a:effectLst/>
              <a:latin typeface="Aptos" panose="020B0004020202020204" pitchFamily="34" charset="0"/>
              <a:ea typeface="Aptos" panose="020B0004020202020204" pitchFamily="34" charset="0"/>
              <a:cs typeface="Aptos" panose="020B0004020202020204" pitchFamily="34" charset="0"/>
            </a:endParaRPr>
          </a:p>
          <a:p>
            <a:endParaRPr lang="nl-NL" sz="1300" dirty="0">
              <a:latin typeface="Aptos" panose="020B0004020202020204" pitchFamily="34" charset="0"/>
              <a:ea typeface="Aptos" panose="020B0004020202020204" pitchFamily="34" charset="0"/>
              <a:cs typeface="Aptos" panose="020B0004020202020204" pitchFamily="34" charset="0"/>
            </a:endParaRPr>
          </a:p>
          <a:p>
            <a:endParaRPr lang="nl-NL" sz="1300" dirty="0">
              <a:effectLst/>
              <a:latin typeface="Aptos" panose="020B0004020202020204" pitchFamily="34" charset="0"/>
              <a:ea typeface="Aptos" panose="020B0004020202020204" pitchFamily="34" charset="0"/>
              <a:cs typeface="Aptos" panose="020B0004020202020204" pitchFamily="34" charset="0"/>
            </a:endParaRPr>
          </a:p>
          <a:p>
            <a:br>
              <a:rPr lang="nl-NL" sz="1300" dirty="0">
                <a:latin typeface="Aptos" panose="020B0004020202020204" pitchFamily="34" charset="0"/>
                <a:ea typeface="Aptos" panose="020B0004020202020204" pitchFamily="34" charset="0"/>
                <a:cs typeface="Aptos" panose="020B0004020202020204" pitchFamily="34" charset="0"/>
              </a:rPr>
            </a:br>
            <a:endParaRPr lang="nl-NL" sz="1300" dirty="0">
              <a:latin typeface="Aptos" panose="020B0004020202020204" pitchFamily="34" charset="0"/>
              <a:ea typeface="Aptos" panose="020B0004020202020204" pitchFamily="34" charset="0"/>
              <a:cs typeface="Aptos" panose="020B0004020202020204" pitchFamily="34" charset="0"/>
            </a:endParaRPr>
          </a:p>
          <a:p>
            <a:endParaRPr lang="nl-NL" sz="1100" dirty="0">
              <a:effectLst/>
              <a:latin typeface="Aptos" panose="020B0004020202020204" pitchFamily="34" charset="0"/>
              <a:ea typeface="Aptos" panose="020B0004020202020204" pitchFamily="34" charset="0"/>
              <a:cs typeface="Aptos" panose="020B0004020202020204" pitchFamily="34" charset="0"/>
            </a:endParaRPr>
          </a:p>
          <a:p>
            <a:r>
              <a:rPr lang="nl-NL" sz="1100" dirty="0" err="1">
                <a:effectLst/>
                <a:latin typeface="Aptos" panose="020B0004020202020204" pitchFamily="34" charset="0"/>
                <a:ea typeface="Aptos" panose="020B0004020202020204" pitchFamily="34" charset="0"/>
                <a:cs typeface="Aptos" panose="020B0004020202020204" pitchFamily="34" charset="0"/>
              </a:rPr>
              <a:t>Pérotin</a:t>
            </a:r>
            <a:r>
              <a:rPr lang="nl-NL" sz="1100" dirty="0">
                <a:effectLst/>
                <a:latin typeface="Aptos" panose="020B0004020202020204" pitchFamily="34" charset="0"/>
                <a:ea typeface="Aptos" panose="020B0004020202020204" pitchFamily="34" charset="0"/>
                <a:cs typeface="Aptos" panose="020B0004020202020204" pitchFamily="34" charset="0"/>
              </a:rPr>
              <a:t> </a:t>
            </a:r>
            <a:r>
              <a:rPr lang="nl-NL" sz="1100" dirty="0" err="1">
                <a:effectLst/>
                <a:latin typeface="Aptos" panose="020B0004020202020204" pitchFamily="34" charset="0"/>
                <a:ea typeface="Aptos" panose="020B0004020202020204" pitchFamily="34" charset="0"/>
                <a:cs typeface="Aptos" panose="020B0004020202020204" pitchFamily="34" charset="0"/>
              </a:rPr>
              <a:t>le</a:t>
            </a:r>
            <a:r>
              <a:rPr lang="nl-NL" sz="1100" dirty="0">
                <a:effectLst/>
                <a:latin typeface="Aptos" panose="020B0004020202020204" pitchFamily="34" charset="0"/>
                <a:ea typeface="Aptos" panose="020B0004020202020204" pitchFamily="34" charset="0"/>
                <a:cs typeface="Aptos" panose="020B0004020202020204" pitchFamily="34" charset="0"/>
              </a:rPr>
              <a:t> Grand, </a:t>
            </a:r>
            <a:r>
              <a:rPr lang="nl-NL" sz="1100" dirty="0" err="1">
                <a:effectLst/>
                <a:latin typeface="Aptos" panose="020B0004020202020204" pitchFamily="34" charset="0"/>
                <a:ea typeface="Aptos" panose="020B0004020202020204" pitchFamily="34" charset="0"/>
                <a:cs typeface="Aptos" panose="020B0004020202020204" pitchFamily="34" charset="0"/>
              </a:rPr>
              <a:t>Sederunt</a:t>
            </a:r>
            <a:r>
              <a:rPr lang="nl-NL" sz="1100" dirty="0">
                <a:effectLst/>
                <a:latin typeface="Aptos" panose="020B0004020202020204" pitchFamily="34" charset="0"/>
                <a:ea typeface="Aptos" panose="020B0004020202020204" pitchFamily="34" charset="0"/>
                <a:cs typeface="Aptos" panose="020B0004020202020204" pitchFamily="34" charset="0"/>
              </a:rPr>
              <a:t> principes, circa 1200 uitgevoerd door:</a:t>
            </a:r>
          </a:p>
          <a:p>
            <a:r>
              <a:rPr lang="nl-NL" sz="1100" dirty="0" err="1">
                <a:effectLst/>
                <a:latin typeface="Aptos" panose="020B0004020202020204" pitchFamily="34" charset="0"/>
                <a:ea typeface="Aptos" panose="020B0004020202020204" pitchFamily="34" charset="0"/>
                <a:cs typeface="Aptos" panose="020B0004020202020204" pitchFamily="34" charset="0"/>
              </a:rPr>
              <a:t>Early</a:t>
            </a:r>
            <a:r>
              <a:rPr lang="nl-NL" sz="1100" dirty="0">
                <a:effectLst/>
                <a:latin typeface="Aptos" panose="020B0004020202020204" pitchFamily="34" charset="0"/>
                <a:ea typeface="Aptos" panose="020B0004020202020204" pitchFamily="34" charset="0"/>
                <a:cs typeface="Aptos" panose="020B0004020202020204" pitchFamily="34" charset="0"/>
              </a:rPr>
              <a:t> Music </a:t>
            </a:r>
            <a:r>
              <a:rPr lang="nl-NL" sz="1100" dirty="0" err="1">
                <a:effectLst/>
                <a:latin typeface="Aptos" panose="020B0004020202020204" pitchFamily="34" charset="0"/>
                <a:ea typeface="Aptos" panose="020B0004020202020204" pitchFamily="34" charset="0"/>
                <a:cs typeface="Aptos" panose="020B0004020202020204" pitchFamily="34" charset="0"/>
              </a:rPr>
              <a:t>Consort</a:t>
            </a:r>
            <a:r>
              <a:rPr lang="nl-NL" sz="1100" dirty="0">
                <a:effectLst/>
                <a:latin typeface="Aptos" panose="020B0004020202020204" pitchFamily="34" charset="0"/>
                <a:ea typeface="Aptos" panose="020B0004020202020204" pitchFamily="34" charset="0"/>
                <a:cs typeface="Aptos" panose="020B0004020202020204" pitchFamily="34" charset="0"/>
              </a:rPr>
              <a:t> of London</a:t>
            </a:r>
          </a:p>
        </p:txBody>
      </p:sp>
      <p:sp>
        <p:nvSpPr>
          <p:cNvPr id="4" name="Tekstvak 3">
            <a:extLst>
              <a:ext uri="{FF2B5EF4-FFF2-40B4-BE49-F238E27FC236}">
                <a16:creationId xmlns:a16="http://schemas.microsoft.com/office/drawing/2014/main" id="{5EE88901-BB93-6C24-3A18-9BCC01DDF069}"/>
              </a:ext>
            </a:extLst>
          </p:cNvPr>
          <p:cNvSpPr txBox="1"/>
          <p:nvPr/>
        </p:nvSpPr>
        <p:spPr>
          <a:xfrm>
            <a:off x="450858" y="1022027"/>
            <a:ext cx="10148048" cy="1569660"/>
          </a:xfrm>
          <a:prstGeom prst="rect">
            <a:avLst/>
          </a:prstGeom>
          <a:noFill/>
        </p:spPr>
        <p:txBody>
          <a:bodyPr wrap="square" rtlCol="0">
            <a:spAutoFit/>
          </a:bodyPr>
          <a:lstStyle/>
          <a:p>
            <a:r>
              <a:rPr lang="nl-NL" sz="3200" b="1" u="sng" dirty="0">
                <a:latin typeface="Effra"/>
              </a:rPr>
              <a:t>Voorbeeldvraag muziekanalyse – Cultuur van de kerk</a:t>
            </a:r>
          </a:p>
          <a:p>
            <a:endParaRPr lang="nl-NL" sz="3200" dirty="0">
              <a:latin typeface="Effra"/>
            </a:endParaRPr>
          </a:p>
          <a:p>
            <a:endParaRPr lang="nl-NL" sz="3200" dirty="0">
              <a:latin typeface="Effra"/>
            </a:endParaRPr>
          </a:p>
        </p:txBody>
      </p:sp>
      <p:pic>
        <p:nvPicPr>
          <p:cNvPr id="5" name="Pérotin le Grand - Sederunt principes - David Munrow">
            <a:hlinkClick r:id="" action="ppaction://media"/>
            <a:extLst>
              <a:ext uri="{FF2B5EF4-FFF2-40B4-BE49-F238E27FC236}">
                <a16:creationId xmlns:a16="http://schemas.microsoft.com/office/drawing/2014/main" id="{4BE9DD8C-7653-EB66-799D-9D49CBA887D5}"/>
              </a:ext>
            </a:extLst>
          </p:cNvPr>
          <p:cNvPicPr>
            <a:picLocks noChangeAspect="1"/>
          </p:cNvPicPr>
          <p:nvPr>
            <a:audioFile r:link="rId1"/>
            <p:extLst>
              <p:ext uri="{DAA4B4D4-6D71-4841-9C94-3DE7FCFB9230}">
                <p14:media xmlns:p14="http://schemas.microsoft.com/office/powerpoint/2010/main" r:embed="rId2">
                  <p14:trim end="571501.9583"/>
                </p14:media>
              </p:ext>
            </p:extLst>
          </p:nvPr>
        </p:nvPicPr>
        <p:blipFill>
          <a:blip r:embed="rId4">
            <a:duotone>
              <a:prstClr val="black"/>
              <a:srgbClr val="652EA3">
                <a:tint val="45000"/>
                <a:satMod val="400000"/>
              </a:srgbClr>
            </a:duotone>
          </a:blip>
          <a:stretch>
            <a:fillRect/>
          </a:stretch>
        </p:blipFill>
        <p:spPr>
          <a:xfrm>
            <a:off x="970786" y="2212898"/>
            <a:ext cx="878926" cy="878926"/>
          </a:xfrm>
          <a:prstGeom prst="rect">
            <a:avLst/>
          </a:prstGeom>
        </p:spPr>
      </p:pic>
      <p:sp>
        <p:nvSpPr>
          <p:cNvPr id="6" name="Tekstvak 5">
            <a:extLst>
              <a:ext uri="{FF2B5EF4-FFF2-40B4-BE49-F238E27FC236}">
                <a16:creationId xmlns:a16="http://schemas.microsoft.com/office/drawing/2014/main" id="{9F51338F-46BD-8C88-8A92-4F4D7AADBBFA}"/>
              </a:ext>
            </a:extLst>
          </p:cNvPr>
          <p:cNvSpPr txBox="1"/>
          <p:nvPr/>
        </p:nvSpPr>
        <p:spPr>
          <a:xfrm>
            <a:off x="5888108" y="1806857"/>
            <a:ext cx="6097656" cy="2308324"/>
          </a:xfrm>
          <a:prstGeom prst="rect">
            <a:avLst/>
          </a:prstGeom>
          <a:noFill/>
        </p:spPr>
        <p:txBody>
          <a:bodyPr wrap="square">
            <a:spAutoFit/>
          </a:bodyPr>
          <a:lstStyle/>
          <a:p>
            <a:r>
              <a:rPr lang="nl-NL" sz="1600" dirty="0">
                <a:effectLst/>
                <a:latin typeface="Aptos" panose="020B0004020202020204" pitchFamily="34" charset="0"/>
                <a:ea typeface="Aptos" panose="020B0004020202020204" pitchFamily="34" charset="0"/>
                <a:cs typeface="Aptos" panose="020B0004020202020204" pitchFamily="34" charset="0"/>
              </a:rPr>
              <a:t>De hang naar verfraaiing zoals in de gotische kathedralen, kent een parallel in de ontwikkeling van de kerkmuziek. In geluidsfragment 1 hoor je het gezang </a:t>
            </a:r>
            <a:r>
              <a:rPr lang="nl-NL" sz="1600" i="1" dirty="0" err="1">
                <a:effectLst/>
                <a:latin typeface="Aptos" panose="020B0004020202020204" pitchFamily="34" charset="0"/>
                <a:ea typeface="Aptos" panose="020B0004020202020204" pitchFamily="34" charset="0"/>
                <a:cs typeface="Aptos" panose="020B0004020202020204" pitchFamily="34" charset="0"/>
              </a:rPr>
              <a:t>Sederunt</a:t>
            </a:r>
            <a:r>
              <a:rPr lang="nl-NL" sz="1600" i="1" dirty="0">
                <a:effectLst/>
                <a:latin typeface="Aptos" panose="020B0004020202020204" pitchFamily="34" charset="0"/>
                <a:ea typeface="Aptos" panose="020B0004020202020204" pitchFamily="34" charset="0"/>
                <a:cs typeface="Aptos" panose="020B0004020202020204" pitchFamily="34" charset="0"/>
              </a:rPr>
              <a:t> principes </a:t>
            </a:r>
            <a:r>
              <a:rPr lang="nl-NL" sz="1600" dirty="0">
                <a:effectLst/>
                <a:latin typeface="Aptos" panose="020B0004020202020204" pitchFamily="34" charset="0"/>
                <a:ea typeface="Aptos" panose="020B0004020202020204" pitchFamily="34" charset="0"/>
                <a:cs typeface="Aptos" panose="020B0004020202020204" pitchFamily="34" charset="0"/>
              </a:rPr>
              <a:t>dat dateert van rond 1200 en destijds werd uitgevoerd in de </a:t>
            </a:r>
            <a:r>
              <a:rPr lang="nl-NL" sz="1600" dirty="0" err="1">
                <a:effectLst/>
                <a:latin typeface="Aptos" panose="020B0004020202020204" pitchFamily="34" charset="0"/>
                <a:ea typeface="Aptos" panose="020B0004020202020204" pitchFamily="34" charset="0"/>
                <a:cs typeface="Aptos" panose="020B0004020202020204" pitchFamily="34" charset="0"/>
              </a:rPr>
              <a:t>Notre</a:t>
            </a:r>
            <a:r>
              <a:rPr lang="nl-NL" sz="1600" dirty="0">
                <a:effectLst/>
                <a:latin typeface="Aptos" panose="020B0004020202020204" pitchFamily="34" charset="0"/>
                <a:ea typeface="Aptos" panose="020B0004020202020204" pitchFamily="34" charset="0"/>
                <a:cs typeface="Aptos" panose="020B0004020202020204" pitchFamily="34" charset="0"/>
              </a:rPr>
              <a:t>-Dame in Parijs. In de kerkmuziek werden in Parijs destijds vernieuwingen geïntroduceerd ten opzichte van het gregoriaans.</a:t>
            </a:r>
          </a:p>
          <a:p>
            <a:r>
              <a:rPr lang="nl-NL" sz="1600" dirty="0">
                <a:effectLst/>
                <a:latin typeface="Aptos" panose="020B0004020202020204" pitchFamily="34" charset="0"/>
                <a:ea typeface="Aptos" panose="020B0004020202020204" pitchFamily="34" charset="0"/>
                <a:cs typeface="Aptos" panose="020B0004020202020204" pitchFamily="34" charset="0"/>
              </a:rPr>
              <a:t> </a:t>
            </a:r>
          </a:p>
          <a:p>
            <a:r>
              <a:rPr lang="nl-NL" sz="1600" b="1" dirty="0">
                <a:effectLst/>
                <a:latin typeface="Aptos" panose="020B0004020202020204" pitchFamily="34" charset="0"/>
                <a:ea typeface="Aptos" panose="020B0004020202020204" pitchFamily="34" charset="0"/>
                <a:cs typeface="Aptos" panose="020B0004020202020204" pitchFamily="34" charset="0"/>
              </a:rPr>
              <a:t>(</a:t>
            </a:r>
            <a:r>
              <a:rPr lang="nl-NL" sz="1600" b="1" dirty="0">
                <a:latin typeface="Aptos" panose="020B0004020202020204" pitchFamily="34" charset="0"/>
                <a:ea typeface="Aptos" panose="020B0004020202020204" pitchFamily="34" charset="0"/>
                <a:cs typeface="Aptos" panose="020B0004020202020204" pitchFamily="34" charset="0"/>
              </a:rPr>
              <a:t>2pt) </a:t>
            </a:r>
            <a:r>
              <a:rPr lang="nl-NL" sz="1600" b="1" dirty="0">
                <a:effectLst/>
                <a:latin typeface="Aptos" panose="020B0004020202020204" pitchFamily="34" charset="0"/>
                <a:ea typeface="Aptos" panose="020B0004020202020204" pitchFamily="34" charset="0"/>
                <a:cs typeface="Aptos" panose="020B0004020202020204" pitchFamily="34" charset="0"/>
              </a:rPr>
              <a:t>Noem twee van deze vernieuwingen aan de hand van geluidsfragment 1.</a:t>
            </a:r>
            <a:endParaRPr lang="nl-NL" sz="1600" dirty="0"/>
          </a:p>
        </p:txBody>
      </p:sp>
    </p:spTree>
    <p:extLst>
      <p:ext uri="{BB962C8B-B14F-4D97-AF65-F5344CB8AC3E}">
        <p14:creationId xmlns:p14="http://schemas.microsoft.com/office/powerpoint/2010/main" val="281686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5EE88901-BB93-6C24-3A18-9BCC01DDF069}"/>
              </a:ext>
            </a:extLst>
          </p:cNvPr>
          <p:cNvSpPr txBox="1"/>
          <p:nvPr/>
        </p:nvSpPr>
        <p:spPr>
          <a:xfrm>
            <a:off x="450858" y="1022027"/>
            <a:ext cx="10148048" cy="1569660"/>
          </a:xfrm>
          <a:prstGeom prst="rect">
            <a:avLst/>
          </a:prstGeom>
          <a:noFill/>
        </p:spPr>
        <p:txBody>
          <a:bodyPr wrap="square" rtlCol="0">
            <a:spAutoFit/>
          </a:bodyPr>
          <a:lstStyle/>
          <a:p>
            <a:r>
              <a:rPr lang="nl-NL" sz="3200" b="1" u="sng" dirty="0">
                <a:latin typeface="Effra"/>
              </a:rPr>
              <a:t>Voorbeeldvraag muziekanalyse – Cultuur van de kerk</a:t>
            </a:r>
          </a:p>
          <a:p>
            <a:endParaRPr lang="nl-NL" sz="3200" dirty="0">
              <a:latin typeface="Effra"/>
            </a:endParaRPr>
          </a:p>
          <a:p>
            <a:endParaRPr lang="nl-NL" sz="3200" dirty="0">
              <a:latin typeface="Effra"/>
            </a:endParaRPr>
          </a:p>
        </p:txBody>
      </p:sp>
      <p:pic>
        <p:nvPicPr>
          <p:cNvPr id="5" name="Pérotin le Grand - Sederunt principes - David Munrow">
            <a:hlinkClick r:id="" action="ppaction://media"/>
            <a:extLst>
              <a:ext uri="{FF2B5EF4-FFF2-40B4-BE49-F238E27FC236}">
                <a16:creationId xmlns:a16="http://schemas.microsoft.com/office/drawing/2014/main" id="{4BE9DD8C-7653-EB66-799D-9D49CBA887D5}"/>
              </a:ext>
            </a:extLst>
          </p:cNvPr>
          <p:cNvPicPr>
            <a:picLocks noChangeAspect="1"/>
          </p:cNvPicPr>
          <p:nvPr>
            <a:audioFile r:link="rId1"/>
            <p:extLst>
              <p:ext uri="{DAA4B4D4-6D71-4841-9C94-3DE7FCFB9230}">
                <p14:media xmlns:p14="http://schemas.microsoft.com/office/powerpoint/2010/main" r:embed="rId2">
                  <p14:trim end="571501.9583"/>
                </p14:media>
              </p:ext>
            </p:extLst>
          </p:nvPr>
        </p:nvPicPr>
        <p:blipFill>
          <a:blip r:embed="rId4">
            <a:duotone>
              <a:prstClr val="black"/>
              <a:srgbClr val="652EA3">
                <a:tint val="45000"/>
                <a:satMod val="400000"/>
              </a:srgbClr>
            </a:duotone>
          </a:blip>
          <a:stretch>
            <a:fillRect/>
          </a:stretch>
        </p:blipFill>
        <p:spPr>
          <a:xfrm>
            <a:off x="970786" y="2212898"/>
            <a:ext cx="878926" cy="878926"/>
          </a:xfrm>
          <a:prstGeom prst="rect">
            <a:avLst/>
          </a:prstGeom>
        </p:spPr>
      </p:pic>
      <p:sp>
        <p:nvSpPr>
          <p:cNvPr id="6" name="Tekstvak 5">
            <a:extLst>
              <a:ext uri="{FF2B5EF4-FFF2-40B4-BE49-F238E27FC236}">
                <a16:creationId xmlns:a16="http://schemas.microsoft.com/office/drawing/2014/main" id="{9F51338F-46BD-8C88-8A92-4F4D7AADBBFA}"/>
              </a:ext>
            </a:extLst>
          </p:cNvPr>
          <p:cNvSpPr txBox="1"/>
          <p:nvPr/>
        </p:nvSpPr>
        <p:spPr>
          <a:xfrm>
            <a:off x="5888108" y="1806857"/>
            <a:ext cx="6097656" cy="2308324"/>
          </a:xfrm>
          <a:prstGeom prst="rect">
            <a:avLst/>
          </a:prstGeom>
          <a:noFill/>
        </p:spPr>
        <p:txBody>
          <a:bodyPr wrap="square">
            <a:spAutoFit/>
          </a:bodyPr>
          <a:lstStyle/>
          <a:p>
            <a:r>
              <a:rPr lang="nl-NL" sz="1600" dirty="0">
                <a:effectLst/>
                <a:latin typeface="Aptos" panose="020B0004020202020204" pitchFamily="34" charset="0"/>
                <a:ea typeface="Aptos" panose="020B0004020202020204" pitchFamily="34" charset="0"/>
                <a:cs typeface="Aptos" panose="020B0004020202020204" pitchFamily="34" charset="0"/>
              </a:rPr>
              <a:t>De hang naar verfraaiing zoals in de gotische kathedralen, kent een parallel in de ontwikkeling van de kerkmuziek. In geluidsfragment 1 hoor je het gezang </a:t>
            </a:r>
            <a:r>
              <a:rPr lang="nl-NL" sz="1600" i="1" dirty="0" err="1">
                <a:effectLst/>
                <a:latin typeface="Aptos" panose="020B0004020202020204" pitchFamily="34" charset="0"/>
                <a:ea typeface="Aptos" panose="020B0004020202020204" pitchFamily="34" charset="0"/>
                <a:cs typeface="Aptos" panose="020B0004020202020204" pitchFamily="34" charset="0"/>
              </a:rPr>
              <a:t>Sederunt</a:t>
            </a:r>
            <a:r>
              <a:rPr lang="nl-NL" sz="1600" i="1" dirty="0">
                <a:effectLst/>
                <a:latin typeface="Aptos" panose="020B0004020202020204" pitchFamily="34" charset="0"/>
                <a:ea typeface="Aptos" panose="020B0004020202020204" pitchFamily="34" charset="0"/>
                <a:cs typeface="Aptos" panose="020B0004020202020204" pitchFamily="34" charset="0"/>
              </a:rPr>
              <a:t> principes </a:t>
            </a:r>
            <a:r>
              <a:rPr lang="nl-NL" sz="1600" dirty="0">
                <a:effectLst/>
                <a:latin typeface="Aptos" panose="020B0004020202020204" pitchFamily="34" charset="0"/>
                <a:ea typeface="Aptos" panose="020B0004020202020204" pitchFamily="34" charset="0"/>
                <a:cs typeface="Aptos" panose="020B0004020202020204" pitchFamily="34" charset="0"/>
              </a:rPr>
              <a:t>dat dateert van rond 1200 en destijds werd uitgevoerd in de </a:t>
            </a:r>
            <a:r>
              <a:rPr lang="nl-NL" sz="1600" dirty="0" err="1">
                <a:effectLst/>
                <a:latin typeface="Aptos" panose="020B0004020202020204" pitchFamily="34" charset="0"/>
                <a:ea typeface="Aptos" panose="020B0004020202020204" pitchFamily="34" charset="0"/>
                <a:cs typeface="Aptos" panose="020B0004020202020204" pitchFamily="34" charset="0"/>
              </a:rPr>
              <a:t>Notre</a:t>
            </a:r>
            <a:r>
              <a:rPr lang="nl-NL" sz="1600" dirty="0">
                <a:effectLst/>
                <a:latin typeface="Aptos" panose="020B0004020202020204" pitchFamily="34" charset="0"/>
                <a:ea typeface="Aptos" panose="020B0004020202020204" pitchFamily="34" charset="0"/>
                <a:cs typeface="Aptos" panose="020B0004020202020204" pitchFamily="34" charset="0"/>
              </a:rPr>
              <a:t>-Dame in Parijs. In de kerkmuziek werden in Parijs destijds vernieuwingen geïntroduceerd ten opzichte van het gregoriaans.</a:t>
            </a:r>
          </a:p>
          <a:p>
            <a:r>
              <a:rPr lang="nl-NL" sz="1600" dirty="0">
                <a:effectLst/>
                <a:latin typeface="Aptos" panose="020B0004020202020204" pitchFamily="34" charset="0"/>
                <a:ea typeface="Aptos" panose="020B0004020202020204" pitchFamily="34" charset="0"/>
                <a:cs typeface="Aptos" panose="020B0004020202020204" pitchFamily="34" charset="0"/>
              </a:rPr>
              <a:t> </a:t>
            </a:r>
          </a:p>
          <a:p>
            <a:r>
              <a:rPr lang="nl-NL" sz="1600" b="1" dirty="0">
                <a:effectLst/>
                <a:latin typeface="Aptos" panose="020B0004020202020204" pitchFamily="34" charset="0"/>
                <a:ea typeface="Aptos" panose="020B0004020202020204" pitchFamily="34" charset="0"/>
                <a:cs typeface="Aptos" panose="020B0004020202020204" pitchFamily="34" charset="0"/>
              </a:rPr>
              <a:t>(</a:t>
            </a:r>
            <a:r>
              <a:rPr lang="nl-NL" sz="1600" b="1" dirty="0">
                <a:latin typeface="Aptos" panose="020B0004020202020204" pitchFamily="34" charset="0"/>
                <a:ea typeface="Aptos" panose="020B0004020202020204" pitchFamily="34" charset="0"/>
                <a:cs typeface="Aptos" panose="020B0004020202020204" pitchFamily="34" charset="0"/>
              </a:rPr>
              <a:t>2pt) </a:t>
            </a:r>
            <a:r>
              <a:rPr lang="nl-NL" sz="1600" b="1" dirty="0">
                <a:effectLst/>
                <a:latin typeface="Aptos" panose="020B0004020202020204" pitchFamily="34" charset="0"/>
                <a:ea typeface="Aptos" panose="020B0004020202020204" pitchFamily="34" charset="0"/>
                <a:cs typeface="Aptos" panose="020B0004020202020204" pitchFamily="34" charset="0"/>
              </a:rPr>
              <a:t>Noem twee van deze vernieuwingen aan de hand van geluidsfragment 1.</a:t>
            </a:r>
            <a:endParaRPr lang="nl-NL" sz="1600" dirty="0"/>
          </a:p>
        </p:txBody>
      </p:sp>
      <p:sp>
        <p:nvSpPr>
          <p:cNvPr id="8" name="Tekstvak 7">
            <a:extLst>
              <a:ext uri="{FF2B5EF4-FFF2-40B4-BE49-F238E27FC236}">
                <a16:creationId xmlns:a16="http://schemas.microsoft.com/office/drawing/2014/main" id="{A17E7F5C-A56F-007E-CB16-5366F2B5C719}"/>
              </a:ext>
            </a:extLst>
          </p:cNvPr>
          <p:cNvSpPr txBox="1"/>
          <p:nvPr/>
        </p:nvSpPr>
        <p:spPr>
          <a:xfrm>
            <a:off x="674753" y="1759809"/>
            <a:ext cx="5677727" cy="1985159"/>
          </a:xfrm>
          <a:prstGeom prst="rect">
            <a:avLst/>
          </a:prstGeom>
          <a:noFill/>
        </p:spPr>
        <p:txBody>
          <a:bodyPr wrap="square">
            <a:spAutoFit/>
          </a:bodyPr>
          <a:lstStyle/>
          <a:p>
            <a:r>
              <a:rPr lang="nl-NL" sz="1200" b="1" dirty="0">
                <a:effectLst/>
                <a:latin typeface="Aptos" panose="020B0004020202020204" pitchFamily="34" charset="0"/>
                <a:ea typeface="Aptos" panose="020B0004020202020204" pitchFamily="34" charset="0"/>
                <a:cs typeface="Aptos" panose="020B0004020202020204" pitchFamily="34" charset="0"/>
              </a:rPr>
              <a:t>Geluidsfragment 1</a:t>
            </a:r>
          </a:p>
          <a:p>
            <a:endParaRPr lang="nl-NL" sz="1300" dirty="0">
              <a:latin typeface="Aptos" panose="020B0004020202020204" pitchFamily="34" charset="0"/>
              <a:ea typeface="Aptos" panose="020B0004020202020204" pitchFamily="34" charset="0"/>
              <a:cs typeface="Aptos" panose="020B0004020202020204" pitchFamily="34" charset="0"/>
            </a:endParaRPr>
          </a:p>
          <a:p>
            <a:endParaRPr lang="nl-NL" sz="1300" dirty="0">
              <a:effectLst/>
              <a:latin typeface="Aptos" panose="020B0004020202020204" pitchFamily="34" charset="0"/>
              <a:ea typeface="Aptos" panose="020B0004020202020204" pitchFamily="34" charset="0"/>
              <a:cs typeface="Aptos" panose="020B0004020202020204" pitchFamily="34" charset="0"/>
            </a:endParaRPr>
          </a:p>
          <a:p>
            <a:endParaRPr lang="nl-NL" sz="1300" dirty="0">
              <a:latin typeface="Aptos" panose="020B0004020202020204" pitchFamily="34" charset="0"/>
              <a:ea typeface="Aptos" panose="020B0004020202020204" pitchFamily="34" charset="0"/>
              <a:cs typeface="Aptos" panose="020B0004020202020204" pitchFamily="34" charset="0"/>
            </a:endParaRPr>
          </a:p>
          <a:p>
            <a:endParaRPr lang="nl-NL" sz="1300" dirty="0">
              <a:effectLst/>
              <a:latin typeface="Aptos" panose="020B0004020202020204" pitchFamily="34" charset="0"/>
              <a:ea typeface="Aptos" panose="020B0004020202020204" pitchFamily="34" charset="0"/>
              <a:cs typeface="Aptos" panose="020B0004020202020204" pitchFamily="34" charset="0"/>
            </a:endParaRPr>
          </a:p>
          <a:p>
            <a:br>
              <a:rPr lang="nl-NL" sz="1300" dirty="0">
                <a:latin typeface="Aptos" panose="020B0004020202020204" pitchFamily="34" charset="0"/>
                <a:ea typeface="Aptos" panose="020B0004020202020204" pitchFamily="34" charset="0"/>
                <a:cs typeface="Aptos" panose="020B0004020202020204" pitchFamily="34" charset="0"/>
              </a:rPr>
            </a:br>
            <a:endParaRPr lang="nl-NL" sz="1300" dirty="0">
              <a:latin typeface="Aptos" panose="020B0004020202020204" pitchFamily="34" charset="0"/>
              <a:ea typeface="Aptos" panose="020B0004020202020204" pitchFamily="34" charset="0"/>
              <a:cs typeface="Aptos" panose="020B0004020202020204" pitchFamily="34" charset="0"/>
            </a:endParaRPr>
          </a:p>
          <a:p>
            <a:endParaRPr lang="nl-NL" sz="1100" dirty="0">
              <a:effectLst/>
              <a:latin typeface="Aptos" panose="020B0004020202020204" pitchFamily="34" charset="0"/>
              <a:ea typeface="Aptos" panose="020B0004020202020204" pitchFamily="34" charset="0"/>
              <a:cs typeface="Aptos" panose="020B0004020202020204" pitchFamily="34" charset="0"/>
            </a:endParaRPr>
          </a:p>
          <a:p>
            <a:r>
              <a:rPr lang="nl-NL" sz="1100" dirty="0" err="1">
                <a:effectLst/>
                <a:latin typeface="Aptos" panose="020B0004020202020204" pitchFamily="34" charset="0"/>
                <a:ea typeface="Aptos" panose="020B0004020202020204" pitchFamily="34" charset="0"/>
                <a:cs typeface="Aptos" panose="020B0004020202020204" pitchFamily="34" charset="0"/>
              </a:rPr>
              <a:t>Pérotin</a:t>
            </a:r>
            <a:r>
              <a:rPr lang="nl-NL" sz="1100" dirty="0">
                <a:effectLst/>
                <a:latin typeface="Aptos" panose="020B0004020202020204" pitchFamily="34" charset="0"/>
                <a:ea typeface="Aptos" panose="020B0004020202020204" pitchFamily="34" charset="0"/>
                <a:cs typeface="Aptos" panose="020B0004020202020204" pitchFamily="34" charset="0"/>
              </a:rPr>
              <a:t> </a:t>
            </a:r>
            <a:r>
              <a:rPr lang="nl-NL" sz="1100" dirty="0" err="1">
                <a:effectLst/>
                <a:latin typeface="Aptos" panose="020B0004020202020204" pitchFamily="34" charset="0"/>
                <a:ea typeface="Aptos" panose="020B0004020202020204" pitchFamily="34" charset="0"/>
                <a:cs typeface="Aptos" panose="020B0004020202020204" pitchFamily="34" charset="0"/>
              </a:rPr>
              <a:t>le</a:t>
            </a:r>
            <a:r>
              <a:rPr lang="nl-NL" sz="1100" dirty="0">
                <a:effectLst/>
                <a:latin typeface="Aptos" panose="020B0004020202020204" pitchFamily="34" charset="0"/>
                <a:ea typeface="Aptos" panose="020B0004020202020204" pitchFamily="34" charset="0"/>
                <a:cs typeface="Aptos" panose="020B0004020202020204" pitchFamily="34" charset="0"/>
              </a:rPr>
              <a:t> Grand, </a:t>
            </a:r>
            <a:r>
              <a:rPr lang="nl-NL" sz="1100" dirty="0" err="1">
                <a:effectLst/>
                <a:latin typeface="Aptos" panose="020B0004020202020204" pitchFamily="34" charset="0"/>
                <a:ea typeface="Aptos" panose="020B0004020202020204" pitchFamily="34" charset="0"/>
                <a:cs typeface="Aptos" panose="020B0004020202020204" pitchFamily="34" charset="0"/>
              </a:rPr>
              <a:t>Sederunt</a:t>
            </a:r>
            <a:r>
              <a:rPr lang="nl-NL" sz="1100" dirty="0">
                <a:effectLst/>
                <a:latin typeface="Aptos" panose="020B0004020202020204" pitchFamily="34" charset="0"/>
                <a:ea typeface="Aptos" panose="020B0004020202020204" pitchFamily="34" charset="0"/>
                <a:cs typeface="Aptos" panose="020B0004020202020204" pitchFamily="34" charset="0"/>
              </a:rPr>
              <a:t> principes, circa 1200 uitgevoerd door:</a:t>
            </a:r>
          </a:p>
          <a:p>
            <a:r>
              <a:rPr lang="nl-NL" sz="1100" dirty="0" err="1">
                <a:effectLst/>
                <a:latin typeface="Aptos" panose="020B0004020202020204" pitchFamily="34" charset="0"/>
                <a:ea typeface="Aptos" panose="020B0004020202020204" pitchFamily="34" charset="0"/>
                <a:cs typeface="Aptos" panose="020B0004020202020204" pitchFamily="34" charset="0"/>
              </a:rPr>
              <a:t>Early</a:t>
            </a:r>
            <a:r>
              <a:rPr lang="nl-NL" sz="1100" dirty="0">
                <a:effectLst/>
                <a:latin typeface="Aptos" panose="020B0004020202020204" pitchFamily="34" charset="0"/>
                <a:ea typeface="Aptos" panose="020B0004020202020204" pitchFamily="34" charset="0"/>
                <a:cs typeface="Aptos" panose="020B0004020202020204" pitchFamily="34" charset="0"/>
              </a:rPr>
              <a:t> Music </a:t>
            </a:r>
            <a:r>
              <a:rPr lang="nl-NL" sz="1100" dirty="0" err="1">
                <a:effectLst/>
                <a:latin typeface="Aptos" panose="020B0004020202020204" pitchFamily="34" charset="0"/>
                <a:ea typeface="Aptos" panose="020B0004020202020204" pitchFamily="34" charset="0"/>
                <a:cs typeface="Aptos" panose="020B0004020202020204" pitchFamily="34" charset="0"/>
              </a:rPr>
              <a:t>Consort</a:t>
            </a:r>
            <a:r>
              <a:rPr lang="nl-NL" sz="1100" dirty="0">
                <a:effectLst/>
                <a:latin typeface="Aptos" panose="020B0004020202020204" pitchFamily="34" charset="0"/>
                <a:ea typeface="Aptos" panose="020B0004020202020204" pitchFamily="34" charset="0"/>
                <a:cs typeface="Aptos" panose="020B0004020202020204" pitchFamily="34" charset="0"/>
              </a:rPr>
              <a:t> of London</a:t>
            </a:r>
          </a:p>
        </p:txBody>
      </p:sp>
      <p:sp>
        <p:nvSpPr>
          <p:cNvPr id="7" name="Tekstvak 6">
            <a:extLst>
              <a:ext uri="{FF2B5EF4-FFF2-40B4-BE49-F238E27FC236}">
                <a16:creationId xmlns:a16="http://schemas.microsoft.com/office/drawing/2014/main" id="{CC42EB68-FC23-6E0F-09F3-B828A0A43A53}"/>
              </a:ext>
            </a:extLst>
          </p:cNvPr>
          <p:cNvSpPr txBox="1"/>
          <p:nvPr/>
        </p:nvSpPr>
        <p:spPr>
          <a:xfrm>
            <a:off x="5888108" y="4162229"/>
            <a:ext cx="6097656" cy="2031325"/>
          </a:xfrm>
          <a:prstGeom prst="rect">
            <a:avLst/>
          </a:prstGeom>
          <a:noFill/>
        </p:spPr>
        <p:txBody>
          <a:bodyPr wrap="square">
            <a:spAutoFit/>
          </a:bodyPr>
          <a:lstStyle/>
          <a:p>
            <a:pPr algn="l"/>
            <a:r>
              <a:rPr lang="nl-NL" sz="1400" b="0" i="1" dirty="0">
                <a:solidFill>
                  <a:srgbClr val="FF0000"/>
                </a:solidFill>
                <a:effectLst/>
                <a:latin typeface="Aptos" panose="020B0004020202020204" pitchFamily="34" charset="0"/>
              </a:rPr>
              <a:t>Twee van de volgende:</a:t>
            </a:r>
          </a:p>
          <a:p>
            <a:pPr algn="l"/>
            <a:r>
              <a:rPr lang="nl-NL" sz="1400" b="0" i="0" dirty="0">
                <a:solidFill>
                  <a:srgbClr val="FF0000"/>
                </a:solidFill>
                <a:effectLst/>
                <a:latin typeface="Aptos" panose="020B0004020202020204" pitchFamily="34" charset="0"/>
              </a:rPr>
              <a:t>− Het gezang is meerstemmig.</a:t>
            </a:r>
          </a:p>
          <a:p>
            <a:pPr algn="l"/>
            <a:r>
              <a:rPr lang="nl-NL" sz="1400" b="0" i="0" dirty="0">
                <a:solidFill>
                  <a:srgbClr val="FF0000"/>
                </a:solidFill>
                <a:effectLst/>
                <a:latin typeface="Aptos" panose="020B0004020202020204" pitchFamily="34" charset="0"/>
              </a:rPr>
              <a:t>− Er wordt gezongen met een vaste puls / een terugkerend/herhalend ritme.</a:t>
            </a:r>
          </a:p>
          <a:p>
            <a:pPr algn="l"/>
            <a:r>
              <a:rPr lang="nl-NL" sz="1400" b="0" i="0" dirty="0">
                <a:solidFill>
                  <a:srgbClr val="FF0000"/>
                </a:solidFill>
                <a:effectLst/>
                <a:latin typeface="Aptos" panose="020B0004020202020204" pitchFamily="34" charset="0"/>
              </a:rPr>
              <a:t>− Er wordt gezongen een begeleidende toon (de melodie wordt ondersteund door een liggende toon).</a:t>
            </a:r>
          </a:p>
          <a:p>
            <a:pPr algn="l"/>
            <a:r>
              <a:rPr lang="nl-NL" sz="1400" b="0" i="0" dirty="0">
                <a:solidFill>
                  <a:srgbClr val="FF0000"/>
                </a:solidFill>
                <a:effectLst/>
                <a:latin typeface="Aptos" panose="020B0004020202020204" pitchFamily="34" charset="0"/>
              </a:rPr>
              <a:t> </a:t>
            </a:r>
          </a:p>
          <a:p>
            <a:pPr algn="l"/>
            <a:r>
              <a:rPr lang="nl-NL" sz="1400" b="0" i="0" dirty="0">
                <a:solidFill>
                  <a:srgbClr val="FF0000"/>
                </a:solidFill>
                <a:effectLst/>
                <a:latin typeface="Aptos" panose="020B0004020202020204" pitchFamily="34" charset="0"/>
              </a:rPr>
              <a:t>Per juist antwoord 1 punt</a:t>
            </a:r>
          </a:p>
          <a:p>
            <a:pPr algn="l"/>
            <a:endParaRPr lang="nl-NL" sz="1400" b="0" i="0" dirty="0">
              <a:solidFill>
                <a:srgbClr val="FF0000"/>
              </a:solidFill>
              <a:effectLst/>
              <a:latin typeface="Aptos" panose="020B0004020202020204" pitchFamily="34" charset="0"/>
            </a:endParaRPr>
          </a:p>
          <a:p>
            <a:pPr algn="l"/>
            <a:r>
              <a:rPr lang="nl-NL" sz="1400" b="0" i="0" dirty="0">
                <a:solidFill>
                  <a:srgbClr val="FF0000"/>
                </a:solidFill>
                <a:effectLst/>
                <a:latin typeface="Aptos" panose="020B0004020202020204" pitchFamily="34" charset="0"/>
              </a:rPr>
              <a:t>Opmerking: </a:t>
            </a:r>
            <a:r>
              <a:rPr lang="nl-NL" sz="1400" u="sng" dirty="0">
                <a:solidFill>
                  <a:srgbClr val="FF0000"/>
                </a:solidFill>
                <a:latin typeface="Aptos" panose="020B0004020202020204" pitchFamily="34" charset="0"/>
              </a:rPr>
              <a:t>n</a:t>
            </a:r>
            <a:r>
              <a:rPr lang="nl-NL" sz="1400" b="0" i="0" u="sng" dirty="0">
                <a:solidFill>
                  <a:srgbClr val="FF0000"/>
                </a:solidFill>
                <a:effectLst/>
                <a:latin typeface="Aptos" panose="020B0004020202020204" pitchFamily="34" charset="0"/>
              </a:rPr>
              <a:t>iet goed</a:t>
            </a:r>
            <a:r>
              <a:rPr lang="nl-NL" sz="1400" b="0" i="0" dirty="0">
                <a:solidFill>
                  <a:srgbClr val="FF0000"/>
                </a:solidFill>
                <a:effectLst/>
                <a:latin typeface="Aptos" panose="020B0004020202020204" pitchFamily="34" charset="0"/>
              </a:rPr>
              <a:t>: er wordt gebruikgemaakt van een orgel.</a:t>
            </a:r>
          </a:p>
        </p:txBody>
      </p:sp>
    </p:spTree>
    <p:extLst>
      <p:ext uri="{BB962C8B-B14F-4D97-AF65-F5344CB8AC3E}">
        <p14:creationId xmlns:p14="http://schemas.microsoft.com/office/powerpoint/2010/main" val="313646974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schoenen&#10;&#10;Beschrijving automatisch gegenereerd met gemiddelde betrouwbaarheid">
            <a:extLst>
              <a:ext uri="{FF2B5EF4-FFF2-40B4-BE49-F238E27FC236}">
                <a16:creationId xmlns:a16="http://schemas.microsoft.com/office/drawing/2014/main" id="{A3EC797A-456C-6045-0BC1-A7715AA61257}"/>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8074125" y="333828"/>
            <a:ext cx="5278991" cy="7038652"/>
          </a:xfrm>
          <a:prstGeom prst="rect">
            <a:avLst/>
          </a:prstGeom>
        </p:spPr>
      </p:pic>
      <p:sp>
        <p:nvSpPr>
          <p:cNvPr id="2" name="Tekstvak 1">
            <a:extLst>
              <a:ext uri="{FF2B5EF4-FFF2-40B4-BE49-F238E27FC236}">
                <a16:creationId xmlns:a16="http://schemas.microsoft.com/office/drawing/2014/main" id="{CB49CE2D-3318-3CB1-01CD-7FD0DFFF5637}"/>
              </a:ext>
            </a:extLst>
          </p:cNvPr>
          <p:cNvSpPr txBox="1"/>
          <p:nvPr/>
        </p:nvSpPr>
        <p:spPr>
          <a:xfrm>
            <a:off x="986117" y="966344"/>
            <a:ext cx="10148048" cy="5509200"/>
          </a:xfrm>
          <a:prstGeom prst="rect">
            <a:avLst/>
          </a:prstGeom>
          <a:noFill/>
        </p:spPr>
        <p:txBody>
          <a:bodyPr wrap="square" rtlCol="0">
            <a:spAutoFit/>
          </a:bodyPr>
          <a:lstStyle/>
          <a:p>
            <a:r>
              <a:rPr lang="nl-NL" sz="3200" b="1" u="sng" dirty="0">
                <a:latin typeface="Effra"/>
              </a:rPr>
              <a:t>Begrippen voor analyse van dans</a:t>
            </a:r>
          </a:p>
          <a:p>
            <a:endParaRPr lang="nl-NL" sz="3200" dirty="0">
              <a:latin typeface="Effra"/>
            </a:endParaRPr>
          </a:p>
          <a:p>
            <a:r>
              <a:rPr lang="nl-NL" sz="3200" b="1" dirty="0">
                <a:latin typeface="Effra"/>
              </a:rPr>
              <a:t>Ruimte: </a:t>
            </a:r>
            <a:r>
              <a:rPr lang="nl-NL" sz="3200" dirty="0">
                <a:latin typeface="Effra"/>
              </a:rPr>
              <a:t>het </a:t>
            </a:r>
            <a:r>
              <a:rPr lang="nl-NL" sz="3200" u="sng" dirty="0">
                <a:latin typeface="Effra"/>
              </a:rPr>
              <a:t>gebruik</a:t>
            </a:r>
            <a:r>
              <a:rPr lang="nl-NL" sz="3200" dirty="0">
                <a:latin typeface="Effra"/>
              </a:rPr>
              <a:t> van de ruimte door de danser(s), </a:t>
            </a:r>
            <a:br>
              <a:rPr lang="nl-NL" sz="3200" dirty="0">
                <a:latin typeface="Effra"/>
              </a:rPr>
            </a:br>
            <a:r>
              <a:rPr lang="nl-NL" sz="3200" dirty="0">
                <a:latin typeface="Effra"/>
              </a:rPr>
              <a:t>bijv. horizontaal / verticaal, patronen, hoogtelagen/</a:t>
            </a:r>
          </a:p>
          <a:p>
            <a:endParaRPr lang="nl-NL" sz="3200" dirty="0">
              <a:latin typeface="Effra"/>
            </a:endParaRPr>
          </a:p>
          <a:p>
            <a:r>
              <a:rPr lang="nl-NL" sz="3200" b="1" dirty="0">
                <a:latin typeface="Effra"/>
              </a:rPr>
              <a:t>Tijd: </a:t>
            </a:r>
            <a:r>
              <a:rPr lang="nl-NL" sz="3200" dirty="0">
                <a:latin typeface="Effra"/>
              </a:rPr>
              <a:t>snel/langzaam, versnellen/vertragen, afwisseling)</a:t>
            </a:r>
          </a:p>
          <a:p>
            <a:endParaRPr lang="nl-NL" sz="3200" dirty="0">
              <a:latin typeface="Effra"/>
            </a:endParaRPr>
          </a:p>
          <a:p>
            <a:r>
              <a:rPr lang="nl-NL" sz="3200" b="1" dirty="0">
                <a:latin typeface="Effra"/>
              </a:rPr>
              <a:t>Kracht: </a:t>
            </a:r>
            <a:r>
              <a:rPr lang="nl-NL" sz="3200" dirty="0">
                <a:latin typeface="Effra"/>
              </a:rPr>
              <a:t>gebruik van het lichaam door de danser(s),</a:t>
            </a:r>
            <a:br>
              <a:rPr lang="nl-NL" sz="3200" dirty="0">
                <a:latin typeface="Effra"/>
              </a:rPr>
            </a:br>
            <a:r>
              <a:rPr lang="nl-NL" sz="3200" dirty="0">
                <a:latin typeface="Effra"/>
              </a:rPr>
              <a:t> bijv. aanzet, springen, vallen.</a:t>
            </a:r>
          </a:p>
          <a:p>
            <a:endParaRPr lang="nl-NL" sz="3200" dirty="0">
              <a:latin typeface="Effra"/>
            </a:endParaRPr>
          </a:p>
          <a:p>
            <a:endParaRPr lang="nl-NL" sz="3200" dirty="0">
              <a:latin typeface="Effra"/>
            </a:endParaRPr>
          </a:p>
        </p:txBody>
      </p:sp>
    </p:spTree>
    <p:extLst>
      <p:ext uri="{BB962C8B-B14F-4D97-AF65-F5344CB8AC3E}">
        <p14:creationId xmlns:p14="http://schemas.microsoft.com/office/powerpoint/2010/main" val="3500784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5EE88901-BB93-6C24-3A18-9BCC01DDF069}"/>
              </a:ext>
            </a:extLst>
          </p:cNvPr>
          <p:cNvSpPr txBox="1"/>
          <p:nvPr/>
        </p:nvSpPr>
        <p:spPr>
          <a:xfrm>
            <a:off x="460383" y="860102"/>
            <a:ext cx="10148048" cy="1384995"/>
          </a:xfrm>
          <a:prstGeom prst="rect">
            <a:avLst/>
          </a:prstGeom>
          <a:noFill/>
        </p:spPr>
        <p:txBody>
          <a:bodyPr wrap="square" rtlCol="0">
            <a:spAutoFit/>
          </a:bodyPr>
          <a:lstStyle/>
          <a:p>
            <a:r>
              <a:rPr lang="nl-NL" sz="2800" b="1" u="sng" dirty="0">
                <a:latin typeface="Effra"/>
              </a:rPr>
              <a:t>Voorbeeldvraag dansanalyse – Cultuur van de modernen</a:t>
            </a:r>
          </a:p>
          <a:p>
            <a:endParaRPr lang="nl-NL" sz="2800" dirty="0">
              <a:latin typeface="Effra"/>
            </a:endParaRPr>
          </a:p>
          <a:p>
            <a:endParaRPr lang="nl-NL" sz="2800" dirty="0">
              <a:latin typeface="Effra"/>
            </a:endParaRPr>
          </a:p>
        </p:txBody>
      </p:sp>
      <p:pic>
        <p:nvPicPr>
          <p:cNvPr id="3" name="dansvraag NOS">
            <a:hlinkClick r:id="" action="ppaction://media"/>
            <a:extLst>
              <a:ext uri="{FF2B5EF4-FFF2-40B4-BE49-F238E27FC236}">
                <a16:creationId xmlns:a16="http://schemas.microsoft.com/office/drawing/2014/main" id="{E8A6F72D-342F-9EB4-BD65-CC386FCE2D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5097" y="1568732"/>
            <a:ext cx="5040755" cy="2833211"/>
          </a:xfrm>
          <a:prstGeom prst="rect">
            <a:avLst/>
          </a:prstGeom>
        </p:spPr>
      </p:pic>
      <p:sp>
        <p:nvSpPr>
          <p:cNvPr id="5" name="Tekstvak 4">
            <a:extLst>
              <a:ext uri="{FF2B5EF4-FFF2-40B4-BE49-F238E27FC236}">
                <a16:creationId xmlns:a16="http://schemas.microsoft.com/office/drawing/2014/main" id="{28FCF128-62DE-169D-3BAE-0C5D5192D6DF}"/>
              </a:ext>
            </a:extLst>
          </p:cNvPr>
          <p:cNvSpPr txBox="1"/>
          <p:nvPr/>
        </p:nvSpPr>
        <p:spPr>
          <a:xfrm>
            <a:off x="5734879" y="1626716"/>
            <a:ext cx="6241773" cy="2893100"/>
          </a:xfrm>
          <a:prstGeom prst="rect">
            <a:avLst/>
          </a:prstGeom>
          <a:noFill/>
        </p:spPr>
        <p:txBody>
          <a:bodyPr wrap="square">
            <a:spAutoFit/>
          </a:bodyPr>
          <a:lstStyle/>
          <a:p>
            <a:r>
              <a:rPr lang="nl-NL" sz="1400" dirty="0">
                <a:effectLst/>
                <a:latin typeface="Aptos" panose="020B0004020202020204" pitchFamily="34" charset="0"/>
                <a:ea typeface="Aptos" panose="020B0004020202020204" pitchFamily="34" charset="0"/>
                <a:cs typeface="Aptos" panose="020B0004020202020204" pitchFamily="34" charset="0"/>
              </a:rPr>
              <a:t>De dynamische spanning tussen vallen en herstellen, balans en disbalans keert terug op allerlei niveau in het repertoire van Doris </a:t>
            </a:r>
            <a:r>
              <a:rPr lang="nl-NL" sz="1400" dirty="0" err="1">
                <a:effectLst/>
                <a:latin typeface="Aptos" panose="020B0004020202020204" pitchFamily="34" charset="0"/>
                <a:ea typeface="Aptos" panose="020B0004020202020204" pitchFamily="34" charset="0"/>
                <a:cs typeface="Aptos" panose="020B0004020202020204" pitchFamily="34" charset="0"/>
              </a:rPr>
              <a:t>Humphrey</a:t>
            </a:r>
            <a:r>
              <a:rPr lang="nl-NL" sz="1400" dirty="0">
                <a:effectLst/>
                <a:latin typeface="Aptos" panose="020B0004020202020204" pitchFamily="34" charset="0"/>
                <a:ea typeface="Aptos" panose="020B0004020202020204" pitchFamily="34" charset="0"/>
                <a:cs typeface="Aptos" panose="020B0004020202020204" pitchFamily="34" charset="0"/>
              </a:rPr>
              <a:t>. Hoewel het om een tegenstelling gaat, is er volgens </a:t>
            </a:r>
            <a:r>
              <a:rPr lang="nl-NL" sz="1400" dirty="0" err="1">
                <a:effectLst/>
                <a:latin typeface="Aptos" panose="020B0004020202020204" pitchFamily="34" charset="0"/>
                <a:ea typeface="Aptos" panose="020B0004020202020204" pitchFamily="34" charset="0"/>
                <a:cs typeface="Aptos" panose="020B0004020202020204" pitchFamily="34" charset="0"/>
              </a:rPr>
              <a:t>Humphrey</a:t>
            </a:r>
            <a:r>
              <a:rPr lang="nl-NL" sz="1400" dirty="0">
                <a:effectLst/>
                <a:latin typeface="Aptos" panose="020B0004020202020204" pitchFamily="34" charset="0"/>
                <a:ea typeface="Aptos" panose="020B0004020202020204" pitchFamily="34" charset="0"/>
                <a:cs typeface="Aptos" panose="020B0004020202020204" pitchFamily="34" charset="0"/>
              </a:rPr>
              <a:t> altijd sprake van zoeken naar rust, balans en harmonie.</a:t>
            </a:r>
          </a:p>
          <a:p>
            <a:r>
              <a:rPr lang="nl-NL" sz="1400" dirty="0">
                <a:effectLst/>
                <a:latin typeface="Aptos" panose="020B0004020202020204" pitchFamily="34" charset="0"/>
                <a:ea typeface="Aptos" panose="020B0004020202020204" pitchFamily="34" charset="0"/>
                <a:cs typeface="Aptos" panose="020B0004020202020204" pitchFamily="34" charset="0"/>
              </a:rPr>
              <a:t> </a:t>
            </a:r>
          </a:p>
          <a:p>
            <a:r>
              <a:rPr lang="nl-NL" sz="1400" dirty="0">
                <a:effectLst/>
                <a:latin typeface="Aptos" panose="020B0004020202020204" pitchFamily="34" charset="0"/>
                <a:ea typeface="Aptos" panose="020B0004020202020204" pitchFamily="34" charset="0"/>
                <a:cs typeface="Aptos" panose="020B0004020202020204" pitchFamily="34" charset="0"/>
              </a:rPr>
              <a:t>In filmfragment 1 worden bewegingen geoefend en getoond uit de danstechniek van </a:t>
            </a:r>
            <a:r>
              <a:rPr lang="nl-NL" sz="1400" dirty="0" err="1">
                <a:effectLst/>
                <a:latin typeface="Aptos" panose="020B0004020202020204" pitchFamily="34" charset="0"/>
                <a:ea typeface="Aptos" panose="020B0004020202020204" pitchFamily="34" charset="0"/>
                <a:cs typeface="Aptos" panose="020B0004020202020204" pitchFamily="34" charset="0"/>
              </a:rPr>
              <a:t>Humphrey</a:t>
            </a:r>
            <a:r>
              <a:rPr lang="nl-NL" sz="1400" dirty="0">
                <a:effectLst/>
                <a:latin typeface="Aptos" panose="020B0004020202020204" pitchFamily="34" charset="0"/>
                <a:ea typeface="Aptos" panose="020B0004020202020204" pitchFamily="34" charset="0"/>
                <a:cs typeface="Aptos" panose="020B0004020202020204" pitchFamily="34" charset="0"/>
              </a:rPr>
              <a:t>. Het principe van ‘</a:t>
            </a:r>
            <a:r>
              <a:rPr lang="nl-NL" sz="1400" dirty="0" err="1">
                <a:effectLst/>
                <a:latin typeface="Aptos" panose="020B0004020202020204" pitchFamily="34" charset="0"/>
                <a:ea typeface="Aptos" panose="020B0004020202020204" pitchFamily="34" charset="0"/>
                <a:cs typeface="Aptos" panose="020B0004020202020204" pitchFamily="34" charset="0"/>
              </a:rPr>
              <a:t>fall</a:t>
            </a:r>
            <a:r>
              <a:rPr lang="nl-NL" sz="1400" dirty="0">
                <a:effectLst/>
                <a:latin typeface="Aptos" panose="020B0004020202020204" pitchFamily="34" charset="0"/>
                <a:ea typeface="Aptos" panose="020B0004020202020204" pitchFamily="34" charset="0"/>
                <a:cs typeface="Aptos" panose="020B0004020202020204" pitchFamily="34" charset="0"/>
              </a:rPr>
              <a:t> </a:t>
            </a:r>
            <a:r>
              <a:rPr lang="nl-NL" sz="1400" dirty="0" err="1">
                <a:effectLst/>
                <a:latin typeface="Aptos" panose="020B0004020202020204" pitchFamily="34" charset="0"/>
                <a:ea typeface="Aptos" panose="020B0004020202020204" pitchFamily="34" charset="0"/>
                <a:cs typeface="Aptos" panose="020B0004020202020204" pitchFamily="34" charset="0"/>
              </a:rPr>
              <a:t>and</a:t>
            </a:r>
            <a:r>
              <a:rPr lang="nl-NL" sz="1400" dirty="0">
                <a:effectLst/>
                <a:latin typeface="Aptos" panose="020B0004020202020204" pitchFamily="34" charset="0"/>
                <a:ea typeface="Aptos" panose="020B0004020202020204" pitchFamily="34" charset="0"/>
                <a:cs typeface="Aptos" panose="020B0004020202020204" pitchFamily="34" charset="0"/>
              </a:rPr>
              <a:t> recovery’ is hier zichtbaar.</a:t>
            </a:r>
          </a:p>
          <a:p>
            <a:r>
              <a:rPr lang="nl-NL" sz="1400" b="1" dirty="0">
                <a:effectLst/>
                <a:latin typeface="Aptos" panose="020B0004020202020204" pitchFamily="34" charset="0"/>
                <a:ea typeface="Aptos" panose="020B0004020202020204" pitchFamily="34" charset="0"/>
                <a:cs typeface="Aptos" panose="020B0004020202020204" pitchFamily="34" charset="0"/>
              </a:rPr>
              <a:t> </a:t>
            </a:r>
            <a:endParaRPr lang="nl-NL" sz="14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Aptos" panose="020B0004020202020204" pitchFamily="34" charset="0"/>
              <a:buChar char="-"/>
            </a:pPr>
            <a:r>
              <a:rPr lang="nl-NL" sz="1400" b="1" dirty="0">
                <a:latin typeface="Aptos" panose="020B0004020202020204" pitchFamily="34" charset="0"/>
                <a:ea typeface="Times New Roman" panose="02020603050405020304" pitchFamily="18" charset="0"/>
                <a:cs typeface="Times New Roman" panose="02020603050405020304" pitchFamily="18" charset="0"/>
              </a:rPr>
              <a:t>(1pt) </a:t>
            </a:r>
            <a:r>
              <a:rPr lang="nl-NL" sz="1400" b="1" dirty="0">
                <a:effectLst/>
                <a:latin typeface="Aptos" panose="020B0004020202020204" pitchFamily="34" charset="0"/>
                <a:ea typeface="Times New Roman" panose="02020603050405020304" pitchFamily="18" charset="0"/>
                <a:cs typeface="Times New Roman" panose="02020603050405020304" pitchFamily="18" charset="0"/>
              </a:rPr>
              <a:t>Geef een voorbeeld van dit principe aan de hand van het filmfragment.</a:t>
            </a:r>
            <a:br>
              <a:rPr lang="nl-NL" sz="1400" b="1" dirty="0">
                <a:latin typeface="Aptos" panose="020B0004020202020204" pitchFamily="34" charset="0"/>
                <a:ea typeface="Times New Roman" panose="02020603050405020304" pitchFamily="18" charset="0"/>
                <a:cs typeface="Times New Roman" panose="02020603050405020304" pitchFamily="18" charset="0"/>
              </a:rPr>
            </a:br>
            <a:endParaRPr lang="nl-NL" sz="14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ptos" panose="020B0004020202020204" pitchFamily="34" charset="0"/>
              <a:buChar char="-"/>
            </a:pPr>
            <a:r>
              <a:rPr lang="nl-NL" sz="1400" b="1" dirty="0">
                <a:effectLst/>
                <a:latin typeface="Aptos" panose="020B0004020202020204" pitchFamily="34" charset="0"/>
                <a:ea typeface="Times New Roman" panose="02020603050405020304" pitchFamily="18" charset="0"/>
                <a:cs typeface="Times New Roman" panose="02020603050405020304" pitchFamily="18" charset="0"/>
              </a:rPr>
              <a:t>(1pt) Noem vervolgens nog twee kenmerken van moderne dans in deze oefening. Laat aspecten van theatervormgeving buiten beschouwing.</a:t>
            </a:r>
            <a:endParaRPr lang="nl-NL" sz="14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0133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5EE88901-BB93-6C24-3A18-9BCC01DDF069}"/>
              </a:ext>
            </a:extLst>
          </p:cNvPr>
          <p:cNvSpPr txBox="1"/>
          <p:nvPr/>
        </p:nvSpPr>
        <p:spPr>
          <a:xfrm>
            <a:off x="460383" y="860102"/>
            <a:ext cx="10148048" cy="1384995"/>
          </a:xfrm>
          <a:prstGeom prst="rect">
            <a:avLst/>
          </a:prstGeom>
          <a:noFill/>
        </p:spPr>
        <p:txBody>
          <a:bodyPr wrap="square" rtlCol="0">
            <a:spAutoFit/>
          </a:bodyPr>
          <a:lstStyle/>
          <a:p>
            <a:r>
              <a:rPr lang="nl-NL" sz="2800" b="1" u="sng" dirty="0">
                <a:latin typeface="Effra"/>
              </a:rPr>
              <a:t>Voorbeeldvraag dansanalyse – Cultuur van de modernen</a:t>
            </a:r>
          </a:p>
          <a:p>
            <a:endParaRPr lang="nl-NL" sz="2800" dirty="0">
              <a:latin typeface="Effra"/>
            </a:endParaRPr>
          </a:p>
          <a:p>
            <a:endParaRPr lang="nl-NL" sz="2800" dirty="0">
              <a:latin typeface="Effra"/>
            </a:endParaRPr>
          </a:p>
        </p:txBody>
      </p:sp>
      <p:pic>
        <p:nvPicPr>
          <p:cNvPr id="3" name="dansvraag NOS">
            <a:hlinkClick r:id="" action="ppaction://media"/>
            <a:extLst>
              <a:ext uri="{FF2B5EF4-FFF2-40B4-BE49-F238E27FC236}">
                <a16:creationId xmlns:a16="http://schemas.microsoft.com/office/drawing/2014/main" id="{E8A6F72D-342F-9EB4-BD65-CC386FCE2DD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5097" y="1568732"/>
            <a:ext cx="5040755" cy="2833211"/>
          </a:xfrm>
          <a:prstGeom prst="rect">
            <a:avLst/>
          </a:prstGeom>
        </p:spPr>
      </p:pic>
      <p:sp>
        <p:nvSpPr>
          <p:cNvPr id="5" name="Tekstvak 4">
            <a:extLst>
              <a:ext uri="{FF2B5EF4-FFF2-40B4-BE49-F238E27FC236}">
                <a16:creationId xmlns:a16="http://schemas.microsoft.com/office/drawing/2014/main" id="{28FCF128-62DE-169D-3BAE-0C5D5192D6DF}"/>
              </a:ext>
            </a:extLst>
          </p:cNvPr>
          <p:cNvSpPr txBox="1"/>
          <p:nvPr/>
        </p:nvSpPr>
        <p:spPr>
          <a:xfrm>
            <a:off x="5734879" y="1626716"/>
            <a:ext cx="6241773" cy="2893100"/>
          </a:xfrm>
          <a:prstGeom prst="rect">
            <a:avLst/>
          </a:prstGeom>
          <a:noFill/>
        </p:spPr>
        <p:txBody>
          <a:bodyPr wrap="square">
            <a:spAutoFit/>
          </a:bodyPr>
          <a:lstStyle/>
          <a:p>
            <a:r>
              <a:rPr lang="nl-NL" sz="1400" dirty="0">
                <a:effectLst/>
                <a:latin typeface="Aptos" panose="020B0004020202020204" pitchFamily="34" charset="0"/>
                <a:ea typeface="Aptos" panose="020B0004020202020204" pitchFamily="34" charset="0"/>
                <a:cs typeface="Aptos" panose="020B0004020202020204" pitchFamily="34" charset="0"/>
              </a:rPr>
              <a:t>De dynamische spanning tussen vallen en herstellen, balans en disbalans keert terug op allerlei niveau in het repertoire van Doris </a:t>
            </a:r>
            <a:r>
              <a:rPr lang="nl-NL" sz="1400" dirty="0" err="1">
                <a:effectLst/>
                <a:latin typeface="Aptos" panose="020B0004020202020204" pitchFamily="34" charset="0"/>
                <a:ea typeface="Aptos" panose="020B0004020202020204" pitchFamily="34" charset="0"/>
                <a:cs typeface="Aptos" panose="020B0004020202020204" pitchFamily="34" charset="0"/>
              </a:rPr>
              <a:t>Humphrey</a:t>
            </a:r>
            <a:r>
              <a:rPr lang="nl-NL" sz="1400" dirty="0">
                <a:effectLst/>
                <a:latin typeface="Aptos" panose="020B0004020202020204" pitchFamily="34" charset="0"/>
                <a:ea typeface="Aptos" panose="020B0004020202020204" pitchFamily="34" charset="0"/>
                <a:cs typeface="Aptos" panose="020B0004020202020204" pitchFamily="34" charset="0"/>
              </a:rPr>
              <a:t>. Hoewel het om een tegenstelling gaat, is er volgens </a:t>
            </a:r>
            <a:r>
              <a:rPr lang="nl-NL" sz="1400" dirty="0" err="1">
                <a:effectLst/>
                <a:latin typeface="Aptos" panose="020B0004020202020204" pitchFamily="34" charset="0"/>
                <a:ea typeface="Aptos" panose="020B0004020202020204" pitchFamily="34" charset="0"/>
                <a:cs typeface="Aptos" panose="020B0004020202020204" pitchFamily="34" charset="0"/>
              </a:rPr>
              <a:t>Humphrey</a:t>
            </a:r>
            <a:r>
              <a:rPr lang="nl-NL" sz="1400" dirty="0">
                <a:effectLst/>
                <a:latin typeface="Aptos" panose="020B0004020202020204" pitchFamily="34" charset="0"/>
                <a:ea typeface="Aptos" panose="020B0004020202020204" pitchFamily="34" charset="0"/>
                <a:cs typeface="Aptos" panose="020B0004020202020204" pitchFamily="34" charset="0"/>
              </a:rPr>
              <a:t> altijd sprake van zoeken naar rust, balans en harmonie.</a:t>
            </a:r>
          </a:p>
          <a:p>
            <a:r>
              <a:rPr lang="nl-NL" sz="1400" dirty="0">
                <a:effectLst/>
                <a:latin typeface="Aptos" panose="020B0004020202020204" pitchFamily="34" charset="0"/>
                <a:ea typeface="Aptos" panose="020B0004020202020204" pitchFamily="34" charset="0"/>
                <a:cs typeface="Aptos" panose="020B0004020202020204" pitchFamily="34" charset="0"/>
              </a:rPr>
              <a:t> </a:t>
            </a:r>
          </a:p>
          <a:p>
            <a:r>
              <a:rPr lang="nl-NL" sz="1400" dirty="0">
                <a:effectLst/>
                <a:latin typeface="Aptos" panose="020B0004020202020204" pitchFamily="34" charset="0"/>
                <a:ea typeface="Aptos" panose="020B0004020202020204" pitchFamily="34" charset="0"/>
                <a:cs typeface="Aptos" panose="020B0004020202020204" pitchFamily="34" charset="0"/>
              </a:rPr>
              <a:t>In filmfragment 1 worden bewegingen geoefend en getoond uit de danstechniek van </a:t>
            </a:r>
            <a:r>
              <a:rPr lang="nl-NL" sz="1400" dirty="0" err="1">
                <a:effectLst/>
                <a:latin typeface="Aptos" panose="020B0004020202020204" pitchFamily="34" charset="0"/>
                <a:ea typeface="Aptos" panose="020B0004020202020204" pitchFamily="34" charset="0"/>
                <a:cs typeface="Aptos" panose="020B0004020202020204" pitchFamily="34" charset="0"/>
              </a:rPr>
              <a:t>Humphrey</a:t>
            </a:r>
            <a:r>
              <a:rPr lang="nl-NL" sz="1400" dirty="0">
                <a:effectLst/>
                <a:latin typeface="Aptos" panose="020B0004020202020204" pitchFamily="34" charset="0"/>
                <a:ea typeface="Aptos" panose="020B0004020202020204" pitchFamily="34" charset="0"/>
                <a:cs typeface="Aptos" panose="020B0004020202020204" pitchFamily="34" charset="0"/>
              </a:rPr>
              <a:t>. Het principe van ‘</a:t>
            </a:r>
            <a:r>
              <a:rPr lang="nl-NL" sz="1400" dirty="0" err="1">
                <a:effectLst/>
                <a:latin typeface="Aptos" panose="020B0004020202020204" pitchFamily="34" charset="0"/>
                <a:ea typeface="Aptos" panose="020B0004020202020204" pitchFamily="34" charset="0"/>
                <a:cs typeface="Aptos" panose="020B0004020202020204" pitchFamily="34" charset="0"/>
              </a:rPr>
              <a:t>fall</a:t>
            </a:r>
            <a:r>
              <a:rPr lang="nl-NL" sz="1400" dirty="0">
                <a:effectLst/>
                <a:latin typeface="Aptos" panose="020B0004020202020204" pitchFamily="34" charset="0"/>
                <a:ea typeface="Aptos" panose="020B0004020202020204" pitchFamily="34" charset="0"/>
                <a:cs typeface="Aptos" panose="020B0004020202020204" pitchFamily="34" charset="0"/>
              </a:rPr>
              <a:t> </a:t>
            </a:r>
            <a:r>
              <a:rPr lang="nl-NL" sz="1400" dirty="0" err="1">
                <a:effectLst/>
                <a:latin typeface="Aptos" panose="020B0004020202020204" pitchFamily="34" charset="0"/>
                <a:ea typeface="Aptos" panose="020B0004020202020204" pitchFamily="34" charset="0"/>
                <a:cs typeface="Aptos" panose="020B0004020202020204" pitchFamily="34" charset="0"/>
              </a:rPr>
              <a:t>and</a:t>
            </a:r>
            <a:r>
              <a:rPr lang="nl-NL" sz="1400" dirty="0">
                <a:effectLst/>
                <a:latin typeface="Aptos" panose="020B0004020202020204" pitchFamily="34" charset="0"/>
                <a:ea typeface="Aptos" panose="020B0004020202020204" pitchFamily="34" charset="0"/>
                <a:cs typeface="Aptos" panose="020B0004020202020204" pitchFamily="34" charset="0"/>
              </a:rPr>
              <a:t> recovery’ is hier zichtbaar.</a:t>
            </a:r>
          </a:p>
          <a:p>
            <a:r>
              <a:rPr lang="nl-NL" sz="1400" b="1" dirty="0">
                <a:effectLst/>
                <a:latin typeface="Aptos" panose="020B0004020202020204" pitchFamily="34" charset="0"/>
                <a:ea typeface="Aptos" panose="020B0004020202020204" pitchFamily="34" charset="0"/>
                <a:cs typeface="Aptos" panose="020B0004020202020204" pitchFamily="34" charset="0"/>
              </a:rPr>
              <a:t> </a:t>
            </a:r>
            <a:endParaRPr lang="nl-NL" sz="14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Aptos" panose="020B0004020202020204" pitchFamily="34" charset="0"/>
              <a:buChar char="-"/>
            </a:pPr>
            <a:r>
              <a:rPr lang="nl-NL" sz="1400" b="1" dirty="0">
                <a:latin typeface="Aptos" panose="020B0004020202020204" pitchFamily="34" charset="0"/>
                <a:ea typeface="Times New Roman" panose="02020603050405020304" pitchFamily="18" charset="0"/>
                <a:cs typeface="Times New Roman" panose="02020603050405020304" pitchFamily="18" charset="0"/>
              </a:rPr>
              <a:t>(1pt) </a:t>
            </a:r>
            <a:r>
              <a:rPr lang="nl-NL" sz="1400" b="1" dirty="0">
                <a:effectLst/>
                <a:latin typeface="Aptos" panose="020B0004020202020204" pitchFamily="34" charset="0"/>
                <a:ea typeface="Times New Roman" panose="02020603050405020304" pitchFamily="18" charset="0"/>
                <a:cs typeface="Times New Roman" panose="02020603050405020304" pitchFamily="18" charset="0"/>
              </a:rPr>
              <a:t>Geef een voorbeeld van dit principe aan de hand van het filmfragment.</a:t>
            </a:r>
            <a:br>
              <a:rPr lang="nl-NL" sz="1400" b="1" dirty="0">
                <a:latin typeface="Aptos" panose="020B0004020202020204" pitchFamily="34" charset="0"/>
                <a:ea typeface="Times New Roman" panose="02020603050405020304" pitchFamily="18" charset="0"/>
                <a:cs typeface="Times New Roman" panose="02020603050405020304" pitchFamily="18" charset="0"/>
              </a:rPr>
            </a:br>
            <a:endParaRPr lang="nl-NL" sz="14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ptos" panose="020B0004020202020204" pitchFamily="34" charset="0"/>
              <a:buChar char="-"/>
            </a:pPr>
            <a:r>
              <a:rPr lang="nl-NL" sz="1400" b="1" dirty="0">
                <a:effectLst/>
                <a:latin typeface="Aptos" panose="020B0004020202020204" pitchFamily="34" charset="0"/>
                <a:ea typeface="Times New Roman" panose="02020603050405020304" pitchFamily="18" charset="0"/>
                <a:cs typeface="Times New Roman" panose="02020603050405020304" pitchFamily="18" charset="0"/>
              </a:rPr>
              <a:t>(1pt) Noem vervolgens nog twee kenmerken van moderne dans in deze oefening. Laat aspecten van theatervormgeving buiten beschouwing.</a:t>
            </a:r>
            <a:endParaRPr lang="nl-NL" sz="14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Tekstvak 7">
            <a:extLst>
              <a:ext uri="{FF2B5EF4-FFF2-40B4-BE49-F238E27FC236}">
                <a16:creationId xmlns:a16="http://schemas.microsoft.com/office/drawing/2014/main" id="{000518D8-7CB8-EA2E-605A-36CC87519E8D}"/>
              </a:ext>
            </a:extLst>
          </p:cNvPr>
          <p:cNvSpPr txBox="1"/>
          <p:nvPr/>
        </p:nvSpPr>
        <p:spPr>
          <a:xfrm>
            <a:off x="460383" y="4764324"/>
            <a:ext cx="11377121" cy="1169551"/>
          </a:xfrm>
          <a:prstGeom prst="rect">
            <a:avLst/>
          </a:prstGeom>
          <a:noFill/>
        </p:spPr>
        <p:txBody>
          <a:bodyPr wrap="square">
            <a:spAutoFit/>
          </a:bodyPr>
          <a:lstStyle/>
          <a:p>
            <a:pPr algn="l"/>
            <a:r>
              <a:rPr lang="nl-NL" sz="1400" b="0" i="0" u="sng" dirty="0">
                <a:solidFill>
                  <a:srgbClr val="FF0000"/>
                </a:solidFill>
                <a:effectLst/>
                <a:latin typeface="Aptos" panose="020B0004020202020204" pitchFamily="34" charset="0"/>
              </a:rPr>
              <a:t>Voorbeeld van een juist antwoord:</a:t>
            </a:r>
            <a:r>
              <a:rPr lang="nl-NL" sz="1400" b="0" i="0" dirty="0">
                <a:solidFill>
                  <a:srgbClr val="FF0000"/>
                </a:solidFill>
                <a:effectLst/>
                <a:latin typeface="Aptos" panose="020B0004020202020204" pitchFamily="34" charset="0"/>
              </a:rPr>
              <a:t> </a:t>
            </a:r>
            <a:br>
              <a:rPr lang="nl-NL" sz="1400" b="0" i="0" dirty="0">
                <a:solidFill>
                  <a:srgbClr val="FF0000"/>
                </a:solidFill>
                <a:effectLst/>
                <a:latin typeface="Aptos" panose="020B0004020202020204" pitchFamily="34" charset="0"/>
              </a:rPr>
            </a:br>
            <a:br>
              <a:rPr lang="nl-NL" sz="1400" b="0" i="0" dirty="0">
                <a:solidFill>
                  <a:srgbClr val="FF0000"/>
                </a:solidFill>
                <a:effectLst/>
                <a:latin typeface="Aptos" panose="020B0004020202020204" pitchFamily="34" charset="0"/>
              </a:rPr>
            </a:br>
            <a:r>
              <a:rPr lang="nl-NL" sz="1400" b="0" i="0" dirty="0">
                <a:solidFill>
                  <a:srgbClr val="FF0000"/>
                </a:solidFill>
                <a:effectLst/>
                <a:latin typeface="Aptos" panose="020B0004020202020204" pitchFamily="34" charset="0"/>
              </a:rPr>
              <a:t>(midden van het fragment) De danseres draait, brengt armen en bovenlijf naar rechts, waarbij alle gewicht op één been wordt geplaatst (disbalans) en van daaruit ontstaat een nieuwe (tegen)beweging naar links, waarmee ze de balans herstelt.</a:t>
            </a:r>
          </a:p>
          <a:p>
            <a:pPr algn="l"/>
            <a:r>
              <a:rPr lang="nl-NL" sz="1400" b="0" i="0" dirty="0">
                <a:solidFill>
                  <a:srgbClr val="FF0000"/>
                </a:solidFill>
                <a:effectLst/>
                <a:latin typeface="Aptos" panose="020B0004020202020204" pitchFamily="34" charset="0"/>
              </a:rPr>
              <a:t> </a:t>
            </a:r>
          </a:p>
        </p:txBody>
      </p:sp>
    </p:spTree>
    <p:extLst>
      <p:ext uri="{BB962C8B-B14F-4D97-AF65-F5344CB8AC3E}">
        <p14:creationId xmlns:p14="http://schemas.microsoft.com/office/powerpoint/2010/main" val="3964999582"/>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5EE88901-BB93-6C24-3A18-9BCC01DDF069}"/>
              </a:ext>
            </a:extLst>
          </p:cNvPr>
          <p:cNvSpPr txBox="1"/>
          <p:nvPr/>
        </p:nvSpPr>
        <p:spPr>
          <a:xfrm>
            <a:off x="460383" y="860102"/>
            <a:ext cx="10148048" cy="1384995"/>
          </a:xfrm>
          <a:prstGeom prst="rect">
            <a:avLst/>
          </a:prstGeom>
          <a:noFill/>
        </p:spPr>
        <p:txBody>
          <a:bodyPr wrap="square" rtlCol="0">
            <a:spAutoFit/>
          </a:bodyPr>
          <a:lstStyle/>
          <a:p>
            <a:r>
              <a:rPr lang="nl-NL" sz="2800" b="1" u="sng" dirty="0">
                <a:latin typeface="Effra"/>
              </a:rPr>
              <a:t>Voorbeeldvraag dansanalyse – Cultuur van de modernen</a:t>
            </a:r>
          </a:p>
          <a:p>
            <a:endParaRPr lang="nl-NL" sz="2800" dirty="0">
              <a:latin typeface="Effra"/>
            </a:endParaRPr>
          </a:p>
          <a:p>
            <a:endParaRPr lang="nl-NL" sz="2800" dirty="0">
              <a:latin typeface="Effra"/>
            </a:endParaRPr>
          </a:p>
        </p:txBody>
      </p:sp>
      <p:pic>
        <p:nvPicPr>
          <p:cNvPr id="3" name="dansvraag NOS">
            <a:hlinkClick r:id="" action="ppaction://media"/>
            <a:extLst>
              <a:ext uri="{FF2B5EF4-FFF2-40B4-BE49-F238E27FC236}">
                <a16:creationId xmlns:a16="http://schemas.microsoft.com/office/drawing/2014/main" id="{E8A6F72D-342F-9EB4-BD65-CC386FCE2DD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5097" y="1568732"/>
            <a:ext cx="5040755" cy="2833211"/>
          </a:xfrm>
          <a:prstGeom prst="rect">
            <a:avLst/>
          </a:prstGeom>
        </p:spPr>
      </p:pic>
      <p:sp>
        <p:nvSpPr>
          <p:cNvPr id="5" name="Tekstvak 4">
            <a:extLst>
              <a:ext uri="{FF2B5EF4-FFF2-40B4-BE49-F238E27FC236}">
                <a16:creationId xmlns:a16="http://schemas.microsoft.com/office/drawing/2014/main" id="{28FCF128-62DE-169D-3BAE-0C5D5192D6DF}"/>
              </a:ext>
            </a:extLst>
          </p:cNvPr>
          <p:cNvSpPr txBox="1"/>
          <p:nvPr/>
        </p:nvSpPr>
        <p:spPr>
          <a:xfrm>
            <a:off x="5734879" y="1626716"/>
            <a:ext cx="6241773" cy="2893100"/>
          </a:xfrm>
          <a:prstGeom prst="rect">
            <a:avLst/>
          </a:prstGeom>
          <a:noFill/>
        </p:spPr>
        <p:txBody>
          <a:bodyPr wrap="square">
            <a:spAutoFit/>
          </a:bodyPr>
          <a:lstStyle/>
          <a:p>
            <a:r>
              <a:rPr lang="nl-NL" sz="1400" dirty="0">
                <a:effectLst/>
                <a:latin typeface="Aptos" panose="020B0004020202020204" pitchFamily="34" charset="0"/>
                <a:ea typeface="Aptos" panose="020B0004020202020204" pitchFamily="34" charset="0"/>
                <a:cs typeface="Aptos" panose="020B0004020202020204" pitchFamily="34" charset="0"/>
              </a:rPr>
              <a:t>De dynamische spanning tussen vallen en herstellen, balans en disbalans keert terug op allerlei niveau in het repertoire van Doris </a:t>
            </a:r>
            <a:r>
              <a:rPr lang="nl-NL" sz="1400" dirty="0" err="1">
                <a:effectLst/>
                <a:latin typeface="Aptos" panose="020B0004020202020204" pitchFamily="34" charset="0"/>
                <a:ea typeface="Aptos" panose="020B0004020202020204" pitchFamily="34" charset="0"/>
                <a:cs typeface="Aptos" panose="020B0004020202020204" pitchFamily="34" charset="0"/>
              </a:rPr>
              <a:t>Humphrey</a:t>
            </a:r>
            <a:r>
              <a:rPr lang="nl-NL" sz="1400" dirty="0">
                <a:effectLst/>
                <a:latin typeface="Aptos" panose="020B0004020202020204" pitchFamily="34" charset="0"/>
                <a:ea typeface="Aptos" panose="020B0004020202020204" pitchFamily="34" charset="0"/>
                <a:cs typeface="Aptos" panose="020B0004020202020204" pitchFamily="34" charset="0"/>
              </a:rPr>
              <a:t>. Hoewel het om een tegenstelling gaat, is er volgens </a:t>
            </a:r>
            <a:r>
              <a:rPr lang="nl-NL" sz="1400" dirty="0" err="1">
                <a:effectLst/>
                <a:latin typeface="Aptos" panose="020B0004020202020204" pitchFamily="34" charset="0"/>
                <a:ea typeface="Aptos" panose="020B0004020202020204" pitchFamily="34" charset="0"/>
                <a:cs typeface="Aptos" panose="020B0004020202020204" pitchFamily="34" charset="0"/>
              </a:rPr>
              <a:t>Humphrey</a:t>
            </a:r>
            <a:r>
              <a:rPr lang="nl-NL" sz="1400" dirty="0">
                <a:effectLst/>
                <a:latin typeface="Aptos" panose="020B0004020202020204" pitchFamily="34" charset="0"/>
                <a:ea typeface="Aptos" panose="020B0004020202020204" pitchFamily="34" charset="0"/>
                <a:cs typeface="Aptos" panose="020B0004020202020204" pitchFamily="34" charset="0"/>
              </a:rPr>
              <a:t> altijd sprake van zoeken naar rust, balans en harmonie.</a:t>
            </a:r>
          </a:p>
          <a:p>
            <a:r>
              <a:rPr lang="nl-NL" sz="1400" dirty="0">
                <a:effectLst/>
                <a:latin typeface="Aptos" panose="020B0004020202020204" pitchFamily="34" charset="0"/>
                <a:ea typeface="Aptos" panose="020B0004020202020204" pitchFamily="34" charset="0"/>
                <a:cs typeface="Aptos" panose="020B0004020202020204" pitchFamily="34" charset="0"/>
              </a:rPr>
              <a:t> </a:t>
            </a:r>
          </a:p>
          <a:p>
            <a:r>
              <a:rPr lang="nl-NL" sz="1400" dirty="0">
                <a:effectLst/>
                <a:latin typeface="Aptos" panose="020B0004020202020204" pitchFamily="34" charset="0"/>
                <a:ea typeface="Aptos" panose="020B0004020202020204" pitchFamily="34" charset="0"/>
                <a:cs typeface="Aptos" panose="020B0004020202020204" pitchFamily="34" charset="0"/>
              </a:rPr>
              <a:t>In filmfragment 1 worden bewegingen geoefend en getoond uit de danstechniek van </a:t>
            </a:r>
            <a:r>
              <a:rPr lang="nl-NL" sz="1400" dirty="0" err="1">
                <a:effectLst/>
                <a:latin typeface="Aptos" panose="020B0004020202020204" pitchFamily="34" charset="0"/>
                <a:ea typeface="Aptos" panose="020B0004020202020204" pitchFamily="34" charset="0"/>
                <a:cs typeface="Aptos" panose="020B0004020202020204" pitchFamily="34" charset="0"/>
              </a:rPr>
              <a:t>Humphrey</a:t>
            </a:r>
            <a:r>
              <a:rPr lang="nl-NL" sz="1400" dirty="0">
                <a:effectLst/>
                <a:latin typeface="Aptos" panose="020B0004020202020204" pitchFamily="34" charset="0"/>
                <a:ea typeface="Aptos" panose="020B0004020202020204" pitchFamily="34" charset="0"/>
                <a:cs typeface="Aptos" panose="020B0004020202020204" pitchFamily="34" charset="0"/>
              </a:rPr>
              <a:t>. Het principe van ‘</a:t>
            </a:r>
            <a:r>
              <a:rPr lang="nl-NL" sz="1400" dirty="0" err="1">
                <a:effectLst/>
                <a:latin typeface="Aptos" panose="020B0004020202020204" pitchFamily="34" charset="0"/>
                <a:ea typeface="Aptos" panose="020B0004020202020204" pitchFamily="34" charset="0"/>
                <a:cs typeface="Aptos" panose="020B0004020202020204" pitchFamily="34" charset="0"/>
              </a:rPr>
              <a:t>fall</a:t>
            </a:r>
            <a:r>
              <a:rPr lang="nl-NL" sz="1400" dirty="0">
                <a:effectLst/>
                <a:latin typeface="Aptos" panose="020B0004020202020204" pitchFamily="34" charset="0"/>
                <a:ea typeface="Aptos" panose="020B0004020202020204" pitchFamily="34" charset="0"/>
                <a:cs typeface="Aptos" panose="020B0004020202020204" pitchFamily="34" charset="0"/>
              </a:rPr>
              <a:t> </a:t>
            </a:r>
            <a:r>
              <a:rPr lang="nl-NL" sz="1400" dirty="0" err="1">
                <a:effectLst/>
                <a:latin typeface="Aptos" panose="020B0004020202020204" pitchFamily="34" charset="0"/>
                <a:ea typeface="Aptos" panose="020B0004020202020204" pitchFamily="34" charset="0"/>
                <a:cs typeface="Aptos" panose="020B0004020202020204" pitchFamily="34" charset="0"/>
              </a:rPr>
              <a:t>and</a:t>
            </a:r>
            <a:r>
              <a:rPr lang="nl-NL" sz="1400" dirty="0">
                <a:effectLst/>
                <a:latin typeface="Aptos" panose="020B0004020202020204" pitchFamily="34" charset="0"/>
                <a:ea typeface="Aptos" panose="020B0004020202020204" pitchFamily="34" charset="0"/>
                <a:cs typeface="Aptos" panose="020B0004020202020204" pitchFamily="34" charset="0"/>
              </a:rPr>
              <a:t> recovery’ is hier zichtbaar.</a:t>
            </a:r>
          </a:p>
          <a:p>
            <a:r>
              <a:rPr lang="nl-NL" sz="1400" b="1" dirty="0">
                <a:effectLst/>
                <a:latin typeface="Aptos" panose="020B0004020202020204" pitchFamily="34" charset="0"/>
                <a:ea typeface="Aptos" panose="020B0004020202020204" pitchFamily="34" charset="0"/>
                <a:cs typeface="Aptos" panose="020B0004020202020204" pitchFamily="34" charset="0"/>
              </a:rPr>
              <a:t> </a:t>
            </a:r>
            <a:endParaRPr lang="nl-NL" sz="14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Aptos" panose="020B0004020202020204" pitchFamily="34" charset="0"/>
              <a:buChar char="-"/>
            </a:pPr>
            <a:r>
              <a:rPr lang="nl-NL" sz="1400" b="1" dirty="0">
                <a:latin typeface="Aptos" panose="020B0004020202020204" pitchFamily="34" charset="0"/>
                <a:ea typeface="Times New Roman" panose="02020603050405020304" pitchFamily="18" charset="0"/>
                <a:cs typeface="Times New Roman" panose="02020603050405020304" pitchFamily="18" charset="0"/>
              </a:rPr>
              <a:t>(1pt) </a:t>
            </a:r>
            <a:r>
              <a:rPr lang="nl-NL" sz="1400" b="1" dirty="0">
                <a:effectLst/>
                <a:latin typeface="Aptos" panose="020B0004020202020204" pitchFamily="34" charset="0"/>
                <a:ea typeface="Times New Roman" panose="02020603050405020304" pitchFamily="18" charset="0"/>
                <a:cs typeface="Times New Roman" panose="02020603050405020304" pitchFamily="18" charset="0"/>
              </a:rPr>
              <a:t>Geef een voorbeeld van dit principe aan de hand van het filmfragment.</a:t>
            </a:r>
            <a:br>
              <a:rPr lang="nl-NL" sz="1400" b="1" dirty="0">
                <a:latin typeface="Aptos" panose="020B0004020202020204" pitchFamily="34" charset="0"/>
                <a:ea typeface="Times New Roman" panose="02020603050405020304" pitchFamily="18" charset="0"/>
                <a:cs typeface="Times New Roman" panose="02020603050405020304" pitchFamily="18" charset="0"/>
              </a:rPr>
            </a:br>
            <a:endParaRPr lang="nl-NL" sz="14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ptos" panose="020B0004020202020204" pitchFamily="34" charset="0"/>
              <a:buChar char="-"/>
            </a:pPr>
            <a:r>
              <a:rPr lang="nl-NL" sz="1400" b="1" dirty="0">
                <a:effectLst/>
                <a:latin typeface="Aptos" panose="020B0004020202020204" pitchFamily="34" charset="0"/>
                <a:ea typeface="Times New Roman" panose="02020603050405020304" pitchFamily="18" charset="0"/>
                <a:cs typeface="Times New Roman" panose="02020603050405020304" pitchFamily="18" charset="0"/>
              </a:rPr>
              <a:t>(1pt) Noem vervolgens nog twee kenmerken van moderne dans in deze oefening. Laat aspecten van theatervormgeving buiten beschouwing.</a:t>
            </a:r>
            <a:endParaRPr lang="nl-NL" sz="14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Tekstvak 1">
            <a:extLst>
              <a:ext uri="{FF2B5EF4-FFF2-40B4-BE49-F238E27FC236}">
                <a16:creationId xmlns:a16="http://schemas.microsoft.com/office/drawing/2014/main" id="{000518D8-7CB8-EA2E-605A-36CC87519E8D}"/>
              </a:ext>
            </a:extLst>
          </p:cNvPr>
          <p:cNvSpPr txBox="1"/>
          <p:nvPr/>
        </p:nvSpPr>
        <p:spPr>
          <a:xfrm>
            <a:off x="460383" y="4498177"/>
            <a:ext cx="11991975" cy="2440668"/>
          </a:xfrm>
          <a:prstGeom prst="rect">
            <a:avLst/>
          </a:prstGeom>
          <a:noFill/>
        </p:spPr>
        <p:txBody>
          <a:bodyPr wrap="square">
            <a:spAutoFit/>
          </a:bodyPr>
          <a:lstStyle/>
          <a:p>
            <a:pPr>
              <a:lnSpc>
                <a:spcPct val="110000"/>
              </a:lnSpc>
            </a:pPr>
            <a:r>
              <a:rPr lang="nl-NL" sz="1400" b="0" u="sng" dirty="0">
                <a:solidFill>
                  <a:srgbClr val="FF0000"/>
                </a:solidFill>
                <a:effectLst/>
                <a:latin typeface="Aptos" panose="020B0004020202020204" pitchFamily="34" charset="0"/>
              </a:rPr>
              <a:t>Kenmerken van moderne dans (twee van de volgende): </a:t>
            </a:r>
            <a:br>
              <a:rPr lang="nl-NL" sz="1400" b="0" u="sng" dirty="0">
                <a:solidFill>
                  <a:srgbClr val="FF0000"/>
                </a:solidFill>
                <a:effectLst/>
                <a:latin typeface="Aptos" panose="020B0004020202020204" pitchFamily="34" charset="0"/>
              </a:rPr>
            </a:br>
            <a:br>
              <a:rPr lang="nl-NL" sz="1400" b="0" i="1" dirty="0">
                <a:solidFill>
                  <a:srgbClr val="FF0000"/>
                </a:solidFill>
                <a:effectLst/>
                <a:latin typeface="Aptos" panose="020B0004020202020204" pitchFamily="34" charset="0"/>
              </a:rPr>
            </a:br>
            <a:r>
              <a:rPr lang="nl-NL" sz="1400" b="0" i="0" dirty="0">
                <a:solidFill>
                  <a:srgbClr val="FF0000"/>
                </a:solidFill>
                <a:effectLst/>
                <a:latin typeface="Aptos" panose="020B0004020202020204" pitchFamily="34" charset="0"/>
              </a:rPr>
              <a:t>• Het vrije karakter van de dans (niet gevangen in vaste, academische posities) </a:t>
            </a:r>
            <a:r>
              <a:rPr lang="nl-NL" sz="1400" dirty="0">
                <a:solidFill>
                  <a:srgbClr val="FF0000"/>
                </a:solidFill>
                <a:latin typeface="Aptos" panose="020B0004020202020204" pitchFamily="34" charset="0"/>
              </a:rPr>
              <a:t>h</a:t>
            </a:r>
            <a:r>
              <a:rPr lang="nl-NL" sz="1400" b="0" i="0" dirty="0">
                <a:solidFill>
                  <a:srgbClr val="FF0000"/>
                </a:solidFill>
                <a:effectLst/>
                <a:latin typeface="Aptos" panose="020B0004020202020204" pitchFamily="34" charset="0"/>
              </a:rPr>
              <a:t>et contact maken met de aarde </a:t>
            </a:r>
            <a:br>
              <a:rPr lang="nl-NL" sz="1400" b="0" i="0" dirty="0">
                <a:solidFill>
                  <a:srgbClr val="FF0000"/>
                </a:solidFill>
                <a:effectLst/>
                <a:latin typeface="Aptos" panose="020B0004020202020204" pitchFamily="34" charset="0"/>
              </a:rPr>
            </a:br>
            <a:r>
              <a:rPr lang="nl-NL" sz="1400" b="0" i="0" dirty="0">
                <a:solidFill>
                  <a:srgbClr val="FF0000"/>
                </a:solidFill>
                <a:effectLst/>
                <a:latin typeface="Aptos" panose="020B0004020202020204" pitchFamily="34" charset="0"/>
              </a:rPr>
              <a:t>(dansen met (blote) voeten plat op de grond) grote / uitbundige / expressieve bewegingen</a:t>
            </a:r>
            <a:endParaRPr lang="nl-NL" sz="1400" b="0" i="1" dirty="0">
              <a:solidFill>
                <a:srgbClr val="FF0000"/>
              </a:solidFill>
              <a:effectLst/>
              <a:latin typeface="Aptos" panose="020B0004020202020204" pitchFamily="34" charset="0"/>
            </a:endParaRPr>
          </a:p>
          <a:p>
            <a:pPr algn="l">
              <a:lnSpc>
                <a:spcPct val="110000"/>
              </a:lnSpc>
            </a:pPr>
            <a:r>
              <a:rPr lang="nl-NL" sz="1400" b="0" i="0" dirty="0">
                <a:solidFill>
                  <a:srgbClr val="FF0000"/>
                </a:solidFill>
                <a:effectLst/>
                <a:latin typeface="Aptos" panose="020B0004020202020204" pitchFamily="34" charset="0"/>
              </a:rPr>
              <a:t>• De focus op natuurlijke, alledaagse bewegingen (lopen, draaien, springen)	</a:t>
            </a:r>
            <a:br>
              <a:rPr lang="nl-NL" sz="1400" b="0" i="0" dirty="0">
                <a:solidFill>
                  <a:srgbClr val="FF0000"/>
                </a:solidFill>
                <a:effectLst/>
                <a:latin typeface="Aptos" panose="020B0004020202020204" pitchFamily="34" charset="0"/>
              </a:rPr>
            </a:br>
            <a:r>
              <a:rPr lang="nl-NL" sz="1400" b="0" i="0" dirty="0">
                <a:solidFill>
                  <a:srgbClr val="FF0000"/>
                </a:solidFill>
                <a:effectLst/>
                <a:latin typeface="Aptos" panose="020B0004020202020204" pitchFamily="34" charset="0"/>
              </a:rPr>
              <a:t>• Het op de aarde gericht zijn (erkennen van zwaartekracht)</a:t>
            </a:r>
          </a:p>
          <a:p>
            <a:pPr algn="l">
              <a:lnSpc>
                <a:spcPct val="110000"/>
              </a:lnSpc>
            </a:pPr>
            <a:r>
              <a:rPr lang="nl-NL" sz="1400" b="0" i="0" dirty="0">
                <a:solidFill>
                  <a:srgbClr val="FF0000"/>
                </a:solidFill>
                <a:effectLst/>
                <a:latin typeface="Aptos" panose="020B0004020202020204" pitchFamily="34" charset="0"/>
              </a:rPr>
              <a:t>•  Hoekige bewegingen					</a:t>
            </a:r>
            <a:br>
              <a:rPr lang="nl-NL" sz="1400" b="0" i="0" dirty="0">
                <a:solidFill>
                  <a:srgbClr val="FF0000"/>
                </a:solidFill>
                <a:effectLst/>
                <a:latin typeface="Aptos" panose="020B0004020202020204" pitchFamily="34" charset="0"/>
              </a:rPr>
            </a:br>
            <a:r>
              <a:rPr lang="nl-NL" sz="1400" b="0" i="0" dirty="0">
                <a:solidFill>
                  <a:srgbClr val="FF0000"/>
                </a:solidFill>
                <a:effectLst/>
                <a:latin typeface="Aptos" panose="020B0004020202020204" pitchFamily="34" charset="0"/>
              </a:rPr>
              <a:t>• Gebruik van expressie in mimiek</a:t>
            </a:r>
          </a:p>
          <a:p>
            <a:pPr algn="l">
              <a:lnSpc>
                <a:spcPct val="110000"/>
              </a:lnSpc>
            </a:pPr>
            <a:r>
              <a:rPr lang="nl-NL" sz="1400" b="0" i="0" dirty="0">
                <a:solidFill>
                  <a:srgbClr val="FF0000"/>
                </a:solidFill>
                <a:effectLst/>
                <a:latin typeface="Aptos" panose="020B0004020202020204" pitchFamily="34" charset="0"/>
              </a:rPr>
              <a:t>• Bewegingen met een gebogen torso / rug			</a:t>
            </a:r>
          </a:p>
          <a:p>
            <a:pPr algn="l"/>
            <a:endParaRPr lang="nl-NL" sz="1400" b="0" i="0" dirty="0">
              <a:solidFill>
                <a:srgbClr val="242424"/>
              </a:solidFill>
              <a:effectLst/>
              <a:latin typeface="Aptos" panose="020B0004020202020204" pitchFamily="34" charset="0"/>
            </a:endParaRPr>
          </a:p>
        </p:txBody>
      </p:sp>
    </p:spTree>
    <p:extLst>
      <p:ext uri="{BB962C8B-B14F-4D97-AF65-F5344CB8AC3E}">
        <p14:creationId xmlns:p14="http://schemas.microsoft.com/office/powerpoint/2010/main" val="3764398215"/>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ablo Picasso: The Modernist Prodigy (1881–1973)">
            <a:extLst>
              <a:ext uri="{FF2B5EF4-FFF2-40B4-BE49-F238E27FC236}">
                <a16:creationId xmlns:a16="http://schemas.microsoft.com/office/drawing/2014/main" id="{40FD2428-BDDE-5ADC-4119-EA145B40DF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14"/>
          <a:stretch/>
        </p:blipFill>
        <p:spPr bwMode="auto">
          <a:xfrm flipH="1">
            <a:off x="8411173" y="3240314"/>
            <a:ext cx="3630030" cy="3314701"/>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CB49CE2D-3318-3CB1-01CD-7FD0DFFF5637}"/>
              </a:ext>
            </a:extLst>
          </p:cNvPr>
          <p:cNvSpPr txBox="1"/>
          <p:nvPr/>
        </p:nvSpPr>
        <p:spPr>
          <a:xfrm>
            <a:off x="986117" y="1068668"/>
            <a:ext cx="10148048" cy="4955203"/>
          </a:xfrm>
          <a:prstGeom prst="rect">
            <a:avLst/>
          </a:prstGeom>
          <a:noFill/>
        </p:spPr>
        <p:txBody>
          <a:bodyPr wrap="square" rtlCol="0">
            <a:spAutoFit/>
          </a:bodyPr>
          <a:lstStyle/>
          <a:p>
            <a:r>
              <a:rPr lang="nl-NL" sz="2800" b="1" u="sng" dirty="0">
                <a:latin typeface="Effra"/>
              </a:rPr>
              <a:t>In dit spreekuur:</a:t>
            </a:r>
          </a:p>
          <a:p>
            <a:endParaRPr lang="nl-NL" sz="2800" b="1" u="sng" dirty="0">
              <a:latin typeface="Effra"/>
            </a:endParaRPr>
          </a:p>
          <a:p>
            <a:pPr marL="457200" indent="-457200">
              <a:buFontTx/>
              <a:buChar char="-"/>
            </a:pPr>
            <a:r>
              <a:rPr lang="nl-NL" sz="2400" dirty="0">
                <a:latin typeface="Effra"/>
              </a:rPr>
              <a:t>Korte schets van de onderwerpen</a:t>
            </a:r>
          </a:p>
          <a:p>
            <a:pPr marL="457200" indent="-457200">
              <a:buFontTx/>
              <a:buChar char="-"/>
            </a:pPr>
            <a:r>
              <a:rPr lang="nl-NL" sz="2400" dirty="0">
                <a:latin typeface="Effra"/>
              </a:rPr>
              <a:t>Herhaling analysebegrippen</a:t>
            </a:r>
          </a:p>
          <a:p>
            <a:pPr marL="457200" indent="-457200">
              <a:buFontTx/>
              <a:buChar char="-"/>
            </a:pPr>
            <a:r>
              <a:rPr lang="nl-NL" sz="2400" dirty="0">
                <a:latin typeface="Effra"/>
              </a:rPr>
              <a:t>Voorbeeldvragen</a:t>
            </a:r>
          </a:p>
          <a:p>
            <a:pPr marL="457200" indent="-457200">
              <a:buFontTx/>
              <a:buChar char="-"/>
            </a:pPr>
            <a:r>
              <a:rPr lang="nl-NL" sz="2400" dirty="0">
                <a:latin typeface="Effra"/>
              </a:rPr>
              <a:t>Laatste tips en tricks</a:t>
            </a:r>
          </a:p>
          <a:p>
            <a:pPr marL="457200" indent="-457200">
              <a:buFontTx/>
              <a:buChar char="-"/>
            </a:pPr>
            <a:endParaRPr lang="nl-NL" sz="2800" dirty="0">
              <a:latin typeface="Effra"/>
            </a:endParaRPr>
          </a:p>
          <a:p>
            <a:r>
              <a:rPr lang="nl-NL" sz="2800" b="1" u="sng" dirty="0">
                <a:latin typeface="Effra"/>
              </a:rPr>
              <a:t>Niet in dit spreekuur:</a:t>
            </a:r>
            <a:endParaRPr lang="nl-NL" sz="2800" dirty="0">
              <a:latin typeface="Effra"/>
            </a:endParaRPr>
          </a:p>
          <a:p>
            <a:endParaRPr lang="nl-NL" sz="2800" b="1" u="sng" dirty="0">
              <a:latin typeface="Effra"/>
            </a:endParaRPr>
          </a:p>
          <a:p>
            <a:pPr marL="457200" indent="-457200">
              <a:buFontTx/>
              <a:buChar char="-"/>
            </a:pPr>
            <a:r>
              <a:rPr lang="nl-NL" sz="2400" dirty="0">
                <a:latin typeface="Effra"/>
              </a:rPr>
              <a:t>Syllabus doorspitten</a:t>
            </a:r>
          </a:p>
          <a:p>
            <a:pPr marL="457200" indent="-457200">
              <a:buFontTx/>
              <a:buChar char="-"/>
            </a:pPr>
            <a:r>
              <a:rPr lang="nl-NL" sz="2400" dirty="0">
                <a:latin typeface="Effra"/>
              </a:rPr>
              <a:t>Gaat Claude redden op het Eurovisiesongfestival?</a:t>
            </a:r>
          </a:p>
          <a:p>
            <a:pPr marL="457200" indent="-457200">
              <a:buFontTx/>
              <a:buChar char="-"/>
            </a:pPr>
            <a:endParaRPr lang="nl-NL" sz="2800" dirty="0">
              <a:latin typeface="Effra"/>
            </a:endParaRPr>
          </a:p>
        </p:txBody>
      </p:sp>
    </p:spTree>
    <p:extLst>
      <p:ext uri="{BB962C8B-B14F-4D97-AF65-F5344CB8AC3E}">
        <p14:creationId xmlns:p14="http://schemas.microsoft.com/office/powerpoint/2010/main" val="881471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B49CE2D-3318-3CB1-01CD-7FD0DFFF5637}"/>
              </a:ext>
            </a:extLst>
          </p:cNvPr>
          <p:cNvSpPr txBox="1"/>
          <p:nvPr/>
        </p:nvSpPr>
        <p:spPr>
          <a:xfrm>
            <a:off x="596348" y="966344"/>
            <a:ext cx="10903226" cy="5509200"/>
          </a:xfrm>
          <a:prstGeom prst="rect">
            <a:avLst/>
          </a:prstGeom>
          <a:noFill/>
        </p:spPr>
        <p:txBody>
          <a:bodyPr wrap="square" rtlCol="0">
            <a:spAutoFit/>
          </a:bodyPr>
          <a:lstStyle/>
          <a:p>
            <a:r>
              <a:rPr lang="nl-NL" sz="3200" b="1" u="sng" dirty="0">
                <a:latin typeface="Effra"/>
              </a:rPr>
              <a:t>Begrippen voor analyse van theater</a:t>
            </a:r>
          </a:p>
          <a:p>
            <a:endParaRPr lang="nl-NL" sz="3200" dirty="0">
              <a:latin typeface="Effra"/>
            </a:endParaRPr>
          </a:p>
          <a:p>
            <a:r>
              <a:rPr lang="nl-NL" sz="2800" b="1" dirty="0">
                <a:latin typeface="Effra"/>
              </a:rPr>
              <a:t> Spelvormgeving: </a:t>
            </a:r>
            <a:r>
              <a:rPr lang="nl-NL" sz="2800" dirty="0">
                <a:latin typeface="Effra"/>
              </a:rPr>
              <a:t>bijv. handelingen, mimiek, stemgebruik, mise-en-scène.</a:t>
            </a:r>
          </a:p>
          <a:p>
            <a:endParaRPr lang="nl-NL" sz="2800" dirty="0">
              <a:latin typeface="Effra"/>
            </a:endParaRPr>
          </a:p>
          <a:p>
            <a:r>
              <a:rPr lang="nl-NL" sz="2800" dirty="0">
                <a:latin typeface="Effra"/>
              </a:rPr>
              <a:t>		</a:t>
            </a:r>
          </a:p>
          <a:p>
            <a:r>
              <a:rPr lang="nl-NL" sz="2800" b="1" dirty="0">
                <a:latin typeface="Effra"/>
              </a:rPr>
              <a:t>					        Theatervormgeving: </a:t>
            </a:r>
            <a:r>
              <a:rPr lang="nl-NL" sz="2800" dirty="0">
                <a:latin typeface="Effra"/>
              </a:rPr>
              <a:t>bijv. locatie,</a:t>
            </a:r>
          </a:p>
          <a:p>
            <a:r>
              <a:rPr lang="nl-NL" sz="2800" dirty="0">
                <a:latin typeface="Effra"/>
              </a:rPr>
              <a:t>					        decor, kostuum, grime, muziek </a:t>
            </a:r>
          </a:p>
          <a:p>
            <a:r>
              <a:rPr lang="nl-NL" sz="2800" dirty="0">
                <a:latin typeface="Effra"/>
              </a:rPr>
              <a:t>					        en belichting.</a:t>
            </a:r>
          </a:p>
          <a:p>
            <a:endParaRPr lang="nl-NL" sz="2800" dirty="0">
              <a:latin typeface="Effra"/>
            </a:endParaRPr>
          </a:p>
          <a:p>
            <a:r>
              <a:rPr lang="nl-NL" sz="2800" b="1" dirty="0">
                <a:latin typeface="Effra"/>
              </a:rPr>
              <a:t>					</a:t>
            </a:r>
            <a:endParaRPr lang="nl-NL" sz="3200" dirty="0">
              <a:latin typeface="Effra"/>
            </a:endParaRPr>
          </a:p>
          <a:p>
            <a:endParaRPr lang="nl-NL" sz="3200" dirty="0">
              <a:latin typeface="Effra"/>
            </a:endParaRPr>
          </a:p>
          <a:p>
            <a:endParaRPr lang="nl-NL" sz="3200" dirty="0">
              <a:latin typeface="Effra"/>
            </a:endParaRPr>
          </a:p>
        </p:txBody>
      </p:sp>
      <p:pic>
        <p:nvPicPr>
          <p:cNvPr id="5124" name="Picture 4" descr="Theatre Curtain for Parade, 1931 by Pablo Picasso">
            <a:extLst>
              <a:ext uri="{FF2B5EF4-FFF2-40B4-BE49-F238E27FC236}">
                <a16:creationId xmlns:a16="http://schemas.microsoft.com/office/drawing/2014/main" id="{241BF5F6-D661-A4B8-AB1B-C2BE8D7BF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203" y="3021495"/>
            <a:ext cx="5605290" cy="3674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149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Auto-onderdeel, wiel&#10;&#10;Automatisch gegenereerde beschrijving">
            <a:extLst>
              <a:ext uri="{FF2B5EF4-FFF2-40B4-BE49-F238E27FC236}">
                <a16:creationId xmlns:a16="http://schemas.microsoft.com/office/drawing/2014/main" id="{C066219C-8C74-B1AA-34D6-3686433FAF04}"/>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076878" y="2495549"/>
            <a:ext cx="7775509" cy="5205945"/>
          </a:xfrm>
          <a:prstGeom prst="rect">
            <a:avLst/>
          </a:prstGeom>
        </p:spPr>
      </p:pic>
      <p:sp>
        <p:nvSpPr>
          <p:cNvPr id="2" name="Tekstvak 1">
            <a:extLst>
              <a:ext uri="{FF2B5EF4-FFF2-40B4-BE49-F238E27FC236}">
                <a16:creationId xmlns:a16="http://schemas.microsoft.com/office/drawing/2014/main" id="{CB49CE2D-3318-3CB1-01CD-7FD0DFFF5637}"/>
              </a:ext>
            </a:extLst>
          </p:cNvPr>
          <p:cNvSpPr txBox="1"/>
          <p:nvPr/>
        </p:nvSpPr>
        <p:spPr>
          <a:xfrm>
            <a:off x="986117" y="966344"/>
            <a:ext cx="10148048" cy="5663089"/>
          </a:xfrm>
          <a:prstGeom prst="rect">
            <a:avLst/>
          </a:prstGeom>
          <a:noFill/>
        </p:spPr>
        <p:txBody>
          <a:bodyPr wrap="square" rtlCol="0">
            <a:spAutoFit/>
          </a:bodyPr>
          <a:lstStyle/>
          <a:p>
            <a:r>
              <a:rPr lang="nl-NL" sz="3200" b="1" u="sng" dirty="0">
                <a:latin typeface="Effra"/>
              </a:rPr>
              <a:t>Begrippen voor analyse van film</a:t>
            </a:r>
          </a:p>
          <a:p>
            <a:endParaRPr lang="nl-NL" sz="2800" dirty="0">
              <a:latin typeface="Effra"/>
            </a:endParaRPr>
          </a:p>
          <a:p>
            <a:r>
              <a:rPr lang="nl-NL" sz="2700" b="1" dirty="0">
                <a:latin typeface="Effra"/>
              </a:rPr>
              <a:t>Theater- en spelvormgeving</a:t>
            </a:r>
          </a:p>
          <a:p>
            <a:endParaRPr lang="nl-NL" sz="2700" b="1" dirty="0">
              <a:latin typeface="Effra"/>
            </a:endParaRPr>
          </a:p>
          <a:p>
            <a:br>
              <a:rPr lang="nl-NL" sz="2700" b="1" dirty="0">
                <a:latin typeface="Effra"/>
              </a:rPr>
            </a:br>
            <a:r>
              <a:rPr lang="nl-NL" sz="2700" b="1" dirty="0" err="1">
                <a:latin typeface="Effra"/>
              </a:rPr>
              <a:t>Filmtechnische</a:t>
            </a:r>
            <a:r>
              <a:rPr lang="nl-NL" sz="2700" b="1" dirty="0">
                <a:latin typeface="Effra"/>
              </a:rPr>
              <a:t> vormgeving </a:t>
            </a:r>
            <a:br>
              <a:rPr lang="nl-NL" sz="2700" b="1" dirty="0">
                <a:latin typeface="Effra"/>
              </a:rPr>
            </a:br>
            <a:r>
              <a:rPr lang="nl-NL" sz="2700" b="1" i="1" dirty="0">
                <a:latin typeface="Effra"/>
              </a:rPr>
              <a:t>Cameravoering: </a:t>
            </a:r>
            <a:r>
              <a:rPr lang="nl-NL" sz="2700" dirty="0">
                <a:latin typeface="Effra"/>
              </a:rPr>
              <a:t>bijv. camera-afstand, camerabeweging, camerastandpunt</a:t>
            </a:r>
          </a:p>
          <a:p>
            <a:endParaRPr lang="nl-NL" sz="2700" dirty="0">
              <a:latin typeface="Effra"/>
            </a:endParaRPr>
          </a:p>
          <a:p>
            <a:r>
              <a:rPr lang="nl-NL" sz="2700" b="1" i="1" dirty="0">
                <a:latin typeface="Effra"/>
              </a:rPr>
              <a:t>Montage: </a:t>
            </a:r>
            <a:r>
              <a:rPr lang="nl-NL" sz="2700" dirty="0">
                <a:latin typeface="Effra"/>
              </a:rPr>
              <a:t>ordening beeld en geluid. Hoe is de ordening van de beelden (bijv. flashbacks), lengte van shots (tempo), special </a:t>
            </a:r>
            <a:r>
              <a:rPr lang="nl-NL" sz="2700" dirty="0" err="1">
                <a:latin typeface="Effra"/>
              </a:rPr>
              <a:t>effects</a:t>
            </a:r>
            <a:r>
              <a:rPr lang="nl-NL" sz="2700" dirty="0">
                <a:latin typeface="Effra"/>
              </a:rPr>
              <a:t> zoals slow motions of geluidseffecten (</a:t>
            </a:r>
            <a:r>
              <a:rPr lang="nl-NL" sz="2700" dirty="0" err="1">
                <a:latin typeface="Effra"/>
              </a:rPr>
              <a:t>voice</a:t>
            </a:r>
            <a:r>
              <a:rPr lang="nl-NL" sz="2700" dirty="0">
                <a:latin typeface="Effra"/>
              </a:rPr>
              <a:t>-overs, knalgeluiden). </a:t>
            </a:r>
          </a:p>
          <a:p>
            <a:endParaRPr lang="nl-NL" sz="3200" dirty="0">
              <a:latin typeface="Effra"/>
            </a:endParaRPr>
          </a:p>
        </p:txBody>
      </p:sp>
    </p:spTree>
    <p:extLst>
      <p:ext uri="{BB962C8B-B14F-4D97-AF65-F5344CB8AC3E}">
        <p14:creationId xmlns:p14="http://schemas.microsoft.com/office/powerpoint/2010/main" val="3398678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5EE88901-BB93-6C24-3A18-9BCC01DDF069}"/>
              </a:ext>
            </a:extLst>
          </p:cNvPr>
          <p:cNvSpPr txBox="1"/>
          <p:nvPr/>
        </p:nvSpPr>
        <p:spPr>
          <a:xfrm>
            <a:off x="450858" y="1022027"/>
            <a:ext cx="10148048" cy="1569660"/>
          </a:xfrm>
          <a:prstGeom prst="rect">
            <a:avLst/>
          </a:prstGeom>
          <a:noFill/>
        </p:spPr>
        <p:txBody>
          <a:bodyPr wrap="square" rtlCol="0">
            <a:spAutoFit/>
          </a:bodyPr>
          <a:lstStyle/>
          <a:p>
            <a:r>
              <a:rPr lang="nl-NL" sz="3200" b="1" u="sng" dirty="0">
                <a:latin typeface="Effra"/>
              </a:rPr>
              <a:t>Voorbeeldvraag filmanalyse</a:t>
            </a:r>
          </a:p>
          <a:p>
            <a:endParaRPr lang="nl-NL" sz="3200" dirty="0">
              <a:latin typeface="Effra"/>
            </a:endParaRPr>
          </a:p>
          <a:p>
            <a:endParaRPr lang="nl-NL" sz="3200" dirty="0">
              <a:latin typeface="Effra"/>
            </a:endParaRPr>
          </a:p>
        </p:txBody>
      </p:sp>
      <p:sp>
        <p:nvSpPr>
          <p:cNvPr id="6" name="Tekstvak 5">
            <a:extLst>
              <a:ext uri="{FF2B5EF4-FFF2-40B4-BE49-F238E27FC236}">
                <a16:creationId xmlns:a16="http://schemas.microsoft.com/office/drawing/2014/main" id="{DA467E39-0DFA-2C75-3054-5A313B073305}"/>
              </a:ext>
            </a:extLst>
          </p:cNvPr>
          <p:cNvSpPr txBox="1"/>
          <p:nvPr/>
        </p:nvSpPr>
        <p:spPr>
          <a:xfrm>
            <a:off x="5752273" y="1792627"/>
            <a:ext cx="6097656" cy="2062103"/>
          </a:xfrm>
          <a:prstGeom prst="rect">
            <a:avLst/>
          </a:prstGeom>
          <a:noFill/>
        </p:spPr>
        <p:txBody>
          <a:bodyPr wrap="square">
            <a:spAutoFit/>
          </a:bodyPr>
          <a:lstStyle/>
          <a:p>
            <a:r>
              <a:rPr lang="nl-NL" sz="1600" dirty="0">
                <a:effectLst/>
                <a:latin typeface="Aptos" panose="020B0004020202020204" pitchFamily="34" charset="0"/>
                <a:ea typeface="Aptos" panose="020B0004020202020204" pitchFamily="34" charset="0"/>
                <a:cs typeface="Aptos" panose="020B0004020202020204" pitchFamily="34" charset="0"/>
              </a:rPr>
              <a:t>De manier waarop </a:t>
            </a:r>
            <a:r>
              <a:rPr lang="nl-NL" sz="1600" dirty="0" err="1">
                <a:effectLst/>
                <a:latin typeface="Aptos" panose="020B0004020202020204" pitchFamily="34" charset="0"/>
                <a:ea typeface="Aptos" panose="020B0004020202020204" pitchFamily="34" charset="0"/>
                <a:cs typeface="Aptos" panose="020B0004020202020204" pitchFamily="34" charset="0"/>
              </a:rPr>
              <a:t>Méliès</a:t>
            </a:r>
            <a:r>
              <a:rPr lang="nl-NL" sz="1600" dirty="0">
                <a:effectLst/>
                <a:latin typeface="Aptos" panose="020B0004020202020204" pitchFamily="34" charset="0"/>
                <a:ea typeface="Aptos" panose="020B0004020202020204" pitchFamily="34" charset="0"/>
                <a:cs typeface="Aptos" panose="020B0004020202020204" pitchFamily="34" charset="0"/>
              </a:rPr>
              <a:t> </a:t>
            </a:r>
            <a:r>
              <a:rPr lang="nl-NL" sz="1600" i="1" dirty="0">
                <a:effectLst/>
                <a:latin typeface="Aptos" panose="020B0004020202020204" pitchFamily="34" charset="0"/>
                <a:ea typeface="Aptos" panose="020B0004020202020204" pitchFamily="34" charset="0"/>
                <a:cs typeface="Aptos" panose="020B0004020202020204" pitchFamily="34" charset="0"/>
              </a:rPr>
              <a:t>Le </a:t>
            </a:r>
            <a:r>
              <a:rPr lang="nl-NL" sz="1600" i="1" dirty="0" err="1">
                <a:effectLst/>
                <a:latin typeface="Aptos" panose="020B0004020202020204" pitchFamily="34" charset="0"/>
                <a:ea typeface="Aptos" panose="020B0004020202020204" pitchFamily="34" charset="0"/>
                <a:cs typeface="Aptos" panose="020B0004020202020204" pitchFamily="34" charset="0"/>
              </a:rPr>
              <a:t>Voyage</a:t>
            </a:r>
            <a:r>
              <a:rPr lang="nl-NL" sz="1600" i="1" dirty="0">
                <a:effectLst/>
                <a:latin typeface="Aptos" panose="020B0004020202020204" pitchFamily="34" charset="0"/>
                <a:ea typeface="Aptos" panose="020B0004020202020204" pitchFamily="34" charset="0"/>
                <a:cs typeface="Aptos" panose="020B0004020202020204" pitchFamily="34" charset="0"/>
              </a:rPr>
              <a:t> dans la </a:t>
            </a:r>
            <a:r>
              <a:rPr lang="nl-NL" sz="1600" i="1" dirty="0" err="1">
                <a:effectLst/>
                <a:latin typeface="Aptos" panose="020B0004020202020204" pitchFamily="34" charset="0"/>
                <a:ea typeface="Aptos" panose="020B0004020202020204" pitchFamily="34" charset="0"/>
                <a:cs typeface="Aptos" panose="020B0004020202020204" pitchFamily="34" charset="0"/>
              </a:rPr>
              <a:t>Lune</a:t>
            </a:r>
            <a:r>
              <a:rPr lang="nl-NL" sz="1600" dirty="0">
                <a:effectLst/>
                <a:latin typeface="Aptos" panose="020B0004020202020204" pitchFamily="34" charset="0"/>
                <a:ea typeface="Aptos" panose="020B0004020202020204" pitchFamily="34" charset="0"/>
                <a:cs typeface="Aptos" panose="020B0004020202020204" pitchFamily="34" charset="0"/>
              </a:rPr>
              <a:t> filmde, doet denken aan theater uit die tijd. Dit blijkt uit de cameravoering en de mise-en-scène.</a:t>
            </a:r>
          </a:p>
          <a:p>
            <a:r>
              <a:rPr lang="nl-NL" sz="1600" i="1" dirty="0">
                <a:effectLst/>
                <a:latin typeface="Aptos" panose="020B0004020202020204" pitchFamily="34" charset="0"/>
                <a:ea typeface="Aptos" panose="020B0004020202020204" pitchFamily="34" charset="0"/>
                <a:cs typeface="Aptos" panose="020B0004020202020204" pitchFamily="34" charset="0"/>
              </a:rPr>
              <a:t> </a:t>
            </a:r>
            <a:endParaRPr lang="nl-NL" sz="1600" dirty="0">
              <a:effectLst/>
              <a:latin typeface="Aptos" panose="020B0004020202020204" pitchFamily="34" charset="0"/>
              <a:ea typeface="Aptos" panose="020B0004020202020204" pitchFamily="34" charset="0"/>
              <a:cs typeface="Aptos" panose="020B0004020202020204" pitchFamily="34" charset="0"/>
            </a:endParaRPr>
          </a:p>
          <a:p>
            <a:r>
              <a:rPr lang="nl-NL" sz="1600" b="1" dirty="0">
                <a:latin typeface="Aptos" panose="020B0004020202020204" pitchFamily="34" charset="0"/>
                <a:ea typeface="Aptos" panose="020B0004020202020204" pitchFamily="34" charset="0"/>
                <a:cs typeface="Aptos" panose="020B0004020202020204" pitchFamily="34" charset="0"/>
              </a:rPr>
              <a:t>(2pt) Geef</a:t>
            </a:r>
            <a:r>
              <a:rPr lang="nl-NL" sz="1600" b="1" dirty="0">
                <a:effectLst/>
                <a:latin typeface="Aptos" panose="020B0004020202020204" pitchFamily="34" charset="0"/>
                <a:ea typeface="Aptos" panose="020B0004020202020204" pitchFamily="34" charset="0"/>
                <a:cs typeface="Aptos" panose="020B0004020202020204" pitchFamily="34" charset="0"/>
              </a:rPr>
              <a:t> aan de hand van filmfragment 6 aan op welke manier</a:t>
            </a:r>
            <a:br>
              <a:rPr lang="nl-NL" sz="1600" b="1" dirty="0">
                <a:effectLst/>
                <a:latin typeface="Aptos" panose="020B0004020202020204" pitchFamily="34" charset="0"/>
                <a:ea typeface="Aptos" panose="020B0004020202020204" pitchFamily="34" charset="0"/>
                <a:cs typeface="Aptos" panose="020B0004020202020204" pitchFamily="34" charset="0"/>
              </a:rPr>
            </a:br>
            <a:endParaRPr lang="nl-NL" sz="1600" b="1"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Aptos" panose="020B0004020202020204" pitchFamily="34" charset="0"/>
              <a:buChar char="-"/>
            </a:pPr>
            <a:r>
              <a:rPr lang="nl-NL" sz="1600" b="1" dirty="0">
                <a:effectLst/>
                <a:latin typeface="Aptos" panose="020B0004020202020204" pitchFamily="34" charset="0"/>
                <a:ea typeface="Times New Roman" panose="02020603050405020304" pitchFamily="18" charset="0"/>
                <a:cs typeface="Times New Roman" panose="02020603050405020304" pitchFamily="18" charset="0"/>
              </a:rPr>
              <a:t>de CAMERAVOERING doet denken aan theater, en</a:t>
            </a:r>
            <a:endParaRPr lang="nl-NL" sz="1600" b="1"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ptos" panose="020B0004020202020204" pitchFamily="34" charset="0"/>
              <a:buChar char="-"/>
            </a:pPr>
            <a:r>
              <a:rPr lang="nl-NL" sz="1600" b="1" dirty="0">
                <a:effectLst/>
                <a:latin typeface="Aptos" panose="020B0004020202020204" pitchFamily="34" charset="0"/>
                <a:ea typeface="Times New Roman" panose="02020603050405020304" pitchFamily="18" charset="0"/>
                <a:cs typeface="Times New Roman" panose="02020603050405020304" pitchFamily="18" charset="0"/>
              </a:rPr>
              <a:t>de MISE-EN-SCENE doet denken aan theater.</a:t>
            </a:r>
            <a:endParaRPr lang="nl-NL" sz="1600" b="1"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3" name="le voyage dans la lune - bos">
            <a:hlinkClick r:id="" action="ppaction://media"/>
            <a:extLst>
              <a:ext uri="{FF2B5EF4-FFF2-40B4-BE49-F238E27FC236}">
                <a16:creationId xmlns:a16="http://schemas.microsoft.com/office/drawing/2014/main" id="{680C4EEB-89DF-03B9-BA97-35E19D5EE66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0858" y="1792627"/>
            <a:ext cx="4735852" cy="3576051"/>
          </a:xfrm>
          <a:prstGeom prst="rect">
            <a:avLst/>
          </a:prstGeom>
        </p:spPr>
      </p:pic>
    </p:spTree>
    <p:extLst>
      <p:ext uri="{BB962C8B-B14F-4D97-AF65-F5344CB8AC3E}">
        <p14:creationId xmlns:p14="http://schemas.microsoft.com/office/powerpoint/2010/main" val="719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5EE88901-BB93-6C24-3A18-9BCC01DDF069}"/>
              </a:ext>
            </a:extLst>
          </p:cNvPr>
          <p:cNvSpPr txBox="1"/>
          <p:nvPr/>
        </p:nvSpPr>
        <p:spPr>
          <a:xfrm>
            <a:off x="450858" y="1022027"/>
            <a:ext cx="10148048" cy="1569660"/>
          </a:xfrm>
          <a:prstGeom prst="rect">
            <a:avLst/>
          </a:prstGeom>
          <a:noFill/>
        </p:spPr>
        <p:txBody>
          <a:bodyPr wrap="square" rtlCol="0">
            <a:spAutoFit/>
          </a:bodyPr>
          <a:lstStyle/>
          <a:p>
            <a:r>
              <a:rPr lang="nl-NL" sz="3200" b="1" u="sng" dirty="0">
                <a:latin typeface="Effra"/>
              </a:rPr>
              <a:t>Voorbeeldvraag filmanalyse</a:t>
            </a:r>
          </a:p>
          <a:p>
            <a:endParaRPr lang="nl-NL" sz="3200" dirty="0">
              <a:latin typeface="Effra"/>
            </a:endParaRPr>
          </a:p>
          <a:p>
            <a:endParaRPr lang="nl-NL" sz="3200" dirty="0">
              <a:latin typeface="Effra"/>
            </a:endParaRPr>
          </a:p>
        </p:txBody>
      </p:sp>
      <p:sp>
        <p:nvSpPr>
          <p:cNvPr id="6" name="Tekstvak 5">
            <a:extLst>
              <a:ext uri="{FF2B5EF4-FFF2-40B4-BE49-F238E27FC236}">
                <a16:creationId xmlns:a16="http://schemas.microsoft.com/office/drawing/2014/main" id="{DA467E39-0DFA-2C75-3054-5A313B073305}"/>
              </a:ext>
            </a:extLst>
          </p:cNvPr>
          <p:cNvSpPr txBox="1"/>
          <p:nvPr/>
        </p:nvSpPr>
        <p:spPr>
          <a:xfrm>
            <a:off x="5752273" y="1792627"/>
            <a:ext cx="6097656" cy="2062103"/>
          </a:xfrm>
          <a:prstGeom prst="rect">
            <a:avLst/>
          </a:prstGeom>
          <a:noFill/>
        </p:spPr>
        <p:txBody>
          <a:bodyPr wrap="square">
            <a:spAutoFit/>
          </a:bodyPr>
          <a:lstStyle/>
          <a:p>
            <a:r>
              <a:rPr lang="nl-NL" sz="1600" dirty="0">
                <a:effectLst/>
                <a:latin typeface="Aptos" panose="020B0004020202020204" pitchFamily="34" charset="0"/>
                <a:ea typeface="Aptos" panose="020B0004020202020204" pitchFamily="34" charset="0"/>
                <a:cs typeface="Aptos" panose="020B0004020202020204" pitchFamily="34" charset="0"/>
              </a:rPr>
              <a:t>De manier waarop </a:t>
            </a:r>
            <a:r>
              <a:rPr lang="nl-NL" sz="1600" dirty="0" err="1">
                <a:effectLst/>
                <a:latin typeface="Aptos" panose="020B0004020202020204" pitchFamily="34" charset="0"/>
                <a:ea typeface="Aptos" panose="020B0004020202020204" pitchFamily="34" charset="0"/>
                <a:cs typeface="Aptos" panose="020B0004020202020204" pitchFamily="34" charset="0"/>
              </a:rPr>
              <a:t>Méliès</a:t>
            </a:r>
            <a:r>
              <a:rPr lang="nl-NL" sz="1600" dirty="0">
                <a:effectLst/>
                <a:latin typeface="Aptos" panose="020B0004020202020204" pitchFamily="34" charset="0"/>
                <a:ea typeface="Aptos" panose="020B0004020202020204" pitchFamily="34" charset="0"/>
                <a:cs typeface="Aptos" panose="020B0004020202020204" pitchFamily="34" charset="0"/>
              </a:rPr>
              <a:t> </a:t>
            </a:r>
            <a:r>
              <a:rPr lang="nl-NL" sz="1600" i="1" dirty="0">
                <a:effectLst/>
                <a:latin typeface="Aptos" panose="020B0004020202020204" pitchFamily="34" charset="0"/>
                <a:ea typeface="Aptos" panose="020B0004020202020204" pitchFamily="34" charset="0"/>
                <a:cs typeface="Aptos" panose="020B0004020202020204" pitchFamily="34" charset="0"/>
              </a:rPr>
              <a:t>Le </a:t>
            </a:r>
            <a:r>
              <a:rPr lang="nl-NL" sz="1600" i="1" dirty="0" err="1">
                <a:effectLst/>
                <a:latin typeface="Aptos" panose="020B0004020202020204" pitchFamily="34" charset="0"/>
                <a:ea typeface="Aptos" panose="020B0004020202020204" pitchFamily="34" charset="0"/>
                <a:cs typeface="Aptos" panose="020B0004020202020204" pitchFamily="34" charset="0"/>
              </a:rPr>
              <a:t>Voyage</a:t>
            </a:r>
            <a:r>
              <a:rPr lang="nl-NL" sz="1600" i="1" dirty="0">
                <a:effectLst/>
                <a:latin typeface="Aptos" panose="020B0004020202020204" pitchFamily="34" charset="0"/>
                <a:ea typeface="Aptos" panose="020B0004020202020204" pitchFamily="34" charset="0"/>
                <a:cs typeface="Aptos" panose="020B0004020202020204" pitchFamily="34" charset="0"/>
              </a:rPr>
              <a:t> dans la </a:t>
            </a:r>
            <a:r>
              <a:rPr lang="nl-NL" sz="1600" i="1" dirty="0" err="1">
                <a:effectLst/>
                <a:latin typeface="Aptos" panose="020B0004020202020204" pitchFamily="34" charset="0"/>
                <a:ea typeface="Aptos" panose="020B0004020202020204" pitchFamily="34" charset="0"/>
                <a:cs typeface="Aptos" panose="020B0004020202020204" pitchFamily="34" charset="0"/>
              </a:rPr>
              <a:t>Lune</a:t>
            </a:r>
            <a:r>
              <a:rPr lang="nl-NL" sz="1600" dirty="0">
                <a:effectLst/>
                <a:latin typeface="Aptos" panose="020B0004020202020204" pitchFamily="34" charset="0"/>
                <a:ea typeface="Aptos" panose="020B0004020202020204" pitchFamily="34" charset="0"/>
                <a:cs typeface="Aptos" panose="020B0004020202020204" pitchFamily="34" charset="0"/>
              </a:rPr>
              <a:t> filmde, doet denken aan theater uit die tijd. Dit blijkt uit de cameravoering en de mise-en-scène.</a:t>
            </a:r>
          </a:p>
          <a:p>
            <a:r>
              <a:rPr lang="nl-NL" sz="1600" i="1" dirty="0">
                <a:effectLst/>
                <a:latin typeface="Aptos" panose="020B0004020202020204" pitchFamily="34" charset="0"/>
                <a:ea typeface="Aptos" panose="020B0004020202020204" pitchFamily="34" charset="0"/>
                <a:cs typeface="Aptos" panose="020B0004020202020204" pitchFamily="34" charset="0"/>
              </a:rPr>
              <a:t> </a:t>
            </a:r>
            <a:endParaRPr lang="nl-NL" sz="1600" dirty="0">
              <a:effectLst/>
              <a:latin typeface="Aptos" panose="020B0004020202020204" pitchFamily="34" charset="0"/>
              <a:ea typeface="Aptos" panose="020B0004020202020204" pitchFamily="34" charset="0"/>
              <a:cs typeface="Aptos" panose="020B0004020202020204" pitchFamily="34" charset="0"/>
            </a:endParaRPr>
          </a:p>
          <a:p>
            <a:r>
              <a:rPr lang="nl-NL" sz="1600" b="1" dirty="0">
                <a:latin typeface="Aptos" panose="020B0004020202020204" pitchFamily="34" charset="0"/>
                <a:ea typeface="Aptos" panose="020B0004020202020204" pitchFamily="34" charset="0"/>
                <a:cs typeface="Aptos" panose="020B0004020202020204" pitchFamily="34" charset="0"/>
              </a:rPr>
              <a:t>(2pt) Geef</a:t>
            </a:r>
            <a:r>
              <a:rPr lang="nl-NL" sz="1600" b="1" dirty="0">
                <a:effectLst/>
                <a:latin typeface="Aptos" panose="020B0004020202020204" pitchFamily="34" charset="0"/>
                <a:ea typeface="Aptos" panose="020B0004020202020204" pitchFamily="34" charset="0"/>
                <a:cs typeface="Aptos" panose="020B0004020202020204" pitchFamily="34" charset="0"/>
              </a:rPr>
              <a:t> aan de hand van filmfragment 6 aan op welke manier</a:t>
            </a:r>
            <a:br>
              <a:rPr lang="nl-NL" sz="1600" b="1" dirty="0">
                <a:effectLst/>
                <a:latin typeface="Aptos" panose="020B0004020202020204" pitchFamily="34" charset="0"/>
                <a:ea typeface="Aptos" panose="020B0004020202020204" pitchFamily="34" charset="0"/>
                <a:cs typeface="Aptos" panose="020B0004020202020204" pitchFamily="34" charset="0"/>
              </a:rPr>
            </a:br>
            <a:endParaRPr lang="nl-NL" sz="1600" b="1"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Aptos" panose="020B0004020202020204" pitchFamily="34" charset="0"/>
              <a:buChar char="-"/>
            </a:pPr>
            <a:r>
              <a:rPr lang="nl-NL" sz="1600" b="1" dirty="0">
                <a:effectLst/>
                <a:latin typeface="Aptos" panose="020B0004020202020204" pitchFamily="34" charset="0"/>
                <a:ea typeface="Times New Roman" panose="02020603050405020304" pitchFamily="18" charset="0"/>
                <a:cs typeface="Times New Roman" panose="02020603050405020304" pitchFamily="18" charset="0"/>
              </a:rPr>
              <a:t>de CAMERAVOERING doet denken aan theater, en</a:t>
            </a:r>
            <a:endParaRPr lang="nl-NL" sz="1600" b="1"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ptos" panose="020B0004020202020204" pitchFamily="34" charset="0"/>
              <a:buChar char="-"/>
            </a:pPr>
            <a:r>
              <a:rPr lang="nl-NL" sz="1600" b="1" dirty="0">
                <a:effectLst/>
                <a:latin typeface="Aptos" panose="020B0004020202020204" pitchFamily="34" charset="0"/>
                <a:ea typeface="Times New Roman" panose="02020603050405020304" pitchFamily="18" charset="0"/>
                <a:cs typeface="Times New Roman" panose="02020603050405020304" pitchFamily="18" charset="0"/>
              </a:rPr>
              <a:t>de MISE-EN-SCENE doet denken aan theater.</a:t>
            </a:r>
            <a:endParaRPr lang="nl-NL" sz="1600" b="1"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Tekstvak 1">
            <a:extLst>
              <a:ext uri="{FF2B5EF4-FFF2-40B4-BE49-F238E27FC236}">
                <a16:creationId xmlns:a16="http://schemas.microsoft.com/office/drawing/2014/main" id="{742B967A-EBC1-ECE2-65B4-12092785D27C}"/>
              </a:ext>
            </a:extLst>
          </p:cNvPr>
          <p:cNvSpPr txBox="1"/>
          <p:nvPr/>
        </p:nvSpPr>
        <p:spPr>
          <a:xfrm>
            <a:off x="5752272" y="3980554"/>
            <a:ext cx="6097656" cy="1477328"/>
          </a:xfrm>
          <a:prstGeom prst="rect">
            <a:avLst/>
          </a:prstGeom>
          <a:noFill/>
        </p:spPr>
        <p:txBody>
          <a:bodyPr wrap="square">
            <a:spAutoFit/>
          </a:bodyPr>
          <a:lstStyle/>
          <a:p>
            <a:pPr algn="l" rtl="0" fontAlgn="base">
              <a:lnSpc>
                <a:spcPct val="110000"/>
              </a:lnSpc>
              <a:buFont typeface="Arial" panose="020B0604020202020204" pitchFamily="34" charset="0"/>
              <a:buChar char="•"/>
            </a:pPr>
            <a:r>
              <a:rPr lang="nl-NL" sz="1400" b="0" i="0" u="none" strike="noStrike" dirty="0">
                <a:solidFill>
                  <a:srgbClr val="FF0000"/>
                </a:solidFill>
                <a:effectLst/>
                <a:latin typeface="Aptos" panose="020B0004020202020204" pitchFamily="34" charset="0"/>
              </a:rPr>
              <a:t> De </a:t>
            </a:r>
            <a:r>
              <a:rPr lang="nl-NL" sz="1400" b="1" i="0" u="none" strike="noStrike" dirty="0">
                <a:solidFill>
                  <a:srgbClr val="FF0000"/>
                </a:solidFill>
                <a:effectLst/>
                <a:latin typeface="Aptos" panose="020B0004020202020204" pitchFamily="34" charset="0"/>
              </a:rPr>
              <a:t>cameravoering </a:t>
            </a:r>
            <a:r>
              <a:rPr lang="nl-NL" sz="1400" b="0" i="0" u="none" strike="noStrike" dirty="0">
                <a:solidFill>
                  <a:srgbClr val="FF0000"/>
                </a:solidFill>
                <a:effectLst/>
                <a:latin typeface="Aptos" panose="020B0004020202020204" pitchFamily="34" charset="0"/>
              </a:rPr>
              <a:t>doet denken aan theater, omdat (een van de volgende): </a:t>
            </a:r>
            <a:r>
              <a:rPr lang="en-US" sz="1400" b="0" i="0" dirty="0">
                <a:solidFill>
                  <a:srgbClr val="FF0000"/>
                </a:solidFill>
                <a:effectLst/>
                <a:latin typeface="Aptos" panose="020B0004020202020204" pitchFamily="34" charset="0"/>
              </a:rPr>
              <a:t>​</a:t>
            </a:r>
            <a:br>
              <a:rPr lang="en-US" sz="1400" b="0" i="0" dirty="0">
                <a:solidFill>
                  <a:srgbClr val="FF0000"/>
                </a:solidFill>
                <a:effectLst/>
                <a:latin typeface="Aptos" panose="020B0004020202020204" pitchFamily="34" charset="0"/>
              </a:rPr>
            </a:br>
            <a:r>
              <a:rPr lang="nl-NL" sz="1400" b="0" i="0" u="none" strike="noStrike" dirty="0">
                <a:solidFill>
                  <a:srgbClr val="FF0000"/>
                </a:solidFill>
                <a:effectLst/>
                <a:latin typeface="Aptos" panose="020B0004020202020204" pitchFamily="34" charset="0"/>
              </a:rPr>
              <a:t>−  er een vast camerastandpunt is / er geen camerabeweging is (alsof het publiek vanuit zijn vaste plek in de zaal kijkt). </a:t>
            </a:r>
            <a:r>
              <a:rPr lang="en-US" sz="1400" b="0" i="0" dirty="0">
                <a:solidFill>
                  <a:srgbClr val="FF0000"/>
                </a:solidFill>
                <a:effectLst/>
                <a:latin typeface="Aptos" panose="020B0004020202020204" pitchFamily="34" charset="0"/>
              </a:rPr>
              <a:t>​</a:t>
            </a:r>
            <a:br>
              <a:rPr lang="en-US" sz="1400" b="0" i="0" dirty="0">
                <a:solidFill>
                  <a:srgbClr val="FF0000"/>
                </a:solidFill>
                <a:effectLst/>
                <a:latin typeface="Aptos" panose="020B0004020202020204" pitchFamily="34" charset="0"/>
              </a:rPr>
            </a:br>
            <a:r>
              <a:rPr lang="nl-NL" sz="1400" b="0" i="0" u="none" strike="noStrike" dirty="0">
                <a:solidFill>
                  <a:srgbClr val="FF0000"/>
                </a:solidFill>
                <a:effectLst/>
                <a:latin typeface="Aptos" panose="020B0004020202020204" pitchFamily="34" charset="0"/>
              </a:rPr>
              <a:t>−  er een vast camera-afstand is / de kadrering hetzelfde blijft (alsof het publiek vanuit zijn vaste plek in de zaal kijkt). </a:t>
            </a:r>
            <a:r>
              <a:rPr lang="en-US" sz="1300" b="0" i="0" dirty="0">
                <a:solidFill>
                  <a:srgbClr val="FF0000"/>
                </a:solidFill>
                <a:effectLst/>
                <a:latin typeface="Aptos" panose="020B0004020202020204" pitchFamily="34" charset="0"/>
              </a:rPr>
              <a:t>​</a:t>
            </a:r>
          </a:p>
          <a:p>
            <a:pPr algn="l" rtl="0" fontAlgn="base"/>
            <a:endParaRPr lang="en-US" sz="1300" b="0" i="0" dirty="0">
              <a:solidFill>
                <a:srgbClr val="FF0000"/>
              </a:solidFill>
              <a:effectLst/>
              <a:latin typeface="Aptos" panose="020B0004020202020204" pitchFamily="34" charset="0"/>
            </a:endParaRPr>
          </a:p>
        </p:txBody>
      </p:sp>
      <p:pic>
        <p:nvPicPr>
          <p:cNvPr id="3" name="le voyage dans la lune - bos">
            <a:hlinkClick r:id="" action="ppaction://media"/>
            <a:extLst>
              <a:ext uri="{FF2B5EF4-FFF2-40B4-BE49-F238E27FC236}">
                <a16:creationId xmlns:a16="http://schemas.microsoft.com/office/drawing/2014/main" id="{CBE8FD4E-5741-746F-3725-72E016492CE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0858" y="1792627"/>
            <a:ext cx="4735852" cy="3576051"/>
          </a:xfrm>
          <a:prstGeom prst="rect">
            <a:avLst/>
          </a:prstGeom>
        </p:spPr>
      </p:pic>
    </p:spTree>
    <p:extLst>
      <p:ext uri="{BB962C8B-B14F-4D97-AF65-F5344CB8AC3E}">
        <p14:creationId xmlns:p14="http://schemas.microsoft.com/office/powerpoint/2010/main" val="2346772516"/>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5EE88901-BB93-6C24-3A18-9BCC01DDF069}"/>
              </a:ext>
            </a:extLst>
          </p:cNvPr>
          <p:cNvSpPr txBox="1"/>
          <p:nvPr/>
        </p:nvSpPr>
        <p:spPr>
          <a:xfrm>
            <a:off x="450858" y="1022027"/>
            <a:ext cx="10148048" cy="1569660"/>
          </a:xfrm>
          <a:prstGeom prst="rect">
            <a:avLst/>
          </a:prstGeom>
          <a:noFill/>
        </p:spPr>
        <p:txBody>
          <a:bodyPr wrap="square" rtlCol="0">
            <a:spAutoFit/>
          </a:bodyPr>
          <a:lstStyle/>
          <a:p>
            <a:r>
              <a:rPr lang="nl-NL" sz="3200" b="1" u="sng" dirty="0">
                <a:latin typeface="Effra"/>
              </a:rPr>
              <a:t>Voorbeeldvraag filmanalyse</a:t>
            </a:r>
          </a:p>
          <a:p>
            <a:endParaRPr lang="nl-NL" sz="3200" dirty="0">
              <a:latin typeface="Effra"/>
            </a:endParaRPr>
          </a:p>
          <a:p>
            <a:endParaRPr lang="nl-NL" sz="3200" dirty="0">
              <a:latin typeface="Effra"/>
            </a:endParaRPr>
          </a:p>
        </p:txBody>
      </p:sp>
      <p:sp>
        <p:nvSpPr>
          <p:cNvPr id="6" name="Tekstvak 5">
            <a:extLst>
              <a:ext uri="{FF2B5EF4-FFF2-40B4-BE49-F238E27FC236}">
                <a16:creationId xmlns:a16="http://schemas.microsoft.com/office/drawing/2014/main" id="{DA467E39-0DFA-2C75-3054-5A313B073305}"/>
              </a:ext>
            </a:extLst>
          </p:cNvPr>
          <p:cNvSpPr txBox="1"/>
          <p:nvPr/>
        </p:nvSpPr>
        <p:spPr>
          <a:xfrm>
            <a:off x="5752273" y="1792627"/>
            <a:ext cx="6097656" cy="2062103"/>
          </a:xfrm>
          <a:prstGeom prst="rect">
            <a:avLst/>
          </a:prstGeom>
          <a:noFill/>
        </p:spPr>
        <p:txBody>
          <a:bodyPr wrap="square">
            <a:spAutoFit/>
          </a:bodyPr>
          <a:lstStyle/>
          <a:p>
            <a:r>
              <a:rPr lang="nl-NL" sz="1600" dirty="0">
                <a:effectLst/>
                <a:latin typeface="Aptos" panose="020B0004020202020204" pitchFamily="34" charset="0"/>
                <a:ea typeface="Aptos" panose="020B0004020202020204" pitchFamily="34" charset="0"/>
                <a:cs typeface="Aptos" panose="020B0004020202020204" pitchFamily="34" charset="0"/>
              </a:rPr>
              <a:t>De manier waarop </a:t>
            </a:r>
            <a:r>
              <a:rPr lang="nl-NL" sz="1600" dirty="0" err="1">
                <a:effectLst/>
                <a:latin typeface="Aptos" panose="020B0004020202020204" pitchFamily="34" charset="0"/>
                <a:ea typeface="Aptos" panose="020B0004020202020204" pitchFamily="34" charset="0"/>
                <a:cs typeface="Aptos" panose="020B0004020202020204" pitchFamily="34" charset="0"/>
              </a:rPr>
              <a:t>Méliès</a:t>
            </a:r>
            <a:r>
              <a:rPr lang="nl-NL" sz="1600" dirty="0">
                <a:effectLst/>
                <a:latin typeface="Aptos" panose="020B0004020202020204" pitchFamily="34" charset="0"/>
                <a:ea typeface="Aptos" panose="020B0004020202020204" pitchFamily="34" charset="0"/>
                <a:cs typeface="Aptos" panose="020B0004020202020204" pitchFamily="34" charset="0"/>
              </a:rPr>
              <a:t> </a:t>
            </a:r>
            <a:r>
              <a:rPr lang="nl-NL" sz="1600" i="1" dirty="0">
                <a:effectLst/>
                <a:latin typeface="Aptos" panose="020B0004020202020204" pitchFamily="34" charset="0"/>
                <a:ea typeface="Aptos" panose="020B0004020202020204" pitchFamily="34" charset="0"/>
                <a:cs typeface="Aptos" panose="020B0004020202020204" pitchFamily="34" charset="0"/>
              </a:rPr>
              <a:t>Le </a:t>
            </a:r>
            <a:r>
              <a:rPr lang="nl-NL" sz="1600" i="1" dirty="0" err="1">
                <a:effectLst/>
                <a:latin typeface="Aptos" panose="020B0004020202020204" pitchFamily="34" charset="0"/>
                <a:ea typeface="Aptos" panose="020B0004020202020204" pitchFamily="34" charset="0"/>
                <a:cs typeface="Aptos" panose="020B0004020202020204" pitchFamily="34" charset="0"/>
              </a:rPr>
              <a:t>Voyage</a:t>
            </a:r>
            <a:r>
              <a:rPr lang="nl-NL" sz="1600" i="1" dirty="0">
                <a:effectLst/>
                <a:latin typeface="Aptos" panose="020B0004020202020204" pitchFamily="34" charset="0"/>
                <a:ea typeface="Aptos" panose="020B0004020202020204" pitchFamily="34" charset="0"/>
                <a:cs typeface="Aptos" panose="020B0004020202020204" pitchFamily="34" charset="0"/>
              </a:rPr>
              <a:t> dans la </a:t>
            </a:r>
            <a:r>
              <a:rPr lang="nl-NL" sz="1600" i="1" dirty="0" err="1">
                <a:effectLst/>
                <a:latin typeface="Aptos" panose="020B0004020202020204" pitchFamily="34" charset="0"/>
                <a:ea typeface="Aptos" panose="020B0004020202020204" pitchFamily="34" charset="0"/>
                <a:cs typeface="Aptos" panose="020B0004020202020204" pitchFamily="34" charset="0"/>
              </a:rPr>
              <a:t>Lune</a:t>
            </a:r>
            <a:r>
              <a:rPr lang="nl-NL" sz="1600" dirty="0">
                <a:effectLst/>
                <a:latin typeface="Aptos" panose="020B0004020202020204" pitchFamily="34" charset="0"/>
                <a:ea typeface="Aptos" panose="020B0004020202020204" pitchFamily="34" charset="0"/>
                <a:cs typeface="Aptos" panose="020B0004020202020204" pitchFamily="34" charset="0"/>
              </a:rPr>
              <a:t> filmde, doet denken aan theater uit die tijd. Dit blijkt uit de cameravoering en de mise-en-scène.</a:t>
            </a:r>
          </a:p>
          <a:p>
            <a:r>
              <a:rPr lang="nl-NL" sz="1600" i="1" dirty="0">
                <a:effectLst/>
                <a:latin typeface="Aptos" panose="020B0004020202020204" pitchFamily="34" charset="0"/>
                <a:ea typeface="Aptos" panose="020B0004020202020204" pitchFamily="34" charset="0"/>
                <a:cs typeface="Aptos" panose="020B0004020202020204" pitchFamily="34" charset="0"/>
              </a:rPr>
              <a:t> </a:t>
            </a:r>
            <a:endParaRPr lang="nl-NL" sz="1600" dirty="0">
              <a:effectLst/>
              <a:latin typeface="Aptos" panose="020B0004020202020204" pitchFamily="34" charset="0"/>
              <a:ea typeface="Aptos" panose="020B0004020202020204" pitchFamily="34" charset="0"/>
              <a:cs typeface="Aptos" panose="020B0004020202020204" pitchFamily="34" charset="0"/>
            </a:endParaRPr>
          </a:p>
          <a:p>
            <a:r>
              <a:rPr lang="nl-NL" sz="1600" b="1" dirty="0">
                <a:latin typeface="Aptos" panose="020B0004020202020204" pitchFamily="34" charset="0"/>
                <a:ea typeface="Aptos" panose="020B0004020202020204" pitchFamily="34" charset="0"/>
                <a:cs typeface="Aptos" panose="020B0004020202020204" pitchFamily="34" charset="0"/>
              </a:rPr>
              <a:t>(2pt) Geef</a:t>
            </a:r>
            <a:r>
              <a:rPr lang="nl-NL" sz="1600" b="1" dirty="0">
                <a:effectLst/>
                <a:latin typeface="Aptos" panose="020B0004020202020204" pitchFamily="34" charset="0"/>
                <a:ea typeface="Aptos" panose="020B0004020202020204" pitchFamily="34" charset="0"/>
                <a:cs typeface="Aptos" panose="020B0004020202020204" pitchFamily="34" charset="0"/>
              </a:rPr>
              <a:t> aan de hand van filmfragment 6 aan op welke manier</a:t>
            </a:r>
            <a:br>
              <a:rPr lang="nl-NL" sz="1600" b="1" dirty="0">
                <a:effectLst/>
                <a:latin typeface="Aptos" panose="020B0004020202020204" pitchFamily="34" charset="0"/>
                <a:ea typeface="Aptos" panose="020B0004020202020204" pitchFamily="34" charset="0"/>
                <a:cs typeface="Aptos" panose="020B0004020202020204" pitchFamily="34" charset="0"/>
              </a:rPr>
            </a:br>
            <a:endParaRPr lang="nl-NL" sz="1600" b="1"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Aptos" panose="020B0004020202020204" pitchFamily="34" charset="0"/>
              <a:buChar char="-"/>
            </a:pPr>
            <a:r>
              <a:rPr lang="nl-NL" sz="1600" b="1" dirty="0">
                <a:effectLst/>
                <a:latin typeface="Aptos" panose="020B0004020202020204" pitchFamily="34" charset="0"/>
                <a:ea typeface="Times New Roman" panose="02020603050405020304" pitchFamily="18" charset="0"/>
                <a:cs typeface="Times New Roman" panose="02020603050405020304" pitchFamily="18" charset="0"/>
              </a:rPr>
              <a:t>de CAMERAVOERING doet denken aan theater, en</a:t>
            </a:r>
            <a:endParaRPr lang="nl-NL" sz="1600" b="1"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ptos" panose="020B0004020202020204" pitchFamily="34" charset="0"/>
              <a:buChar char="-"/>
            </a:pPr>
            <a:r>
              <a:rPr lang="nl-NL" sz="1600" b="1" dirty="0">
                <a:effectLst/>
                <a:latin typeface="Aptos" panose="020B0004020202020204" pitchFamily="34" charset="0"/>
                <a:ea typeface="Times New Roman" panose="02020603050405020304" pitchFamily="18" charset="0"/>
                <a:cs typeface="Times New Roman" panose="02020603050405020304" pitchFamily="18" charset="0"/>
              </a:rPr>
              <a:t>de MISE-EN-SCENE doet denken aan theater.</a:t>
            </a:r>
            <a:endParaRPr lang="nl-NL" sz="1600" b="1"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Tekstvak 1">
            <a:extLst>
              <a:ext uri="{FF2B5EF4-FFF2-40B4-BE49-F238E27FC236}">
                <a16:creationId xmlns:a16="http://schemas.microsoft.com/office/drawing/2014/main" id="{742B967A-EBC1-ECE2-65B4-12092785D27C}"/>
              </a:ext>
            </a:extLst>
          </p:cNvPr>
          <p:cNvSpPr txBox="1"/>
          <p:nvPr/>
        </p:nvSpPr>
        <p:spPr>
          <a:xfrm>
            <a:off x="5752272" y="3739398"/>
            <a:ext cx="5988869" cy="2215735"/>
          </a:xfrm>
          <a:prstGeom prst="rect">
            <a:avLst/>
          </a:prstGeom>
          <a:noFill/>
        </p:spPr>
        <p:txBody>
          <a:bodyPr wrap="square">
            <a:spAutoFit/>
          </a:bodyPr>
          <a:lstStyle/>
          <a:p>
            <a:pPr algn="l" rtl="0" fontAlgn="base">
              <a:lnSpc>
                <a:spcPct val="110000"/>
              </a:lnSpc>
            </a:pPr>
            <a:endParaRPr lang="en-US" sz="1400" b="0" i="0" dirty="0">
              <a:solidFill>
                <a:srgbClr val="FF0000"/>
              </a:solidFill>
              <a:effectLst/>
              <a:latin typeface="Aptos" panose="020B0004020202020204" pitchFamily="34" charset="0"/>
            </a:endParaRPr>
          </a:p>
          <a:p>
            <a:pPr algn="l" rtl="0" fontAlgn="base">
              <a:lnSpc>
                <a:spcPct val="110000"/>
              </a:lnSpc>
              <a:buFont typeface="Arial" panose="020B0604020202020204" pitchFamily="34" charset="0"/>
              <a:buChar char="•"/>
            </a:pPr>
            <a:r>
              <a:rPr lang="nl-NL" sz="1400" b="0" i="0" u="none" strike="noStrike" dirty="0">
                <a:solidFill>
                  <a:srgbClr val="FF0000"/>
                </a:solidFill>
                <a:effectLst/>
                <a:latin typeface="Aptos" panose="020B0004020202020204" pitchFamily="34" charset="0"/>
              </a:rPr>
              <a:t> De </a:t>
            </a:r>
            <a:r>
              <a:rPr lang="nl-NL" sz="1400" b="1" i="0" u="none" strike="noStrike" dirty="0">
                <a:solidFill>
                  <a:srgbClr val="FF0000"/>
                </a:solidFill>
                <a:effectLst/>
                <a:latin typeface="Aptos" panose="020B0004020202020204" pitchFamily="34" charset="0"/>
              </a:rPr>
              <a:t>mise-en-scène </a:t>
            </a:r>
            <a:r>
              <a:rPr lang="nl-NL" sz="1400" b="0" i="0" u="none" strike="noStrike" dirty="0">
                <a:solidFill>
                  <a:srgbClr val="FF0000"/>
                </a:solidFill>
                <a:effectLst/>
                <a:latin typeface="Aptos" panose="020B0004020202020204" pitchFamily="34" charset="0"/>
              </a:rPr>
              <a:t>doet denken aan theater, omdat de acteurs vanuit de zijkant (coulissen) opkomen en/of de acteurs op het voorplan van het speelvlak langs het publiek lopen en/of de acteurs zodanig zijn opgesteld, dat hun lichaam vaak naar de camera (het denkbeeldige publiek) is gedraaid</a:t>
            </a:r>
            <a:r>
              <a:rPr lang="nl-NL" sz="1400" dirty="0">
                <a:solidFill>
                  <a:srgbClr val="FF0000"/>
                </a:solidFill>
                <a:latin typeface="Aptos" panose="020B0004020202020204" pitchFamily="34" charset="0"/>
              </a:rPr>
              <a:t>.</a:t>
            </a:r>
          </a:p>
          <a:p>
            <a:pPr algn="l" rtl="0" fontAlgn="base">
              <a:lnSpc>
                <a:spcPct val="110000"/>
              </a:lnSpc>
            </a:pPr>
            <a:br>
              <a:rPr lang="nl-NL" sz="1400" b="0" i="0" dirty="0">
                <a:solidFill>
                  <a:srgbClr val="FF0000"/>
                </a:solidFill>
                <a:effectLst/>
                <a:latin typeface="Aptos" panose="020B0004020202020204" pitchFamily="34" charset="0"/>
              </a:rPr>
            </a:br>
            <a:r>
              <a:rPr lang="nl-NL" sz="1400" b="0" i="1" u="none" strike="noStrike" dirty="0">
                <a:solidFill>
                  <a:srgbClr val="FF0000"/>
                </a:solidFill>
                <a:effectLst/>
                <a:latin typeface="Aptos" panose="020B0004020202020204" pitchFamily="34" charset="0"/>
              </a:rPr>
              <a:t>Opmerking: Een antwoord over de enscenering (kostuums en dergelijke) mag niet goed worden gerekend. </a:t>
            </a:r>
            <a:endParaRPr lang="nl-NL" sz="1400" b="0" i="0" dirty="0">
              <a:solidFill>
                <a:srgbClr val="FF0000"/>
              </a:solidFill>
              <a:effectLst/>
              <a:latin typeface="Aptos" panose="020B0004020202020204" pitchFamily="34" charset="0"/>
            </a:endParaRPr>
          </a:p>
        </p:txBody>
      </p:sp>
      <p:pic>
        <p:nvPicPr>
          <p:cNvPr id="3" name="le voyage dans la lune - bos">
            <a:hlinkClick r:id="" action="ppaction://media"/>
            <a:extLst>
              <a:ext uri="{FF2B5EF4-FFF2-40B4-BE49-F238E27FC236}">
                <a16:creationId xmlns:a16="http://schemas.microsoft.com/office/drawing/2014/main" id="{CBE8FD4E-5741-746F-3725-72E016492CE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0858" y="1792627"/>
            <a:ext cx="4735852" cy="3576051"/>
          </a:xfrm>
          <a:prstGeom prst="rect">
            <a:avLst/>
          </a:prstGeom>
        </p:spPr>
      </p:pic>
    </p:spTree>
    <p:extLst>
      <p:ext uri="{BB962C8B-B14F-4D97-AF65-F5344CB8AC3E}">
        <p14:creationId xmlns:p14="http://schemas.microsoft.com/office/powerpoint/2010/main" val="1211036506"/>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B49CE2D-3318-3CB1-01CD-7FD0DFFF5637}"/>
              </a:ext>
            </a:extLst>
          </p:cNvPr>
          <p:cNvSpPr txBox="1"/>
          <p:nvPr/>
        </p:nvSpPr>
        <p:spPr>
          <a:xfrm>
            <a:off x="986117" y="1208522"/>
            <a:ext cx="10148048" cy="5262979"/>
          </a:xfrm>
          <a:prstGeom prst="rect">
            <a:avLst/>
          </a:prstGeom>
          <a:noFill/>
        </p:spPr>
        <p:txBody>
          <a:bodyPr wrap="square" rtlCol="0">
            <a:spAutoFit/>
          </a:bodyPr>
          <a:lstStyle/>
          <a:p>
            <a:r>
              <a:rPr lang="nl-NL" sz="3200" b="1" u="sng" dirty="0">
                <a:latin typeface="Abadi" panose="020B0604020104020204" pitchFamily="34" charset="0"/>
              </a:rPr>
              <a:t>Let op bij analysevragen!</a:t>
            </a:r>
          </a:p>
          <a:p>
            <a:endParaRPr lang="nl-NL" sz="3200" b="1" u="sng" dirty="0">
              <a:latin typeface="Abadi" panose="020B0604020104020204" pitchFamily="34" charset="0"/>
            </a:endParaRPr>
          </a:p>
          <a:p>
            <a:r>
              <a:rPr lang="nl-NL" sz="2400" dirty="0">
                <a:latin typeface="Abadi" panose="020B0604020104020204" pitchFamily="34" charset="0"/>
              </a:rPr>
              <a:t>Beschrijf de bron objectief en volledig: </a:t>
            </a:r>
            <a:br>
              <a:rPr lang="nl-NL" sz="2400" dirty="0">
                <a:latin typeface="Abadi" panose="020B0604020104020204" pitchFamily="34" charset="0"/>
              </a:rPr>
            </a:br>
            <a:r>
              <a:rPr lang="nl-NL" sz="2400" dirty="0">
                <a:latin typeface="Abadi" panose="020B0604020104020204" pitchFamily="34" charset="0"/>
              </a:rPr>
              <a:t>alsof je docent de bron niet voor zich </a:t>
            </a:r>
            <a:br>
              <a:rPr lang="nl-NL" sz="2400" dirty="0">
                <a:latin typeface="Abadi" panose="020B0604020104020204" pitchFamily="34" charset="0"/>
              </a:rPr>
            </a:br>
            <a:r>
              <a:rPr lang="nl-NL" sz="2400" dirty="0">
                <a:latin typeface="Abadi" panose="020B0604020104020204" pitchFamily="34" charset="0"/>
              </a:rPr>
              <a:t>heeft. </a:t>
            </a:r>
          </a:p>
          <a:p>
            <a:endParaRPr lang="nl-NL" sz="2100" dirty="0">
              <a:latin typeface="Abadi" panose="020B0604020104020204" pitchFamily="34" charset="0"/>
            </a:endParaRPr>
          </a:p>
          <a:p>
            <a:r>
              <a:rPr lang="nl-NL" sz="2100" dirty="0">
                <a:latin typeface="Abadi" panose="020B0604020104020204" pitchFamily="34" charset="0"/>
              </a:rPr>
              <a:t>Dus op de vraag ‘beschrijf hoe je kunt zien dat Mona Lisa </a:t>
            </a:r>
            <a:br>
              <a:rPr lang="nl-NL" sz="2100" dirty="0">
                <a:latin typeface="Abadi" panose="020B0604020104020204" pitchFamily="34" charset="0"/>
              </a:rPr>
            </a:br>
            <a:r>
              <a:rPr lang="nl-NL" sz="2100" dirty="0">
                <a:latin typeface="Abadi" panose="020B0604020104020204" pitchFamily="34" charset="0"/>
              </a:rPr>
              <a:t>de hele nacht heeft doorgehaald en zodoende niet goed </a:t>
            </a:r>
            <a:br>
              <a:rPr lang="nl-NL" sz="2100" dirty="0">
                <a:latin typeface="Abadi" panose="020B0604020104020204" pitchFamily="34" charset="0"/>
              </a:rPr>
            </a:br>
            <a:r>
              <a:rPr lang="nl-NL" sz="2100" dirty="0">
                <a:latin typeface="Abadi" panose="020B0604020104020204" pitchFamily="34" charset="0"/>
              </a:rPr>
              <a:t>uitgerust is voor het KUA-examen?</a:t>
            </a:r>
          </a:p>
          <a:p>
            <a:r>
              <a:rPr lang="nl-NL" sz="2100" dirty="0">
                <a:latin typeface="Abadi" panose="020B0604020104020204" pitchFamily="34" charset="0"/>
              </a:rPr>
              <a:t>antwoord je niet: </a:t>
            </a:r>
          </a:p>
          <a:p>
            <a:r>
              <a:rPr lang="nl-NL" sz="2100" dirty="0">
                <a:latin typeface="Abadi" panose="020B0604020104020204" pitchFamily="34" charset="0"/>
              </a:rPr>
              <a:t>‘Ze is moe of ze ziet er moe uit.’ maar: </a:t>
            </a:r>
          </a:p>
          <a:p>
            <a:r>
              <a:rPr lang="nl-NL" sz="2100" dirty="0">
                <a:latin typeface="Abadi" panose="020B0604020104020204" pitchFamily="34" charset="0"/>
              </a:rPr>
              <a:t>‘Ze heeft wallen onder haar ogen en haar haar zit verwilderd (losse plukjes), hierdoor oogt het alsof ze de hele nacht heeft doorgehaald en niet goed is uitgerust.’</a:t>
            </a:r>
          </a:p>
          <a:p>
            <a:endParaRPr lang="nl-NL" sz="3200" dirty="0">
              <a:latin typeface="Abadi" panose="020B0604020104020204" pitchFamily="34" charset="0"/>
            </a:endParaRPr>
          </a:p>
        </p:txBody>
      </p:sp>
      <p:pic>
        <p:nvPicPr>
          <p:cNvPr id="1026" name="Picture 2" descr="Ananda - Feeling ran down? Not sleeping well? Still tired when you wake up?  Massage has a multitude of benefits including a reduction of stress and  anxiety, reduced depression, improved sleep, and">
            <a:extLst>
              <a:ext uri="{FF2B5EF4-FFF2-40B4-BE49-F238E27FC236}">
                <a16:creationId xmlns:a16="http://schemas.microsoft.com/office/drawing/2014/main" id="{AEE4BE90-CDA1-8737-38A7-783D0C6B95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1450" y="1509713"/>
            <a:ext cx="4148139" cy="3321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091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B49CE2D-3318-3CB1-01CD-7FD0DFFF5637}"/>
              </a:ext>
            </a:extLst>
          </p:cNvPr>
          <p:cNvSpPr txBox="1"/>
          <p:nvPr/>
        </p:nvSpPr>
        <p:spPr>
          <a:xfrm>
            <a:off x="986117" y="1208522"/>
            <a:ext cx="10148048" cy="5709255"/>
          </a:xfrm>
          <a:prstGeom prst="rect">
            <a:avLst/>
          </a:prstGeom>
          <a:noFill/>
        </p:spPr>
        <p:txBody>
          <a:bodyPr wrap="square" rtlCol="0">
            <a:spAutoFit/>
          </a:bodyPr>
          <a:lstStyle/>
          <a:p>
            <a:r>
              <a:rPr lang="nl-NL" sz="3200" b="1" u="sng" dirty="0">
                <a:latin typeface="Abadi" panose="020B0604020104020204" pitchFamily="34" charset="0"/>
              </a:rPr>
              <a:t>Laatste tips</a:t>
            </a:r>
          </a:p>
          <a:p>
            <a:endParaRPr lang="nl-NL" sz="2800" dirty="0">
              <a:latin typeface="Abadi" panose="020B0604020104020204" pitchFamily="34" charset="0"/>
            </a:endParaRPr>
          </a:p>
          <a:p>
            <a:pPr marL="457200" indent="-457200">
              <a:buFontTx/>
              <a:buChar char="-"/>
            </a:pPr>
            <a:r>
              <a:rPr lang="nl-NL" sz="2100" dirty="0">
                <a:latin typeface="Abadi" panose="020B0604020104020204" pitchFamily="34" charset="0"/>
              </a:rPr>
              <a:t>Neem je woordenboek morgen mee!</a:t>
            </a:r>
          </a:p>
          <a:p>
            <a:pPr marL="457200" indent="-457200">
              <a:buFontTx/>
              <a:buChar char="-"/>
            </a:pPr>
            <a:endParaRPr lang="nl-NL" sz="2100" dirty="0">
              <a:latin typeface="Abadi" panose="020B0604020104020204" pitchFamily="34" charset="0"/>
            </a:endParaRPr>
          </a:p>
          <a:p>
            <a:pPr marL="457200" indent="-457200">
              <a:buFontTx/>
              <a:buChar char="-"/>
            </a:pPr>
            <a:r>
              <a:rPr lang="nl-NL" sz="2100" dirty="0">
                <a:latin typeface="Abadi" panose="020B0604020104020204" pitchFamily="34" charset="0"/>
              </a:rPr>
              <a:t>Nummer je argumenten en lees je antwoord terug: heb ik volledig antwoord gegeven op de vraag (noem versus leg uit, verklaar of beschrijf).</a:t>
            </a:r>
          </a:p>
          <a:p>
            <a:pPr marL="457200" indent="-457200">
              <a:buFontTx/>
              <a:buChar char="-"/>
            </a:pPr>
            <a:endParaRPr lang="nl-NL" sz="2100" dirty="0">
              <a:latin typeface="Abadi" panose="020B0604020104020204" pitchFamily="34" charset="0"/>
            </a:endParaRPr>
          </a:p>
          <a:p>
            <a:pPr marL="457200" indent="-457200">
              <a:buFontTx/>
              <a:buChar char="-"/>
            </a:pPr>
            <a:r>
              <a:rPr lang="nl-NL" sz="2100" dirty="0">
                <a:latin typeface="Abadi" panose="020B0604020104020204" pitchFamily="34" charset="0"/>
              </a:rPr>
              <a:t>Neem de begrippen omtrent vormgeving nog even door. </a:t>
            </a:r>
          </a:p>
          <a:p>
            <a:pPr marL="457200" indent="-457200">
              <a:buFontTx/>
              <a:buChar char="-"/>
            </a:pPr>
            <a:endParaRPr lang="nl-NL" sz="2100" dirty="0">
              <a:latin typeface="Abadi" panose="020B0604020104020204" pitchFamily="34" charset="0"/>
            </a:endParaRPr>
          </a:p>
          <a:p>
            <a:pPr marL="457200" indent="-457200">
              <a:buFontTx/>
              <a:buChar char="-"/>
            </a:pPr>
            <a:r>
              <a:rPr lang="nl-NL" sz="2100" dirty="0">
                <a:latin typeface="Abadi" panose="020B0604020104020204" pitchFamily="34" charset="0"/>
              </a:rPr>
              <a:t>Er zitten geen valkuilvragen in het examen, denk niet te moeilijk, soms is het echt zo voor de hand liggend als je denkt.</a:t>
            </a:r>
          </a:p>
          <a:p>
            <a:pPr marL="457200" indent="-457200">
              <a:buFontTx/>
              <a:buChar char="-"/>
            </a:pPr>
            <a:endParaRPr lang="nl-NL" sz="2100" dirty="0">
              <a:latin typeface="Abadi" panose="020B0604020104020204" pitchFamily="34" charset="0"/>
            </a:endParaRPr>
          </a:p>
          <a:p>
            <a:pPr marL="457200" indent="-457200">
              <a:buFontTx/>
              <a:buChar char="-"/>
            </a:pPr>
            <a:r>
              <a:rPr lang="nl-NL" sz="2100" dirty="0">
                <a:latin typeface="Abadi" panose="020B0604020104020204" pitchFamily="34" charset="0"/>
              </a:rPr>
              <a:t>Wiebel af en toe met je tenen tijdens het examen of trek een gekke bek.</a:t>
            </a:r>
          </a:p>
          <a:p>
            <a:pPr marL="457200" indent="-457200">
              <a:buFontTx/>
              <a:buChar char="-"/>
            </a:pPr>
            <a:endParaRPr lang="nl-NL" sz="2100" dirty="0">
              <a:latin typeface="Abadi" panose="020B0604020104020204" pitchFamily="34" charset="0"/>
            </a:endParaRPr>
          </a:p>
          <a:p>
            <a:pPr marL="457200" indent="-457200">
              <a:buFontTx/>
              <a:buChar char="-"/>
            </a:pPr>
            <a:r>
              <a:rPr lang="nl-NL" sz="2100" dirty="0">
                <a:latin typeface="Abadi" panose="020B0604020104020204" pitchFamily="34" charset="0"/>
              </a:rPr>
              <a:t>Ontspan nog even en ga op tijd slapen.</a:t>
            </a:r>
          </a:p>
          <a:p>
            <a:endParaRPr lang="nl-NL" sz="3200" dirty="0">
              <a:latin typeface="Abadi" panose="020B0604020104020204" pitchFamily="34" charset="0"/>
            </a:endParaRPr>
          </a:p>
        </p:txBody>
      </p:sp>
    </p:spTree>
    <p:extLst>
      <p:ext uri="{BB962C8B-B14F-4D97-AF65-F5344CB8AC3E}">
        <p14:creationId xmlns:p14="http://schemas.microsoft.com/office/powerpoint/2010/main" val="113275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B49CE2D-3318-3CB1-01CD-7FD0DFFF5637}"/>
              </a:ext>
            </a:extLst>
          </p:cNvPr>
          <p:cNvSpPr txBox="1"/>
          <p:nvPr/>
        </p:nvSpPr>
        <p:spPr>
          <a:xfrm>
            <a:off x="986117" y="1068668"/>
            <a:ext cx="5199530" cy="4524315"/>
          </a:xfrm>
          <a:prstGeom prst="rect">
            <a:avLst/>
          </a:prstGeom>
          <a:noFill/>
        </p:spPr>
        <p:txBody>
          <a:bodyPr wrap="square" rtlCol="0">
            <a:spAutoFit/>
          </a:bodyPr>
          <a:lstStyle/>
          <a:p>
            <a:r>
              <a:rPr lang="nl-NL" sz="2400" b="1" u="sng" dirty="0">
                <a:latin typeface="Effra"/>
              </a:rPr>
              <a:t>Onderwerpen</a:t>
            </a:r>
          </a:p>
          <a:p>
            <a:endParaRPr lang="nl-NL" sz="2400" dirty="0">
              <a:latin typeface="Effra"/>
            </a:endParaRPr>
          </a:p>
          <a:p>
            <a:pPr marL="514350" indent="-514350">
              <a:buAutoNum type="arabicParenR"/>
            </a:pPr>
            <a:r>
              <a:rPr lang="nl-NL" sz="2400" dirty="0">
                <a:latin typeface="Effra"/>
              </a:rPr>
              <a:t>Cultuur van de kerk van </a:t>
            </a:r>
            <a:br>
              <a:rPr lang="nl-NL" sz="2400" dirty="0">
                <a:latin typeface="Effra"/>
              </a:rPr>
            </a:br>
            <a:r>
              <a:rPr lang="nl-NL" sz="2400" dirty="0">
                <a:latin typeface="Effra"/>
              </a:rPr>
              <a:t>de 11</a:t>
            </a:r>
            <a:r>
              <a:rPr lang="nl-NL" sz="2400" baseline="30000" dirty="0">
                <a:latin typeface="Effra"/>
              </a:rPr>
              <a:t>e</a:t>
            </a:r>
            <a:r>
              <a:rPr lang="nl-NL" sz="2400" dirty="0">
                <a:latin typeface="Effra"/>
              </a:rPr>
              <a:t>  t/m 14</a:t>
            </a:r>
            <a:r>
              <a:rPr lang="nl-NL" sz="2400" baseline="30000" dirty="0">
                <a:latin typeface="Effra"/>
              </a:rPr>
              <a:t>e</a:t>
            </a:r>
            <a:r>
              <a:rPr lang="nl-NL" sz="2400" dirty="0">
                <a:latin typeface="Effra"/>
              </a:rPr>
              <a:t> eeuw</a:t>
            </a:r>
          </a:p>
          <a:p>
            <a:pPr marL="514350" indent="-514350">
              <a:buAutoNum type="arabicParenR"/>
            </a:pPr>
            <a:endParaRPr lang="nl-NL" sz="2400" dirty="0">
              <a:latin typeface="Effra"/>
            </a:endParaRPr>
          </a:p>
          <a:p>
            <a:pPr marL="514350" indent="-514350">
              <a:buAutoNum type="arabicParenR"/>
            </a:pPr>
            <a:r>
              <a:rPr lang="nl-NL" sz="2400" dirty="0">
                <a:latin typeface="Effra"/>
              </a:rPr>
              <a:t>Burgerlijke cultuur van </a:t>
            </a:r>
            <a:br>
              <a:rPr lang="nl-NL" sz="2400" dirty="0">
                <a:latin typeface="Effra"/>
              </a:rPr>
            </a:br>
            <a:r>
              <a:rPr lang="nl-NL" sz="2400" dirty="0">
                <a:latin typeface="Effra"/>
              </a:rPr>
              <a:t>de 17</a:t>
            </a:r>
            <a:r>
              <a:rPr lang="nl-NL" sz="2400" baseline="30000" dirty="0">
                <a:latin typeface="Effra"/>
              </a:rPr>
              <a:t>e</a:t>
            </a:r>
            <a:r>
              <a:rPr lang="nl-NL" sz="2400" dirty="0">
                <a:latin typeface="Effra"/>
              </a:rPr>
              <a:t> eeuw</a:t>
            </a:r>
          </a:p>
          <a:p>
            <a:pPr marL="514350" indent="-514350">
              <a:buAutoNum type="arabicParenR"/>
            </a:pPr>
            <a:endParaRPr lang="nl-NL" sz="2400" dirty="0">
              <a:latin typeface="Effra"/>
            </a:endParaRPr>
          </a:p>
          <a:p>
            <a:pPr marL="514350" indent="-514350">
              <a:buAutoNum type="arabicParenR"/>
            </a:pPr>
            <a:r>
              <a:rPr lang="nl-NL" sz="2400" dirty="0">
                <a:latin typeface="Effra"/>
              </a:rPr>
              <a:t>Cultuur van het Moderne in de eerste helft van de 20</a:t>
            </a:r>
            <a:r>
              <a:rPr lang="nl-NL" sz="2400" baseline="30000" dirty="0">
                <a:latin typeface="Effra"/>
              </a:rPr>
              <a:t>e</a:t>
            </a:r>
            <a:r>
              <a:rPr lang="nl-NL" sz="2400" dirty="0">
                <a:latin typeface="Effra"/>
              </a:rPr>
              <a:t> eeuw</a:t>
            </a:r>
          </a:p>
          <a:p>
            <a:pPr marL="514350" indent="-514350">
              <a:buAutoNum type="arabicParenR"/>
            </a:pPr>
            <a:endParaRPr lang="nl-NL" sz="2400" dirty="0">
              <a:latin typeface="Effra"/>
            </a:endParaRPr>
          </a:p>
          <a:p>
            <a:pPr marL="514350" indent="-514350">
              <a:buAutoNum type="arabicParenR"/>
            </a:pPr>
            <a:r>
              <a:rPr lang="nl-NL" sz="2400" dirty="0">
                <a:latin typeface="Effra"/>
              </a:rPr>
              <a:t>Massacultuur vanaf 1950</a:t>
            </a:r>
          </a:p>
        </p:txBody>
      </p:sp>
      <p:sp>
        <p:nvSpPr>
          <p:cNvPr id="3" name="Tekstvak 2">
            <a:extLst>
              <a:ext uri="{FF2B5EF4-FFF2-40B4-BE49-F238E27FC236}">
                <a16:creationId xmlns:a16="http://schemas.microsoft.com/office/drawing/2014/main" id="{2C92E109-84CD-80DD-272E-87B2CBC3F8D6}"/>
              </a:ext>
            </a:extLst>
          </p:cNvPr>
          <p:cNvSpPr txBox="1"/>
          <p:nvPr/>
        </p:nvSpPr>
        <p:spPr>
          <a:xfrm>
            <a:off x="6354184" y="1068668"/>
            <a:ext cx="5109883" cy="4278094"/>
          </a:xfrm>
          <a:prstGeom prst="rect">
            <a:avLst/>
          </a:prstGeom>
          <a:noFill/>
        </p:spPr>
        <p:txBody>
          <a:bodyPr wrap="square" rtlCol="0">
            <a:spAutoFit/>
          </a:bodyPr>
          <a:lstStyle/>
          <a:p>
            <a:r>
              <a:rPr lang="nl-NL" sz="2800" b="1" u="sng" dirty="0">
                <a:latin typeface="Effra"/>
              </a:rPr>
              <a:t>Disciplines</a:t>
            </a:r>
          </a:p>
          <a:p>
            <a:endParaRPr lang="nl-NL" sz="2800" dirty="0">
              <a:latin typeface="Effra"/>
            </a:endParaRPr>
          </a:p>
          <a:p>
            <a:pPr marL="514350" indent="-514350">
              <a:buAutoNum type="alphaLcParenR"/>
            </a:pPr>
            <a:r>
              <a:rPr lang="nl-NL" sz="2400" dirty="0">
                <a:latin typeface="Effra"/>
              </a:rPr>
              <a:t>Beeldende kunst en vormgeving </a:t>
            </a:r>
          </a:p>
          <a:p>
            <a:pPr marL="514350" indent="-514350">
              <a:buAutoNum type="alphaLcParenR"/>
            </a:pPr>
            <a:endParaRPr lang="nl-NL" sz="2400" dirty="0">
              <a:latin typeface="Effra"/>
            </a:endParaRPr>
          </a:p>
          <a:p>
            <a:pPr marL="514350" indent="-514350">
              <a:buAutoNum type="alphaLcParenR"/>
            </a:pPr>
            <a:r>
              <a:rPr lang="nl-NL" sz="2400" dirty="0">
                <a:latin typeface="Effra"/>
              </a:rPr>
              <a:t>Muziek</a:t>
            </a:r>
          </a:p>
          <a:p>
            <a:pPr marL="514350" indent="-514350">
              <a:buAutoNum type="alphaLcParenR"/>
            </a:pPr>
            <a:endParaRPr lang="nl-NL" sz="2400" dirty="0">
              <a:latin typeface="Effra"/>
            </a:endParaRPr>
          </a:p>
          <a:p>
            <a:pPr marL="514350" indent="-514350">
              <a:buAutoNum type="alphaLcParenR"/>
            </a:pPr>
            <a:r>
              <a:rPr lang="nl-NL" sz="2400" dirty="0">
                <a:latin typeface="Effra"/>
              </a:rPr>
              <a:t>Dans</a:t>
            </a:r>
          </a:p>
          <a:p>
            <a:pPr marL="514350" indent="-514350">
              <a:buAutoNum type="alphaLcParenR"/>
            </a:pPr>
            <a:endParaRPr lang="nl-NL" sz="2400" dirty="0">
              <a:latin typeface="Effra"/>
            </a:endParaRPr>
          </a:p>
          <a:p>
            <a:pPr marL="514350" indent="-514350">
              <a:buAutoNum type="alphaLcParenR"/>
            </a:pPr>
            <a:r>
              <a:rPr lang="nl-NL" sz="2400" dirty="0">
                <a:latin typeface="Effra"/>
              </a:rPr>
              <a:t>Drama</a:t>
            </a:r>
          </a:p>
          <a:p>
            <a:pPr marL="514350" indent="-514350">
              <a:buAutoNum type="alphaLcParenR"/>
            </a:pPr>
            <a:endParaRPr lang="nl-NL" sz="2400" dirty="0">
              <a:latin typeface="Effra"/>
            </a:endParaRPr>
          </a:p>
          <a:p>
            <a:pPr marL="514350" indent="-514350">
              <a:buAutoNum type="alphaLcParenR"/>
            </a:pPr>
            <a:r>
              <a:rPr lang="nl-NL" sz="2400" dirty="0">
                <a:latin typeface="Effra"/>
              </a:rPr>
              <a:t> Film</a:t>
            </a:r>
          </a:p>
        </p:txBody>
      </p:sp>
    </p:spTree>
    <p:extLst>
      <p:ext uri="{BB962C8B-B14F-4D97-AF65-F5344CB8AC3E}">
        <p14:creationId xmlns:p14="http://schemas.microsoft.com/office/powerpoint/2010/main" val="3457711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Weird Medieval Guys: this deeply researched book takes you on a romp  through the Middle Ages">
            <a:extLst>
              <a:ext uri="{FF2B5EF4-FFF2-40B4-BE49-F238E27FC236}">
                <a16:creationId xmlns:a16="http://schemas.microsoft.com/office/drawing/2014/main" id="{14D45071-D7BE-F846-487A-ACC6A37D07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96" b="96933" l="13067" r="76674">
                        <a14:foregroundMark x1="53240" y1="9816" x2="47408" y2="9202"/>
                        <a14:foregroundMark x1="73542" y1="54601" x2="76674" y2="67791"/>
                        <a14:foregroundMark x1="76674" y1="67791" x2="75054" y2="72393"/>
                        <a14:foregroundMark x1="15875" y1="61963" x2="13067" y2="70092"/>
                        <a14:foregroundMark x1="13067" y1="70092" x2="13715" y2="71166"/>
                        <a14:foregroundMark x1="50432" y1="90798" x2="41577" y2="93558"/>
                        <a14:foregroundMark x1="41577" y1="93558" x2="47408" y2="96933"/>
                        <a14:foregroundMark x1="47408" y1="96933" x2="50432" y2="96933"/>
                      </a14:backgroundRemoval>
                    </a14:imgEffect>
                  </a14:imgLayer>
                </a14:imgProps>
              </a:ext>
              <a:ext uri="{28A0092B-C50C-407E-A947-70E740481C1C}">
                <a14:useLocalDpi xmlns:a14="http://schemas.microsoft.com/office/drawing/2010/main" val="0"/>
              </a:ext>
            </a:extLst>
          </a:blip>
          <a:srcRect l="7667" r="19547"/>
          <a:stretch/>
        </p:blipFill>
        <p:spPr bwMode="auto">
          <a:xfrm rot="20275744" flipH="1">
            <a:off x="9618096" y="4184283"/>
            <a:ext cx="3057165" cy="2957377"/>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CB49CE2D-3318-3CB1-01CD-7FD0DFFF5637}"/>
              </a:ext>
            </a:extLst>
          </p:cNvPr>
          <p:cNvSpPr txBox="1"/>
          <p:nvPr/>
        </p:nvSpPr>
        <p:spPr>
          <a:xfrm>
            <a:off x="986117" y="1122458"/>
            <a:ext cx="10148048" cy="6063198"/>
          </a:xfrm>
          <a:prstGeom prst="rect">
            <a:avLst/>
          </a:prstGeom>
          <a:noFill/>
        </p:spPr>
        <p:txBody>
          <a:bodyPr wrap="square" rtlCol="0">
            <a:spAutoFit/>
          </a:bodyPr>
          <a:lstStyle/>
          <a:p>
            <a:r>
              <a:rPr lang="nl-NL" sz="3200" b="1" u="sng" dirty="0">
                <a:latin typeface="Effra"/>
              </a:rPr>
              <a:t>Cultuur van de kerk in één slide</a:t>
            </a:r>
          </a:p>
          <a:p>
            <a:endParaRPr lang="nl-NL" sz="3200" dirty="0">
              <a:latin typeface="Effra"/>
            </a:endParaRPr>
          </a:p>
          <a:p>
            <a:r>
              <a:rPr lang="nl-NL" sz="2600" dirty="0">
                <a:latin typeface="Effra"/>
              </a:rPr>
              <a:t>De kerk en het christendom staan centraal.</a:t>
            </a:r>
          </a:p>
          <a:p>
            <a:endParaRPr lang="nl-NL" sz="2600" dirty="0">
              <a:latin typeface="Effra"/>
            </a:endParaRPr>
          </a:p>
          <a:p>
            <a:r>
              <a:rPr lang="nl-NL" sz="2600" dirty="0">
                <a:latin typeface="Effra"/>
              </a:rPr>
              <a:t>Kerk is aan de macht en kunst heeft een educatieve functie.</a:t>
            </a:r>
          </a:p>
          <a:p>
            <a:endParaRPr lang="nl-NL" sz="2600" dirty="0">
              <a:latin typeface="Effra"/>
            </a:endParaRPr>
          </a:p>
          <a:p>
            <a:r>
              <a:rPr lang="nl-NL" sz="2600" dirty="0">
                <a:latin typeface="Effra"/>
              </a:rPr>
              <a:t>Geestelijken – adel - boeren</a:t>
            </a:r>
          </a:p>
          <a:p>
            <a:endParaRPr lang="nl-NL" sz="2600" dirty="0">
              <a:latin typeface="Effra"/>
            </a:endParaRPr>
          </a:p>
          <a:p>
            <a:r>
              <a:rPr lang="nl-NL" sz="2600" dirty="0">
                <a:latin typeface="Effra"/>
              </a:rPr>
              <a:t>Kerken en de kloosters met bijbehorende kunstproducten </a:t>
            </a:r>
            <a:endParaRPr lang="nl-NL" sz="2600" dirty="0">
              <a:latin typeface="Effra"/>
              <a:sym typeface="Wingdings" panose="05000000000000000000" pitchFamily="2" charset="2"/>
            </a:endParaRPr>
          </a:p>
          <a:p>
            <a:r>
              <a:rPr lang="nl-NL" sz="2600" dirty="0">
                <a:latin typeface="Effra"/>
                <a:sym typeface="Wingdings" panose="05000000000000000000" pitchFamily="2" charset="2"/>
              </a:rPr>
              <a:t>Ontwikkeling muziek - T</a:t>
            </a:r>
            <a:r>
              <a:rPr lang="nl-NL" sz="2600" dirty="0">
                <a:latin typeface="Effra"/>
              </a:rPr>
              <a:t>heater van binnen naar buiten de kerk</a:t>
            </a:r>
          </a:p>
          <a:p>
            <a:endParaRPr lang="nl-NL" sz="2600" dirty="0">
              <a:latin typeface="Effra"/>
            </a:endParaRPr>
          </a:p>
          <a:p>
            <a:r>
              <a:rPr lang="nl-NL" sz="2600" dirty="0">
                <a:latin typeface="Effra"/>
              </a:rPr>
              <a:t>Wereldlijke kunst</a:t>
            </a:r>
          </a:p>
          <a:p>
            <a:endParaRPr lang="nl-NL" sz="3200" dirty="0">
              <a:latin typeface="Effra"/>
            </a:endParaRPr>
          </a:p>
          <a:p>
            <a:endParaRPr lang="nl-NL" sz="3200" dirty="0">
              <a:latin typeface="Effra"/>
            </a:endParaRPr>
          </a:p>
        </p:txBody>
      </p:sp>
      <p:pic>
        <p:nvPicPr>
          <p:cNvPr id="1026" name="Picture 2">
            <a:extLst>
              <a:ext uri="{FF2B5EF4-FFF2-40B4-BE49-F238E27FC236}">
                <a16:creationId xmlns:a16="http://schemas.microsoft.com/office/drawing/2014/main" id="{4E831F34-D621-5F34-A080-DB7E01CA67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3310" y="167930"/>
            <a:ext cx="4503429" cy="246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74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0 0 L 0.125 0 C 0.181 0 0.25 0.069 0.25 0.125 L 0.25 0.25 E" pathEditMode="relative" ptsTypes="">
                                      <p:cBhvr>
                                        <p:cTn id="6" dur="2000" fill="hold"/>
                                        <p:tgtEl>
                                          <p:spTgt spid="1036"/>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B49CE2D-3318-3CB1-01CD-7FD0DFFF5637}"/>
              </a:ext>
            </a:extLst>
          </p:cNvPr>
          <p:cNvSpPr txBox="1"/>
          <p:nvPr/>
        </p:nvSpPr>
        <p:spPr>
          <a:xfrm>
            <a:off x="2000250" y="1122458"/>
            <a:ext cx="9133914" cy="6001643"/>
          </a:xfrm>
          <a:prstGeom prst="rect">
            <a:avLst/>
          </a:prstGeom>
          <a:noFill/>
        </p:spPr>
        <p:txBody>
          <a:bodyPr wrap="square" rtlCol="0">
            <a:spAutoFit/>
          </a:bodyPr>
          <a:lstStyle/>
          <a:p>
            <a:r>
              <a:rPr lang="nl-NL" sz="2800" b="1" u="sng" dirty="0">
                <a:latin typeface="Effra"/>
              </a:rPr>
              <a:t>Burgerlijke cultuur in één slide</a:t>
            </a:r>
          </a:p>
          <a:p>
            <a:endParaRPr lang="nl-NL" sz="2800" dirty="0">
              <a:latin typeface="Effra"/>
            </a:endParaRPr>
          </a:p>
          <a:p>
            <a:r>
              <a:rPr lang="nl-NL" sz="2400" dirty="0">
                <a:latin typeface="Effra"/>
              </a:rPr>
              <a:t>Macht van de burger in de Republiek </a:t>
            </a:r>
            <a:r>
              <a:rPr lang="nl-NL" sz="2400" dirty="0">
                <a:latin typeface="Effra"/>
                <a:sym typeface="Wingdings" panose="05000000000000000000" pitchFamily="2" charset="2"/>
              </a:rPr>
              <a:t> </a:t>
            </a:r>
            <a:r>
              <a:rPr lang="nl-NL" sz="2400" dirty="0">
                <a:latin typeface="Effra"/>
              </a:rPr>
              <a:t>Burgerij belangrijkste opdrachtgever voor de kunst.</a:t>
            </a:r>
          </a:p>
          <a:p>
            <a:endParaRPr lang="nl-NL" sz="2400" dirty="0">
              <a:latin typeface="Effra"/>
            </a:endParaRPr>
          </a:p>
          <a:p>
            <a:r>
              <a:rPr lang="nl-NL" sz="2400" dirty="0">
                <a:latin typeface="Effra"/>
              </a:rPr>
              <a:t>Calvinisme </a:t>
            </a:r>
          </a:p>
          <a:p>
            <a:endParaRPr lang="nl-NL" sz="2400" dirty="0">
              <a:latin typeface="Effra"/>
            </a:endParaRPr>
          </a:p>
          <a:p>
            <a:r>
              <a:rPr lang="nl-NL" sz="2400" dirty="0">
                <a:latin typeface="Effra"/>
              </a:rPr>
              <a:t>Amsterdam is het centrum van de wereld:</a:t>
            </a:r>
          </a:p>
          <a:p>
            <a:r>
              <a:rPr lang="nl-NL" sz="2400" i="1" dirty="0">
                <a:latin typeface="Effra"/>
              </a:rPr>
              <a:t>Beeldenstorm, afsluiting Schelde in Antwerpen, </a:t>
            </a:r>
          </a:p>
          <a:p>
            <a:r>
              <a:rPr lang="nl-NL" sz="2400" i="1" dirty="0">
                <a:latin typeface="Effra"/>
              </a:rPr>
              <a:t>godsdienstige tolerantie</a:t>
            </a:r>
          </a:p>
          <a:p>
            <a:br>
              <a:rPr lang="nl-NL" sz="2400" dirty="0">
                <a:latin typeface="Effra"/>
              </a:rPr>
            </a:br>
            <a:r>
              <a:rPr lang="nl-NL" sz="2400" dirty="0">
                <a:latin typeface="Effra"/>
              </a:rPr>
              <a:t>Kunst ter lering en ter vermaak </a:t>
            </a:r>
            <a:br>
              <a:rPr lang="nl-NL" sz="2400" dirty="0">
                <a:latin typeface="Effra"/>
              </a:rPr>
            </a:br>
            <a:r>
              <a:rPr lang="nl-NL" sz="2400" dirty="0">
                <a:latin typeface="Effra"/>
              </a:rPr>
              <a:t>(moraal / lachen als medicijn) </a:t>
            </a:r>
          </a:p>
          <a:p>
            <a:endParaRPr lang="nl-NL" sz="2800" dirty="0">
              <a:latin typeface="Effra"/>
            </a:endParaRPr>
          </a:p>
          <a:p>
            <a:endParaRPr lang="nl-NL" sz="2800" dirty="0">
              <a:latin typeface="Effra"/>
            </a:endParaRPr>
          </a:p>
        </p:txBody>
      </p:sp>
      <p:pic>
        <p:nvPicPr>
          <p:cNvPr id="4098" name="Picture 2" descr="Ansichtkaart Vermeer Meisje met de Parel Ondersteboven - groen">
            <a:extLst>
              <a:ext uri="{FF2B5EF4-FFF2-40B4-BE49-F238E27FC236}">
                <a16:creationId xmlns:a16="http://schemas.microsoft.com/office/drawing/2014/main" id="{1E966507-4DFB-2DC7-63E5-44E7C1DA46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719" b="90000" l="9912" r="89978">
                        <a14:foregroundMark x1="67291" y1="6250" x2="67291" y2="6250"/>
                        <a14:foregroundMark x1="61894" y1="4531" x2="61894" y2="4531"/>
                        <a14:foregroundMark x1="73018" y1="1719" x2="73018" y2="1719"/>
                        <a14:foregroundMark x1="37665" y1="57656" x2="38216" y2="68281"/>
                        <a14:foregroundMark x1="43289" y1="56633" x2="42841" y2="57109"/>
                        <a14:foregroundMark x1="43698" y1="56198" x2="43242" y2="56682"/>
                        <a14:backgroundMark x1="44273" y1="55234" x2="44273" y2="55234"/>
                        <a14:backgroundMark x1="44383" y1="55000" x2="44383" y2="55000"/>
                        <a14:backgroundMark x1="44383" y1="55000" x2="44273" y2="55781"/>
                        <a14:backgroundMark x1="44934" y1="56328" x2="44824" y2="56094"/>
                        <a14:backgroundMark x1="44714" y1="54844" x2="44714" y2="54844"/>
                        <a14:backgroundMark x1="44714" y1="54844" x2="44273" y2="54922"/>
                        <a14:backgroundMark x1="42511" y1="53516" x2="50330" y2="58984"/>
                        <a14:backgroundMark x1="50881" y1="62187" x2="43943" y2="57109"/>
                        <a14:backgroundMark x1="40859" y1="56484" x2="43282" y2="55625"/>
                        <a14:backgroundMark x1="43282" y1="57109" x2="42841" y2="55859"/>
                        <a14:backgroundMark x1="43282" y1="57422" x2="43282" y2="57422"/>
                        <a14:backgroundMark x1="43282" y1="57422" x2="43282" y2="57422"/>
                        <a14:backgroundMark x1="43282" y1="57422" x2="42731" y2="55469"/>
                        <a14:backgroundMark x1="43282" y1="57109" x2="43282" y2="57109"/>
                        <a14:backgroundMark x1="43282" y1="57109" x2="43282" y2="57109"/>
                        <a14:backgroundMark x1="43282" y1="57109" x2="43282" y2="57109"/>
                        <a14:backgroundMark x1="43392" y1="57109" x2="43392" y2="57109"/>
                      </a14:backgroundRemoval>
                    </a14:imgEffect>
                  </a14:imgLayer>
                </a14:imgProps>
              </a:ext>
              <a:ext uri="{28A0092B-C50C-407E-A947-70E740481C1C}">
                <a14:useLocalDpi xmlns:a14="http://schemas.microsoft.com/office/drawing/2010/main" val="0"/>
              </a:ext>
            </a:extLst>
          </a:blip>
          <a:srcRect/>
          <a:stretch>
            <a:fillRect/>
          </a:stretch>
        </p:blipFill>
        <p:spPr bwMode="auto">
          <a:xfrm>
            <a:off x="-534527" y="-1112739"/>
            <a:ext cx="2879925" cy="405914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ie zijn Marten en Oopjen? | NPO Kennis">
            <a:extLst>
              <a:ext uri="{FF2B5EF4-FFF2-40B4-BE49-F238E27FC236}">
                <a16:creationId xmlns:a16="http://schemas.microsoft.com/office/drawing/2014/main" id="{ABC8C345-6BE3-B044-E716-939167E7AB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0604" y="2864168"/>
            <a:ext cx="2518995" cy="3911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1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4.81481E-6 L 1.25E-6 0.25 " pathEditMode="relative" rAng="0" ptsTypes="AA">
                                      <p:cBhvr>
                                        <p:cTn id="6" dur="2000" fill="hold"/>
                                        <p:tgtEl>
                                          <p:spTgt spid="4098"/>
                                        </p:tgtEl>
                                        <p:attrNameLst>
                                          <p:attrName>ppt_x</p:attrName>
                                          <p:attrName>ppt_y</p:attrName>
                                        </p:attrNameLst>
                                      </p:cBhvr>
                                      <p:rCtr x="0" y="12500"/>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1000"/>
                                        <p:tgtEl>
                                          <p:spTgt spid="2050"/>
                                        </p:tgtEl>
                                      </p:cBhvr>
                                    </p:animEffect>
                                    <p:anim calcmode="lin" valueType="num">
                                      <p:cBhvr>
                                        <p:cTn id="12" dur="1000" fill="hold"/>
                                        <p:tgtEl>
                                          <p:spTgt spid="2050"/>
                                        </p:tgtEl>
                                        <p:attrNameLst>
                                          <p:attrName>ppt_x</p:attrName>
                                        </p:attrNameLst>
                                      </p:cBhvr>
                                      <p:tavLst>
                                        <p:tav tm="0">
                                          <p:val>
                                            <p:strVal val="#ppt_x"/>
                                          </p:val>
                                        </p:tav>
                                        <p:tav tm="100000">
                                          <p:val>
                                            <p:strVal val="#ppt_x"/>
                                          </p:val>
                                        </p:tav>
                                      </p:tavLst>
                                    </p:anim>
                                    <p:anim calcmode="lin" valueType="num">
                                      <p:cBhvr>
                                        <p:cTn id="13"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B49CE2D-3318-3CB1-01CD-7FD0DFFF5637}"/>
              </a:ext>
            </a:extLst>
          </p:cNvPr>
          <p:cNvSpPr txBox="1"/>
          <p:nvPr/>
        </p:nvSpPr>
        <p:spPr>
          <a:xfrm>
            <a:off x="986117" y="1122458"/>
            <a:ext cx="10148048" cy="6740307"/>
          </a:xfrm>
          <a:prstGeom prst="rect">
            <a:avLst/>
          </a:prstGeom>
          <a:noFill/>
        </p:spPr>
        <p:txBody>
          <a:bodyPr wrap="square" rtlCol="0">
            <a:spAutoFit/>
          </a:bodyPr>
          <a:lstStyle/>
          <a:p>
            <a:r>
              <a:rPr lang="nl-NL" sz="2800" b="1" u="sng" dirty="0">
                <a:latin typeface="Effra"/>
              </a:rPr>
              <a:t>Moderne cultuur in één slide</a:t>
            </a:r>
          </a:p>
          <a:p>
            <a:endParaRPr lang="nl-NL" sz="2800" dirty="0">
              <a:latin typeface="Effra"/>
            </a:endParaRPr>
          </a:p>
          <a:p>
            <a:r>
              <a:rPr lang="nl-NL" sz="2400" dirty="0">
                <a:latin typeface="Effra"/>
              </a:rPr>
              <a:t>Periode van vernieuwing begin 20</a:t>
            </a:r>
            <a:r>
              <a:rPr lang="nl-NL" sz="2400" baseline="30000" dirty="0">
                <a:latin typeface="Effra"/>
              </a:rPr>
              <a:t>e</a:t>
            </a:r>
            <a:r>
              <a:rPr lang="nl-NL" sz="2400" dirty="0">
                <a:latin typeface="Effra"/>
              </a:rPr>
              <a:t> eeuw</a:t>
            </a:r>
          </a:p>
          <a:p>
            <a:r>
              <a:rPr lang="nl-NL" sz="2400" dirty="0">
                <a:latin typeface="Effra"/>
              </a:rPr>
              <a:t>Nieuwe media: fotografie en film</a:t>
            </a:r>
          </a:p>
          <a:p>
            <a:endParaRPr lang="nl-NL" sz="2400" dirty="0">
              <a:latin typeface="Effra"/>
            </a:endParaRPr>
          </a:p>
          <a:p>
            <a:r>
              <a:rPr lang="nl-NL" sz="2400" dirty="0">
                <a:latin typeface="Effra"/>
              </a:rPr>
              <a:t>Kunstenaars breken met tradities (avant-garde)</a:t>
            </a:r>
            <a:br>
              <a:rPr lang="nl-NL" sz="2400" dirty="0">
                <a:latin typeface="Effra"/>
              </a:rPr>
            </a:br>
            <a:r>
              <a:rPr lang="nl-NL" sz="2400" dirty="0">
                <a:latin typeface="Effra"/>
              </a:rPr>
              <a:t>expressie en abstractie</a:t>
            </a:r>
          </a:p>
          <a:p>
            <a:endParaRPr lang="nl-NL" sz="2400" dirty="0">
              <a:latin typeface="Effra"/>
            </a:endParaRPr>
          </a:p>
          <a:p>
            <a:r>
              <a:rPr lang="nl-NL" sz="2400" dirty="0">
                <a:latin typeface="Effra"/>
              </a:rPr>
              <a:t>Gevoel – verstand – boodschap – vermaak</a:t>
            </a:r>
          </a:p>
          <a:p>
            <a:endParaRPr lang="nl-NL" sz="2400" dirty="0">
              <a:latin typeface="Effra"/>
            </a:endParaRPr>
          </a:p>
          <a:p>
            <a:r>
              <a:rPr lang="nl-NL" sz="2400" dirty="0">
                <a:latin typeface="Effra"/>
              </a:rPr>
              <a:t>Tijd van emancipatie en experiment </a:t>
            </a:r>
          </a:p>
          <a:p>
            <a:r>
              <a:rPr lang="nl-NL" sz="2400" dirty="0">
                <a:latin typeface="Effra"/>
              </a:rPr>
              <a:t>(maar ook van twee wereldoorlogen)</a:t>
            </a:r>
          </a:p>
          <a:p>
            <a:endParaRPr lang="nl-NL" sz="2400" dirty="0">
              <a:latin typeface="Effra"/>
            </a:endParaRPr>
          </a:p>
          <a:p>
            <a:endParaRPr lang="nl-NL" sz="2400" dirty="0">
              <a:latin typeface="Effra"/>
            </a:endParaRPr>
          </a:p>
          <a:p>
            <a:endParaRPr lang="nl-NL" sz="2400" dirty="0">
              <a:latin typeface="Effra"/>
            </a:endParaRPr>
          </a:p>
          <a:p>
            <a:endParaRPr lang="nl-NL" sz="2800" dirty="0">
              <a:latin typeface="Effra"/>
            </a:endParaRPr>
          </a:p>
          <a:p>
            <a:endParaRPr lang="nl-NL" sz="2800" dirty="0">
              <a:latin typeface="Effra"/>
            </a:endParaRPr>
          </a:p>
        </p:txBody>
      </p:sp>
      <p:pic>
        <p:nvPicPr>
          <p:cNvPr id="3076" name="Picture 4" descr="Martha Graham Sticker">
            <a:extLst>
              <a:ext uri="{FF2B5EF4-FFF2-40B4-BE49-F238E27FC236}">
                <a16:creationId xmlns:a16="http://schemas.microsoft.com/office/drawing/2014/main" id="{E922ECF5-72B9-95D0-F580-D98B9841C63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48927" y="2830288"/>
            <a:ext cx="4745843" cy="474584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07BEB858-3673-C4CD-A848-5C77B1AAD9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0983" y="1340203"/>
            <a:ext cx="3621730" cy="543071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1401EB77-EEC7-323D-060A-73BB9909D32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048" t="10334" r="19789" b="10477"/>
          <a:stretch/>
        </p:blipFill>
        <p:spPr bwMode="auto">
          <a:xfrm>
            <a:off x="7848927" y="1296661"/>
            <a:ext cx="4194523" cy="5430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60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8"/>
                                        </p:tgtEl>
                                        <p:attrNameLst>
                                          <p:attrName>style.visibility</p:attrName>
                                        </p:attrNameLst>
                                      </p:cBhvr>
                                      <p:to>
                                        <p:strVal val="visible"/>
                                      </p:to>
                                    </p:set>
                                    <p:animEffect transition="in" filter="fade">
                                      <p:cBhvr>
                                        <p:cTn id="14" dur="1000"/>
                                        <p:tgtEl>
                                          <p:spTgt spid="3078"/>
                                        </p:tgtEl>
                                      </p:cBhvr>
                                    </p:animEffect>
                                    <p:anim calcmode="lin" valueType="num">
                                      <p:cBhvr>
                                        <p:cTn id="15" dur="1000" fill="hold"/>
                                        <p:tgtEl>
                                          <p:spTgt spid="3078"/>
                                        </p:tgtEl>
                                        <p:attrNameLst>
                                          <p:attrName>ppt_x</p:attrName>
                                        </p:attrNameLst>
                                      </p:cBhvr>
                                      <p:tavLst>
                                        <p:tav tm="0">
                                          <p:val>
                                            <p:strVal val="#ppt_x"/>
                                          </p:val>
                                        </p:tav>
                                        <p:tav tm="100000">
                                          <p:val>
                                            <p:strVal val="#ppt_x"/>
                                          </p:val>
                                        </p:tav>
                                      </p:tavLst>
                                    </p:anim>
                                    <p:anim calcmode="lin" valueType="num">
                                      <p:cBhvr>
                                        <p:cTn id="16"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B49CE2D-3318-3CB1-01CD-7FD0DFFF5637}"/>
              </a:ext>
            </a:extLst>
          </p:cNvPr>
          <p:cNvSpPr txBox="1"/>
          <p:nvPr/>
        </p:nvSpPr>
        <p:spPr>
          <a:xfrm>
            <a:off x="986117" y="1122458"/>
            <a:ext cx="10741426" cy="6001643"/>
          </a:xfrm>
          <a:prstGeom prst="rect">
            <a:avLst/>
          </a:prstGeom>
          <a:noFill/>
        </p:spPr>
        <p:txBody>
          <a:bodyPr wrap="square" rtlCol="0">
            <a:spAutoFit/>
          </a:bodyPr>
          <a:lstStyle/>
          <a:p>
            <a:r>
              <a:rPr lang="nl-NL" sz="2800" b="1" u="sng" dirty="0">
                <a:latin typeface="Effra"/>
              </a:rPr>
              <a:t>Massacultuur in één slide</a:t>
            </a:r>
          </a:p>
          <a:p>
            <a:endParaRPr lang="nl-NL" sz="2800" dirty="0">
              <a:latin typeface="Effra"/>
            </a:endParaRPr>
          </a:p>
          <a:p>
            <a:r>
              <a:rPr lang="nl-NL" sz="2400" dirty="0">
                <a:latin typeface="Effra"/>
              </a:rPr>
              <a:t>Periode na WOII</a:t>
            </a:r>
          </a:p>
          <a:p>
            <a:endParaRPr lang="nl-NL" sz="2400" dirty="0">
              <a:latin typeface="Effra"/>
            </a:endParaRPr>
          </a:p>
          <a:p>
            <a:r>
              <a:rPr lang="nl-NL" sz="2400" dirty="0">
                <a:latin typeface="Effra"/>
              </a:rPr>
              <a:t>Opkomst van de massamedia (bijv. televisie en internet) en massaconsumptie</a:t>
            </a:r>
          </a:p>
          <a:p>
            <a:r>
              <a:rPr lang="nl-NL" sz="2400" dirty="0">
                <a:latin typeface="Effra"/>
              </a:rPr>
              <a:t>  </a:t>
            </a:r>
          </a:p>
          <a:p>
            <a:r>
              <a:rPr lang="nl-NL" sz="2400" dirty="0">
                <a:latin typeface="Effra"/>
              </a:rPr>
              <a:t>                      	Kunst en cultuur wordt toegankelijk voor </a:t>
            </a:r>
            <a:br>
              <a:rPr lang="nl-NL" sz="2400" dirty="0">
                <a:latin typeface="Effra"/>
              </a:rPr>
            </a:br>
            <a:r>
              <a:rPr lang="nl-NL" sz="2400" dirty="0">
                <a:latin typeface="Effra"/>
              </a:rPr>
              <a:t>                      	iedereen en periode van globalisering</a:t>
            </a:r>
          </a:p>
          <a:p>
            <a:endParaRPr lang="nl-NL" sz="2400" dirty="0">
              <a:latin typeface="Effra"/>
            </a:endParaRPr>
          </a:p>
          <a:p>
            <a:r>
              <a:rPr lang="nl-NL" sz="2400" dirty="0">
                <a:latin typeface="Effra"/>
              </a:rPr>
              <a:t>	          	Engagement en activisme</a:t>
            </a:r>
          </a:p>
          <a:p>
            <a:r>
              <a:rPr lang="nl-NL" sz="2400" dirty="0">
                <a:latin typeface="Effra"/>
              </a:rPr>
              <a:t>	</a:t>
            </a:r>
            <a:br>
              <a:rPr lang="nl-NL" sz="2400" dirty="0">
                <a:latin typeface="Effra"/>
              </a:rPr>
            </a:br>
            <a:r>
              <a:rPr lang="nl-NL" sz="2400" dirty="0">
                <a:latin typeface="Effra"/>
              </a:rPr>
              <a:t>	          	Grens tussen hoge en lage cultuur verdwijnt</a:t>
            </a:r>
          </a:p>
          <a:p>
            <a:r>
              <a:rPr lang="nl-NL" sz="2400" dirty="0">
                <a:latin typeface="Effra"/>
              </a:rPr>
              <a:t>	          	Van popart tot postmodernisme</a:t>
            </a:r>
            <a:endParaRPr lang="nl-NL" sz="2400" b="1" dirty="0">
              <a:latin typeface="Effra"/>
            </a:endParaRPr>
          </a:p>
          <a:p>
            <a:endParaRPr lang="nl-NL" sz="2800" dirty="0">
              <a:latin typeface="Effra"/>
            </a:endParaRPr>
          </a:p>
          <a:p>
            <a:endParaRPr lang="nl-NL" sz="2800" dirty="0">
              <a:latin typeface="Effra"/>
            </a:endParaRPr>
          </a:p>
        </p:txBody>
      </p:sp>
      <p:pic>
        <p:nvPicPr>
          <p:cNvPr id="2050" name="Picture 2" descr="Kendrick Lamar Sticker by MattyGraphics">
            <a:extLst>
              <a:ext uri="{FF2B5EF4-FFF2-40B4-BE49-F238E27FC236}">
                <a16:creationId xmlns:a16="http://schemas.microsoft.com/office/drawing/2014/main" id="{0C99E7D6-CA77-0A1B-08E7-C8268D895A0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59036" y="3620077"/>
            <a:ext cx="2332721" cy="310933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Roy Lichtenstein's 'Sweet Dreams, Baby!': Een Icoon van Pop Art">
            <a:extLst>
              <a:ext uri="{FF2B5EF4-FFF2-40B4-BE49-F238E27FC236}">
                <a16:creationId xmlns:a16="http://schemas.microsoft.com/office/drawing/2014/main" id="{8B92D415-2085-E11C-DC48-1428D97C8D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6584" y="3361146"/>
            <a:ext cx="2436380" cy="336826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moke chair maarten baas">
            <a:extLst>
              <a:ext uri="{FF2B5EF4-FFF2-40B4-BE49-F238E27FC236}">
                <a16:creationId xmlns:a16="http://schemas.microsoft.com/office/drawing/2014/main" id="{2BB1062D-8BF4-D9E9-BBB3-A7342AB1C73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808" r="8912"/>
          <a:stretch/>
        </p:blipFill>
        <p:spPr bwMode="auto">
          <a:xfrm flipH="1">
            <a:off x="9107054" y="3321685"/>
            <a:ext cx="2944382" cy="3412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98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100"/>
                                        </p:tgtEl>
                                        <p:attrNameLst>
                                          <p:attrName>style.visibility</p:attrName>
                                        </p:attrNameLst>
                                      </p:cBhvr>
                                      <p:to>
                                        <p:strVal val="visible"/>
                                      </p:to>
                                    </p:set>
                                    <p:animEffect transition="in" filter="fade">
                                      <p:cBhvr>
                                        <p:cTn id="14" dur="1000"/>
                                        <p:tgtEl>
                                          <p:spTgt spid="4100"/>
                                        </p:tgtEl>
                                      </p:cBhvr>
                                    </p:animEffect>
                                    <p:anim calcmode="lin" valueType="num">
                                      <p:cBhvr>
                                        <p:cTn id="15" dur="1000" fill="hold"/>
                                        <p:tgtEl>
                                          <p:spTgt spid="4100"/>
                                        </p:tgtEl>
                                        <p:attrNameLst>
                                          <p:attrName>ppt_x</p:attrName>
                                        </p:attrNameLst>
                                      </p:cBhvr>
                                      <p:tavLst>
                                        <p:tav tm="0">
                                          <p:val>
                                            <p:strVal val="#ppt_x"/>
                                          </p:val>
                                        </p:tav>
                                        <p:tav tm="100000">
                                          <p:val>
                                            <p:strVal val="#ppt_x"/>
                                          </p:val>
                                        </p:tav>
                                      </p:tavLst>
                                    </p:anim>
                                    <p:anim calcmode="lin" valueType="num">
                                      <p:cBhvr>
                                        <p:cTn id="16"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B49CE2D-3318-3CB1-01CD-7FD0DFFF5637}"/>
              </a:ext>
            </a:extLst>
          </p:cNvPr>
          <p:cNvSpPr txBox="1"/>
          <p:nvPr/>
        </p:nvSpPr>
        <p:spPr>
          <a:xfrm>
            <a:off x="4588358" y="966344"/>
            <a:ext cx="6960911" cy="5232202"/>
          </a:xfrm>
          <a:prstGeom prst="rect">
            <a:avLst/>
          </a:prstGeom>
          <a:noFill/>
        </p:spPr>
        <p:txBody>
          <a:bodyPr wrap="square" rtlCol="0">
            <a:spAutoFit/>
          </a:bodyPr>
          <a:lstStyle/>
          <a:p>
            <a:r>
              <a:rPr lang="nl-NL" sz="3200" b="1" u="sng" dirty="0">
                <a:latin typeface="Effra"/>
              </a:rPr>
              <a:t>Begrippen voor analyse </a:t>
            </a:r>
          </a:p>
          <a:p>
            <a:endParaRPr lang="nl-NL" sz="3200" b="1" u="sng" dirty="0">
              <a:latin typeface="Effra"/>
            </a:endParaRPr>
          </a:p>
          <a:p>
            <a:pPr algn="l"/>
            <a:endParaRPr lang="nl-NL" dirty="0"/>
          </a:p>
          <a:p>
            <a:r>
              <a:rPr lang="nl-NL" sz="2000" b="1" dirty="0">
                <a:latin typeface="Effra"/>
              </a:rPr>
              <a:t>Voorstelling: Wat </a:t>
            </a:r>
            <a:r>
              <a:rPr lang="nl-NL" sz="2000" dirty="0">
                <a:latin typeface="Effra"/>
              </a:rPr>
              <a:t>is er te zien en/of te horen? </a:t>
            </a:r>
            <a:r>
              <a:rPr lang="nl-NL" sz="2000" dirty="0">
                <a:latin typeface="Effra"/>
                <a:sym typeface="Wingdings" panose="05000000000000000000" pitchFamily="2" charset="2"/>
              </a:rPr>
              <a:t> </a:t>
            </a:r>
            <a:r>
              <a:rPr lang="nl-NL" sz="2000" dirty="0">
                <a:latin typeface="Effra"/>
              </a:rPr>
              <a:t>Beschrijvend!</a:t>
            </a:r>
          </a:p>
          <a:p>
            <a:endParaRPr lang="nl-NL" sz="2000" dirty="0">
              <a:latin typeface="Effra"/>
            </a:endParaRPr>
          </a:p>
          <a:p>
            <a:r>
              <a:rPr lang="nl-NL" sz="2000" b="1" dirty="0">
                <a:latin typeface="Effra"/>
              </a:rPr>
              <a:t>Inhoud: </a:t>
            </a:r>
            <a:r>
              <a:rPr lang="nl-NL" sz="2000" dirty="0">
                <a:latin typeface="Effra"/>
              </a:rPr>
              <a:t>Wat is het onderwerp, het verhaal, het thema, het idee of concept? Wat is de </a:t>
            </a:r>
            <a:r>
              <a:rPr lang="nl-NL" sz="2000" b="1" dirty="0">
                <a:latin typeface="Effra"/>
              </a:rPr>
              <a:t>boodschap of (diepere) betekenis</a:t>
            </a:r>
            <a:r>
              <a:rPr lang="nl-NL" sz="2000" dirty="0">
                <a:latin typeface="Effra"/>
              </a:rPr>
              <a:t>? </a:t>
            </a:r>
          </a:p>
          <a:p>
            <a:endParaRPr lang="nl-NL" sz="2000" dirty="0">
              <a:latin typeface="Effra"/>
            </a:endParaRPr>
          </a:p>
          <a:p>
            <a:r>
              <a:rPr lang="nl-NL" sz="2000" b="1" dirty="0">
                <a:latin typeface="Effra"/>
              </a:rPr>
              <a:t>Vormgeving: Hoe</a:t>
            </a:r>
            <a:r>
              <a:rPr lang="nl-NL" sz="2000" dirty="0">
                <a:latin typeface="Effra"/>
              </a:rPr>
              <a:t> wordt de voorstelling vormgegeven/afgebeeld door middel van beeld/ dans/spel/muziek/filmtechniek? </a:t>
            </a:r>
          </a:p>
          <a:p>
            <a:endParaRPr lang="nl-NL" sz="2000" dirty="0">
              <a:latin typeface="Effra"/>
            </a:endParaRPr>
          </a:p>
          <a:p>
            <a:r>
              <a:rPr lang="nl-NL" sz="2000" b="1" dirty="0">
                <a:latin typeface="Effra"/>
              </a:rPr>
              <a:t>Materiaal/techniek </a:t>
            </a:r>
            <a:r>
              <a:rPr lang="nl-NL" sz="2000" dirty="0">
                <a:latin typeface="Effra"/>
              </a:rPr>
              <a:t>(bij beeldend) of theatervormgeving (bij de podiumkunsten drama, dans, muziek): </a:t>
            </a:r>
            <a:r>
              <a:rPr lang="nl-NL" sz="2000" b="1" dirty="0">
                <a:latin typeface="Effra"/>
              </a:rPr>
              <a:t>Waarmee</a:t>
            </a:r>
            <a:r>
              <a:rPr lang="nl-NL" sz="2000" dirty="0">
                <a:latin typeface="Effra"/>
              </a:rPr>
              <a:t>, met welke materialen en technieken, wordt de voorstelling vormgegeven? </a:t>
            </a:r>
          </a:p>
          <a:p>
            <a:endParaRPr lang="nl-NL" sz="3200" dirty="0">
              <a:latin typeface="Effra"/>
            </a:endParaRPr>
          </a:p>
        </p:txBody>
      </p:sp>
      <p:pic>
        <p:nvPicPr>
          <p:cNvPr id="6146" name="Picture 2" descr="Salvador Dali with magnifying glasses">
            <a:extLst>
              <a:ext uri="{FF2B5EF4-FFF2-40B4-BE49-F238E27FC236}">
                <a16:creationId xmlns:a16="http://schemas.microsoft.com/office/drawing/2014/main" id="{5E102D39-577F-D5D0-99A8-C835ADECF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583" y="834890"/>
            <a:ext cx="4062288" cy="5446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247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palet, verven, kunst&#10;&#10;Automatisch gegenereerde beschrijving">
            <a:extLst>
              <a:ext uri="{FF2B5EF4-FFF2-40B4-BE49-F238E27FC236}">
                <a16:creationId xmlns:a16="http://schemas.microsoft.com/office/drawing/2014/main" id="{257D0101-3F40-6B32-514C-BB466C2342BA}"/>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6618514" y="2978211"/>
            <a:ext cx="5362274" cy="3753592"/>
          </a:xfrm>
          <a:prstGeom prst="rect">
            <a:avLst/>
          </a:prstGeom>
        </p:spPr>
      </p:pic>
      <p:sp>
        <p:nvSpPr>
          <p:cNvPr id="2" name="Tekstvak 1">
            <a:extLst>
              <a:ext uri="{FF2B5EF4-FFF2-40B4-BE49-F238E27FC236}">
                <a16:creationId xmlns:a16="http://schemas.microsoft.com/office/drawing/2014/main" id="{CB49CE2D-3318-3CB1-01CD-7FD0DFFF5637}"/>
              </a:ext>
            </a:extLst>
          </p:cNvPr>
          <p:cNvSpPr txBox="1"/>
          <p:nvPr/>
        </p:nvSpPr>
        <p:spPr>
          <a:xfrm>
            <a:off x="986117" y="966344"/>
            <a:ext cx="10148048" cy="5940088"/>
          </a:xfrm>
          <a:prstGeom prst="rect">
            <a:avLst/>
          </a:prstGeom>
          <a:noFill/>
        </p:spPr>
        <p:txBody>
          <a:bodyPr wrap="square" rtlCol="0">
            <a:spAutoFit/>
          </a:bodyPr>
          <a:lstStyle/>
          <a:p>
            <a:r>
              <a:rPr lang="nl-NL" sz="3200" b="1" u="sng" dirty="0">
                <a:latin typeface="Effra"/>
              </a:rPr>
              <a:t>Begrippen voor analyse van beeldende kunst</a:t>
            </a:r>
          </a:p>
          <a:p>
            <a:endParaRPr lang="nl-NL" sz="3200" dirty="0">
              <a:latin typeface="Effra"/>
            </a:endParaRPr>
          </a:p>
          <a:p>
            <a:r>
              <a:rPr lang="nl-NL" sz="2800" b="1" dirty="0">
                <a:latin typeface="Effra"/>
              </a:rPr>
              <a:t>Vorm: </a:t>
            </a:r>
            <a:r>
              <a:rPr lang="nl-NL" sz="2800" dirty="0">
                <a:latin typeface="Effra"/>
              </a:rPr>
              <a:t>bijv. geometrische of organische vormen, abstrahering</a:t>
            </a:r>
          </a:p>
          <a:p>
            <a:endParaRPr lang="nl-NL" sz="2800" dirty="0">
              <a:latin typeface="Effra"/>
            </a:endParaRPr>
          </a:p>
          <a:p>
            <a:r>
              <a:rPr lang="nl-NL" sz="2800" b="1" dirty="0">
                <a:latin typeface="Effra"/>
              </a:rPr>
              <a:t>Compositie: </a:t>
            </a:r>
            <a:r>
              <a:rPr lang="nl-NL" sz="2800" dirty="0">
                <a:latin typeface="Effra"/>
              </a:rPr>
              <a:t>plaatsing van elementen binnen een kader</a:t>
            </a:r>
          </a:p>
          <a:p>
            <a:endParaRPr lang="nl-NL" sz="2800" dirty="0">
              <a:latin typeface="Effra"/>
            </a:endParaRPr>
          </a:p>
          <a:p>
            <a:r>
              <a:rPr lang="nl-NL" sz="2800" b="1" dirty="0">
                <a:latin typeface="Effra"/>
              </a:rPr>
              <a:t>Kleur: </a:t>
            </a:r>
            <a:r>
              <a:rPr lang="nl-NL" sz="2800" dirty="0">
                <a:latin typeface="Effra"/>
              </a:rPr>
              <a:t>bijv. primaire kleur, kleurcontrasten </a:t>
            </a:r>
          </a:p>
          <a:p>
            <a:endParaRPr lang="nl-NL" sz="2800" dirty="0">
              <a:latin typeface="Effra"/>
            </a:endParaRPr>
          </a:p>
          <a:p>
            <a:r>
              <a:rPr lang="nl-NL" sz="2800" b="1" dirty="0">
                <a:latin typeface="Effra"/>
              </a:rPr>
              <a:t>Licht: </a:t>
            </a:r>
            <a:r>
              <a:rPr lang="nl-NL" sz="2800" dirty="0">
                <a:latin typeface="Effra"/>
              </a:rPr>
              <a:t>bijv. contrast licht/donker, natuurlijk licht, kunstlicht</a:t>
            </a:r>
          </a:p>
          <a:p>
            <a:endParaRPr lang="nl-NL" sz="2800" dirty="0">
              <a:latin typeface="Effra"/>
            </a:endParaRPr>
          </a:p>
          <a:p>
            <a:r>
              <a:rPr lang="nl-NL" sz="2800" b="1" dirty="0">
                <a:latin typeface="Effra"/>
              </a:rPr>
              <a:t>Ruimte: </a:t>
            </a:r>
            <a:r>
              <a:rPr lang="nl-NL" sz="2800" dirty="0">
                <a:latin typeface="Effra"/>
              </a:rPr>
              <a:t>bijv. dieptewerking; overlapping, perspectief en plasticiteit</a:t>
            </a:r>
          </a:p>
          <a:p>
            <a:endParaRPr lang="nl-NL" sz="3200" dirty="0">
              <a:latin typeface="Effra"/>
            </a:endParaRPr>
          </a:p>
          <a:p>
            <a:endParaRPr lang="nl-NL" sz="3200" dirty="0">
              <a:latin typeface="Effra"/>
            </a:endParaRPr>
          </a:p>
        </p:txBody>
      </p:sp>
    </p:spTree>
    <p:extLst>
      <p:ext uri="{BB962C8B-B14F-4D97-AF65-F5344CB8AC3E}">
        <p14:creationId xmlns:p14="http://schemas.microsoft.com/office/powerpoint/2010/main" val="170469908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7bdf434-8271-45be-9229-b36057b16eca">
      <Terms xmlns="http://schemas.microsoft.com/office/infopath/2007/PartnerControls"/>
    </lcf76f155ced4ddcb4097134ff3c332f>
    <TaxCatchAll xmlns="403b03e0-f3b3-4df8-8b82-7dc7d4ddf28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A69612985F38A4696AAD18D581E630E" ma:contentTypeVersion="11" ma:contentTypeDescription="Een nieuw document maken." ma:contentTypeScope="" ma:versionID="a29b2695f712cf7a05b1cef6d3acfc21">
  <xsd:schema xmlns:xsd="http://www.w3.org/2001/XMLSchema" xmlns:xs="http://www.w3.org/2001/XMLSchema" xmlns:p="http://schemas.microsoft.com/office/2006/metadata/properties" xmlns:ns2="f7bdf434-8271-45be-9229-b36057b16eca" xmlns:ns3="403b03e0-f3b3-4df8-8b82-7dc7d4ddf286" targetNamespace="http://schemas.microsoft.com/office/2006/metadata/properties" ma:root="true" ma:fieldsID="b8ed36d4f6667af175760fddac04732e" ns2:_="" ns3:_="">
    <xsd:import namespace="f7bdf434-8271-45be-9229-b36057b16eca"/>
    <xsd:import namespace="403b03e0-f3b3-4df8-8b82-7dc7d4ddf2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bdf434-8271-45be-9229-b36057b16e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8afbf0a4-60f2-4de2-9c19-1cfcaa6785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3b03e0-f3b3-4df8-8b82-7dc7d4ddf28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53339e9d-23b0-4d36-af82-861bde34df63}" ma:internalName="TaxCatchAll" ma:showField="CatchAllData" ma:web="403b03e0-f3b3-4df8-8b82-7dc7d4ddf2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1BC580-947A-4107-8AF5-50C7CD04590F}">
  <ds:schemaRefs>
    <ds:schemaRef ds:uri="http://purl.org/dc/dcmitype/"/>
    <ds:schemaRef ds:uri="http://www.w3.org/XML/1998/namespace"/>
    <ds:schemaRef ds:uri="http://schemas.microsoft.com/office/2006/documentManagement/types"/>
    <ds:schemaRef ds:uri="e7183d92-7d1c-4abc-9060-17c5b27035f0"/>
    <ds:schemaRef ds:uri="http://schemas.microsoft.com/office/2006/metadata/properties"/>
    <ds:schemaRef ds:uri="http://purl.org/dc/terms/"/>
    <ds:schemaRef ds:uri="65a11041-aba8-449e-bef6-559f13c05a59"/>
    <ds:schemaRef ds:uri="http://schemas.microsoft.com/office/infopath/2007/PartnerControls"/>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9B951ADC-0D10-407A-9DE5-DAF535B0257D}"/>
</file>

<file path=customXml/itemProps3.xml><?xml version="1.0" encoding="utf-8"?>
<ds:datastoreItem xmlns:ds="http://schemas.openxmlformats.org/officeDocument/2006/customXml" ds:itemID="{92A64BCF-F95D-41F2-B3E1-49290C13CB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6495</TotalTime>
  <Words>2496</Words>
  <Application>Microsoft Macintosh PowerPoint</Application>
  <PresentationFormat>Breedbeeld</PresentationFormat>
  <Paragraphs>300</Paragraphs>
  <Slides>26</Slides>
  <Notes>16</Notes>
  <HiddenSlides>0</HiddenSlides>
  <MMClips>8</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26</vt:i4>
      </vt:variant>
    </vt:vector>
  </HeadingPairs>
  <TitlesOfParts>
    <vt:vector size="33" baseType="lpstr">
      <vt:lpstr>Abadi</vt:lpstr>
      <vt:lpstr>Aptos</vt:lpstr>
      <vt:lpstr>Arial</vt:lpstr>
      <vt:lpstr>Calibri</vt:lpstr>
      <vt:lpstr>Calibri Light</vt:lpstr>
      <vt:lpstr>Effra</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dc:title>
  <dc:creator>Jos Stolper</dc:creator>
  <cp:lastModifiedBy>Jasper Piersma</cp:lastModifiedBy>
  <cp:revision>56</cp:revision>
  <dcterms:created xsi:type="dcterms:W3CDTF">2022-04-29T11:47:46Z</dcterms:created>
  <dcterms:modified xsi:type="dcterms:W3CDTF">2025-05-13T11:19:53Z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0x0101000A69612985F38A4696AAD18D581E630E</vt:lpwstr>
  </property>
  <property fmtid="{D5CDD505-2E9C-101B-9397-08002B2CF9AE}" pid="3" name="MediaServiceImageTags">
    <vt:lpwstr/>
  </property>
</Properties>
</file>