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3"/>
  </p:notesMasterIdLst>
  <p:sldIdLst>
    <p:sldId id="256" r:id="rId5"/>
    <p:sldId id="338" r:id="rId6"/>
    <p:sldId id="2600" r:id="rId7"/>
    <p:sldId id="2648" r:id="rId8"/>
    <p:sldId id="2603" r:id="rId9"/>
    <p:sldId id="2621" r:id="rId10"/>
    <p:sldId id="2596" r:id="rId11"/>
    <p:sldId id="2605" r:id="rId12"/>
    <p:sldId id="258" r:id="rId13"/>
    <p:sldId id="257" r:id="rId14"/>
    <p:sldId id="2631" r:id="rId15"/>
    <p:sldId id="662" r:id="rId16"/>
    <p:sldId id="663" r:id="rId17"/>
    <p:sldId id="2632" r:id="rId18"/>
    <p:sldId id="641" r:id="rId19"/>
    <p:sldId id="2633" r:id="rId20"/>
    <p:sldId id="2634" r:id="rId21"/>
    <p:sldId id="2635" r:id="rId22"/>
    <p:sldId id="2637" r:id="rId23"/>
    <p:sldId id="2636" r:id="rId24"/>
    <p:sldId id="2606" r:id="rId25"/>
    <p:sldId id="2580" r:id="rId26"/>
    <p:sldId id="2581" r:id="rId27"/>
    <p:sldId id="2639" r:id="rId28"/>
    <p:sldId id="388" r:id="rId29"/>
    <p:sldId id="391" r:id="rId30"/>
    <p:sldId id="394" r:id="rId31"/>
    <p:sldId id="2640" r:id="rId32"/>
    <p:sldId id="2641" r:id="rId33"/>
    <p:sldId id="2642" r:id="rId34"/>
    <p:sldId id="2643" r:id="rId35"/>
    <p:sldId id="2602" r:id="rId36"/>
    <p:sldId id="2607" r:id="rId37"/>
    <p:sldId id="550" r:id="rId38"/>
    <p:sldId id="2629" r:id="rId39"/>
    <p:sldId id="552" r:id="rId40"/>
    <p:sldId id="548" r:id="rId41"/>
    <p:sldId id="2593" r:id="rId42"/>
    <p:sldId id="2594" r:id="rId43"/>
    <p:sldId id="2595" r:id="rId44"/>
    <p:sldId id="2630" r:id="rId45"/>
    <p:sldId id="2638" r:id="rId46"/>
    <p:sldId id="2589" r:id="rId47"/>
    <p:sldId id="342" r:id="rId48"/>
    <p:sldId id="2590" r:id="rId49"/>
    <p:sldId id="2608" r:id="rId50"/>
    <p:sldId id="273" r:id="rId51"/>
    <p:sldId id="2624" r:id="rId52"/>
    <p:sldId id="2626" r:id="rId53"/>
    <p:sldId id="306" r:id="rId54"/>
    <p:sldId id="715" r:id="rId55"/>
    <p:sldId id="2627" r:id="rId56"/>
    <p:sldId id="356" r:id="rId57"/>
    <p:sldId id="357" r:id="rId58"/>
    <p:sldId id="407" r:id="rId59"/>
    <p:sldId id="336" r:id="rId60"/>
    <p:sldId id="337" r:id="rId61"/>
    <p:sldId id="260" r:id="rId62"/>
    <p:sldId id="2609" r:id="rId63"/>
    <p:sldId id="2612" r:id="rId64"/>
    <p:sldId id="2644" r:id="rId65"/>
    <p:sldId id="2645" r:id="rId66"/>
    <p:sldId id="2610" r:id="rId67"/>
    <p:sldId id="2646" r:id="rId68"/>
    <p:sldId id="2597" r:id="rId69"/>
    <p:sldId id="2599" r:id="rId70"/>
    <p:sldId id="2598" r:id="rId71"/>
    <p:sldId id="2614" r:id="rId72"/>
    <p:sldId id="2585" r:id="rId73"/>
    <p:sldId id="2613" r:id="rId74"/>
    <p:sldId id="2623" r:id="rId75"/>
    <p:sldId id="2617" r:id="rId76"/>
    <p:sldId id="2647" r:id="rId77"/>
    <p:sldId id="2615" r:id="rId78"/>
    <p:sldId id="263" r:id="rId79"/>
    <p:sldId id="266" r:id="rId80"/>
    <p:sldId id="267" r:id="rId81"/>
    <p:sldId id="2616" r:id="rId8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00CEF-8E2D-4B4D-BA06-024DDF48A500}" v="22" dt="2024-05-20T12:20:34.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2603" autoAdjust="0"/>
  </p:normalViewPr>
  <p:slideViewPr>
    <p:cSldViewPr snapToGrid="0">
      <p:cViewPr varScale="1">
        <p:scale>
          <a:sx n="109" d="100"/>
          <a:sy n="109" d="100"/>
        </p:scale>
        <p:origin x="216" y="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62545-E020-1B43-8FD2-757D98779FC7}" type="datetimeFigureOut">
              <a:rPr lang="nl-NL" smtClean="0"/>
              <a:t>18-05-2025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8F9C2-64D0-134A-B518-B7E634D51BFC}" type="slidenum">
              <a:rPr lang="nl-NL" smtClean="0"/>
              <a:t>‹nr.›</a:t>
            </a:fld>
            <a:endParaRPr lang="nl-NL" dirty="0"/>
          </a:p>
        </p:txBody>
      </p:sp>
    </p:spTree>
    <p:extLst>
      <p:ext uri="{BB962C8B-B14F-4D97-AF65-F5344CB8AC3E}">
        <p14:creationId xmlns:p14="http://schemas.microsoft.com/office/powerpoint/2010/main" val="213133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a:t>
            </a:fld>
            <a:endParaRPr lang="nl-NL" dirty="0"/>
          </a:p>
        </p:txBody>
      </p:sp>
    </p:spTree>
    <p:extLst>
      <p:ext uri="{BB962C8B-B14F-4D97-AF65-F5344CB8AC3E}">
        <p14:creationId xmlns:p14="http://schemas.microsoft.com/office/powerpoint/2010/main" val="1693804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11</a:t>
            </a:fld>
            <a:endParaRPr lang="nl-NL"/>
          </a:p>
        </p:txBody>
      </p:sp>
    </p:spTree>
    <p:extLst>
      <p:ext uri="{BB962C8B-B14F-4D97-AF65-F5344CB8AC3E}">
        <p14:creationId xmlns:p14="http://schemas.microsoft.com/office/powerpoint/2010/main" val="3059284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12</a:t>
            </a:fld>
            <a:endParaRPr lang="nl-NL"/>
          </a:p>
        </p:txBody>
      </p:sp>
    </p:spTree>
    <p:extLst>
      <p:ext uri="{BB962C8B-B14F-4D97-AF65-F5344CB8AC3E}">
        <p14:creationId xmlns:p14="http://schemas.microsoft.com/office/powerpoint/2010/main" val="2609178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13</a:t>
            </a:fld>
            <a:endParaRPr lang="nl-NL"/>
          </a:p>
        </p:txBody>
      </p:sp>
    </p:spTree>
    <p:extLst>
      <p:ext uri="{BB962C8B-B14F-4D97-AF65-F5344CB8AC3E}">
        <p14:creationId xmlns:p14="http://schemas.microsoft.com/office/powerpoint/2010/main" val="3412794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14</a:t>
            </a:fld>
            <a:endParaRPr lang="nl-NL"/>
          </a:p>
        </p:txBody>
      </p:sp>
    </p:spTree>
    <p:extLst>
      <p:ext uri="{BB962C8B-B14F-4D97-AF65-F5344CB8AC3E}">
        <p14:creationId xmlns:p14="http://schemas.microsoft.com/office/powerpoint/2010/main" val="3890536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15</a:t>
            </a:fld>
            <a:endParaRPr lang="nl-NL"/>
          </a:p>
        </p:txBody>
      </p:sp>
    </p:spTree>
    <p:extLst>
      <p:ext uri="{BB962C8B-B14F-4D97-AF65-F5344CB8AC3E}">
        <p14:creationId xmlns:p14="http://schemas.microsoft.com/office/powerpoint/2010/main" val="2986903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16</a:t>
            </a:fld>
            <a:endParaRPr lang="nl-NL"/>
          </a:p>
        </p:txBody>
      </p:sp>
    </p:spTree>
    <p:extLst>
      <p:ext uri="{BB962C8B-B14F-4D97-AF65-F5344CB8AC3E}">
        <p14:creationId xmlns:p14="http://schemas.microsoft.com/office/powerpoint/2010/main" val="1495647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17</a:t>
            </a:fld>
            <a:endParaRPr lang="nl-NL"/>
          </a:p>
        </p:txBody>
      </p:sp>
    </p:spTree>
    <p:extLst>
      <p:ext uri="{BB962C8B-B14F-4D97-AF65-F5344CB8AC3E}">
        <p14:creationId xmlns:p14="http://schemas.microsoft.com/office/powerpoint/2010/main" val="1630221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18</a:t>
            </a:fld>
            <a:endParaRPr lang="nl-NL"/>
          </a:p>
        </p:txBody>
      </p:sp>
    </p:spTree>
    <p:extLst>
      <p:ext uri="{BB962C8B-B14F-4D97-AF65-F5344CB8AC3E}">
        <p14:creationId xmlns:p14="http://schemas.microsoft.com/office/powerpoint/2010/main" val="2173327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19</a:t>
            </a:fld>
            <a:endParaRPr lang="nl-NL"/>
          </a:p>
        </p:txBody>
      </p:sp>
    </p:spTree>
    <p:extLst>
      <p:ext uri="{BB962C8B-B14F-4D97-AF65-F5344CB8AC3E}">
        <p14:creationId xmlns:p14="http://schemas.microsoft.com/office/powerpoint/2010/main" val="3012795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20</a:t>
            </a:fld>
            <a:endParaRPr lang="nl-NL"/>
          </a:p>
        </p:txBody>
      </p:sp>
    </p:spTree>
    <p:extLst>
      <p:ext uri="{BB962C8B-B14F-4D97-AF65-F5344CB8AC3E}">
        <p14:creationId xmlns:p14="http://schemas.microsoft.com/office/powerpoint/2010/main" val="2090989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a:t>
            </a:fld>
            <a:endParaRPr lang="nl-NL"/>
          </a:p>
        </p:txBody>
      </p:sp>
    </p:spTree>
    <p:extLst>
      <p:ext uri="{BB962C8B-B14F-4D97-AF65-F5344CB8AC3E}">
        <p14:creationId xmlns:p14="http://schemas.microsoft.com/office/powerpoint/2010/main" val="1250436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21</a:t>
            </a:fld>
            <a:endParaRPr lang="nl-NL"/>
          </a:p>
        </p:txBody>
      </p:sp>
    </p:spTree>
    <p:extLst>
      <p:ext uri="{BB962C8B-B14F-4D97-AF65-F5344CB8AC3E}">
        <p14:creationId xmlns:p14="http://schemas.microsoft.com/office/powerpoint/2010/main" val="295356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22</a:t>
            </a:fld>
            <a:endParaRPr lang="nl-NL"/>
          </a:p>
        </p:txBody>
      </p:sp>
    </p:spTree>
    <p:extLst>
      <p:ext uri="{BB962C8B-B14F-4D97-AF65-F5344CB8AC3E}">
        <p14:creationId xmlns:p14="http://schemas.microsoft.com/office/powerpoint/2010/main" val="2638270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23</a:t>
            </a:fld>
            <a:endParaRPr lang="nl-NL"/>
          </a:p>
        </p:txBody>
      </p:sp>
    </p:spTree>
    <p:extLst>
      <p:ext uri="{BB962C8B-B14F-4D97-AF65-F5344CB8AC3E}">
        <p14:creationId xmlns:p14="http://schemas.microsoft.com/office/powerpoint/2010/main" val="2223215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CB63D-0EAF-E7A4-ACD8-C430AE53032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CEB26E3-2BB0-61BA-6610-4B08AD5D9C5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CBE9A6-5A79-B2C7-78C2-3A72434324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p:txBody>
      </p:sp>
      <p:sp>
        <p:nvSpPr>
          <p:cNvPr id="4" name="Tijdelijke aanduiding voor dianummer 3">
            <a:extLst>
              <a:ext uri="{FF2B5EF4-FFF2-40B4-BE49-F238E27FC236}">
                <a16:creationId xmlns:a16="http://schemas.microsoft.com/office/drawing/2014/main" id="{9EA59871-5056-62B6-7F21-AE41DB815285}"/>
              </a:ext>
            </a:extLst>
          </p:cNvPr>
          <p:cNvSpPr>
            <a:spLocks noGrp="1"/>
          </p:cNvSpPr>
          <p:nvPr>
            <p:ph type="sldNum" sz="quarter" idx="5"/>
          </p:nvPr>
        </p:nvSpPr>
        <p:spPr/>
        <p:txBody>
          <a:bodyPr/>
          <a:lstStyle/>
          <a:p>
            <a:fld id="{C318F9C2-64D0-134A-B518-B7E634D51BFC}" type="slidenum">
              <a:rPr lang="nl-NL" smtClean="0"/>
              <a:t>24</a:t>
            </a:fld>
            <a:endParaRPr lang="nl-NL"/>
          </a:p>
        </p:txBody>
      </p:sp>
    </p:spTree>
    <p:extLst>
      <p:ext uri="{BB962C8B-B14F-4D97-AF65-F5344CB8AC3E}">
        <p14:creationId xmlns:p14="http://schemas.microsoft.com/office/powerpoint/2010/main" val="2488583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25</a:t>
            </a:fld>
            <a:endParaRPr lang="nl-NL"/>
          </a:p>
        </p:txBody>
      </p:sp>
    </p:spTree>
    <p:extLst>
      <p:ext uri="{BB962C8B-B14F-4D97-AF65-F5344CB8AC3E}">
        <p14:creationId xmlns:p14="http://schemas.microsoft.com/office/powerpoint/2010/main" val="51519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Sietske</a:t>
            </a:r>
          </a:p>
        </p:txBody>
      </p:sp>
      <p:sp>
        <p:nvSpPr>
          <p:cNvPr id="4" name="Tijdelijke aanduiding voor dianummer 3"/>
          <p:cNvSpPr>
            <a:spLocks noGrp="1"/>
          </p:cNvSpPr>
          <p:nvPr>
            <p:ph type="sldNum" sz="quarter" idx="10"/>
          </p:nvPr>
        </p:nvSpPr>
        <p:spPr/>
        <p:txBody>
          <a:bodyPr/>
          <a:lstStyle/>
          <a:p>
            <a:fld id="{2A41A665-2B70-4B6D-9CA2-24D8449492AB}" type="slidenum">
              <a:rPr lang="nl-NL" smtClean="0"/>
              <a:t>26</a:t>
            </a:fld>
            <a:endParaRPr lang="nl-NL"/>
          </a:p>
        </p:txBody>
      </p:sp>
    </p:spTree>
    <p:extLst>
      <p:ext uri="{BB962C8B-B14F-4D97-AF65-F5344CB8AC3E}">
        <p14:creationId xmlns:p14="http://schemas.microsoft.com/office/powerpoint/2010/main" val="1279717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27</a:t>
            </a:fld>
            <a:endParaRPr lang="nl-NL"/>
          </a:p>
        </p:txBody>
      </p:sp>
    </p:spTree>
    <p:extLst>
      <p:ext uri="{BB962C8B-B14F-4D97-AF65-F5344CB8AC3E}">
        <p14:creationId xmlns:p14="http://schemas.microsoft.com/office/powerpoint/2010/main" val="786751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1B125-2703-941B-75E0-1E79F1C825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B3740D-7EFA-1499-8B2F-74A2FB2E8A4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FB7ED1-AE5E-DF8E-23C3-0572A12512B6}"/>
              </a:ext>
            </a:extLst>
          </p:cNvPr>
          <p:cNvSpPr>
            <a:spLocks noGrp="1"/>
          </p:cNvSpPr>
          <p:nvPr>
            <p:ph type="body" idx="1"/>
          </p:nvPr>
        </p:nvSpPr>
        <p:spPr/>
        <p:txBody>
          <a:bodyPr/>
          <a:lstStyle/>
          <a:p>
            <a:r>
              <a:rPr lang="nl-NL" dirty="0"/>
              <a:t>Sietske</a:t>
            </a:r>
          </a:p>
          <a:p>
            <a:endParaRPr lang="nl-NL" dirty="0"/>
          </a:p>
        </p:txBody>
      </p:sp>
      <p:sp>
        <p:nvSpPr>
          <p:cNvPr id="4" name="Tijdelijke aanduiding voor dianummer 3">
            <a:extLst>
              <a:ext uri="{FF2B5EF4-FFF2-40B4-BE49-F238E27FC236}">
                <a16:creationId xmlns:a16="http://schemas.microsoft.com/office/drawing/2014/main" id="{1F1E212A-CC0A-3F86-4625-067C145B237D}"/>
              </a:ext>
            </a:extLst>
          </p:cNvPr>
          <p:cNvSpPr>
            <a:spLocks noGrp="1"/>
          </p:cNvSpPr>
          <p:nvPr>
            <p:ph type="sldNum" sz="quarter" idx="5"/>
          </p:nvPr>
        </p:nvSpPr>
        <p:spPr/>
        <p:txBody>
          <a:bodyPr/>
          <a:lstStyle/>
          <a:p>
            <a:fld id="{C318F9C2-64D0-134A-B518-B7E634D51BFC}" type="slidenum">
              <a:rPr lang="nl-NL" smtClean="0"/>
              <a:t>28</a:t>
            </a:fld>
            <a:endParaRPr lang="nl-NL"/>
          </a:p>
        </p:txBody>
      </p:sp>
    </p:spTree>
    <p:extLst>
      <p:ext uri="{BB962C8B-B14F-4D97-AF65-F5344CB8AC3E}">
        <p14:creationId xmlns:p14="http://schemas.microsoft.com/office/powerpoint/2010/main" val="861023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A098A-ECF4-6935-FED0-3A24EED52E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C66551F-FA74-93D5-369A-432F4072539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11F308B-0195-4E8F-A4AE-86E62F8BC93A}"/>
              </a:ext>
            </a:extLst>
          </p:cNvPr>
          <p:cNvSpPr>
            <a:spLocks noGrp="1"/>
          </p:cNvSpPr>
          <p:nvPr>
            <p:ph type="body" idx="1"/>
          </p:nvPr>
        </p:nvSpPr>
        <p:spPr/>
        <p:txBody>
          <a:bodyPr/>
          <a:lstStyle/>
          <a:p>
            <a:r>
              <a:rPr lang="nl-NL" dirty="0"/>
              <a:t>Sietske</a:t>
            </a:r>
          </a:p>
        </p:txBody>
      </p:sp>
      <p:sp>
        <p:nvSpPr>
          <p:cNvPr id="4" name="Tijdelijke aanduiding voor dianummer 3">
            <a:extLst>
              <a:ext uri="{FF2B5EF4-FFF2-40B4-BE49-F238E27FC236}">
                <a16:creationId xmlns:a16="http://schemas.microsoft.com/office/drawing/2014/main" id="{D8C7BA1C-2D5B-5488-897A-324BD1C8F7BD}"/>
              </a:ext>
            </a:extLst>
          </p:cNvPr>
          <p:cNvSpPr>
            <a:spLocks noGrp="1"/>
          </p:cNvSpPr>
          <p:nvPr>
            <p:ph type="sldNum" sz="quarter" idx="5"/>
          </p:nvPr>
        </p:nvSpPr>
        <p:spPr/>
        <p:txBody>
          <a:bodyPr/>
          <a:lstStyle/>
          <a:p>
            <a:fld id="{C318F9C2-64D0-134A-B518-B7E634D51BFC}" type="slidenum">
              <a:rPr lang="nl-NL" smtClean="0"/>
              <a:t>29</a:t>
            </a:fld>
            <a:endParaRPr lang="nl-NL"/>
          </a:p>
        </p:txBody>
      </p:sp>
    </p:spTree>
    <p:extLst>
      <p:ext uri="{BB962C8B-B14F-4D97-AF65-F5344CB8AC3E}">
        <p14:creationId xmlns:p14="http://schemas.microsoft.com/office/powerpoint/2010/main" val="1248432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F265E-5DAA-F63D-2119-CC7D82B426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203C780-7C2D-30BC-95D2-74BDC6C07DD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D13807A-4CB9-9C3E-2B80-B21F4E736960}"/>
              </a:ext>
            </a:extLst>
          </p:cNvPr>
          <p:cNvSpPr>
            <a:spLocks noGrp="1"/>
          </p:cNvSpPr>
          <p:nvPr>
            <p:ph type="body" idx="1"/>
          </p:nvPr>
        </p:nvSpPr>
        <p:spPr/>
        <p:txBody>
          <a:bodyPr/>
          <a:lstStyle/>
          <a:p>
            <a:r>
              <a:rPr lang="nl-NL" dirty="0"/>
              <a:t>Sietske</a:t>
            </a:r>
          </a:p>
        </p:txBody>
      </p:sp>
      <p:sp>
        <p:nvSpPr>
          <p:cNvPr id="4" name="Tijdelijke aanduiding voor dianummer 3">
            <a:extLst>
              <a:ext uri="{FF2B5EF4-FFF2-40B4-BE49-F238E27FC236}">
                <a16:creationId xmlns:a16="http://schemas.microsoft.com/office/drawing/2014/main" id="{62548465-D0E1-567A-4853-1EF9A2818425}"/>
              </a:ext>
            </a:extLst>
          </p:cNvPr>
          <p:cNvSpPr>
            <a:spLocks noGrp="1"/>
          </p:cNvSpPr>
          <p:nvPr>
            <p:ph type="sldNum" sz="quarter" idx="5"/>
          </p:nvPr>
        </p:nvSpPr>
        <p:spPr/>
        <p:txBody>
          <a:bodyPr/>
          <a:lstStyle/>
          <a:p>
            <a:fld id="{C318F9C2-64D0-134A-B518-B7E634D51BFC}" type="slidenum">
              <a:rPr lang="nl-NL" smtClean="0"/>
              <a:t>30</a:t>
            </a:fld>
            <a:endParaRPr lang="nl-NL"/>
          </a:p>
        </p:txBody>
      </p:sp>
    </p:spTree>
    <p:extLst>
      <p:ext uri="{BB962C8B-B14F-4D97-AF65-F5344CB8AC3E}">
        <p14:creationId xmlns:p14="http://schemas.microsoft.com/office/powerpoint/2010/main" val="338223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a:t>
            </a:fld>
            <a:endParaRPr lang="nl-NL" dirty="0"/>
          </a:p>
        </p:txBody>
      </p:sp>
    </p:spTree>
    <p:extLst>
      <p:ext uri="{BB962C8B-B14F-4D97-AF65-F5344CB8AC3E}">
        <p14:creationId xmlns:p14="http://schemas.microsoft.com/office/powerpoint/2010/main" val="1291288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F2390-147A-734F-6190-B9CA7D52692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9CAE93-187A-627F-46C0-7A7FEC1ABA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7C57910-F6AC-D9EC-6484-EC74DCD45FC8}"/>
              </a:ext>
            </a:extLst>
          </p:cNvPr>
          <p:cNvSpPr>
            <a:spLocks noGrp="1"/>
          </p:cNvSpPr>
          <p:nvPr>
            <p:ph type="body" idx="1"/>
          </p:nvPr>
        </p:nvSpPr>
        <p:spPr/>
        <p:txBody>
          <a:bodyPr/>
          <a:lstStyle/>
          <a:p>
            <a:r>
              <a:rPr lang="nl-NL" dirty="0"/>
              <a:t>Sietske</a:t>
            </a:r>
          </a:p>
        </p:txBody>
      </p:sp>
      <p:sp>
        <p:nvSpPr>
          <p:cNvPr id="4" name="Tijdelijke aanduiding voor dianummer 3">
            <a:extLst>
              <a:ext uri="{FF2B5EF4-FFF2-40B4-BE49-F238E27FC236}">
                <a16:creationId xmlns:a16="http://schemas.microsoft.com/office/drawing/2014/main" id="{E6D7FCE8-C04E-EE76-CEE7-5FEE4BD6688E}"/>
              </a:ext>
            </a:extLst>
          </p:cNvPr>
          <p:cNvSpPr>
            <a:spLocks noGrp="1"/>
          </p:cNvSpPr>
          <p:nvPr>
            <p:ph type="sldNum" sz="quarter" idx="5"/>
          </p:nvPr>
        </p:nvSpPr>
        <p:spPr/>
        <p:txBody>
          <a:bodyPr/>
          <a:lstStyle/>
          <a:p>
            <a:fld id="{C318F9C2-64D0-134A-B518-B7E634D51BFC}" type="slidenum">
              <a:rPr lang="nl-NL" smtClean="0"/>
              <a:t>31</a:t>
            </a:fld>
            <a:endParaRPr lang="nl-NL"/>
          </a:p>
        </p:txBody>
      </p:sp>
    </p:spTree>
    <p:extLst>
      <p:ext uri="{BB962C8B-B14F-4D97-AF65-F5344CB8AC3E}">
        <p14:creationId xmlns:p14="http://schemas.microsoft.com/office/powerpoint/2010/main" val="3136880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32</a:t>
            </a:fld>
            <a:endParaRPr lang="nl-NL"/>
          </a:p>
        </p:txBody>
      </p:sp>
    </p:spTree>
    <p:extLst>
      <p:ext uri="{BB962C8B-B14F-4D97-AF65-F5344CB8AC3E}">
        <p14:creationId xmlns:p14="http://schemas.microsoft.com/office/powerpoint/2010/main" val="8537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33</a:t>
            </a:fld>
            <a:endParaRPr lang="nl-NL"/>
          </a:p>
        </p:txBody>
      </p:sp>
    </p:spTree>
    <p:extLst>
      <p:ext uri="{BB962C8B-B14F-4D97-AF65-F5344CB8AC3E}">
        <p14:creationId xmlns:p14="http://schemas.microsoft.com/office/powerpoint/2010/main" val="2799808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34</a:t>
            </a:fld>
            <a:endParaRPr lang="nl-NL"/>
          </a:p>
        </p:txBody>
      </p:sp>
    </p:spTree>
    <p:extLst>
      <p:ext uri="{BB962C8B-B14F-4D97-AF65-F5344CB8AC3E}">
        <p14:creationId xmlns:p14="http://schemas.microsoft.com/office/powerpoint/2010/main" val="28102667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35</a:t>
            </a:fld>
            <a:endParaRPr lang="nl-NL"/>
          </a:p>
        </p:txBody>
      </p:sp>
    </p:spTree>
    <p:extLst>
      <p:ext uri="{BB962C8B-B14F-4D97-AF65-F5344CB8AC3E}">
        <p14:creationId xmlns:p14="http://schemas.microsoft.com/office/powerpoint/2010/main" val="343380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36</a:t>
            </a:fld>
            <a:endParaRPr lang="nl-NL"/>
          </a:p>
        </p:txBody>
      </p:sp>
    </p:spTree>
    <p:extLst>
      <p:ext uri="{BB962C8B-B14F-4D97-AF65-F5344CB8AC3E}">
        <p14:creationId xmlns:p14="http://schemas.microsoft.com/office/powerpoint/2010/main" val="2273352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37</a:t>
            </a:fld>
            <a:endParaRPr lang="nl-NL"/>
          </a:p>
        </p:txBody>
      </p:sp>
    </p:spTree>
    <p:extLst>
      <p:ext uri="{BB962C8B-B14F-4D97-AF65-F5344CB8AC3E}">
        <p14:creationId xmlns:p14="http://schemas.microsoft.com/office/powerpoint/2010/main" val="517060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38</a:t>
            </a:fld>
            <a:endParaRPr lang="nl-NL"/>
          </a:p>
        </p:txBody>
      </p:sp>
    </p:spTree>
    <p:extLst>
      <p:ext uri="{BB962C8B-B14F-4D97-AF65-F5344CB8AC3E}">
        <p14:creationId xmlns:p14="http://schemas.microsoft.com/office/powerpoint/2010/main" val="2286444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39</a:t>
            </a:fld>
            <a:endParaRPr lang="nl-NL"/>
          </a:p>
        </p:txBody>
      </p:sp>
    </p:spTree>
    <p:extLst>
      <p:ext uri="{BB962C8B-B14F-4D97-AF65-F5344CB8AC3E}">
        <p14:creationId xmlns:p14="http://schemas.microsoft.com/office/powerpoint/2010/main" val="4283324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40</a:t>
            </a:fld>
            <a:endParaRPr lang="nl-NL"/>
          </a:p>
        </p:txBody>
      </p:sp>
    </p:spTree>
    <p:extLst>
      <p:ext uri="{BB962C8B-B14F-4D97-AF65-F5344CB8AC3E}">
        <p14:creationId xmlns:p14="http://schemas.microsoft.com/office/powerpoint/2010/main" val="4195174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a:t>
            </a:fld>
            <a:endParaRPr lang="nl-NL"/>
          </a:p>
        </p:txBody>
      </p:sp>
    </p:spTree>
    <p:extLst>
      <p:ext uri="{BB962C8B-B14F-4D97-AF65-F5344CB8AC3E}">
        <p14:creationId xmlns:p14="http://schemas.microsoft.com/office/powerpoint/2010/main" val="3682799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41</a:t>
            </a:fld>
            <a:endParaRPr lang="nl-NL"/>
          </a:p>
        </p:txBody>
      </p:sp>
    </p:spTree>
    <p:extLst>
      <p:ext uri="{BB962C8B-B14F-4D97-AF65-F5344CB8AC3E}">
        <p14:creationId xmlns:p14="http://schemas.microsoft.com/office/powerpoint/2010/main" val="818626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42</a:t>
            </a:fld>
            <a:endParaRPr lang="nl-NL"/>
          </a:p>
        </p:txBody>
      </p:sp>
    </p:spTree>
    <p:extLst>
      <p:ext uri="{BB962C8B-B14F-4D97-AF65-F5344CB8AC3E}">
        <p14:creationId xmlns:p14="http://schemas.microsoft.com/office/powerpoint/2010/main" val="2096431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43</a:t>
            </a:fld>
            <a:endParaRPr lang="nl-NL"/>
          </a:p>
        </p:txBody>
      </p:sp>
    </p:spTree>
    <p:extLst>
      <p:ext uri="{BB962C8B-B14F-4D97-AF65-F5344CB8AC3E}">
        <p14:creationId xmlns:p14="http://schemas.microsoft.com/office/powerpoint/2010/main" val="23132749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44</a:t>
            </a:fld>
            <a:endParaRPr lang="nl-NL"/>
          </a:p>
        </p:txBody>
      </p:sp>
    </p:spTree>
    <p:extLst>
      <p:ext uri="{BB962C8B-B14F-4D97-AF65-F5344CB8AC3E}">
        <p14:creationId xmlns:p14="http://schemas.microsoft.com/office/powerpoint/2010/main" val="23430051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45</a:t>
            </a:fld>
            <a:endParaRPr lang="nl-NL"/>
          </a:p>
        </p:txBody>
      </p:sp>
    </p:spTree>
    <p:extLst>
      <p:ext uri="{BB962C8B-B14F-4D97-AF65-F5344CB8AC3E}">
        <p14:creationId xmlns:p14="http://schemas.microsoft.com/office/powerpoint/2010/main" val="3946395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Sietske</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46</a:t>
            </a:fld>
            <a:endParaRPr lang="nl-NL"/>
          </a:p>
        </p:txBody>
      </p:sp>
    </p:spTree>
    <p:extLst>
      <p:ext uri="{BB962C8B-B14F-4D97-AF65-F5344CB8AC3E}">
        <p14:creationId xmlns:p14="http://schemas.microsoft.com/office/powerpoint/2010/main" val="35046162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47</a:t>
            </a:fld>
            <a:endParaRPr lang="nl-NL"/>
          </a:p>
        </p:txBody>
      </p:sp>
    </p:spTree>
    <p:extLst>
      <p:ext uri="{BB962C8B-B14F-4D97-AF65-F5344CB8AC3E}">
        <p14:creationId xmlns:p14="http://schemas.microsoft.com/office/powerpoint/2010/main" val="26338944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Giliam: ITCZ schuift naar het noordelijk halfrond en daarmee verplaatst ook het hogedrukgebied noordwaarts richting het Middellandse Zeegebied. </a:t>
            </a:r>
            <a:r>
              <a:rPr lang="nl-NL" i="1" dirty="0"/>
              <a:t>De lucht in een hogedrukgebied daalt, dus verdampen de wolken. Dat verklaart de droge, warme zomers van het mediterrane klimaat. </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48</a:t>
            </a:fld>
            <a:endParaRPr lang="nl-NL"/>
          </a:p>
        </p:txBody>
      </p:sp>
    </p:spTree>
    <p:extLst>
      <p:ext uri="{BB962C8B-B14F-4D97-AF65-F5344CB8AC3E}">
        <p14:creationId xmlns:p14="http://schemas.microsoft.com/office/powerpoint/2010/main" val="1196055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21AB8-43C0-A7FC-BFC0-295FCBE0276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5F1F017-8517-01FA-7EF3-DDF35B8D6E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80E18D-2C8A-3EE5-120A-858686746C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Giliam: ITCZ schuift naar het zuidelijk halfrond, waardoor de invloed van hogedruk in het Middellandse Zeegebied afneemt. Tussen het hogedrukgebied van Noord-Afrika en centraal Europa is vaak ruimte voor lage druk om vanuit de Atlantische Oceaan om binnen te dringen in het Middellandse Zeegebied. Deze lucht warmt op boven het relatief warmere water van de Middellandse Zee, waardoor er in de winter meer neerslag valt. </a:t>
            </a:r>
          </a:p>
          <a:p>
            <a:endParaRPr lang="nl-NL" dirty="0"/>
          </a:p>
        </p:txBody>
      </p:sp>
      <p:sp>
        <p:nvSpPr>
          <p:cNvPr id="4" name="Tijdelijke aanduiding voor dianummer 3">
            <a:extLst>
              <a:ext uri="{FF2B5EF4-FFF2-40B4-BE49-F238E27FC236}">
                <a16:creationId xmlns:a16="http://schemas.microsoft.com/office/drawing/2014/main" id="{A86B0C0E-2289-71A4-39B7-44D7831F67D1}"/>
              </a:ext>
            </a:extLst>
          </p:cNvPr>
          <p:cNvSpPr>
            <a:spLocks noGrp="1"/>
          </p:cNvSpPr>
          <p:nvPr>
            <p:ph type="sldNum" sz="quarter" idx="5"/>
          </p:nvPr>
        </p:nvSpPr>
        <p:spPr/>
        <p:txBody>
          <a:bodyPr/>
          <a:lstStyle/>
          <a:p>
            <a:fld id="{C318F9C2-64D0-134A-B518-B7E634D51BFC}" type="slidenum">
              <a:rPr lang="nl-NL" smtClean="0"/>
              <a:t>49</a:t>
            </a:fld>
            <a:endParaRPr lang="nl-NL"/>
          </a:p>
        </p:txBody>
      </p:sp>
    </p:spTree>
    <p:extLst>
      <p:ext uri="{BB962C8B-B14F-4D97-AF65-F5344CB8AC3E}">
        <p14:creationId xmlns:p14="http://schemas.microsoft.com/office/powerpoint/2010/main" val="20836998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50</a:t>
            </a:fld>
            <a:endParaRPr lang="nl-NL"/>
          </a:p>
        </p:txBody>
      </p:sp>
    </p:spTree>
    <p:extLst>
      <p:ext uri="{BB962C8B-B14F-4D97-AF65-F5344CB8AC3E}">
        <p14:creationId xmlns:p14="http://schemas.microsoft.com/office/powerpoint/2010/main" val="281655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a:t>
            </a:fld>
            <a:endParaRPr lang="nl-NL"/>
          </a:p>
        </p:txBody>
      </p:sp>
    </p:spTree>
    <p:extLst>
      <p:ext uri="{BB962C8B-B14F-4D97-AF65-F5344CB8AC3E}">
        <p14:creationId xmlns:p14="http://schemas.microsoft.com/office/powerpoint/2010/main" val="3140647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51</a:t>
            </a:fld>
            <a:endParaRPr lang="nl-NL"/>
          </a:p>
        </p:txBody>
      </p:sp>
    </p:spTree>
    <p:extLst>
      <p:ext uri="{BB962C8B-B14F-4D97-AF65-F5344CB8AC3E}">
        <p14:creationId xmlns:p14="http://schemas.microsoft.com/office/powerpoint/2010/main" val="13413071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52</a:t>
            </a:fld>
            <a:endParaRPr lang="nl-NL" dirty="0"/>
          </a:p>
        </p:txBody>
      </p:sp>
    </p:spTree>
    <p:extLst>
      <p:ext uri="{BB962C8B-B14F-4D97-AF65-F5344CB8AC3E}">
        <p14:creationId xmlns:p14="http://schemas.microsoft.com/office/powerpoint/2010/main" val="1017859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53</a:t>
            </a:fld>
            <a:endParaRPr lang="nl-NL"/>
          </a:p>
        </p:txBody>
      </p:sp>
    </p:spTree>
    <p:extLst>
      <p:ext uri="{BB962C8B-B14F-4D97-AF65-F5344CB8AC3E}">
        <p14:creationId xmlns:p14="http://schemas.microsoft.com/office/powerpoint/2010/main" val="3829017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54</a:t>
            </a:fld>
            <a:endParaRPr lang="nl-NL"/>
          </a:p>
        </p:txBody>
      </p:sp>
    </p:spTree>
    <p:extLst>
      <p:ext uri="{BB962C8B-B14F-4D97-AF65-F5344CB8AC3E}">
        <p14:creationId xmlns:p14="http://schemas.microsoft.com/office/powerpoint/2010/main" val="7159759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55</a:t>
            </a:fld>
            <a:endParaRPr lang="nl-NL"/>
          </a:p>
        </p:txBody>
      </p:sp>
    </p:spTree>
    <p:extLst>
      <p:ext uri="{BB962C8B-B14F-4D97-AF65-F5344CB8AC3E}">
        <p14:creationId xmlns:p14="http://schemas.microsoft.com/office/powerpoint/2010/main" val="32915637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Giliam</a:t>
            </a:r>
          </a:p>
        </p:txBody>
      </p:sp>
    </p:spTree>
    <p:extLst>
      <p:ext uri="{BB962C8B-B14F-4D97-AF65-F5344CB8AC3E}">
        <p14:creationId xmlns:p14="http://schemas.microsoft.com/office/powerpoint/2010/main" val="1515428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57</a:t>
            </a:fld>
            <a:endParaRPr lang="nl-NL"/>
          </a:p>
        </p:txBody>
      </p:sp>
    </p:spTree>
    <p:extLst>
      <p:ext uri="{BB962C8B-B14F-4D97-AF65-F5344CB8AC3E}">
        <p14:creationId xmlns:p14="http://schemas.microsoft.com/office/powerpoint/2010/main" val="36529362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58</a:t>
            </a:fld>
            <a:endParaRPr lang="nl-NL"/>
          </a:p>
        </p:txBody>
      </p:sp>
    </p:spTree>
    <p:extLst>
      <p:ext uri="{BB962C8B-B14F-4D97-AF65-F5344CB8AC3E}">
        <p14:creationId xmlns:p14="http://schemas.microsoft.com/office/powerpoint/2010/main" val="27708952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59</a:t>
            </a:fld>
            <a:endParaRPr lang="nl-NL"/>
          </a:p>
        </p:txBody>
      </p:sp>
    </p:spTree>
    <p:extLst>
      <p:ext uri="{BB962C8B-B14F-4D97-AF65-F5344CB8AC3E}">
        <p14:creationId xmlns:p14="http://schemas.microsoft.com/office/powerpoint/2010/main" val="17548497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60</a:t>
            </a:fld>
            <a:endParaRPr lang="nl-NL"/>
          </a:p>
        </p:txBody>
      </p:sp>
    </p:spTree>
    <p:extLst>
      <p:ext uri="{BB962C8B-B14F-4D97-AF65-F5344CB8AC3E}">
        <p14:creationId xmlns:p14="http://schemas.microsoft.com/office/powerpoint/2010/main" val="3343862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a:t>
            </a:fld>
            <a:endParaRPr lang="nl-NL"/>
          </a:p>
        </p:txBody>
      </p:sp>
    </p:spTree>
    <p:extLst>
      <p:ext uri="{BB962C8B-B14F-4D97-AF65-F5344CB8AC3E}">
        <p14:creationId xmlns:p14="http://schemas.microsoft.com/office/powerpoint/2010/main" val="27111477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AD4E6-DE8F-68EF-62F0-C9EFF07EA65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BC130B-BD44-538B-309B-6FBD0BFFF3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E65963-674D-9147-68B0-B26420DC80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a:extLst>
              <a:ext uri="{FF2B5EF4-FFF2-40B4-BE49-F238E27FC236}">
                <a16:creationId xmlns:a16="http://schemas.microsoft.com/office/drawing/2014/main" id="{F94717D8-48E0-E747-C27D-F8E36659BD1C}"/>
              </a:ext>
            </a:extLst>
          </p:cNvPr>
          <p:cNvSpPr>
            <a:spLocks noGrp="1"/>
          </p:cNvSpPr>
          <p:nvPr>
            <p:ph type="sldNum" sz="quarter" idx="5"/>
          </p:nvPr>
        </p:nvSpPr>
        <p:spPr/>
        <p:txBody>
          <a:bodyPr/>
          <a:lstStyle/>
          <a:p>
            <a:fld id="{C318F9C2-64D0-134A-B518-B7E634D51BFC}" type="slidenum">
              <a:rPr lang="nl-NL" smtClean="0"/>
              <a:t>61</a:t>
            </a:fld>
            <a:endParaRPr lang="nl-NL"/>
          </a:p>
        </p:txBody>
      </p:sp>
    </p:spTree>
    <p:extLst>
      <p:ext uri="{BB962C8B-B14F-4D97-AF65-F5344CB8AC3E}">
        <p14:creationId xmlns:p14="http://schemas.microsoft.com/office/powerpoint/2010/main" val="16691411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DFA9A-48E1-936F-7A4F-46F49B9089B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3EAB0D-7BF9-454D-E716-44979346AE5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99E2B3-39EC-FC54-CA80-95DC3EF359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a:extLst>
              <a:ext uri="{FF2B5EF4-FFF2-40B4-BE49-F238E27FC236}">
                <a16:creationId xmlns:a16="http://schemas.microsoft.com/office/drawing/2014/main" id="{B645D8F2-4B77-84AF-095D-B8A5CD34E9A0}"/>
              </a:ext>
            </a:extLst>
          </p:cNvPr>
          <p:cNvSpPr>
            <a:spLocks noGrp="1"/>
          </p:cNvSpPr>
          <p:nvPr>
            <p:ph type="sldNum" sz="quarter" idx="5"/>
          </p:nvPr>
        </p:nvSpPr>
        <p:spPr/>
        <p:txBody>
          <a:bodyPr/>
          <a:lstStyle/>
          <a:p>
            <a:fld id="{C318F9C2-64D0-134A-B518-B7E634D51BFC}" type="slidenum">
              <a:rPr lang="nl-NL" smtClean="0"/>
              <a:t>62</a:t>
            </a:fld>
            <a:endParaRPr lang="nl-NL"/>
          </a:p>
        </p:txBody>
      </p:sp>
    </p:spTree>
    <p:extLst>
      <p:ext uri="{BB962C8B-B14F-4D97-AF65-F5344CB8AC3E}">
        <p14:creationId xmlns:p14="http://schemas.microsoft.com/office/powerpoint/2010/main" val="34618120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63</a:t>
            </a:fld>
            <a:endParaRPr lang="nl-NL"/>
          </a:p>
        </p:txBody>
      </p:sp>
    </p:spTree>
    <p:extLst>
      <p:ext uri="{BB962C8B-B14F-4D97-AF65-F5344CB8AC3E}">
        <p14:creationId xmlns:p14="http://schemas.microsoft.com/office/powerpoint/2010/main" val="42295620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46132-2ECB-BF7B-FFF5-F3E08E3946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C3895F0-F745-E4A0-6953-93936A6932C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50FFF13-6F3A-10E0-C7DD-2DAF74E02DE1}"/>
              </a:ext>
            </a:extLst>
          </p:cNvPr>
          <p:cNvSpPr>
            <a:spLocks noGrp="1"/>
          </p:cNvSpPr>
          <p:nvPr>
            <p:ph type="body" idx="1"/>
          </p:nvPr>
        </p:nvSpPr>
        <p:spPr/>
        <p:txBody>
          <a:bodyPr/>
          <a:lstStyle/>
          <a:p>
            <a:r>
              <a:rPr lang="nl-NL" dirty="0"/>
              <a:t>Sietske</a:t>
            </a:r>
          </a:p>
        </p:txBody>
      </p:sp>
      <p:sp>
        <p:nvSpPr>
          <p:cNvPr id="4" name="Tijdelijke aanduiding voor dianummer 3">
            <a:extLst>
              <a:ext uri="{FF2B5EF4-FFF2-40B4-BE49-F238E27FC236}">
                <a16:creationId xmlns:a16="http://schemas.microsoft.com/office/drawing/2014/main" id="{5DEF1A21-5981-2EF7-0CB7-9CB18F140436}"/>
              </a:ext>
            </a:extLst>
          </p:cNvPr>
          <p:cNvSpPr>
            <a:spLocks noGrp="1"/>
          </p:cNvSpPr>
          <p:nvPr>
            <p:ph type="sldNum" sz="quarter" idx="5"/>
          </p:nvPr>
        </p:nvSpPr>
        <p:spPr/>
        <p:txBody>
          <a:bodyPr/>
          <a:lstStyle/>
          <a:p>
            <a:fld id="{C318F9C2-64D0-134A-B518-B7E634D51BFC}" type="slidenum">
              <a:rPr lang="nl-NL" smtClean="0"/>
              <a:t>64</a:t>
            </a:fld>
            <a:endParaRPr lang="nl-NL"/>
          </a:p>
        </p:txBody>
      </p:sp>
    </p:spTree>
    <p:extLst>
      <p:ext uri="{BB962C8B-B14F-4D97-AF65-F5344CB8AC3E}">
        <p14:creationId xmlns:p14="http://schemas.microsoft.com/office/powerpoint/2010/main" val="5750203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65</a:t>
            </a:fld>
            <a:endParaRPr lang="nl-NL"/>
          </a:p>
        </p:txBody>
      </p:sp>
    </p:spTree>
    <p:extLst>
      <p:ext uri="{BB962C8B-B14F-4D97-AF65-F5344CB8AC3E}">
        <p14:creationId xmlns:p14="http://schemas.microsoft.com/office/powerpoint/2010/main" val="11670363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66</a:t>
            </a:fld>
            <a:endParaRPr lang="nl-NL"/>
          </a:p>
        </p:txBody>
      </p:sp>
    </p:spTree>
    <p:extLst>
      <p:ext uri="{BB962C8B-B14F-4D97-AF65-F5344CB8AC3E}">
        <p14:creationId xmlns:p14="http://schemas.microsoft.com/office/powerpoint/2010/main" val="37923559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67</a:t>
            </a:fld>
            <a:endParaRPr lang="nl-NL"/>
          </a:p>
        </p:txBody>
      </p:sp>
    </p:spTree>
    <p:extLst>
      <p:ext uri="{BB962C8B-B14F-4D97-AF65-F5344CB8AC3E}">
        <p14:creationId xmlns:p14="http://schemas.microsoft.com/office/powerpoint/2010/main" val="28008475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68</a:t>
            </a:fld>
            <a:endParaRPr lang="nl-NL"/>
          </a:p>
        </p:txBody>
      </p:sp>
    </p:spTree>
    <p:extLst>
      <p:ext uri="{BB962C8B-B14F-4D97-AF65-F5344CB8AC3E}">
        <p14:creationId xmlns:p14="http://schemas.microsoft.com/office/powerpoint/2010/main" val="37979712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69</a:t>
            </a:fld>
            <a:endParaRPr lang="nl-NL"/>
          </a:p>
        </p:txBody>
      </p:sp>
    </p:spTree>
    <p:extLst>
      <p:ext uri="{BB962C8B-B14F-4D97-AF65-F5344CB8AC3E}">
        <p14:creationId xmlns:p14="http://schemas.microsoft.com/office/powerpoint/2010/main" val="24253114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70</a:t>
            </a:fld>
            <a:endParaRPr lang="nl-NL"/>
          </a:p>
        </p:txBody>
      </p:sp>
    </p:spTree>
    <p:extLst>
      <p:ext uri="{BB962C8B-B14F-4D97-AF65-F5344CB8AC3E}">
        <p14:creationId xmlns:p14="http://schemas.microsoft.com/office/powerpoint/2010/main" val="428477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Giliam</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8</a:t>
            </a:fld>
            <a:endParaRPr lang="nl-NL"/>
          </a:p>
        </p:txBody>
      </p:sp>
    </p:spTree>
    <p:extLst>
      <p:ext uri="{BB962C8B-B14F-4D97-AF65-F5344CB8AC3E}">
        <p14:creationId xmlns:p14="http://schemas.microsoft.com/office/powerpoint/2010/main" val="20048236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71</a:t>
            </a:fld>
            <a:endParaRPr lang="nl-NL"/>
          </a:p>
        </p:txBody>
      </p:sp>
    </p:spTree>
    <p:extLst>
      <p:ext uri="{BB962C8B-B14F-4D97-AF65-F5344CB8AC3E}">
        <p14:creationId xmlns:p14="http://schemas.microsoft.com/office/powerpoint/2010/main" val="24254035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72</a:t>
            </a:fld>
            <a:endParaRPr lang="nl-NL"/>
          </a:p>
        </p:txBody>
      </p:sp>
    </p:spTree>
    <p:extLst>
      <p:ext uri="{BB962C8B-B14F-4D97-AF65-F5344CB8AC3E}">
        <p14:creationId xmlns:p14="http://schemas.microsoft.com/office/powerpoint/2010/main" val="29525622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4D56D-F16A-A9FF-D4F8-EA1723C2C57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0521D3F-6385-DBFD-32D6-5DEE9AC85D5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8C0F72-0AD8-A872-4EEB-029A984662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a:extLst>
              <a:ext uri="{FF2B5EF4-FFF2-40B4-BE49-F238E27FC236}">
                <a16:creationId xmlns:a16="http://schemas.microsoft.com/office/drawing/2014/main" id="{B7383900-A167-BEBC-8213-D1EBDA004507}"/>
              </a:ext>
            </a:extLst>
          </p:cNvPr>
          <p:cNvSpPr>
            <a:spLocks noGrp="1"/>
          </p:cNvSpPr>
          <p:nvPr>
            <p:ph type="sldNum" sz="quarter" idx="5"/>
          </p:nvPr>
        </p:nvSpPr>
        <p:spPr/>
        <p:txBody>
          <a:bodyPr/>
          <a:lstStyle/>
          <a:p>
            <a:fld id="{C318F9C2-64D0-134A-B518-B7E634D51BFC}" type="slidenum">
              <a:rPr lang="nl-NL" smtClean="0"/>
              <a:t>73</a:t>
            </a:fld>
            <a:endParaRPr lang="nl-NL"/>
          </a:p>
        </p:txBody>
      </p:sp>
    </p:spTree>
    <p:extLst>
      <p:ext uri="{BB962C8B-B14F-4D97-AF65-F5344CB8AC3E}">
        <p14:creationId xmlns:p14="http://schemas.microsoft.com/office/powerpoint/2010/main" val="23045122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74</a:t>
            </a:fld>
            <a:endParaRPr lang="nl-NL"/>
          </a:p>
        </p:txBody>
      </p:sp>
    </p:spTree>
    <p:extLst>
      <p:ext uri="{BB962C8B-B14F-4D97-AF65-F5344CB8AC3E}">
        <p14:creationId xmlns:p14="http://schemas.microsoft.com/office/powerpoint/2010/main" val="36808487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75</a:t>
            </a:fld>
            <a:endParaRPr lang="nl-NL"/>
          </a:p>
        </p:txBody>
      </p:sp>
    </p:spTree>
    <p:extLst>
      <p:ext uri="{BB962C8B-B14F-4D97-AF65-F5344CB8AC3E}">
        <p14:creationId xmlns:p14="http://schemas.microsoft.com/office/powerpoint/2010/main" val="7433892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76</a:t>
            </a:fld>
            <a:endParaRPr lang="nl-NL"/>
          </a:p>
        </p:txBody>
      </p:sp>
    </p:spTree>
    <p:extLst>
      <p:ext uri="{BB962C8B-B14F-4D97-AF65-F5344CB8AC3E}">
        <p14:creationId xmlns:p14="http://schemas.microsoft.com/office/powerpoint/2010/main" val="3353473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 </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77</a:t>
            </a:fld>
            <a:endParaRPr lang="nl-NL" dirty="0"/>
          </a:p>
        </p:txBody>
      </p:sp>
    </p:spTree>
    <p:extLst>
      <p:ext uri="{BB962C8B-B14F-4D97-AF65-F5344CB8AC3E}">
        <p14:creationId xmlns:p14="http://schemas.microsoft.com/office/powerpoint/2010/main" val="23843393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78</a:t>
            </a:fld>
            <a:endParaRPr lang="nl-NL" dirty="0"/>
          </a:p>
        </p:txBody>
      </p:sp>
    </p:spTree>
    <p:extLst>
      <p:ext uri="{BB962C8B-B14F-4D97-AF65-F5344CB8AC3E}">
        <p14:creationId xmlns:p14="http://schemas.microsoft.com/office/powerpoint/2010/main" val="2797771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Sietske</a:t>
            </a:r>
          </a:p>
          <a:p>
            <a:endParaRPr lang="nl-NL" dirty="0"/>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9</a:t>
            </a:fld>
            <a:endParaRPr lang="nl-NL"/>
          </a:p>
        </p:txBody>
      </p:sp>
    </p:spTree>
    <p:extLst>
      <p:ext uri="{BB962C8B-B14F-4D97-AF65-F5344CB8AC3E}">
        <p14:creationId xmlns:p14="http://schemas.microsoft.com/office/powerpoint/2010/main" val="1468670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Giliam</a:t>
            </a:r>
          </a:p>
        </p:txBody>
      </p:sp>
      <p:sp>
        <p:nvSpPr>
          <p:cNvPr id="4" name="Tijdelijke aanduiding voor dianummer 3"/>
          <p:cNvSpPr>
            <a:spLocks noGrp="1"/>
          </p:cNvSpPr>
          <p:nvPr>
            <p:ph type="sldNum" sz="quarter" idx="5"/>
          </p:nvPr>
        </p:nvSpPr>
        <p:spPr/>
        <p:txBody>
          <a:bodyPr/>
          <a:lstStyle/>
          <a:p>
            <a:fld id="{C318F9C2-64D0-134A-B518-B7E634D51BFC}" type="slidenum">
              <a:rPr lang="nl-NL" smtClean="0"/>
              <a:t>10</a:t>
            </a:fld>
            <a:endParaRPr lang="nl-NL"/>
          </a:p>
        </p:txBody>
      </p:sp>
    </p:spTree>
    <p:extLst>
      <p:ext uri="{BB962C8B-B14F-4D97-AF65-F5344CB8AC3E}">
        <p14:creationId xmlns:p14="http://schemas.microsoft.com/office/powerpoint/2010/main" val="3772679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18-05-2025</a:t>
            </a:fld>
            <a:endParaRPr lang="nl-NL" dirty="0"/>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dirty="0"/>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18-05-2025</a:t>
            </a:fld>
            <a:endParaRPr lang="nl-NL" dirty="0"/>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dirty="0"/>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18-05-2025</a:t>
            </a:fld>
            <a:endParaRPr lang="nl-NL" dirty="0"/>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dirty="0"/>
          </a:p>
        </p:txBody>
      </p:sp>
    </p:spTree>
    <p:extLst>
      <p:ext uri="{BB962C8B-B14F-4D97-AF65-F5344CB8AC3E}">
        <p14:creationId xmlns:p14="http://schemas.microsoft.com/office/powerpoint/2010/main" val="1786759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el en foto">
    <p:spTree>
      <p:nvGrpSpPr>
        <p:cNvPr id="1" name=""/>
        <p:cNvGrpSpPr/>
        <p:nvPr/>
      </p:nvGrpSpPr>
      <p:grpSpPr>
        <a:xfrm>
          <a:off x="0" y="0"/>
          <a:ext cx="0" cy="0"/>
          <a:chOff x="0" y="0"/>
          <a:chExt cx="0" cy="0"/>
        </a:xfrm>
      </p:grpSpPr>
      <p:sp>
        <p:nvSpPr>
          <p:cNvPr id="23" name="178465776_2880x1920.jpg"/>
          <p:cNvSpPr>
            <a:spLocks noGrp="1"/>
          </p:cNvSpPr>
          <p:nvPr>
            <p:ph type="pic" idx="21"/>
          </p:nvPr>
        </p:nvSpPr>
        <p:spPr>
          <a:xfrm>
            <a:off x="-1" y="-1263650"/>
            <a:ext cx="12192001" cy="8128000"/>
          </a:xfrm>
          <a:prstGeom prst="rect">
            <a:avLst/>
          </a:prstGeom>
        </p:spPr>
        <p:txBody>
          <a:bodyPr lIns="91439" tIns="45719" rIns="91439" bIns="45719">
            <a:noAutofit/>
          </a:bodyPr>
          <a:lstStyle/>
          <a:p>
            <a:r>
              <a:rPr lang="nl-NL" dirty="0"/>
              <a:t>Klik op het pictogram als u een afbeelding wilt toevoegen</a:t>
            </a:r>
            <a:endParaRPr dirty="0"/>
          </a:p>
        </p:txBody>
      </p:sp>
      <p:sp>
        <p:nvSpPr>
          <p:cNvPr id="24" name="Hoofdtekst - niveau één…"/>
          <p:cNvSpPr txBox="1">
            <a:spLocks noGrp="1"/>
          </p:cNvSpPr>
          <p:nvPr>
            <p:ph type="body" sz="quarter" idx="1" hasCustomPrompt="1"/>
          </p:nvPr>
        </p:nvSpPr>
        <p:spPr>
          <a:xfrm>
            <a:off x="863600" y="5359400"/>
            <a:ext cx="10464800" cy="1012825"/>
          </a:xfrm>
          <a:prstGeom prst="rect">
            <a:avLst/>
          </a:prstGeom>
        </p:spPr>
        <p:txBody>
          <a:bodyPr/>
          <a:lstStyle>
            <a:lvl1pPr>
              <a:spcBef>
                <a:spcPts val="1000"/>
              </a:spcBef>
              <a:defRPr>
                <a:solidFill>
                  <a:srgbClr val="F0EBE0"/>
                </a:solidFill>
              </a:defRPr>
            </a:lvl1pPr>
            <a:lvl2pPr>
              <a:spcBef>
                <a:spcPts val="1000"/>
              </a:spcBef>
              <a:defRPr>
                <a:solidFill>
                  <a:srgbClr val="F0EBE0"/>
                </a:solidFill>
              </a:defRPr>
            </a:lvl2pPr>
            <a:lvl3pPr indent="0">
              <a:spcBef>
                <a:spcPts val="1000"/>
              </a:spcBef>
              <a:defRPr>
                <a:solidFill>
                  <a:srgbClr val="F0EBE0"/>
                </a:solidFill>
              </a:defRPr>
            </a:lvl3pPr>
            <a:lvl4pPr indent="0">
              <a:spcBef>
                <a:spcPts val="1000"/>
              </a:spcBef>
              <a:defRPr>
                <a:solidFill>
                  <a:srgbClr val="F0EBE0"/>
                </a:solidFill>
              </a:defRPr>
            </a:lvl4pPr>
            <a:lvl5pPr indent="0">
              <a:spcBef>
                <a:spcPts val="1000"/>
              </a:spcBef>
              <a:defRPr>
                <a:solidFill>
                  <a:srgbClr val="F0EBE0"/>
                </a:solidFill>
              </a:defRPr>
            </a:lvl5pPr>
          </a:lstStyle>
          <a:p>
            <a:r>
              <a:t>Ondertitel presentatie</a:t>
            </a:r>
          </a:p>
          <a:p>
            <a:pPr lvl="1"/>
            <a:endParaRPr/>
          </a:p>
          <a:p>
            <a:pPr lvl="2"/>
            <a:endParaRPr/>
          </a:p>
          <a:p>
            <a:pPr lvl="3"/>
            <a:endParaRPr/>
          </a:p>
          <a:p>
            <a:pPr lvl="4"/>
            <a:endParaRPr/>
          </a:p>
        </p:txBody>
      </p:sp>
      <p:sp>
        <p:nvSpPr>
          <p:cNvPr id="25" name="Naam presentatie"/>
          <p:cNvSpPr txBox="1">
            <a:spLocks noGrp="1"/>
          </p:cNvSpPr>
          <p:nvPr>
            <p:ph type="title" hasCustomPrompt="1"/>
          </p:nvPr>
        </p:nvSpPr>
        <p:spPr>
          <a:xfrm>
            <a:off x="863600" y="3908623"/>
            <a:ext cx="10464800" cy="1399977"/>
          </a:xfrm>
          <a:prstGeom prst="rect">
            <a:avLst/>
          </a:prstGeom>
        </p:spPr>
        <p:txBody>
          <a:bodyPr/>
          <a:lstStyle>
            <a:lvl1pPr>
              <a:defRPr>
                <a:solidFill>
                  <a:srgbClr val="FFFFFF"/>
                </a:solidFill>
              </a:defRPr>
            </a:lvl1pPr>
          </a:lstStyle>
          <a:p>
            <a:r>
              <a:t>Naam presentatie</a:t>
            </a:r>
          </a:p>
        </p:txBody>
      </p:sp>
      <p:sp>
        <p:nvSpPr>
          <p:cNvPr id="26" name="Auteur en datum"/>
          <p:cNvSpPr txBox="1">
            <a:spLocks noGrp="1"/>
          </p:cNvSpPr>
          <p:nvPr>
            <p:ph type="body" sz="quarter" idx="22" hasCustomPrompt="1"/>
          </p:nvPr>
        </p:nvSpPr>
        <p:spPr>
          <a:xfrm>
            <a:off x="863600" y="501650"/>
            <a:ext cx="10464800" cy="240030"/>
          </a:xfrm>
          <a:prstGeom prst="rect">
            <a:avLst/>
          </a:prstGeom>
        </p:spPr>
        <p:txBody>
          <a:bodyPr anchor="ctr"/>
          <a:lstStyle>
            <a:lvl1pPr defTabSz="342900">
              <a:lnSpc>
                <a:spcPct val="100000"/>
              </a:lnSpc>
              <a:defRPr sz="1000" b="1" cap="all" spc="0">
                <a:solidFill>
                  <a:srgbClr val="F0EBE0"/>
                </a:solidFill>
              </a:defRPr>
            </a:lvl1pPr>
          </a:lstStyle>
          <a:p>
            <a:r>
              <a:t>Auteur en datum</a:t>
            </a:r>
          </a:p>
        </p:txBody>
      </p:sp>
      <p:sp>
        <p:nvSpPr>
          <p:cNvPr id="27" name="Lijn"/>
          <p:cNvSpPr/>
          <p:nvPr/>
        </p:nvSpPr>
        <p:spPr>
          <a:xfrm>
            <a:off x="431800" y="6426200"/>
            <a:ext cx="11328401" cy="0"/>
          </a:xfrm>
          <a:prstGeom prst="line">
            <a:avLst/>
          </a:prstGeom>
          <a:ln w="12700">
            <a:solidFill>
              <a:srgbClr val="FFFFFF">
                <a:alpha val="30000"/>
              </a:srgbClr>
            </a:solidFill>
            <a:miter lim="400000"/>
          </a:ln>
        </p:spPr>
        <p:txBody>
          <a:bodyPr lIns="0" tIns="0" rIns="0" bIns="0" anchor="ctr"/>
          <a:lstStyle/>
          <a:p>
            <a:pPr defTabSz="6350">
              <a:spcBef>
                <a:spcPts val="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3000" cap="all">
                <a:solidFill>
                  <a:srgbClr val="FFFFFF"/>
                </a:solidFill>
                <a:latin typeface="Publico Text Roman"/>
                <a:ea typeface="Publico Text Roman"/>
                <a:cs typeface="Publico Text Roman"/>
                <a:sym typeface="Publico Text Roman"/>
              </a:defRPr>
            </a:pPr>
            <a:endParaRPr sz="1500" dirty="0"/>
          </a:p>
        </p:txBody>
      </p:sp>
      <p:sp>
        <p:nvSpPr>
          <p:cNvPr id="28" name="Lijn"/>
          <p:cNvSpPr/>
          <p:nvPr/>
        </p:nvSpPr>
        <p:spPr>
          <a:xfrm>
            <a:off x="431800" y="444500"/>
            <a:ext cx="11328401" cy="0"/>
          </a:xfrm>
          <a:prstGeom prst="line">
            <a:avLst/>
          </a:prstGeom>
          <a:ln w="50800">
            <a:solidFill>
              <a:srgbClr val="FFFFFF">
                <a:alpha val="30000"/>
              </a:srgbClr>
            </a:solidFill>
            <a:miter lim="400000"/>
          </a:ln>
        </p:spPr>
        <p:txBody>
          <a:bodyPr lIns="0" tIns="0" rIns="0" bIns="0" anchor="ctr"/>
          <a:lstStyle/>
          <a:p>
            <a:pPr defTabSz="6350">
              <a:spcBef>
                <a:spcPts val="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3000" cap="all">
                <a:solidFill>
                  <a:srgbClr val="FFFFFF"/>
                </a:solidFill>
                <a:latin typeface="Publico Text Roman"/>
                <a:ea typeface="Publico Text Roman"/>
                <a:cs typeface="Publico Text Roman"/>
                <a:sym typeface="Publico Text Roman"/>
              </a:defRPr>
            </a:pPr>
            <a:endParaRPr sz="1500" dirty="0"/>
          </a:p>
        </p:txBody>
      </p:sp>
      <p:sp>
        <p:nvSpPr>
          <p:cNvPr id="29" name="Dianummer"/>
          <p:cNvSpPr txBox="1">
            <a:spLocks noGrp="1"/>
          </p:cNvSpPr>
          <p:nvPr>
            <p:ph type="sldNum" sz="quarter" idx="2"/>
          </p:nvPr>
        </p:nvSpPr>
        <p:spPr>
          <a:xfrm>
            <a:off x="6000750" y="6515100"/>
            <a:ext cx="193168" cy="209551"/>
          </a:xfrm>
          <a:prstGeom prst="rect">
            <a:avLst/>
          </a:prstGeom>
        </p:spPr>
        <p:txBody>
          <a:bodyPr/>
          <a:lstStyle>
            <a:lvl1pPr>
              <a:defRPr>
                <a:solidFill>
                  <a:srgbClr val="F0EBE0"/>
                </a:solidFill>
              </a:defRPr>
            </a:lvl1pPr>
          </a:lstStyle>
          <a:p>
            <a:fld id="{86CB4B4D-7CA3-9044-876B-883B54F8677D}" type="slidenum">
              <a:t>‹nr.›</a:t>
            </a:fld>
            <a:endParaRPr dirty="0"/>
          </a:p>
        </p:txBody>
      </p:sp>
    </p:spTree>
    <p:extLst>
      <p:ext uri="{BB962C8B-B14F-4D97-AF65-F5344CB8AC3E}">
        <p14:creationId xmlns:p14="http://schemas.microsoft.com/office/powerpoint/2010/main" val="250220544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eldia">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822562" y="729039"/>
            <a:ext cx="10926563" cy="326915"/>
          </a:xfrm>
          <a:prstGeom prst="rect">
            <a:avLst/>
          </a:prstGeom>
        </p:spPr>
        <p:txBody>
          <a:bodyPr anchor="ctr" anchorCtr="0"/>
          <a:lstStyle>
            <a:lvl1pPr marL="0" indent="0" algn="l">
              <a:buNone/>
              <a:defRPr sz="985" baseline="0">
                <a:solidFill>
                  <a:schemeClr val="tx1">
                    <a:lumMod val="85000"/>
                    <a:lumOff val="15000"/>
                  </a:schemeClr>
                </a:solidFill>
              </a:defRPr>
            </a:lvl1pPr>
            <a:lvl2pPr marL="457209" indent="0" algn="ctr">
              <a:buNone/>
              <a:defRPr sz="2000"/>
            </a:lvl2pPr>
            <a:lvl3pPr marL="914419" indent="0" algn="ctr">
              <a:buNone/>
              <a:defRPr sz="1800"/>
            </a:lvl3pPr>
            <a:lvl4pPr marL="1371628" indent="0" algn="ctr">
              <a:buNone/>
              <a:defRPr sz="1601"/>
            </a:lvl4pPr>
            <a:lvl5pPr marL="1828836" indent="0" algn="ctr">
              <a:buNone/>
              <a:defRPr sz="1601"/>
            </a:lvl5pPr>
            <a:lvl6pPr marL="2286046" indent="0" algn="ctr">
              <a:buNone/>
              <a:defRPr sz="1601"/>
            </a:lvl6pPr>
            <a:lvl7pPr marL="2743255" indent="0" algn="ctr">
              <a:buNone/>
              <a:defRPr sz="1601"/>
            </a:lvl7pPr>
            <a:lvl8pPr marL="3200464" indent="0" algn="ctr">
              <a:buNone/>
              <a:defRPr sz="1601"/>
            </a:lvl8pPr>
            <a:lvl9pPr marL="3657673" indent="0" algn="ctr">
              <a:buNone/>
              <a:defRPr sz="1601"/>
            </a:lvl9pPr>
          </a:lstStyle>
          <a:p>
            <a:r>
              <a:rPr lang="nl-NL" dirty="0"/>
              <a:t>Thematitel &gt; Hoofdstuktitel &gt; Paragraaftitel</a:t>
            </a:r>
            <a:endParaRPr lang="en-US" dirty="0"/>
          </a:p>
        </p:txBody>
      </p:sp>
      <p:sp>
        <p:nvSpPr>
          <p:cNvPr id="8" name="Tijdelijke aanduiding voor inhoud 2"/>
          <p:cNvSpPr>
            <a:spLocks noGrp="1"/>
          </p:cNvSpPr>
          <p:nvPr>
            <p:ph idx="10" hasCustomPrompt="1"/>
          </p:nvPr>
        </p:nvSpPr>
        <p:spPr>
          <a:xfrm>
            <a:off x="837902" y="1404193"/>
            <a:ext cx="10910591" cy="4933653"/>
          </a:xfrm>
          <a:prstGeom prst="rect">
            <a:avLst/>
          </a:prstGeom>
        </p:spPr>
        <p:txBody>
          <a:bodyPr/>
          <a:lstStyle>
            <a:lvl1pPr marL="0" indent="0">
              <a:lnSpc>
                <a:spcPts val="1969"/>
              </a:lnSpc>
              <a:buFont typeface="Arial" panose="020B0604020202020204" pitchFamily="34" charset="0"/>
              <a:buNone/>
              <a:defRPr sz="1800" baseline="0"/>
            </a:lvl1pPr>
            <a:lvl2pPr marL="442985" indent="-151881">
              <a:lnSpc>
                <a:spcPts val="1969"/>
              </a:lnSpc>
              <a:buFont typeface="Arial" panose="020B0604020202020204" pitchFamily="34" charset="0"/>
              <a:buChar char="•"/>
              <a:defRPr sz="1800"/>
            </a:lvl2pPr>
            <a:lvl3pPr marL="759402" indent="-151881">
              <a:lnSpc>
                <a:spcPts val="1969"/>
              </a:lnSpc>
              <a:buFont typeface="Arial" panose="020B0604020202020204" pitchFamily="34" charset="0"/>
              <a:buChar char="•"/>
              <a:defRPr sz="1800"/>
            </a:lvl3pPr>
            <a:lvl4pPr marL="1012536" indent="-151881">
              <a:lnSpc>
                <a:spcPts val="1969"/>
              </a:lnSpc>
              <a:buFont typeface="Arial" panose="020B0604020202020204" pitchFamily="34" charset="0"/>
              <a:buChar char="•"/>
              <a:defRPr sz="1800"/>
            </a:lvl4pPr>
            <a:lvl5pPr marL="1265670" indent="-151881">
              <a:lnSpc>
                <a:spcPts val="1969"/>
              </a:lnSpc>
              <a:buFont typeface="Arial" panose="020B0604020202020204" pitchFamily="34" charset="0"/>
              <a:buChar char="•"/>
              <a:defRPr sz="1800"/>
            </a:lvl5pPr>
          </a:lstStyle>
          <a:p>
            <a:pPr lvl="0"/>
            <a:r>
              <a:rPr lang="nl-NL" dirty="0"/>
              <a:t>Opsomming</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tel 1"/>
          <p:cNvSpPr>
            <a:spLocks noGrp="1"/>
          </p:cNvSpPr>
          <p:nvPr>
            <p:ph type="title" hasCustomPrompt="1"/>
          </p:nvPr>
        </p:nvSpPr>
        <p:spPr>
          <a:xfrm>
            <a:off x="800788" y="166185"/>
            <a:ext cx="7531151" cy="351878"/>
          </a:xfrm>
          <a:prstGeom prst="rect">
            <a:avLst/>
          </a:prstGeom>
        </p:spPr>
        <p:txBody>
          <a:bodyPr/>
          <a:lstStyle>
            <a:lvl1pPr>
              <a:defRPr sz="2532">
                <a:solidFill>
                  <a:schemeClr val="tx1">
                    <a:lumMod val="75000"/>
                    <a:lumOff val="25000"/>
                  </a:schemeClr>
                </a:solidFill>
              </a:defRPr>
            </a:lvl1pPr>
          </a:lstStyle>
          <a:p>
            <a:r>
              <a:rPr lang="nl-NL" dirty="0"/>
              <a:t>Titel van de dia</a:t>
            </a:r>
          </a:p>
        </p:txBody>
      </p:sp>
    </p:spTree>
    <p:extLst>
      <p:ext uri="{BB962C8B-B14F-4D97-AF65-F5344CB8AC3E}">
        <p14:creationId xmlns:p14="http://schemas.microsoft.com/office/powerpoint/2010/main" val="3985609582"/>
      </p:ext>
    </p:extLst>
  </p:cSld>
  <p:clrMapOvr>
    <a:masterClrMapping/>
  </p:clrMapOvr>
  <p:extLst>
    <p:ext uri="{DCECCB84-F9BA-43D5-87BE-67443E8EF086}">
      <p15:sldGuideLst xmlns:p15="http://schemas.microsoft.com/office/powerpoint/2012/main">
        <p15:guide id="1" orient="horz" pos="1258">
          <p15:clr>
            <a:srgbClr val="FBAE40"/>
          </p15:clr>
        </p15:guide>
        <p15:guide id="2" pos="7894">
          <p15:clr>
            <a:srgbClr val="FBAE40"/>
          </p15:clr>
        </p15:guide>
        <p15:guide id="3" pos="4096">
          <p15:clr>
            <a:srgbClr val="FBAE40"/>
          </p15:clr>
        </p15:guide>
        <p15:guide id="4" pos="4351">
          <p15:clr>
            <a:srgbClr val="FBAE40"/>
          </p15:clr>
        </p15:guide>
        <p15:guide id="5" pos="553">
          <p15:clr>
            <a:srgbClr val="FBAE40"/>
          </p15:clr>
        </p15:guide>
        <p15:guide id="6" orient="horz" pos="56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99" name="Titel agenda"/>
          <p:cNvSpPr txBox="1">
            <a:spLocks noGrp="1"/>
          </p:cNvSpPr>
          <p:nvPr>
            <p:ph type="title" hasCustomPrompt="1"/>
          </p:nvPr>
        </p:nvSpPr>
        <p:spPr>
          <a:xfrm>
            <a:off x="863600" y="869950"/>
            <a:ext cx="10464800" cy="1650058"/>
          </a:xfrm>
          <a:prstGeom prst="rect">
            <a:avLst/>
          </a:prstGeom>
        </p:spPr>
        <p:txBody>
          <a:bodyPr anchor="t"/>
          <a:lstStyle/>
          <a:p>
            <a:r>
              <a:t>Titel agenda</a:t>
            </a:r>
          </a:p>
        </p:txBody>
      </p:sp>
      <p:sp>
        <p:nvSpPr>
          <p:cNvPr id="100" name="Hoofdtekst - niveau één…"/>
          <p:cNvSpPr txBox="1">
            <a:spLocks noGrp="1"/>
          </p:cNvSpPr>
          <p:nvPr>
            <p:ph type="body" sz="half" idx="1" hasCustomPrompt="1"/>
          </p:nvPr>
        </p:nvSpPr>
        <p:spPr>
          <a:xfrm>
            <a:off x="863600" y="2521629"/>
            <a:ext cx="10464800" cy="3086101"/>
          </a:xfrm>
          <a:prstGeom prst="rect">
            <a:avLst/>
          </a:prstGeom>
        </p:spPr>
        <p:txBody>
          <a:bodyPr/>
          <a:lstStyle>
            <a:lvl1pPr algn="l" defTabSz="6350">
              <a:lnSpc>
                <a:spcPct val="100000"/>
              </a:lnSpc>
              <a:spcBef>
                <a:spcPts val="120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800" spc="0">
                <a:solidFill>
                  <a:srgbClr val="4A4A4A"/>
                </a:solidFill>
                <a:latin typeface="Avenir Next Medium"/>
                <a:ea typeface="Avenir Next Medium"/>
                <a:cs typeface="Avenir Next Medium"/>
                <a:sym typeface="Avenir Next Medium"/>
              </a:defRPr>
            </a:lvl1pPr>
            <a:lvl2pPr algn="l" defTabSz="6350">
              <a:lnSpc>
                <a:spcPct val="100000"/>
              </a:lnSpc>
              <a:spcBef>
                <a:spcPts val="120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800" spc="0">
                <a:solidFill>
                  <a:srgbClr val="4A4A4A"/>
                </a:solidFill>
                <a:latin typeface="Avenir Next Medium"/>
                <a:ea typeface="Avenir Next Medium"/>
                <a:cs typeface="Avenir Next Medium"/>
                <a:sym typeface="Avenir Next Medium"/>
              </a:defRPr>
            </a:lvl2pPr>
            <a:lvl3pPr algn="l" defTabSz="6350">
              <a:lnSpc>
                <a:spcPct val="100000"/>
              </a:lnSpc>
              <a:spcBef>
                <a:spcPts val="120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800" spc="0">
                <a:solidFill>
                  <a:srgbClr val="4A4A4A"/>
                </a:solidFill>
                <a:latin typeface="Avenir Next Medium"/>
                <a:ea typeface="Avenir Next Medium"/>
                <a:cs typeface="Avenir Next Medium"/>
                <a:sym typeface="Avenir Next Medium"/>
              </a:defRPr>
            </a:lvl3pPr>
            <a:lvl4pPr algn="l" defTabSz="6350">
              <a:lnSpc>
                <a:spcPct val="100000"/>
              </a:lnSpc>
              <a:spcBef>
                <a:spcPts val="120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800" spc="0">
                <a:solidFill>
                  <a:srgbClr val="4A4A4A"/>
                </a:solidFill>
                <a:latin typeface="Avenir Next Medium"/>
                <a:ea typeface="Avenir Next Medium"/>
                <a:cs typeface="Avenir Next Medium"/>
                <a:sym typeface="Avenir Next Medium"/>
              </a:defRPr>
            </a:lvl4pPr>
            <a:lvl5pPr algn="l" defTabSz="6350">
              <a:lnSpc>
                <a:spcPct val="100000"/>
              </a:lnSpc>
              <a:spcBef>
                <a:spcPts val="1200"/>
              </a:spcBef>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800" spc="0">
                <a:solidFill>
                  <a:srgbClr val="4A4A4A"/>
                </a:solidFill>
                <a:latin typeface="Avenir Next Medium"/>
                <a:ea typeface="Avenir Next Medium"/>
                <a:cs typeface="Avenir Next Medium"/>
                <a:sym typeface="Avenir Next Medium"/>
              </a:defRPr>
            </a:lvl5pPr>
          </a:lstStyle>
          <a:p>
            <a:r>
              <a:t>Agendaonderwerpen</a:t>
            </a:r>
          </a:p>
          <a:p>
            <a:pPr lvl="1"/>
            <a:endParaRPr/>
          </a:p>
          <a:p>
            <a:pPr lvl="2"/>
            <a:endParaRPr/>
          </a:p>
          <a:p>
            <a:pPr lvl="3"/>
            <a:endParaRPr/>
          </a:p>
          <a:p>
            <a:pPr lvl="4"/>
            <a:endParaRPr/>
          </a:p>
        </p:txBody>
      </p:sp>
      <p:sp>
        <p:nvSpPr>
          <p:cNvPr id="101" name="Dianummer"/>
          <p:cNvSpPr txBox="1">
            <a:spLocks noGrp="1"/>
          </p:cNvSpPr>
          <p:nvPr>
            <p:ph type="sldNum" sz="quarter" idx="2"/>
          </p:nvPr>
        </p:nvSpPr>
        <p:spPr>
          <a:xfrm>
            <a:off x="6000750" y="6515100"/>
            <a:ext cx="193168" cy="209551"/>
          </a:xfrm>
          <a:prstGeom prst="rect">
            <a:avLst/>
          </a:prstGeom>
        </p:spPr>
        <p:txBody>
          <a:bodyPr/>
          <a:lstStyle/>
          <a:p>
            <a:fld id="{86CB4B4D-7CA3-9044-876B-883B54F8677D}" type="slidenum">
              <a:t>‹nr.›</a:t>
            </a:fld>
            <a:endParaRPr dirty="0"/>
          </a:p>
        </p:txBody>
      </p:sp>
    </p:spTree>
    <p:extLst>
      <p:ext uri="{BB962C8B-B14F-4D97-AF65-F5344CB8AC3E}">
        <p14:creationId xmlns:p14="http://schemas.microsoft.com/office/powerpoint/2010/main" val="29229413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a:xfrm>
            <a:off x="1403926" y="365125"/>
            <a:ext cx="9949873" cy="1325563"/>
          </a:xfr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a:xfrm>
            <a:off x="1403926" y="1825625"/>
            <a:ext cx="9949874"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18-05-2025</a:t>
            </a:fld>
            <a:endParaRPr lang="nl-NL" dirty="0"/>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dirty="0"/>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18-05-2025</a:t>
            </a:fld>
            <a:endParaRPr lang="nl-NL" dirty="0"/>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dirty="0"/>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18-05-2025</a:t>
            </a:fld>
            <a:endParaRPr lang="nl-NL" dirty="0"/>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dirty="0"/>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18-05-2025</a:t>
            </a:fld>
            <a:endParaRPr lang="nl-NL" dirty="0"/>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dirty="0"/>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dirty="0"/>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18-05-2025</a:t>
            </a:fld>
            <a:endParaRPr lang="nl-NL" dirty="0"/>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dirty="0"/>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18-05-2025</a:t>
            </a:fld>
            <a:endParaRPr lang="nl-NL" dirty="0"/>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dirty="0"/>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dirty="0"/>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18-05-2025</a:t>
            </a:fld>
            <a:endParaRPr lang="nl-NL" dirty="0"/>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dirty="0"/>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18-05-2025</a:t>
            </a:fld>
            <a:endParaRPr lang="nl-NL" dirty="0"/>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dirty="0"/>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dirty="0"/>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18-05-2025</a:t>
            </a:fld>
            <a:endParaRPr lang="nl-NL" dirty="0"/>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dirty="0"/>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57.jp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64.emf"/><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82.jp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80.jpe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6.jpe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06.jpeg"/><Relationship Id="rId4" Type="http://schemas.openxmlformats.org/officeDocument/2006/relationships/image" Target="../media/image105.jpeg"/></Relationships>
</file>

<file path=ppt/slides/_rels/slide6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18.jpeg"/><Relationship Id="rId5" Type="http://schemas.openxmlformats.org/officeDocument/2006/relationships/image" Target="../media/image117.png"/><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129.jpeg"/><Relationship Id="rId4" Type="http://schemas.openxmlformats.org/officeDocument/2006/relationships/image" Target="../media/image128.jpeg"/></Relationships>
</file>

<file path=ppt/slides/_rels/slide7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132.jpeg"/><Relationship Id="rId4" Type="http://schemas.openxmlformats.org/officeDocument/2006/relationships/image" Target="../media/image131.jpeg"/></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213297" y="573344"/>
            <a:ext cx="9144000" cy="1011237"/>
          </a:xfrm>
        </p:spPr>
        <p:txBody>
          <a:bodyPr/>
          <a:lstStyle/>
          <a:p>
            <a:r>
              <a:rPr lang="nl-NL" dirty="0">
                <a:solidFill>
                  <a:srgbClr val="7030A0"/>
                </a:solidFill>
                <a:latin typeface="+mn-lt"/>
              </a:rPr>
              <a:t>Aardrijkskunde algemeen </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728870" y="1998527"/>
            <a:ext cx="9144000" cy="4068414"/>
          </a:xfrm>
        </p:spPr>
        <p:txBody>
          <a:bodyPr>
            <a:normAutofit/>
          </a:bodyPr>
          <a:lstStyle/>
          <a:p>
            <a:pPr marL="342900" indent="-342900" algn="l">
              <a:buFont typeface="Arial" panose="020B0604020202020204" pitchFamily="34" charset="0"/>
              <a:buChar char="•"/>
            </a:pPr>
            <a:r>
              <a:rPr lang="nl-NL" dirty="0">
                <a:solidFill>
                  <a:srgbClr val="7030A0"/>
                </a:solidFill>
              </a:rPr>
              <a:t>Geen atlas maar kaartenkatern </a:t>
            </a:r>
            <a:r>
              <a:rPr lang="nl-NL" b="1" dirty="0">
                <a:solidFill>
                  <a:srgbClr val="7030A0"/>
                </a:solidFill>
              </a:rPr>
              <a:t>(NIETMACHINE!)</a:t>
            </a:r>
            <a:endParaRPr lang="nl-NL" dirty="0">
              <a:solidFill>
                <a:srgbClr val="7030A0"/>
              </a:solidFill>
            </a:endParaRPr>
          </a:p>
          <a:p>
            <a:pPr marL="342900" indent="-342900" algn="l">
              <a:buFont typeface="Arial" panose="020B0604020202020204" pitchFamily="34" charset="0"/>
              <a:buChar char="•"/>
            </a:pPr>
            <a:r>
              <a:rPr lang="nl-NL" dirty="0">
                <a:solidFill>
                  <a:srgbClr val="7030A0"/>
                </a:solidFill>
              </a:rPr>
              <a:t>Soorten vragen: beschrijf / verklaar / beredeneer / oorzaak-gevolg</a:t>
            </a:r>
          </a:p>
          <a:p>
            <a:pPr marL="342900" indent="-342900" algn="l">
              <a:buFont typeface="Arial" panose="020B0604020202020204" pitchFamily="34" charset="0"/>
              <a:buChar char="•"/>
            </a:pPr>
            <a:r>
              <a:rPr lang="nl-NL" dirty="0">
                <a:solidFill>
                  <a:srgbClr val="7030A0"/>
                </a:solidFill>
              </a:rPr>
              <a:t>Opbouw examen:</a:t>
            </a:r>
          </a:p>
          <a:p>
            <a:pPr marL="800100" lvl="1" indent="-342900" algn="l">
              <a:buFont typeface="Arial" panose="020B0604020202020204" pitchFamily="34" charset="0"/>
              <a:buChar char="•"/>
            </a:pPr>
            <a:r>
              <a:rPr lang="nl-NL" sz="2400" dirty="0">
                <a:solidFill>
                  <a:srgbClr val="7030A0"/>
                </a:solidFill>
              </a:rPr>
              <a:t>Opgave 1 en 2: Wereld; Globalisering / steden in V.S.</a:t>
            </a:r>
          </a:p>
          <a:p>
            <a:pPr marL="800100" lvl="1" indent="-342900" algn="l">
              <a:buFont typeface="Arial" panose="020B0604020202020204" pitchFamily="34" charset="0"/>
              <a:buChar char="•"/>
            </a:pPr>
            <a:r>
              <a:rPr lang="nl-NL" sz="2400" dirty="0">
                <a:solidFill>
                  <a:srgbClr val="7030A0"/>
                </a:solidFill>
              </a:rPr>
              <a:t>Opgave 3 en 4: Aarde; Endogene en exogene processen / klimaat</a:t>
            </a:r>
          </a:p>
          <a:p>
            <a:pPr marL="800100" lvl="1" indent="-342900" algn="l">
              <a:buFont typeface="Arial" panose="020B0604020202020204" pitchFamily="34" charset="0"/>
              <a:buChar char="•"/>
            </a:pPr>
            <a:r>
              <a:rPr lang="nl-NL" sz="2400" dirty="0">
                <a:solidFill>
                  <a:srgbClr val="7030A0"/>
                </a:solidFill>
              </a:rPr>
              <a:t>Opgave 5 en 6: Zuid-Amerika sociaal en/of fysisch</a:t>
            </a:r>
          </a:p>
          <a:p>
            <a:pPr marL="800100" lvl="1" indent="-342900" algn="l">
              <a:buFont typeface="Arial" panose="020B0604020202020204" pitchFamily="34" charset="0"/>
              <a:buChar char="•"/>
            </a:pPr>
            <a:r>
              <a:rPr lang="nl-NL" sz="2400" dirty="0">
                <a:solidFill>
                  <a:srgbClr val="7030A0"/>
                </a:solidFill>
              </a:rPr>
              <a:t>Opgave 7: Leefomgeving; Wateroverlast en Steden in NL</a:t>
            </a:r>
            <a:endParaRPr lang="nl-NL" dirty="0">
              <a:solidFill>
                <a:srgbClr val="7030A0"/>
              </a:solidFill>
            </a:endParaRPr>
          </a:p>
          <a:p>
            <a:pPr marL="342900" indent="-342900" algn="l">
              <a:buFont typeface="Arial" panose="020B0604020202020204" pitchFamily="34" charset="0"/>
              <a:buChar char="•"/>
            </a:pPr>
            <a:r>
              <a:rPr lang="nl-NL" dirty="0">
                <a:solidFill>
                  <a:srgbClr val="7030A0"/>
                </a:solidFill>
              </a:rPr>
              <a:t>Op welke basiselementen moet je letten?</a:t>
            </a:r>
          </a:p>
          <a:p>
            <a:pPr marL="342900" indent="-342900" algn="l">
              <a:buFont typeface="Arial" panose="020B0604020202020204" pitchFamily="34" charset="0"/>
              <a:buChar char="•"/>
            </a:pPr>
            <a:r>
              <a:rPr lang="nl-NL" dirty="0">
                <a:solidFill>
                  <a:srgbClr val="7030A0"/>
                </a:solidFill>
              </a:rPr>
              <a:t>Wat is belangrijk per domein? </a:t>
            </a:r>
          </a:p>
        </p:txBody>
      </p:sp>
    </p:spTree>
    <p:extLst>
      <p:ext uri="{BB962C8B-B14F-4D97-AF65-F5344CB8AC3E}">
        <p14:creationId xmlns:p14="http://schemas.microsoft.com/office/powerpoint/2010/main" val="2917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5">
            <a:extLst>
              <a:ext uri="{FF2B5EF4-FFF2-40B4-BE49-F238E27FC236}">
                <a16:creationId xmlns:a16="http://schemas.microsoft.com/office/drawing/2014/main" id="{26597440-510E-CF15-18D6-00BC61908D04}"/>
              </a:ext>
            </a:extLst>
          </p:cNvPr>
          <p:cNvGrpSpPr>
            <a:grpSpLocks/>
          </p:cNvGrpSpPr>
          <p:nvPr/>
        </p:nvGrpSpPr>
        <p:grpSpPr bwMode="auto">
          <a:xfrm>
            <a:off x="2406650" y="404812"/>
            <a:ext cx="6769100" cy="6048375"/>
            <a:chOff x="0" y="0"/>
            <a:chExt cx="3686175" cy="2987040"/>
          </a:xfrm>
        </p:grpSpPr>
        <p:sp>
          <p:nvSpPr>
            <p:cNvPr id="5" name="Tekstvak 2">
              <a:extLst>
                <a:ext uri="{FF2B5EF4-FFF2-40B4-BE49-F238E27FC236}">
                  <a16:creationId xmlns:a16="http://schemas.microsoft.com/office/drawing/2014/main" id="{20D2AE1A-28C2-1867-361F-4676ECB1E2EF}"/>
                </a:ext>
              </a:extLst>
            </p:cNvPr>
            <p:cNvSpPr txBox="1">
              <a:spLocks noChangeArrowheads="1"/>
            </p:cNvSpPr>
            <p:nvPr/>
          </p:nvSpPr>
          <p:spPr bwMode="auto">
            <a:xfrm>
              <a:off x="0" y="1390816"/>
              <a:ext cx="3686175" cy="414736"/>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400" b="1" dirty="0">
                  <a:latin typeface="Calibri" panose="020F0502020204030204" pitchFamily="34" charset="0"/>
                  <a:ea typeface="Calibri" panose="020F0502020204030204" pitchFamily="34" charset="0"/>
                  <a:cs typeface="Times New Roman" panose="02020603050405020304" pitchFamily="18" charset="0"/>
                </a:rPr>
                <a:t>PRODUCTIE (+DISTRIBUTIE)</a:t>
              </a:r>
              <a:endParaRPr lang="nl-NL" sz="24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ep 7">
              <a:extLst>
                <a:ext uri="{FF2B5EF4-FFF2-40B4-BE49-F238E27FC236}">
                  <a16:creationId xmlns:a16="http://schemas.microsoft.com/office/drawing/2014/main" id="{C7D621A1-4B4F-45AA-9BB8-4C16BE2E3273}"/>
                </a:ext>
              </a:extLst>
            </p:cNvPr>
            <p:cNvGrpSpPr>
              <a:grpSpLocks/>
            </p:cNvGrpSpPr>
            <p:nvPr/>
          </p:nvGrpSpPr>
          <p:grpSpPr bwMode="auto">
            <a:xfrm>
              <a:off x="0" y="2105025"/>
              <a:ext cx="3686175" cy="882015"/>
              <a:chOff x="0" y="0"/>
              <a:chExt cx="3686175" cy="882015"/>
            </a:xfrm>
          </p:grpSpPr>
          <p:sp>
            <p:nvSpPr>
              <p:cNvPr id="17" name="Tekstvak 2">
                <a:extLst>
                  <a:ext uri="{FF2B5EF4-FFF2-40B4-BE49-F238E27FC236}">
                    <a16:creationId xmlns:a16="http://schemas.microsoft.com/office/drawing/2014/main" id="{8FC80B9A-2746-D6C0-C84C-13FD2A7D4FD0}"/>
                  </a:ext>
                </a:extLst>
              </p:cNvPr>
              <p:cNvSpPr txBox="1">
                <a:spLocks noChangeArrowheads="1"/>
              </p:cNvSpPr>
              <p:nvPr/>
            </p:nvSpPr>
            <p:spPr bwMode="auto">
              <a:xfrm>
                <a:off x="0" y="15"/>
                <a:ext cx="3686175" cy="415520"/>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400" b="1" dirty="0">
                    <a:latin typeface="Calibri" panose="020F0502020204030204" pitchFamily="34" charset="0"/>
                    <a:ea typeface="Calibri" panose="020F0502020204030204" pitchFamily="34" charset="0"/>
                    <a:cs typeface="Times New Roman" panose="02020603050405020304" pitchFamily="18" charset="0"/>
                  </a:rPr>
                  <a:t>VERKOOP</a:t>
                </a:r>
                <a:endParaRPr lang="nl-NL"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Tekstvak 2">
                <a:extLst>
                  <a:ext uri="{FF2B5EF4-FFF2-40B4-BE49-F238E27FC236}">
                    <a16:creationId xmlns:a16="http://schemas.microsoft.com/office/drawing/2014/main" id="{82B4D716-A5FD-4DEC-69BE-EBFE01C93EBD}"/>
                  </a:ext>
                </a:extLst>
              </p:cNvPr>
              <p:cNvSpPr txBox="1">
                <a:spLocks noChangeArrowheads="1"/>
              </p:cNvSpPr>
              <p:nvPr/>
            </p:nvSpPr>
            <p:spPr bwMode="auto">
              <a:xfrm>
                <a:off x="0" y="466495"/>
                <a:ext cx="3686175" cy="415520"/>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400" b="1" dirty="0">
                    <a:latin typeface="Calibri" panose="020F0502020204030204" pitchFamily="34" charset="0"/>
                    <a:ea typeface="Calibri" panose="020F0502020204030204" pitchFamily="34" charset="0"/>
                    <a:cs typeface="Times New Roman" panose="02020603050405020304" pitchFamily="18" charset="0"/>
                  </a:rPr>
                  <a:t>CONSUMPTIE</a:t>
                </a:r>
                <a:endParaRPr lang="nl-NL" sz="2400"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roep 8">
              <a:extLst>
                <a:ext uri="{FF2B5EF4-FFF2-40B4-BE49-F238E27FC236}">
                  <a16:creationId xmlns:a16="http://schemas.microsoft.com/office/drawing/2014/main" id="{FC9C4882-8AC7-305D-8AB1-D1802CCE6581}"/>
                </a:ext>
              </a:extLst>
            </p:cNvPr>
            <p:cNvGrpSpPr>
              <a:grpSpLocks/>
            </p:cNvGrpSpPr>
            <p:nvPr/>
          </p:nvGrpSpPr>
          <p:grpSpPr bwMode="auto">
            <a:xfrm>
              <a:off x="0" y="0"/>
              <a:ext cx="3686175" cy="1066800"/>
              <a:chOff x="0" y="0"/>
              <a:chExt cx="3686175" cy="1066800"/>
            </a:xfrm>
          </p:grpSpPr>
          <p:sp>
            <p:nvSpPr>
              <p:cNvPr id="10" name="Tekstvak 2">
                <a:extLst>
                  <a:ext uri="{FF2B5EF4-FFF2-40B4-BE49-F238E27FC236}">
                    <a16:creationId xmlns:a16="http://schemas.microsoft.com/office/drawing/2014/main" id="{0D407194-6A5D-A874-6D44-4CB88EF2A558}"/>
                  </a:ext>
                </a:extLst>
              </p:cNvPr>
              <p:cNvSpPr txBox="1">
                <a:spLocks noChangeArrowheads="1"/>
              </p:cNvSpPr>
              <p:nvPr/>
            </p:nvSpPr>
            <p:spPr bwMode="auto">
              <a:xfrm>
                <a:off x="0" y="0"/>
                <a:ext cx="3686175" cy="415520"/>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400" b="1" dirty="0">
                    <a:latin typeface="Calibri" panose="020F0502020204030204" pitchFamily="34" charset="0"/>
                    <a:ea typeface="Calibri" panose="020F0502020204030204" pitchFamily="34" charset="0"/>
                    <a:cs typeface="Times New Roman" panose="02020603050405020304" pitchFamily="18" charset="0"/>
                  </a:rPr>
                  <a:t>HOOFDKANTOOR (CEO)</a:t>
                </a:r>
                <a:endParaRPr lang="nl-NL"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kstvak 2">
                <a:extLst>
                  <a:ext uri="{FF2B5EF4-FFF2-40B4-BE49-F238E27FC236}">
                    <a16:creationId xmlns:a16="http://schemas.microsoft.com/office/drawing/2014/main" id="{C955D2F4-B46A-D812-9C65-BF4B8A8210F8}"/>
                  </a:ext>
                </a:extLst>
              </p:cNvPr>
              <p:cNvSpPr txBox="1">
                <a:spLocks noChangeArrowheads="1"/>
              </p:cNvSpPr>
              <p:nvPr/>
            </p:nvSpPr>
            <p:spPr bwMode="auto">
              <a:xfrm>
                <a:off x="0" y="600544"/>
                <a:ext cx="1114325" cy="466480"/>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400" b="1" dirty="0">
                    <a:latin typeface="Calibri" panose="020F0502020204030204" pitchFamily="34" charset="0"/>
                    <a:ea typeface="Calibri" panose="020F0502020204030204" pitchFamily="34" charset="0"/>
                    <a:cs typeface="Times New Roman" panose="02020603050405020304" pitchFamily="18" charset="0"/>
                  </a:rPr>
                  <a:t>MARKETING</a:t>
                </a:r>
                <a:endParaRPr lang="nl-NL"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Tekstvak 2">
                <a:extLst>
                  <a:ext uri="{FF2B5EF4-FFF2-40B4-BE49-F238E27FC236}">
                    <a16:creationId xmlns:a16="http://schemas.microsoft.com/office/drawing/2014/main" id="{37039E21-AD3F-60A3-3642-00839C4C1157}"/>
                  </a:ext>
                </a:extLst>
              </p:cNvPr>
              <p:cNvSpPr txBox="1">
                <a:spLocks noChangeArrowheads="1"/>
              </p:cNvSpPr>
              <p:nvPr/>
            </p:nvSpPr>
            <p:spPr bwMode="auto">
              <a:xfrm>
                <a:off x="1275984" y="600544"/>
                <a:ext cx="1115189" cy="466480"/>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200" b="1" dirty="0">
                    <a:latin typeface="Calibri" panose="020F0502020204030204" pitchFamily="34" charset="0"/>
                    <a:ea typeface="Calibri" panose="020F0502020204030204" pitchFamily="34" charset="0"/>
                    <a:cs typeface="Times New Roman" panose="02020603050405020304" pitchFamily="18" charset="0"/>
                  </a:rPr>
                  <a:t>RESEARCH + DEVELOPMENT</a:t>
                </a:r>
                <a:endParaRPr lang="nl-NL" sz="2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kstvak 2">
                <a:extLst>
                  <a:ext uri="{FF2B5EF4-FFF2-40B4-BE49-F238E27FC236}">
                    <a16:creationId xmlns:a16="http://schemas.microsoft.com/office/drawing/2014/main" id="{FE9E9CE0-93DC-F47E-C2D7-9C128BB7EBCF}"/>
                  </a:ext>
                </a:extLst>
              </p:cNvPr>
              <p:cNvSpPr txBox="1">
                <a:spLocks noChangeArrowheads="1"/>
              </p:cNvSpPr>
              <p:nvPr/>
            </p:nvSpPr>
            <p:spPr bwMode="auto">
              <a:xfrm>
                <a:off x="2562341" y="590352"/>
                <a:ext cx="1114325" cy="467264"/>
              </a:xfrm>
              <a:prstGeom prst="rect">
                <a:avLst/>
              </a:prstGeom>
              <a:solidFill>
                <a:schemeClr val="accent1">
                  <a:lumMod val="40000"/>
                  <a:lumOff val="60000"/>
                </a:schemeClr>
              </a:solidFill>
              <a:ln w="38100">
                <a:solidFill>
                  <a:schemeClr val="accent1">
                    <a:lumMod val="75000"/>
                  </a:schemeClr>
                </a:solidFill>
                <a:miter lim="800000"/>
                <a:headEnd/>
                <a:tailEnd/>
              </a:ln>
            </p:spPr>
            <p:txBody>
              <a:bodyPr/>
              <a:lstStyle/>
              <a:p>
                <a:pPr algn="ctr">
                  <a:lnSpc>
                    <a:spcPct val="107000"/>
                  </a:lnSpc>
                  <a:spcAft>
                    <a:spcPts val="800"/>
                  </a:spcAft>
                  <a:defRPr/>
                </a:pPr>
                <a:r>
                  <a:rPr lang="nl-NL" sz="2200" b="1" dirty="0">
                    <a:latin typeface="Calibri" panose="020F0502020204030204" pitchFamily="34" charset="0"/>
                    <a:ea typeface="Calibri" panose="020F0502020204030204" pitchFamily="34" charset="0"/>
                    <a:cs typeface="Times New Roman" panose="02020603050405020304" pitchFamily="18" charset="0"/>
                  </a:rPr>
                  <a:t>ADMINISTRATIE + CALLCENTERS</a:t>
                </a:r>
                <a:endParaRPr lang="nl-NL" sz="22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Rechte verbindingslijn 13">
                <a:extLst>
                  <a:ext uri="{FF2B5EF4-FFF2-40B4-BE49-F238E27FC236}">
                    <a16:creationId xmlns:a16="http://schemas.microsoft.com/office/drawing/2014/main" id="{7202E83C-9FBC-FD34-A2EF-4CC38BB13CFF}"/>
                  </a:ext>
                </a:extLst>
              </p:cNvPr>
              <p:cNvCxnSpPr/>
              <p:nvPr/>
            </p:nvCxnSpPr>
            <p:spPr>
              <a:xfrm>
                <a:off x="495352" y="410032"/>
                <a:ext cx="0" cy="180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76B4F5FD-0FB0-6FBF-2293-010A57368592}"/>
                  </a:ext>
                </a:extLst>
              </p:cNvPr>
              <p:cNvCxnSpPr/>
              <p:nvPr/>
            </p:nvCxnSpPr>
            <p:spPr>
              <a:xfrm>
                <a:off x="1809373" y="410032"/>
                <a:ext cx="0" cy="1803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DF03062F-D77B-9467-BDEA-61067831AFDB}"/>
                  </a:ext>
                </a:extLst>
              </p:cNvPr>
              <p:cNvCxnSpPr/>
              <p:nvPr/>
            </p:nvCxnSpPr>
            <p:spPr>
              <a:xfrm>
                <a:off x="3105239" y="399840"/>
                <a:ext cx="0" cy="181104"/>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8" name="Pijl: omlaag 7">
              <a:extLst>
                <a:ext uri="{FF2B5EF4-FFF2-40B4-BE49-F238E27FC236}">
                  <a16:creationId xmlns:a16="http://schemas.microsoft.com/office/drawing/2014/main" id="{6562F171-3266-251E-059C-3581AE0A5CD0}"/>
                </a:ext>
              </a:extLst>
            </p:cNvPr>
            <p:cNvSpPr/>
            <p:nvPr/>
          </p:nvSpPr>
          <p:spPr>
            <a:xfrm>
              <a:off x="1799863" y="1095248"/>
              <a:ext cx="172033" cy="266560"/>
            </a:xfrm>
            <a:prstGeom prst="downArrow">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sp>
          <p:nvSpPr>
            <p:cNvPr id="9" name="Pijl: omlaag 8">
              <a:extLst>
                <a:ext uri="{FF2B5EF4-FFF2-40B4-BE49-F238E27FC236}">
                  <a16:creationId xmlns:a16="http://schemas.microsoft.com/office/drawing/2014/main" id="{9A6E8601-F3D5-11DE-20FA-62BE98B8F3C6}"/>
                </a:ext>
              </a:extLst>
            </p:cNvPr>
            <p:cNvSpPr/>
            <p:nvPr/>
          </p:nvSpPr>
          <p:spPr>
            <a:xfrm>
              <a:off x="1809373" y="1819664"/>
              <a:ext cx="172033" cy="266560"/>
            </a:xfrm>
            <a:prstGeom prst="downArrow">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l-NL"/>
            </a:p>
          </p:txBody>
        </p:sp>
      </p:grpSp>
    </p:spTree>
    <p:extLst>
      <p:ext uri="{BB962C8B-B14F-4D97-AF65-F5344CB8AC3E}">
        <p14:creationId xmlns:p14="http://schemas.microsoft.com/office/powerpoint/2010/main" val="2209907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1ECE87-1044-3870-0DE1-A6F0B6D50909}"/>
              </a:ext>
            </a:extLst>
          </p:cNvPr>
          <p:cNvSpPr>
            <a:spLocks noGrp="1"/>
          </p:cNvSpPr>
          <p:nvPr>
            <p:ph type="title"/>
          </p:nvPr>
        </p:nvSpPr>
        <p:spPr>
          <a:xfrm>
            <a:off x="331924" y="130346"/>
            <a:ext cx="10515600" cy="1325563"/>
          </a:xfrm>
        </p:spPr>
        <p:txBody>
          <a:bodyPr/>
          <a:lstStyle/>
          <a:p>
            <a:r>
              <a:rPr lang="nl-NL" dirty="0">
                <a:solidFill>
                  <a:srgbClr val="7030A0"/>
                </a:solidFill>
              </a:rPr>
              <a:t>Ontwikkelingen economische globalisering</a:t>
            </a:r>
          </a:p>
        </p:txBody>
      </p:sp>
      <p:sp>
        <p:nvSpPr>
          <p:cNvPr id="3" name="Tijdelijke aanduiding voor inhoud 2">
            <a:extLst>
              <a:ext uri="{FF2B5EF4-FFF2-40B4-BE49-F238E27FC236}">
                <a16:creationId xmlns:a16="http://schemas.microsoft.com/office/drawing/2014/main" id="{05D298C4-6D63-8A4A-2CAC-92BA1CDB36E1}"/>
              </a:ext>
            </a:extLst>
          </p:cNvPr>
          <p:cNvSpPr>
            <a:spLocks noGrp="1"/>
          </p:cNvSpPr>
          <p:nvPr>
            <p:ph sz="half" idx="1"/>
          </p:nvPr>
        </p:nvSpPr>
        <p:spPr>
          <a:xfrm>
            <a:off x="408124" y="1455909"/>
            <a:ext cx="5181600" cy="4351338"/>
          </a:xfrm>
        </p:spPr>
        <p:txBody>
          <a:bodyPr/>
          <a:lstStyle/>
          <a:p>
            <a:pPr marL="0" indent="0">
              <a:buNone/>
            </a:pPr>
            <a:r>
              <a:rPr lang="nl-NL" dirty="0">
                <a:solidFill>
                  <a:srgbClr val="7030A0"/>
                </a:solidFill>
              </a:rPr>
              <a:t>Na 1970 (en met name vanaf de jaren ‘90):  Liberalisering/deregulering van de wereldhandel &gt; </a:t>
            </a:r>
            <a:r>
              <a:rPr lang="nl-NL" b="1" dirty="0">
                <a:solidFill>
                  <a:srgbClr val="7030A0"/>
                </a:solidFill>
              </a:rPr>
              <a:t>vrijhandel</a:t>
            </a:r>
            <a:r>
              <a:rPr lang="nl-NL" dirty="0">
                <a:solidFill>
                  <a:srgbClr val="7030A0"/>
                </a:solidFill>
              </a:rPr>
              <a:t> &gt; vrije markteconomie is het leidend economisch principe</a:t>
            </a:r>
          </a:p>
          <a:p>
            <a:endParaRPr lang="nl-NL" dirty="0"/>
          </a:p>
          <a:p>
            <a:endParaRPr lang="nl-NL" dirty="0"/>
          </a:p>
        </p:txBody>
      </p:sp>
      <p:sp>
        <p:nvSpPr>
          <p:cNvPr id="4" name="Tijdelijke aanduiding voor inhoud 3">
            <a:extLst>
              <a:ext uri="{FF2B5EF4-FFF2-40B4-BE49-F238E27FC236}">
                <a16:creationId xmlns:a16="http://schemas.microsoft.com/office/drawing/2014/main" id="{3739E2A3-6F1D-829A-0C76-434191720137}"/>
              </a:ext>
            </a:extLst>
          </p:cNvPr>
          <p:cNvSpPr>
            <a:spLocks noGrp="1"/>
          </p:cNvSpPr>
          <p:nvPr>
            <p:ph sz="half" idx="2"/>
          </p:nvPr>
        </p:nvSpPr>
        <p:spPr>
          <a:xfrm>
            <a:off x="408124" y="4117489"/>
            <a:ext cx="5181600" cy="4351338"/>
          </a:xfrm>
        </p:spPr>
        <p:txBody>
          <a:bodyPr/>
          <a:lstStyle/>
          <a:p>
            <a:pPr marL="0" indent="0">
              <a:buNone/>
            </a:pPr>
            <a:r>
              <a:rPr lang="nl-NL" dirty="0">
                <a:solidFill>
                  <a:srgbClr val="7030A0"/>
                </a:solidFill>
              </a:rPr>
              <a:t>Gevolg: productie verplaatste naar (semi-) perifere gebieden op mondiaal schaalniveau – </a:t>
            </a:r>
            <a:r>
              <a:rPr lang="nl-NL" b="1" dirty="0">
                <a:solidFill>
                  <a:srgbClr val="7030A0"/>
                </a:solidFill>
              </a:rPr>
              <a:t>offshoring</a:t>
            </a:r>
            <a:r>
              <a:rPr lang="nl-NL" dirty="0">
                <a:solidFill>
                  <a:srgbClr val="7030A0"/>
                </a:solidFill>
              </a:rPr>
              <a:t> (</a:t>
            </a:r>
            <a:r>
              <a:rPr lang="nl-NL" dirty="0" err="1">
                <a:solidFill>
                  <a:srgbClr val="7030A0"/>
                </a:solidFill>
              </a:rPr>
              <a:t>uitschuiving</a:t>
            </a:r>
            <a:r>
              <a:rPr lang="nl-NL" dirty="0">
                <a:solidFill>
                  <a:srgbClr val="7030A0"/>
                </a:solidFill>
              </a:rPr>
              <a:t>)</a:t>
            </a:r>
          </a:p>
        </p:txBody>
      </p:sp>
      <p:pic>
        <p:nvPicPr>
          <p:cNvPr id="5" name="Tijdelijke aanduiding voor inhoud 3" descr="8029A073.jpg">
            <a:extLst>
              <a:ext uri="{FF2B5EF4-FFF2-40B4-BE49-F238E27FC236}">
                <a16:creationId xmlns:a16="http://schemas.microsoft.com/office/drawing/2014/main" id="{9256A4AC-54B0-B568-C722-74849D7F58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394623" y="1259323"/>
            <a:ext cx="4014061" cy="5289517"/>
          </a:xfrm>
          <a:prstGeom prst="rect">
            <a:avLst/>
          </a:prstGeom>
        </p:spPr>
      </p:pic>
    </p:spTree>
    <p:extLst>
      <p:ext uri="{BB962C8B-B14F-4D97-AF65-F5344CB8AC3E}">
        <p14:creationId xmlns:p14="http://schemas.microsoft.com/office/powerpoint/2010/main" val="1741443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A29A193-9F78-676A-7D54-B7C4850ED453}"/>
              </a:ext>
            </a:extLst>
          </p:cNvPr>
          <p:cNvSpPr>
            <a:spLocks noGrp="1"/>
          </p:cNvSpPr>
          <p:nvPr>
            <p:ph type="title"/>
          </p:nvPr>
        </p:nvSpPr>
        <p:spPr>
          <a:xfrm>
            <a:off x="505731" y="307301"/>
            <a:ext cx="4635500" cy="1270000"/>
          </a:xfrm>
        </p:spPr>
        <p:txBody>
          <a:bodyPr/>
          <a:lstStyle/>
          <a:p>
            <a:r>
              <a:rPr lang="nl-NL" dirty="0" err="1">
                <a:solidFill>
                  <a:srgbClr val="7030A0"/>
                </a:solidFill>
              </a:rPr>
              <a:t>Reshoring</a:t>
            </a:r>
            <a:endParaRPr lang="nl-NL" dirty="0">
              <a:solidFill>
                <a:srgbClr val="7030A0"/>
              </a:solidFill>
            </a:endParaRPr>
          </a:p>
        </p:txBody>
      </p:sp>
      <p:sp>
        <p:nvSpPr>
          <p:cNvPr id="4" name="Tijdelijke aanduiding voor tekst 3">
            <a:extLst>
              <a:ext uri="{FF2B5EF4-FFF2-40B4-BE49-F238E27FC236}">
                <a16:creationId xmlns:a16="http://schemas.microsoft.com/office/drawing/2014/main" id="{AAB70A61-0C6C-C6ED-FA2B-C25E4B16296C}"/>
              </a:ext>
            </a:extLst>
          </p:cNvPr>
          <p:cNvSpPr>
            <a:spLocks noGrp="1"/>
          </p:cNvSpPr>
          <p:nvPr>
            <p:ph type="body" sz="quarter" idx="1"/>
          </p:nvPr>
        </p:nvSpPr>
        <p:spPr>
          <a:xfrm>
            <a:off x="507832" y="1577301"/>
            <a:ext cx="5588168" cy="3810245"/>
          </a:xfrm>
        </p:spPr>
        <p:txBody>
          <a:bodyPr>
            <a:normAutofit fontScale="25000" lnSpcReduction="20000"/>
          </a:bodyPr>
          <a:lstStyle/>
          <a:p>
            <a:pPr marL="0" indent="0">
              <a:buNone/>
            </a:pPr>
            <a:r>
              <a:rPr lang="nl-NL" sz="9800" dirty="0">
                <a:solidFill>
                  <a:srgbClr val="7030A0"/>
                </a:solidFill>
              </a:rPr>
              <a:t>Het terughalen van de productie naar het eigen land.</a:t>
            </a:r>
          </a:p>
          <a:p>
            <a:pPr marL="0" indent="0">
              <a:buNone/>
            </a:pPr>
            <a:br>
              <a:rPr lang="nl-NL" sz="9800" dirty="0">
                <a:solidFill>
                  <a:srgbClr val="7030A0"/>
                </a:solidFill>
              </a:rPr>
            </a:br>
            <a:r>
              <a:rPr lang="nl-NL" sz="9800" dirty="0">
                <a:solidFill>
                  <a:srgbClr val="7030A0"/>
                </a:solidFill>
              </a:rPr>
              <a:t>Motieven:</a:t>
            </a:r>
          </a:p>
          <a:p>
            <a:r>
              <a:rPr lang="nl-NL" sz="9800" dirty="0">
                <a:solidFill>
                  <a:srgbClr val="7030A0"/>
                </a:solidFill>
              </a:rPr>
              <a:t>Minder afhankelijk van het buitenland</a:t>
            </a:r>
          </a:p>
          <a:p>
            <a:r>
              <a:rPr lang="nl-NL" sz="9800" dirty="0">
                <a:solidFill>
                  <a:srgbClr val="7030A0"/>
                </a:solidFill>
              </a:rPr>
              <a:t>Creëren van werkgelegenheid in eigen</a:t>
            </a:r>
          </a:p>
          <a:p>
            <a:pPr marL="0" indent="0">
              <a:buNone/>
            </a:pPr>
            <a:r>
              <a:rPr lang="nl-NL" sz="9800" dirty="0">
                <a:solidFill>
                  <a:srgbClr val="7030A0"/>
                </a:solidFill>
              </a:rPr>
              <a:t>land</a:t>
            </a:r>
          </a:p>
          <a:p>
            <a:r>
              <a:rPr lang="nl-NL" sz="9800" dirty="0">
                <a:solidFill>
                  <a:srgbClr val="7030A0"/>
                </a:solidFill>
              </a:rPr>
              <a:t>Minder invloed van handelstarieven</a:t>
            </a:r>
          </a:p>
          <a:p>
            <a:pPr marL="285750" indent="-285750">
              <a:buFontTx/>
              <a:buChar char="-"/>
            </a:pPr>
            <a:endParaRPr lang="nl-NL" dirty="0"/>
          </a:p>
        </p:txBody>
      </p:sp>
      <p:pic>
        <p:nvPicPr>
          <p:cNvPr id="6" name="Picture 2" descr="Reshoring: minder afhankelijk van buitenlandse grondstoffen en productie -  Dibevo">
            <a:extLst>
              <a:ext uri="{FF2B5EF4-FFF2-40B4-BE49-F238E27FC236}">
                <a16:creationId xmlns:a16="http://schemas.microsoft.com/office/drawing/2014/main" id="{846064E7-AF11-C401-5738-39210E1F3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587" y="3314755"/>
            <a:ext cx="5538541" cy="32359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Afbeelding 9" descr="Afbeelding met tekst, schermopname, hemel, buitenshuis&#10;&#10;Door AI gegenereerde inhoud is mogelijk onjuist.">
            <a:extLst>
              <a:ext uri="{FF2B5EF4-FFF2-40B4-BE49-F238E27FC236}">
                <a16:creationId xmlns:a16="http://schemas.microsoft.com/office/drawing/2014/main" id="{1EBCEB17-5664-E3E4-651E-392BBD7B2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4459" y="300363"/>
            <a:ext cx="3620569" cy="2834451"/>
          </a:xfrm>
          <a:prstGeom prst="rect">
            <a:avLst/>
          </a:prstGeom>
          <a:ln>
            <a:noFill/>
          </a:ln>
          <a:effectLst>
            <a:softEdge rad="112500"/>
          </a:effectLst>
        </p:spPr>
      </p:pic>
    </p:spTree>
    <p:extLst>
      <p:ext uri="{BB962C8B-B14F-4D97-AF65-F5344CB8AC3E}">
        <p14:creationId xmlns:p14="http://schemas.microsoft.com/office/powerpoint/2010/main" val="38786783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st, Lettertype, schermopname, document&#10;&#10;Door AI gegenereerde inhoud is mogelijk onjuist.">
            <a:extLst>
              <a:ext uri="{FF2B5EF4-FFF2-40B4-BE49-F238E27FC236}">
                <a16:creationId xmlns:a16="http://schemas.microsoft.com/office/drawing/2014/main" id="{5E124D95-875F-16E0-4337-96F00442CFE2}"/>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t="-1" r="1038" b="58960"/>
          <a:stretch/>
        </p:blipFill>
        <p:spPr>
          <a:xfrm>
            <a:off x="328173" y="986152"/>
            <a:ext cx="10910591" cy="2024807"/>
          </a:xfrm>
          <a:noFill/>
        </p:spPr>
      </p:pic>
      <p:sp>
        <p:nvSpPr>
          <p:cNvPr id="14" name="Title 3">
            <a:extLst>
              <a:ext uri="{FF2B5EF4-FFF2-40B4-BE49-F238E27FC236}">
                <a16:creationId xmlns:a16="http://schemas.microsoft.com/office/drawing/2014/main" id="{02D747E1-0267-5A7A-6A0E-B06C5C4D0AA6}"/>
              </a:ext>
            </a:extLst>
          </p:cNvPr>
          <p:cNvSpPr>
            <a:spLocks noGrp="1"/>
          </p:cNvSpPr>
          <p:nvPr>
            <p:ph type="title"/>
          </p:nvPr>
        </p:nvSpPr>
        <p:spPr>
          <a:xfrm>
            <a:off x="476341" y="432477"/>
            <a:ext cx="7531151" cy="351878"/>
          </a:xfrm>
        </p:spPr>
        <p:txBody>
          <a:bodyPr>
            <a:noAutofit/>
          </a:bodyPr>
          <a:lstStyle/>
          <a:p>
            <a:r>
              <a:rPr lang="en-US" sz="4400" dirty="0" err="1">
                <a:solidFill>
                  <a:srgbClr val="7030A0"/>
                </a:solidFill>
              </a:rPr>
              <a:t>Examenvraag</a:t>
            </a:r>
            <a:r>
              <a:rPr lang="en-US" sz="4400" dirty="0">
                <a:solidFill>
                  <a:srgbClr val="7030A0"/>
                </a:solidFill>
              </a:rPr>
              <a:t> ‘reshoring’</a:t>
            </a:r>
          </a:p>
        </p:txBody>
      </p:sp>
      <p:pic>
        <p:nvPicPr>
          <p:cNvPr id="6" name="Tijdelijke aanduiding voor inhoud 5" descr="Afbeelding met kaart, tekst, diagram, lijn&#10;&#10;Door AI gegenereerde inhoud is mogelijk onjuist.">
            <a:extLst>
              <a:ext uri="{FF2B5EF4-FFF2-40B4-BE49-F238E27FC236}">
                <a16:creationId xmlns:a16="http://schemas.microsoft.com/office/drawing/2014/main" id="{730214FC-509D-BE85-E6FB-019DE300B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748" y="2886796"/>
            <a:ext cx="6974670" cy="3813287"/>
          </a:xfrm>
          <a:prstGeom prst="rect">
            <a:avLst/>
          </a:prstGeom>
        </p:spPr>
      </p:pic>
    </p:spTree>
    <p:extLst>
      <p:ext uri="{BB962C8B-B14F-4D97-AF65-F5344CB8AC3E}">
        <p14:creationId xmlns:p14="http://schemas.microsoft.com/office/powerpoint/2010/main" val="10539149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F11FC-E302-51DE-CA6C-53BA61500592}"/>
            </a:ext>
          </a:extLst>
        </p:cNvPr>
        <p:cNvGrpSpPr/>
        <p:nvPr/>
      </p:nvGrpSpPr>
      <p:grpSpPr>
        <a:xfrm>
          <a:off x="0" y="0"/>
          <a:ext cx="0" cy="0"/>
          <a:chOff x="0" y="0"/>
          <a:chExt cx="0" cy="0"/>
        </a:xfrm>
      </p:grpSpPr>
      <p:pic>
        <p:nvPicPr>
          <p:cNvPr id="7" name="Tijdelijke aanduiding voor afbeelding 6" descr="Afbeelding met tekst, Lettertype, schermopname, document&#10;&#10;Door AI gegenereerde inhoud is mogelijk onjuist.">
            <a:extLst>
              <a:ext uri="{FF2B5EF4-FFF2-40B4-BE49-F238E27FC236}">
                <a16:creationId xmlns:a16="http://schemas.microsoft.com/office/drawing/2014/main" id="{A43AA599-C363-CC12-9CF8-73BDC3044AF2}"/>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t="-1" r="1038" b="58960"/>
          <a:stretch/>
        </p:blipFill>
        <p:spPr>
          <a:xfrm>
            <a:off x="640704" y="1404193"/>
            <a:ext cx="10910591" cy="2024807"/>
          </a:xfrm>
          <a:noFill/>
        </p:spPr>
      </p:pic>
      <p:sp>
        <p:nvSpPr>
          <p:cNvPr id="14" name="Title 3">
            <a:extLst>
              <a:ext uri="{FF2B5EF4-FFF2-40B4-BE49-F238E27FC236}">
                <a16:creationId xmlns:a16="http://schemas.microsoft.com/office/drawing/2014/main" id="{311AAC65-516D-B24E-875C-B3F2AAAFC2C7}"/>
              </a:ext>
            </a:extLst>
          </p:cNvPr>
          <p:cNvSpPr>
            <a:spLocks noGrp="1"/>
          </p:cNvSpPr>
          <p:nvPr>
            <p:ph type="title"/>
          </p:nvPr>
        </p:nvSpPr>
        <p:spPr>
          <a:xfrm>
            <a:off x="640704" y="590402"/>
            <a:ext cx="7531151" cy="351878"/>
          </a:xfrm>
        </p:spPr>
        <p:txBody>
          <a:bodyPr>
            <a:noAutofit/>
          </a:bodyPr>
          <a:lstStyle/>
          <a:p>
            <a:r>
              <a:rPr lang="en-US" sz="4000" dirty="0" err="1">
                <a:solidFill>
                  <a:srgbClr val="7030A0"/>
                </a:solidFill>
              </a:rPr>
              <a:t>Examenvraag</a:t>
            </a:r>
            <a:r>
              <a:rPr lang="en-US" sz="4000" dirty="0">
                <a:solidFill>
                  <a:srgbClr val="7030A0"/>
                </a:solidFill>
              </a:rPr>
              <a:t> ‘reshoring’</a:t>
            </a:r>
          </a:p>
        </p:txBody>
      </p:sp>
      <p:pic>
        <p:nvPicPr>
          <p:cNvPr id="2" name="Tijdelijke aanduiding voor inhoud 5" descr="Afbeelding met tekst, Lettertype, schermopname, algebra&#10;&#10;Door AI gegenereerde inhoud is mogelijk onjuist.">
            <a:extLst>
              <a:ext uri="{FF2B5EF4-FFF2-40B4-BE49-F238E27FC236}">
                <a16:creationId xmlns:a16="http://schemas.microsoft.com/office/drawing/2014/main" id="{DCDCF197-E0D4-C43F-0E6D-5D144A6EE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036" y="3890913"/>
            <a:ext cx="8349638" cy="2238048"/>
          </a:xfrm>
          <a:prstGeom prst="rect">
            <a:avLst/>
          </a:prstGeom>
        </p:spPr>
      </p:pic>
    </p:spTree>
    <p:extLst>
      <p:ext uri="{BB962C8B-B14F-4D97-AF65-F5344CB8AC3E}">
        <p14:creationId xmlns:p14="http://schemas.microsoft.com/office/powerpoint/2010/main" val="148141080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4E5E500-02FA-7848-08D4-35F57B2014C9}"/>
              </a:ext>
            </a:extLst>
          </p:cNvPr>
          <p:cNvSpPr>
            <a:spLocks noGrp="1"/>
          </p:cNvSpPr>
          <p:nvPr>
            <p:ph type="title"/>
          </p:nvPr>
        </p:nvSpPr>
        <p:spPr>
          <a:xfrm>
            <a:off x="628135" y="352768"/>
            <a:ext cx="10515600" cy="1325563"/>
          </a:xfrm>
        </p:spPr>
        <p:txBody>
          <a:bodyPr anchor="ctr">
            <a:normAutofit/>
          </a:bodyPr>
          <a:lstStyle/>
          <a:p>
            <a:r>
              <a:rPr lang="nl-NL" dirty="0">
                <a:solidFill>
                  <a:srgbClr val="7030A0"/>
                </a:solidFill>
              </a:rPr>
              <a:t>Afwenteling</a:t>
            </a:r>
          </a:p>
        </p:txBody>
      </p:sp>
      <p:sp>
        <p:nvSpPr>
          <p:cNvPr id="4" name="Tijdelijke aanduiding voor tekst 3">
            <a:extLst>
              <a:ext uri="{FF2B5EF4-FFF2-40B4-BE49-F238E27FC236}">
                <a16:creationId xmlns:a16="http://schemas.microsoft.com/office/drawing/2014/main" id="{C8B7B6EA-E07B-982D-1702-0089268A1F77}"/>
              </a:ext>
            </a:extLst>
          </p:cNvPr>
          <p:cNvSpPr>
            <a:spLocks noGrp="1"/>
          </p:cNvSpPr>
          <p:nvPr>
            <p:ph sz="half" idx="1"/>
          </p:nvPr>
        </p:nvSpPr>
        <p:spPr>
          <a:xfrm>
            <a:off x="628135" y="1810093"/>
            <a:ext cx="5181600" cy="4351338"/>
          </a:xfrm>
        </p:spPr>
        <p:txBody>
          <a:bodyPr>
            <a:normAutofit lnSpcReduction="10000"/>
          </a:bodyPr>
          <a:lstStyle/>
          <a:p>
            <a:pPr marL="0" indent="0">
              <a:spcAft>
                <a:spcPts val="300"/>
              </a:spcAft>
              <a:buNone/>
            </a:pPr>
            <a:r>
              <a:rPr lang="nl-NL" dirty="0">
                <a:solidFill>
                  <a:srgbClr val="7030A0"/>
                </a:solidFill>
              </a:rPr>
              <a:t>D</a:t>
            </a:r>
            <a:r>
              <a:rPr lang="nl-NL" b="0" i="0" dirty="0">
                <a:solidFill>
                  <a:srgbClr val="7030A0"/>
                </a:solidFill>
                <a:effectLst/>
              </a:rPr>
              <a:t>e negatieve effecten van vooruitgang worden afgeschoven op andere gebieden en/of op toekomstige generaties</a:t>
            </a:r>
          </a:p>
          <a:p>
            <a:pPr marL="0" indent="0">
              <a:spcAft>
                <a:spcPts val="300"/>
              </a:spcAft>
              <a:buNone/>
            </a:pPr>
            <a:endParaRPr lang="nl-NL" dirty="0">
              <a:solidFill>
                <a:srgbClr val="7030A0"/>
              </a:solidFill>
            </a:endParaRPr>
          </a:p>
          <a:p>
            <a:pPr marL="0" indent="0">
              <a:spcAft>
                <a:spcPts val="300"/>
              </a:spcAft>
              <a:buNone/>
            </a:pPr>
            <a:r>
              <a:rPr lang="nl-NL" dirty="0">
                <a:solidFill>
                  <a:srgbClr val="7030A0"/>
                </a:solidFill>
              </a:rPr>
              <a:t>In ruimte: op andere gebieden, waardoor anderen de last dragen</a:t>
            </a:r>
          </a:p>
          <a:p>
            <a:pPr marL="0" indent="0">
              <a:spcAft>
                <a:spcPts val="300"/>
              </a:spcAft>
              <a:buNone/>
            </a:pPr>
            <a:r>
              <a:rPr lang="nl-NL" dirty="0">
                <a:solidFill>
                  <a:srgbClr val="7030A0"/>
                </a:solidFill>
              </a:rPr>
              <a:t>In tijd: vooruitschuiven, waardoor volgende generaties er last van hebben.</a:t>
            </a:r>
          </a:p>
        </p:txBody>
      </p:sp>
      <p:pic>
        <p:nvPicPr>
          <p:cNvPr id="1026" name="Picture 2" descr="Impact plastic op het milieu | De Vuilbak">
            <a:extLst>
              <a:ext uri="{FF2B5EF4-FFF2-40B4-BE49-F238E27FC236}">
                <a16:creationId xmlns:a16="http://schemas.microsoft.com/office/drawing/2014/main" id="{2A78EFC0-0B46-6C11-8397-DA44CA9F6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24" r="16157"/>
          <a:stretch/>
        </p:blipFill>
        <p:spPr bwMode="auto">
          <a:xfrm>
            <a:off x="5944610" y="1442565"/>
            <a:ext cx="5619255" cy="4718866"/>
          </a:xfrm>
          <a:prstGeom prst="rect">
            <a:avLst/>
          </a:prstGeom>
          <a:ln>
            <a:noFill/>
          </a:ln>
          <a:effectLst>
            <a:softEdge rad="112500"/>
          </a:effectLst>
        </p:spPr>
      </p:pic>
    </p:spTree>
    <p:extLst>
      <p:ext uri="{BB962C8B-B14F-4D97-AF65-F5344CB8AC3E}">
        <p14:creationId xmlns:p14="http://schemas.microsoft.com/office/powerpoint/2010/main" val="3963833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tekst, Lettertype, schermopname, document&#10;&#10;Door AI gegenereerde inhoud is mogelijk onjuist.">
            <a:extLst>
              <a:ext uri="{FF2B5EF4-FFF2-40B4-BE49-F238E27FC236}">
                <a16:creationId xmlns:a16="http://schemas.microsoft.com/office/drawing/2014/main" id="{5E124D95-875F-16E0-4337-96F00442CFE2}"/>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t="41040" r="1038" b="1"/>
          <a:stretch/>
        </p:blipFill>
        <p:spPr>
          <a:xfrm>
            <a:off x="800788" y="1266930"/>
            <a:ext cx="10910591" cy="2908846"/>
          </a:xfrm>
          <a:noFill/>
        </p:spPr>
      </p:pic>
      <p:sp>
        <p:nvSpPr>
          <p:cNvPr id="14" name="Title 3">
            <a:extLst>
              <a:ext uri="{FF2B5EF4-FFF2-40B4-BE49-F238E27FC236}">
                <a16:creationId xmlns:a16="http://schemas.microsoft.com/office/drawing/2014/main" id="{02D747E1-0267-5A7A-6A0E-B06C5C4D0AA6}"/>
              </a:ext>
            </a:extLst>
          </p:cNvPr>
          <p:cNvSpPr>
            <a:spLocks noGrp="1"/>
          </p:cNvSpPr>
          <p:nvPr>
            <p:ph type="title"/>
          </p:nvPr>
        </p:nvSpPr>
        <p:spPr>
          <a:xfrm>
            <a:off x="800788" y="704076"/>
            <a:ext cx="7531151" cy="351878"/>
          </a:xfrm>
        </p:spPr>
        <p:txBody>
          <a:bodyPr>
            <a:noAutofit/>
          </a:bodyPr>
          <a:lstStyle/>
          <a:p>
            <a:r>
              <a:rPr lang="en-US" sz="4000" dirty="0" err="1">
                <a:solidFill>
                  <a:srgbClr val="7030A0"/>
                </a:solidFill>
              </a:rPr>
              <a:t>Examenvraag</a:t>
            </a:r>
            <a:r>
              <a:rPr lang="en-US" sz="4000" dirty="0">
                <a:solidFill>
                  <a:srgbClr val="7030A0"/>
                </a:solidFill>
              </a:rPr>
              <a:t> ‘</a:t>
            </a:r>
            <a:r>
              <a:rPr lang="en-US" sz="4000" dirty="0" err="1">
                <a:solidFill>
                  <a:srgbClr val="7030A0"/>
                </a:solidFill>
              </a:rPr>
              <a:t>afwenteling</a:t>
            </a:r>
            <a:r>
              <a:rPr lang="en-US" sz="4000" dirty="0">
                <a:solidFill>
                  <a:srgbClr val="7030A0"/>
                </a:solidFill>
              </a:rPr>
              <a:t>’</a:t>
            </a:r>
          </a:p>
        </p:txBody>
      </p:sp>
      <p:pic>
        <p:nvPicPr>
          <p:cNvPr id="2" name="Afbeelding 1" descr="Afbeelding met tekst, Lettertype, schermopname, algebra&#10;&#10;Door AI gegenereerde inhoud is mogelijk onjuist.">
            <a:extLst>
              <a:ext uri="{FF2B5EF4-FFF2-40B4-BE49-F238E27FC236}">
                <a16:creationId xmlns:a16="http://schemas.microsoft.com/office/drawing/2014/main" id="{23EB8AF9-F910-ABFF-0433-9714D567B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346" y="3985405"/>
            <a:ext cx="9173308" cy="2458824"/>
          </a:xfrm>
          <a:prstGeom prst="rect">
            <a:avLst/>
          </a:prstGeom>
        </p:spPr>
      </p:pic>
    </p:spTree>
    <p:extLst>
      <p:ext uri="{BB962C8B-B14F-4D97-AF65-F5344CB8AC3E}">
        <p14:creationId xmlns:p14="http://schemas.microsoft.com/office/powerpoint/2010/main" val="34394899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E534B0-5D5C-5976-5ABA-45B2217EBB29}"/>
              </a:ext>
            </a:extLst>
          </p:cNvPr>
          <p:cNvSpPr>
            <a:spLocks noGrp="1"/>
          </p:cNvSpPr>
          <p:nvPr>
            <p:ph type="title"/>
          </p:nvPr>
        </p:nvSpPr>
        <p:spPr/>
        <p:txBody>
          <a:bodyPr/>
          <a:lstStyle/>
          <a:p>
            <a:r>
              <a:rPr lang="nl-NL" dirty="0">
                <a:solidFill>
                  <a:srgbClr val="7030A0"/>
                </a:solidFill>
              </a:rPr>
              <a:t>Stedelijke gebieden in de V.S.</a:t>
            </a:r>
          </a:p>
        </p:txBody>
      </p:sp>
      <p:sp>
        <p:nvSpPr>
          <p:cNvPr id="3" name="Tijdelijke aanduiding voor inhoud 2">
            <a:extLst>
              <a:ext uri="{FF2B5EF4-FFF2-40B4-BE49-F238E27FC236}">
                <a16:creationId xmlns:a16="http://schemas.microsoft.com/office/drawing/2014/main" id="{59C8F037-986C-9BA8-B418-74C93F5D442F}"/>
              </a:ext>
            </a:extLst>
          </p:cNvPr>
          <p:cNvSpPr>
            <a:spLocks noGrp="1"/>
          </p:cNvSpPr>
          <p:nvPr>
            <p:ph sz="half" idx="1"/>
          </p:nvPr>
        </p:nvSpPr>
        <p:spPr/>
        <p:txBody>
          <a:bodyPr/>
          <a:lstStyle/>
          <a:p>
            <a:pPr marL="0" indent="0">
              <a:buNone/>
            </a:pPr>
            <a:r>
              <a:rPr lang="nl-NL" dirty="0">
                <a:solidFill>
                  <a:srgbClr val="7030A0"/>
                </a:solidFill>
              </a:rPr>
              <a:t>Wereldsteden</a:t>
            </a:r>
          </a:p>
          <a:p>
            <a:pPr marL="0" indent="0">
              <a:buNone/>
            </a:pPr>
            <a:r>
              <a:rPr lang="nl-NL" i="1" dirty="0">
                <a:solidFill>
                  <a:srgbClr val="7030A0"/>
                </a:solidFill>
              </a:rPr>
              <a:t>Een belangrijk mondiaal knooppunt op cultureel, economisch of politiek gebied</a:t>
            </a:r>
            <a:endParaRPr lang="nl-NL" dirty="0">
              <a:solidFill>
                <a:srgbClr val="7030A0"/>
              </a:solidFill>
            </a:endParaRPr>
          </a:p>
        </p:txBody>
      </p:sp>
      <p:sp>
        <p:nvSpPr>
          <p:cNvPr id="4" name="Tijdelijke aanduiding voor inhoud 3">
            <a:extLst>
              <a:ext uri="{FF2B5EF4-FFF2-40B4-BE49-F238E27FC236}">
                <a16:creationId xmlns:a16="http://schemas.microsoft.com/office/drawing/2014/main" id="{2D43D63E-8FF7-14E6-93F4-9D4DA5670696}"/>
              </a:ext>
            </a:extLst>
          </p:cNvPr>
          <p:cNvSpPr>
            <a:spLocks noGrp="1"/>
          </p:cNvSpPr>
          <p:nvPr>
            <p:ph sz="half" idx="2"/>
          </p:nvPr>
        </p:nvSpPr>
        <p:spPr>
          <a:xfrm>
            <a:off x="838200" y="4317206"/>
            <a:ext cx="5181600" cy="4351338"/>
          </a:xfrm>
        </p:spPr>
        <p:txBody>
          <a:bodyPr/>
          <a:lstStyle/>
          <a:p>
            <a:pPr marL="0" indent="0">
              <a:buNone/>
            </a:pPr>
            <a:r>
              <a:rPr lang="nl-NL" dirty="0">
                <a:solidFill>
                  <a:srgbClr val="7030A0"/>
                </a:solidFill>
              </a:rPr>
              <a:t>Vragen kunnen gaan over Amerikaanse steden, maar ook over andere wereldsteden!</a:t>
            </a:r>
          </a:p>
        </p:txBody>
      </p:sp>
      <p:pic>
        <p:nvPicPr>
          <p:cNvPr id="5122" name="Picture 2" descr="New York (stad) - Wikipedia">
            <a:extLst>
              <a:ext uri="{FF2B5EF4-FFF2-40B4-BE49-F238E27FC236}">
                <a16:creationId xmlns:a16="http://schemas.microsoft.com/office/drawing/2014/main" id="{18410DF9-5E01-968B-10DF-58CCB4C92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654" y="2247900"/>
            <a:ext cx="5378407" cy="30314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496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FE62C-B9DC-BE80-0A0F-0181C512E020}"/>
              </a:ext>
            </a:extLst>
          </p:cNvPr>
          <p:cNvSpPr>
            <a:spLocks noGrp="1"/>
          </p:cNvSpPr>
          <p:nvPr>
            <p:ph type="title"/>
          </p:nvPr>
        </p:nvSpPr>
        <p:spPr/>
        <p:txBody>
          <a:bodyPr/>
          <a:lstStyle/>
          <a:p>
            <a:r>
              <a:rPr lang="nl-NL" dirty="0">
                <a:solidFill>
                  <a:srgbClr val="7030A0"/>
                </a:solidFill>
              </a:rPr>
              <a:t>Stedelijke gebieden in de V.S.</a:t>
            </a:r>
          </a:p>
        </p:txBody>
      </p:sp>
      <p:sp>
        <p:nvSpPr>
          <p:cNvPr id="3" name="Tijdelijke aanduiding voor inhoud 2">
            <a:extLst>
              <a:ext uri="{FF2B5EF4-FFF2-40B4-BE49-F238E27FC236}">
                <a16:creationId xmlns:a16="http://schemas.microsoft.com/office/drawing/2014/main" id="{69952F0C-C006-25D9-F446-00D76AE7F236}"/>
              </a:ext>
            </a:extLst>
          </p:cNvPr>
          <p:cNvSpPr>
            <a:spLocks noGrp="1"/>
          </p:cNvSpPr>
          <p:nvPr>
            <p:ph sz="half" idx="1"/>
          </p:nvPr>
        </p:nvSpPr>
        <p:spPr>
          <a:xfrm>
            <a:off x="406879" y="2086604"/>
            <a:ext cx="3956650" cy="4351338"/>
          </a:xfrm>
        </p:spPr>
        <p:txBody>
          <a:bodyPr/>
          <a:lstStyle/>
          <a:p>
            <a:pPr marL="0" indent="0">
              <a:buNone/>
            </a:pPr>
            <a:r>
              <a:rPr lang="nl-NL" dirty="0">
                <a:solidFill>
                  <a:srgbClr val="7030A0"/>
                </a:solidFill>
              </a:rPr>
              <a:t>New York</a:t>
            </a:r>
          </a:p>
          <a:p>
            <a:r>
              <a:rPr lang="nl-NL" dirty="0">
                <a:solidFill>
                  <a:srgbClr val="7030A0"/>
                </a:solidFill>
              </a:rPr>
              <a:t>Cultureel: musea, theater, creativiteit</a:t>
            </a:r>
          </a:p>
          <a:p>
            <a:r>
              <a:rPr lang="nl-NL" dirty="0">
                <a:solidFill>
                  <a:srgbClr val="7030A0"/>
                </a:solidFill>
              </a:rPr>
              <a:t>Politiek: hoofdkantoor VN</a:t>
            </a:r>
          </a:p>
          <a:p>
            <a:r>
              <a:rPr lang="nl-NL" dirty="0">
                <a:solidFill>
                  <a:srgbClr val="7030A0"/>
                </a:solidFill>
              </a:rPr>
              <a:t>Economisch: Wall Street, mainport </a:t>
            </a:r>
          </a:p>
        </p:txBody>
      </p:sp>
      <p:sp>
        <p:nvSpPr>
          <p:cNvPr id="4" name="Tijdelijke aanduiding voor inhoud 3">
            <a:extLst>
              <a:ext uri="{FF2B5EF4-FFF2-40B4-BE49-F238E27FC236}">
                <a16:creationId xmlns:a16="http://schemas.microsoft.com/office/drawing/2014/main" id="{10839B6E-C865-5395-6DBD-50B3AAE7866E}"/>
              </a:ext>
            </a:extLst>
          </p:cNvPr>
          <p:cNvSpPr>
            <a:spLocks noGrp="1"/>
          </p:cNvSpPr>
          <p:nvPr>
            <p:ph sz="half" idx="2"/>
          </p:nvPr>
        </p:nvSpPr>
        <p:spPr>
          <a:xfrm>
            <a:off x="7828472" y="2086604"/>
            <a:ext cx="3956649" cy="4351338"/>
          </a:xfrm>
        </p:spPr>
        <p:txBody>
          <a:bodyPr/>
          <a:lstStyle/>
          <a:p>
            <a:pPr marL="0" indent="0">
              <a:buNone/>
            </a:pPr>
            <a:r>
              <a:rPr lang="nl-NL" dirty="0">
                <a:solidFill>
                  <a:srgbClr val="7030A0"/>
                </a:solidFill>
              </a:rPr>
              <a:t>Washington D.C.</a:t>
            </a:r>
          </a:p>
          <a:p>
            <a:r>
              <a:rPr lang="nl-NL" dirty="0">
                <a:solidFill>
                  <a:srgbClr val="7030A0"/>
                </a:solidFill>
              </a:rPr>
              <a:t>Politiek: nationale politiek (met mondiale impact), Pentagon maar ook hoofdkantoren van Wereldbank en IMF</a:t>
            </a:r>
          </a:p>
        </p:txBody>
      </p:sp>
      <p:sp>
        <p:nvSpPr>
          <p:cNvPr id="5" name="Tijdelijke aanduiding voor inhoud 2">
            <a:extLst>
              <a:ext uri="{FF2B5EF4-FFF2-40B4-BE49-F238E27FC236}">
                <a16:creationId xmlns:a16="http://schemas.microsoft.com/office/drawing/2014/main" id="{521122E5-DF42-4049-5822-22632266ECD6}"/>
              </a:ext>
            </a:extLst>
          </p:cNvPr>
          <p:cNvSpPr txBox="1">
            <a:spLocks/>
          </p:cNvSpPr>
          <p:nvPr/>
        </p:nvSpPr>
        <p:spPr>
          <a:xfrm>
            <a:off x="4044352" y="2086604"/>
            <a:ext cx="37841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solidFill>
                  <a:srgbClr val="7030A0"/>
                </a:solidFill>
              </a:rPr>
              <a:t>Los Angeles</a:t>
            </a:r>
          </a:p>
          <a:p>
            <a:r>
              <a:rPr lang="nl-NL" dirty="0">
                <a:solidFill>
                  <a:srgbClr val="7030A0"/>
                </a:solidFill>
              </a:rPr>
              <a:t>Cultureel: Hollywood, muziekindustrie</a:t>
            </a:r>
          </a:p>
          <a:p>
            <a:r>
              <a:rPr lang="nl-NL" dirty="0">
                <a:solidFill>
                  <a:srgbClr val="7030A0"/>
                </a:solidFill>
              </a:rPr>
              <a:t>Economisch: mainport, belangrijke haven door </a:t>
            </a:r>
            <a:r>
              <a:rPr lang="nl-NL" dirty="0" err="1">
                <a:solidFill>
                  <a:srgbClr val="7030A0"/>
                </a:solidFill>
              </a:rPr>
              <a:t>global</a:t>
            </a:r>
            <a:r>
              <a:rPr lang="nl-NL" dirty="0">
                <a:solidFill>
                  <a:srgbClr val="7030A0"/>
                </a:solidFill>
              </a:rPr>
              <a:t> shift (Pacific </a:t>
            </a:r>
            <a:r>
              <a:rPr lang="nl-NL" dirty="0" err="1">
                <a:solidFill>
                  <a:srgbClr val="7030A0"/>
                </a:solidFill>
              </a:rPr>
              <a:t>Rim</a:t>
            </a:r>
            <a:r>
              <a:rPr lang="nl-NL" dirty="0">
                <a:solidFill>
                  <a:srgbClr val="7030A0"/>
                </a:solidFill>
              </a:rPr>
              <a:t>)</a:t>
            </a:r>
          </a:p>
        </p:txBody>
      </p:sp>
    </p:spTree>
    <p:extLst>
      <p:ext uri="{BB962C8B-B14F-4D97-AF65-F5344CB8AC3E}">
        <p14:creationId xmlns:p14="http://schemas.microsoft.com/office/powerpoint/2010/main" val="27280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90998-2FBB-FB29-4C61-77AA928DC374}"/>
              </a:ext>
            </a:extLst>
          </p:cNvPr>
          <p:cNvSpPr>
            <a:spLocks noGrp="1"/>
          </p:cNvSpPr>
          <p:nvPr>
            <p:ph type="title"/>
          </p:nvPr>
        </p:nvSpPr>
        <p:spPr/>
        <p:txBody>
          <a:bodyPr>
            <a:normAutofit/>
          </a:bodyPr>
          <a:lstStyle/>
          <a:p>
            <a:r>
              <a:rPr lang="nl-NL" sz="4000" dirty="0">
                <a:solidFill>
                  <a:srgbClr val="7030A0"/>
                </a:solidFill>
              </a:rPr>
              <a:t>Examenvraag ‘wereldsteden’</a:t>
            </a:r>
          </a:p>
        </p:txBody>
      </p:sp>
      <p:pic>
        <p:nvPicPr>
          <p:cNvPr id="6" name="Tijdelijke aanduiding voor inhoud 5" descr="Afbeelding met tekst, Lettertype, schermopname, algebra&#10;&#10;Door AI gegenereerde inhoud is mogelijk onjuist.">
            <a:extLst>
              <a:ext uri="{FF2B5EF4-FFF2-40B4-BE49-F238E27FC236}">
                <a16:creationId xmlns:a16="http://schemas.microsoft.com/office/drawing/2014/main" id="{3968BBC8-A400-5C22-76D5-8EE00A1BB7F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96815" y="1427480"/>
            <a:ext cx="8390166" cy="1998798"/>
          </a:xfrm>
        </p:spPr>
      </p:pic>
      <p:pic>
        <p:nvPicPr>
          <p:cNvPr id="8" name="Tijdelijke aanduiding voor inhoud 7" descr="Afbeelding met tekst, schermopname, Lettertype, document&#10;&#10;Door AI gegenereerde inhoud is mogelijk onjuist.">
            <a:extLst>
              <a:ext uri="{FF2B5EF4-FFF2-40B4-BE49-F238E27FC236}">
                <a16:creationId xmlns:a16="http://schemas.microsoft.com/office/drawing/2014/main" id="{A14741AA-33C1-921C-1E57-DB2ED09CEEB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92714" y="2941035"/>
            <a:ext cx="6388534" cy="3327552"/>
          </a:xfrm>
        </p:spPr>
      </p:pic>
      <p:pic>
        <p:nvPicPr>
          <p:cNvPr id="10" name="Afbeelding 9" descr="Afbeelding met kaart, tekst, atlas, Wereld&#10;&#10;Door AI gegenereerde inhoud is mogelijk onjuist.">
            <a:extLst>
              <a:ext uri="{FF2B5EF4-FFF2-40B4-BE49-F238E27FC236}">
                <a16:creationId xmlns:a16="http://schemas.microsoft.com/office/drawing/2014/main" id="{142DDE7A-5C1E-BF79-660A-B08E359B3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966" y="3674852"/>
            <a:ext cx="4979685" cy="2593735"/>
          </a:xfrm>
          <a:prstGeom prst="rect">
            <a:avLst/>
          </a:prstGeom>
        </p:spPr>
      </p:pic>
    </p:spTree>
    <p:extLst>
      <p:ext uri="{BB962C8B-B14F-4D97-AF65-F5344CB8AC3E}">
        <p14:creationId xmlns:p14="http://schemas.microsoft.com/office/powerpoint/2010/main" val="141357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18B83C7-ACA9-91D2-664C-0066714B194C}"/>
              </a:ext>
            </a:extLst>
          </p:cNvPr>
          <p:cNvSpPr>
            <a:spLocks noGrp="1"/>
          </p:cNvSpPr>
          <p:nvPr>
            <p:ph type="title"/>
          </p:nvPr>
        </p:nvSpPr>
        <p:spPr>
          <a:xfrm>
            <a:off x="591863" y="103652"/>
            <a:ext cx="4635500" cy="1270000"/>
          </a:xfrm>
        </p:spPr>
        <p:txBody>
          <a:bodyPr/>
          <a:lstStyle/>
          <a:p>
            <a:r>
              <a:rPr lang="nl-NL" dirty="0" err="1">
                <a:solidFill>
                  <a:srgbClr val="7030A0"/>
                </a:solidFill>
              </a:rPr>
              <a:t>Toetsmatrix</a:t>
            </a:r>
            <a:endParaRPr lang="nl-NL" dirty="0">
              <a:solidFill>
                <a:srgbClr val="7030A0"/>
              </a:solidFill>
            </a:endParaRPr>
          </a:p>
        </p:txBody>
      </p:sp>
      <p:sp>
        <p:nvSpPr>
          <p:cNvPr id="4" name="Tijdelijke aanduiding voor tekst 3">
            <a:extLst>
              <a:ext uri="{FF2B5EF4-FFF2-40B4-BE49-F238E27FC236}">
                <a16:creationId xmlns:a16="http://schemas.microsoft.com/office/drawing/2014/main" id="{1706FBA3-AE6D-3555-4BC8-4804271732CF}"/>
              </a:ext>
            </a:extLst>
          </p:cNvPr>
          <p:cNvSpPr>
            <a:spLocks noGrp="1"/>
          </p:cNvSpPr>
          <p:nvPr>
            <p:ph type="body" sz="quarter" idx="1"/>
          </p:nvPr>
        </p:nvSpPr>
        <p:spPr>
          <a:xfrm>
            <a:off x="2046342" y="2491911"/>
            <a:ext cx="4635500" cy="1156319"/>
          </a:xfrm>
        </p:spPr>
        <p:txBody>
          <a:bodyPr/>
          <a:lstStyle/>
          <a:p>
            <a:pPr marL="0" indent="0">
              <a:buNone/>
            </a:pPr>
            <a:r>
              <a:rPr lang="nl-NL" dirty="0">
                <a:solidFill>
                  <a:srgbClr val="7030A0"/>
                </a:solidFill>
                <a:latin typeface="+mj-lt"/>
              </a:rPr>
              <a:t>Wereld</a:t>
            </a:r>
          </a:p>
        </p:txBody>
      </p:sp>
      <p:sp>
        <p:nvSpPr>
          <p:cNvPr id="10" name="Tijdelijke aanduiding voor tekst 3">
            <a:extLst>
              <a:ext uri="{FF2B5EF4-FFF2-40B4-BE49-F238E27FC236}">
                <a16:creationId xmlns:a16="http://schemas.microsoft.com/office/drawing/2014/main" id="{1B2BCE94-4053-2223-5344-97336E274EA1}"/>
              </a:ext>
            </a:extLst>
          </p:cNvPr>
          <p:cNvSpPr txBox="1">
            <a:spLocks/>
          </p:cNvSpPr>
          <p:nvPr/>
        </p:nvSpPr>
        <p:spPr>
          <a:xfrm>
            <a:off x="7189186" y="2471881"/>
            <a:ext cx="4635500" cy="1156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marL="0" marR="0" indent="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1pPr>
            <a:lvl2pPr marL="0" marR="0" indent="4572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2pPr>
            <a:lvl3pPr marL="0" marR="0" indent="9144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3pPr>
            <a:lvl4pPr marL="0" marR="0" indent="13716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4pPr>
            <a:lvl5pPr marL="0" marR="0" indent="18288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5pPr>
            <a:lvl6pPr marL="0" marR="0" indent="22860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6pPr>
            <a:lvl7pPr marL="0" marR="0" indent="27432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7pPr>
            <a:lvl8pPr marL="0" marR="0" indent="32004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8pPr>
            <a:lvl9pPr marL="0" marR="0" indent="36576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9pPr>
          </a:lstStyle>
          <a:p>
            <a:r>
              <a:rPr lang="nl-NL" sz="2800" dirty="0">
                <a:solidFill>
                  <a:srgbClr val="7030A0"/>
                </a:solidFill>
                <a:latin typeface="+mj-lt"/>
              </a:rPr>
              <a:t>Zuid-Amerika</a:t>
            </a:r>
          </a:p>
        </p:txBody>
      </p:sp>
      <p:sp>
        <p:nvSpPr>
          <p:cNvPr id="12" name="Tijdelijke aanduiding voor tekst 3">
            <a:extLst>
              <a:ext uri="{FF2B5EF4-FFF2-40B4-BE49-F238E27FC236}">
                <a16:creationId xmlns:a16="http://schemas.microsoft.com/office/drawing/2014/main" id="{BD64C633-2648-8197-F4BF-7A403D348535}"/>
              </a:ext>
            </a:extLst>
          </p:cNvPr>
          <p:cNvSpPr txBox="1">
            <a:spLocks/>
          </p:cNvSpPr>
          <p:nvPr/>
        </p:nvSpPr>
        <p:spPr>
          <a:xfrm>
            <a:off x="4960171" y="2485532"/>
            <a:ext cx="4635500" cy="1156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marL="0" marR="0" indent="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1pPr>
            <a:lvl2pPr marL="0" marR="0" indent="4572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2pPr>
            <a:lvl3pPr marL="0" marR="0" indent="9144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3pPr>
            <a:lvl4pPr marL="0" marR="0" indent="13716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4pPr>
            <a:lvl5pPr marL="0" marR="0" indent="18288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5pPr>
            <a:lvl6pPr marL="0" marR="0" indent="22860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6pPr>
            <a:lvl7pPr marL="0" marR="0" indent="27432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7pPr>
            <a:lvl8pPr marL="0" marR="0" indent="32004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8pPr>
            <a:lvl9pPr marL="0" marR="0" indent="36576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9pPr>
          </a:lstStyle>
          <a:p>
            <a:r>
              <a:rPr lang="nl-NL" sz="2800" dirty="0">
                <a:solidFill>
                  <a:srgbClr val="7030A0"/>
                </a:solidFill>
                <a:latin typeface="+mj-lt"/>
              </a:rPr>
              <a:t>Aarde</a:t>
            </a:r>
          </a:p>
        </p:txBody>
      </p:sp>
      <p:sp>
        <p:nvSpPr>
          <p:cNvPr id="14" name="Tijdelijke aanduiding voor tekst 3">
            <a:extLst>
              <a:ext uri="{FF2B5EF4-FFF2-40B4-BE49-F238E27FC236}">
                <a16:creationId xmlns:a16="http://schemas.microsoft.com/office/drawing/2014/main" id="{99300EAA-F29C-B022-B427-DBDE8680E920}"/>
              </a:ext>
            </a:extLst>
          </p:cNvPr>
          <p:cNvSpPr txBox="1">
            <a:spLocks/>
          </p:cNvSpPr>
          <p:nvPr/>
        </p:nvSpPr>
        <p:spPr>
          <a:xfrm>
            <a:off x="9690593" y="2491910"/>
            <a:ext cx="2039171" cy="1156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Autofit/>
          </a:bodyPr>
          <a:lstStyle>
            <a:lvl1pPr marL="0" marR="0" indent="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1pPr>
            <a:lvl2pPr marL="0" marR="0" indent="4572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2pPr>
            <a:lvl3pPr marL="0" marR="0" indent="9144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3pPr>
            <a:lvl4pPr marL="0" marR="0" indent="13716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4pPr>
            <a:lvl5pPr marL="0" marR="0" indent="18288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5pPr>
            <a:lvl6pPr marL="0" marR="0" indent="22860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6pPr>
            <a:lvl7pPr marL="0" marR="0" indent="27432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7pPr>
            <a:lvl8pPr marL="0" marR="0" indent="32004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8pPr>
            <a:lvl9pPr marL="0" marR="0" indent="36576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9pPr>
          </a:lstStyle>
          <a:p>
            <a:r>
              <a:rPr lang="nl-NL" sz="2800" dirty="0">
                <a:solidFill>
                  <a:srgbClr val="7030A0"/>
                </a:solidFill>
                <a:latin typeface="+mj-lt"/>
              </a:rPr>
              <a:t>Leefomgeving</a:t>
            </a:r>
          </a:p>
        </p:txBody>
      </p:sp>
      <p:sp>
        <p:nvSpPr>
          <p:cNvPr id="16" name="Tijdelijke aanduiding voor tekst 3">
            <a:extLst>
              <a:ext uri="{FF2B5EF4-FFF2-40B4-BE49-F238E27FC236}">
                <a16:creationId xmlns:a16="http://schemas.microsoft.com/office/drawing/2014/main" id="{28DC825E-7B1F-52F2-8237-33BE0377B74A}"/>
              </a:ext>
            </a:extLst>
          </p:cNvPr>
          <p:cNvSpPr txBox="1">
            <a:spLocks/>
          </p:cNvSpPr>
          <p:nvPr/>
        </p:nvSpPr>
        <p:spPr>
          <a:xfrm>
            <a:off x="863599" y="3626901"/>
            <a:ext cx="7897341" cy="2765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fontScale="92500" lnSpcReduction="10000"/>
          </a:bodyPr>
          <a:lstStyle>
            <a:lvl1pPr marL="0" marR="0" indent="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1pPr>
            <a:lvl2pPr marL="0" marR="0" indent="4572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2pPr>
            <a:lvl3pPr marL="0" marR="0" indent="9144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3pPr>
            <a:lvl4pPr marL="0" marR="0" indent="13716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4pPr>
            <a:lvl5pPr marL="0" marR="0" indent="1828800" algn="l" defTabSz="584200" rtl="0" eaLnBrk="1" latinLnBrk="0" hangingPunct="1">
              <a:lnSpc>
                <a:spcPct val="8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5pPr>
            <a:lvl6pPr marL="0" marR="0" indent="22860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6pPr>
            <a:lvl7pPr marL="0" marR="0" indent="27432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7pPr>
            <a:lvl8pPr marL="0" marR="0" indent="32004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8pPr>
            <a:lvl9pPr marL="0" marR="0" indent="3657600" algn="ctr" defTabSz="584200" rtl="0" eaLnBrk="1" latinLnBrk="0" hangingPunct="1">
              <a:lnSpc>
                <a:spcPct val="90000"/>
              </a:lnSpc>
              <a:spcBef>
                <a:spcPts val="0"/>
              </a:spcBef>
              <a:spcAft>
                <a:spcPts val="0"/>
              </a:spcAft>
              <a:buClrTx/>
              <a:buSzTx/>
              <a:buFontTx/>
              <a:buNone/>
              <a:tabLst/>
              <a:defRPr sz="4400" b="0" i="0" u="none" strike="noStrike" cap="none" spc="-44" baseline="0">
                <a:solidFill>
                  <a:srgbClr val="227AAE"/>
                </a:solidFill>
                <a:uFillTx/>
                <a:latin typeface="Publico Text Roman"/>
                <a:ea typeface="Publico Text Roman"/>
                <a:cs typeface="Publico Text Roman"/>
                <a:sym typeface="Publico Text Roman"/>
              </a:defRPr>
            </a:lvl9pPr>
          </a:lstStyle>
          <a:p>
            <a:r>
              <a:rPr lang="nl-NL" sz="3200" dirty="0">
                <a:solidFill>
                  <a:srgbClr val="7030A0"/>
                </a:solidFill>
                <a:latin typeface="+mj-lt"/>
              </a:rPr>
              <a:t>Puntenverdeling per domein</a:t>
            </a:r>
          </a:p>
          <a:p>
            <a:endParaRPr lang="nl-NL" sz="3200" dirty="0">
              <a:solidFill>
                <a:srgbClr val="7030A0"/>
              </a:solidFill>
              <a:latin typeface="+mj-lt"/>
            </a:endParaRPr>
          </a:p>
          <a:p>
            <a:r>
              <a:rPr lang="nl-NL" sz="3200" dirty="0">
                <a:solidFill>
                  <a:srgbClr val="7030A0"/>
                </a:solidFill>
                <a:latin typeface="+mj-lt"/>
              </a:rPr>
              <a:t>Wereld: 	17p</a:t>
            </a:r>
          </a:p>
          <a:p>
            <a:r>
              <a:rPr lang="nl-NL" sz="3200" dirty="0">
                <a:solidFill>
                  <a:srgbClr val="7030A0"/>
                </a:solidFill>
                <a:latin typeface="+mj-lt"/>
              </a:rPr>
              <a:t>Aarde: 		17p</a:t>
            </a:r>
          </a:p>
          <a:p>
            <a:r>
              <a:rPr lang="nl-NL" sz="3200" dirty="0">
                <a:solidFill>
                  <a:srgbClr val="7030A0"/>
                </a:solidFill>
                <a:latin typeface="+mj-lt"/>
              </a:rPr>
              <a:t>Zuid-Amerika: 	16p</a:t>
            </a:r>
          </a:p>
          <a:p>
            <a:r>
              <a:rPr lang="nl-NL" sz="3200" dirty="0">
                <a:solidFill>
                  <a:srgbClr val="7030A0"/>
                </a:solidFill>
                <a:latin typeface="+mj-lt"/>
              </a:rPr>
              <a:t>Leefomgeving: 	17p</a:t>
            </a:r>
          </a:p>
          <a:p>
            <a:endParaRPr lang="nl-NL" sz="3200" dirty="0">
              <a:solidFill>
                <a:srgbClr val="7030A0"/>
              </a:solidFill>
              <a:latin typeface="+mj-lt"/>
            </a:endParaRPr>
          </a:p>
          <a:p>
            <a:r>
              <a:rPr lang="nl-NL" sz="3200" dirty="0">
                <a:solidFill>
                  <a:srgbClr val="7030A0"/>
                </a:solidFill>
                <a:latin typeface="+mj-lt"/>
              </a:rPr>
              <a:t>Totaal: 67p</a:t>
            </a:r>
          </a:p>
          <a:p>
            <a:endParaRPr lang="nl-NL" sz="2700" dirty="0">
              <a:solidFill>
                <a:srgbClr val="7030A0"/>
              </a:solidFill>
              <a:latin typeface="+mj-lt"/>
            </a:endParaRPr>
          </a:p>
          <a:p>
            <a:pPr marL="285750" indent="-285750">
              <a:buFontTx/>
              <a:buChar char="-"/>
            </a:pPr>
            <a:endParaRPr lang="nl-NL" sz="2200" dirty="0">
              <a:solidFill>
                <a:srgbClr val="7030A0"/>
              </a:solidFill>
              <a:latin typeface="+mj-lt"/>
            </a:endParaRPr>
          </a:p>
        </p:txBody>
      </p:sp>
      <p:pic>
        <p:nvPicPr>
          <p:cNvPr id="6" name="Afbeelding 5">
            <a:extLst>
              <a:ext uri="{FF2B5EF4-FFF2-40B4-BE49-F238E27FC236}">
                <a16:creationId xmlns:a16="http://schemas.microsoft.com/office/drawing/2014/main" id="{6BEC3D64-4CC7-4519-E443-1AC2CE429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40" y="1373652"/>
            <a:ext cx="11671881" cy="965231"/>
          </a:xfrm>
          <a:prstGeom prst="rect">
            <a:avLst/>
          </a:prstGeom>
        </p:spPr>
      </p:pic>
    </p:spTree>
    <p:extLst>
      <p:ext uri="{BB962C8B-B14F-4D97-AF65-F5344CB8AC3E}">
        <p14:creationId xmlns:p14="http://schemas.microsoft.com/office/powerpoint/2010/main" val="7205094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F579A-EA7A-62A3-FA3A-1EF3D5254173}"/>
              </a:ext>
            </a:extLst>
          </p:cNvPr>
          <p:cNvSpPr>
            <a:spLocks noGrp="1"/>
          </p:cNvSpPr>
          <p:nvPr>
            <p:ph type="title"/>
          </p:nvPr>
        </p:nvSpPr>
        <p:spPr/>
        <p:txBody>
          <a:bodyPr/>
          <a:lstStyle/>
          <a:p>
            <a:r>
              <a:rPr lang="nl-NL" dirty="0">
                <a:solidFill>
                  <a:srgbClr val="7030A0"/>
                </a:solidFill>
              </a:rPr>
              <a:t>Megalopolis en belang San Francisco</a:t>
            </a:r>
          </a:p>
        </p:txBody>
      </p:sp>
      <p:sp>
        <p:nvSpPr>
          <p:cNvPr id="3" name="Tijdelijke aanduiding voor inhoud 2">
            <a:extLst>
              <a:ext uri="{FF2B5EF4-FFF2-40B4-BE49-F238E27FC236}">
                <a16:creationId xmlns:a16="http://schemas.microsoft.com/office/drawing/2014/main" id="{E4AA5555-6661-DE20-F848-8FE7FBA2D9C2}"/>
              </a:ext>
            </a:extLst>
          </p:cNvPr>
          <p:cNvSpPr>
            <a:spLocks noGrp="1"/>
          </p:cNvSpPr>
          <p:nvPr>
            <p:ph sz="half" idx="1"/>
          </p:nvPr>
        </p:nvSpPr>
        <p:spPr>
          <a:xfrm>
            <a:off x="465826" y="1825624"/>
            <a:ext cx="5553974" cy="4833967"/>
          </a:xfrm>
        </p:spPr>
        <p:txBody>
          <a:bodyPr>
            <a:normAutofit fontScale="92500"/>
          </a:bodyPr>
          <a:lstStyle/>
          <a:p>
            <a:endParaRPr lang="nl-NL" dirty="0"/>
          </a:p>
        </p:txBody>
      </p:sp>
      <p:sp>
        <p:nvSpPr>
          <p:cNvPr id="4" name="Tijdelijke aanduiding voor inhoud 3">
            <a:extLst>
              <a:ext uri="{FF2B5EF4-FFF2-40B4-BE49-F238E27FC236}">
                <a16:creationId xmlns:a16="http://schemas.microsoft.com/office/drawing/2014/main" id="{C6AB3636-EBE6-B9D3-E7ED-6ED2EDF1C4A7}"/>
              </a:ext>
            </a:extLst>
          </p:cNvPr>
          <p:cNvSpPr>
            <a:spLocks noGrp="1"/>
          </p:cNvSpPr>
          <p:nvPr>
            <p:ph sz="half" idx="2"/>
          </p:nvPr>
        </p:nvSpPr>
        <p:spPr/>
        <p:txBody>
          <a:bodyPr>
            <a:normAutofit fontScale="92500"/>
          </a:bodyPr>
          <a:lstStyle/>
          <a:p>
            <a:r>
              <a:rPr lang="nl-NL" dirty="0">
                <a:solidFill>
                  <a:srgbClr val="7030A0"/>
                </a:solidFill>
              </a:rPr>
              <a:t>Een megalopolis ontstaat wanneer een aantal metropolen aan elkaar groeien. Voorbeeld: </a:t>
            </a:r>
            <a:r>
              <a:rPr lang="nl-NL" dirty="0" err="1">
                <a:solidFill>
                  <a:srgbClr val="7030A0"/>
                </a:solidFill>
              </a:rPr>
              <a:t>SanSan</a:t>
            </a:r>
            <a:r>
              <a:rPr lang="nl-NL" dirty="0">
                <a:solidFill>
                  <a:srgbClr val="7030A0"/>
                </a:solidFill>
              </a:rPr>
              <a:t> regio (San Francisco tot aan San Diego, met daartussen LA)</a:t>
            </a:r>
          </a:p>
          <a:p>
            <a:pPr marL="0" indent="0">
              <a:buNone/>
            </a:pPr>
            <a:endParaRPr lang="nl-NL" dirty="0">
              <a:solidFill>
                <a:srgbClr val="7030A0"/>
              </a:solidFill>
            </a:endParaRPr>
          </a:p>
          <a:p>
            <a:r>
              <a:rPr lang="nl-NL" dirty="0">
                <a:solidFill>
                  <a:srgbClr val="7030A0"/>
                </a:solidFill>
              </a:rPr>
              <a:t>Belang van San Francisco wordt steeds belangrijker door toename van macht in </a:t>
            </a:r>
            <a:r>
              <a:rPr lang="nl-NL" dirty="0" err="1">
                <a:solidFill>
                  <a:srgbClr val="7030A0"/>
                </a:solidFill>
              </a:rPr>
              <a:t>hightech-industrie</a:t>
            </a:r>
            <a:r>
              <a:rPr lang="nl-NL" dirty="0">
                <a:solidFill>
                  <a:srgbClr val="7030A0"/>
                </a:solidFill>
              </a:rPr>
              <a:t> en ontwikkeling Pacific </a:t>
            </a:r>
            <a:r>
              <a:rPr lang="nl-NL" dirty="0" err="1">
                <a:solidFill>
                  <a:srgbClr val="7030A0"/>
                </a:solidFill>
              </a:rPr>
              <a:t>Rim</a:t>
            </a:r>
            <a:r>
              <a:rPr lang="nl-NL" dirty="0">
                <a:solidFill>
                  <a:srgbClr val="7030A0"/>
                </a:solidFill>
              </a:rPr>
              <a:t> (</a:t>
            </a:r>
            <a:r>
              <a:rPr lang="nl-NL" dirty="0" err="1">
                <a:solidFill>
                  <a:srgbClr val="7030A0"/>
                </a:solidFill>
              </a:rPr>
              <a:t>Silicon</a:t>
            </a:r>
            <a:r>
              <a:rPr lang="nl-NL" dirty="0">
                <a:solidFill>
                  <a:srgbClr val="7030A0"/>
                </a:solidFill>
              </a:rPr>
              <a:t> Valley)</a:t>
            </a:r>
          </a:p>
        </p:txBody>
      </p:sp>
      <p:pic>
        <p:nvPicPr>
          <p:cNvPr id="6" name="Afbeelding 5" descr="Afbeelding met kaart, tekst, atlas, diagram&#10;&#10;Automatisch gegenereerde beschrijving">
            <a:extLst>
              <a:ext uri="{FF2B5EF4-FFF2-40B4-BE49-F238E27FC236}">
                <a16:creationId xmlns:a16="http://schemas.microsoft.com/office/drawing/2014/main" id="{0A6C436A-6F17-E7EF-773E-99B5824197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73776"/>
            <a:ext cx="4646140" cy="4646140"/>
          </a:xfrm>
          <a:prstGeom prst="rect">
            <a:avLst/>
          </a:prstGeom>
          <a:noFill/>
          <a:ln>
            <a:noFill/>
          </a:ln>
        </p:spPr>
      </p:pic>
      <p:pic>
        <p:nvPicPr>
          <p:cNvPr id="5" name="Picture 2">
            <a:extLst>
              <a:ext uri="{FF2B5EF4-FFF2-40B4-BE49-F238E27FC236}">
                <a16:creationId xmlns:a16="http://schemas.microsoft.com/office/drawing/2014/main" id="{BC75415C-6DC7-8280-7346-0DE703D948E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3426" y="1825624"/>
            <a:ext cx="5547155" cy="4007819"/>
          </a:xfrm>
          <a:prstGeom prst="rect">
            <a:avLst/>
          </a:prstGeom>
          <a:solidFill>
            <a:srgbClr val="FFFFFF"/>
          </a:solidFill>
        </p:spPr>
      </p:pic>
    </p:spTree>
    <p:extLst>
      <p:ext uri="{BB962C8B-B14F-4D97-AF65-F5344CB8AC3E}">
        <p14:creationId xmlns:p14="http://schemas.microsoft.com/office/powerpoint/2010/main" val="412786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AD3AA-6C68-4BE3-BCAC-BF22530ADA0F}"/>
              </a:ext>
            </a:extLst>
          </p:cNvPr>
          <p:cNvSpPr>
            <a:spLocks noGrp="1"/>
          </p:cNvSpPr>
          <p:nvPr>
            <p:ph type="title"/>
          </p:nvPr>
        </p:nvSpPr>
        <p:spPr>
          <a:xfrm>
            <a:off x="432954" y="199837"/>
            <a:ext cx="10515600" cy="1325563"/>
          </a:xfrm>
        </p:spPr>
        <p:txBody>
          <a:bodyPr>
            <a:normAutofit/>
          </a:bodyPr>
          <a:lstStyle/>
          <a:p>
            <a:r>
              <a:rPr lang="nl-NL" sz="3600" dirty="0">
                <a:solidFill>
                  <a:srgbClr val="7030A0"/>
                </a:solidFill>
                <a:latin typeface="+mn-lt"/>
                <a:sym typeface="Wingdings" panose="05000000000000000000" pitchFamily="2" charset="2"/>
              </a:rPr>
              <a:t>Examenvraag ‘Steden in de V.S’</a:t>
            </a:r>
            <a:br>
              <a:rPr lang="nl-NL" sz="3600" dirty="0">
                <a:solidFill>
                  <a:srgbClr val="7030A0"/>
                </a:solidFill>
                <a:latin typeface="+mn-lt"/>
                <a:sym typeface="Wingdings" panose="05000000000000000000" pitchFamily="2" charset="2"/>
              </a:rPr>
            </a:br>
            <a:r>
              <a:rPr lang="nl-NL" sz="3600" dirty="0">
                <a:solidFill>
                  <a:srgbClr val="7030A0"/>
                </a:solidFill>
                <a:latin typeface="+mn-lt"/>
                <a:sym typeface="Wingdings" panose="05000000000000000000" pitchFamily="2" charset="2"/>
              </a:rPr>
              <a:t>(functie van steden, segregatie, polarisatie)</a:t>
            </a:r>
            <a:endParaRPr lang="nl-NL" sz="3600" dirty="0">
              <a:solidFill>
                <a:srgbClr val="7030A0"/>
              </a:solidFill>
              <a:latin typeface="+mn-lt"/>
            </a:endParaRPr>
          </a:p>
        </p:txBody>
      </p:sp>
      <p:pic>
        <p:nvPicPr>
          <p:cNvPr id="3" name="Afbeelding 2">
            <a:extLst>
              <a:ext uri="{FF2B5EF4-FFF2-40B4-BE49-F238E27FC236}">
                <a16:creationId xmlns:a16="http://schemas.microsoft.com/office/drawing/2014/main" id="{0532D4A2-CADB-0A11-DC5A-12A9BDDD692D}"/>
              </a:ext>
            </a:extLst>
          </p:cNvPr>
          <p:cNvPicPr>
            <a:picLocks noChangeAspect="1"/>
          </p:cNvPicPr>
          <p:nvPr/>
        </p:nvPicPr>
        <p:blipFill>
          <a:blip r:embed="rId3"/>
          <a:stretch>
            <a:fillRect/>
          </a:stretch>
        </p:blipFill>
        <p:spPr>
          <a:xfrm>
            <a:off x="432954" y="2521910"/>
            <a:ext cx="7391400" cy="1066800"/>
          </a:xfrm>
          <a:prstGeom prst="rect">
            <a:avLst/>
          </a:prstGeom>
        </p:spPr>
      </p:pic>
      <p:pic>
        <p:nvPicPr>
          <p:cNvPr id="4" name="Afbeelding 3">
            <a:extLst>
              <a:ext uri="{FF2B5EF4-FFF2-40B4-BE49-F238E27FC236}">
                <a16:creationId xmlns:a16="http://schemas.microsoft.com/office/drawing/2014/main" id="{4D2DFC6F-DF9A-9BB0-C6B6-303EE9B15A74}"/>
              </a:ext>
            </a:extLst>
          </p:cNvPr>
          <p:cNvPicPr>
            <a:picLocks noChangeAspect="1"/>
          </p:cNvPicPr>
          <p:nvPr/>
        </p:nvPicPr>
        <p:blipFill>
          <a:blip r:embed="rId4"/>
          <a:stretch>
            <a:fillRect/>
          </a:stretch>
        </p:blipFill>
        <p:spPr>
          <a:xfrm>
            <a:off x="8341470" y="1111323"/>
            <a:ext cx="3693915" cy="5474383"/>
          </a:xfrm>
          <a:prstGeom prst="rect">
            <a:avLst/>
          </a:prstGeom>
        </p:spPr>
      </p:pic>
      <p:pic>
        <p:nvPicPr>
          <p:cNvPr id="5" name="Afbeelding 4">
            <a:extLst>
              <a:ext uri="{FF2B5EF4-FFF2-40B4-BE49-F238E27FC236}">
                <a16:creationId xmlns:a16="http://schemas.microsoft.com/office/drawing/2014/main" id="{1958BC6F-1F5D-E04F-8638-8433BE5075F4}"/>
              </a:ext>
            </a:extLst>
          </p:cNvPr>
          <p:cNvPicPr>
            <a:picLocks noChangeAspect="1"/>
          </p:cNvPicPr>
          <p:nvPr/>
        </p:nvPicPr>
        <p:blipFill>
          <a:blip r:embed="rId5"/>
          <a:stretch>
            <a:fillRect/>
          </a:stretch>
        </p:blipFill>
        <p:spPr>
          <a:xfrm>
            <a:off x="432954" y="1525400"/>
            <a:ext cx="6899562" cy="996510"/>
          </a:xfrm>
          <a:prstGeom prst="rect">
            <a:avLst/>
          </a:prstGeom>
        </p:spPr>
      </p:pic>
      <p:pic>
        <p:nvPicPr>
          <p:cNvPr id="8" name="Afbeelding 3">
            <a:extLst>
              <a:ext uri="{FF2B5EF4-FFF2-40B4-BE49-F238E27FC236}">
                <a16:creationId xmlns:a16="http://schemas.microsoft.com/office/drawing/2014/main" id="{9B8EBC0B-864E-B3D4-ABDC-EA21964BD8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1549" y="3776058"/>
            <a:ext cx="4931326" cy="280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442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407591" y="359172"/>
            <a:ext cx="5724939" cy="1011237"/>
          </a:xfrm>
        </p:spPr>
        <p:txBody>
          <a:bodyPr>
            <a:normAutofit/>
          </a:bodyPr>
          <a:lstStyle/>
          <a:p>
            <a:r>
              <a:rPr lang="nl-NL" sz="5400" dirty="0">
                <a:solidFill>
                  <a:srgbClr val="7030A0"/>
                </a:solidFill>
                <a:latin typeface="+mn-lt"/>
              </a:rPr>
              <a:t>BRICS-MIT landen</a:t>
            </a:r>
          </a:p>
        </p:txBody>
      </p:sp>
      <p:sp>
        <p:nvSpPr>
          <p:cNvPr id="7" name="Rectangle 3">
            <a:extLst>
              <a:ext uri="{FF2B5EF4-FFF2-40B4-BE49-F238E27FC236}">
                <a16:creationId xmlns:a16="http://schemas.microsoft.com/office/drawing/2014/main" id="{9D0391EE-A505-EB2D-8190-A9EF5E84468C}"/>
              </a:ext>
            </a:extLst>
          </p:cNvPr>
          <p:cNvSpPr txBox="1">
            <a:spLocks noChangeArrowheads="1"/>
          </p:cNvSpPr>
          <p:nvPr/>
        </p:nvSpPr>
        <p:spPr bwMode="auto">
          <a:xfrm>
            <a:off x="1723341" y="1816364"/>
            <a:ext cx="8534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nl-NL" dirty="0" err="1">
                <a:latin typeface="+mn-lt"/>
                <a:cs typeface="Arial" panose="020B0604020202020204" pitchFamily="34" charset="0"/>
              </a:rPr>
              <a:t>Altijd</a:t>
            </a:r>
            <a:r>
              <a:rPr lang="en-US" altLang="nl-NL" dirty="0">
                <a:latin typeface="+mn-lt"/>
                <a:cs typeface="Arial" panose="020B0604020202020204" pitchFamily="34" charset="0"/>
              </a:rPr>
              <a:t> </a:t>
            </a:r>
            <a:r>
              <a:rPr lang="en-US" altLang="nl-NL" dirty="0" err="1">
                <a:latin typeface="+mn-lt"/>
                <a:cs typeface="Arial" panose="020B0604020202020204" pitchFamily="34" charset="0"/>
              </a:rPr>
              <a:t>benoemen</a:t>
            </a:r>
            <a:r>
              <a:rPr lang="en-US" altLang="nl-NL" dirty="0">
                <a:latin typeface="+mn-lt"/>
                <a:cs typeface="Arial" panose="020B0604020202020204" pitchFamily="34" charset="0"/>
              </a:rPr>
              <a:t>: </a:t>
            </a:r>
            <a:r>
              <a:rPr lang="en-US" altLang="nl-NL" b="1" dirty="0">
                <a:latin typeface="+mn-lt"/>
                <a:cs typeface="Arial" panose="020B0604020202020204" pitchFamily="34" charset="0"/>
              </a:rPr>
              <a:t>GROEIENDE / OPKOMENDE ECONOMIE. </a:t>
            </a:r>
            <a:r>
              <a:rPr lang="en-US" altLang="nl-NL" dirty="0">
                <a:latin typeface="+mn-lt"/>
                <a:cs typeface="Arial" panose="020B0604020202020204" pitchFamily="34" charset="0"/>
              </a:rPr>
              <a:t>Dan </a:t>
            </a:r>
            <a:r>
              <a:rPr lang="en-US" altLang="nl-NL" dirty="0" err="1">
                <a:latin typeface="+mn-lt"/>
                <a:cs typeface="Arial" panose="020B0604020202020204" pitchFamily="34" charset="0"/>
              </a:rPr>
              <a:t>een</a:t>
            </a:r>
            <a:r>
              <a:rPr lang="en-US" altLang="nl-NL" dirty="0">
                <a:latin typeface="+mn-lt"/>
                <a:cs typeface="Arial" panose="020B0604020202020204" pitchFamily="34" charset="0"/>
              </a:rPr>
              <a:t> </a:t>
            </a:r>
            <a:r>
              <a:rPr lang="en-US" altLang="nl-NL" dirty="0" err="1">
                <a:latin typeface="+mn-lt"/>
                <a:cs typeface="Arial" panose="020B0604020202020204" pitchFamily="34" charset="0"/>
              </a:rPr>
              <a:t>keuze</a:t>
            </a:r>
            <a:r>
              <a:rPr lang="en-US" altLang="nl-NL" dirty="0">
                <a:latin typeface="+mn-lt"/>
                <a:cs typeface="Arial" panose="020B0604020202020204" pitchFamily="34" charset="0"/>
              </a:rPr>
              <a:t> (</a:t>
            </a:r>
            <a:r>
              <a:rPr lang="en-US" altLang="nl-NL" dirty="0" err="1">
                <a:latin typeface="+mn-lt"/>
                <a:cs typeface="Arial" panose="020B0604020202020204" pitchFamily="34" charset="0"/>
              </a:rPr>
              <a:t>afhankelijk</a:t>
            </a:r>
            <a:r>
              <a:rPr lang="en-US" altLang="nl-NL" dirty="0">
                <a:latin typeface="+mn-lt"/>
                <a:cs typeface="Arial" panose="020B0604020202020204" pitchFamily="34" charset="0"/>
              </a:rPr>
              <a:t> van de </a:t>
            </a:r>
            <a:r>
              <a:rPr lang="en-US" altLang="nl-NL" dirty="0" err="1">
                <a:latin typeface="+mn-lt"/>
                <a:cs typeface="Arial" panose="020B0604020202020204" pitchFamily="34" charset="0"/>
              </a:rPr>
              <a:t>vraagstelling</a:t>
            </a:r>
            <a:r>
              <a:rPr lang="en-US" altLang="nl-NL" dirty="0">
                <a:latin typeface="+mn-lt"/>
                <a:cs typeface="Arial" panose="020B0604020202020204" pitchFamily="34" charset="0"/>
              </a:rPr>
              <a:t>):</a:t>
            </a:r>
          </a:p>
        </p:txBody>
      </p:sp>
      <p:sp>
        <p:nvSpPr>
          <p:cNvPr id="9" name="Rectangle 3">
            <a:extLst>
              <a:ext uri="{FF2B5EF4-FFF2-40B4-BE49-F238E27FC236}">
                <a16:creationId xmlns:a16="http://schemas.microsoft.com/office/drawing/2014/main" id="{C10F5CA7-1223-9DB8-2673-E98E40BD087F}"/>
              </a:ext>
            </a:extLst>
          </p:cNvPr>
          <p:cNvSpPr txBox="1">
            <a:spLocks noChangeArrowheads="1"/>
          </p:cNvSpPr>
          <p:nvPr/>
        </p:nvSpPr>
        <p:spPr bwMode="auto">
          <a:xfrm>
            <a:off x="1431241" y="4512994"/>
            <a:ext cx="3218702" cy="1800062"/>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nl-NL" dirty="0" err="1">
                <a:latin typeface="+mn-lt"/>
                <a:cs typeface="Arial" panose="020B0604020202020204" pitchFamily="34" charset="0"/>
              </a:rPr>
              <a:t>Grondstoffen</a:t>
            </a:r>
            <a:r>
              <a:rPr lang="en-US" altLang="nl-NL" dirty="0">
                <a:latin typeface="+mn-lt"/>
                <a:cs typeface="Arial" panose="020B0604020202020204" pitchFamily="34" charset="0"/>
              </a:rPr>
              <a:t> </a:t>
            </a:r>
            <a:r>
              <a:rPr lang="en-US" altLang="nl-NL" dirty="0" err="1">
                <a:latin typeface="+mn-lt"/>
                <a:cs typeface="Arial" panose="020B0604020202020204" pitchFamily="34" charset="0"/>
              </a:rPr>
              <a:t>uit</a:t>
            </a:r>
            <a:r>
              <a:rPr lang="en-US" altLang="nl-NL" dirty="0">
                <a:latin typeface="+mn-lt"/>
                <a:cs typeface="Arial" panose="020B0604020202020204" pitchFamily="34" charset="0"/>
              </a:rPr>
              <a:t> de </a:t>
            </a:r>
            <a:r>
              <a:rPr lang="en-US" altLang="nl-NL" dirty="0" err="1">
                <a:latin typeface="+mn-lt"/>
                <a:cs typeface="Arial" panose="020B0604020202020204" pitchFamily="34" charset="0"/>
              </a:rPr>
              <a:t>periferie</a:t>
            </a:r>
            <a:r>
              <a:rPr lang="en-US" altLang="nl-NL" dirty="0">
                <a:latin typeface="+mn-lt"/>
                <a:cs typeface="Arial" panose="020B0604020202020204" pitchFamily="34" charset="0"/>
              </a:rPr>
              <a:t> (</a:t>
            </a:r>
            <a:r>
              <a:rPr lang="en-US" altLang="nl-NL" dirty="0" err="1">
                <a:latin typeface="+mn-lt"/>
                <a:cs typeface="Arial" panose="020B0604020202020204" pitchFamily="34" charset="0"/>
              </a:rPr>
              <a:t>infrastructuur</a:t>
            </a:r>
            <a:r>
              <a:rPr lang="en-US" altLang="nl-NL" dirty="0">
                <a:latin typeface="+mn-lt"/>
                <a:cs typeface="Arial" panose="020B0604020202020204" pitchFamily="34" charset="0"/>
              </a:rPr>
              <a:t>)</a:t>
            </a:r>
          </a:p>
        </p:txBody>
      </p:sp>
      <p:sp>
        <p:nvSpPr>
          <p:cNvPr id="10" name="Rectangle 3">
            <a:extLst>
              <a:ext uri="{FF2B5EF4-FFF2-40B4-BE49-F238E27FC236}">
                <a16:creationId xmlns:a16="http://schemas.microsoft.com/office/drawing/2014/main" id="{48233794-9D19-FB15-8F5E-C713A912A7C6}"/>
              </a:ext>
            </a:extLst>
          </p:cNvPr>
          <p:cNvSpPr txBox="1">
            <a:spLocks noChangeArrowheads="1"/>
          </p:cNvSpPr>
          <p:nvPr/>
        </p:nvSpPr>
        <p:spPr bwMode="auto">
          <a:xfrm>
            <a:off x="4836355" y="4512993"/>
            <a:ext cx="2592351" cy="1800062"/>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nl-NL" sz="3100" dirty="0" err="1">
                <a:latin typeface="+mn-lt"/>
                <a:cs typeface="Arial" panose="020B0604020202020204" pitchFamily="34" charset="0"/>
              </a:rPr>
              <a:t>Toegenomen</a:t>
            </a:r>
            <a:r>
              <a:rPr lang="en-US" altLang="nl-NL" sz="3100" dirty="0">
                <a:latin typeface="+mn-lt"/>
                <a:cs typeface="Arial" panose="020B0604020202020204" pitchFamily="34" charset="0"/>
              </a:rPr>
              <a:t> </a:t>
            </a:r>
            <a:r>
              <a:rPr lang="en-US" altLang="nl-NL" sz="3100" dirty="0" err="1">
                <a:latin typeface="+mn-lt"/>
                <a:cs typeface="Arial" panose="020B0604020202020204" pitchFamily="34" charset="0"/>
              </a:rPr>
              <a:t>welvaart</a:t>
            </a:r>
            <a:r>
              <a:rPr lang="en-US" altLang="nl-NL" sz="3100" dirty="0">
                <a:latin typeface="+mn-lt"/>
                <a:cs typeface="Arial" panose="020B0604020202020204" pitchFamily="34" charset="0"/>
              </a:rPr>
              <a:t> (luxe </a:t>
            </a:r>
            <a:r>
              <a:rPr lang="en-US" altLang="nl-NL" sz="3100" dirty="0" err="1">
                <a:latin typeface="+mn-lt"/>
                <a:cs typeface="Arial" panose="020B0604020202020204" pitchFamily="34" charset="0"/>
              </a:rPr>
              <a:t>producten</a:t>
            </a:r>
            <a:r>
              <a:rPr lang="en-US" altLang="nl-NL" sz="3100" dirty="0">
                <a:latin typeface="+mn-lt"/>
                <a:cs typeface="Arial" panose="020B0604020202020204" pitchFamily="34" charset="0"/>
              </a:rPr>
              <a:t>)</a:t>
            </a:r>
          </a:p>
        </p:txBody>
      </p:sp>
      <p:sp>
        <p:nvSpPr>
          <p:cNvPr id="11" name="Rectangle 3">
            <a:extLst>
              <a:ext uri="{FF2B5EF4-FFF2-40B4-BE49-F238E27FC236}">
                <a16:creationId xmlns:a16="http://schemas.microsoft.com/office/drawing/2014/main" id="{933CF397-9FB2-FDDB-3EE9-8B90DB6AEE77}"/>
              </a:ext>
            </a:extLst>
          </p:cNvPr>
          <p:cNvSpPr txBox="1">
            <a:spLocks noChangeArrowheads="1"/>
          </p:cNvSpPr>
          <p:nvPr/>
        </p:nvSpPr>
        <p:spPr bwMode="auto">
          <a:xfrm>
            <a:off x="7615119" y="4512994"/>
            <a:ext cx="2642622" cy="1800061"/>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nl-NL" dirty="0" err="1">
                <a:latin typeface="+mn-lt"/>
                <a:cs typeface="Arial" panose="020B0604020202020204" pitchFamily="34" charset="0"/>
              </a:rPr>
              <a:t>Kapitaal</a:t>
            </a:r>
            <a:r>
              <a:rPr lang="en-US" altLang="nl-NL" dirty="0">
                <a:latin typeface="+mn-lt"/>
                <a:cs typeface="Arial" panose="020B0604020202020204" pitchFamily="34" charset="0"/>
              </a:rPr>
              <a:t> </a:t>
            </a:r>
            <a:r>
              <a:rPr lang="en-US" altLang="nl-NL" dirty="0" err="1">
                <a:latin typeface="+mn-lt"/>
                <a:cs typeface="Arial" panose="020B0604020202020204" pitchFamily="34" charset="0"/>
              </a:rPr>
              <a:t>en</a:t>
            </a:r>
            <a:r>
              <a:rPr lang="en-US" altLang="nl-NL" dirty="0">
                <a:latin typeface="+mn-lt"/>
                <a:cs typeface="Arial" panose="020B0604020202020204" pitchFamily="34" charset="0"/>
              </a:rPr>
              <a:t> </a:t>
            </a:r>
            <a:r>
              <a:rPr lang="en-US" altLang="nl-NL" dirty="0" err="1">
                <a:latin typeface="+mn-lt"/>
                <a:cs typeface="Arial" panose="020B0604020202020204" pitchFamily="34" charset="0"/>
              </a:rPr>
              <a:t>kennis</a:t>
            </a:r>
            <a:r>
              <a:rPr lang="en-US" altLang="nl-NL" dirty="0">
                <a:latin typeface="+mn-lt"/>
                <a:cs typeface="Arial" panose="020B0604020202020204" pitchFamily="34" charset="0"/>
              </a:rPr>
              <a:t> </a:t>
            </a:r>
            <a:r>
              <a:rPr lang="en-US" altLang="nl-NL" dirty="0" err="1">
                <a:latin typeface="+mn-lt"/>
                <a:cs typeface="Arial" panose="020B0604020202020204" pitchFamily="34" charset="0"/>
              </a:rPr>
              <a:t>neemt</a:t>
            </a:r>
            <a:r>
              <a:rPr lang="en-US" altLang="nl-NL" dirty="0">
                <a:latin typeface="+mn-lt"/>
                <a:cs typeface="Arial" panose="020B0604020202020204" pitchFamily="34" charset="0"/>
              </a:rPr>
              <a:t> toe</a:t>
            </a:r>
          </a:p>
        </p:txBody>
      </p:sp>
      <p:sp>
        <p:nvSpPr>
          <p:cNvPr id="12" name="Pijl: links 1">
            <a:extLst>
              <a:ext uri="{FF2B5EF4-FFF2-40B4-BE49-F238E27FC236}">
                <a16:creationId xmlns:a16="http://schemas.microsoft.com/office/drawing/2014/main" id="{4151E3DF-BC00-31A8-4229-706C85201482}"/>
              </a:ext>
            </a:extLst>
          </p:cNvPr>
          <p:cNvSpPr>
            <a:spLocks noChangeArrowheads="1"/>
          </p:cNvSpPr>
          <p:nvPr/>
        </p:nvSpPr>
        <p:spPr bwMode="auto">
          <a:xfrm rot="18334595">
            <a:off x="2748036" y="3336555"/>
            <a:ext cx="792180" cy="1080146"/>
          </a:xfrm>
          <a:prstGeom prst="leftArrow">
            <a:avLst>
              <a:gd name="adj1" fmla="val 50000"/>
              <a:gd name="adj2" fmla="val 50000"/>
            </a:avLst>
          </a:prstGeom>
          <a:solidFill>
            <a:srgbClr val="7030A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nl-NL" altLang="nl-NL" sz="1800">
              <a:latin typeface="+mn-lt"/>
            </a:endParaRPr>
          </a:p>
        </p:txBody>
      </p:sp>
      <p:sp>
        <p:nvSpPr>
          <p:cNvPr id="13" name="Pijl: links 8">
            <a:extLst>
              <a:ext uri="{FF2B5EF4-FFF2-40B4-BE49-F238E27FC236}">
                <a16:creationId xmlns:a16="http://schemas.microsoft.com/office/drawing/2014/main" id="{471BB46D-BA6C-1C7C-E1C1-5754843BA1ED}"/>
              </a:ext>
            </a:extLst>
          </p:cNvPr>
          <p:cNvSpPr>
            <a:spLocks noChangeArrowheads="1"/>
          </p:cNvSpPr>
          <p:nvPr/>
        </p:nvSpPr>
        <p:spPr bwMode="auto">
          <a:xfrm rot="13917899">
            <a:off x="8149042" y="3301585"/>
            <a:ext cx="792180" cy="1080146"/>
          </a:xfrm>
          <a:prstGeom prst="leftArrow">
            <a:avLst>
              <a:gd name="adj1" fmla="val 50000"/>
              <a:gd name="adj2" fmla="val 51856"/>
            </a:avLst>
          </a:prstGeom>
          <a:solidFill>
            <a:srgbClr val="7030A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nl-NL" altLang="nl-NL" sz="1800">
              <a:latin typeface="+mn-lt"/>
            </a:endParaRPr>
          </a:p>
        </p:txBody>
      </p:sp>
      <p:sp>
        <p:nvSpPr>
          <p:cNvPr id="14" name="Pijl: links 9">
            <a:extLst>
              <a:ext uri="{FF2B5EF4-FFF2-40B4-BE49-F238E27FC236}">
                <a16:creationId xmlns:a16="http://schemas.microsoft.com/office/drawing/2014/main" id="{00FB7810-EFD1-4AD6-319E-C51B199DEF31}"/>
              </a:ext>
            </a:extLst>
          </p:cNvPr>
          <p:cNvSpPr>
            <a:spLocks noChangeArrowheads="1"/>
          </p:cNvSpPr>
          <p:nvPr/>
        </p:nvSpPr>
        <p:spPr bwMode="auto">
          <a:xfrm rot="16200000">
            <a:off x="5535937" y="3291400"/>
            <a:ext cx="804946" cy="1080146"/>
          </a:xfrm>
          <a:prstGeom prst="leftArrow">
            <a:avLst>
              <a:gd name="adj1" fmla="val 50000"/>
              <a:gd name="adj2" fmla="val 50000"/>
            </a:avLst>
          </a:prstGeom>
          <a:solidFill>
            <a:srgbClr val="7030A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nl-NL" altLang="nl-NL" sz="1800">
              <a:latin typeface="+mn-lt"/>
            </a:endParaRPr>
          </a:p>
        </p:txBody>
      </p:sp>
      <p:pic>
        <p:nvPicPr>
          <p:cNvPr id="1026" name="Picture 2">
            <a:extLst>
              <a:ext uri="{FF2B5EF4-FFF2-40B4-BE49-F238E27FC236}">
                <a16:creationId xmlns:a16="http://schemas.microsoft.com/office/drawing/2014/main" id="{8A1112B0-A398-C8F7-6B0A-F901D0FBE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483" y="292497"/>
            <a:ext cx="3079291" cy="12448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768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1">
            <a:extLst>
              <a:ext uri="{FF2B5EF4-FFF2-40B4-BE49-F238E27FC236}">
                <a16:creationId xmlns:a16="http://schemas.microsoft.com/office/drawing/2014/main" id="{6EF43FBA-4EA9-5DFE-F685-5FEE23931729}"/>
              </a:ext>
            </a:extLst>
          </p:cNvPr>
          <p:cNvSpPr txBox="1">
            <a:spLocks/>
          </p:cNvSpPr>
          <p:nvPr/>
        </p:nvSpPr>
        <p:spPr>
          <a:xfrm>
            <a:off x="371061" y="220831"/>
            <a:ext cx="8497168" cy="1011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7030A0"/>
                </a:solidFill>
                <a:latin typeface="+mn-lt"/>
              </a:rPr>
              <a:t>Examenvraag ‘BRICS-MINT’</a:t>
            </a:r>
          </a:p>
        </p:txBody>
      </p:sp>
      <p:pic>
        <p:nvPicPr>
          <p:cNvPr id="3" name="Afbeelding 2">
            <a:extLst>
              <a:ext uri="{FF2B5EF4-FFF2-40B4-BE49-F238E27FC236}">
                <a16:creationId xmlns:a16="http://schemas.microsoft.com/office/drawing/2014/main" id="{11D4762C-EFE4-DC06-5C71-79A24BEB900A}"/>
              </a:ext>
            </a:extLst>
          </p:cNvPr>
          <p:cNvPicPr>
            <a:picLocks noChangeAspect="1"/>
          </p:cNvPicPr>
          <p:nvPr/>
        </p:nvPicPr>
        <p:blipFill>
          <a:blip r:embed="rId3"/>
          <a:stretch>
            <a:fillRect/>
          </a:stretch>
        </p:blipFill>
        <p:spPr>
          <a:xfrm>
            <a:off x="371061" y="1087748"/>
            <a:ext cx="8181061" cy="2004297"/>
          </a:xfrm>
          <a:prstGeom prst="rect">
            <a:avLst/>
          </a:prstGeom>
        </p:spPr>
      </p:pic>
      <p:pic>
        <p:nvPicPr>
          <p:cNvPr id="5" name="Afbeelding 4">
            <a:extLst>
              <a:ext uri="{FF2B5EF4-FFF2-40B4-BE49-F238E27FC236}">
                <a16:creationId xmlns:a16="http://schemas.microsoft.com/office/drawing/2014/main" id="{6A201159-8526-B9E5-756A-0933A5496C5D}"/>
              </a:ext>
            </a:extLst>
          </p:cNvPr>
          <p:cNvPicPr>
            <a:picLocks noChangeAspect="1"/>
          </p:cNvPicPr>
          <p:nvPr/>
        </p:nvPicPr>
        <p:blipFill>
          <a:blip r:embed="rId4"/>
          <a:stretch>
            <a:fillRect/>
          </a:stretch>
        </p:blipFill>
        <p:spPr>
          <a:xfrm>
            <a:off x="3009207" y="3429000"/>
            <a:ext cx="6575714" cy="3093106"/>
          </a:xfrm>
          <a:prstGeom prst="rect">
            <a:avLst/>
          </a:prstGeom>
        </p:spPr>
      </p:pic>
      <p:sp>
        <p:nvSpPr>
          <p:cNvPr id="10" name="Titel 1">
            <a:extLst>
              <a:ext uri="{FF2B5EF4-FFF2-40B4-BE49-F238E27FC236}">
                <a16:creationId xmlns:a16="http://schemas.microsoft.com/office/drawing/2014/main" id="{3294AAC2-37CC-F565-05C9-A897E371853B}"/>
              </a:ext>
            </a:extLst>
          </p:cNvPr>
          <p:cNvSpPr txBox="1">
            <a:spLocks/>
          </p:cNvSpPr>
          <p:nvPr/>
        </p:nvSpPr>
        <p:spPr>
          <a:xfrm>
            <a:off x="2827183" y="3207108"/>
            <a:ext cx="6981835" cy="3430061"/>
          </a:xfrm>
          <a:prstGeom prst="rect">
            <a:avLst/>
          </a:prstGeom>
          <a:ln w="63500">
            <a:solidFill>
              <a:srgbClr val="7030A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solidFill>
                <a:srgbClr val="7030A0"/>
              </a:solidFill>
              <a:latin typeface="+mn-lt"/>
            </a:endParaRPr>
          </a:p>
        </p:txBody>
      </p:sp>
    </p:spTree>
    <p:extLst>
      <p:ext uri="{BB962C8B-B14F-4D97-AF65-F5344CB8AC3E}">
        <p14:creationId xmlns:p14="http://schemas.microsoft.com/office/powerpoint/2010/main" val="1608265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6BC28-ADEE-0628-5E2D-8C7443208EEE}"/>
            </a:ext>
          </a:extLst>
        </p:cNvPr>
        <p:cNvGrpSpPr/>
        <p:nvPr/>
      </p:nvGrpSpPr>
      <p:grpSpPr>
        <a:xfrm>
          <a:off x="0" y="0"/>
          <a:ext cx="0" cy="0"/>
          <a:chOff x="0" y="0"/>
          <a:chExt cx="0" cy="0"/>
        </a:xfrm>
      </p:grpSpPr>
      <p:sp>
        <p:nvSpPr>
          <p:cNvPr id="26" name="Titel 1">
            <a:extLst>
              <a:ext uri="{FF2B5EF4-FFF2-40B4-BE49-F238E27FC236}">
                <a16:creationId xmlns:a16="http://schemas.microsoft.com/office/drawing/2014/main" id="{DBDC0B6A-4136-137D-7E1A-1DBEA4343831}"/>
              </a:ext>
            </a:extLst>
          </p:cNvPr>
          <p:cNvSpPr txBox="1">
            <a:spLocks/>
          </p:cNvSpPr>
          <p:nvPr/>
        </p:nvSpPr>
        <p:spPr>
          <a:xfrm>
            <a:off x="658095" y="220831"/>
            <a:ext cx="8497168" cy="1011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7030A0"/>
                </a:solidFill>
                <a:latin typeface="+mn-lt"/>
              </a:rPr>
              <a:t>Examenvraag ‘BRICS-MINT’ (2)</a:t>
            </a:r>
          </a:p>
        </p:txBody>
      </p:sp>
      <p:pic>
        <p:nvPicPr>
          <p:cNvPr id="4" name="Afbeelding 3">
            <a:extLst>
              <a:ext uri="{FF2B5EF4-FFF2-40B4-BE49-F238E27FC236}">
                <a16:creationId xmlns:a16="http://schemas.microsoft.com/office/drawing/2014/main" id="{84A4EB26-5A1E-0100-314B-66D158EF49A2}"/>
              </a:ext>
            </a:extLst>
          </p:cNvPr>
          <p:cNvPicPr>
            <a:picLocks noChangeAspect="1"/>
          </p:cNvPicPr>
          <p:nvPr/>
        </p:nvPicPr>
        <p:blipFill>
          <a:blip r:embed="rId3"/>
          <a:stretch>
            <a:fillRect/>
          </a:stretch>
        </p:blipFill>
        <p:spPr>
          <a:xfrm>
            <a:off x="658095" y="1232068"/>
            <a:ext cx="8399408" cy="4837579"/>
          </a:xfrm>
          <a:prstGeom prst="rect">
            <a:avLst/>
          </a:prstGeom>
        </p:spPr>
      </p:pic>
    </p:spTree>
    <p:extLst>
      <p:ext uri="{BB962C8B-B14F-4D97-AF65-F5344CB8AC3E}">
        <p14:creationId xmlns:p14="http://schemas.microsoft.com/office/powerpoint/2010/main" val="1571841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AD3AA-6C68-4BE3-BCAC-BF22530ADA0F}"/>
              </a:ext>
            </a:extLst>
          </p:cNvPr>
          <p:cNvSpPr>
            <a:spLocks noGrp="1"/>
          </p:cNvSpPr>
          <p:nvPr>
            <p:ph type="title"/>
          </p:nvPr>
        </p:nvSpPr>
        <p:spPr/>
        <p:txBody>
          <a:bodyPr>
            <a:normAutofit/>
          </a:bodyPr>
          <a:lstStyle/>
          <a:p>
            <a:r>
              <a:rPr lang="nl-NL" sz="6000" dirty="0">
                <a:solidFill>
                  <a:srgbClr val="7030A0"/>
                </a:solidFill>
                <a:latin typeface="+mn-lt"/>
              </a:rPr>
              <a:t>Demografisch transitiemodel</a:t>
            </a:r>
          </a:p>
        </p:txBody>
      </p:sp>
      <p:grpSp>
        <p:nvGrpSpPr>
          <p:cNvPr id="3" name="Groep 2">
            <a:extLst>
              <a:ext uri="{FF2B5EF4-FFF2-40B4-BE49-F238E27FC236}">
                <a16:creationId xmlns:a16="http://schemas.microsoft.com/office/drawing/2014/main" id="{36041D1B-7CEA-686A-4E32-EC32DD3E8030}"/>
              </a:ext>
            </a:extLst>
          </p:cNvPr>
          <p:cNvGrpSpPr/>
          <p:nvPr/>
        </p:nvGrpSpPr>
        <p:grpSpPr>
          <a:xfrm>
            <a:off x="1961737" y="1711045"/>
            <a:ext cx="7379723" cy="4781830"/>
            <a:chOff x="1978362" y="1601474"/>
            <a:chExt cx="7379723" cy="4781830"/>
          </a:xfrm>
        </p:grpSpPr>
        <p:pic>
          <p:nvPicPr>
            <p:cNvPr id="9" name="Picture 8">
              <a:extLst>
                <a:ext uri="{FF2B5EF4-FFF2-40B4-BE49-F238E27FC236}">
                  <a16:creationId xmlns:a16="http://schemas.microsoft.com/office/drawing/2014/main" id="{7DEAFDAE-CAA2-41D4-8F49-546A858A0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362" y="1601474"/>
              <a:ext cx="7294832" cy="3449638"/>
            </a:xfrm>
            <a:prstGeom prst="rect">
              <a:avLst/>
            </a:prstGeom>
          </p:spPr>
        </p:pic>
        <p:pic>
          <p:nvPicPr>
            <p:cNvPr id="6146" name="Picture 2" descr="https://images.populationpyramid.net/capture/?selector=%23pyramid-share-container&amp;url=https%3A%2F%2Fwww.populationpyramid.net%2Fafghanistan%2F2019%2F%3Fshare%3Dtr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6436" y="4806950"/>
              <a:ext cx="1530257" cy="15462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mages.populationpyramid.net/capture/?selector=%23pyramid-share-container&amp;url=https%3A%2F%2Fwww.populationpyramid.net%2Fangola%2F2019%2F%3Fshare%3Dtr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0134" y="4806950"/>
              <a:ext cx="1517688" cy="153352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ttps://images.populationpyramid.net/capture/?selector=%23pyramid-share-container&amp;url=https%3A%2F%2Fwww.populationpyramid.net%2Findia%2F2019%2F%3Fshare%3Dtru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9992" y="4806950"/>
              <a:ext cx="1530257" cy="1546225"/>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https://images.populationpyramid.net/capture/?selector=%23pyramid-share-container&amp;url=https%3A%2F%2Fwww.populationpyramid.net%2Fgermany%2F2019%2F%3Fshare%3Dtru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3215" y="4994088"/>
              <a:ext cx="1374870" cy="13892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2454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B9E128-813C-492B-A7DD-5EBABA1B9EDC}"/>
              </a:ext>
            </a:extLst>
          </p:cNvPr>
          <p:cNvSpPr>
            <a:spLocks noGrp="1"/>
          </p:cNvSpPr>
          <p:nvPr>
            <p:ph type="title"/>
          </p:nvPr>
        </p:nvSpPr>
        <p:spPr/>
        <p:txBody>
          <a:bodyPr>
            <a:normAutofit/>
          </a:bodyPr>
          <a:lstStyle/>
          <a:p>
            <a:r>
              <a:rPr lang="nl-NL" sz="6000" dirty="0">
                <a:solidFill>
                  <a:srgbClr val="7030A0"/>
                </a:solidFill>
              </a:rPr>
              <a:t>Domein Aarde</a:t>
            </a:r>
          </a:p>
        </p:txBody>
      </p:sp>
      <p:sp>
        <p:nvSpPr>
          <p:cNvPr id="3" name="Tijdelijke aanduiding voor inhoud 2">
            <a:extLst>
              <a:ext uri="{FF2B5EF4-FFF2-40B4-BE49-F238E27FC236}">
                <a16:creationId xmlns:a16="http://schemas.microsoft.com/office/drawing/2014/main" id="{6925D45D-5241-45DA-9720-109F74544900}"/>
              </a:ext>
            </a:extLst>
          </p:cNvPr>
          <p:cNvSpPr>
            <a:spLocks noGrp="1"/>
          </p:cNvSpPr>
          <p:nvPr>
            <p:ph sz="half" idx="1"/>
          </p:nvPr>
        </p:nvSpPr>
        <p:spPr/>
        <p:txBody>
          <a:bodyPr/>
          <a:lstStyle/>
          <a:p>
            <a:pPr marL="0" indent="0">
              <a:buNone/>
            </a:pPr>
            <a:r>
              <a:rPr lang="nl-NL" dirty="0">
                <a:solidFill>
                  <a:srgbClr val="7030A0"/>
                </a:solidFill>
              </a:rPr>
              <a:t>Endogene processen:</a:t>
            </a:r>
          </a:p>
          <a:p>
            <a:r>
              <a:rPr lang="nl-NL" dirty="0">
                <a:solidFill>
                  <a:srgbClr val="7030A0"/>
                </a:solidFill>
              </a:rPr>
              <a:t>Wat zijn endogene processen?</a:t>
            </a:r>
          </a:p>
          <a:p>
            <a:r>
              <a:rPr lang="nl-NL" dirty="0" err="1">
                <a:solidFill>
                  <a:srgbClr val="7030A0"/>
                </a:solidFill>
              </a:rPr>
              <a:t>Subductiezone</a:t>
            </a:r>
            <a:endParaRPr lang="nl-NL" dirty="0">
              <a:solidFill>
                <a:srgbClr val="7030A0"/>
              </a:solidFill>
            </a:endParaRPr>
          </a:p>
          <a:p>
            <a:r>
              <a:rPr lang="nl-NL" dirty="0">
                <a:solidFill>
                  <a:srgbClr val="7030A0"/>
                </a:solidFill>
              </a:rPr>
              <a:t>Type vulkanen en erupties</a:t>
            </a:r>
          </a:p>
          <a:p>
            <a:r>
              <a:rPr lang="nl-NL" dirty="0">
                <a:solidFill>
                  <a:srgbClr val="7030A0"/>
                </a:solidFill>
              </a:rPr>
              <a:t>Gesteentekringloop</a:t>
            </a:r>
          </a:p>
          <a:p>
            <a:pPr marL="0" indent="0">
              <a:buNone/>
            </a:pPr>
            <a:endParaRPr lang="nl-NL" dirty="0">
              <a:solidFill>
                <a:srgbClr val="7030A0"/>
              </a:solidFill>
            </a:endParaRPr>
          </a:p>
        </p:txBody>
      </p:sp>
      <p:sp>
        <p:nvSpPr>
          <p:cNvPr id="4" name="Tijdelijke aanduiding voor inhoud 3">
            <a:extLst>
              <a:ext uri="{FF2B5EF4-FFF2-40B4-BE49-F238E27FC236}">
                <a16:creationId xmlns:a16="http://schemas.microsoft.com/office/drawing/2014/main" id="{8C971CC9-79C7-4CA5-8D92-6F3D515321F3}"/>
              </a:ext>
            </a:extLst>
          </p:cNvPr>
          <p:cNvSpPr>
            <a:spLocks noGrp="1"/>
          </p:cNvSpPr>
          <p:nvPr>
            <p:ph sz="half" idx="2"/>
          </p:nvPr>
        </p:nvSpPr>
        <p:spPr/>
        <p:txBody>
          <a:bodyPr/>
          <a:lstStyle/>
          <a:p>
            <a:pPr marL="0" indent="0">
              <a:buNone/>
            </a:pPr>
            <a:r>
              <a:rPr lang="nl-NL" dirty="0">
                <a:solidFill>
                  <a:srgbClr val="7030A0"/>
                </a:solidFill>
              </a:rPr>
              <a:t>Exogene processen:</a:t>
            </a:r>
          </a:p>
          <a:p>
            <a:r>
              <a:rPr lang="nl-NL" dirty="0">
                <a:solidFill>
                  <a:srgbClr val="7030A0"/>
                </a:solidFill>
              </a:rPr>
              <a:t>Wat zijn exogene processen?</a:t>
            </a:r>
          </a:p>
          <a:p>
            <a:r>
              <a:rPr lang="nl-NL" dirty="0">
                <a:solidFill>
                  <a:srgbClr val="7030A0"/>
                </a:solidFill>
              </a:rPr>
              <a:t>Mondiale luchtstromen</a:t>
            </a:r>
          </a:p>
          <a:p>
            <a:r>
              <a:rPr lang="nl-NL" dirty="0">
                <a:solidFill>
                  <a:srgbClr val="7030A0"/>
                </a:solidFill>
              </a:rPr>
              <a:t>Klimaatclassificatie van </a:t>
            </a:r>
            <a:r>
              <a:rPr lang="nl-NL" dirty="0" err="1">
                <a:solidFill>
                  <a:srgbClr val="7030A0"/>
                </a:solidFill>
              </a:rPr>
              <a:t>Köppen</a:t>
            </a:r>
            <a:endParaRPr lang="nl-NL" dirty="0">
              <a:solidFill>
                <a:srgbClr val="7030A0"/>
              </a:solidFill>
            </a:endParaRPr>
          </a:p>
          <a:p>
            <a:r>
              <a:rPr lang="nl-NL" dirty="0">
                <a:solidFill>
                  <a:srgbClr val="7030A0"/>
                </a:solidFill>
              </a:rPr>
              <a:t>Erosie &amp; verwering</a:t>
            </a:r>
          </a:p>
          <a:p>
            <a:r>
              <a:rPr lang="nl-NL" dirty="0">
                <a:solidFill>
                  <a:srgbClr val="7030A0"/>
                </a:solidFill>
              </a:rPr>
              <a:t>Klimaatfactoren</a:t>
            </a:r>
          </a:p>
        </p:txBody>
      </p:sp>
    </p:spTree>
    <p:extLst>
      <p:ext uri="{BB962C8B-B14F-4D97-AF65-F5344CB8AC3E}">
        <p14:creationId xmlns:p14="http://schemas.microsoft.com/office/powerpoint/2010/main" val="3799933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26FA-7C9B-486E-A14A-18C65A929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293" y="1690688"/>
            <a:ext cx="10653414" cy="4015946"/>
          </a:xfrm>
          <a:prstGeom prst="rect">
            <a:avLst/>
          </a:prstGeom>
          <a:ln>
            <a:noFill/>
          </a:ln>
          <a:effectLst>
            <a:softEdge rad="112500"/>
          </a:effectLst>
        </p:spPr>
      </p:pic>
      <p:sp>
        <p:nvSpPr>
          <p:cNvPr id="2" name="Titel 1">
            <a:extLst>
              <a:ext uri="{FF2B5EF4-FFF2-40B4-BE49-F238E27FC236}">
                <a16:creationId xmlns:a16="http://schemas.microsoft.com/office/drawing/2014/main" id="{804B2CB8-42BA-437A-B866-5AB2349A1B86}"/>
              </a:ext>
            </a:extLst>
          </p:cNvPr>
          <p:cNvSpPr>
            <a:spLocks noGrp="1"/>
          </p:cNvSpPr>
          <p:nvPr>
            <p:ph type="title"/>
          </p:nvPr>
        </p:nvSpPr>
        <p:spPr/>
        <p:txBody>
          <a:bodyPr/>
          <a:lstStyle/>
          <a:p>
            <a:r>
              <a:rPr lang="nl-NL" dirty="0" err="1">
                <a:solidFill>
                  <a:srgbClr val="7030A0"/>
                </a:solidFill>
              </a:rPr>
              <a:t>Ridge</a:t>
            </a:r>
            <a:r>
              <a:rPr lang="nl-NL" dirty="0">
                <a:solidFill>
                  <a:srgbClr val="7030A0"/>
                </a:solidFill>
              </a:rPr>
              <a:t> push </a:t>
            </a:r>
            <a:r>
              <a:rPr lang="nl-NL" dirty="0" err="1">
                <a:solidFill>
                  <a:srgbClr val="7030A0"/>
                </a:solidFill>
              </a:rPr>
              <a:t>v.s.</a:t>
            </a:r>
            <a:r>
              <a:rPr lang="nl-NL" dirty="0">
                <a:solidFill>
                  <a:srgbClr val="7030A0"/>
                </a:solidFill>
              </a:rPr>
              <a:t> slab pull</a:t>
            </a:r>
          </a:p>
        </p:txBody>
      </p:sp>
    </p:spTree>
    <p:extLst>
      <p:ext uri="{BB962C8B-B14F-4D97-AF65-F5344CB8AC3E}">
        <p14:creationId xmlns:p14="http://schemas.microsoft.com/office/powerpoint/2010/main" val="3879802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4A9AA-BEF8-3F79-9CFC-D206B660DE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5B00E8-8E38-99E2-9368-5A24CE3A1D76}"/>
              </a:ext>
            </a:extLst>
          </p:cNvPr>
          <p:cNvSpPr>
            <a:spLocks noGrp="1"/>
          </p:cNvSpPr>
          <p:nvPr>
            <p:ph type="title"/>
          </p:nvPr>
        </p:nvSpPr>
        <p:spPr>
          <a:xfrm>
            <a:off x="566351" y="218942"/>
            <a:ext cx="10515600" cy="860488"/>
          </a:xfrm>
        </p:spPr>
        <p:txBody>
          <a:bodyPr/>
          <a:lstStyle/>
          <a:p>
            <a:r>
              <a:rPr lang="nl-NL" dirty="0">
                <a:solidFill>
                  <a:srgbClr val="7030A0"/>
                </a:solidFill>
              </a:rPr>
              <a:t>Rekspanning</a:t>
            </a:r>
          </a:p>
        </p:txBody>
      </p:sp>
      <p:pic>
        <p:nvPicPr>
          <p:cNvPr id="4" name="Afbeelding 3">
            <a:extLst>
              <a:ext uri="{FF2B5EF4-FFF2-40B4-BE49-F238E27FC236}">
                <a16:creationId xmlns:a16="http://schemas.microsoft.com/office/drawing/2014/main" id="{433F7CB3-0474-CD16-3A3F-E0A6D8AFCBC9}"/>
              </a:ext>
            </a:extLst>
          </p:cNvPr>
          <p:cNvPicPr>
            <a:picLocks noChangeAspect="1"/>
          </p:cNvPicPr>
          <p:nvPr/>
        </p:nvPicPr>
        <p:blipFill>
          <a:blip r:embed="rId3"/>
          <a:stretch>
            <a:fillRect/>
          </a:stretch>
        </p:blipFill>
        <p:spPr>
          <a:xfrm>
            <a:off x="295633" y="2218687"/>
            <a:ext cx="5964194" cy="4224992"/>
          </a:xfrm>
          <a:prstGeom prst="rect">
            <a:avLst/>
          </a:prstGeom>
          <a:ln>
            <a:noFill/>
          </a:ln>
          <a:effectLst>
            <a:softEdge rad="112500"/>
          </a:effectLst>
        </p:spPr>
      </p:pic>
      <p:pic>
        <p:nvPicPr>
          <p:cNvPr id="6" name="Afbeelding 5">
            <a:extLst>
              <a:ext uri="{FF2B5EF4-FFF2-40B4-BE49-F238E27FC236}">
                <a16:creationId xmlns:a16="http://schemas.microsoft.com/office/drawing/2014/main" id="{E35D3FB0-1CE5-94DD-DD42-E54A4E4E6FEC}"/>
              </a:ext>
            </a:extLst>
          </p:cNvPr>
          <p:cNvPicPr>
            <a:picLocks noChangeAspect="1"/>
          </p:cNvPicPr>
          <p:nvPr/>
        </p:nvPicPr>
        <p:blipFill>
          <a:blip r:embed="rId4"/>
          <a:stretch>
            <a:fillRect/>
          </a:stretch>
        </p:blipFill>
        <p:spPr>
          <a:xfrm>
            <a:off x="566351" y="881722"/>
            <a:ext cx="9578546" cy="1645096"/>
          </a:xfrm>
          <a:prstGeom prst="rect">
            <a:avLst/>
          </a:prstGeom>
        </p:spPr>
      </p:pic>
      <p:pic>
        <p:nvPicPr>
          <p:cNvPr id="1026" name="Picture 2">
            <a:extLst>
              <a:ext uri="{FF2B5EF4-FFF2-40B4-BE49-F238E27FC236}">
                <a16:creationId xmlns:a16="http://schemas.microsoft.com/office/drawing/2014/main" id="{EED1CCA7-235D-D452-F02C-ABAD3E9C9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3473" y="2540156"/>
            <a:ext cx="5434040" cy="37661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69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D8608-DB03-7DFB-4335-F58D728C01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37A956-F109-3C32-5C5C-683D8FD00973}"/>
              </a:ext>
            </a:extLst>
          </p:cNvPr>
          <p:cNvSpPr>
            <a:spLocks noGrp="1"/>
          </p:cNvSpPr>
          <p:nvPr>
            <p:ph type="title"/>
          </p:nvPr>
        </p:nvSpPr>
        <p:spPr>
          <a:xfrm>
            <a:off x="479854" y="439265"/>
            <a:ext cx="10515600" cy="1325563"/>
          </a:xfrm>
        </p:spPr>
        <p:txBody>
          <a:bodyPr/>
          <a:lstStyle/>
          <a:p>
            <a:r>
              <a:rPr lang="nl-NL" dirty="0">
                <a:solidFill>
                  <a:srgbClr val="7030A0"/>
                </a:solidFill>
              </a:rPr>
              <a:t>Complexe plaattektoniek in Middellandse</a:t>
            </a:r>
            <a:br>
              <a:rPr lang="nl-NL" dirty="0">
                <a:solidFill>
                  <a:srgbClr val="7030A0"/>
                </a:solidFill>
              </a:rPr>
            </a:br>
            <a:r>
              <a:rPr lang="nl-NL" dirty="0">
                <a:solidFill>
                  <a:srgbClr val="7030A0"/>
                </a:solidFill>
              </a:rPr>
              <a:t>Zeegebied</a:t>
            </a:r>
          </a:p>
        </p:txBody>
      </p:sp>
      <p:pic>
        <p:nvPicPr>
          <p:cNvPr id="4" name="Afbeelding 3">
            <a:extLst>
              <a:ext uri="{FF2B5EF4-FFF2-40B4-BE49-F238E27FC236}">
                <a16:creationId xmlns:a16="http://schemas.microsoft.com/office/drawing/2014/main" id="{C3BD5658-D887-5D7B-D257-1E8A5F0AA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54" y="1764828"/>
            <a:ext cx="7982466" cy="45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2">
            <a:extLst>
              <a:ext uri="{FF2B5EF4-FFF2-40B4-BE49-F238E27FC236}">
                <a16:creationId xmlns:a16="http://schemas.microsoft.com/office/drawing/2014/main" id="{A6863C87-1412-A2C7-E67A-2B6A13F4C62D}"/>
              </a:ext>
            </a:extLst>
          </p:cNvPr>
          <p:cNvSpPr>
            <a:spLocks noGrp="1"/>
          </p:cNvSpPr>
          <p:nvPr>
            <p:ph sz="half" idx="1"/>
          </p:nvPr>
        </p:nvSpPr>
        <p:spPr>
          <a:xfrm>
            <a:off x="8625016" y="2283811"/>
            <a:ext cx="3239530" cy="4351338"/>
          </a:xfrm>
        </p:spPr>
        <p:txBody>
          <a:bodyPr/>
          <a:lstStyle/>
          <a:p>
            <a:pPr marL="0" indent="0">
              <a:buNone/>
            </a:pPr>
            <a:r>
              <a:rPr lang="nl-NL" dirty="0">
                <a:solidFill>
                  <a:srgbClr val="7030A0"/>
                </a:solidFill>
              </a:rPr>
              <a:t>Beschrijf het ontstaan van het bekken in de </a:t>
            </a:r>
            <a:r>
              <a:rPr lang="nl-NL" dirty="0" err="1">
                <a:solidFill>
                  <a:srgbClr val="7030A0"/>
                </a:solidFill>
              </a:rPr>
              <a:t>Tyrrheense</a:t>
            </a:r>
            <a:r>
              <a:rPr lang="nl-NL" dirty="0">
                <a:solidFill>
                  <a:srgbClr val="7030A0"/>
                </a:solidFill>
              </a:rPr>
              <a:t> zee (of bij het Griekse eiland Rhodos)</a:t>
            </a:r>
          </a:p>
        </p:txBody>
      </p:sp>
    </p:spTree>
    <p:extLst>
      <p:ext uri="{BB962C8B-B14F-4D97-AF65-F5344CB8AC3E}">
        <p14:creationId xmlns:p14="http://schemas.microsoft.com/office/powerpoint/2010/main" val="1644284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63020" y="791255"/>
            <a:ext cx="7640825" cy="1011237"/>
          </a:xfrm>
        </p:spPr>
        <p:txBody>
          <a:bodyPr>
            <a:normAutofit fontScale="90000"/>
          </a:bodyPr>
          <a:lstStyle/>
          <a:p>
            <a:pPr algn="l"/>
            <a:r>
              <a:rPr lang="nl-NL" dirty="0">
                <a:solidFill>
                  <a:srgbClr val="7030A0"/>
                </a:solidFill>
                <a:latin typeface="+mn-lt"/>
              </a:rPr>
              <a:t>Geografische </a:t>
            </a:r>
            <a:br>
              <a:rPr lang="nl-NL" dirty="0">
                <a:solidFill>
                  <a:srgbClr val="7030A0"/>
                </a:solidFill>
                <a:latin typeface="+mn-lt"/>
              </a:rPr>
            </a:br>
            <a:r>
              <a:rPr lang="nl-NL" dirty="0">
                <a:solidFill>
                  <a:srgbClr val="7030A0"/>
                </a:solidFill>
                <a:latin typeface="+mn-lt"/>
              </a:rPr>
              <a:t>dimensies</a:t>
            </a:r>
          </a:p>
        </p:txBody>
      </p:sp>
      <p:pic>
        <p:nvPicPr>
          <p:cNvPr id="7" name="Afbeelding 6">
            <a:extLst>
              <a:ext uri="{FF2B5EF4-FFF2-40B4-BE49-F238E27FC236}">
                <a16:creationId xmlns:a16="http://schemas.microsoft.com/office/drawing/2014/main" id="{6AC11FD1-0A7C-E1AF-1444-04B7495F0064}"/>
              </a:ext>
            </a:extLst>
          </p:cNvPr>
          <p:cNvPicPr>
            <a:picLocks noChangeAspect="1"/>
          </p:cNvPicPr>
          <p:nvPr/>
        </p:nvPicPr>
        <p:blipFill>
          <a:blip r:embed="rId3"/>
          <a:stretch>
            <a:fillRect/>
          </a:stretch>
        </p:blipFill>
        <p:spPr>
          <a:xfrm>
            <a:off x="4587798" y="167914"/>
            <a:ext cx="4854906" cy="6480021"/>
          </a:xfrm>
          <a:prstGeom prst="rect">
            <a:avLst/>
          </a:prstGeom>
        </p:spPr>
      </p:pic>
    </p:spTree>
    <p:extLst>
      <p:ext uri="{BB962C8B-B14F-4D97-AF65-F5344CB8AC3E}">
        <p14:creationId xmlns:p14="http://schemas.microsoft.com/office/powerpoint/2010/main" val="2893681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D5A30-5899-BC80-D747-4C89E3B9E0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6DBB2F-0846-BE66-720D-C64B15BBFA38}"/>
              </a:ext>
            </a:extLst>
          </p:cNvPr>
          <p:cNvSpPr>
            <a:spLocks noGrp="1"/>
          </p:cNvSpPr>
          <p:nvPr>
            <p:ph type="title"/>
          </p:nvPr>
        </p:nvSpPr>
        <p:spPr>
          <a:xfrm>
            <a:off x="479854" y="439265"/>
            <a:ext cx="10515600" cy="1325563"/>
          </a:xfrm>
        </p:spPr>
        <p:txBody>
          <a:bodyPr/>
          <a:lstStyle/>
          <a:p>
            <a:r>
              <a:rPr lang="nl-NL" dirty="0">
                <a:solidFill>
                  <a:srgbClr val="7030A0"/>
                </a:solidFill>
              </a:rPr>
              <a:t>Complexe plaattektoniek in Middellandse</a:t>
            </a:r>
            <a:br>
              <a:rPr lang="nl-NL" dirty="0">
                <a:solidFill>
                  <a:srgbClr val="7030A0"/>
                </a:solidFill>
              </a:rPr>
            </a:br>
            <a:r>
              <a:rPr lang="nl-NL" dirty="0">
                <a:solidFill>
                  <a:srgbClr val="7030A0"/>
                </a:solidFill>
              </a:rPr>
              <a:t>Zeegebied</a:t>
            </a:r>
          </a:p>
        </p:txBody>
      </p:sp>
      <p:pic>
        <p:nvPicPr>
          <p:cNvPr id="3" name="Afbeelding 2">
            <a:extLst>
              <a:ext uri="{FF2B5EF4-FFF2-40B4-BE49-F238E27FC236}">
                <a16:creationId xmlns:a16="http://schemas.microsoft.com/office/drawing/2014/main" id="{D185CA73-8B3E-453A-E8D8-70F3B39B35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0814" y="1661993"/>
            <a:ext cx="8540580" cy="475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86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1B74-6CD3-293F-EBD6-DE0BBD6741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65F5CB-B759-F15E-80A1-0CEAF36B881D}"/>
              </a:ext>
            </a:extLst>
          </p:cNvPr>
          <p:cNvSpPr>
            <a:spLocks noGrp="1"/>
          </p:cNvSpPr>
          <p:nvPr>
            <p:ph type="title"/>
          </p:nvPr>
        </p:nvSpPr>
        <p:spPr>
          <a:xfrm>
            <a:off x="479854" y="279053"/>
            <a:ext cx="10515600" cy="1325563"/>
          </a:xfrm>
        </p:spPr>
        <p:txBody>
          <a:bodyPr>
            <a:normAutofit/>
          </a:bodyPr>
          <a:lstStyle/>
          <a:p>
            <a:r>
              <a:rPr lang="nl-NL" sz="4000" dirty="0">
                <a:solidFill>
                  <a:srgbClr val="7030A0"/>
                </a:solidFill>
              </a:rPr>
              <a:t>Complexe plaattektoniek in Middellandse</a:t>
            </a:r>
            <a:br>
              <a:rPr lang="nl-NL" sz="4000" dirty="0">
                <a:solidFill>
                  <a:srgbClr val="7030A0"/>
                </a:solidFill>
              </a:rPr>
            </a:br>
            <a:r>
              <a:rPr lang="nl-NL" sz="4000" dirty="0">
                <a:solidFill>
                  <a:srgbClr val="7030A0"/>
                </a:solidFill>
              </a:rPr>
              <a:t>Zeegebied</a:t>
            </a:r>
          </a:p>
        </p:txBody>
      </p:sp>
      <p:pic>
        <p:nvPicPr>
          <p:cNvPr id="10" name="Afbeelding 9">
            <a:extLst>
              <a:ext uri="{FF2B5EF4-FFF2-40B4-BE49-F238E27FC236}">
                <a16:creationId xmlns:a16="http://schemas.microsoft.com/office/drawing/2014/main" id="{25C018D5-EB39-E39C-68AA-56D2B4F04A4A}"/>
              </a:ext>
            </a:extLst>
          </p:cNvPr>
          <p:cNvPicPr>
            <a:picLocks noChangeAspect="1"/>
          </p:cNvPicPr>
          <p:nvPr/>
        </p:nvPicPr>
        <p:blipFill>
          <a:blip r:embed="rId3"/>
          <a:stretch>
            <a:fillRect/>
          </a:stretch>
        </p:blipFill>
        <p:spPr>
          <a:xfrm>
            <a:off x="4396945" y="3728665"/>
            <a:ext cx="2488732" cy="2286246"/>
          </a:xfrm>
          <a:prstGeom prst="rect">
            <a:avLst/>
          </a:prstGeom>
          <a:ln>
            <a:noFill/>
          </a:ln>
          <a:effectLst>
            <a:softEdge rad="112500"/>
          </a:effectLst>
        </p:spPr>
      </p:pic>
      <p:pic>
        <p:nvPicPr>
          <p:cNvPr id="14" name="Afbeelding 13">
            <a:extLst>
              <a:ext uri="{FF2B5EF4-FFF2-40B4-BE49-F238E27FC236}">
                <a16:creationId xmlns:a16="http://schemas.microsoft.com/office/drawing/2014/main" id="{9B8F6A55-1A14-F58F-0E94-8109E8DAE176}"/>
              </a:ext>
            </a:extLst>
          </p:cNvPr>
          <p:cNvPicPr>
            <a:picLocks noChangeAspect="1"/>
          </p:cNvPicPr>
          <p:nvPr/>
        </p:nvPicPr>
        <p:blipFill>
          <a:blip r:embed="rId4"/>
          <a:stretch>
            <a:fillRect/>
          </a:stretch>
        </p:blipFill>
        <p:spPr>
          <a:xfrm>
            <a:off x="479854" y="1542502"/>
            <a:ext cx="8874211" cy="1908185"/>
          </a:xfrm>
          <a:prstGeom prst="rect">
            <a:avLst/>
          </a:prstGeom>
        </p:spPr>
      </p:pic>
      <p:pic>
        <p:nvPicPr>
          <p:cNvPr id="16" name="Afbeelding 15">
            <a:extLst>
              <a:ext uri="{FF2B5EF4-FFF2-40B4-BE49-F238E27FC236}">
                <a16:creationId xmlns:a16="http://schemas.microsoft.com/office/drawing/2014/main" id="{16AE015E-57CB-C8C6-0071-E469BA52C68F}"/>
              </a:ext>
            </a:extLst>
          </p:cNvPr>
          <p:cNvPicPr>
            <a:picLocks noChangeAspect="1"/>
          </p:cNvPicPr>
          <p:nvPr/>
        </p:nvPicPr>
        <p:blipFill>
          <a:blip r:embed="rId5"/>
          <a:stretch>
            <a:fillRect/>
          </a:stretch>
        </p:blipFill>
        <p:spPr>
          <a:xfrm>
            <a:off x="436153" y="3646239"/>
            <a:ext cx="3778444" cy="2368672"/>
          </a:xfrm>
          <a:prstGeom prst="rect">
            <a:avLst/>
          </a:prstGeom>
        </p:spPr>
      </p:pic>
      <p:pic>
        <p:nvPicPr>
          <p:cNvPr id="8" name="Afbeelding 7">
            <a:extLst>
              <a:ext uri="{FF2B5EF4-FFF2-40B4-BE49-F238E27FC236}">
                <a16:creationId xmlns:a16="http://schemas.microsoft.com/office/drawing/2014/main" id="{AC1F42AD-8941-4508-F9FE-51901A207945}"/>
              </a:ext>
            </a:extLst>
          </p:cNvPr>
          <p:cNvPicPr>
            <a:picLocks noChangeAspect="1"/>
          </p:cNvPicPr>
          <p:nvPr/>
        </p:nvPicPr>
        <p:blipFill>
          <a:blip r:embed="rId6"/>
          <a:stretch>
            <a:fillRect/>
          </a:stretch>
        </p:blipFill>
        <p:spPr>
          <a:xfrm>
            <a:off x="6993919" y="3127320"/>
            <a:ext cx="4761928" cy="3165569"/>
          </a:xfrm>
          <a:prstGeom prst="rect">
            <a:avLst/>
          </a:prstGeom>
          <a:ln>
            <a:noFill/>
          </a:ln>
          <a:effectLst>
            <a:softEdge rad="112500"/>
          </a:effectLst>
        </p:spPr>
      </p:pic>
    </p:spTree>
    <p:extLst>
      <p:ext uri="{BB962C8B-B14F-4D97-AF65-F5344CB8AC3E}">
        <p14:creationId xmlns:p14="http://schemas.microsoft.com/office/powerpoint/2010/main" val="1208200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23DF3A-AD72-4B11-B643-67752585C40E}"/>
              </a:ext>
            </a:extLst>
          </p:cNvPr>
          <p:cNvSpPr>
            <a:spLocks noGrp="1"/>
          </p:cNvSpPr>
          <p:nvPr>
            <p:ph type="title"/>
          </p:nvPr>
        </p:nvSpPr>
        <p:spPr/>
        <p:txBody>
          <a:bodyPr>
            <a:normAutofit/>
          </a:bodyPr>
          <a:lstStyle/>
          <a:p>
            <a:r>
              <a:rPr lang="nl-NL" sz="6000" dirty="0">
                <a:solidFill>
                  <a:srgbClr val="7030A0"/>
                </a:solidFill>
              </a:rPr>
              <a:t>Platentektoniek: tsunami’s</a:t>
            </a:r>
          </a:p>
        </p:txBody>
      </p:sp>
      <p:pic>
        <p:nvPicPr>
          <p:cNvPr id="5" name="Afbeelding 1">
            <a:extLst>
              <a:ext uri="{FF2B5EF4-FFF2-40B4-BE49-F238E27FC236}">
                <a16:creationId xmlns:a16="http://schemas.microsoft.com/office/drawing/2014/main" id="{DEC5E2C2-B8BC-62BF-5AB5-42334D3362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422" y="1465942"/>
            <a:ext cx="6592482" cy="458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534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23DF3A-AD72-4B11-B643-67752585C40E}"/>
              </a:ext>
            </a:extLst>
          </p:cNvPr>
          <p:cNvSpPr>
            <a:spLocks noGrp="1"/>
          </p:cNvSpPr>
          <p:nvPr>
            <p:ph type="title"/>
          </p:nvPr>
        </p:nvSpPr>
        <p:spPr>
          <a:xfrm>
            <a:off x="272143" y="234497"/>
            <a:ext cx="10515600" cy="1325563"/>
          </a:xfrm>
        </p:spPr>
        <p:txBody>
          <a:bodyPr>
            <a:normAutofit/>
          </a:bodyPr>
          <a:lstStyle/>
          <a:p>
            <a:r>
              <a:rPr lang="nl-NL" sz="6000" dirty="0">
                <a:solidFill>
                  <a:srgbClr val="7030A0"/>
                </a:solidFill>
              </a:rPr>
              <a:t>Platentektoniek: stappenplan</a:t>
            </a:r>
          </a:p>
        </p:txBody>
      </p:sp>
      <p:pic>
        <p:nvPicPr>
          <p:cNvPr id="3" name="Afbeelding 2">
            <a:extLst>
              <a:ext uri="{FF2B5EF4-FFF2-40B4-BE49-F238E27FC236}">
                <a16:creationId xmlns:a16="http://schemas.microsoft.com/office/drawing/2014/main" id="{7D047E49-1302-2B34-3114-1580B3F12C7A}"/>
              </a:ext>
            </a:extLst>
          </p:cNvPr>
          <p:cNvPicPr>
            <a:picLocks noChangeAspect="1"/>
          </p:cNvPicPr>
          <p:nvPr/>
        </p:nvPicPr>
        <p:blipFill>
          <a:blip r:embed="rId3"/>
          <a:stretch>
            <a:fillRect/>
          </a:stretch>
        </p:blipFill>
        <p:spPr>
          <a:xfrm>
            <a:off x="272143" y="1304764"/>
            <a:ext cx="8334828" cy="4076252"/>
          </a:xfrm>
          <a:prstGeom prst="rect">
            <a:avLst/>
          </a:prstGeom>
        </p:spPr>
      </p:pic>
      <p:pic>
        <p:nvPicPr>
          <p:cNvPr id="4" name="Afbeelding 3">
            <a:extLst>
              <a:ext uri="{FF2B5EF4-FFF2-40B4-BE49-F238E27FC236}">
                <a16:creationId xmlns:a16="http://schemas.microsoft.com/office/drawing/2014/main" id="{4A9EDF7C-DFA7-4064-4EFF-A4AC7BE415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0547" y="4760686"/>
            <a:ext cx="3769310" cy="183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4032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4EBDB6C-28ED-834A-A1AB-FB51B15442CC}"/>
              </a:ext>
            </a:extLst>
          </p:cNvPr>
          <p:cNvSpPr>
            <a:spLocks noGrp="1"/>
          </p:cNvSpPr>
          <p:nvPr>
            <p:ph type="title"/>
          </p:nvPr>
        </p:nvSpPr>
        <p:spPr>
          <a:xfrm>
            <a:off x="6832600" y="1283589"/>
            <a:ext cx="4635500" cy="1270000"/>
          </a:xfrm>
        </p:spPr>
        <p:txBody>
          <a:bodyPr/>
          <a:lstStyle/>
          <a:p>
            <a:r>
              <a:rPr lang="nl-NL" dirty="0"/>
              <a:t>Verwering</a:t>
            </a:r>
          </a:p>
        </p:txBody>
      </p:sp>
      <p:sp>
        <p:nvSpPr>
          <p:cNvPr id="4" name="Tijdelijke aanduiding voor tekst 3">
            <a:extLst>
              <a:ext uri="{FF2B5EF4-FFF2-40B4-BE49-F238E27FC236}">
                <a16:creationId xmlns:a16="http://schemas.microsoft.com/office/drawing/2014/main" id="{F9309A7B-1FD9-9E4A-A82E-AA95F6D174F3}"/>
              </a:ext>
            </a:extLst>
          </p:cNvPr>
          <p:cNvSpPr>
            <a:spLocks noGrp="1"/>
          </p:cNvSpPr>
          <p:nvPr>
            <p:ph type="body" sz="quarter" idx="1"/>
          </p:nvPr>
        </p:nvSpPr>
        <p:spPr>
          <a:xfrm>
            <a:off x="6832600" y="2317769"/>
            <a:ext cx="4635500" cy="3744686"/>
          </a:xfrm>
        </p:spPr>
        <p:txBody>
          <a:bodyPr>
            <a:normAutofit/>
          </a:bodyPr>
          <a:lstStyle/>
          <a:p>
            <a:r>
              <a:rPr lang="nl-NL" dirty="0">
                <a:solidFill>
                  <a:srgbClr val="7030A0"/>
                </a:solidFill>
              </a:rPr>
              <a:t>Gesteente verbrokkelt, verkruimelt en valt uiteen.</a:t>
            </a:r>
          </a:p>
          <a:p>
            <a:endParaRPr lang="nl-NL" dirty="0">
              <a:solidFill>
                <a:srgbClr val="7030A0"/>
              </a:solidFill>
            </a:endParaRPr>
          </a:p>
          <a:p>
            <a:pPr marL="0" indent="0">
              <a:buNone/>
            </a:pPr>
            <a:r>
              <a:rPr lang="nl-NL" dirty="0">
                <a:solidFill>
                  <a:srgbClr val="7030A0"/>
                </a:solidFill>
              </a:rPr>
              <a:t>Twee hoofgroepen:</a:t>
            </a:r>
          </a:p>
          <a:p>
            <a:pPr marL="285750" indent="-285750">
              <a:buFontTx/>
              <a:buChar char="-"/>
            </a:pPr>
            <a:r>
              <a:rPr lang="nl-NL" dirty="0">
                <a:solidFill>
                  <a:srgbClr val="7030A0"/>
                </a:solidFill>
              </a:rPr>
              <a:t>Mechanische verwering</a:t>
            </a:r>
          </a:p>
          <a:p>
            <a:pPr marL="285750" indent="-285750">
              <a:buFontTx/>
              <a:buChar char="-"/>
            </a:pPr>
            <a:r>
              <a:rPr lang="nl-NL" dirty="0">
                <a:solidFill>
                  <a:srgbClr val="7030A0"/>
                </a:solidFill>
              </a:rPr>
              <a:t>Chemische verwering</a:t>
            </a:r>
          </a:p>
        </p:txBody>
      </p:sp>
      <p:pic>
        <p:nvPicPr>
          <p:cNvPr id="6" name="Picture 2" descr="Learning Geology: Weathering and erosion">
            <a:extLst>
              <a:ext uri="{FF2B5EF4-FFF2-40B4-BE49-F238E27FC236}">
                <a16:creationId xmlns:a16="http://schemas.microsoft.com/office/drawing/2014/main" id="{C73B35B3-402B-8145-946F-8B73C10013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 y="1765307"/>
            <a:ext cx="5492870" cy="411965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E0546C6-7E84-FB52-00BC-C6609DE7AC90}"/>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r>
              <a:rPr lang="nl-NL" dirty="0">
                <a:solidFill>
                  <a:srgbClr val="7030A0"/>
                </a:solidFill>
              </a:rPr>
              <a:t>Exogene processen: verwering</a:t>
            </a:r>
          </a:p>
        </p:txBody>
      </p:sp>
    </p:spTree>
    <p:extLst>
      <p:ext uri="{BB962C8B-B14F-4D97-AF65-F5344CB8AC3E}">
        <p14:creationId xmlns:p14="http://schemas.microsoft.com/office/powerpoint/2010/main" val="21548509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B9481-0838-310B-20A5-22BBBDC98C9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6216344-394C-9924-B15B-B9DED2F53C30}"/>
              </a:ext>
            </a:extLst>
          </p:cNvPr>
          <p:cNvSpPr>
            <a:spLocks noGrp="1"/>
          </p:cNvSpPr>
          <p:nvPr>
            <p:ph type="title"/>
          </p:nvPr>
        </p:nvSpPr>
        <p:spPr>
          <a:xfrm>
            <a:off x="6832600" y="1283589"/>
            <a:ext cx="4635500" cy="1270000"/>
          </a:xfrm>
        </p:spPr>
        <p:txBody>
          <a:bodyPr/>
          <a:lstStyle/>
          <a:p>
            <a:r>
              <a:rPr lang="nl-NL" dirty="0"/>
              <a:t>Verwering</a:t>
            </a:r>
          </a:p>
        </p:txBody>
      </p:sp>
      <p:sp>
        <p:nvSpPr>
          <p:cNvPr id="4" name="Tijdelijke aanduiding voor tekst 3">
            <a:extLst>
              <a:ext uri="{FF2B5EF4-FFF2-40B4-BE49-F238E27FC236}">
                <a16:creationId xmlns:a16="http://schemas.microsoft.com/office/drawing/2014/main" id="{47C3EE71-D68D-5348-4C2C-8BF08A2EE228}"/>
              </a:ext>
            </a:extLst>
          </p:cNvPr>
          <p:cNvSpPr>
            <a:spLocks noGrp="1"/>
          </p:cNvSpPr>
          <p:nvPr>
            <p:ph type="body" sz="quarter" idx="1"/>
          </p:nvPr>
        </p:nvSpPr>
        <p:spPr>
          <a:xfrm>
            <a:off x="6832600" y="1765307"/>
            <a:ext cx="4635500" cy="4297148"/>
          </a:xfrm>
        </p:spPr>
        <p:txBody>
          <a:bodyPr>
            <a:normAutofit fontScale="92500" lnSpcReduction="10000"/>
          </a:bodyPr>
          <a:lstStyle/>
          <a:p>
            <a:pPr marL="514350" indent="-514350">
              <a:buAutoNum type="arabicPeriod"/>
            </a:pPr>
            <a:r>
              <a:rPr lang="nl-NL" dirty="0">
                <a:solidFill>
                  <a:srgbClr val="7030A0"/>
                </a:solidFill>
              </a:rPr>
              <a:t>Door temperatuurwisselingen: komt veelal in woestijnen en hooggebergten voor</a:t>
            </a:r>
          </a:p>
          <a:p>
            <a:pPr marL="514350" indent="-514350">
              <a:buAutoNum type="arabicPeriod"/>
            </a:pPr>
            <a:r>
              <a:rPr lang="nl-NL" dirty="0">
                <a:solidFill>
                  <a:srgbClr val="7030A0"/>
                </a:solidFill>
              </a:rPr>
              <a:t>Vorstverwering: water bevriest en zet uit</a:t>
            </a:r>
          </a:p>
          <a:p>
            <a:pPr marL="514350" indent="-514350">
              <a:buAutoNum type="arabicPeriod"/>
            </a:pPr>
            <a:r>
              <a:rPr lang="nl-NL" dirty="0">
                <a:solidFill>
                  <a:srgbClr val="7030A0"/>
                </a:solidFill>
              </a:rPr>
              <a:t>Biologische verwering: plantenwortels</a:t>
            </a:r>
          </a:p>
          <a:p>
            <a:pPr marL="514350" indent="-514350">
              <a:buAutoNum type="arabicPeriod"/>
            </a:pPr>
            <a:endParaRPr lang="nl-NL" dirty="0">
              <a:solidFill>
                <a:srgbClr val="7030A0"/>
              </a:solidFill>
            </a:endParaRPr>
          </a:p>
          <a:p>
            <a:pPr marL="0" indent="0">
              <a:buNone/>
            </a:pPr>
            <a:r>
              <a:rPr lang="nl-NL" dirty="0">
                <a:solidFill>
                  <a:srgbClr val="7030A0"/>
                </a:solidFill>
              </a:rPr>
              <a:t>Samenstelling van het gesteente blijft hetzelfde.</a:t>
            </a:r>
          </a:p>
        </p:txBody>
      </p:sp>
      <p:pic>
        <p:nvPicPr>
          <p:cNvPr id="6" name="Picture 2" descr="Learning Geology: Weathering and erosion">
            <a:extLst>
              <a:ext uri="{FF2B5EF4-FFF2-40B4-BE49-F238E27FC236}">
                <a16:creationId xmlns:a16="http://schemas.microsoft.com/office/drawing/2014/main" id="{003781E7-D5F6-4BBD-DB85-EB0677EC9F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 y="1765307"/>
            <a:ext cx="5492870" cy="411965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A52B0B9-35CD-3FB9-F8C8-A730CEEDDD60}"/>
              </a:ext>
            </a:extLst>
          </p:cNvPr>
          <p:cNvSpPr txBox="1">
            <a:spLocks/>
          </p:cNvSpPr>
          <p:nvPr/>
        </p:nvSpPr>
        <p:spPr>
          <a:xfrm>
            <a:off x="430427" y="522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r>
              <a:rPr lang="nl-NL" dirty="0">
                <a:solidFill>
                  <a:srgbClr val="7030A0"/>
                </a:solidFill>
              </a:rPr>
              <a:t>Mechanische / fysische verwering (kracht)</a:t>
            </a:r>
          </a:p>
        </p:txBody>
      </p:sp>
      <p:pic>
        <p:nvPicPr>
          <p:cNvPr id="5" name="Afbeelding 4">
            <a:extLst>
              <a:ext uri="{FF2B5EF4-FFF2-40B4-BE49-F238E27FC236}">
                <a16:creationId xmlns:a16="http://schemas.microsoft.com/office/drawing/2014/main" id="{F97A3A01-9404-AE40-A056-B5256B7FFC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3485" y="1435592"/>
            <a:ext cx="5813700" cy="4626863"/>
          </a:xfrm>
          <a:prstGeom prst="rect">
            <a:avLst/>
          </a:prstGeom>
        </p:spPr>
      </p:pic>
      <p:pic>
        <p:nvPicPr>
          <p:cNvPr id="7" name="Afbeelding 6">
            <a:extLst>
              <a:ext uri="{FF2B5EF4-FFF2-40B4-BE49-F238E27FC236}">
                <a16:creationId xmlns:a16="http://schemas.microsoft.com/office/drawing/2014/main" id="{1933B0BC-06BC-5521-9E28-575B120BF55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3485" y="1313781"/>
            <a:ext cx="5813700" cy="5250229"/>
          </a:xfrm>
          <a:prstGeom prst="rect">
            <a:avLst/>
          </a:prstGeom>
        </p:spPr>
      </p:pic>
    </p:spTree>
    <p:extLst>
      <p:ext uri="{BB962C8B-B14F-4D97-AF65-F5344CB8AC3E}">
        <p14:creationId xmlns:p14="http://schemas.microsoft.com/office/powerpoint/2010/main" val="19547384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455EC37-BDB0-0144-93EF-16817B8B4864}"/>
              </a:ext>
            </a:extLst>
          </p:cNvPr>
          <p:cNvSpPr>
            <a:spLocks noGrp="1"/>
          </p:cNvSpPr>
          <p:nvPr>
            <p:ph type="title"/>
          </p:nvPr>
        </p:nvSpPr>
        <p:spPr>
          <a:xfrm>
            <a:off x="6832600" y="482600"/>
            <a:ext cx="4635500" cy="1270000"/>
          </a:xfrm>
        </p:spPr>
        <p:txBody>
          <a:bodyPr>
            <a:normAutofit fontScale="90000"/>
          </a:bodyPr>
          <a:lstStyle/>
          <a:p>
            <a:r>
              <a:rPr lang="nl-NL" dirty="0"/>
              <a:t>Chemische verwering</a:t>
            </a:r>
          </a:p>
        </p:txBody>
      </p:sp>
      <p:sp>
        <p:nvSpPr>
          <p:cNvPr id="4" name="Tijdelijke aanduiding voor tekst 3">
            <a:extLst>
              <a:ext uri="{FF2B5EF4-FFF2-40B4-BE49-F238E27FC236}">
                <a16:creationId xmlns:a16="http://schemas.microsoft.com/office/drawing/2014/main" id="{CD128082-A42C-EBB7-DCC6-FD1B4CBD8FBD}"/>
              </a:ext>
            </a:extLst>
          </p:cNvPr>
          <p:cNvSpPr>
            <a:spLocks noGrp="1"/>
          </p:cNvSpPr>
          <p:nvPr>
            <p:ph type="body" sz="quarter" idx="1"/>
          </p:nvPr>
        </p:nvSpPr>
        <p:spPr>
          <a:xfrm>
            <a:off x="4596085" y="1267961"/>
            <a:ext cx="7192261" cy="3011209"/>
          </a:xfrm>
        </p:spPr>
        <p:txBody>
          <a:bodyPr>
            <a:normAutofit fontScale="92500" lnSpcReduction="10000"/>
          </a:bodyPr>
          <a:lstStyle/>
          <a:p>
            <a:r>
              <a:rPr lang="nl-NL" dirty="0">
                <a:solidFill>
                  <a:srgbClr val="7030A0"/>
                </a:solidFill>
              </a:rPr>
              <a:t>water met humuszuren tast het gesteente aan door het oplossen van mineralen</a:t>
            </a:r>
          </a:p>
          <a:p>
            <a:endParaRPr lang="nl-NL" dirty="0">
              <a:solidFill>
                <a:srgbClr val="7030A0"/>
              </a:solidFill>
            </a:endParaRPr>
          </a:p>
          <a:p>
            <a:r>
              <a:rPr lang="nl-NL" dirty="0">
                <a:solidFill>
                  <a:srgbClr val="7030A0"/>
                </a:solidFill>
              </a:rPr>
              <a:t>Samenstelling van het gesteente verandert.</a:t>
            </a:r>
          </a:p>
          <a:p>
            <a:endParaRPr lang="nl-NL" dirty="0">
              <a:solidFill>
                <a:srgbClr val="7030A0"/>
              </a:solidFill>
            </a:endParaRPr>
          </a:p>
          <a:p>
            <a:r>
              <a:rPr lang="nl-NL" dirty="0">
                <a:solidFill>
                  <a:srgbClr val="7030A0"/>
                </a:solidFill>
              </a:rPr>
              <a:t>Komt met name voor in warme en vochtige klimaten</a:t>
            </a:r>
          </a:p>
        </p:txBody>
      </p:sp>
      <p:pic>
        <p:nvPicPr>
          <p:cNvPr id="7" name="Afbeelding 6">
            <a:extLst>
              <a:ext uri="{FF2B5EF4-FFF2-40B4-BE49-F238E27FC236}">
                <a16:creationId xmlns:a16="http://schemas.microsoft.com/office/drawing/2014/main" id="{6666DD44-AC15-1341-5F8D-0D8A0399881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21114" y="4403299"/>
            <a:ext cx="7342201" cy="1742140"/>
          </a:xfrm>
          <a:prstGeom prst="rect">
            <a:avLst/>
          </a:prstGeom>
        </p:spPr>
      </p:pic>
      <p:pic>
        <p:nvPicPr>
          <p:cNvPr id="8" name="Afbeelding 7">
            <a:extLst>
              <a:ext uri="{FF2B5EF4-FFF2-40B4-BE49-F238E27FC236}">
                <a16:creationId xmlns:a16="http://schemas.microsoft.com/office/drawing/2014/main" id="{DD25D677-0B08-67C2-681F-F637DE40D7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2692" y="727519"/>
            <a:ext cx="3498686" cy="5253626"/>
          </a:xfrm>
          <a:prstGeom prst="rect">
            <a:avLst/>
          </a:prstGeom>
        </p:spPr>
      </p:pic>
      <p:sp>
        <p:nvSpPr>
          <p:cNvPr id="2" name="Titel 1">
            <a:extLst>
              <a:ext uri="{FF2B5EF4-FFF2-40B4-BE49-F238E27FC236}">
                <a16:creationId xmlns:a16="http://schemas.microsoft.com/office/drawing/2014/main" id="{ED386DC2-1440-8D0F-EF43-2BC179E4CE9B}"/>
              </a:ext>
            </a:extLst>
          </p:cNvPr>
          <p:cNvSpPr txBox="1">
            <a:spLocks/>
          </p:cNvSpPr>
          <p:nvPr/>
        </p:nvSpPr>
        <p:spPr>
          <a:xfrm>
            <a:off x="4596085" y="1194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r>
              <a:rPr lang="nl-NL" dirty="0">
                <a:solidFill>
                  <a:srgbClr val="7030A0"/>
                </a:solidFill>
              </a:rPr>
              <a:t>Chemische verwering</a:t>
            </a:r>
          </a:p>
        </p:txBody>
      </p:sp>
    </p:spTree>
    <p:extLst>
      <p:ext uri="{BB962C8B-B14F-4D97-AF65-F5344CB8AC3E}">
        <p14:creationId xmlns:p14="http://schemas.microsoft.com/office/powerpoint/2010/main" val="17378164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C9C2C09-EF66-9BA3-0D59-6336699222A1}"/>
              </a:ext>
            </a:extLst>
          </p:cNvPr>
          <p:cNvSpPr>
            <a:spLocks noGrp="1"/>
          </p:cNvSpPr>
          <p:nvPr>
            <p:ph type="title"/>
          </p:nvPr>
        </p:nvSpPr>
        <p:spPr/>
        <p:txBody>
          <a:bodyPr/>
          <a:lstStyle/>
          <a:p>
            <a:r>
              <a:rPr lang="nl-NL" dirty="0"/>
              <a:t>Erosie</a:t>
            </a:r>
          </a:p>
        </p:txBody>
      </p:sp>
      <p:sp>
        <p:nvSpPr>
          <p:cNvPr id="4" name="Tijdelijke aanduiding voor tekst 3">
            <a:extLst>
              <a:ext uri="{FF2B5EF4-FFF2-40B4-BE49-F238E27FC236}">
                <a16:creationId xmlns:a16="http://schemas.microsoft.com/office/drawing/2014/main" id="{FA2059F5-CB6B-4EEA-906E-085C6D73A3E1}"/>
              </a:ext>
            </a:extLst>
          </p:cNvPr>
          <p:cNvSpPr>
            <a:spLocks noGrp="1"/>
          </p:cNvSpPr>
          <p:nvPr>
            <p:ph type="body" sz="quarter" idx="1"/>
          </p:nvPr>
        </p:nvSpPr>
        <p:spPr>
          <a:xfrm>
            <a:off x="720926" y="1591933"/>
            <a:ext cx="3826360" cy="2174351"/>
          </a:xfrm>
        </p:spPr>
        <p:txBody>
          <a:bodyPr>
            <a:normAutofit/>
          </a:bodyPr>
          <a:lstStyle/>
          <a:p>
            <a:pPr marL="0" indent="0">
              <a:buNone/>
            </a:pPr>
            <a:r>
              <a:rPr lang="nl-NL" dirty="0">
                <a:solidFill>
                  <a:srgbClr val="7030A0"/>
                </a:solidFill>
              </a:rPr>
              <a:t>Het afslijten van gesteente door wind, water of ijs.</a:t>
            </a:r>
          </a:p>
          <a:p>
            <a:endParaRPr lang="nl-NL" dirty="0">
              <a:solidFill>
                <a:srgbClr val="7030A0"/>
              </a:solidFill>
            </a:endParaRPr>
          </a:p>
          <a:p>
            <a:endParaRPr lang="nl-NL" dirty="0"/>
          </a:p>
        </p:txBody>
      </p:sp>
      <p:pic>
        <p:nvPicPr>
          <p:cNvPr id="6" name="Picture 2" descr="Cliff Of Moher Ireland - Free photo on Pixabay">
            <a:extLst>
              <a:ext uri="{FF2B5EF4-FFF2-40B4-BE49-F238E27FC236}">
                <a16:creationId xmlns:a16="http://schemas.microsoft.com/office/drawing/2014/main" id="{554FF1BF-F0F9-83B6-80EB-6A3BE5EA135D}"/>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721366" y="1456389"/>
            <a:ext cx="6607034" cy="4410195"/>
          </a:xfrm>
          <a:prstGeom prst="rect">
            <a:avLst/>
          </a:prstGeom>
          <a:ln>
            <a:noFill/>
          </a:ln>
          <a:effectLst>
            <a:softEdge rad="112500"/>
          </a:effectLst>
        </p:spPr>
      </p:pic>
      <p:sp>
        <p:nvSpPr>
          <p:cNvPr id="2" name="Titel 1">
            <a:extLst>
              <a:ext uri="{FF2B5EF4-FFF2-40B4-BE49-F238E27FC236}">
                <a16:creationId xmlns:a16="http://schemas.microsoft.com/office/drawing/2014/main" id="{A2376FE0-D797-E008-483B-5FF963642966}"/>
              </a:ext>
            </a:extLst>
          </p:cNvPr>
          <p:cNvSpPr txBox="1">
            <a:spLocks/>
          </p:cNvSpPr>
          <p:nvPr/>
        </p:nvSpPr>
        <p:spPr>
          <a:xfrm>
            <a:off x="628425" y="2356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r>
              <a:rPr lang="nl-NL" dirty="0">
                <a:solidFill>
                  <a:srgbClr val="7030A0"/>
                </a:solidFill>
              </a:rPr>
              <a:t>Erosie</a:t>
            </a:r>
          </a:p>
        </p:txBody>
      </p:sp>
    </p:spTree>
    <p:extLst>
      <p:ext uri="{BB962C8B-B14F-4D97-AF65-F5344CB8AC3E}">
        <p14:creationId xmlns:p14="http://schemas.microsoft.com/office/powerpoint/2010/main" val="16853847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838200" y="365125"/>
            <a:ext cx="10515600" cy="970189"/>
          </a:xfrm>
        </p:spPr>
        <p:txBody>
          <a:bodyPr>
            <a:normAutofit/>
          </a:bodyPr>
          <a:lstStyle/>
          <a:p>
            <a:r>
              <a:rPr lang="nl-NL" sz="6000" dirty="0">
                <a:solidFill>
                  <a:srgbClr val="7030A0"/>
                </a:solidFill>
              </a:rPr>
              <a:t>Erosie + sedimentatie</a:t>
            </a:r>
          </a:p>
        </p:txBody>
      </p:sp>
      <p:sp>
        <p:nvSpPr>
          <p:cNvPr id="4" name="Tijdelijke aanduiding voor inhoud 3">
            <a:extLst>
              <a:ext uri="{FF2B5EF4-FFF2-40B4-BE49-F238E27FC236}">
                <a16:creationId xmlns:a16="http://schemas.microsoft.com/office/drawing/2014/main" id="{7C0BDD32-F8BF-5428-9C42-A85C1A8520E1}"/>
              </a:ext>
            </a:extLst>
          </p:cNvPr>
          <p:cNvSpPr>
            <a:spLocks noGrp="1"/>
          </p:cNvSpPr>
          <p:nvPr>
            <p:ph sz="half" idx="1"/>
          </p:nvPr>
        </p:nvSpPr>
        <p:spPr>
          <a:xfrm>
            <a:off x="914400" y="1335314"/>
            <a:ext cx="10154096" cy="4351338"/>
          </a:xfrm>
        </p:spPr>
        <p:txBody>
          <a:bodyPr/>
          <a:lstStyle/>
          <a:p>
            <a:pPr marL="0" indent="0">
              <a:buNone/>
            </a:pPr>
            <a:r>
              <a:rPr lang="nl-NL" dirty="0">
                <a:solidFill>
                  <a:srgbClr val="7030A0"/>
                </a:solidFill>
              </a:rPr>
              <a:t>1) Watererosie (fluviatiel en mariene)</a:t>
            </a:r>
            <a:br>
              <a:rPr lang="nl-NL" dirty="0">
                <a:solidFill>
                  <a:srgbClr val="7030A0"/>
                </a:solidFill>
              </a:rPr>
            </a:br>
            <a:br>
              <a:rPr lang="nl-NL" dirty="0">
                <a:solidFill>
                  <a:srgbClr val="7030A0"/>
                </a:solidFill>
              </a:rPr>
            </a:br>
            <a:r>
              <a:rPr lang="nl-NL" dirty="0">
                <a:solidFill>
                  <a:srgbClr val="7030A0"/>
                </a:solidFill>
              </a:rPr>
              <a:t>Te herkennen aan:</a:t>
            </a:r>
          </a:p>
          <a:p>
            <a:pPr marL="0" indent="0">
              <a:buNone/>
            </a:pPr>
            <a:endParaRPr lang="nl-NL" dirty="0">
              <a:solidFill>
                <a:srgbClr val="7030A0"/>
              </a:solidFill>
            </a:endParaRPr>
          </a:p>
        </p:txBody>
      </p:sp>
      <p:cxnSp>
        <p:nvCxnSpPr>
          <p:cNvPr id="6" name="Rechte verbindingslijn met pijl 5">
            <a:extLst>
              <a:ext uri="{FF2B5EF4-FFF2-40B4-BE49-F238E27FC236}">
                <a16:creationId xmlns:a16="http://schemas.microsoft.com/office/drawing/2014/main" id="{70894279-6690-79FB-AA05-9B8657AB3B69}"/>
              </a:ext>
            </a:extLst>
          </p:cNvPr>
          <p:cNvCxnSpPr>
            <a:cxnSpLocks/>
          </p:cNvCxnSpPr>
          <p:nvPr/>
        </p:nvCxnSpPr>
        <p:spPr>
          <a:xfrm>
            <a:off x="3918857" y="2293257"/>
            <a:ext cx="1540570"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33093943-960C-7BC7-CD40-5B9F8968F7FB}"/>
              </a:ext>
            </a:extLst>
          </p:cNvPr>
          <p:cNvCxnSpPr>
            <a:cxnSpLocks/>
          </p:cNvCxnSpPr>
          <p:nvPr/>
        </p:nvCxnSpPr>
        <p:spPr>
          <a:xfrm>
            <a:off x="3918857" y="2490232"/>
            <a:ext cx="1540570" cy="52873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ijdelijke aanduiding voor inhoud 3">
            <a:extLst>
              <a:ext uri="{FF2B5EF4-FFF2-40B4-BE49-F238E27FC236}">
                <a16:creationId xmlns:a16="http://schemas.microsoft.com/office/drawing/2014/main" id="{40A1A006-53CF-7D65-5873-D42277CDB287}"/>
              </a:ext>
            </a:extLst>
          </p:cNvPr>
          <p:cNvSpPr txBox="1">
            <a:spLocks/>
          </p:cNvSpPr>
          <p:nvPr/>
        </p:nvSpPr>
        <p:spPr>
          <a:xfrm>
            <a:off x="5568294" y="1647938"/>
            <a:ext cx="640599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nl-NL" dirty="0">
                <a:solidFill>
                  <a:srgbClr val="7030A0"/>
                </a:solidFill>
              </a:rPr>
            </a:br>
            <a:r>
              <a:rPr lang="nl-NL" dirty="0">
                <a:solidFill>
                  <a:srgbClr val="7030A0"/>
                </a:solidFill>
              </a:rPr>
              <a:t>Fluviatiel: V-dal / trap / delta / puinwaaier</a:t>
            </a:r>
            <a:br>
              <a:rPr lang="nl-NL" dirty="0">
                <a:solidFill>
                  <a:srgbClr val="7030A0"/>
                </a:solidFill>
              </a:rPr>
            </a:br>
            <a:br>
              <a:rPr lang="nl-NL" dirty="0">
                <a:solidFill>
                  <a:srgbClr val="7030A0"/>
                </a:solidFill>
              </a:rPr>
            </a:br>
            <a:r>
              <a:rPr lang="nl-NL" dirty="0">
                <a:solidFill>
                  <a:srgbClr val="7030A0"/>
                </a:solidFill>
              </a:rPr>
              <a:t>Mariene: Pilaren in zee / estuarium</a:t>
            </a:r>
          </a:p>
        </p:txBody>
      </p:sp>
      <p:pic>
        <p:nvPicPr>
          <p:cNvPr id="12" name="Picture 2" descr="Estuarium - Wikipedia">
            <a:extLst>
              <a:ext uri="{FF2B5EF4-FFF2-40B4-BE49-F238E27FC236}">
                <a16:creationId xmlns:a16="http://schemas.microsoft.com/office/drawing/2014/main" id="{BB8D2A85-0833-5DF5-F7E7-2F5995CC1C1D}"/>
              </a:ext>
            </a:extLst>
          </p:cNvPr>
          <p:cNvPicPr>
            <a:picLocks noChangeAspect="1" noChangeArrowheads="1"/>
          </p:cNvPicPr>
          <p:nvPr/>
        </p:nvPicPr>
        <p:blipFill>
          <a:blip r:embed="rId3"/>
          <a:srcRect/>
          <a:stretch>
            <a:fillRect/>
          </a:stretch>
        </p:blipFill>
        <p:spPr bwMode="auto">
          <a:xfrm>
            <a:off x="7658104" y="3782411"/>
            <a:ext cx="3695696" cy="2874430"/>
          </a:xfrm>
          <a:prstGeom prst="rect">
            <a:avLst/>
          </a:prstGeom>
          <a:ln>
            <a:noFill/>
          </a:ln>
          <a:effectLst>
            <a:softEdge rad="112500"/>
          </a:effectLst>
        </p:spPr>
      </p:pic>
      <p:pic>
        <p:nvPicPr>
          <p:cNvPr id="14" name="Afbeelding 2">
            <a:extLst>
              <a:ext uri="{FF2B5EF4-FFF2-40B4-BE49-F238E27FC236}">
                <a16:creationId xmlns:a16="http://schemas.microsoft.com/office/drawing/2014/main" id="{BBC5A7AB-8429-8E67-6252-0D5A60AB0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1" y="3018971"/>
            <a:ext cx="3712340" cy="327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http://upload.wikimedia.org/wikipedia/commons/e/ee/The_twelve_apostles_Victoria_Australia_2010.jpg">
            <a:extLst>
              <a:ext uri="{FF2B5EF4-FFF2-40B4-BE49-F238E27FC236}">
                <a16:creationId xmlns:a16="http://schemas.microsoft.com/office/drawing/2014/main" id="{58497320-65D1-1DC9-CD72-0509753283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43" y="3748394"/>
            <a:ext cx="3848329" cy="25741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523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838200" y="365125"/>
            <a:ext cx="10515600" cy="970189"/>
          </a:xfrm>
        </p:spPr>
        <p:txBody>
          <a:bodyPr>
            <a:normAutofit/>
          </a:bodyPr>
          <a:lstStyle/>
          <a:p>
            <a:r>
              <a:rPr lang="nl-NL" sz="6000" dirty="0">
                <a:solidFill>
                  <a:srgbClr val="7030A0"/>
                </a:solidFill>
              </a:rPr>
              <a:t>Erosie + sedimentatie</a:t>
            </a:r>
          </a:p>
        </p:txBody>
      </p:sp>
      <p:sp>
        <p:nvSpPr>
          <p:cNvPr id="4" name="Tijdelijke aanduiding voor inhoud 3">
            <a:extLst>
              <a:ext uri="{FF2B5EF4-FFF2-40B4-BE49-F238E27FC236}">
                <a16:creationId xmlns:a16="http://schemas.microsoft.com/office/drawing/2014/main" id="{7C0BDD32-F8BF-5428-9C42-A85C1A8520E1}"/>
              </a:ext>
            </a:extLst>
          </p:cNvPr>
          <p:cNvSpPr>
            <a:spLocks noGrp="1"/>
          </p:cNvSpPr>
          <p:nvPr>
            <p:ph sz="half" idx="1"/>
          </p:nvPr>
        </p:nvSpPr>
        <p:spPr>
          <a:xfrm>
            <a:off x="914400" y="1335314"/>
            <a:ext cx="10154096" cy="4351338"/>
          </a:xfrm>
        </p:spPr>
        <p:txBody>
          <a:bodyPr/>
          <a:lstStyle/>
          <a:p>
            <a:pPr marL="0" indent="0">
              <a:buNone/>
            </a:pPr>
            <a:r>
              <a:rPr lang="nl-NL" dirty="0">
                <a:solidFill>
                  <a:srgbClr val="7030A0"/>
                </a:solidFill>
              </a:rPr>
              <a:t>2) IJserosie (glaciaal)</a:t>
            </a:r>
            <a:br>
              <a:rPr lang="nl-NL" dirty="0">
                <a:solidFill>
                  <a:srgbClr val="7030A0"/>
                </a:solidFill>
              </a:rPr>
            </a:br>
            <a:br>
              <a:rPr lang="nl-NL" dirty="0">
                <a:solidFill>
                  <a:srgbClr val="7030A0"/>
                </a:solidFill>
              </a:rPr>
            </a:br>
            <a:r>
              <a:rPr lang="nl-NL" dirty="0">
                <a:solidFill>
                  <a:srgbClr val="7030A0"/>
                </a:solidFill>
              </a:rPr>
              <a:t>Te herkennen aan: U-dal / gladde hellingen / morene</a:t>
            </a:r>
          </a:p>
          <a:p>
            <a:pPr marL="0" indent="0">
              <a:buNone/>
            </a:pPr>
            <a:endParaRPr lang="nl-NL" dirty="0">
              <a:solidFill>
                <a:srgbClr val="7030A0"/>
              </a:solidFill>
            </a:endParaRPr>
          </a:p>
        </p:txBody>
      </p:sp>
      <p:pic>
        <p:nvPicPr>
          <p:cNvPr id="16" name="Picture 6" descr="U-dal 2">
            <a:extLst>
              <a:ext uri="{FF2B5EF4-FFF2-40B4-BE49-F238E27FC236}">
                <a16:creationId xmlns:a16="http://schemas.microsoft.com/office/drawing/2014/main" id="{B4945EEC-0A3F-328A-3B21-B070F8184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41" y="3317716"/>
            <a:ext cx="5396139" cy="26993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Picture 4">
            <a:extLst>
              <a:ext uri="{FF2B5EF4-FFF2-40B4-BE49-F238E27FC236}">
                <a16:creationId xmlns:a16="http://schemas.microsoft.com/office/drawing/2014/main" id="{91C0AB47-C53F-9DA1-C8F9-D04E65E17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3093" y="152107"/>
            <a:ext cx="3672710" cy="20384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Afbeelding 17">
            <a:extLst>
              <a:ext uri="{FF2B5EF4-FFF2-40B4-BE49-F238E27FC236}">
                <a16:creationId xmlns:a16="http://schemas.microsoft.com/office/drawing/2014/main" id="{C3D8B10D-EA09-0B79-90DD-21BF835AAB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91448" y="2754157"/>
            <a:ext cx="5760720" cy="3826510"/>
          </a:xfrm>
          <a:prstGeom prst="rect">
            <a:avLst/>
          </a:prstGeom>
          <a:ln>
            <a:noFill/>
          </a:ln>
          <a:effectLst>
            <a:softEdge rad="112500"/>
          </a:effectLst>
        </p:spPr>
      </p:pic>
    </p:spTree>
    <p:extLst>
      <p:ext uri="{BB962C8B-B14F-4D97-AF65-F5344CB8AC3E}">
        <p14:creationId xmlns:p14="http://schemas.microsoft.com/office/powerpoint/2010/main" val="185224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0C85EA-CFEE-76F6-D42D-5D32ACD14EB4}"/>
              </a:ext>
            </a:extLst>
          </p:cNvPr>
          <p:cNvSpPr>
            <a:spLocks noGrp="1"/>
          </p:cNvSpPr>
          <p:nvPr>
            <p:ph type="title"/>
          </p:nvPr>
        </p:nvSpPr>
        <p:spPr>
          <a:xfrm>
            <a:off x="336550" y="-158802"/>
            <a:ext cx="9949873" cy="1325563"/>
          </a:xfrm>
        </p:spPr>
        <p:txBody>
          <a:bodyPr/>
          <a:lstStyle/>
          <a:p>
            <a:r>
              <a:rPr lang="nl-NL" dirty="0">
                <a:solidFill>
                  <a:srgbClr val="7030A0"/>
                </a:solidFill>
              </a:rPr>
              <a:t>Schaalniveaus</a:t>
            </a:r>
          </a:p>
        </p:txBody>
      </p:sp>
      <p:sp>
        <p:nvSpPr>
          <p:cNvPr id="3" name="Tijdelijke aanduiding voor inhoud 2">
            <a:extLst>
              <a:ext uri="{FF2B5EF4-FFF2-40B4-BE49-F238E27FC236}">
                <a16:creationId xmlns:a16="http://schemas.microsoft.com/office/drawing/2014/main" id="{16AEB427-AB28-5E56-375F-1BABC1336ACD}"/>
              </a:ext>
            </a:extLst>
          </p:cNvPr>
          <p:cNvSpPr>
            <a:spLocks noGrp="1"/>
          </p:cNvSpPr>
          <p:nvPr>
            <p:ph idx="1"/>
          </p:nvPr>
        </p:nvSpPr>
        <p:spPr>
          <a:xfrm>
            <a:off x="336550" y="898550"/>
            <a:ext cx="9949874" cy="4351338"/>
          </a:xfrm>
        </p:spPr>
        <p:txBody>
          <a:bodyPr/>
          <a:lstStyle/>
          <a:p>
            <a:r>
              <a:rPr lang="nl-NL" dirty="0">
                <a:solidFill>
                  <a:srgbClr val="7030A0"/>
                </a:solidFill>
              </a:rPr>
              <a:t>Mondiaal - wereld</a:t>
            </a:r>
          </a:p>
          <a:p>
            <a:r>
              <a:rPr lang="nl-NL" dirty="0">
                <a:solidFill>
                  <a:srgbClr val="7030A0"/>
                </a:solidFill>
              </a:rPr>
              <a:t>Continentaal – continent (intercontinentaal = tussen continenten)</a:t>
            </a:r>
          </a:p>
          <a:p>
            <a:r>
              <a:rPr lang="nl-NL" dirty="0">
                <a:solidFill>
                  <a:srgbClr val="7030A0"/>
                </a:solidFill>
              </a:rPr>
              <a:t>Nationaal – een staat</a:t>
            </a:r>
          </a:p>
          <a:p>
            <a:r>
              <a:rPr lang="nl-NL" dirty="0">
                <a:solidFill>
                  <a:srgbClr val="7030A0"/>
                </a:solidFill>
              </a:rPr>
              <a:t>Regionaal – deel van een land of regio op basis van een andere indicator</a:t>
            </a:r>
          </a:p>
          <a:p>
            <a:r>
              <a:rPr lang="nl-NL" dirty="0">
                <a:solidFill>
                  <a:srgbClr val="7030A0"/>
                </a:solidFill>
              </a:rPr>
              <a:t>Lokaal – stad/wijkniveau</a:t>
            </a:r>
          </a:p>
        </p:txBody>
      </p:sp>
      <p:pic>
        <p:nvPicPr>
          <p:cNvPr id="5" name="Afbeelding 4" descr="Afbeelding met tekst, Lettertype, wit, algebra&#10;&#10;Door AI gegenereerde inhoud is mogelijk onjuist.">
            <a:extLst>
              <a:ext uri="{FF2B5EF4-FFF2-40B4-BE49-F238E27FC236}">
                <a16:creationId xmlns:a16="http://schemas.microsoft.com/office/drawing/2014/main" id="{4726028D-B53C-DB4D-B859-033949D7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78" y="3877183"/>
            <a:ext cx="7772400" cy="1664710"/>
          </a:xfrm>
          <a:prstGeom prst="rect">
            <a:avLst/>
          </a:prstGeom>
        </p:spPr>
      </p:pic>
      <p:pic>
        <p:nvPicPr>
          <p:cNvPr id="7" name="Afbeelding 6">
            <a:extLst>
              <a:ext uri="{FF2B5EF4-FFF2-40B4-BE49-F238E27FC236}">
                <a16:creationId xmlns:a16="http://schemas.microsoft.com/office/drawing/2014/main" id="{9487303C-26EE-D9E0-0252-E875EF086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930" y="3877183"/>
            <a:ext cx="6353892" cy="2160874"/>
          </a:xfrm>
          <a:prstGeom prst="rect">
            <a:avLst/>
          </a:prstGeom>
        </p:spPr>
      </p:pic>
    </p:spTree>
    <p:extLst>
      <p:ext uri="{BB962C8B-B14F-4D97-AF65-F5344CB8AC3E}">
        <p14:creationId xmlns:p14="http://schemas.microsoft.com/office/powerpoint/2010/main" val="35546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838200" y="365125"/>
            <a:ext cx="10515600" cy="970189"/>
          </a:xfrm>
        </p:spPr>
        <p:txBody>
          <a:bodyPr>
            <a:normAutofit/>
          </a:bodyPr>
          <a:lstStyle/>
          <a:p>
            <a:r>
              <a:rPr lang="nl-NL" sz="6000" dirty="0">
                <a:solidFill>
                  <a:srgbClr val="7030A0"/>
                </a:solidFill>
              </a:rPr>
              <a:t>Erosie + sedimentatie</a:t>
            </a:r>
          </a:p>
        </p:txBody>
      </p:sp>
      <p:sp>
        <p:nvSpPr>
          <p:cNvPr id="4" name="Tijdelijke aanduiding voor inhoud 3">
            <a:extLst>
              <a:ext uri="{FF2B5EF4-FFF2-40B4-BE49-F238E27FC236}">
                <a16:creationId xmlns:a16="http://schemas.microsoft.com/office/drawing/2014/main" id="{7C0BDD32-F8BF-5428-9C42-A85C1A8520E1}"/>
              </a:ext>
            </a:extLst>
          </p:cNvPr>
          <p:cNvSpPr>
            <a:spLocks noGrp="1"/>
          </p:cNvSpPr>
          <p:nvPr>
            <p:ph sz="half" idx="1"/>
          </p:nvPr>
        </p:nvSpPr>
        <p:spPr>
          <a:xfrm>
            <a:off x="914400" y="1335314"/>
            <a:ext cx="10154096" cy="4351338"/>
          </a:xfrm>
        </p:spPr>
        <p:txBody>
          <a:bodyPr/>
          <a:lstStyle/>
          <a:p>
            <a:pPr marL="0" indent="0">
              <a:buNone/>
            </a:pPr>
            <a:r>
              <a:rPr lang="nl-NL" dirty="0">
                <a:solidFill>
                  <a:srgbClr val="7030A0"/>
                </a:solidFill>
              </a:rPr>
              <a:t>3) Winderosie (eolisch)</a:t>
            </a:r>
            <a:br>
              <a:rPr lang="nl-NL" dirty="0">
                <a:solidFill>
                  <a:srgbClr val="7030A0"/>
                </a:solidFill>
              </a:rPr>
            </a:br>
            <a:br>
              <a:rPr lang="nl-NL" dirty="0">
                <a:solidFill>
                  <a:srgbClr val="7030A0"/>
                </a:solidFill>
              </a:rPr>
            </a:br>
            <a:r>
              <a:rPr lang="nl-NL" dirty="0">
                <a:solidFill>
                  <a:srgbClr val="7030A0"/>
                </a:solidFill>
              </a:rPr>
              <a:t>Te herkennen aan: duinen / paddenstoelrotsen</a:t>
            </a:r>
          </a:p>
          <a:p>
            <a:pPr marL="0" indent="0">
              <a:buNone/>
            </a:pPr>
            <a:endParaRPr lang="nl-NL" dirty="0">
              <a:solidFill>
                <a:srgbClr val="7030A0"/>
              </a:solidFill>
            </a:endParaRPr>
          </a:p>
        </p:txBody>
      </p:sp>
      <p:pic>
        <p:nvPicPr>
          <p:cNvPr id="7" name="Picture 2">
            <a:extLst>
              <a:ext uri="{FF2B5EF4-FFF2-40B4-BE49-F238E27FC236}">
                <a16:creationId xmlns:a16="http://schemas.microsoft.com/office/drawing/2014/main" id="{A453C15A-4E10-560A-6417-81DC1E073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3508" y="1730374"/>
            <a:ext cx="3571875" cy="4762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fbeelding 1">
            <a:extLst>
              <a:ext uri="{FF2B5EF4-FFF2-40B4-BE49-F238E27FC236}">
                <a16:creationId xmlns:a16="http://schemas.microsoft.com/office/drawing/2014/main" id="{86D92BE9-A8F5-66CB-79DA-581DB852A4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00621" y="2757713"/>
            <a:ext cx="5839991" cy="37351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811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65128-6220-DBDA-FD96-1C07912678E1}"/>
              </a:ext>
            </a:extLst>
          </p:cNvPr>
          <p:cNvSpPr>
            <a:spLocks noGrp="1"/>
          </p:cNvSpPr>
          <p:nvPr>
            <p:ph type="title"/>
          </p:nvPr>
        </p:nvSpPr>
        <p:spPr>
          <a:xfrm rot="10800000" flipV="1">
            <a:off x="5230091" y="1075891"/>
            <a:ext cx="6788728" cy="1144588"/>
          </a:xfrm>
        </p:spPr>
        <p:txBody>
          <a:bodyPr>
            <a:normAutofit fontScale="90000"/>
          </a:bodyPr>
          <a:lstStyle/>
          <a:p>
            <a:r>
              <a:rPr lang="nl-NL" dirty="0">
                <a:solidFill>
                  <a:srgbClr val="7030A0"/>
                </a:solidFill>
              </a:rPr>
              <a:t>Samenhang tussen verwering, erosie en sedimentatie</a:t>
            </a:r>
          </a:p>
        </p:txBody>
      </p:sp>
      <p:pic>
        <p:nvPicPr>
          <p:cNvPr id="5" name="Afbeelding 4">
            <a:extLst>
              <a:ext uri="{FF2B5EF4-FFF2-40B4-BE49-F238E27FC236}">
                <a16:creationId xmlns:a16="http://schemas.microsoft.com/office/drawing/2014/main" id="{F192F36E-8419-42C1-BBEE-3F5D99C6DCBC}"/>
              </a:ext>
            </a:extLst>
          </p:cNvPr>
          <p:cNvPicPr>
            <a:picLocks noChangeAspect="1"/>
          </p:cNvPicPr>
          <p:nvPr/>
        </p:nvPicPr>
        <p:blipFill>
          <a:blip r:embed="rId3"/>
          <a:srcRect r="21343" b="43537"/>
          <a:stretch/>
        </p:blipFill>
        <p:spPr>
          <a:xfrm>
            <a:off x="173181" y="244862"/>
            <a:ext cx="4544293" cy="4616253"/>
          </a:xfrm>
          <a:prstGeom prst="rect">
            <a:avLst/>
          </a:prstGeom>
        </p:spPr>
      </p:pic>
      <p:pic>
        <p:nvPicPr>
          <p:cNvPr id="6" name="Afbeelding 5">
            <a:extLst>
              <a:ext uri="{FF2B5EF4-FFF2-40B4-BE49-F238E27FC236}">
                <a16:creationId xmlns:a16="http://schemas.microsoft.com/office/drawing/2014/main" id="{3EC1902D-71DC-E9E7-F53D-4C2161756F52}"/>
              </a:ext>
            </a:extLst>
          </p:cNvPr>
          <p:cNvPicPr>
            <a:picLocks noChangeAspect="1"/>
          </p:cNvPicPr>
          <p:nvPr/>
        </p:nvPicPr>
        <p:blipFill>
          <a:blip r:embed="rId3"/>
          <a:srcRect t="57846"/>
          <a:stretch/>
        </p:blipFill>
        <p:spPr>
          <a:xfrm>
            <a:off x="6096000" y="2713626"/>
            <a:ext cx="5487241" cy="3273299"/>
          </a:xfrm>
          <a:prstGeom prst="rect">
            <a:avLst/>
          </a:prstGeom>
        </p:spPr>
      </p:pic>
      <p:cxnSp>
        <p:nvCxnSpPr>
          <p:cNvPr id="8" name="Rechte verbindingslijn met pijl 7">
            <a:extLst>
              <a:ext uri="{FF2B5EF4-FFF2-40B4-BE49-F238E27FC236}">
                <a16:creationId xmlns:a16="http://schemas.microsoft.com/office/drawing/2014/main" id="{6DA13896-5DAD-D756-DBF9-76BD0C820144}"/>
              </a:ext>
            </a:extLst>
          </p:cNvPr>
          <p:cNvCxnSpPr/>
          <p:nvPr/>
        </p:nvCxnSpPr>
        <p:spPr>
          <a:xfrm>
            <a:off x="699654" y="5299363"/>
            <a:ext cx="3491345" cy="0"/>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pic>
        <p:nvPicPr>
          <p:cNvPr id="9" name="Picture 2" descr="55.824 afbeeldingen voor Sediment: afbeeldingen, stockfoto's en vectoren |  Shutterstock">
            <a:extLst>
              <a:ext uri="{FF2B5EF4-FFF2-40B4-BE49-F238E27FC236}">
                <a16:creationId xmlns:a16="http://schemas.microsoft.com/office/drawing/2014/main" id="{89D9449D-868F-81F7-F26B-B6DC15370D9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7038" y="2220480"/>
            <a:ext cx="5056911" cy="244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22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11A3B-90EF-1D6D-9A68-8F1CB13A4A5E}"/>
              </a:ext>
            </a:extLst>
          </p:cNvPr>
          <p:cNvSpPr>
            <a:spLocks noGrp="1"/>
          </p:cNvSpPr>
          <p:nvPr>
            <p:ph type="title"/>
          </p:nvPr>
        </p:nvSpPr>
        <p:spPr>
          <a:xfrm>
            <a:off x="504568" y="252346"/>
            <a:ext cx="10515600" cy="1325563"/>
          </a:xfrm>
        </p:spPr>
        <p:txBody>
          <a:bodyPr/>
          <a:lstStyle/>
          <a:p>
            <a:r>
              <a:rPr lang="nl-NL" dirty="0">
                <a:solidFill>
                  <a:srgbClr val="7030A0"/>
                </a:solidFill>
              </a:rPr>
              <a:t>Examenvraag ‘exogene processen’</a:t>
            </a:r>
          </a:p>
        </p:txBody>
      </p:sp>
      <p:pic>
        <p:nvPicPr>
          <p:cNvPr id="6" name="Tijdelijke aanduiding voor inhoud 5">
            <a:extLst>
              <a:ext uri="{FF2B5EF4-FFF2-40B4-BE49-F238E27FC236}">
                <a16:creationId xmlns:a16="http://schemas.microsoft.com/office/drawing/2014/main" id="{843BF6CD-1CDD-DE07-2299-BD477BF19F8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70134" y="1466492"/>
            <a:ext cx="9098153" cy="1075580"/>
          </a:xfrm>
        </p:spPr>
      </p:pic>
      <p:pic>
        <p:nvPicPr>
          <p:cNvPr id="8" name="Tijdelijke aanduiding voor inhoud 7" descr="Afbeelding met tekst, schermopname, helling, diagram&#10;&#10;Door AI gegenereerde inhoud is mogelijk onjuist.">
            <a:extLst>
              <a:ext uri="{FF2B5EF4-FFF2-40B4-BE49-F238E27FC236}">
                <a16:creationId xmlns:a16="http://schemas.microsoft.com/office/drawing/2014/main" id="{1E746093-A962-8977-E693-982C737803C4}"/>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99216" y="2450597"/>
            <a:ext cx="4822650" cy="3950803"/>
          </a:xfrm>
        </p:spPr>
      </p:pic>
      <p:pic>
        <p:nvPicPr>
          <p:cNvPr id="10" name="Afbeelding 9" descr="Afbeelding met tekst, Lettertype, schermopname, algebra&#10;&#10;Door AI gegenereerde inhoud is mogelijk onjuist.">
            <a:extLst>
              <a:ext uri="{FF2B5EF4-FFF2-40B4-BE49-F238E27FC236}">
                <a16:creationId xmlns:a16="http://schemas.microsoft.com/office/drawing/2014/main" id="{BDF34224-9C53-AA1E-F7D3-70F896B34C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34" y="3414760"/>
            <a:ext cx="6788906" cy="1454063"/>
          </a:xfrm>
          <a:prstGeom prst="rect">
            <a:avLst/>
          </a:prstGeom>
        </p:spPr>
      </p:pic>
    </p:spTree>
    <p:extLst>
      <p:ext uri="{BB962C8B-B14F-4D97-AF65-F5344CB8AC3E}">
        <p14:creationId xmlns:p14="http://schemas.microsoft.com/office/powerpoint/2010/main" val="166882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838200" y="365125"/>
            <a:ext cx="10515600" cy="970189"/>
          </a:xfrm>
        </p:spPr>
        <p:txBody>
          <a:bodyPr>
            <a:normAutofit/>
          </a:bodyPr>
          <a:lstStyle/>
          <a:p>
            <a:r>
              <a:rPr lang="nl-NL" sz="6000" dirty="0">
                <a:solidFill>
                  <a:srgbClr val="7030A0"/>
                </a:solidFill>
              </a:rPr>
              <a:t>Gesteentegroepen</a:t>
            </a:r>
          </a:p>
        </p:txBody>
      </p:sp>
      <p:sp>
        <p:nvSpPr>
          <p:cNvPr id="4" name="Tijdelijke aanduiding voor inhoud 3">
            <a:extLst>
              <a:ext uri="{FF2B5EF4-FFF2-40B4-BE49-F238E27FC236}">
                <a16:creationId xmlns:a16="http://schemas.microsoft.com/office/drawing/2014/main" id="{7C0BDD32-F8BF-5428-9C42-A85C1A8520E1}"/>
              </a:ext>
            </a:extLst>
          </p:cNvPr>
          <p:cNvSpPr>
            <a:spLocks noGrp="1"/>
          </p:cNvSpPr>
          <p:nvPr>
            <p:ph sz="half" idx="1"/>
          </p:nvPr>
        </p:nvSpPr>
        <p:spPr>
          <a:xfrm>
            <a:off x="914400" y="1335314"/>
            <a:ext cx="10154096" cy="4351338"/>
          </a:xfrm>
        </p:spPr>
        <p:txBody>
          <a:bodyPr/>
          <a:lstStyle/>
          <a:p>
            <a:pPr marL="0" indent="0">
              <a:buNone/>
            </a:pPr>
            <a:r>
              <a:rPr lang="nl-NL" dirty="0">
                <a:solidFill>
                  <a:srgbClr val="7030A0"/>
                </a:solidFill>
              </a:rPr>
              <a:t>1) Sedimentgesteente</a:t>
            </a:r>
            <a:br>
              <a:rPr lang="nl-NL" dirty="0">
                <a:solidFill>
                  <a:srgbClr val="7030A0"/>
                </a:solidFill>
              </a:rPr>
            </a:br>
            <a:br>
              <a:rPr lang="nl-NL" dirty="0">
                <a:solidFill>
                  <a:srgbClr val="7030A0"/>
                </a:solidFill>
              </a:rPr>
            </a:br>
            <a:r>
              <a:rPr lang="nl-NL" dirty="0">
                <a:solidFill>
                  <a:srgbClr val="7030A0"/>
                </a:solidFill>
              </a:rPr>
              <a:t>Te herkennen aan:</a:t>
            </a:r>
          </a:p>
          <a:p>
            <a:pPr marL="0" indent="0">
              <a:buNone/>
            </a:pPr>
            <a:endParaRPr lang="nl-NL" dirty="0">
              <a:solidFill>
                <a:srgbClr val="7030A0"/>
              </a:solidFill>
            </a:endParaRPr>
          </a:p>
          <a:p>
            <a:pPr marL="0" indent="0">
              <a:buNone/>
            </a:pPr>
            <a:r>
              <a:rPr lang="nl-NL" b="1" dirty="0">
                <a:solidFill>
                  <a:srgbClr val="7030A0"/>
                </a:solidFill>
              </a:rPr>
              <a:t>Voorbeelden: </a:t>
            </a:r>
            <a:r>
              <a:rPr lang="nl-NL" dirty="0">
                <a:solidFill>
                  <a:srgbClr val="7030A0"/>
                </a:solidFill>
              </a:rPr>
              <a:t>Zandsteen – Schalie – Kalksteen </a:t>
            </a:r>
            <a:endParaRPr lang="nl-NL" b="1" dirty="0">
              <a:solidFill>
                <a:srgbClr val="7030A0"/>
              </a:solidFill>
            </a:endParaRPr>
          </a:p>
        </p:txBody>
      </p:sp>
      <p:pic>
        <p:nvPicPr>
          <p:cNvPr id="8" name="Afbeelding 7">
            <a:extLst>
              <a:ext uri="{FF2B5EF4-FFF2-40B4-BE49-F238E27FC236}">
                <a16:creationId xmlns:a16="http://schemas.microsoft.com/office/drawing/2014/main" id="{DB26F638-353B-848D-D9D7-E445A195679F}"/>
              </a:ext>
            </a:extLst>
          </p:cNvPr>
          <p:cNvPicPr>
            <a:picLocks noChangeAspect="1"/>
          </p:cNvPicPr>
          <p:nvPr/>
        </p:nvPicPr>
        <p:blipFill>
          <a:blip r:embed="rId3"/>
          <a:stretch>
            <a:fillRect/>
          </a:stretch>
        </p:blipFill>
        <p:spPr>
          <a:xfrm>
            <a:off x="1507688" y="3773714"/>
            <a:ext cx="4022507" cy="2873219"/>
          </a:xfrm>
          <a:prstGeom prst="rect">
            <a:avLst/>
          </a:prstGeom>
          <a:ln>
            <a:noFill/>
          </a:ln>
          <a:effectLst>
            <a:softEdge rad="112500"/>
          </a:effectLst>
        </p:spPr>
      </p:pic>
      <p:pic>
        <p:nvPicPr>
          <p:cNvPr id="9" name="Picture 2" descr="Fossielen - Gelders Geologisch Museum">
            <a:extLst>
              <a:ext uri="{FF2B5EF4-FFF2-40B4-BE49-F238E27FC236}">
                <a16:creationId xmlns:a16="http://schemas.microsoft.com/office/drawing/2014/main" id="{862274ED-89E7-4845-ACDE-AACBA77EA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063" y="3766456"/>
            <a:ext cx="4294214" cy="2873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6" name="Rechte verbindingslijn met pijl 5">
            <a:extLst>
              <a:ext uri="{FF2B5EF4-FFF2-40B4-BE49-F238E27FC236}">
                <a16:creationId xmlns:a16="http://schemas.microsoft.com/office/drawing/2014/main" id="{70894279-6690-79FB-AA05-9B8657AB3B69}"/>
              </a:ext>
            </a:extLst>
          </p:cNvPr>
          <p:cNvCxnSpPr/>
          <p:nvPr/>
        </p:nvCxnSpPr>
        <p:spPr>
          <a:xfrm flipV="1">
            <a:off x="3918857" y="1814286"/>
            <a:ext cx="1540570" cy="4789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33093943-960C-7BC7-CD40-5B9F8968F7FB}"/>
              </a:ext>
            </a:extLst>
          </p:cNvPr>
          <p:cNvCxnSpPr>
            <a:cxnSpLocks/>
          </p:cNvCxnSpPr>
          <p:nvPr/>
        </p:nvCxnSpPr>
        <p:spPr>
          <a:xfrm>
            <a:off x="3918857" y="2490232"/>
            <a:ext cx="1540570" cy="28199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ijdelijke aanduiding voor inhoud 3">
            <a:extLst>
              <a:ext uri="{FF2B5EF4-FFF2-40B4-BE49-F238E27FC236}">
                <a16:creationId xmlns:a16="http://schemas.microsoft.com/office/drawing/2014/main" id="{40A1A006-53CF-7D65-5873-D42277CDB287}"/>
              </a:ext>
            </a:extLst>
          </p:cNvPr>
          <p:cNvSpPr txBox="1">
            <a:spLocks/>
          </p:cNvSpPr>
          <p:nvPr/>
        </p:nvSpPr>
        <p:spPr>
          <a:xfrm>
            <a:off x="5568295" y="1647938"/>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7030A0"/>
                </a:solidFill>
              </a:rPr>
              <a:t>Horizontale gelaagdheid</a:t>
            </a:r>
            <a:br>
              <a:rPr lang="nl-NL" dirty="0">
                <a:solidFill>
                  <a:srgbClr val="7030A0"/>
                </a:solidFill>
              </a:rPr>
            </a:br>
            <a:br>
              <a:rPr lang="nl-NL" dirty="0">
                <a:solidFill>
                  <a:srgbClr val="7030A0"/>
                </a:solidFill>
              </a:rPr>
            </a:br>
            <a:r>
              <a:rPr lang="nl-NL" dirty="0">
                <a:solidFill>
                  <a:srgbClr val="7030A0"/>
                </a:solidFill>
              </a:rPr>
              <a:t>Aanwezigheid fossielen (!)</a:t>
            </a:r>
          </a:p>
        </p:txBody>
      </p:sp>
    </p:spTree>
    <p:extLst>
      <p:ext uri="{BB962C8B-B14F-4D97-AF65-F5344CB8AC3E}">
        <p14:creationId xmlns:p14="http://schemas.microsoft.com/office/powerpoint/2010/main" val="3151608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838200" y="365125"/>
            <a:ext cx="10515600" cy="970189"/>
          </a:xfrm>
        </p:spPr>
        <p:txBody>
          <a:bodyPr>
            <a:normAutofit/>
          </a:bodyPr>
          <a:lstStyle/>
          <a:p>
            <a:r>
              <a:rPr lang="nl-NL" sz="6000" dirty="0">
                <a:solidFill>
                  <a:srgbClr val="7030A0"/>
                </a:solidFill>
              </a:rPr>
              <a:t>Gesteentegroepen</a:t>
            </a:r>
          </a:p>
        </p:txBody>
      </p:sp>
      <p:sp>
        <p:nvSpPr>
          <p:cNvPr id="4" name="Tijdelijke aanduiding voor inhoud 3">
            <a:extLst>
              <a:ext uri="{FF2B5EF4-FFF2-40B4-BE49-F238E27FC236}">
                <a16:creationId xmlns:a16="http://schemas.microsoft.com/office/drawing/2014/main" id="{7C0BDD32-F8BF-5428-9C42-A85C1A8520E1}"/>
              </a:ext>
            </a:extLst>
          </p:cNvPr>
          <p:cNvSpPr>
            <a:spLocks noGrp="1"/>
          </p:cNvSpPr>
          <p:nvPr>
            <p:ph sz="half" idx="1"/>
          </p:nvPr>
        </p:nvSpPr>
        <p:spPr>
          <a:xfrm>
            <a:off x="914400" y="1335314"/>
            <a:ext cx="10043886" cy="4351338"/>
          </a:xfrm>
        </p:spPr>
        <p:txBody>
          <a:bodyPr/>
          <a:lstStyle/>
          <a:p>
            <a:pPr marL="0" indent="0">
              <a:buNone/>
            </a:pPr>
            <a:r>
              <a:rPr lang="nl-NL" dirty="0">
                <a:solidFill>
                  <a:srgbClr val="7030A0"/>
                </a:solidFill>
              </a:rPr>
              <a:t>2) Metamorf gesteente</a:t>
            </a:r>
            <a:br>
              <a:rPr lang="nl-NL" dirty="0">
                <a:solidFill>
                  <a:srgbClr val="7030A0"/>
                </a:solidFill>
              </a:rPr>
            </a:br>
            <a:br>
              <a:rPr lang="nl-NL" dirty="0">
                <a:solidFill>
                  <a:srgbClr val="7030A0"/>
                </a:solidFill>
              </a:rPr>
            </a:br>
            <a:r>
              <a:rPr lang="nl-NL" dirty="0">
                <a:solidFill>
                  <a:srgbClr val="7030A0"/>
                </a:solidFill>
              </a:rPr>
              <a:t>Te herkennen aan: </a:t>
            </a:r>
          </a:p>
          <a:p>
            <a:pPr marL="0" indent="0">
              <a:buNone/>
            </a:pPr>
            <a:endParaRPr lang="nl-NL" dirty="0">
              <a:solidFill>
                <a:srgbClr val="7030A0"/>
              </a:solidFill>
            </a:endParaRPr>
          </a:p>
          <a:p>
            <a:pPr marL="0" indent="0">
              <a:buNone/>
            </a:pPr>
            <a:endParaRPr lang="nl-NL" dirty="0">
              <a:solidFill>
                <a:srgbClr val="7030A0"/>
              </a:solidFill>
            </a:endParaRPr>
          </a:p>
          <a:p>
            <a:pPr marL="0" indent="0">
              <a:buNone/>
            </a:pPr>
            <a:endParaRPr lang="nl-NL" dirty="0">
              <a:solidFill>
                <a:srgbClr val="7030A0"/>
              </a:solidFill>
            </a:endParaRPr>
          </a:p>
          <a:p>
            <a:pPr marL="0" indent="0">
              <a:buNone/>
            </a:pPr>
            <a:r>
              <a:rPr lang="nl-NL" b="1" dirty="0">
                <a:solidFill>
                  <a:srgbClr val="7030A0"/>
                </a:solidFill>
              </a:rPr>
              <a:t>Voorbeelden: </a:t>
            </a:r>
            <a:r>
              <a:rPr lang="nl-NL" dirty="0">
                <a:solidFill>
                  <a:srgbClr val="7030A0"/>
                </a:solidFill>
              </a:rPr>
              <a:t>leisteen – </a:t>
            </a:r>
            <a:r>
              <a:rPr lang="nl-NL" dirty="0" err="1">
                <a:solidFill>
                  <a:srgbClr val="7030A0"/>
                </a:solidFill>
              </a:rPr>
              <a:t>schist</a:t>
            </a:r>
            <a:r>
              <a:rPr lang="nl-NL" dirty="0">
                <a:solidFill>
                  <a:srgbClr val="7030A0"/>
                </a:solidFill>
              </a:rPr>
              <a:t> – marmer – </a:t>
            </a:r>
            <a:br>
              <a:rPr lang="nl-NL" dirty="0">
                <a:solidFill>
                  <a:srgbClr val="7030A0"/>
                </a:solidFill>
              </a:rPr>
            </a:br>
            <a:r>
              <a:rPr lang="nl-NL" dirty="0">
                <a:solidFill>
                  <a:srgbClr val="7030A0"/>
                </a:solidFill>
              </a:rPr>
              <a:t>steenkool</a:t>
            </a:r>
            <a:endParaRPr lang="nl-NL" b="1" dirty="0">
              <a:solidFill>
                <a:srgbClr val="7030A0"/>
              </a:solidFill>
            </a:endParaRPr>
          </a:p>
        </p:txBody>
      </p:sp>
      <p:cxnSp>
        <p:nvCxnSpPr>
          <p:cNvPr id="6" name="Rechte verbindingslijn met pijl 5">
            <a:extLst>
              <a:ext uri="{FF2B5EF4-FFF2-40B4-BE49-F238E27FC236}">
                <a16:creationId xmlns:a16="http://schemas.microsoft.com/office/drawing/2014/main" id="{70894279-6690-79FB-AA05-9B8657AB3B69}"/>
              </a:ext>
            </a:extLst>
          </p:cNvPr>
          <p:cNvCxnSpPr/>
          <p:nvPr/>
        </p:nvCxnSpPr>
        <p:spPr>
          <a:xfrm flipV="1">
            <a:off x="3918857" y="1814286"/>
            <a:ext cx="1540570" cy="4789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33093943-960C-7BC7-CD40-5B9F8968F7FB}"/>
              </a:ext>
            </a:extLst>
          </p:cNvPr>
          <p:cNvCxnSpPr>
            <a:cxnSpLocks/>
          </p:cNvCxnSpPr>
          <p:nvPr/>
        </p:nvCxnSpPr>
        <p:spPr>
          <a:xfrm>
            <a:off x="3918857" y="2490232"/>
            <a:ext cx="1540570" cy="28199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ijdelijke aanduiding voor inhoud 3">
            <a:extLst>
              <a:ext uri="{FF2B5EF4-FFF2-40B4-BE49-F238E27FC236}">
                <a16:creationId xmlns:a16="http://schemas.microsoft.com/office/drawing/2014/main" id="{40A1A006-53CF-7D65-5873-D42277CDB287}"/>
              </a:ext>
            </a:extLst>
          </p:cNvPr>
          <p:cNvSpPr txBox="1">
            <a:spLocks/>
          </p:cNvSpPr>
          <p:nvPr/>
        </p:nvSpPr>
        <p:spPr>
          <a:xfrm>
            <a:off x="5568295" y="1647938"/>
            <a:ext cx="618827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7030A0"/>
                </a:solidFill>
              </a:rPr>
              <a:t>Geplooide lagen / vervorming</a:t>
            </a:r>
            <a:br>
              <a:rPr lang="nl-NL" dirty="0">
                <a:solidFill>
                  <a:srgbClr val="7030A0"/>
                </a:solidFill>
              </a:rPr>
            </a:br>
            <a:br>
              <a:rPr lang="nl-NL" dirty="0">
                <a:solidFill>
                  <a:srgbClr val="7030A0"/>
                </a:solidFill>
              </a:rPr>
            </a:br>
            <a:r>
              <a:rPr lang="nl-NL" dirty="0">
                <a:solidFill>
                  <a:srgbClr val="7030A0"/>
                </a:solidFill>
              </a:rPr>
              <a:t>Hoge druk en/of hoge temperatuur</a:t>
            </a:r>
          </a:p>
          <a:p>
            <a:pPr marL="0" indent="0">
              <a:buFont typeface="Arial" panose="020B0604020202020204" pitchFamily="34" charset="0"/>
              <a:buNone/>
            </a:pPr>
            <a:br>
              <a:rPr lang="nl-NL" dirty="0">
                <a:solidFill>
                  <a:srgbClr val="7030A0"/>
                </a:solidFill>
              </a:rPr>
            </a:br>
            <a:r>
              <a:rPr lang="nl-NL" dirty="0">
                <a:solidFill>
                  <a:srgbClr val="7030A0"/>
                </a:solidFill>
              </a:rPr>
              <a:t>Dieper in de aardkorst</a:t>
            </a:r>
          </a:p>
        </p:txBody>
      </p:sp>
      <p:cxnSp>
        <p:nvCxnSpPr>
          <p:cNvPr id="15" name="Rechte verbindingslijn met pijl 14">
            <a:extLst>
              <a:ext uri="{FF2B5EF4-FFF2-40B4-BE49-F238E27FC236}">
                <a16:creationId xmlns:a16="http://schemas.microsoft.com/office/drawing/2014/main" id="{141F59FD-4664-4971-5252-90A605ABD204}"/>
              </a:ext>
            </a:extLst>
          </p:cNvPr>
          <p:cNvCxnSpPr>
            <a:cxnSpLocks/>
          </p:cNvCxnSpPr>
          <p:nvPr/>
        </p:nvCxnSpPr>
        <p:spPr>
          <a:xfrm>
            <a:off x="3918857" y="2687207"/>
            <a:ext cx="1407886" cy="92226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9" name="Afbeelding 18">
            <a:extLst>
              <a:ext uri="{FF2B5EF4-FFF2-40B4-BE49-F238E27FC236}">
                <a16:creationId xmlns:a16="http://schemas.microsoft.com/office/drawing/2014/main" id="{1356A960-4251-C493-A696-D0AAFC83B09B}"/>
              </a:ext>
            </a:extLst>
          </p:cNvPr>
          <p:cNvPicPr>
            <a:picLocks noChangeAspect="1"/>
          </p:cNvPicPr>
          <p:nvPr/>
        </p:nvPicPr>
        <p:blipFill>
          <a:blip r:embed="rId3"/>
          <a:stretch>
            <a:fillRect/>
          </a:stretch>
        </p:blipFill>
        <p:spPr>
          <a:xfrm>
            <a:off x="7234464" y="3823607"/>
            <a:ext cx="4763659" cy="2833234"/>
          </a:xfrm>
          <a:prstGeom prst="rect">
            <a:avLst/>
          </a:prstGeom>
          <a:ln>
            <a:noFill/>
          </a:ln>
          <a:effectLst>
            <a:softEdge rad="112500"/>
          </a:effectLst>
        </p:spPr>
      </p:pic>
    </p:spTree>
    <p:extLst>
      <p:ext uri="{BB962C8B-B14F-4D97-AF65-F5344CB8AC3E}">
        <p14:creationId xmlns:p14="http://schemas.microsoft.com/office/powerpoint/2010/main" val="641551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838200" y="365125"/>
            <a:ext cx="10515600" cy="970189"/>
          </a:xfrm>
        </p:spPr>
        <p:txBody>
          <a:bodyPr>
            <a:normAutofit/>
          </a:bodyPr>
          <a:lstStyle/>
          <a:p>
            <a:r>
              <a:rPr lang="nl-NL" sz="6000" dirty="0">
                <a:solidFill>
                  <a:srgbClr val="7030A0"/>
                </a:solidFill>
              </a:rPr>
              <a:t>Gesteentegroepen</a:t>
            </a:r>
          </a:p>
        </p:txBody>
      </p:sp>
      <p:sp>
        <p:nvSpPr>
          <p:cNvPr id="4" name="Tijdelijke aanduiding voor inhoud 3">
            <a:extLst>
              <a:ext uri="{FF2B5EF4-FFF2-40B4-BE49-F238E27FC236}">
                <a16:creationId xmlns:a16="http://schemas.microsoft.com/office/drawing/2014/main" id="{7C0BDD32-F8BF-5428-9C42-A85C1A8520E1}"/>
              </a:ext>
            </a:extLst>
          </p:cNvPr>
          <p:cNvSpPr>
            <a:spLocks noGrp="1"/>
          </p:cNvSpPr>
          <p:nvPr>
            <p:ph sz="half" idx="1"/>
          </p:nvPr>
        </p:nvSpPr>
        <p:spPr>
          <a:xfrm>
            <a:off x="914400" y="1335314"/>
            <a:ext cx="10154096" cy="4351338"/>
          </a:xfrm>
        </p:spPr>
        <p:txBody>
          <a:bodyPr/>
          <a:lstStyle/>
          <a:p>
            <a:pPr marL="0" indent="0">
              <a:buNone/>
            </a:pPr>
            <a:r>
              <a:rPr lang="nl-NL" dirty="0">
                <a:solidFill>
                  <a:srgbClr val="7030A0"/>
                </a:solidFill>
              </a:rPr>
              <a:t>3) Stollingsgesteente</a:t>
            </a:r>
            <a:br>
              <a:rPr lang="nl-NL" dirty="0">
                <a:solidFill>
                  <a:srgbClr val="7030A0"/>
                </a:solidFill>
              </a:rPr>
            </a:br>
            <a:br>
              <a:rPr lang="nl-NL" dirty="0">
                <a:solidFill>
                  <a:srgbClr val="7030A0"/>
                </a:solidFill>
              </a:rPr>
            </a:br>
            <a:r>
              <a:rPr lang="nl-NL" dirty="0">
                <a:solidFill>
                  <a:srgbClr val="7030A0"/>
                </a:solidFill>
              </a:rPr>
              <a:t>Te herkennen aan:</a:t>
            </a:r>
          </a:p>
          <a:p>
            <a:pPr marL="0" indent="0">
              <a:buNone/>
            </a:pPr>
            <a:endParaRPr lang="nl-NL" dirty="0">
              <a:solidFill>
                <a:srgbClr val="7030A0"/>
              </a:solidFill>
            </a:endParaRPr>
          </a:p>
        </p:txBody>
      </p:sp>
      <p:cxnSp>
        <p:nvCxnSpPr>
          <p:cNvPr id="6" name="Rechte verbindingslijn met pijl 5">
            <a:extLst>
              <a:ext uri="{FF2B5EF4-FFF2-40B4-BE49-F238E27FC236}">
                <a16:creationId xmlns:a16="http://schemas.microsoft.com/office/drawing/2014/main" id="{70894279-6690-79FB-AA05-9B8657AB3B69}"/>
              </a:ext>
            </a:extLst>
          </p:cNvPr>
          <p:cNvCxnSpPr/>
          <p:nvPr/>
        </p:nvCxnSpPr>
        <p:spPr>
          <a:xfrm flipV="1">
            <a:off x="3918857" y="1814286"/>
            <a:ext cx="1540570" cy="4789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a:extLst>
              <a:ext uri="{FF2B5EF4-FFF2-40B4-BE49-F238E27FC236}">
                <a16:creationId xmlns:a16="http://schemas.microsoft.com/office/drawing/2014/main" id="{33093943-960C-7BC7-CD40-5B9F8968F7FB}"/>
              </a:ext>
            </a:extLst>
          </p:cNvPr>
          <p:cNvCxnSpPr>
            <a:cxnSpLocks/>
          </p:cNvCxnSpPr>
          <p:nvPr/>
        </p:nvCxnSpPr>
        <p:spPr>
          <a:xfrm>
            <a:off x="3918857" y="2490232"/>
            <a:ext cx="1540570" cy="47068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Tijdelijke aanduiding voor inhoud 3">
            <a:extLst>
              <a:ext uri="{FF2B5EF4-FFF2-40B4-BE49-F238E27FC236}">
                <a16:creationId xmlns:a16="http://schemas.microsoft.com/office/drawing/2014/main" id="{40A1A006-53CF-7D65-5873-D42277CDB287}"/>
              </a:ext>
            </a:extLst>
          </p:cNvPr>
          <p:cNvSpPr txBox="1">
            <a:spLocks/>
          </p:cNvSpPr>
          <p:nvPr/>
        </p:nvSpPr>
        <p:spPr>
          <a:xfrm>
            <a:off x="5568294" y="1647938"/>
            <a:ext cx="642050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dirty="0">
                <a:solidFill>
                  <a:srgbClr val="7030A0"/>
                </a:solidFill>
              </a:rPr>
              <a:t>Basalt: </a:t>
            </a:r>
            <a:r>
              <a:rPr lang="nl-NL" dirty="0">
                <a:solidFill>
                  <a:srgbClr val="7030A0"/>
                </a:solidFill>
              </a:rPr>
              <a:t>Kleine kristallen, hexagonen, verticale pilaren</a:t>
            </a:r>
            <a:r>
              <a:rPr lang="nl-NL" dirty="0">
                <a:solidFill>
                  <a:srgbClr val="7030A0"/>
                </a:solidFill>
                <a:sym typeface="Wingdings" panose="05000000000000000000" pitchFamily="2" charset="2"/>
              </a:rPr>
              <a:t> </a:t>
            </a:r>
            <a:br>
              <a:rPr lang="nl-NL" dirty="0">
                <a:solidFill>
                  <a:srgbClr val="7030A0"/>
                </a:solidFill>
              </a:rPr>
            </a:br>
            <a:br>
              <a:rPr lang="nl-NL" dirty="0">
                <a:solidFill>
                  <a:srgbClr val="7030A0"/>
                </a:solidFill>
              </a:rPr>
            </a:br>
            <a:r>
              <a:rPr lang="nl-NL" b="1" dirty="0">
                <a:solidFill>
                  <a:srgbClr val="7030A0"/>
                </a:solidFill>
              </a:rPr>
              <a:t>Graniet: </a:t>
            </a:r>
            <a:r>
              <a:rPr lang="nl-NL" dirty="0">
                <a:solidFill>
                  <a:srgbClr val="7030A0"/>
                </a:solidFill>
              </a:rPr>
              <a:t>Grote kristallen (keukenblad) </a:t>
            </a:r>
          </a:p>
        </p:txBody>
      </p:sp>
      <p:pic>
        <p:nvPicPr>
          <p:cNvPr id="12" name="Afbeelding 1">
            <a:extLst>
              <a:ext uri="{FF2B5EF4-FFF2-40B4-BE49-F238E27FC236}">
                <a16:creationId xmlns:a16="http://schemas.microsoft.com/office/drawing/2014/main" id="{3BC9C7D6-6816-ACAE-A851-43B6D96DA1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096" y="2956730"/>
            <a:ext cx="2775083" cy="37001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06 Basalt pilaren bij Svartifoss in het Vatnajökull NP aan de zuidkust">
            <a:extLst>
              <a:ext uri="{FF2B5EF4-FFF2-40B4-BE49-F238E27FC236}">
                <a16:creationId xmlns:a16="http://schemas.microsoft.com/office/drawing/2014/main" id="{F41123AD-3978-6772-22BC-9C1FCEF676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5827" y="3563030"/>
            <a:ext cx="3862230" cy="3029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graniet steen – Steenhouwerij Krul">
            <a:extLst>
              <a:ext uri="{FF2B5EF4-FFF2-40B4-BE49-F238E27FC236}">
                <a16:creationId xmlns:a16="http://schemas.microsoft.com/office/drawing/2014/main" id="{C65EEFC5-6081-F5FA-4D2C-6F8C60527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5568" y="3563029"/>
            <a:ext cx="4128396" cy="29298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427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D00CD8-21DB-4BF8-B469-C69D98F80A6B}"/>
              </a:ext>
            </a:extLst>
          </p:cNvPr>
          <p:cNvSpPr>
            <a:spLocks noGrp="1"/>
          </p:cNvSpPr>
          <p:nvPr>
            <p:ph type="title"/>
          </p:nvPr>
        </p:nvSpPr>
        <p:spPr>
          <a:xfrm>
            <a:off x="272143" y="321582"/>
            <a:ext cx="10515600" cy="970189"/>
          </a:xfrm>
        </p:spPr>
        <p:txBody>
          <a:bodyPr>
            <a:normAutofit/>
          </a:bodyPr>
          <a:lstStyle/>
          <a:p>
            <a:r>
              <a:rPr lang="nl-NL" sz="6000" dirty="0">
                <a:solidFill>
                  <a:srgbClr val="7030A0"/>
                </a:solidFill>
              </a:rPr>
              <a:t>Gesteentekringloop</a:t>
            </a:r>
          </a:p>
        </p:txBody>
      </p:sp>
      <p:sp>
        <p:nvSpPr>
          <p:cNvPr id="3" name="Titel 1">
            <a:extLst>
              <a:ext uri="{FF2B5EF4-FFF2-40B4-BE49-F238E27FC236}">
                <a16:creationId xmlns:a16="http://schemas.microsoft.com/office/drawing/2014/main" id="{386C7A01-931E-B82E-72F8-F678C89482D8}"/>
              </a:ext>
            </a:extLst>
          </p:cNvPr>
          <p:cNvSpPr txBox="1">
            <a:spLocks/>
          </p:cNvSpPr>
          <p:nvPr/>
        </p:nvSpPr>
        <p:spPr>
          <a:xfrm>
            <a:off x="856861" y="5910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p>
        </p:txBody>
      </p:sp>
      <p:sp>
        <p:nvSpPr>
          <p:cNvPr id="7" name="Tijdelijke aanduiding voor tekst 4">
            <a:extLst>
              <a:ext uri="{FF2B5EF4-FFF2-40B4-BE49-F238E27FC236}">
                <a16:creationId xmlns:a16="http://schemas.microsoft.com/office/drawing/2014/main" id="{872B6A48-5371-4EAE-E424-D7CC6789A472}"/>
              </a:ext>
            </a:extLst>
          </p:cNvPr>
          <p:cNvSpPr txBox="1">
            <a:spLocks/>
          </p:cNvSpPr>
          <p:nvPr/>
        </p:nvSpPr>
        <p:spPr>
          <a:xfrm>
            <a:off x="669928" y="1048019"/>
            <a:ext cx="10972800" cy="548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	</a:t>
            </a:r>
            <a:endParaRPr lang="en-NL" dirty="0"/>
          </a:p>
        </p:txBody>
      </p:sp>
      <p:pic>
        <p:nvPicPr>
          <p:cNvPr id="4" name="Afbeelding 3">
            <a:extLst>
              <a:ext uri="{FF2B5EF4-FFF2-40B4-BE49-F238E27FC236}">
                <a16:creationId xmlns:a16="http://schemas.microsoft.com/office/drawing/2014/main" id="{85321736-8339-07F2-F75F-72650F53E8AD}"/>
              </a:ext>
            </a:extLst>
          </p:cNvPr>
          <p:cNvPicPr>
            <a:picLocks noChangeAspect="1"/>
          </p:cNvPicPr>
          <p:nvPr/>
        </p:nvPicPr>
        <p:blipFill>
          <a:blip r:embed="rId3"/>
          <a:stretch>
            <a:fillRect/>
          </a:stretch>
        </p:blipFill>
        <p:spPr>
          <a:xfrm>
            <a:off x="2189022" y="1274162"/>
            <a:ext cx="7239183" cy="5262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98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a:extLst>
              <a:ext uri="{FF2B5EF4-FFF2-40B4-BE49-F238E27FC236}">
                <a16:creationId xmlns:a16="http://schemas.microsoft.com/office/drawing/2014/main" id="{0C400AB3-04BD-FF39-BDC7-41180CF21840}"/>
              </a:ext>
            </a:extLst>
          </p:cNvPr>
          <p:cNvSpPr>
            <a:spLocks noChangeAspect="1"/>
          </p:cNvSpPr>
          <p:nvPr/>
        </p:nvSpPr>
        <p:spPr>
          <a:xfrm>
            <a:off x="3460426" y="2280601"/>
            <a:ext cx="1183900" cy="1343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4" name="Titel 3">
            <a:extLst>
              <a:ext uri="{FF2B5EF4-FFF2-40B4-BE49-F238E27FC236}">
                <a16:creationId xmlns:a16="http://schemas.microsoft.com/office/drawing/2014/main" id="{200CC7B4-9046-1558-5890-9C88DA0FDD5B}"/>
              </a:ext>
            </a:extLst>
          </p:cNvPr>
          <p:cNvSpPr>
            <a:spLocks noGrp="1"/>
          </p:cNvSpPr>
          <p:nvPr>
            <p:ph type="title"/>
          </p:nvPr>
        </p:nvSpPr>
        <p:spPr>
          <a:xfrm>
            <a:off x="423700" y="192256"/>
            <a:ext cx="10464800" cy="1399977"/>
          </a:xfrm>
        </p:spPr>
        <p:txBody>
          <a:bodyPr/>
          <a:lstStyle/>
          <a:p>
            <a:r>
              <a:rPr lang="nl-NL" dirty="0">
                <a:solidFill>
                  <a:srgbClr val="7030A0"/>
                </a:solidFill>
              </a:rPr>
              <a:t>Verschuiving van de ITCZ</a:t>
            </a:r>
          </a:p>
        </p:txBody>
      </p:sp>
      <p:cxnSp>
        <p:nvCxnSpPr>
          <p:cNvPr id="5" name="Rechte verbindingslijn 4">
            <a:extLst>
              <a:ext uri="{FF2B5EF4-FFF2-40B4-BE49-F238E27FC236}">
                <a16:creationId xmlns:a16="http://schemas.microsoft.com/office/drawing/2014/main" id="{1141B078-FF92-BA23-9C5B-171F607BB1A2}"/>
              </a:ext>
            </a:extLst>
          </p:cNvPr>
          <p:cNvCxnSpPr>
            <a:cxnSpLocks/>
          </p:cNvCxnSpPr>
          <p:nvPr/>
        </p:nvCxnSpPr>
        <p:spPr>
          <a:xfrm>
            <a:off x="2235844" y="5949694"/>
            <a:ext cx="3765235" cy="0"/>
          </a:xfrm>
          <a:prstGeom prst="line">
            <a:avLst/>
          </a:prstGeom>
          <a:ln w="28575"/>
        </p:spPr>
        <p:style>
          <a:lnRef idx="1">
            <a:schemeClr val="dk1"/>
          </a:lnRef>
          <a:fillRef idx="0">
            <a:schemeClr val="dk1"/>
          </a:fillRef>
          <a:effectRef idx="0">
            <a:schemeClr val="dk1"/>
          </a:effectRef>
          <a:fontRef idx="minor">
            <a:schemeClr val="tx1"/>
          </a:fontRef>
        </p:style>
      </p:cxnSp>
      <p:sp>
        <p:nvSpPr>
          <p:cNvPr id="6" name="Tekstvak 5">
            <a:extLst>
              <a:ext uri="{FF2B5EF4-FFF2-40B4-BE49-F238E27FC236}">
                <a16:creationId xmlns:a16="http://schemas.microsoft.com/office/drawing/2014/main" id="{E01B9157-AAA5-31B8-257A-4CD271EC3F37}"/>
              </a:ext>
            </a:extLst>
          </p:cNvPr>
          <p:cNvSpPr txBox="1"/>
          <p:nvPr/>
        </p:nvSpPr>
        <p:spPr>
          <a:xfrm>
            <a:off x="3584038" y="5943285"/>
            <a:ext cx="1068847" cy="307777"/>
          </a:xfrm>
          <a:prstGeom prst="rect">
            <a:avLst/>
          </a:prstGeom>
          <a:noFill/>
        </p:spPr>
        <p:txBody>
          <a:bodyPr wrap="square">
            <a:spAutoFit/>
          </a:bodyPr>
          <a:lstStyle/>
          <a:p>
            <a:r>
              <a:rPr lang="nl-NL" sz="1400" dirty="0"/>
              <a:t>evenaar</a:t>
            </a:r>
            <a:endParaRPr lang="en-US" sz="1400" dirty="0"/>
          </a:p>
        </p:txBody>
      </p:sp>
      <p:sp>
        <p:nvSpPr>
          <p:cNvPr id="26" name="Rechthoek 25">
            <a:extLst>
              <a:ext uri="{FF2B5EF4-FFF2-40B4-BE49-F238E27FC236}">
                <a16:creationId xmlns:a16="http://schemas.microsoft.com/office/drawing/2014/main" id="{97165A07-C5B3-B408-8BF4-2B532F105C67}"/>
              </a:ext>
            </a:extLst>
          </p:cNvPr>
          <p:cNvSpPr>
            <a:spLocks noChangeAspect="1"/>
          </p:cNvSpPr>
          <p:nvPr/>
        </p:nvSpPr>
        <p:spPr>
          <a:xfrm>
            <a:off x="3460426" y="2110910"/>
            <a:ext cx="1183900" cy="1343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7" name="Rechthoek 26">
            <a:extLst>
              <a:ext uri="{FF2B5EF4-FFF2-40B4-BE49-F238E27FC236}">
                <a16:creationId xmlns:a16="http://schemas.microsoft.com/office/drawing/2014/main" id="{F04FC486-39B1-FF09-5576-AF0D5CBF867B}"/>
              </a:ext>
            </a:extLst>
          </p:cNvPr>
          <p:cNvSpPr>
            <a:spLocks noChangeAspect="1"/>
          </p:cNvSpPr>
          <p:nvPr/>
        </p:nvSpPr>
        <p:spPr>
          <a:xfrm>
            <a:off x="3383188" y="2450293"/>
            <a:ext cx="1261138" cy="1343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7" name="Tekstvak 6">
            <a:extLst>
              <a:ext uri="{FF2B5EF4-FFF2-40B4-BE49-F238E27FC236}">
                <a16:creationId xmlns:a16="http://schemas.microsoft.com/office/drawing/2014/main" id="{8ADD0D0B-CE25-7B35-94E8-FA1DEACFC7AE}"/>
              </a:ext>
            </a:extLst>
          </p:cNvPr>
          <p:cNvSpPr txBox="1"/>
          <p:nvPr/>
        </p:nvSpPr>
        <p:spPr>
          <a:xfrm>
            <a:off x="5214287" y="5939399"/>
            <a:ext cx="1068847" cy="307777"/>
          </a:xfrm>
          <a:prstGeom prst="rect">
            <a:avLst/>
          </a:prstGeom>
          <a:noFill/>
        </p:spPr>
        <p:txBody>
          <a:bodyPr wrap="square">
            <a:spAutoFit/>
          </a:bodyPr>
          <a:lstStyle/>
          <a:p>
            <a:r>
              <a:rPr lang="nl-NL" sz="1400" dirty="0"/>
              <a:t>30</a:t>
            </a:r>
            <a:r>
              <a:rPr lang="nl-NL" sz="1400" dirty="0">
                <a:latin typeface="Times New Roman" panose="02020603050405020304" pitchFamily="18" charset="0"/>
                <a:cs typeface="Times New Roman" panose="02020603050405020304" pitchFamily="18" charset="0"/>
              </a:rPr>
              <a:t>⁰ </a:t>
            </a:r>
            <a:r>
              <a:rPr lang="nl-NL" sz="1400" dirty="0">
                <a:latin typeface="+mj-lt"/>
                <a:cs typeface="Times New Roman" panose="02020603050405020304" pitchFamily="18" charset="0"/>
              </a:rPr>
              <a:t>Z.B.</a:t>
            </a:r>
            <a:endParaRPr lang="en-US" sz="1400" dirty="0">
              <a:latin typeface="+mj-lt"/>
            </a:endParaRPr>
          </a:p>
        </p:txBody>
      </p:sp>
      <p:sp>
        <p:nvSpPr>
          <p:cNvPr id="10" name="Tekstvak 9">
            <a:extLst>
              <a:ext uri="{FF2B5EF4-FFF2-40B4-BE49-F238E27FC236}">
                <a16:creationId xmlns:a16="http://schemas.microsoft.com/office/drawing/2014/main" id="{775FEDFD-A8A1-581D-C100-C5DFDCA3A075}"/>
              </a:ext>
            </a:extLst>
          </p:cNvPr>
          <p:cNvSpPr txBox="1"/>
          <p:nvPr/>
        </p:nvSpPr>
        <p:spPr>
          <a:xfrm>
            <a:off x="2111115" y="5979005"/>
            <a:ext cx="1068847" cy="307777"/>
          </a:xfrm>
          <a:prstGeom prst="rect">
            <a:avLst/>
          </a:prstGeom>
          <a:noFill/>
        </p:spPr>
        <p:txBody>
          <a:bodyPr wrap="square">
            <a:spAutoFit/>
          </a:bodyPr>
          <a:lstStyle/>
          <a:p>
            <a:r>
              <a:rPr lang="nl-NL" sz="1400" dirty="0"/>
              <a:t>30</a:t>
            </a:r>
            <a:r>
              <a:rPr lang="nl-NL" sz="1400" dirty="0">
                <a:latin typeface="Times New Roman" panose="02020603050405020304" pitchFamily="18" charset="0"/>
                <a:cs typeface="Times New Roman" panose="02020603050405020304" pitchFamily="18" charset="0"/>
              </a:rPr>
              <a:t>⁰ </a:t>
            </a:r>
            <a:r>
              <a:rPr lang="nl-NL" sz="1400" dirty="0">
                <a:latin typeface="+mj-lt"/>
                <a:cs typeface="Times New Roman" panose="02020603050405020304" pitchFamily="18" charset="0"/>
              </a:rPr>
              <a:t>N.B.</a:t>
            </a:r>
            <a:endParaRPr lang="en-US" sz="1400" dirty="0">
              <a:latin typeface="+mj-lt"/>
            </a:endParaRPr>
          </a:p>
        </p:txBody>
      </p:sp>
      <p:sp>
        <p:nvSpPr>
          <p:cNvPr id="11" name="Stroomdiagram: Verbindingslijn 10">
            <a:extLst>
              <a:ext uri="{FF2B5EF4-FFF2-40B4-BE49-F238E27FC236}">
                <a16:creationId xmlns:a16="http://schemas.microsoft.com/office/drawing/2014/main" id="{92BAC40F-9642-5622-1E5E-8A9D2C35ED0C}"/>
              </a:ext>
            </a:extLst>
          </p:cNvPr>
          <p:cNvSpPr>
            <a:spLocks noChangeAspect="1"/>
          </p:cNvSpPr>
          <p:nvPr/>
        </p:nvSpPr>
        <p:spPr>
          <a:xfrm>
            <a:off x="2633975" y="1750933"/>
            <a:ext cx="949219" cy="94921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Vrije vorm: vorm 11">
            <a:extLst>
              <a:ext uri="{FF2B5EF4-FFF2-40B4-BE49-F238E27FC236}">
                <a16:creationId xmlns:a16="http://schemas.microsoft.com/office/drawing/2014/main" id="{2C0ABB69-ED68-B295-B98B-92E0BC95EB68}"/>
              </a:ext>
            </a:extLst>
          </p:cNvPr>
          <p:cNvSpPr>
            <a:spLocks noChangeAspect="1"/>
          </p:cNvSpPr>
          <p:nvPr/>
        </p:nvSpPr>
        <p:spPr>
          <a:xfrm rot="697208">
            <a:off x="2829458" y="2015137"/>
            <a:ext cx="411056" cy="562992"/>
          </a:xfrm>
          <a:custGeom>
            <a:avLst/>
            <a:gdLst>
              <a:gd name="connsiteX0" fmla="*/ 25400 w 584613"/>
              <a:gd name="connsiteY0" fmla="*/ 38700 h 800700"/>
              <a:gd name="connsiteX1" fmla="*/ 88900 w 584613"/>
              <a:gd name="connsiteY1" fmla="*/ 26000 h 800700"/>
              <a:gd name="connsiteX2" fmla="*/ 152400 w 584613"/>
              <a:gd name="connsiteY2" fmla="*/ 600 h 800700"/>
              <a:gd name="connsiteX3" fmla="*/ 406400 w 584613"/>
              <a:gd name="connsiteY3" fmla="*/ 13300 h 800700"/>
              <a:gd name="connsiteX4" fmla="*/ 444500 w 584613"/>
              <a:gd name="connsiteY4" fmla="*/ 26000 h 800700"/>
              <a:gd name="connsiteX5" fmla="*/ 533400 w 584613"/>
              <a:gd name="connsiteY5" fmla="*/ 89500 h 800700"/>
              <a:gd name="connsiteX6" fmla="*/ 584200 w 584613"/>
              <a:gd name="connsiteY6" fmla="*/ 203800 h 800700"/>
              <a:gd name="connsiteX7" fmla="*/ 558800 w 584613"/>
              <a:gd name="connsiteY7" fmla="*/ 241900 h 800700"/>
              <a:gd name="connsiteX8" fmla="*/ 495300 w 584613"/>
              <a:gd name="connsiteY8" fmla="*/ 254600 h 800700"/>
              <a:gd name="connsiteX9" fmla="*/ 457200 w 584613"/>
              <a:gd name="connsiteY9" fmla="*/ 292700 h 800700"/>
              <a:gd name="connsiteX10" fmla="*/ 419100 w 584613"/>
              <a:gd name="connsiteY10" fmla="*/ 394300 h 800700"/>
              <a:gd name="connsiteX11" fmla="*/ 406400 w 584613"/>
              <a:gd name="connsiteY11" fmla="*/ 457800 h 800700"/>
              <a:gd name="connsiteX12" fmla="*/ 393700 w 584613"/>
              <a:gd name="connsiteY12" fmla="*/ 572100 h 800700"/>
              <a:gd name="connsiteX13" fmla="*/ 381000 w 584613"/>
              <a:gd name="connsiteY13" fmla="*/ 635600 h 800700"/>
              <a:gd name="connsiteX14" fmla="*/ 304800 w 584613"/>
              <a:gd name="connsiteY14" fmla="*/ 711800 h 800700"/>
              <a:gd name="connsiteX15" fmla="*/ 228600 w 584613"/>
              <a:gd name="connsiteY15" fmla="*/ 800700 h 800700"/>
              <a:gd name="connsiteX16" fmla="*/ 190500 w 584613"/>
              <a:gd name="connsiteY16" fmla="*/ 737200 h 800700"/>
              <a:gd name="connsiteX17" fmla="*/ 127000 w 584613"/>
              <a:gd name="connsiteY17" fmla="*/ 330800 h 800700"/>
              <a:gd name="connsiteX18" fmla="*/ 63500 w 584613"/>
              <a:gd name="connsiteY18" fmla="*/ 254600 h 800700"/>
              <a:gd name="connsiteX19" fmla="*/ 0 w 584613"/>
              <a:gd name="connsiteY19" fmla="*/ 165700 h 800700"/>
              <a:gd name="connsiteX20" fmla="*/ 76200 w 584613"/>
              <a:gd name="connsiteY20" fmla="*/ 76800 h 8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613" h="800700">
                <a:moveTo>
                  <a:pt x="25400" y="38700"/>
                </a:moveTo>
                <a:cubicBezTo>
                  <a:pt x="46567" y="34467"/>
                  <a:pt x="68225" y="32203"/>
                  <a:pt x="88900" y="26000"/>
                </a:cubicBezTo>
                <a:cubicBezTo>
                  <a:pt x="110736" y="19449"/>
                  <a:pt x="129621" y="1511"/>
                  <a:pt x="152400" y="600"/>
                </a:cubicBezTo>
                <a:cubicBezTo>
                  <a:pt x="237105" y="-2788"/>
                  <a:pt x="321733" y="9067"/>
                  <a:pt x="406400" y="13300"/>
                </a:cubicBezTo>
                <a:cubicBezTo>
                  <a:pt x="419100" y="17533"/>
                  <a:pt x="432526" y="20013"/>
                  <a:pt x="444500" y="26000"/>
                </a:cubicBezTo>
                <a:cubicBezTo>
                  <a:pt x="463071" y="35285"/>
                  <a:pt x="521895" y="80871"/>
                  <a:pt x="533400" y="89500"/>
                </a:cubicBezTo>
                <a:cubicBezTo>
                  <a:pt x="546938" y="112063"/>
                  <a:pt x="589231" y="168582"/>
                  <a:pt x="584200" y="203800"/>
                </a:cubicBezTo>
                <a:cubicBezTo>
                  <a:pt x="582041" y="218910"/>
                  <a:pt x="572052" y="234327"/>
                  <a:pt x="558800" y="241900"/>
                </a:cubicBezTo>
                <a:cubicBezTo>
                  <a:pt x="540058" y="252610"/>
                  <a:pt x="516467" y="250367"/>
                  <a:pt x="495300" y="254600"/>
                </a:cubicBezTo>
                <a:cubicBezTo>
                  <a:pt x="482600" y="267300"/>
                  <a:pt x="467639" y="278085"/>
                  <a:pt x="457200" y="292700"/>
                </a:cubicBezTo>
                <a:cubicBezTo>
                  <a:pt x="433446" y="325955"/>
                  <a:pt x="427677" y="355702"/>
                  <a:pt x="419100" y="394300"/>
                </a:cubicBezTo>
                <a:cubicBezTo>
                  <a:pt x="414417" y="415372"/>
                  <a:pt x="409453" y="436431"/>
                  <a:pt x="406400" y="457800"/>
                </a:cubicBezTo>
                <a:cubicBezTo>
                  <a:pt x="400979" y="495749"/>
                  <a:pt x="399121" y="534151"/>
                  <a:pt x="393700" y="572100"/>
                </a:cubicBezTo>
                <a:cubicBezTo>
                  <a:pt x="390647" y="593469"/>
                  <a:pt x="392589" y="617389"/>
                  <a:pt x="381000" y="635600"/>
                </a:cubicBezTo>
                <a:cubicBezTo>
                  <a:pt x="361715" y="665905"/>
                  <a:pt x="330200" y="686400"/>
                  <a:pt x="304800" y="711800"/>
                </a:cubicBezTo>
                <a:cubicBezTo>
                  <a:pt x="243207" y="773393"/>
                  <a:pt x="267284" y="742675"/>
                  <a:pt x="228600" y="800700"/>
                </a:cubicBezTo>
                <a:cubicBezTo>
                  <a:pt x="215900" y="779533"/>
                  <a:pt x="202488" y="758778"/>
                  <a:pt x="190500" y="737200"/>
                </a:cubicBezTo>
                <a:cubicBezTo>
                  <a:pt x="110828" y="593790"/>
                  <a:pt x="173156" y="616966"/>
                  <a:pt x="127000" y="330800"/>
                </a:cubicBezTo>
                <a:cubicBezTo>
                  <a:pt x="122801" y="304764"/>
                  <a:pt x="75723" y="271712"/>
                  <a:pt x="63500" y="254600"/>
                </a:cubicBezTo>
                <a:cubicBezTo>
                  <a:pt x="-20080" y="137587"/>
                  <a:pt x="99062" y="264762"/>
                  <a:pt x="0" y="165700"/>
                </a:cubicBezTo>
                <a:cubicBezTo>
                  <a:pt x="15693" y="55846"/>
                  <a:pt x="-17234" y="76800"/>
                  <a:pt x="76200" y="76800"/>
                </a:cubicBezTo>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3" name="Vrije vorm: vorm 12">
            <a:extLst>
              <a:ext uri="{FF2B5EF4-FFF2-40B4-BE49-F238E27FC236}">
                <a16:creationId xmlns:a16="http://schemas.microsoft.com/office/drawing/2014/main" id="{DE061189-F91C-AD9E-7DE5-5FC8E665EA42}"/>
              </a:ext>
            </a:extLst>
          </p:cNvPr>
          <p:cNvSpPr>
            <a:spLocks noChangeAspect="1"/>
          </p:cNvSpPr>
          <p:nvPr/>
        </p:nvSpPr>
        <p:spPr>
          <a:xfrm>
            <a:off x="2967610" y="1803170"/>
            <a:ext cx="589360" cy="522462"/>
          </a:xfrm>
          <a:custGeom>
            <a:avLst/>
            <a:gdLst>
              <a:gd name="connsiteX0" fmla="*/ 139700 w 838200"/>
              <a:gd name="connsiteY0" fmla="*/ 283707 h 743056"/>
              <a:gd name="connsiteX1" fmla="*/ 76200 w 838200"/>
              <a:gd name="connsiteY1" fmla="*/ 258307 h 743056"/>
              <a:gd name="connsiteX2" fmla="*/ 38100 w 838200"/>
              <a:gd name="connsiteY2" fmla="*/ 245607 h 743056"/>
              <a:gd name="connsiteX3" fmla="*/ 0 w 838200"/>
              <a:gd name="connsiteY3" fmla="*/ 207507 h 743056"/>
              <a:gd name="connsiteX4" fmla="*/ 127000 w 838200"/>
              <a:gd name="connsiteY4" fmla="*/ 131307 h 743056"/>
              <a:gd name="connsiteX5" fmla="*/ 114300 w 838200"/>
              <a:gd name="connsiteY5" fmla="*/ 55107 h 743056"/>
              <a:gd name="connsiteX6" fmla="*/ 101600 w 838200"/>
              <a:gd name="connsiteY6" fmla="*/ 4307 h 743056"/>
              <a:gd name="connsiteX7" fmla="*/ 241300 w 838200"/>
              <a:gd name="connsiteY7" fmla="*/ 17007 h 743056"/>
              <a:gd name="connsiteX8" fmla="*/ 469900 w 838200"/>
              <a:gd name="connsiteY8" fmla="*/ 17007 h 743056"/>
              <a:gd name="connsiteX9" fmla="*/ 558800 w 838200"/>
              <a:gd name="connsiteY9" fmla="*/ 29707 h 743056"/>
              <a:gd name="connsiteX10" fmla="*/ 609600 w 838200"/>
              <a:gd name="connsiteY10" fmla="*/ 55107 h 743056"/>
              <a:gd name="connsiteX11" fmla="*/ 723900 w 838200"/>
              <a:gd name="connsiteY11" fmla="*/ 156707 h 743056"/>
              <a:gd name="connsiteX12" fmla="*/ 736600 w 838200"/>
              <a:gd name="connsiteY12" fmla="*/ 207507 h 743056"/>
              <a:gd name="connsiteX13" fmla="*/ 762000 w 838200"/>
              <a:gd name="connsiteY13" fmla="*/ 321807 h 743056"/>
              <a:gd name="connsiteX14" fmla="*/ 787400 w 838200"/>
              <a:gd name="connsiteY14" fmla="*/ 359907 h 743056"/>
              <a:gd name="connsiteX15" fmla="*/ 825500 w 838200"/>
              <a:gd name="connsiteY15" fmla="*/ 486907 h 743056"/>
              <a:gd name="connsiteX16" fmla="*/ 812800 w 838200"/>
              <a:gd name="connsiteY16" fmla="*/ 537707 h 743056"/>
              <a:gd name="connsiteX17" fmla="*/ 800100 w 838200"/>
              <a:gd name="connsiteY17" fmla="*/ 575807 h 743056"/>
              <a:gd name="connsiteX18" fmla="*/ 825500 w 838200"/>
              <a:gd name="connsiteY18" fmla="*/ 613907 h 743056"/>
              <a:gd name="connsiteX19" fmla="*/ 838200 w 838200"/>
              <a:gd name="connsiteY19" fmla="*/ 652007 h 743056"/>
              <a:gd name="connsiteX20" fmla="*/ 685800 w 838200"/>
              <a:gd name="connsiteY20" fmla="*/ 652007 h 743056"/>
              <a:gd name="connsiteX21" fmla="*/ 647700 w 838200"/>
              <a:gd name="connsiteY21" fmla="*/ 664707 h 743056"/>
              <a:gd name="connsiteX22" fmla="*/ 508000 w 838200"/>
              <a:gd name="connsiteY22" fmla="*/ 728207 h 743056"/>
              <a:gd name="connsiteX23" fmla="*/ 520700 w 838200"/>
              <a:gd name="connsiteY23" fmla="*/ 664707 h 743056"/>
              <a:gd name="connsiteX24" fmla="*/ 546100 w 838200"/>
              <a:gd name="connsiteY24" fmla="*/ 601207 h 743056"/>
              <a:gd name="connsiteX25" fmla="*/ 533400 w 838200"/>
              <a:gd name="connsiteY25" fmla="*/ 461507 h 743056"/>
              <a:gd name="connsiteX26" fmla="*/ 457200 w 838200"/>
              <a:gd name="connsiteY26" fmla="*/ 448807 h 743056"/>
              <a:gd name="connsiteX27" fmla="*/ 406400 w 838200"/>
              <a:gd name="connsiteY27" fmla="*/ 385307 h 743056"/>
              <a:gd name="connsiteX28" fmla="*/ 279400 w 838200"/>
              <a:gd name="connsiteY28" fmla="*/ 347207 h 743056"/>
              <a:gd name="connsiteX29" fmla="*/ 190500 w 838200"/>
              <a:gd name="connsiteY29" fmla="*/ 296407 h 743056"/>
              <a:gd name="connsiteX30" fmla="*/ 139700 w 838200"/>
              <a:gd name="connsiteY30" fmla="*/ 283707 h 74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8200" h="743056">
                <a:moveTo>
                  <a:pt x="139700" y="283707"/>
                </a:moveTo>
                <a:cubicBezTo>
                  <a:pt x="120650" y="277357"/>
                  <a:pt x="97546" y="266312"/>
                  <a:pt x="76200" y="258307"/>
                </a:cubicBezTo>
                <a:cubicBezTo>
                  <a:pt x="63665" y="253607"/>
                  <a:pt x="49239" y="253033"/>
                  <a:pt x="38100" y="245607"/>
                </a:cubicBezTo>
                <a:cubicBezTo>
                  <a:pt x="23156" y="235644"/>
                  <a:pt x="12700" y="220207"/>
                  <a:pt x="0" y="207507"/>
                </a:cubicBezTo>
                <a:cubicBezTo>
                  <a:pt x="45165" y="194603"/>
                  <a:pt x="114424" y="194186"/>
                  <a:pt x="127000" y="131307"/>
                </a:cubicBezTo>
                <a:cubicBezTo>
                  <a:pt x="132050" y="106057"/>
                  <a:pt x="119350" y="80357"/>
                  <a:pt x="114300" y="55107"/>
                </a:cubicBezTo>
                <a:cubicBezTo>
                  <a:pt x="110877" y="37991"/>
                  <a:pt x="84882" y="9323"/>
                  <a:pt x="101600" y="4307"/>
                </a:cubicBezTo>
                <a:cubicBezTo>
                  <a:pt x="146387" y="-9129"/>
                  <a:pt x="194733" y="12774"/>
                  <a:pt x="241300" y="17007"/>
                </a:cubicBezTo>
                <a:cubicBezTo>
                  <a:pt x="366128" y="48214"/>
                  <a:pt x="218916" y="17007"/>
                  <a:pt x="469900" y="17007"/>
                </a:cubicBezTo>
                <a:cubicBezTo>
                  <a:pt x="499834" y="17007"/>
                  <a:pt x="529167" y="25474"/>
                  <a:pt x="558800" y="29707"/>
                </a:cubicBezTo>
                <a:cubicBezTo>
                  <a:pt x="575733" y="38174"/>
                  <a:pt x="593848" y="44605"/>
                  <a:pt x="609600" y="55107"/>
                </a:cubicBezTo>
                <a:cubicBezTo>
                  <a:pt x="658920" y="87987"/>
                  <a:pt x="682981" y="115788"/>
                  <a:pt x="723900" y="156707"/>
                </a:cubicBezTo>
                <a:cubicBezTo>
                  <a:pt x="728133" y="173640"/>
                  <a:pt x="732675" y="190500"/>
                  <a:pt x="736600" y="207507"/>
                </a:cubicBezTo>
                <a:cubicBezTo>
                  <a:pt x="745376" y="245537"/>
                  <a:pt x="749658" y="284780"/>
                  <a:pt x="762000" y="321807"/>
                </a:cubicBezTo>
                <a:cubicBezTo>
                  <a:pt x="766827" y="336287"/>
                  <a:pt x="781201" y="345959"/>
                  <a:pt x="787400" y="359907"/>
                </a:cubicBezTo>
                <a:cubicBezTo>
                  <a:pt x="805068" y="399661"/>
                  <a:pt x="814945" y="444687"/>
                  <a:pt x="825500" y="486907"/>
                </a:cubicBezTo>
                <a:cubicBezTo>
                  <a:pt x="821267" y="503840"/>
                  <a:pt x="817595" y="520924"/>
                  <a:pt x="812800" y="537707"/>
                </a:cubicBezTo>
                <a:cubicBezTo>
                  <a:pt x="809122" y="550579"/>
                  <a:pt x="797899" y="562602"/>
                  <a:pt x="800100" y="575807"/>
                </a:cubicBezTo>
                <a:cubicBezTo>
                  <a:pt x="802609" y="590863"/>
                  <a:pt x="818674" y="600255"/>
                  <a:pt x="825500" y="613907"/>
                </a:cubicBezTo>
                <a:cubicBezTo>
                  <a:pt x="831487" y="625881"/>
                  <a:pt x="833967" y="639307"/>
                  <a:pt x="838200" y="652007"/>
                </a:cubicBezTo>
                <a:cubicBezTo>
                  <a:pt x="748879" y="681781"/>
                  <a:pt x="855940" y="652007"/>
                  <a:pt x="685800" y="652007"/>
                </a:cubicBezTo>
                <a:cubicBezTo>
                  <a:pt x="672413" y="652007"/>
                  <a:pt x="660400" y="660474"/>
                  <a:pt x="647700" y="664707"/>
                </a:cubicBezTo>
                <a:cubicBezTo>
                  <a:pt x="628300" y="722907"/>
                  <a:pt x="625707" y="767443"/>
                  <a:pt x="508000" y="728207"/>
                </a:cubicBezTo>
                <a:cubicBezTo>
                  <a:pt x="487522" y="721381"/>
                  <a:pt x="514497" y="685382"/>
                  <a:pt x="520700" y="664707"/>
                </a:cubicBezTo>
                <a:cubicBezTo>
                  <a:pt x="527251" y="642871"/>
                  <a:pt x="537633" y="622374"/>
                  <a:pt x="546100" y="601207"/>
                </a:cubicBezTo>
                <a:cubicBezTo>
                  <a:pt x="541867" y="554640"/>
                  <a:pt x="556960" y="501896"/>
                  <a:pt x="533400" y="461507"/>
                </a:cubicBezTo>
                <a:cubicBezTo>
                  <a:pt x="520425" y="439264"/>
                  <a:pt x="479281" y="462055"/>
                  <a:pt x="457200" y="448807"/>
                </a:cubicBezTo>
                <a:cubicBezTo>
                  <a:pt x="433956" y="434861"/>
                  <a:pt x="428607" y="400852"/>
                  <a:pt x="406400" y="385307"/>
                </a:cubicBezTo>
                <a:cubicBezTo>
                  <a:pt x="389222" y="373283"/>
                  <a:pt x="306902" y="354082"/>
                  <a:pt x="279400" y="347207"/>
                </a:cubicBezTo>
                <a:cubicBezTo>
                  <a:pt x="247817" y="326152"/>
                  <a:pt x="227330" y="310218"/>
                  <a:pt x="190500" y="296407"/>
                </a:cubicBezTo>
                <a:cubicBezTo>
                  <a:pt x="174157" y="290278"/>
                  <a:pt x="158750" y="290057"/>
                  <a:pt x="139700" y="28370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4" name="Vrije vorm: vorm 13">
            <a:extLst>
              <a:ext uri="{FF2B5EF4-FFF2-40B4-BE49-F238E27FC236}">
                <a16:creationId xmlns:a16="http://schemas.microsoft.com/office/drawing/2014/main" id="{D17A8286-9600-2188-1687-BC375DEBC44B}"/>
              </a:ext>
            </a:extLst>
          </p:cNvPr>
          <p:cNvSpPr>
            <a:spLocks noChangeAspect="1"/>
          </p:cNvSpPr>
          <p:nvPr/>
        </p:nvSpPr>
        <p:spPr>
          <a:xfrm>
            <a:off x="2937124" y="1841917"/>
            <a:ext cx="75135" cy="75774"/>
          </a:xfrm>
          <a:custGeom>
            <a:avLst/>
            <a:gdLst>
              <a:gd name="connsiteX0" fmla="*/ 5258 w 106858"/>
              <a:gd name="connsiteY0" fmla="*/ 101600 h 107767"/>
              <a:gd name="connsiteX1" fmla="*/ 106858 w 106858"/>
              <a:gd name="connsiteY1" fmla="*/ 38100 h 107767"/>
              <a:gd name="connsiteX2" fmla="*/ 94158 w 106858"/>
              <a:gd name="connsiteY2" fmla="*/ 0 h 107767"/>
              <a:gd name="connsiteX3" fmla="*/ 56058 w 106858"/>
              <a:gd name="connsiteY3" fmla="*/ 38100 h 107767"/>
              <a:gd name="connsiteX4" fmla="*/ 5258 w 106858"/>
              <a:gd name="connsiteY4" fmla="*/ 101600 h 10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 h="107767">
                <a:moveTo>
                  <a:pt x="5258" y="101600"/>
                </a:moveTo>
                <a:cubicBezTo>
                  <a:pt x="13725" y="101600"/>
                  <a:pt x="106858" y="115089"/>
                  <a:pt x="106858" y="38100"/>
                </a:cubicBezTo>
                <a:cubicBezTo>
                  <a:pt x="106858" y="24713"/>
                  <a:pt x="98391" y="12700"/>
                  <a:pt x="94158" y="0"/>
                </a:cubicBezTo>
                <a:cubicBezTo>
                  <a:pt x="81458" y="12700"/>
                  <a:pt x="66021" y="23156"/>
                  <a:pt x="56058" y="38100"/>
                </a:cubicBezTo>
                <a:cubicBezTo>
                  <a:pt x="-9888" y="137018"/>
                  <a:pt x="-3209" y="101600"/>
                  <a:pt x="5258" y="1016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8" name="Vrije vorm: vorm 17">
            <a:extLst>
              <a:ext uri="{FF2B5EF4-FFF2-40B4-BE49-F238E27FC236}">
                <a16:creationId xmlns:a16="http://schemas.microsoft.com/office/drawing/2014/main" id="{910E2E1F-A3CF-5FA8-6CCE-5E25E62B9DB6}"/>
              </a:ext>
            </a:extLst>
          </p:cNvPr>
          <p:cNvSpPr>
            <a:spLocks noChangeAspect="1"/>
          </p:cNvSpPr>
          <p:nvPr/>
        </p:nvSpPr>
        <p:spPr>
          <a:xfrm>
            <a:off x="3144858" y="2528511"/>
            <a:ext cx="233301" cy="134356"/>
          </a:xfrm>
          <a:custGeom>
            <a:avLst/>
            <a:gdLst>
              <a:gd name="connsiteX0" fmla="*/ 241300 w 331806"/>
              <a:gd name="connsiteY0" fmla="*/ 0 h 191084"/>
              <a:gd name="connsiteX1" fmla="*/ 165100 w 331806"/>
              <a:gd name="connsiteY1" fmla="*/ 38100 h 191084"/>
              <a:gd name="connsiteX2" fmla="*/ 0 w 331806"/>
              <a:gd name="connsiteY2" fmla="*/ 63500 h 191084"/>
              <a:gd name="connsiteX3" fmla="*/ 12700 w 331806"/>
              <a:gd name="connsiteY3" fmla="*/ 165100 h 191084"/>
              <a:gd name="connsiteX4" fmla="*/ 50800 w 331806"/>
              <a:gd name="connsiteY4" fmla="*/ 190500 h 191084"/>
              <a:gd name="connsiteX5" fmla="*/ 190500 w 331806"/>
              <a:gd name="connsiteY5" fmla="*/ 177800 h 191084"/>
              <a:gd name="connsiteX6" fmla="*/ 203200 w 331806"/>
              <a:gd name="connsiteY6" fmla="*/ 127000 h 191084"/>
              <a:gd name="connsiteX7" fmla="*/ 266700 w 331806"/>
              <a:gd name="connsiteY7" fmla="*/ 114300 h 191084"/>
              <a:gd name="connsiteX8" fmla="*/ 317500 w 331806"/>
              <a:gd name="connsiteY8" fmla="*/ 101600 h 191084"/>
              <a:gd name="connsiteX9" fmla="*/ 330200 w 331806"/>
              <a:gd name="connsiteY9" fmla="*/ 50800 h 191084"/>
              <a:gd name="connsiteX10" fmla="*/ 292100 w 331806"/>
              <a:gd name="connsiteY10" fmla="*/ 38100 h 191084"/>
              <a:gd name="connsiteX11" fmla="*/ 241300 w 331806"/>
              <a:gd name="connsiteY11" fmla="*/ 0 h 19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806" h="191084">
                <a:moveTo>
                  <a:pt x="241300" y="0"/>
                </a:moveTo>
                <a:cubicBezTo>
                  <a:pt x="220133" y="0"/>
                  <a:pt x="192041" y="29120"/>
                  <a:pt x="165100" y="38100"/>
                </a:cubicBezTo>
                <a:cubicBezTo>
                  <a:pt x="151884" y="42505"/>
                  <a:pt x="6850" y="62521"/>
                  <a:pt x="0" y="63500"/>
                </a:cubicBezTo>
                <a:cubicBezTo>
                  <a:pt x="4233" y="97367"/>
                  <a:pt x="24" y="133411"/>
                  <a:pt x="12700" y="165100"/>
                </a:cubicBezTo>
                <a:cubicBezTo>
                  <a:pt x="18369" y="179272"/>
                  <a:pt x="35575" y="189413"/>
                  <a:pt x="50800" y="190500"/>
                </a:cubicBezTo>
                <a:cubicBezTo>
                  <a:pt x="97440" y="193831"/>
                  <a:pt x="143933" y="182033"/>
                  <a:pt x="190500" y="177800"/>
                </a:cubicBezTo>
                <a:cubicBezTo>
                  <a:pt x="194733" y="160867"/>
                  <a:pt x="189791" y="138174"/>
                  <a:pt x="203200" y="127000"/>
                </a:cubicBezTo>
                <a:cubicBezTo>
                  <a:pt x="219783" y="113181"/>
                  <a:pt x="245628" y="118983"/>
                  <a:pt x="266700" y="114300"/>
                </a:cubicBezTo>
                <a:cubicBezTo>
                  <a:pt x="283739" y="110514"/>
                  <a:pt x="300567" y="105833"/>
                  <a:pt x="317500" y="101600"/>
                </a:cubicBezTo>
                <a:cubicBezTo>
                  <a:pt x="321733" y="84667"/>
                  <a:pt x="336682" y="67006"/>
                  <a:pt x="330200" y="50800"/>
                </a:cubicBezTo>
                <a:cubicBezTo>
                  <a:pt x="325228" y="38371"/>
                  <a:pt x="304074" y="44087"/>
                  <a:pt x="292100" y="38100"/>
                </a:cubicBezTo>
                <a:cubicBezTo>
                  <a:pt x="263379" y="23740"/>
                  <a:pt x="262467" y="0"/>
                  <a:pt x="24130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cxnSp>
        <p:nvCxnSpPr>
          <p:cNvPr id="20" name="Rechte verbindingslijn 19">
            <a:extLst>
              <a:ext uri="{FF2B5EF4-FFF2-40B4-BE49-F238E27FC236}">
                <a16:creationId xmlns:a16="http://schemas.microsoft.com/office/drawing/2014/main" id="{002A7876-DA89-ECE2-BCD0-318CAD8CDC74}"/>
              </a:ext>
            </a:extLst>
          </p:cNvPr>
          <p:cNvCxnSpPr>
            <a:cxnSpLocks noChangeAspect="1"/>
          </p:cNvCxnSpPr>
          <p:nvPr/>
        </p:nvCxnSpPr>
        <p:spPr>
          <a:xfrm flipV="1">
            <a:off x="2879820" y="1676449"/>
            <a:ext cx="426293" cy="1202344"/>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Rechte verbindingslijn 21">
            <a:extLst>
              <a:ext uri="{FF2B5EF4-FFF2-40B4-BE49-F238E27FC236}">
                <a16:creationId xmlns:a16="http://schemas.microsoft.com/office/drawing/2014/main" id="{51080A4E-52EF-6A92-BC4E-BFD68D60522E}"/>
              </a:ext>
            </a:extLst>
          </p:cNvPr>
          <p:cNvCxnSpPr>
            <a:cxnSpLocks noChangeAspect="1"/>
          </p:cNvCxnSpPr>
          <p:nvPr/>
        </p:nvCxnSpPr>
        <p:spPr>
          <a:xfrm>
            <a:off x="2642537" y="2120570"/>
            <a:ext cx="922213" cy="261231"/>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28" name="Pijl: omlaag 27">
            <a:extLst>
              <a:ext uri="{FF2B5EF4-FFF2-40B4-BE49-F238E27FC236}">
                <a16:creationId xmlns:a16="http://schemas.microsoft.com/office/drawing/2014/main" id="{F4DD8FDA-A147-2A32-3AE6-2023C4F9A85C}"/>
              </a:ext>
            </a:extLst>
          </p:cNvPr>
          <p:cNvSpPr/>
          <p:nvPr/>
        </p:nvSpPr>
        <p:spPr>
          <a:xfrm>
            <a:off x="3881157" y="3777047"/>
            <a:ext cx="411328" cy="2057144"/>
          </a:xfrm>
          <a:prstGeom prst="downArrow">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32" name="Pijl: omhoog 31">
            <a:extLst>
              <a:ext uri="{FF2B5EF4-FFF2-40B4-BE49-F238E27FC236}">
                <a16:creationId xmlns:a16="http://schemas.microsoft.com/office/drawing/2014/main" id="{7CE86CC7-5A06-07BD-0518-1DC5C5429FF6}"/>
              </a:ext>
            </a:extLst>
          </p:cNvPr>
          <p:cNvSpPr>
            <a:spLocks noChangeAspect="1"/>
          </p:cNvSpPr>
          <p:nvPr/>
        </p:nvSpPr>
        <p:spPr>
          <a:xfrm>
            <a:off x="3658317" y="3551625"/>
            <a:ext cx="221485" cy="2358412"/>
          </a:xfrm>
          <a:prstGeom prst="upArrow">
            <a:avLst>
              <a:gd name="adj1" fmla="val 62126"/>
              <a:gd name="adj2" fmla="val 44145"/>
            </a:avLst>
          </a:prstGeom>
          <a:gradFill flip="none" rotWithShape="1">
            <a:gsLst>
              <a:gs pos="34000">
                <a:srgbClr val="FF0000">
                  <a:alpha val="28000"/>
                </a:srgbClr>
              </a:gs>
              <a:gs pos="0">
                <a:srgbClr val="FF0000"/>
              </a:gs>
              <a:gs pos="7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endParaRPr>
          </a:p>
        </p:txBody>
      </p:sp>
      <p:sp>
        <p:nvSpPr>
          <p:cNvPr id="33" name="Pijl: omhoog 32">
            <a:extLst>
              <a:ext uri="{FF2B5EF4-FFF2-40B4-BE49-F238E27FC236}">
                <a16:creationId xmlns:a16="http://schemas.microsoft.com/office/drawing/2014/main" id="{BEC14256-6221-C432-CF0F-0670D5B867F9}"/>
              </a:ext>
            </a:extLst>
          </p:cNvPr>
          <p:cNvSpPr/>
          <p:nvPr/>
        </p:nvSpPr>
        <p:spPr>
          <a:xfrm>
            <a:off x="4292485" y="3561971"/>
            <a:ext cx="221485" cy="2358412"/>
          </a:xfrm>
          <a:prstGeom prst="upArrow">
            <a:avLst>
              <a:gd name="adj1" fmla="val 62126"/>
              <a:gd name="adj2" fmla="val 44145"/>
            </a:avLst>
          </a:prstGeom>
          <a:gradFill flip="none" rotWithShape="1">
            <a:gsLst>
              <a:gs pos="34000">
                <a:srgbClr val="FF0000">
                  <a:alpha val="28000"/>
                </a:srgbClr>
              </a:gs>
              <a:gs pos="0">
                <a:srgbClr val="FF0000"/>
              </a:gs>
              <a:gs pos="7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endParaRPr>
          </a:p>
        </p:txBody>
      </p:sp>
      <p:sp>
        <p:nvSpPr>
          <p:cNvPr id="34" name="Pijl: omhoog 33">
            <a:extLst>
              <a:ext uri="{FF2B5EF4-FFF2-40B4-BE49-F238E27FC236}">
                <a16:creationId xmlns:a16="http://schemas.microsoft.com/office/drawing/2014/main" id="{A0583916-5B54-A250-1F62-15DC6CAE0145}"/>
              </a:ext>
            </a:extLst>
          </p:cNvPr>
          <p:cNvSpPr/>
          <p:nvPr/>
        </p:nvSpPr>
        <p:spPr>
          <a:xfrm>
            <a:off x="2749020" y="3531139"/>
            <a:ext cx="221485" cy="2358412"/>
          </a:xfrm>
          <a:prstGeom prst="upArrow">
            <a:avLst>
              <a:gd name="adj1" fmla="val 62126"/>
              <a:gd name="adj2" fmla="val 44145"/>
            </a:avLst>
          </a:prstGeom>
          <a:gradFill flip="none" rotWithShape="1">
            <a:gsLst>
              <a:gs pos="34000">
                <a:srgbClr val="FF0000">
                  <a:alpha val="28000"/>
                </a:srgbClr>
              </a:gs>
              <a:gs pos="0">
                <a:srgbClr val="FF0000"/>
              </a:gs>
              <a:gs pos="7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endParaRPr>
          </a:p>
        </p:txBody>
      </p:sp>
      <p:sp>
        <p:nvSpPr>
          <p:cNvPr id="35" name="Pijl: omhoog 34">
            <a:extLst>
              <a:ext uri="{FF2B5EF4-FFF2-40B4-BE49-F238E27FC236}">
                <a16:creationId xmlns:a16="http://schemas.microsoft.com/office/drawing/2014/main" id="{AF933A38-CDB1-CEC7-4077-4738DF9CA3FD}"/>
              </a:ext>
            </a:extLst>
          </p:cNvPr>
          <p:cNvSpPr/>
          <p:nvPr/>
        </p:nvSpPr>
        <p:spPr>
          <a:xfrm>
            <a:off x="3383188" y="3541485"/>
            <a:ext cx="221485" cy="2358412"/>
          </a:xfrm>
          <a:prstGeom prst="upArrow">
            <a:avLst>
              <a:gd name="adj1" fmla="val 62126"/>
              <a:gd name="adj2" fmla="val 44145"/>
            </a:avLst>
          </a:prstGeom>
          <a:gradFill flip="none" rotWithShape="1">
            <a:gsLst>
              <a:gs pos="34000">
                <a:srgbClr val="FF0000">
                  <a:alpha val="28000"/>
                </a:srgbClr>
              </a:gs>
              <a:gs pos="0">
                <a:srgbClr val="FF0000"/>
              </a:gs>
              <a:gs pos="7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endParaRPr>
          </a:p>
        </p:txBody>
      </p:sp>
      <p:sp>
        <p:nvSpPr>
          <p:cNvPr id="36" name="Pijl: omhoog 35">
            <a:extLst>
              <a:ext uri="{FF2B5EF4-FFF2-40B4-BE49-F238E27FC236}">
                <a16:creationId xmlns:a16="http://schemas.microsoft.com/office/drawing/2014/main" id="{0C5B3DA8-F3B3-BDD3-68DA-F6EEFBCC8105}"/>
              </a:ext>
            </a:extLst>
          </p:cNvPr>
          <p:cNvSpPr/>
          <p:nvPr/>
        </p:nvSpPr>
        <p:spPr>
          <a:xfrm>
            <a:off x="4469377" y="3564208"/>
            <a:ext cx="221485" cy="2358412"/>
          </a:xfrm>
          <a:prstGeom prst="upArrow">
            <a:avLst>
              <a:gd name="adj1" fmla="val 62126"/>
              <a:gd name="adj2" fmla="val 44145"/>
            </a:avLst>
          </a:prstGeom>
          <a:gradFill flip="none" rotWithShape="1">
            <a:gsLst>
              <a:gs pos="34000">
                <a:srgbClr val="FF0000">
                  <a:alpha val="28000"/>
                </a:srgbClr>
              </a:gs>
              <a:gs pos="0">
                <a:srgbClr val="FF0000"/>
              </a:gs>
              <a:gs pos="7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endParaRPr>
          </a:p>
        </p:txBody>
      </p:sp>
      <p:sp>
        <p:nvSpPr>
          <p:cNvPr id="37" name="Pijl: omhoog 36">
            <a:extLst>
              <a:ext uri="{FF2B5EF4-FFF2-40B4-BE49-F238E27FC236}">
                <a16:creationId xmlns:a16="http://schemas.microsoft.com/office/drawing/2014/main" id="{794D8B7D-4B0D-0423-CF61-D441DFC2EC35}"/>
              </a:ext>
            </a:extLst>
          </p:cNvPr>
          <p:cNvSpPr/>
          <p:nvPr/>
        </p:nvSpPr>
        <p:spPr>
          <a:xfrm>
            <a:off x="5103545" y="3574553"/>
            <a:ext cx="221485" cy="2358412"/>
          </a:xfrm>
          <a:prstGeom prst="upArrow">
            <a:avLst>
              <a:gd name="adj1" fmla="val 62126"/>
              <a:gd name="adj2" fmla="val 44145"/>
            </a:avLst>
          </a:prstGeom>
          <a:gradFill flip="none" rotWithShape="1">
            <a:gsLst>
              <a:gs pos="34000">
                <a:srgbClr val="FF0000">
                  <a:alpha val="28000"/>
                </a:srgbClr>
              </a:gs>
              <a:gs pos="0">
                <a:srgbClr val="FF0000"/>
              </a:gs>
              <a:gs pos="75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400" dirty="0">
              <a:solidFill>
                <a:schemeClr val="tx1"/>
              </a:solidFill>
            </a:endParaRPr>
          </a:p>
        </p:txBody>
      </p:sp>
      <p:sp>
        <p:nvSpPr>
          <p:cNvPr id="15" name="Tijdelijke aanduiding voor tekst 14">
            <a:extLst>
              <a:ext uri="{FF2B5EF4-FFF2-40B4-BE49-F238E27FC236}">
                <a16:creationId xmlns:a16="http://schemas.microsoft.com/office/drawing/2014/main" id="{1DE385E3-AFD7-6D59-6ACA-7722F704408E}"/>
              </a:ext>
            </a:extLst>
          </p:cNvPr>
          <p:cNvSpPr>
            <a:spLocks noGrp="1"/>
          </p:cNvSpPr>
          <p:nvPr>
            <p:ph type="body" sz="quarter" idx="1"/>
          </p:nvPr>
        </p:nvSpPr>
        <p:spPr>
          <a:xfrm>
            <a:off x="6562481" y="2090157"/>
            <a:ext cx="5067449" cy="3865375"/>
          </a:xfrm>
        </p:spPr>
        <p:txBody>
          <a:bodyPr>
            <a:normAutofit fontScale="77500" lnSpcReduction="20000"/>
          </a:bodyPr>
          <a:lstStyle/>
          <a:p>
            <a:pPr marL="0" indent="0">
              <a:buNone/>
            </a:pPr>
            <a:r>
              <a:rPr lang="nl-NL" sz="3300" b="0" i="0" u="none" strike="noStrike" baseline="0" dirty="0">
                <a:solidFill>
                  <a:srgbClr val="7030A0"/>
                </a:solidFill>
              </a:rPr>
              <a:t>De lagedrukgebieden rond de evenaar, de ITCZ, ligt op de warmste breedtegraad. </a:t>
            </a:r>
          </a:p>
          <a:p>
            <a:pPr marL="0" indent="0">
              <a:buNone/>
            </a:pPr>
            <a:r>
              <a:rPr lang="nl-NL" sz="3300" b="0" i="0" u="none" strike="noStrike" baseline="0" dirty="0">
                <a:solidFill>
                  <a:srgbClr val="7030A0"/>
                </a:solidFill>
              </a:rPr>
              <a:t>Die warmte zorgt immers voor het opstijgen van de lucht. </a:t>
            </a:r>
          </a:p>
          <a:p>
            <a:pPr marL="0" indent="0">
              <a:buNone/>
            </a:pPr>
            <a:r>
              <a:rPr lang="nl-NL" sz="3300" b="0" i="0" u="none" strike="noStrike" baseline="0" dirty="0">
                <a:solidFill>
                  <a:srgbClr val="7030A0"/>
                </a:solidFill>
              </a:rPr>
              <a:t>In </a:t>
            </a:r>
            <a:r>
              <a:rPr lang="nl-NL" sz="3300" b="1" i="0" u="none" strike="noStrike" baseline="0" dirty="0">
                <a:solidFill>
                  <a:srgbClr val="7030A0"/>
                </a:solidFill>
              </a:rPr>
              <a:t>juli</a:t>
            </a:r>
            <a:r>
              <a:rPr lang="nl-NL" sz="3300" b="0" i="0" u="none" strike="noStrike" baseline="0" dirty="0">
                <a:solidFill>
                  <a:srgbClr val="7030A0"/>
                </a:solidFill>
              </a:rPr>
              <a:t> ligt de warmste breedtegraad ten noorden van de evenaar </a:t>
            </a:r>
          </a:p>
          <a:p>
            <a:pPr marL="0" indent="0">
              <a:buNone/>
            </a:pPr>
            <a:r>
              <a:rPr lang="nl-NL" sz="3300" b="0" i="0" u="none" strike="noStrike" baseline="0" dirty="0">
                <a:solidFill>
                  <a:srgbClr val="7030A0"/>
                </a:solidFill>
              </a:rPr>
              <a:t>In </a:t>
            </a:r>
            <a:r>
              <a:rPr lang="nl-NL" sz="3300" b="1" i="0" u="none" strike="noStrike" baseline="0" dirty="0">
                <a:solidFill>
                  <a:srgbClr val="7030A0"/>
                </a:solidFill>
              </a:rPr>
              <a:t>januari</a:t>
            </a:r>
            <a:r>
              <a:rPr lang="nl-NL" sz="3300" b="0" i="0" u="none" strike="noStrike" baseline="0" dirty="0">
                <a:solidFill>
                  <a:srgbClr val="7030A0"/>
                </a:solidFill>
              </a:rPr>
              <a:t> ligt die ten zuiden van de evenaar.</a:t>
            </a:r>
            <a:endParaRPr lang="nl-NL" sz="3300" dirty="0">
              <a:solidFill>
                <a:srgbClr val="7030A0"/>
              </a:solidFill>
            </a:endParaRPr>
          </a:p>
          <a:p>
            <a:pPr marL="0" indent="0">
              <a:buNone/>
            </a:pPr>
            <a:r>
              <a:rPr lang="nl-NL" sz="3300" b="0" i="0" u="none" strike="noStrike" baseline="0" dirty="0">
                <a:solidFill>
                  <a:srgbClr val="7030A0"/>
                </a:solidFill>
              </a:rPr>
              <a:t>Dit heeft impact op de neerslagpatronen</a:t>
            </a:r>
          </a:p>
          <a:p>
            <a:pPr marL="0" indent="0">
              <a:buNone/>
            </a:pPr>
            <a:endParaRPr lang="nl-NL" dirty="0">
              <a:solidFill>
                <a:schemeClr val="tx1"/>
              </a:solidFill>
            </a:endParaRPr>
          </a:p>
          <a:p>
            <a:endParaRPr lang="nl-NL" dirty="0">
              <a:solidFill>
                <a:schemeClr val="tx1"/>
              </a:solidFill>
            </a:endParaRPr>
          </a:p>
        </p:txBody>
      </p:sp>
    </p:spTree>
    <p:extLst>
      <p:ext uri="{BB962C8B-B14F-4D97-AF65-F5344CB8AC3E}">
        <p14:creationId xmlns:p14="http://schemas.microsoft.com/office/powerpoint/2010/main" val="36964027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2000"/>
                                        <p:tgtEl>
                                          <p:spTgt spid="25"/>
                                        </p:tgtEl>
                                      </p:cBhvr>
                                    </p:animEffect>
                                  </p:childTnLst>
                                </p:cTn>
                              </p:par>
                              <p:par>
                                <p:cTn id="8" presetID="22" presetClass="entr" presetSubtype="1" fill="hold" grpId="3"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2000"/>
                                        <p:tgtEl>
                                          <p:spTgt spid="28"/>
                                        </p:tgtEl>
                                      </p:cBhvr>
                                    </p:animEffect>
                                  </p:childTnLst>
                                </p:cTn>
                              </p:par>
                            </p:childTnLst>
                          </p:cTn>
                        </p:par>
                        <p:par>
                          <p:cTn id="11" fill="hold">
                            <p:stCondLst>
                              <p:cond delay="2000"/>
                            </p:stCondLst>
                            <p:childTnLst>
                              <p:par>
                                <p:cTn id="12" presetID="22" presetClass="entr" presetSubtype="4"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2000"/>
                                        <p:tgtEl>
                                          <p:spTgt spid="3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2000"/>
                                        <p:tgtEl>
                                          <p:spTgt spid="26"/>
                                        </p:tgtEl>
                                      </p:cBhvr>
                                    </p:animEffect>
                                  </p:childTnLst>
                                </p:cTn>
                              </p:par>
                              <p:par>
                                <p:cTn id="30" presetID="10" presetClass="exit" presetSubtype="0" fill="hold" grpId="1"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par>
                                <p:cTn id="33" presetID="42" presetClass="path" presetSubtype="0" accel="50000" decel="50000" fill="hold" grpId="0" nodeType="withEffect">
                                  <p:stCondLst>
                                    <p:cond delay="0"/>
                                  </p:stCondLst>
                                  <p:childTnLst>
                                    <p:animMotion origin="layout" path="M 3.75E-6 -4.44444E-6 L -0.09909 -4.44444E-6 " pathEditMode="relative" rAng="0" ptsTypes="AA">
                                      <p:cBhvr>
                                        <p:cTn id="34" dur="2000" fill="hold"/>
                                        <p:tgtEl>
                                          <p:spTgt spid="28"/>
                                        </p:tgtEl>
                                        <p:attrNameLst>
                                          <p:attrName>ppt_x</p:attrName>
                                          <p:attrName>ppt_y</p:attrName>
                                        </p:attrNameLst>
                                      </p:cBhvr>
                                      <p:rCtr x="-4961" y="0"/>
                                    </p:animMotion>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2000"/>
                                        <p:tgtEl>
                                          <p:spTgt spid="3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20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34"/>
                                        </p:tgtEl>
                                      </p:cBhvr>
                                    </p:animEffect>
                                    <p:set>
                                      <p:cBhvr>
                                        <p:cTn id="46" dur="1" fill="hold">
                                          <p:stCondLst>
                                            <p:cond delay="499"/>
                                          </p:stCondLst>
                                        </p:cTn>
                                        <p:tgtEl>
                                          <p:spTgt spid="3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par>
                                <p:cTn id="50" presetID="22" presetClass="entr" presetSubtype="2" fill="hold" grpId="2"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right)">
                                      <p:cBhvr>
                                        <p:cTn id="52" dur="2000"/>
                                        <p:tgtEl>
                                          <p:spTgt spid="25"/>
                                        </p:tgtEl>
                                      </p:cBhvr>
                                    </p:animEffect>
                                  </p:childTnLst>
                                </p:cTn>
                              </p:par>
                              <p:par>
                                <p:cTn id="53" presetID="10" presetClass="exit" presetSubtype="0" fill="hold" grpId="1" nodeType="withEffect">
                                  <p:stCondLst>
                                    <p:cond delay="0"/>
                                  </p:stCondLst>
                                  <p:childTnLst>
                                    <p:animEffect transition="out" filter="fade">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par>
                                <p:cTn id="56" presetID="42" presetClass="path" presetSubtype="0" accel="50000" decel="50000" fill="hold" grpId="1" nodeType="withEffect">
                                  <p:stCondLst>
                                    <p:cond delay="0"/>
                                  </p:stCondLst>
                                  <p:childTnLst>
                                    <p:animMotion origin="layout" path="M 3.75E-6 -4.44444E-6 L 3.75E-6 0.00024 " pathEditMode="relative" rAng="0" ptsTypes="AA">
                                      <p:cBhvr>
                                        <p:cTn id="57" dur="2000" fill="hold"/>
                                        <p:tgtEl>
                                          <p:spTgt spid="28"/>
                                        </p:tgtEl>
                                        <p:attrNameLst>
                                          <p:attrName>ppt_x</p:attrName>
                                          <p:attrName>ppt_y</p:attrName>
                                        </p:attrNameLst>
                                      </p:cBhvr>
                                      <p:rCtr x="0" y="0"/>
                                    </p:animMotion>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right)">
                                      <p:cBhvr>
                                        <p:cTn id="62" dur="2000"/>
                                        <p:tgtEl>
                                          <p:spTgt spid="27"/>
                                        </p:tgtEl>
                                      </p:cBhvr>
                                    </p:animEffect>
                                  </p:childTnLst>
                                </p:cTn>
                              </p:par>
                              <p:par>
                                <p:cTn id="63" presetID="10" presetClass="exit" presetSubtype="0" fill="hold" grpId="3" nodeType="withEffect">
                                  <p:stCondLst>
                                    <p:cond delay="0"/>
                                  </p:stCondLst>
                                  <p:childTnLst>
                                    <p:animEffect transition="out" filter="fade">
                                      <p:cBhvr>
                                        <p:cTn id="64" dur="500"/>
                                        <p:tgtEl>
                                          <p:spTgt spid="25"/>
                                        </p:tgtEl>
                                      </p:cBhvr>
                                    </p:animEffect>
                                    <p:set>
                                      <p:cBhvr>
                                        <p:cTn id="65" dur="1" fill="hold">
                                          <p:stCondLst>
                                            <p:cond delay="499"/>
                                          </p:stCondLst>
                                        </p:cTn>
                                        <p:tgtEl>
                                          <p:spTgt spid="25"/>
                                        </p:tgtEl>
                                        <p:attrNameLst>
                                          <p:attrName>style.visibility</p:attrName>
                                        </p:attrNameLst>
                                      </p:cBhvr>
                                      <p:to>
                                        <p:strVal val="hidden"/>
                                      </p:to>
                                    </p:set>
                                  </p:childTnLst>
                                </p:cTn>
                              </p:par>
                              <p:par>
                                <p:cTn id="66" presetID="42" presetClass="path" presetSubtype="0" accel="50000" decel="50000" fill="hold" grpId="2" nodeType="withEffect">
                                  <p:stCondLst>
                                    <p:cond delay="0"/>
                                  </p:stCondLst>
                                  <p:childTnLst>
                                    <p:animMotion origin="layout" path="M 3.75E-6 -4.44444E-6 L 0.08828 -4.44444E-6 " pathEditMode="relative" rAng="0" ptsTypes="AA">
                                      <p:cBhvr>
                                        <p:cTn id="67" dur="2000" fill="hold"/>
                                        <p:tgtEl>
                                          <p:spTgt spid="28"/>
                                        </p:tgtEl>
                                        <p:attrNameLst>
                                          <p:attrName>ppt_x</p:attrName>
                                          <p:attrName>ppt_y</p:attrName>
                                        </p:attrNameLst>
                                      </p:cBhvr>
                                      <p:rCtr x="4414" y="0"/>
                                    </p:animMotion>
                                  </p:childTnLst>
                                </p:cTn>
                              </p:par>
                            </p:childTnLst>
                          </p:cTn>
                        </p:par>
                        <p:par>
                          <p:cTn id="68" fill="hold">
                            <p:stCondLst>
                              <p:cond delay="2000"/>
                            </p:stCondLst>
                            <p:childTnLst>
                              <p:par>
                                <p:cTn id="69" presetID="22" presetClass="entr" presetSubtype="4"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down)">
                                      <p:cBhvr>
                                        <p:cTn id="71" dur="2000"/>
                                        <p:tgtEl>
                                          <p:spTgt spid="36"/>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down)">
                                      <p:cBhvr>
                                        <p:cTn id="74"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5" grpId="2" animBg="1"/>
      <p:bldP spid="25" grpId="3" animBg="1"/>
      <p:bldP spid="26" grpId="0" animBg="1"/>
      <p:bldP spid="26" grpId="1" animBg="1"/>
      <p:bldP spid="27" grpId="0" animBg="1"/>
      <p:bldP spid="28" grpId="0" animBg="1"/>
      <p:bldP spid="28" grpId="1" animBg="1"/>
      <p:bldP spid="28" grpId="2" animBg="1"/>
      <p:bldP spid="28" grpId="3" animBg="1"/>
      <p:bldP spid="32" grpId="0" animBg="1"/>
      <p:bldP spid="32" grpId="1" animBg="1"/>
      <p:bldP spid="33" grpId="0" animBg="1"/>
      <p:bldP spid="33" grpId="1" animBg="1"/>
      <p:bldP spid="34" grpId="0" animBg="1"/>
      <p:bldP spid="34" grpId="1" animBg="1"/>
      <p:bldP spid="35" grpId="0" animBg="1"/>
      <p:bldP spid="35" grpId="1" animBg="1"/>
      <p:bldP spid="36" grpId="0" animBg="1"/>
      <p:bldP spid="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eridiaan (geografie) - Wikipedia">
            <a:extLst>
              <a:ext uri="{FF2B5EF4-FFF2-40B4-BE49-F238E27FC236}">
                <a16:creationId xmlns:a16="http://schemas.microsoft.com/office/drawing/2014/main" id="{DB87FA15-688A-2732-44BD-A40F0AE03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463" y="1184693"/>
            <a:ext cx="10578965" cy="5507122"/>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3EC2F75F-8BEE-DC1E-11B4-9C554EC506B9}"/>
              </a:ext>
            </a:extLst>
          </p:cNvPr>
          <p:cNvSpPr>
            <a:spLocks noGrp="1"/>
          </p:cNvSpPr>
          <p:nvPr>
            <p:ph type="title"/>
          </p:nvPr>
        </p:nvSpPr>
        <p:spPr>
          <a:xfrm>
            <a:off x="4660849" y="669578"/>
            <a:ext cx="7531151" cy="351878"/>
          </a:xfrm>
        </p:spPr>
        <p:txBody>
          <a:bodyPr>
            <a:noAutofit/>
          </a:bodyPr>
          <a:lstStyle/>
          <a:p>
            <a:r>
              <a:rPr lang="nl-NL" sz="3600" dirty="0">
                <a:solidFill>
                  <a:srgbClr val="7030A0"/>
                </a:solidFill>
              </a:rPr>
              <a:t>Situatie in juli</a:t>
            </a:r>
          </a:p>
        </p:txBody>
      </p:sp>
      <p:sp>
        <p:nvSpPr>
          <p:cNvPr id="6" name="Ovaal 5">
            <a:extLst>
              <a:ext uri="{FF2B5EF4-FFF2-40B4-BE49-F238E27FC236}">
                <a16:creationId xmlns:a16="http://schemas.microsoft.com/office/drawing/2014/main" id="{F1B54911-E626-10FE-79BA-F980A55BF81E}"/>
              </a:ext>
            </a:extLst>
          </p:cNvPr>
          <p:cNvSpPr/>
          <p:nvPr/>
        </p:nvSpPr>
        <p:spPr>
          <a:xfrm>
            <a:off x="5711488" y="2919046"/>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7" name="Ovaal 6">
            <a:extLst>
              <a:ext uri="{FF2B5EF4-FFF2-40B4-BE49-F238E27FC236}">
                <a16:creationId xmlns:a16="http://schemas.microsoft.com/office/drawing/2014/main" id="{1D3DAEA4-7C2D-5D16-32C8-BC29E74572DC}"/>
              </a:ext>
            </a:extLst>
          </p:cNvPr>
          <p:cNvSpPr/>
          <p:nvPr/>
        </p:nvSpPr>
        <p:spPr>
          <a:xfrm>
            <a:off x="6420050" y="2919045"/>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8" name="Ovaal 7">
            <a:extLst>
              <a:ext uri="{FF2B5EF4-FFF2-40B4-BE49-F238E27FC236}">
                <a16:creationId xmlns:a16="http://schemas.microsoft.com/office/drawing/2014/main" id="{61FC7335-094C-FE64-1577-30960D8FED51}"/>
              </a:ext>
            </a:extLst>
          </p:cNvPr>
          <p:cNvSpPr/>
          <p:nvPr/>
        </p:nvSpPr>
        <p:spPr>
          <a:xfrm>
            <a:off x="7074587" y="2919045"/>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9" name="Ovaal 8">
            <a:extLst>
              <a:ext uri="{FF2B5EF4-FFF2-40B4-BE49-F238E27FC236}">
                <a16:creationId xmlns:a16="http://schemas.microsoft.com/office/drawing/2014/main" id="{AA65E53F-2554-8BD8-6F1A-AF2268EEC4ED}"/>
              </a:ext>
            </a:extLst>
          </p:cNvPr>
          <p:cNvSpPr/>
          <p:nvPr/>
        </p:nvSpPr>
        <p:spPr>
          <a:xfrm>
            <a:off x="5711487" y="3713766"/>
            <a:ext cx="456515" cy="468246"/>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L</a:t>
            </a:r>
          </a:p>
        </p:txBody>
      </p:sp>
      <p:sp>
        <p:nvSpPr>
          <p:cNvPr id="10" name="Ovaal 9">
            <a:extLst>
              <a:ext uri="{FF2B5EF4-FFF2-40B4-BE49-F238E27FC236}">
                <a16:creationId xmlns:a16="http://schemas.microsoft.com/office/drawing/2014/main" id="{659C43C0-0F41-B3AE-7F0C-70ABC2232762}"/>
              </a:ext>
            </a:extLst>
          </p:cNvPr>
          <p:cNvSpPr/>
          <p:nvPr/>
        </p:nvSpPr>
        <p:spPr>
          <a:xfrm>
            <a:off x="6417617" y="3724509"/>
            <a:ext cx="458948" cy="468246"/>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L</a:t>
            </a:r>
          </a:p>
        </p:txBody>
      </p:sp>
      <p:sp>
        <p:nvSpPr>
          <p:cNvPr id="11" name="Ovaal 10">
            <a:extLst>
              <a:ext uri="{FF2B5EF4-FFF2-40B4-BE49-F238E27FC236}">
                <a16:creationId xmlns:a16="http://schemas.microsoft.com/office/drawing/2014/main" id="{B097B32F-0862-7E60-FABF-16C063F3707D}"/>
              </a:ext>
            </a:extLst>
          </p:cNvPr>
          <p:cNvSpPr/>
          <p:nvPr/>
        </p:nvSpPr>
        <p:spPr>
          <a:xfrm>
            <a:off x="7074587" y="3712550"/>
            <a:ext cx="459500" cy="451407"/>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L</a:t>
            </a:r>
          </a:p>
        </p:txBody>
      </p:sp>
      <p:sp>
        <p:nvSpPr>
          <p:cNvPr id="12" name="Ovaal 11">
            <a:extLst>
              <a:ext uri="{FF2B5EF4-FFF2-40B4-BE49-F238E27FC236}">
                <a16:creationId xmlns:a16="http://schemas.microsoft.com/office/drawing/2014/main" id="{102327A1-32F8-0E32-57FE-95C1D3580F86}"/>
              </a:ext>
            </a:extLst>
          </p:cNvPr>
          <p:cNvSpPr/>
          <p:nvPr/>
        </p:nvSpPr>
        <p:spPr>
          <a:xfrm>
            <a:off x="5711487" y="4508486"/>
            <a:ext cx="456516"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13" name="Ovaal 12">
            <a:extLst>
              <a:ext uri="{FF2B5EF4-FFF2-40B4-BE49-F238E27FC236}">
                <a16:creationId xmlns:a16="http://schemas.microsoft.com/office/drawing/2014/main" id="{0E66BBC8-B613-D856-842D-4E70A349769A}"/>
              </a:ext>
            </a:extLst>
          </p:cNvPr>
          <p:cNvSpPr/>
          <p:nvPr/>
        </p:nvSpPr>
        <p:spPr>
          <a:xfrm>
            <a:off x="6417617" y="4508486"/>
            <a:ext cx="458948"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14" name="Ovaal 13">
            <a:extLst>
              <a:ext uri="{FF2B5EF4-FFF2-40B4-BE49-F238E27FC236}">
                <a16:creationId xmlns:a16="http://schemas.microsoft.com/office/drawing/2014/main" id="{EF4C8427-DB49-995A-0631-F7793519FAC2}"/>
              </a:ext>
            </a:extLst>
          </p:cNvPr>
          <p:cNvSpPr/>
          <p:nvPr/>
        </p:nvSpPr>
        <p:spPr>
          <a:xfrm>
            <a:off x="7071602" y="4508486"/>
            <a:ext cx="459500" cy="451407"/>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27" name="Rechthoek 26">
            <a:extLst>
              <a:ext uri="{FF2B5EF4-FFF2-40B4-BE49-F238E27FC236}">
                <a16:creationId xmlns:a16="http://schemas.microsoft.com/office/drawing/2014/main" id="{2141221C-AF67-1381-14D4-CC95AACCE741}"/>
              </a:ext>
            </a:extLst>
          </p:cNvPr>
          <p:cNvSpPr>
            <a:spLocks noChangeAspect="1"/>
          </p:cNvSpPr>
          <p:nvPr/>
        </p:nvSpPr>
        <p:spPr>
          <a:xfrm>
            <a:off x="1269326" y="1415931"/>
            <a:ext cx="1183900" cy="13435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9" name="Stroomdiagram: Verbindingslijn 10">
            <a:extLst>
              <a:ext uri="{FF2B5EF4-FFF2-40B4-BE49-F238E27FC236}">
                <a16:creationId xmlns:a16="http://schemas.microsoft.com/office/drawing/2014/main" id="{F93BF4F5-7C57-DB11-E80F-634DA25D46F1}"/>
              </a:ext>
            </a:extLst>
          </p:cNvPr>
          <p:cNvSpPr>
            <a:spLocks noChangeAspect="1"/>
          </p:cNvSpPr>
          <p:nvPr/>
        </p:nvSpPr>
        <p:spPr>
          <a:xfrm>
            <a:off x="442875" y="1055954"/>
            <a:ext cx="949219" cy="94921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0" name="Vrije vorm: vorm 11">
            <a:extLst>
              <a:ext uri="{FF2B5EF4-FFF2-40B4-BE49-F238E27FC236}">
                <a16:creationId xmlns:a16="http://schemas.microsoft.com/office/drawing/2014/main" id="{FB8CD128-62D1-5001-6531-62300F8037F6}"/>
              </a:ext>
            </a:extLst>
          </p:cNvPr>
          <p:cNvSpPr>
            <a:spLocks noChangeAspect="1"/>
          </p:cNvSpPr>
          <p:nvPr/>
        </p:nvSpPr>
        <p:spPr>
          <a:xfrm rot="697208">
            <a:off x="638358" y="1320158"/>
            <a:ext cx="411056" cy="562992"/>
          </a:xfrm>
          <a:custGeom>
            <a:avLst/>
            <a:gdLst>
              <a:gd name="connsiteX0" fmla="*/ 25400 w 584613"/>
              <a:gd name="connsiteY0" fmla="*/ 38700 h 800700"/>
              <a:gd name="connsiteX1" fmla="*/ 88900 w 584613"/>
              <a:gd name="connsiteY1" fmla="*/ 26000 h 800700"/>
              <a:gd name="connsiteX2" fmla="*/ 152400 w 584613"/>
              <a:gd name="connsiteY2" fmla="*/ 600 h 800700"/>
              <a:gd name="connsiteX3" fmla="*/ 406400 w 584613"/>
              <a:gd name="connsiteY3" fmla="*/ 13300 h 800700"/>
              <a:gd name="connsiteX4" fmla="*/ 444500 w 584613"/>
              <a:gd name="connsiteY4" fmla="*/ 26000 h 800700"/>
              <a:gd name="connsiteX5" fmla="*/ 533400 w 584613"/>
              <a:gd name="connsiteY5" fmla="*/ 89500 h 800700"/>
              <a:gd name="connsiteX6" fmla="*/ 584200 w 584613"/>
              <a:gd name="connsiteY6" fmla="*/ 203800 h 800700"/>
              <a:gd name="connsiteX7" fmla="*/ 558800 w 584613"/>
              <a:gd name="connsiteY7" fmla="*/ 241900 h 800700"/>
              <a:gd name="connsiteX8" fmla="*/ 495300 w 584613"/>
              <a:gd name="connsiteY8" fmla="*/ 254600 h 800700"/>
              <a:gd name="connsiteX9" fmla="*/ 457200 w 584613"/>
              <a:gd name="connsiteY9" fmla="*/ 292700 h 800700"/>
              <a:gd name="connsiteX10" fmla="*/ 419100 w 584613"/>
              <a:gd name="connsiteY10" fmla="*/ 394300 h 800700"/>
              <a:gd name="connsiteX11" fmla="*/ 406400 w 584613"/>
              <a:gd name="connsiteY11" fmla="*/ 457800 h 800700"/>
              <a:gd name="connsiteX12" fmla="*/ 393700 w 584613"/>
              <a:gd name="connsiteY12" fmla="*/ 572100 h 800700"/>
              <a:gd name="connsiteX13" fmla="*/ 381000 w 584613"/>
              <a:gd name="connsiteY13" fmla="*/ 635600 h 800700"/>
              <a:gd name="connsiteX14" fmla="*/ 304800 w 584613"/>
              <a:gd name="connsiteY14" fmla="*/ 711800 h 800700"/>
              <a:gd name="connsiteX15" fmla="*/ 228600 w 584613"/>
              <a:gd name="connsiteY15" fmla="*/ 800700 h 800700"/>
              <a:gd name="connsiteX16" fmla="*/ 190500 w 584613"/>
              <a:gd name="connsiteY16" fmla="*/ 737200 h 800700"/>
              <a:gd name="connsiteX17" fmla="*/ 127000 w 584613"/>
              <a:gd name="connsiteY17" fmla="*/ 330800 h 800700"/>
              <a:gd name="connsiteX18" fmla="*/ 63500 w 584613"/>
              <a:gd name="connsiteY18" fmla="*/ 254600 h 800700"/>
              <a:gd name="connsiteX19" fmla="*/ 0 w 584613"/>
              <a:gd name="connsiteY19" fmla="*/ 165700 h 800700"/>
              <a:gd name="connsiteX20" fmla="*/ 76200 w 584613"/>
              <a:gd name="connsiteY20" fmla="*/ 76800 h 8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613" h="800700">
                <a:moveTo>
                  <a:pt x="25400" y="38700"/>
                </a:moveTo>
                <a:cubicBezTo>
                  <a:pt x="46567" y="34467"/>
                  <a:pt x="68225" y="32203"/>
                  <a:pt x="88900" y="26000"/>
                </a:cubicBezTo>
                <a:cubicBezTo>
                  <a:pt x="110736" y="19449"/>
                  <a:pt x="129621" y="1511"/>
                  <a:pt x="152400" y="600"/>
                </a:cubicBezTo>
                <a:cubicBezTo>
                  <a:pt x="237105" y="-2788"/>
                  <a:pt x="321733" y="9067"/>
                  <a:pt x="406400" y="13300"/>
                </a:cubicBezTo>
                <a:cubicBezTo>
                  <a:pt x="419100" y="17533"/>
                  <a:pt x="432526" y="20013"/>
                  <a:pt x="444500" y="26000"/>
                </a:cubicBezTo>
                <a:cubicBezTo>
                  <a:pt x="463071" y="35285"/>
                  <a:pt x="521895" y="80871"/>
                  <a:pt x="533400" y="89500"/>
                </a:cubicBezTo>
                <a:cubicBezTo>
                  <a:pt x="546938" y="112063"/>
                  <a:pt x="589231" y="168582"/>
                  <a:pt x="584200" y="203800"/>
                </a:cubicBezTo>
                <a:cubicBezTo>
                  <a:pt x="582041" y="218910"/>
                  <a:pt x="572052" y="234327"/>
                  <a:pt x="558800" y="241900"/>
                </a:cubicBezTo>
                <a:cubicBezTo>
                  <a:pt x="540058" y="252610"/>
                  <a:pt x="516467" y="250367"/>
                  <a:pt x="495300" y="254600"/>
                </a:cubicBezTo>
                <a:cubicBezTo>
                  <a:pt x="482600" y="267300"/>
                  <a:pt x="467639" y="278085"/>
                  <a:pt x="457200" y="292700"/>
                </a:cubicBezTo>
                <a:cubicBezTo>
                  <a:pt x="433446" y="325955"/>
                  <a:pt x="427677" y="355702"/>
                  <a:pt x="419100" y="394300"/>
                </a:cubicBezTo>
                <a:cubicBezTo>
                  <a:pt x="414417" y="415372"/>
                  <a:pt x="409453" y="436431"/>
                  <a:pt x="406400" y="457800"/>
                </a:cubicBezTo>
                <a:cubicBezTo>
                  <a:pt x="400979" y="495749"/>
                  <a:pt x="399121" y="534151"/>
                  <a:pt x="393700" y="572100"/>
                </a:cubicBezTo>
                <a:cubicBezTo>
                  <a:pt x="390647" y="593469"/>
                  <a:pt x="392589" y="617389"/>
                  <a:pt x="381000" y="635600"/>
                </a:cubicBezTo>
                <a:cubicBezTo>
                  <a:pt x="361715" y="665905"/>
                  <a:pt x="330200" y="686400"/>
                  <a:pt x="304800" y="711800"/>
                </a:cubicBezTo>
                <a:cubicBezTo>
                  <a:pt x="243207" y="773393"/>
                  <a:pt x="267284" y="742675"/>
                  <a:pt x="228600" y="800700"/>
                </a:cubicBezTo>
                <a:cubicBezTo>
                  <a:pt x="215900" y="779533"/>
                  <a:pt x="202488" y="758778"/>
                  <a:pt x="190500" y="737200"/>
                </a:cubicBezTo>
                <a:cubicBezTo>
                  <a:pt x="110828" y="593790"/>
                  <a:pt x="173156" y="616966"/>
                  <a:pt x="127000" y="330800"/>
                </a:cubicBezTo>
                <a:cubicBezTo>
                  <a:pt x="122801" y="304764"/>
                  <a:pt x="75723" y="271712"/>
                  <a:pt x="63500" y="254600"/>
                </a:cubicBezTo>
                <a:cubicBezTo>
                  <a:pt x="-20080" y="137587"/>
                  <a:pt x="99062" y="264762"/>
                  <a:pt x="0" y="165700"/>
                </a:cubicBezTo>
                <a:cubicBezTo>
                  <a:pt x="15693" y="55846"/>
                  <a:pt x="-17234" y="76800"/>
                  <a:pt x="76200" y="76800"/>
                </a:cubicBezTo>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1" name="Vrije vorm: vorm 12">
            <a:extLst>
              <a:ext uri="{FF2B5EF4-FFF2-40B4-BE49-F238E27FC236}">
                <a16:creationId xmlns:a16="http://schemas.microsoft.com/office/drawing/2014/main" id="{DDF791A4-20C0-DE2C-725C-0598ACE64B64}"/>
              </a:ext>
            </a:extLst>
          </p:cNvPr>
          <p:cNvSpPr>
            <a:spLocks noChangeAspect="1"/>
          </p:cNvSpPr>
          <p:nvPr/>
        </p:nvSpPr>
        <p:spPr>
          <a:xfrm>
            <a:off x="776510" y="1108191"/>
            <a:ext cx="589360" cy="522462"/>
          </a:xfrm>
          <a:custGeom>
            <a:avLst/>
            <a:gdLst>
              <a:gd name="connsiteX0" fmla="*/ 139700 w 838200"/>
              <a:gd name="connsiteY0" fmla="*/ 283707 h 743056"/>
              <a:gd name="connsiteX1" fmla="*/ 76200 w 838200"/>
              <a:gd name="connsiteY1" fmla="*/ 258307 h 743056"/>
              <a:gd name="connsiteX2" fmla="*/ 38100 w 838200"/>
              <a:gd name="connsiteY2" fmla="*/ 245607 h 743056"/>
              <a:gd name="connsiteX3" fmla="*/ 0 w 838200"/>
              <a:gd name="connsiteY3" fmla="*/ 207507 h 743056"/>
              <a:gd name="connsiteX4" fmla="*/ 127000 w 838200"/>
              <a:gd name="connsiteY4" fmla="*/ 131307 h 743056"/>
              <a:gd name="connsiteX5" fmla="*/ 114300 w 838200"/>
              <a:gd name="connsiteY5" fmla="*/ 55107 h 743056"/>
              <a:gd name="connsiteX6" fmla="*/ 101600 w 838200"/>
              <a:gd name="connsiteY6" fmla="*/ 4307 h 743056"/>
              <a:gd name="connsiteX7" fmla="*/ 241300 w 838200"/>
              <a:gd name="connsiteY7" fmla="*/ 17007 h 743056"/>
              <a:gd name="connsiteX8" fmla="*/ 469900 w 838200"/>
              <a:gd name="connsiteY8" fmla="*/ 17007 h 743056"/>
              <a:gd name="connsiteX9" fmla="*/ 558800 w 838200"/>
              <a:gd name="connsiteY9" fmla="*/ 29707 h 743056"/>
              <a:gd name="connsiteX10" fmla="*/ 609600 w 838200"/>
              <a:gd name="connsiteY10" fmla="*/ 55107 h 743056"/>
              <a:gd name="connsiteX11" fmla="*/ 723900 w 838200"/>
              <a:gd name="connsiteY11" fmla="*/ 156707 h 743056"/>
              <a:gd name="connsiteX12" fmla="*/ 736600 w 838200"/>
              <a:gd name="connsiteY12" fmla="*/ 207507 h 743056"/>
              <a:gd name="connsiteX13" fmla="*/ 762000 w 838200"/>
              <a:gd name="connsiteY13" fmla="*/ 321807 h 743056"/>
              <a:gd name="connsiteX14" fmla="*/ 787400 w 838200"/>
              <a:gd name="connsiteY14" fmla="*/ 359907 h 743056"/>
              <a:gd name="connsiteX15" fmla="*/ 825500 w 838200"/>
              <a:gd name="connsiteY15" fmla="*/ 486907 h 743056"/>
              <a:gd name="connsiteX16" fmla="*/ 812800 w 838200"/>
              <a:gd name="connsiteY16" fmla="*/ 537707 h 743056"/>
              <a:gd name="connsiteX17" fmla="*/ 800100 w 838200"/>
              <a:gd name="connsiteY17" fmla="*/ 575807 h 743056"/>
              <a:gd name="connsiteX18" fmla="*/ 825500 w 838200"/>
              <a:gd name="connsiteY18" fmla="*/ 613907 h 743056"/>
              <a:gd name="connsiteX19" fmla="*/ 838200 w 838200"/>
              <a:gd name="connsiteY19" fmla="*/ 652007 h 743056"/>
              <a:gd name="connsiteX20" fmla="*/ 685800 w 838200"/>
              <a:gd name="connsiteY20" fmla="*/ 652007 h 743056"/>
              <a:gd name="connsiteX21" fmla="*/ 647700 w 838200"/>
              <a:gd name="connsiteY21" fmla="*/ 664707 h 743056"/>
              <a:gd name="connsiteX22" fmla="*/ 508000 w 838200"/>
              <a:gd name="connsiteY22" fmla="*/ 728207 h 743056"/>
              <a:gd name="connsiteX23" fmla="*/ 520700 w 838200"/>
              <a:gd name="connsiteY23" fmla="*/ 664707 h 743056"/>
              <a:gd name="connsiteX24" fmla="*/ 546100 w 838200"/>
              <a:gd name="connsiteY24" fmla="*/ 601207 h 743056"/>
              <a:gd name="connsiteX25" fmla="*/ 533400 w 838200"/>
              <a:gd name="connsiteY25" fmla="*/ 461507 h 743056"/>
              <a:gd name="connsiteX26" fmla="*/ 457200 w 838200"/>
              <a:gd name="connsiteY26" fmla="*/ 448807 h 743056"/>
              <a:gd name="connsiteX27" fmla="*/ 406400 w 838200"/>
              <a:gd name="connsiteY27" fmla="*/ 385307 h 743056"/>
              <a:gd name="connsiteX28" fmla="*/ 279400 w 838200"/>
              <a:gd name="connsiteY28" fmla="*/ 347207 h 743056"/>
              <a:gd name="connsiteX29" fmla="*/ 190500 w 838200"/>
              <a:gd name="connsiteY29" fmla="*/ 296407 h 743056"/>
              <a:gd name="connsiteX30" fmla="*/ 139700 w 838200"/>
              <a:gd name="connsiteY30" fmla="*/ 283707 h 74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8200" h="743056">
                <a:moveTo>
                  <a:pt x="139700" y="283707"/>
                </a:moveTo>
                <a:cubicBezTo>
                  <a:pt x="120650" y="277357"/>
                  <a:pt x="97546" y="266312"/>
                  <a:pt x="76200" y="258307"/>
                </a:cubicBezTo>
                <a:cubicBezTo>
                  <a:pt x="63665" y="253607"/>
                  <a:pt x="49239" y="253033"/>
                  <a:pt x="38100" y="245607"/>
                </a:cubicBezTo>
                <a:cubicBezTo>
                  <a:pt x="23156" y="235644"/>
                  <a:pt x="12700" y="220207"/>
                  <a:pt x="0" y="207507"/>
                </a:cubicBezTo>
                <a:cubicBezTo>
                  <a:pt x="45165" y="194603"/>
                  <a:pt x="114424" y="194186"/>
                  <a:pt x="127000" y="131307"/>
                </a:cubicBezTo>
                <a:cubicBezTo>
                  <a:pt x="132050" y="106057"/>
                  <a:pt x="119350" y="80357"/>
                  <a:pt x="114300" y="55107"/>
                </a:cubicBezTo>
                <a:cubicBezTo>
                  <a:pt x="110877" y="37991"/>
                  <a:pt x="84882" y="9323"/>
                  <a:pt x="101600" y="4307"/>
                </a:cubicBezTo>
                <a:cubicBezTo>
                  <a:pt x="146387" y="-9129"/>
                  <a:pt x="194733" y="12774"/>
                  <a:pt x="241300" y="17007"/>
                </a:cubicBezTo>
                <a:cubicBezTo>
                  <a:pt x="366128" y="48214"/>
                  <a:pt x="218916" y="17007"/>
                  <a:pt x="469900" y="17007"/>
                </a:cubicBezTo>
                <a:cubicBezTo>
                  <a:pt x="499834" y="17007"/>
                  <a:pt x="529167" y="25474"/>
                  <a:pt x="558800" y="29707"/>
                </a:cubicBezTo>
                <a:cubicBezTo>
                  <a:pt x="575733" y="38174"/>
                  <a:pt x="593848" y="44605"/>
                  <a:pt x="609600" y="55107"/>
                </a:cubicBezTo>
                <a:cubicBezTo>
                  <a:pt x="658920" y="87987"/>
                  <a:pt x="682981" y="115788"/>
                  <a:pt x="723900" y="156707"/>
                </a:cubicBezTo>
                <a:cubicBezTo>
                  <a:pt x="728133" y="173640"/>
                  <a:pt x="732675" y="190500"/>
                  <a:pt x="736600" y="207507"/>
                </a:cubicBezTo>
                <a:cubicBezTo>
                  <a:pt x="745376" y="245537"/>
                  <a:pt x="749658" y="284780"/>
                  <a:pt x="762000" y="321807"/>
                </a:cubicBezTo>
                <a:cubicBezTo>
                  <a:pt x="766827" y="336287"/>
                  <a:pt x="781201" y="345959"/>
                  <a:pt x="787400" y="359907"/>
                </a:cubicBezTo>
                <a:cubicBezTo>
                  <a:pt x="805068" y="399661"/>
                  <a:pt x="814945" y="444687"/>
                  <a:pt x="825500" y="486907"/>
                </a:cubicBezTo>
                <a:cubicBezTo>
                  <a:pt x="821267" y="503840"/>
                  <a:pt x="817595" y="520924"/>
                  <a:pt x="812800" y="537707"/>
                </a:cubicBezTo>
                <a:cubicBezTo>
                  <a:pt x="809122" y="550579"/>
                  <a:pt x="797899" y="562602"/>
                  <a:pt x="800100" y="575807"/>
                </a:cubicBezTo>
                <a:cubicBezTo>
                  <a:pt x="802609" y="590863"/>
                  <a:pt x="818674" y="600255"/>
                  <a:pt x="825500" y="613907"/>
                </a:cubicBezTo>
                <a:cubicBezTo>
                  <a:pt x="831487" y="625881"/>
                  <a:pt x="833967" y="639307"/>
                  <a:pt x="838200" y="652007"/>
                </a:cubicBezTo>
                <a:cubicBezTo>
                  <a:pt x="748879" y="681781"/>
                  <a:pt x="855940" y="652007"/>
                  <a:pt x="685800" y="652007"/>
                </a:cubicBezTo>
                <a:cubicBezTo>
                  <a:pt x="672413" y="652007"/>
                  <a:pt x="660400" y="660474"/>
                  <a:pt x="647700" y="664707"/>
                </a:cubicBezTo>
                <a:cubicBezTo>
                  <a:pt x="628300" y="722907"/>
                  <a:pt x="625707" y="767443"/>
                  <a:pt x="508000" y="728207"/>
                </a:cubicBezTo>
                <a:cubicBezTo>
                  <a:pt x="487522" y="721381"/>
                  <a:pt x="514497" y="685382"/>
                  <a:pt x="520700" y="664707"/>
                </a:cubicBezTo>
                <a:cubicBezTo>
                  <a:pt x="527251" y="642871"/>
                  <a:pt x="537633" y="622374"/>
                  <a:pt x="546100" y="601207"/>
                </a:cubicBezTo>
                <a:cubicBezTo>
                  <a:pt x="541867" y="554640"/>
                  <a:pt x="556960" y="501896"/>
                  <a:pt x="533400" y="461507"/>
                </a:cubicBezTo>
                <a:cubicBezTo>
                  <a:pt x="520425" y="439264"/>
                  <a:pt x="479281" y="462055"/>
                  <a:pt x="457200" y="448807"/>
                </a:cubicBezTo>
                <a:cubicBezTo>
                  <a:pt x="433956" y="434861"/>
                  <a:pt x="428607" y="400852"/>
                  <a:pt x="406400" y="385307"/>
                </a:cubicBezTo>
                <a:cubicBezTo>
                  <a:pt x="389222" y="373283"/>
                  <a:pt x="306902" y="354082"/>
                  <a:pt x="279400" y="347207"/>
                </a:cubicBezTo>
                <a:cubicBezTo>
                  <a:pt x="247817" y="326152"/>
                  <a:pt x="227330" y="310218"/>
                  <a:pt x="190500" y="296407"/>
                </a:cubicBezTo>
                <a:cubicBezTo>
                  <a:pt x="174157" y="290278"/>
                  <a:pt x="158750" y="290057"/>
                  <a:pt x="139700" y="28370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2" name="Vrije vorm: vorm 13">
            <a:extLst>
              <a:ext uri="{FF2B5EF4-FFF2-40B4-BE49-F238E27FC236}">
                <a16:creationId xmlns:a16="http://schemas.microsoft.com/office/drawing/2014/main" id="{C76C5544-F866-F13A-2F94-0EE29690E319}"/>
              </a:ext>
            </a:extLst>
          </p:cNvPr>
          <p:cNvSpPr>
            <a:spLocks noChangeAspect="1"/>
          </p:cNvSpPr>
          <p:nvPr/>
        </p:nvSpPr>
        <p:spPr>
          <a:xfrm>
            <a:off x="746024" y="1146938"/>
            <a:ext cx="75135" cy="75774"/>
          </a:xfrm>
          <a:custGeom>
            <a:avLst/>
            <a:gdLst>
              <a:gd name="connsiteX0" fmla="*/ 5258 w 106858"/>
              <a:gd name="connsiteY0" fmla="*/ 101600 h 107767"/>
              <a:gd name="connsiteX1" fmla="*/ 106858 w 106858"/>
              <a:gd name="connsiteY1" fmla="*/ 38100 h 107767"/>
              <a:gd name="connsiteX2" fmla="*/ 94158 w 106858"/>
              <a:gd name="connsiteY2" fmla="*/ 0 h 107767"/>
              <a:gd name="connsiteX3" fmla="*/ 56058 w 106858"/>
              <a:gd name="connsiteY3" fmla="*/ 38100 h 107767"/>
              <a:gd name="connsiteX4" fmla="*/ 5258 w 106858"/>
              <a:gd name="connsiteY4" fmla="*/ 101600 h 10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 h="107767">
                <a:moveTo>
                  <a:pt x="5258" y="101600"/>
                </a:moveTo>
                <a:cubicBezTo>
                  <a:pt x="13725" y="101600"/>
                  <a:pt x="106858" y="115089"/>
                  <a:pt x="106858" y="38100"/>
                </a:cubicBezTo>
                <a:cubicBezTo>
                  <a:pt x="106858" y="24713"/>
                  <a:pt x="98391" y="12700"/>
                  <a:pt x="94158" y="0"/>
                </a:cubicBezTo>
                <a:cubicBezTo>
                  <a:pt x="81458" y="12700"/>
                  <a:pt x="66021" y="23156"/>
                  <a:pt x="56058" y="38100"/>
                </a:cubicBezTo>
                <a:cubicBezTo>
                  <a:pt x="-9888" y="137018"/>
                  <a:pt x="-3209" y="101600"/>
                  <a:pt x="5258" y="1016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3" name="Vrije vorm: vorm 17">
            <a:extLst>
              <a:ext uri="{FF2B5EF4-FFF2-40B4-BE49-F238E27FC236}">
                <a16:creationId xmlns:a16="http://schemas.microsoft.com/office/drawing/2014/main" id="{3ED0618E-4229-B7DB-E1F4-B66E084D03AE}"/>
              </a:ext>
            </a:extLst>
          </p:cNvPr>
          <p:cNvSpPr>
            <a:spLocks noChangeAspect="1"/>
          </p:cNvSpPr>
          <p:nvPr/>
        </p:nvSpPr>
        <p:spPr>
          <a:xfrm>
            <a:off x="953758" y="1833532"/>
            <a:ext cx="233301" cy="134356"/>
          </a:xfrm>
          <a:custGeom>
            <a:avLst/>
            <a:gdLst>
              <a:gd name="connsiteX0" fmla="*/ 241300 w 331806"/>
              <a:gd name="connsiteY0" fmla="*/ 0 h 191084"/>
              <a:gd name="connsiteX1" fmla="*/ 165100 w 331806"/>
              <a:gd name="connsiteY1" fmla="*/ 38100 h 191084"/>
              <a:gd name="connsiteX2" fmla="*/ 0 w 331806"/>
              <a:gd name="connsiteY2" fmla="*/ 63500 h 191084"/>
              <a:gd name="connsiteX3" fmla="*/ 12700 w 331806"/>
              <a:gd name="connsiteY3" fmla="*/ 165100 h 191084"/>
              <a:gd name="connsiteX4" fmla="*/ 50800 w 331806"/>
              <a:gd name="connsiteY4" fmla="*/ 190500 h 191084"/>
              <a:gd name="connsiteX5" fmla="*/ 190500 w 331806"/>
              <a:gd name="connsiteY5" fmla="*/ 177800 h 191084"/>
              <a:gd name="connsiteX6" fmla="*/ 203200 w 331806"/>
              <a:gd name="connsiteY6" fmla="*/ 127000 h 191084"/>
              <a:gd name="connsiteX7" fmla="*/ 266700 w 331806"/>
              <a:gd name="connsiteY7" fmla="*/ 114300 h 191084"/>
              <a:gd name="connsiteX8" fmla="*/ 317500 w 331806"/>
              <a:gd name="connsiteY8" fmla="*/ 101600 h 191084"/>
              <a:gd name="connsiteX9" fmla="*/ 330200 w 331806"/>
              <a:gd name="connsiteY9" fmla="*/ 50800 h 191084"/>
              <a:gd name="connsiteX10" fmla="*/ 292100 w 331806"/>
              <a:gd name="connsiteY10" fmla="*/ 38100 h 191084"/>
              <a:gd name="connsiteX11" fmla="*/ 241300 w 331806"/>
              <a:gd name="connsiteY11" fmla="*/ 0 h 19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806" h="191084">
                <a:moveTo>
                  <a:pt x="241300" y="0"/>
                </a:moveTo>
                <a:cubicBezTo>
                  <a:pt x="220133" y="0"/>
                  <a:pt x="192041" y="29120"/>
                  <a:pt x="165100" y="38100"/>
                </a:cubicBezTo>
                <a:cubicBezTo>
                  <a:pt x="151884" y="42505"/>
                  <a:pt x="6850" y="62521"/>
                  <a:pt x="0" y="63500"/>
                </a:cubicBezTo>
                <a:cubicBezTo>
                  <a:pt x="4233" y="97367"/>
                  <a:pt x="24" y="133411"/>
                  <a:pt x="12700" y="165100"/>
                </a:cubicBezTo>
                <a:cubicBezTo>
                  <a:pt x="18369" y="179272"/>
                  <a:pt x="35575" y="189413"/>
                  <a:pt x="50800" y="190500"/>
                </a:cubicBezTo>
                <a:cubicBezTo>
                  <a:pt x="97440" y="193831"/>
                  <a:pt x="143933" y="182033"/>
                  <a:pt x="190500" y="177800"/>
                </a:cubicBezTo>
                <a:cubicBezTo>
                  <a:pt x="194733" y="160867"/>
                  <a:pt x="189791" y="138174"/>
                  <a:pt x="203200" y="127000"/>
                </a:cubicBezTo>
                <a:cubicBezTo>
                  <a:pt x="219783" y="113181"/>
                  <a:pt x="245628" y="118983"/>
                  <a:pt x="266700" y="114300"/>
                </a:cubicBezTo>
                <a:cubicBezTo>
                  <a:pt x="283739" y="110514"/>
                  <a:pt x="300567" y="105833"/>
                  <a:pt x="317500" y="101600"/>
                </a:cubicBezTo>
                <a:cubicBezTo>
                  <a:pt x="321733" y="84667"/>
                  <a:pt x="336682" y="67006"/>
                  <a:pt x="330200" y="50800"/>
                </a:cubicBezTo>
                <a:cubicBezTo>
                  <a:pt x="325228" y="38371"/>
                  <a:pt x="304074" y="44087"/>
                  <a:pt x="292100" y="38100"/>
                </a:cubicBezTo>
                <a:cubicBezTo>
                  <a:pt x="263379" y="23740"/>
                  <a:pt x="262467" y="0"/>
                  <a:pt x="24130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cxnSp>
        <p:nvCxnSpPr>
          <p:cNvPr id="34" name="Rechte verbindingslijn 33">
            <a:extLst>
              <a:ext uri="{FF2B5EF4-FFF2-40B4-BE49-F238E27FC236}">
                <a16:creationId xmlns:a16="http://schemas.microsoft.com/office/drawing/2014/main" id="{0DE96B37-2F34-43D8-FC3E-8F6AF9BC74F6}"/>
              </a:ext>
            </a:extLst>
          </p:cNvPr>
          <p:cNvCxnSpPr>
            <a:cxnSpLocks noChangeAspect="1"/>
          </p:cNvCxnSpPr>
          <p:nvPr/>
        </p:nvCxnSpPr>
        <p:spPr>
          <a:xfrm>
            <a:off x="451437" y="1425591"/>
            <a:ext cx="922213" cy="261231"/>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6559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2000"/>
                                        <p:tgtEl>
                                          <p:spTgt spid="27"/>
                                        </p:tgtEl>
                                      </p:cBhvr>
                                    </p:animEffect>
                                  </p:childTnLst>
                                </p:cTn>
                              </p:par>
                              <p:par>
                                <p:cTn id="8" presetID="42" presetClass="path" presetSubtype="0" accel="50000" decel="50000" fill="hold" grpId="0" nodeType="withEffect">
                                  <p:stCondLst>
                                    <p:cond delay="0"/>
                                  </p:stCondLst>
                                  <p:childTnLst>
                                    <p:animMotion origin="layout" path="M 6.25E-7 -2.22222E-6 L 6.25E-7 -0.0743 " pathEditMode="relative" rAng="0" ptsTypes="AA">
                                      <p:cBhvr>
                                        <p:cTn id="9" dur="2000" fill="hold"/>
                                        <p:tgtEl>
                                          <p:spTgt spid="6"/>
                                        </p:tgtEl>
                                        <p:attrNameLst>
                                          <p:attrName>ppt_x</p:attrName>
                                          <p:attrName>ppt_y</p:attrName>
                                        </p:attrNameLst>
                                      </p:cBhvr>
                                      <p:rCtr x="0" y="-3727"/>
                                    </p:animMotion>
                                  </p:childTnLst>
                                </p:cTn>
                              </p:par>
                              <p:par>
                                <p:cTn id="10" presetID="42" presetClass="path" presetSubtype="0" accel="50000" decel="50000" fill="hold" grpId="0" nodeType="withEffect">
                                  <p:stCondLst>
                                    <p:cond delay="0"/>
                                  </p:stCondLst>
                                  <p:childTnLst>
                                    <p:animMotion origin="layout" path="M -2.5E-6 -2.22222E-6 L 0.00091 -0.0743 " pathEditMode="relative" rAng="0" ptsTypes="AA">
                                      <p:cBhvr>
                                        <p:cTn id="11" dur="2000" fill="hold"/>
                                        <p:tgtEl>
                                          <p:spTgt spid="7"/>
                                        </p:tgtEl>
                                        <p:attrNameLst>
                                          <p:attrName>ppt_x</p:attrName>
                                          <p:attrName>ppt_y</p:attrName>
                                        </p:attrNameLst>
                                      </p:cBhvr>
                                      <p:rCtr x="39" y="-3727"/>
                                    </p:animMotion>
                                  </p:childTnLst>
                                </p:cTn>
                              </p:par>
                              <p:par>
                                <p:cTn id="12" presetID="42" presetClass="path" presetSubtype="0" accel="50000" decel="50000" fill="hold" grpId="0" nodeType="withEffect">
                                  <p:stCondLst>
                                    <p:cond delay="0"/>
                                  </p:stCondLst>
                                  <p:childTnLst>
                                    <p:animMotion origin="layout" path="M 1.66667E-6 -2.22222E-6 L 1.66667E-6 -0.07199 " pathEditMode="relative" rAng="0" ptsTypes="AA">
                                      <p:cBhvr>
                                        <p:cTn id="13" dur="2000" fill="hold"/>
                                        <p:tgtEl>
                                          <p:spTgt spid="8"/>
                                        </p:tgtEl>
                                        <p:attrNameLst>
                                          <p:attrName>ppt_x</p:attrName>
                                          <p:attrName>ppt_y</p:attrName>
                                        </p:attrNameLst>
                                      </p:cBhvr>
                                      <p:rCtr x="0" y="-3611"/>
                                    </p:animMotion>
                                  </p:childTnLst>
                                </p:cTn>
                              </p:par>
                              <p:par>
                                <p:cTn id="14" presetID="42" presetClass="path" presetSubtype="0" accel="50000" decel="50000" fill="hold" grpId="0" nodeType="withEffect">
                                  <p:stCondLst>
                                    <p:cond delay="0"/>
                                  </p:stCondLst>
                                  <p:childTnLst>
                                    <p:animMotion origin="layout" path="M 6.25E-7 -2.96296E-6 L 0.00013 -0.10139 " pathEditMode="relative" rAng="0" ptsTypes="AA">
                                      <p:cBhvr>
                                        <p:cTn id="15" dur="2000" fill="hold"/>
                                        <p:tgtEl>
                                          <p:spTgt spid="9"/>
                                        </p:tgtEl>
                                        <p:attrNameLst>
                                          <p:attrName>ppt_x</p:attrName>
                                          <p:attrName>ppt_y</p:attrName>
                                        </p:attrNameLst>
                                      </p:cBhvr>
                                      <p:rCtr x="0" y="-5069"/>
                                    </p:animMotion>
                                  </p:childTnLst>
                                </p:cTn>
                              </p:par>
                              <p:par>
                                <p:cTn id="16" presetID="42" presetClass="path" presetSubtype="0" accel="50000" decel="50000" fill="hold" grpId="0" nodeType="withEffect">
                                  <p:stCondLst>
                                    <p:cond delay="0"/>
                                  </p:stCondLst>
                                  <p:childTnLst>
                                    <p:animMotion origin="layout" path="M -2.29167E-6 -3.33333E-6 L 0.00013 -0.10139 " pathEditMode="relative" rAng="0" ptsTypes="AA">
                                      <p:cBhvr>
                                        <p:cTn id="17" dur="2000" fill="hold"/>
                                        <p:tgtEl>
                                          <p:spTgt spid="10"/>
                                        </p:tgtEl>
                                        <p:attrNameLst>
                                          <p:attrName>ppt_x</p:attrName>
                                          <p:attrName>ppt_y</p:attrName>
                                        </p:attrNameLst>
                                      </p:cBhvr>
                                      <p:rCtr x="0" y="-5069"/>
                                    </p:animMotion>
                                  </p:childTnLst>
                                </p:cTn>
                              </p:par>
                              <p:par>
                                <p:cTn id="18" presetID="42" presetClass="path" presetSubtype="0" accel="50000" decel="50000" fill="hold" grpId="0" nodeType="withEffect">
                                  <p:stCondLst>
                                    <p:cond delay="0"/>
                                  </p:stCondLst>
                                  <p:childTnLst>
                                    <p:animMotion origin="layout" path="M 1.45833E-6 4.44444E-6 L 0.00013 -0.10139 " pathEditMode="relative" rAng="0" ptsTypes="AA">
                                      <p:cBhvr>
                                        <p:cTn id="19" dur="2000" fill="hold"/>
                                        <p:tgtEl>
                                          <p:spTgt spid="11"/>
                                        </p:tgtEl>
                                        <p:attrNameLst>
                                          <p:attrName>ppt_x</p:attrName>
                                          <p:attrName>ppt_y</p:attrName>
                                        </p:attrNameLst>
                                      </p:cBhvr>
                                      <p:rCtr x="0" y="-5069"/>
                                    </p:animMotion>
                                  </p:childTnLst>
                                </p:cTn>
                              </p:par>
                              <p:par>
                                <p:cTn id="20" presetID="42" presetClass="path" presetSubtype="0" accel="50000" decel="50000" fill="hold" grpId="0" nodeType="withEffect">
                                  <p:stCondLst>
                                    <p:cond delay="0"/>
                                  </p:stCondLst>
                                  <p:childTnLst>
                                    <p:animMotion origin="layout" path="M 6.25E-7 4.81481E-6 L 8.33333E-7 -0.11598 " pathEditMode="relative" rAng="0" ptsTypes="AA">
                                      <p:cBhvr>
                                        <p:cTn id="21" dur="2000" fill="hold"/>
                                        <p:tgtEl>
                                          <p:spTgt spid="12"/>
                                        </p:tgtEl>
                                        <p:attrNameLst>
                                          <p:attrName>ppt_x</p:attrName>
                                          <p:attrName>ppt_y</p:attrName>
                                        </p:attrNameLst>
                                      </p:cBhvr>
                                      <p:rCtr x="-13" y="-5787"/>
                                    </p:animMotion>
                                  </p:childTnLst>
                                </p:cTn>
                              </p:par>
                              <p:par>
                                <p:cTn id="22" presetID="42" presetClass="path" presetSubtype="0" accel="50000" decel="50000" fill="hold" grpId="0" nodeType="withEffect">
                                  <p:stCondLst>
                                    <p:cond delay="0"/>
                                  </p:stCondLst>
                                  <p:childTnLst>
                                    <p:animMotion origin="layout" path="M -2.29167E-6 4.81481E-6 L -2.29167E-6 -0.11436 " pathEditMode="relative" rAng="0" ptsTypes="AA">
                                      <p:cBhvr>
                                        <p:cTn id="23" dur="2000" fill="hold"/>
                                        <p:tgtEl>
                                          <p:spTgt spid="13"/>
                                        </p:tgtEl>
                                        <p:attrNameLst>
                                          <p:attrName>ppt_x</p:attrName>
                                          <p:attrName>ppt_y</p:attrName>
                                        </p:attrNameLst>
                                      </p:cBhvr>
                                      <p:rCtr x="0" y="-5787"/>
                                    </p:animMotion>
                                  </p:childTnLst>
                                </p:cTn>
                              </p:par>
                              <p:par>
                                <p:cTn id="24" presetID="42" presetClass="path" presetSubtype="0" accel="50000" decel="50000" fill="hold" grpId="0" nodeType="withEffect">
                                  <p:stCondLst>
                                    <p:cond delay="0"/>
                                  </p:stCondLst>
                                  <p:childTnLst>
                                    <p:animMotion origin="layout" path="M 1.875E-6 2.22222E-6 L 0.00026 -0.11598 " pathEditMode="relative" rAng="0" ptsTypes="AA">
                                      <p:cBhvr>
                                        <p:cTn id="25" dur="2000" fill="hold"/>
                                        <p:tgtEl>
                                          <p:spTgt spid="14"/>
                                        </p:tgtEl>
                                        <p:attrNameLst>
                                          <p:attrName>ppt_x</p:attrName>
                                          <p:attrName>ppt_y</p:attrName>
                                        </p:attrNameLst>
                                      </p:cBhvr>
                                      <p:rCtr x="0" y="-57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E8E7C-C299-CBB8-6D65-B722C7A76393}"/>
            </a:ext>
          </a:extLst>
        </p:cNvPr>
        <p:cNvGrpSpPr/>
        <p:nvPr/>
      </p:nvGrpSpPr>
      <p:grpSpPr>
        <a:xfrm>
          <a:off x="0" y="0"/>
          <a:ext cx="0" cy="0"/>
          <a:chOff x="0" y="0"/>
          <a:chExt cx="0" cy="0"/>
        </a:xfrm>
      </p:grpSpPr>
      <p:pic>
        <p:nvPicPr>
          <p:cNvPr id="1028" name="Picture 4" descr="Meridiaan (geografie) - Wikipedia">
            <a:extLst>
              <a:ext uri="{FF2B5EF4-FFF2-40B4-BE49-F238E27FC236}">
                <a16:creationId xmlns:a16="http://schemas.microsoft.com/office/drawing/2014/main" id="{EA8B8BB0-7B53-7DDC-82CF-826890858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463" y="1184693"/>
            <a:ext cx="10578965" cy="5507122"/>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A1DF84E9-7A74-F134-60BA-68C463501960}"/>
              </a:ext>
            </a:extLst>
          </p:cNvPr>
          <p:cNvSpPr>
            <a:spLocks noGrp="1"/>
          </p:cNvSpPr>
          <p:nvPr>
            <p:ph type="title"/>
          </p:nvPr>
        </p:nvSpPr>
        <p:spPr>
          <a:xfrm>
            <a:off x="4488294" y="637645"/>
            <a:ext cx="7531151" cy="351878"/>
          </a:xfrm>
        </p:spPr>
        <p:txBody>
          <a:bodyPr>
            <a:noAutofit/>
          </a:bodyPr>
          <a:lstStyle/>
          <a:p>
            <a:r>
              <a:rPr lang="nl-NL" sz="3600" dirty="0">
                <a:solidFill>
                  <a:srgbClr val="7030A0"/>
                </a:solidFill>
              </a:rPr>
              <a:t>Situatie in januari</a:t>
            </a:r>
          </a:p>
        </p:txBody>
      </p:sp>
      <p:sp>
        <p:nvSpPr>
          <p:cNvPr id="6" name="Ovaal 5">
            <a:extLst>
              <a:ext uri="{FF2B5EF4-FFF2-40B4-BE49-F238E27FC236}">
                <a16:creationId xmlns:a16="http://schemas.microsoft.com/office/drawing/2014/main" id="{CD99F7CD-C583-3ED3-D7DA-B68B6E15D1B2}"/>
              </a:ext>
            </a:extLst>
          </p:cNvPr>
          <p:cNvSpPr/>
          <p:nvPr/>
        </p:nvSpPr>
        <p:spPr>
          <a:xfrm>
            <a:off x="5711488" y="2919046"/>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7" name="Ovaal 6">
            <a:extLst>
              <a:ext uri="{FF2B5EF4-FFF2-40B4-BE49-F238E27FC236}">
                <a16:creationId xmlns:a16="http://schemas.microsoft.com/office/drawing/2014/main" id="{512D8CD5-92B7-5493-444A-44A7AA8C87DB}"/>
              </a:ext>
            </a:extLst>
          </p:cNvPr>
          <p:cNvSpPr/>
          <p:nvPr/>
        </p:nvSpPr>
        <p:spPr>
          <a:xfrm>
            <a:off x="6420050" y="2919045"/>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8" name="Ovaal 7">
            <a:extLst>
              <a:ext uri="{FF2B5EF4-FFF2-40B4-BE49-F238E27FC236}">
                <a16:creationId xmlns:a16="http://schemas.microsoft.com/office/drawing/2014/main" id="{393D896C-B435-8BD6-232C-2F78F484351E}"/>
              </a:ext>
            </a:extLst>
          </p:cNvPr>
          <p:cNvSpPr/>
          <p:nvPr/>
        </p:nvSpPr>
        <p:spPr>
          <a:xfrm>
            <a:off x="7074587" y="2919045"/>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9" name="Ovaal 8">
            <a:extLst>
              <a:ext uri="{FF2B5EF4-FFF2-40B4-BE49-F238E27FC236}">
                <a16:creationId xmlns:a16="http://schemas.microsoft.com/office/drawing/2014/main" id="{56A9BC54-6E57-2984-E794-0A06E516546E}"/>
              </a:ext>
            </a:extLst>
          </p:cNvPr>
          <p:cNvSpPr/>
          <p:nvPr/>
        </p:nvSpPr>
        <p:spPr>
          <a:xfrm>
            <a:off x="5711487" y="3713766"/>
            <a:ext cx="456515" cy="468246"/>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L</a:t>
            </a:r>
          </a:p>
        </p:txBody>
      </p:sp>
      <p:sp>
        <p:nvSpPr>
          <p:cNvPr id="10" name="Ovaal 9">
            <a:extLst>
              <a:ext uri="{FF2B5EF4-FFF2-40B4-BE49-F238E27FC236}">
                <a16:creationId xmlns:a16="http://schemas.microsoft.com/office/drawing/2014/main" id="{C08C2A7D-655C-7C2B-C6A7-16E5C0E73C1C}"/>
              </a:ext>
            </a:extLst>
          </p:cNvPr>
          <p:cNvSpPr/>
          <p:nvPr/>
        </p:nvSpPr>
        <p:spPr>
          <a:xfrm>
            <a:off x="6417617" y="3724509"/>
            <a:ext cx="458948" cy="468246"/>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L</a:t>
            </a:r>
          </a:p>
        </p:txBody>
      </p:sp>
      <p:sp>
        <p:nvSpPr>
          <p:cNvPr id="11" name="Ovaal 10">
            <a:extLst>
              <a:ext uri="{FF2B5EF4-FFF2-40B4-BE49-F238E27FC236}">
                <a16:creationId xmlns:a16="http://schemas.microsoft.com/office/drawing/2014/main" id="{C67D7960-EC28-8B6E-7109-C1F01C5F478D}"/>
              </a:ext>
            </a:extLst>
          </p:cNvPr>
          <p:cNvSpPr/>
          <p:nvPr/>
        </p:nvSpPr>
        <p:spPr>
          <a:xfrm>
            <a:off x="7074587" y="3712550"/>
            <a:ext cx="459500" cy="451407"/>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L</a:t>
            </a:r>
          </a:p>
        </p:txBody>
      </p:sp>
      <p:sp>
        <p:nvSpPr>
          <p:cNvPr id="12" name="Ovaal 11">
            <a:extLst>
              <a:ext uri="{FF2B5EF4-FFF2-40B4-BE49-F238E27FC236}">
                <a16:creationId xmlns:a16="http://schemas.microsoft.com/office/drawing/2014/main" id="{E849E513-BCAF-B4FA-0B8D-DC9216A4C6EE}"/>
              </a:ext>
            </a:extLst>
          </p:cNvPr>
          <p:cNvSpPr/>
          <p:nvPr/>
        </p:nvSpPr>
        <p:spPr>
          <a:xfrm>
            <a:off x="5711487" y="4508486"/>
            <a:ext cx="456516"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13" name="Ovaal 12">
            <a:extLst>
              <a:ext uri="{FF2B5EF4-FFF2-40B4-BE49-F238E27FC236}">
                <a16:creationId xmlns:a16="http://schemas.microsoft.com/office/drawing/2014/main" id="{9486216F-76F8-0651-09F5-5A6837EBFE6E}"/>
              </a:ext>
            </a:extLst>
          </p:cNvPr>
          <p:cNvSpPr/>
          <p:nvPr/>
        </p:nvSpPr>
        <p:spPr>
          <a:xfrm>
            <a:off x="6417617" y="4508486"/>
            <a:ext cx="458948"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14" name="Ovaal 13">
            <a:extLst>
              <a:ext uri="{FF2B5EF4-FFF2-40B4-BE49-F238E27FC236}">
                <a16:creationId xmlns:a16="http://schemas.microsoft.com/office/drawing/2014/main" id="{0BCAF678-A593-9AF7-DD43-68B3710498B6}"/>
              </a:ext>
            </a:extLst>
          </p:cNvPr>
          <p:cNvSpPr/>
          <p:nvPr/>
        </p:nvSpPr>
        <p:spPr>
          <a:xfrm>
            <a:off x="7071602" y="4508486"/>
            <a:ext cx="459500"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3" name="Ovaal 2">
            <a:extLst>
              <a:ext uri="{FF2B5EF4-FFF2-40B4-BE49-F238E27FC236}">
                <a16:creationId xmlns:a16="http://schemas.microsoft.com/office/drawing/2014/main" id="{DE1D7B55-30B2-68FB-D08B-3D33303742DF}"/>
              </a:ext>
            </a:extLst>
          </p:cNvPr>
          <p:cNvSpPr/>
          <p:nvPr/>
        </p:nvSpPr>
        <p:spPr>
          <a:xfrm>
            <a:off x="5702301" y="1943025"/>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5" name="Ovaal 4">
            <a:extLst>
              <a:ext uri="{FF2B5EF4-FFF2-40B4-BE49-F238E27FC236}">
                <a16:creationId xmlns:a16="http://schemas.microsoft.com/office/drawing/2014/main" id="{525B1251-4EAB-2576-C94B-F6E1752EED24}"/>
              </a:ext>
            </a:extLst>
          </p:cNvPr>
          <p:cNvSpPr/>
          <p:nvPr/>
        </p:nvSpPr>
        <p:spPr>
          <a:xfrm>
            <a:off x="6417165" y="1940140"/>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15" name="Ovaal 14">
            <a:extLst>
              <a:ext uri="{FF2B5EF4-FFF2-40B4-BE49-F238E27FC236}">
                <a16:creationId xmlns:a16="http://schemas.microsoft.com/office/drawing/2014/main" id="{193A14B2-ECC5-8785-D84B-EEDF7044DEE8}"/>
              </a:ext>
            </a:extLst>
          </p:cNvPr>
          <p:cNvSpPr/>
          <p:nvPr/>
        </p:nvSpPr>
        <p:spPr>
          <a:xfrm>
            <a:off x="7074587" y="1940140"/>
            <a:ext cx="456515" cy="468246"/>
          </a:xfrm>
          <a:prstGeom prst="ellipse">
            <a:avLst/>
          </a:prstGeom>
          <a:solidFill>
            <a:srgbClr val="FF0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H</a:t>
            </a:r>
          </a:p>
        </p:txBody>
      </p:sp>
      <p:sp>
        <p:nvSpPr>
          <p:cNvPr id="16" name="Ovaal 15">
            <a:extLst>
              <a:ext uri="{FF2B5EF4-FFF2-40B4-BE49-F238E27FC236}">
                <a16:creationId xmlns:a16="http://schemas.microsoft.com/office/drawing/2014/main" id="{A24C6245-A9FB-595B-CA09-132B14A5429F}"/>
              </a:ext>
            </a:extLst>
          </p:cNvPr>
          <p:cNvSpPr/>
          <p:nvPr/>
        </p:nvSpPr>
        <p:spPr>
          <a:xfrm>
            <a:off x="5155962" y="2502728"/>
            <a:ext cx="456515" cy="468246"/>
          </a:xfrm>
          <a:prstGeom prst="ellipse">
            <a:avLst/>
          </a:prstGeom>
          <a:solidFill>
            <a:schemeClr val="accent1">
              <a:lumMod val="75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7" dirty="0"/>
              <a:t>L</a:t>
            </a:r>
          </a:p>
        </p:txBody>
      </p:sp>
      <p:sp>
        <p:nvSpPr>
          <p:cNvPr id="19" name="Rechthoek 18">
            <a:extLst>
              <a:ext uri="{FF2B5EF4-FFF2-40B4-BE49-F238E27FC236}">
                <a16:creationId xmlns:a16="http://schemas.microsoft.com/office/drawing/2014/main" id="{3A9A37EE-B82F-EA1A-87F5-2EB7A6DFC0CE}"/>
              </a:ext>
            </a:extLst>
          </p:cNvPr>
          <p:cNvSpPr>
            <a:spLocks noChangeAspect="1"/>
          </p:cNvSpPr>
          <p:nvPr/>
        </p:nvSpPr>
        <p:spPr>
          <a:xfrm>
            <a:off x="936175" y="1815632"/>
            <a:ext cx="1261138" cy="13435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0" name="Stroomdiagram: Verbindingslijn 10">
            <a:extLst>
              <a:ext uri="{FF2B5EF4-FFF2-40B4-BE49-F238E27FC236}">
                <a16:creationId xmlns:a16="http://schemas.microsoft.com/office/drawing/2014/main" id="{11D563B5-5EF6-AE11-4C5C-5806FAA9C3F6}"/>
              </a:ext>
            </a:extLst>
          </p:cNvPr>
          <p:cNvSpPr>
            <a:spLocks noChangeAspect="1"/>
          </p:cNvSpPr>
          <p:nvPr/>
        </p:nvSpPr>
        <p:spPr>
          <a:xfrm>
            <a:off x="186962" y="1116272"/>
            <a:ext cx="949219" cy="94921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1" name="Vrije vorm: vorm 11">
            <a:extLst>
              <a:ext uri="{FF2B5EF4-FFF2-40B4-BE49-F238E27FC236}">
                <a16:creationId xmlns:a16="http://schemas.microsoft.com/office/drawing/2014/main" id="{0D542DF0-FE9F-5F9C-BA4C-F501A10A85E4}"/>
              </a:ext>
            </a:extLst>
          </p:cNvPr>
          <p:cNvSpPr>
            <a:spLocks noChangeAspect="1"/>
          </p:cNvSpPr>
          <p:nvPr/>
        </p:nvSpPr>
        <p:spPr>
          <a:xfrm rot="697208">
            <a:off x="382445" y="1380476"/>
            <a:ext cx="411056" cy="562992"/>
          </a:xfrm>
          <a:custGeom>
            <a:avLst/>
            <a:gdLst>
              <a:gd name="connsiteX0" fmla="*/ 25400 w 584613"/>
              <a:gd name="connsiteY0" fmla="*/ 38700 h 800700"/>
              <a:gd name="connsiteX1" fmla="*/ 88900 w 584613"/>
              <a:gd name="connsiteY1" fmla="*/ 26000 h 800700"/>
              <a:gd name="connsiteX2" fmla="*/ 152400 w 584613"/>
              <a:gd name="connsiteY2" fmla="*/ 600 h 800700"/>
              <a:gd name="connsiteX3" fmla="*/ 406400 w 584613"/>
              <a:gd name="connsiteY3" fmla="*/ 13300 h 800700"/>
              <a:gd name="connsiteX4" fmla="*/ 444500 w 584613"/>
              <a:gd name="connsiteY4" fmla="*/ 26000 h 800700"/>
              <a:gd name="connsiteX5" fmla="*/ 533400 w 584613"/>
              <a:gd name="connsiteY5" fmla="*/ 89500 h 800700"/>
              <a:gd name="connsiteX6" fmla="*/ 584200 w 584613"/>
              <a:gd name="connsiteY6" fmla="*/ 203800 h 800700"/>
              <a:gd name="connsiteX7" fmla="*/ 558800 w 584613"/>
              <a:gd name="connsiteY7" fmla="*/ 241900 h 800700"/>
              <a:gd name="connsiteX8" fmla="*/ 495300 w 584613"/>
              <a:gd name="connsiteY8" fmla="*/ 254600 h 800700"/>
              <a:gd name="connsiteX9" fmla="*/ 457200 w 584613"/>
              <a:gd name="connsiteY9" fmla="*/ 292700 h 800700"/>
              <a:gd name="connsiteX10" fmla="*/ 419100 w 584613"/>
              <a:gd name="connsiteY10" fmla="*/ 394300 h 800700"/>
              <a:gd name="connsiteX11" fmla="*/ 406400 w 584613"/>
              <a:gd name="connsiteY11" fmla="*/ 457800 h 800700"/>
              <a:gd name="connsiteX12" fmla="*/ 393700 w 584613"/>
              <a:gd name="connsiteY12" fmla="*/ 572100 h 800700"/>
              <a:gd name="connsiteX13" fmla="*/ 381000 w 584613"/>
              <a:gd name="connsiteY13" fmla="*/ 635600 h 800700"/>
              <a:gd name="connsiteX14" fmla="*/ 304800 w 584613"/>
              <a:gd name="connsiteY14" fmla="*/ 711800 h 800700"/>
              <a:gd name="connsiteX15" fmla="*/ 228600 w 584613"/>
              <a:gd name="connsiteY15" fmla="*/ 800700 h 800700"/>
              <a:gd name="connsiteX16" fmla="*/ 190500 w 584613"/>
              <a:gd name="connsiteY16" fmla="*/ 737200 h 800700"/>
              <a:gd name="connsiteX17" fmla="*/ 127000 w 584613"/>
              <a:gd name="connsiteY17" fmla="*/ 330800 h 800700"/>
              <a:gd name="connsiteX18" fmla="*/ 63500 w 584613"/>
              <a:gd name="connsiteY18" fmla="*/ 254600 h 800700"/>
              <a:gd name="connsiteX19" fmla="*/ 0 w 584613"/>
              <a:gd name="connsiteY19" fmla="*/ 165700 h 800700"/>
              <a:gd name="connsiteX20" fmla="*/ 76200 w 584613"/>
              <a:gd name="connsiteY20" fmla="*/ 76800 h 80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4613" h="800700">
                <a:moveTo>
                  <a:pt x="25400" y="38700"/>
                </a:moveTo>
                <a:cubicBezTo>
                  <a:pt x="46567" y="34467"/>
                  <a:pt x="68225" y="32203"/>
                  <a:pt x="88900" y="26000"/>
                </a:cubicBezTo>
                <a:cubicBezTo>
                  <a:pt x="110736" y="19449"/>
                  <a:pt x="129621" y="1511"/>
                  <a:pt x="152400" y="600"/>
                </a:cubicBezTo>
                <a:cubicBezTo>
                  <a:pt x="237105" y="-2788"/>
                  <a:pt x="321733" y="9067"/>
                  <a:pt x="406400" y="13300"/>
                </a:cubicBezTo>
                <a:cubicBezTo>
                  <a:pt x="419100" y="17533"/>
                  <a:pt x="432526" y="20013"/>
                  <a:pt x="444500" y="26000"/>
                </a:cubicBezTo>
                <a:cubicBezTo>
                  <a:pt x="463071" y="35285"/>
                  <a:pt x="521895" y="80871"/>
                  <a:pt x="533400" y="89500"/>
                </a:cubicBezTo>
                <a:cubicBezTo>
                  <a:pt x="546938" y="112063"/>
                  <a:pt x="589231" y="168582"/>
                  <a:pt x="584200" y="203800"/>
                </a:cubicBezTo>
                <a:cubicBezTo>
                  <a:pt x="582041" y="218910"/>
                  <a:pt x="572052" y="234327"/>
                  <a:pt x="558800" y="241900"/>
                </a:cubicBezTo>
                <a:cubicBezTo>
                  <a:pt x="540058" y="252610"/>
                  <a:pt x="516467" y="250367"/>
                  <a:pt x="495300" y="254600"/>
                </a:cubicBezTo>
                <a:cubicBezTo>
                  <a:pt x="482600" y="267300"/>
                  <a:pt x="467639" y="278085"/>
                  <a:pt x="457200" y="292700"/>
                </a:cubicBezTo>
                <a:cubicBezTo>
                  <a:pt x="433446" y="325955"/>
                  <a:pt x="427677" y="355702"/>
                  <a:pt x="419100" y="394300"/>
                </a:cubicBezTo>
                <a:cubicBezTo>
                  <a:pt x="414417" y="415372"/>
                  <a:pt x="409453" y="436431"/>
                  <a:pt x="406400" y="457800"/>
                </a:cubicBezTo>
                <a:cubicBezTo>
                  <a:pt x="400979" y="495749"/>
                  <a:pt x="399121" y="534151"/>
                  <a:pt x="393700" y="572100"/>
                </a:cubicBezTo>
                <a:cubicBezTo>
                  <a:pt x="390647" y="593469"/>
                  <a:pt x="392589" y="617389"/>
                  <a:pt x="381000" y="635600"/>
                </a:cubicBezTo>
                <a:cubicBezTo>
                  <a:pt x="361715" y="665905"/>
                  <a:pt x="330200" y="686400"/>
                  <a:pt x="304800" y="711800"/>
                </a:cubicBezTo>
                <a:cubicBezTo>
                  <a:pt x="243207" y="773393"/>
                  <a:pt x="267284" y="742675"/>
                  <a:pt x="228600" y="800700"/>
                </a:cubicBezTo>
                <a:cubicBezTo>
                  <a:pt x="215900" y="779533"/>
                  <a:pt x="202488" y="758778"/>
                  <a:pt x="190500" y="737200"/>
                </a:cubicBezTo>
                <a:cubicBezTo>
                  <a:pt x="110828" y="593790"/>
                  <a:pt x="173156" y="616966"/>
                  <a:pt x="127000" y="330800"/>
                </a:cubicBezTo>
                <a:cubicBezTo>
                  <a:pt x="122801" y="304764"/>
                  <a:pt x="75723" y="271712"/>
                  <a:pt x="63500" y="254600"/>
                </a:cubicBezTo>
                <a:cubicBezTo>
                  <a:pt x="-20080" y="137587"/>
                  <a:pt x="99062" y="264762"/>
                  <a:pt x="0" y="165700"/>
                </a:cubicBezTo>
                <a:cubicBezTo>
                  <a:pt x="15693" y="55846"/>
                  <a:pt x="-17234" y="76800"/>
                  <a:pt x="76200" y="76800"/>
                </a:cubicBezTo>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2" name="Vrije vorm: vorm 12">
            <a:extLst>
              <a:ext uri="{FF2B5EF4-FFF2-40B4-BE49-F238E27FC236}">
                <a16:creationId xmlns:a16="http://schemas.microsoft.com/office/drawing/2014/main" id="{011E88E9-767E-91CC-FDCB-08DD96C0271F}"/>
              </a:ext>
            </a:extLst>
          </p:cNvPr>
          <p:cNvSpPr>
            <a:spLocks noChangeAspect="1"/>
          </p:cNvSpPr>
          <p:nvPr/>
        </p:nvSpPr>
        <p:spPr>
          <a:xfrm>
            <a:off x="520597" y="1168509"/>
            <a:ext cx="589360" cy="522462"/>
          </a:xfrm>
          <a:custGeom>
            <a:avLst/>
            <a:gdLst>
              <a:gd name="connsiteX0" fmla="*/ 139700 w 838200"/>
              <a:gd name="connsiteY0" fmla="*/ 283707 h 743056"/>
              <a:gd name="connsiteX1" fmla="*/ 76200 w 838200"/>
              <a:gd name="connsiteY1" fmla="*/ 258307 h 743056"/>
              <a:gd name="connsiteX2" fmla="*/ 38100 w 838200"/>
              <a:gd name="connsiteY2" fmla="*/ 245607 h 743056"/>
              <a:gd name="connsiteX3" fmla="*/ 0 w 838200"/>
              <a:gd name="connsiteY3" fmla="*/ 207507 h 743056"/>
              <a:gd name="connsiteX4" fmla="*/ 127000 w 838200"/>
              <a:gd name="connsiteY4" fmla="*/ 131307 h 743056"/>
              <a:gd name="connsiteX5" fmla="*/ 114300 w 838200"/>
              <a:gd name="connsiteY5" fmla="*/ 55107 h 743056"/>
              <a:gd name="connsiteX6" fmla="*/ 101600 w 838200"/>
              <a:gd name="connsiteY6" fmla="*/ 4307 h 743056"/>
              <a:gd name="connsiteX7" fmla="*/ 241300 w 838200"/>
              <a:gd name="connsiteY7" fmla="*/ 17007 h 743056"/>
              <a:gd name="connsiteX8" fmla="*/ 469900 w 838200"/>
              <a:gd name="connsiteY8" fmla="*/ 17007 h 743056"/>
              <a:gd name="connsiteX9" fmla="*/ 558800 w 838200"/>
              <a:gd name="connsiteY9" fmla="*/ 29707 h 743056"/>
              <a:gd name="connsiteX10" fmla="*/ 609600 w 838200"/>
              <a:gd name="connsiteY10" fmla="*/ 55107 h 743056"/>
              <a:gd name="connsiteX11" fmla="*/ 723900 w 838200"/>
              <a:gd name="connsiteY11" fmla="*/ 156707 h 743056"/>
              <a:gd name="connsiteX12" fmla="*/ 736600 w 838200"/>
              <a:gd name="connsiteY12" fmla="*/ 207507 h 743056"/>
              <a:gd name="connsiteX13" fmla="*/ 762000 w 838200"/>
              <a:gd name="connsiteY13" fmla="*/ 321807 h 743056"/>
              <a:gd name="connsiteX14" fmla="*/ 787400 w 838200"/>
              <a:gd name="connsiteY14" fmla="*/ 359907 h 743056"/>
              <a:gd name="connsiteX15" fmla="*/ 825500 w 838200"/>
              <a:gd name="connsiteY15" fmla="*/ 486907 h 743056"/>
              <a:gd name="connsiteX16" fmla="*/ 812800 w 838200"/>
              <a:gd name="connsiteY16" fmla="*/ 537707 h 743056"/>
              <a:gd name="connsiteX17" fmla="*/ 800100 w 838200"/>
              <a:gd name="connsiteY17" fmla="*/ 575807 h 743056"/>
              <a:gd name="connsiteX18" fmla="*/ 825500 w 838200"/>
              <a:gd name="connsiteY18" fmla="*/ 613907 h 743056"/>
              <a:gd name="connsiteX19" fmla="*/ 838200 w 838200"/>
              <a:gd name="connsiteY19" fmla="*/ 652007 h 743056"/>
              <a:gd name="connsiteX20" fmla="*/ 685800 w 838200"/>
              <a:gd name="connsiteY20" fmla="*/ 652007 h 743056"/>
              <a:gd name="connsiteX21" fmla="*/ 647700 w 838200"/>
              <a:gd name="connsiteY21" fmla="*/ 664707 h 743056"/>
              <a:gd name="connsiteX22" fmla="*/ 508000 w 838200"/>
              <a:gd name="connsiteY22" fmla="*/ 728207 h 743056"/>
              <a:gd name="connsiteX23" fmla="*/ 520700 w 838200"/>
              <a:gd name="connsiteY23" fmla="*/ 664707 h 743056"/>
              <a:gd name="connsiteX24" fmla="*/ 546100 w 838200"/>
              <a:gd name="connsiteY24" fmla="*/ 601207 h 743056"/>
              <a:gd name="connsiteX25" fmla="*/ 533400 w 838200"/>
              <a:gd name="connsiteY25" fmla="*/ 461507 h 743056"/>
              <a:gd name="connsiteX26" fmla="*/ 457200 w 838200"/>
              <a:gd name="connsiteY26" fmla="*/ 448807 h 743056"/>
              <a:gd name="connsiteX27" fmla="*/ 406400 w 838200"/>
              <a:gd name="connsiteY27" fmla="*/ 385307 h 743056"/>
              <a:gd name="connsiteX28" fmla="*/ 279400 w 838200"/>
              <a:gd name="connsiteY28" fmla="*/ 347207 h 743056"/>
              <a:gd name="connsiteX29" fmla="*/ 190500 w 838200"/>
              <a:gd name="connsiteY29" fmla="*/ 296407 h 743056"/>
              <a:gd name="connsiteX30" fmla="*/ 139700 w 838200"/>
              <a:gd name="connsiteY30" fmla="*/ 283707 h 743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8200" h="743056">
                <a:moveTo>
                  <a:pt x="139700" y="283707"/>
                </a:moveTo>
                <a:cubicBezTo>
                  <a:pt x="120650" y="277357"/>
                  <a:pt x="97546" y="266312"/>
                  <a:pt x="76200" y="258307"/>
                </a:cubicBezTo>
                <a:cubicBezTo>
                  <a:pt x="63665" y="253607"/>
                  <a:pt x="49239" y="253033"/>
                  <a:pt x="38100" y="245607"/>
                </a:cubicBezTo>
                <a:cubicBezTo>
                  <a:pt x="23156" y="235644"/>
                  <a:pt x="12700" y="220207"/>
                  <a:pt x="0" y="207507"/>
                </a:cubicBezTo>
                <a:cubicBezTo>
                  <a:pt x="45165" y="194603"/>
                  <a:pt x="114424" y="194186"/>
                  <a:pt x="127000" y="131307"/>
                </a:cubicBezTo>
                <a:cubicBezTo>
                  <a:pt x="132050" y="106057"/>
                  <a:pt x="119350" y="80357"/>
                  <a:pt x="114300" y="55107"/>
                </a:cubicBezTo>
                <a:cubicBezTo>
                  <a:pt x="110877" y="37991"/>
                  <a:pt x="84882" y="9323"/>
                  <a:pt x="101600" y="4307"/>
                </a:cubicBezTo>
                <a:cubicBezTo>
                  <a:pt x="146387" y="-9129"/>
                  <a:pt x="194733" y="12774"/>
                  <a:pt x="241300" y="17007"/>
                </a:cubicBezTo>
                <a:cubicBezTo>
                  <a:pt x="366128" y="48214"/>
                  <a:pt x="218916" y="17007"/>
                  <a:pt x="469900" y="17007"/>
                </a:cubicBezTo>
                <a:cubicBezTo>
                  <a:pt x="499834" y="17007"/>
                  <a:pt x="529167" y="25474"/>
                  <a:pt x="558800" y="29707"/>
                </a:cubicBezTo>
                <a:cubicBezTo>
                  <a:pt x="575733" y="38174"/>
                  <a:pt x="593848" y="44605"/>
                  <a:pt x="609600" y="55107"/>
                </a:cubicBezTo>
                <a:cubicBezTo>
                  <a:pt x="658920" y="87987"/>
                  <a:pt x="682981" y="115788"/>
                  <a:pt x="723900" y="156707"/>
                </a:cubicBezTo>
                <a:cubicBezTo>
                  <a:pt x="728133" y="173640"/>
                  <a:pt x="732675" y="190500"/>
                  <a:pt x="736600" y="207507"/>
                </a:cubicBezTo>
                <a:cubicBezTo>
                  <a:pt x="745376" y="245537"/>
                  <a:pt x="749658" y="284780"/>
                  <a:pt x="762000" y="321807"/>
                </a:cubicBezTo>
                <a:cubicBezTo>
                  <a:pt x="766827" y="336287"/>
                  <a:pt x="781201" y="345959"/>
                  <a:pt x="787400" y="359907"/>
                </a:cubicBezTo>
                <a:cubicBezTo>
                  <a:pt x="805068" y="399661"/>
                  <a:pt x="814945" y="444687"/>
                  <a:pt x="825500" y="486907"/>
                </a:cubicBezTo>
                <a:cubicBezTo>
                  <a:pt x="821267" y="503840"/>
                  <a:pt x="817595" y="520924"/>
                  <a:pt x="812800" y="537707"/>
                </a:cubicBezTo>
                <a:cubicBezTo>
                  <a:pt x="809122" y="550579"/>
                  <a:pt x="797899" y="562602"/>
                  <a:pt x="800100" y="575807"/>
                </a:cubicBezTo>
                <a:cubicBezTo>
                  <a:pt x="802609" y="590863"/>
                  <a:pt x="818674" y="600255"/>
                  <a:pt x="825500" y="613907"/>
                </a:cubicBezTo>
                <a:cubicBezTo>
                  <a:pt x="831487" y="625881"/>
                  <a:pt x="833967" y="639307"/>
                  <a:pt x="838200" y="652007"/>
                </a:cubicBezTo>
                <a:cubicBezTo>
                  <a:pt x="748879" y="681781"/>
                  <a:pt x="855940" y="652007"/>
                  <a:pt x="685800" y="652007"/>
                </a:cubicBezTo>
                <a:cubicBezTo>
                  <a:pt x="672413" y="652007"/>
                  <a:pt x="660400" y="660474"/>
                  <a:pt x="647700" y="664707"/>
                </a:cubicBezTo>
                <a:cubicBezTo>
                  <a:pt x="628300" y="722907"/>
                  <a:pt x="625707" y="767443"/>
                  <a:pt x="508000" y="728207"/>
                </a:cubicBezTo>
                <a:cubicBezTo>
                  <a:pt x="487522" y="721381"/>
                  <a:pt x="514497" y="685382"/>
                  <a:pt x="520700" y="664707"/>
                </a:cubicBezTo>
                <a:cubicBezTo>
                  <a:pt x="527251" y="642871"/>
                  <a:pt x="537633" y="622374"/>
                  <a:pt x="546100" y="601207"/>
                </a:cubicBezTo>
                <a:cubicBezTo>
                  <a:pt x="541867" y="554640"/>
                  <a:pt x="556960" y="501896"/>
                  <a:pt x="533400" y="461507"/>
                </a:cubicBezTo>
                <a:cubicBezTo>
                  <a:pt x="520425" y="439264"/>
                  <a:pt x="479281" y="462055"/>
                  <a:pt x="457200" y="448807"/>
                </a:cubicBezTo>
                <a:cubicBezTo>
                  <a:pt x="433956" y="434861"/>
                  <a:pt x="428607" y="400852"/>
                  <a:pt x="406400" y="385307"/>
                </a:cubicBezTo>
                <a:cubicBezTo>
                  <a:pt x="389222" y="373283"/>
                  <a:pt x="306902" y="354082"/>
                  <a:pt x="279400" y="347207"/>
                </a:cubicBezTo>
                <a:cubicBezTo>
                  <a:pt x="247817" y="326152"/>
                  <a:pt x="227330" y="310218"/>
                  <a:pt x="190500" y="296407"/>
                </a:cubicBezTo>
                <a:cubicBezTo>
                  <a:pt x="174157" y="290278"/>
                  <a:pt x="158750" y="290057"/>
                  <a:pt x="139700" y="283707"/>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3" name="Vrije vorm: vorm 13">
            <a:extLst>
              <a:ext uri="{FF2B5EF4-FFF2-40B4-BE49-F238E27FC236}">
                <a16:creationId xmlns:a16="http://schemas.microsoft.com/office/drawing/2014/main" id="{01BA1FD8-9FAA-10B2-3E5B-B37B9F8D9CB4}"/>
              </a:ext>
            </a:extLst>
          </p:cNvPr>
          <p:cNvSpPr>
            <a:spLocks noChangeAspect="1"/>
          </p:cNvSpPr>
          <p:nvPr/>
        </p:nvSpPr>
        <p:spPr>
          <a:xfrm>
            <a:off x="490111" y="1207256"/>
            <a:ext cx="75135" cy="75774"/>
          </a:xfrm>
          <a:custGeom>
            <a:avLst/>
            <a:gdLst>
              <a:gd name="connsiteX0" fmla="*/ 5258 w 106858"/>
              <a:gd name="connsiteY0" fmla="*/ 101600 h 107767"/>
              <a:gd name="connsiteX1" fmla="*/ 106858 w 106858"/>
              <a:gd name="connsiteY1" fmla="*/ 38100 h 107767"/>
              <a:gd name="connsiteX2" fmla="*/ 94158 w 106858"/>
              <a:gd name="connsiteY2" fmla="*/ 0 h 107767"/>
              <a:gd name="connsiteX3" fmla="*/ 56058 w 106858"/>
              <a:gd name="connsiteY3" fmla="*/ 38100 h 107767"/>
              <a:gd name="connsiteX4" fmla="*/ 5258 w 106858"/>
              <a:gd name="connsiteY4" fmla="*/ 101600 h 10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58" h="107767">
                <a:moveTo>
                  <a:pt x="5258" y="101600"/>
                </a:moveTo>
                <a:cubicBezTo>
                  <a:pt x="13725" y="101600"/>
                  <a:pt x="106858" y="115089"/>
                  <a:pt x="106858" y="38100"/>
                </a:cubicBezTo>
                <a:cubicBezTo>
                  <a:pt x="106858" y="24713"/>
                  <a:pt x="98391" y="12700"/>
                  <a:pt x="94158" y="0"/>
                </a:cubicBezTo>
                <a:cubicBezTo>
                  <a:pt x="81458" y="12700"/>
                  <a:pt x="66021" y="23156"/>
                  <a:pt x="56058" y="38100"/>
                </a:cubicBezTo>
                <a:cubicBezTo>
                  <a:pt x="-9888" y="137018"/>
                  <a:pt x="-3209" y="101600"/>
                  <a:pt x="5258" y="10160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4" name="Vrije vorm: vorm 17">
            <a:extLst>
              <a:ext uri="{FF2B5EF4-FFF2-40B4-BE49-F238E27FC236}">
                <a16:creationId xmlns:a16="http://schemas.microsoft.com/office/drawing/2014/main" id="{CBFE43A7-98EC-4E71-B086-84A7AE1F7756}"/>
              </a:ext>
            </a:extLst>
          </p:cNvPr>
          <p:cNvSpPr>
            <a:spLocks noChangeAspect="1"/>
          </p:cNvSpPr>
          <p:nvPr/>
        </p:nvSpPr>
        <p:spPr>
          <a:xfrm>
            <a:off x="697845" y="1893850"/>
            <a:ext cx="233301" cy="134356"/>
          </a:xfrm>
          <a:custGeom>
            <a:avLst/>
            <a:gdLst>
              <a:gd name="connsiteX0" fmla="*/ 241300 w 331806"/>
              <a:gd name="connsiteY0" fmla="*/ 0 h 191084"/>
              <a:gd name="connsiteX1" fmla="*/ 165100 w 331806"/>
              <a:gd name="connsiteY1" fmla="*/ 38100 h 191084"/>
              <a:gd name="connsiteX2" fmla="*/ 0 w 331806"/>
              <a:gd name="connsiteY2" fmla="*/ 63500 h 191084"/>
              <a:gd name="connsiteX3" fmla="*/ 12700 w 331806"/>
              <a:gd name="connsiteY3" fmla="*/ 165100 h 191084"/>
              <a:gd name="connsiteX4" fmla="*/ 50800 w 331806"/>
              <a:gd name="connsiteY4" fmla="*/ 190500 h 191084"/>
              <a:gd name="connsiteX5" fmla="*/ 190500 w 331806"/>
              <a:gd name="connsiteY5" fmla="*/ 177800 h 191084"/>
              <a:gd name="connsiteX6" fmla="*/ 203200 w 331806"/>
              <a:gd name="connsiteY6" fmla="*/ 127000 h 191084"/>
              <a:gd name="connsiteX7" fmla="*/ 266700 w 331806"/>
              <a:gd name="connsiteY7" fmla="*/ 114300 h 191084"/>
              <a:gd name="connsiteX8" fmla="*/ 317500 w 331806"/>
              <a:gd name="connsiteY8" fmla="*/ 101600 h 191084"/>
              <a:gd name="connsiteX9" fmla="*/ 330200 w 331806"/>
              <a:gd name="connsiteY9" fmla="*/ 50800 h 191084"/>
              <a:gd name="connsiteX10" fmla="*/ 292100 w 331806"/>
              <a:gd name="connsiteY10" fmla="*/ 38100 h 191084"/>
              <a:gd name="connsiteX11" fmla="*/ 241300 w 331806"/>
              <a:gd name="connsiteY11" fmla="*/ 0 h 19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806" h="191084">
                <a:moveTo>
                  <a:pt x="241300" y="0"/>
                </a:moveTo>
                <a:cubicBezTo>
                  <a:pt x="220133" y="0"/>
                  <a:pt x="192041" y="29120"/>
                  <a:pt x="165100" y="38100"/>
                </a:cubicBezTo>
                <a:cubicBezTo>
                  <a:pt x="151884" y="42505"/>
                  <a:pt x="6850" y="62521"/>
                  <a:pt x="0" y="63500"/>
                </a:cubicBezTo>
                <a:cubicBezTo>
                  <a:pt x="4233" y="97367"/>
                  <a:pt x="24" y="133411"/>
                  <a:pt x="12700" y="165100"/>
                </a:cubicBezTo>
                <a:cubicBezTo>
                  <a:pt x="18369" y="179272"/>
                  <a:pt x="35575" y="189413"/>
                  <a:pt x="50800" y="190500"/>
                </a:cubicBezTo>
                <a:cubicBezTo>
                  <a:pt x="97440" y="193831"/>
                  <a:pt x="143933" y="182033"/>
                  <a:pt x="190500" y="177800"/>
                </a:cubicBezTo>
                <a:cubicBezTo>
                  <a:pt x="194733" y="160867"/>
                  <a:pt x="189791" y="138174"/>
                  <a:pt x="203200" y="127000"/>
                </a:cubicBezTo>
                <a:cubicBezTo>
                  <a:pt x="219783" y="113181"/>
                  <a:pt x="245628" y="118983"/>
                  <a:pt x="266700" y="114300"/>
                </a:cubicBezTo>
                <a:cubicBezTo>
                  <a:pt x="283739" y="110514"/>
                  <a:pt x="300567" y="105833"/>
                  <a:pt x="317500" y="101600"/>
                </a:cubicBezTo>
                <a:cubicBezTo>
                  <a:pt x="321733" y="84667"/>
                  <a:pt x="336682" y="67006"/>
                  <a:pt x="330200" y="50800"/>
                </a:cubicBezTo>
                <a:cubicBezTo>
                  <a:pt x="325228" y="38371"/>
                  <a:pt x="304074" y="44087"/>
                  <a:pt x="292100" y="38100"/>
                </a:cubicBezTo>
                <a:cubicBezTo>
                  <a:pt x="263379" y="23740"/>
                  <a:pt x="262467" y="0"/>
                  <a:pt x="24130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cxnSp>
        <p:nvCxnSpPr>
          <p:cNvPr id="25" name="Rechte verbindingslijn 24">
            <a:extLst>
              <a:ext uri="{FF2B5EF4-FFF2-40B4-BE49-F238E27FC236}">
                <a16:creationId xmlns:a16="http://schemas.microsoft.com/office/drawing/2014/main" id="{1055A7F1-47CD-AE34-A82E-E246F9D55C23}"/>
              </a:ext>
            </a:extLst>
          </p:cNvPr>
          <p:cNvCxnSpPr>
            <a:cxnSpLocks noChangeAspect="1"/>
          </p:cNvCxnSpPr>
          <p:nvPr/>
        </p:nvCxnSpPr>
        <p:spPr>
          <a:xfrm flipV="1">
            <a:off x="432807" y="1041788"/>
            <a:ext cx="426293" cy="1202344"/>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Rechte verbindingslijn 25">
            <a:extLst>
              <a:ext uri="{FF2B5EF4-FFF2-40B4-BE49-F238E27FC236}">
                <a16:creationId xmlns:a16="http://schemas.microsoft.com/office/drawing/2014/main" id="{3E7A884C-BCB8-8EF8-0B0C-078A2206AF1E}"/>
              </a:ext>
            </a:extLst>
          </p:cNvPr>
          <p:cNvCxnSpPr>
            <a:cxnSpLocks noChangeAspect="1"/>
          </p:cNvCxnSpPr>
          <p:nvPr/>
        </p:nvCxnSpPr>
        <p:spPr>
          <a:xfrm>
            <a:off x="195524" y="1485909"/>
            <a:ext cx="922213" cy="261231"/>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15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2000"/>
                                        <p:tgtEl>
                                          <p:spTgt spid="19"/>
                                        </p:tgtEl>
                                      </p:cBhvr>
                                    </p:animEffect>
                                  </p:childTnLst>
                                </p:cTn>
                              </p:par>
                              <p:par>
                                <p:cTn id="8" presetID="42" presetClass="path" presetSubtype="0" accel="50000" decel="50000" fill="hold" grpId="0" nodeType="withEffect">
                                  <p:stCondLst>
                                    <p:cond delay="0"/>
                                  </p:stCondLst>
                                  <p:childTnLst>
                                    <p:animMotion origin="layout" path="M 6.25E-7 -2.22222E-6 L 6.25E-7 0.04028 " pathEditMode="relative" rAng="0" ptsTypes="AA">
                                      <p:cBhvr>
                                        <p:cTn id="9" dur="2000" fill="hold"/>
                                        <p:tgtEl>
                                          <p:spTgt spid="6"/>
                                        </p:tgtEl>
                                        <p:attrNameLst>
                                          <p:attrName>ppt_x</p:attrName>
                                          <p:attrName>ppt_y</p:attrName>
                                        </p:attrNameLst>
                                      </p:cBhvr>
                                      <p:rCtr x="0" y="2014"/>
                                    </p:animMotion>
                                  </p:childTnLst>
                                </p:cTn>
                              </p:par>
                              <p:par>
                                <p:cTn id="10" presetID="42" presetClass="path" presetSubtype="0" accel="50000" decel="50000" fill="hold" grpId="0" nodeType="withEffect">
                                  <p:stCondLst>
                                    <p:cond delay="0"/>
                                  </p:stCondLst>
                                  <p:childTnLst>
                                    <p:animMotion origin="layout" path="M -2.5E-6 -2.22222E-6 L -0.00039 0.03426 " pathEditMode="relative" rAng="0" ptsTypes="AA">
                                      <p:cBhvr>
                                        <p:cTn id="11" dur="2000" fill="hold"/>
                                        <p:tgtEl>
                                          <p:spTgt spid="7"/>
                                        </p:tgtEl>
                                        <p:attrNameLst>
                                          <p:attrName>ppt_x</p:attrName>
                                          <p:attrName>ppt_y</p:attrName>
                                        </p:attrNameLst>
                                      </p:cBhvr>
                                      <p:rCtr x="-26" y="1713"/>
                                    </p:animMotion>
                                  </p:childTnLst>
                                </p:cTn>
                              </p:par>
                              <p:par>
                                <p:cTn id="12" presetID="42" presetClass="path" presetSubtype="0" accel="50000" decel="50000" fill="hold" grpId="0" nodeType="withEffect">
                                  <p:stCondLst>
                                    <p:cond delay="0"/>
                                  </p:stCondLst>
                                  <p:childTnLst>
                                    <p:animMotion origin="layout" path="M 0.00039 0.00185 L -0.00091 0.03426 " pathEditMode="relative" rAng="0" ptsTypes="AA">
                                      <p:cBhvr>
                                        <p:cTn id="13" dur="2000" fill="hold"/>
                                        <p:tgtEl>
                                          <p:spTgt spid="8"/>
                                        </p:tgtEl>
                                        <p:attrNameLst>
                                          <p:attrName>ppt_x</p:attrName>
                                          <p:attrName>ppt_y</p:attrName>
                                        </p:attrNameLst>
                                      </p:cBhvr>
                                      <p:rCtr x="-65" y="1620"/>
                                    </p:animMotion>
                                  </p:childTnLst>
                                </p:cTn>
                              </p:par>
                              <p:par>
                                <p:cTn id="14" presetID="42" presetClass="path" presetSubtype="0" accel="50000" decel="50000" fill="hold" grpId="0" nodeType="withEffect">
                                  <p:stCondLst>
                                    <p:cond delay="0"/>
                                  </p:stCondLst>
                                  <p:childTnLst>
                                    <p:animMotion origin="layout" path="M 6.25E-7 -2.96296E-6 L -0.0013 0.03588 " pathEditMode="relative" rAng="0" ptsTypes="AA">
                                      <p:cBhvr>
                                        <p:cTn id="15" dur="2000" fill="hold"/>
                                        <p:tgtEl>
                                          <p:spTgt spid="9"/>
                                        </p:tgtEl>
                                        <p:attrNameLst>
                                          <p:attrName>ppt_x</p:attrName>
                                          <p:attrName>ppt_y</p:attrName>
                                        </p:attrNameLst>
                                      </p:cBhvr>
                                      <p:rCtr x="-65" y="1782"/>
                                    </p:animMotion>
                                  </p:childTnLst>
                                </p:cTn>
                              </p:par>
                              <p:par>
                                <p:cTn id="16" presetID="42" presetClass="path" presetSubtype="0" accel="50000" decel="50000" fill="hold" grpId="0" nodeType="withEffect">
                                  <p:stCondLst>
                                    <p:cond delay="0"/>
                                  </p:stCondLst>
                                  <p:childTnLst>
                                    <p:animMotion origin="layout" path="M -2.29167E-6 -3.33333E-6 L 0.00039 0.03426 " pathEditMode="relative" rAng="0" ptsTypes="AA">
                                      <p:cBhvr>
                                        <p:cTn id="17" dur="2000" fill="hold"/>
                                        <p:tgtEl>
                                          <p:spTgt spid="10"/>
                                        </p:tgtEl>
                                        <p:attrNameLst>
                                          <p:attrName>ppt_x</p:attrName>
                                          <p:attrName>ppt_y</p:attrName>
                                        </p:attrNameLst>
                                      </p:cBhvr>
                                      <p:rCtr x="13" y="1713"/>
                                    </p:animMotion>
                                  </p:childTnLst>
                                </p:cTn>
                              </p:par>
                              <p:par>
                                <p:cTn id="18" presetID="42" presetClass="path" presetSubtype="0" accel="50000" decel="50000" fill="hold" grpId="0" nodeType="withEffect">
                                  <p:stCondLst>
                                    <p:cond delay="0"/>
                                  </p:stCondLst>
                                  <p:childTnLst>
                                    <p:animMotion origin="layout" path="M 1.45833E-6 4.44444E-6 L -0.00039 0.03541 " pathEditMode="relative" rAng="0" ptsTypes="AA">
                                      <p:cBhvr>
                                        <p:cTn id="19" dur="2000" fill="hold"/>
                                        <p:tgtEl>
                                          <p:spTgt spid="11"/>
                                        </p:tgtEl>
                                        <p:attrNameLst>
                                          <p:attrName>ppt_x</p:attrName>
                                          <p:attrName>ppt_y</p:attrName>
                                        </p:attrNameLst>
                                      </p:cBhvr>
                                      <p:rCtr x="-26" y="1759"/>
                                    </p:animMotion>
                                  </p:childTnLst>
                                </p:cTn>
                              </p:par>
                              <p:par>
                                <p:cTn id="20" presetID="42" presetClass="path" presetSubtype="0" accel="50000" decel="50000" fill="hold" grpId="0" nodeType="withEffect">
                                  <p:stCondLst>
                                    <p:cond delay="0"/>
                                  </p:stCondLst>
                                  <p:childTnLst>
                                    <p:animMotion origin="layout" path="M 6.25E-7 4.81481E-6 L 6.25E-7 0.03171 " pathEditMode="relative" rAng="0" ptsTypes="AA">
                                      <p:cBhvr>
                                        <p:cTn id="21" dur="2000" fill="hold"/>
                                        <p:tgtEl>
                                          <p:spTgt spid="12"/>
                                        </p:tgtEl>
                                        <p:attrNameLst>
                                          <p:attrName>ppt_x</p:attrName>
                                          <p:attrName>ppt_y</p:attrName>
                                        </p:attrNameLst>
                                      </p:cBhvr>
                                      <p:rCtr x="0" y="1574"/>
                                    </p:animMotion>
                                  </p:childTnLst>
                                </p:cTn>
                              </p:par>
                              <p:par>
                                <p:cTn id="22" presetID="42" presetClass="path" presetSubtype="0" accel="50000" decel="50000" fill="hold" grpId="0" nodeType="withEffect">
                                  <p:stCondLst>
                                    <p:cond delay="0"/>
                                  </p:stCondLst>
                                  <p:childTnLst>
                                    <p:animMotion origin="layout" path="M -2.29167E-6 4.81481E-6 L 0.00039 0.03171 " pathEditMode="relative" rAng="0" ptsTypes="AA">
                                      <p:cBhvr>
                                        <p:cTn id="23" dur="2000" fill="hold"/>
                                        <p:tgtEl>
                                          <p:spTgt spid="13"/>
                                        </p:tgtEl>
                                        <p:attrNameLst>
                                          <p:attrName>ppt_x</p:attrName>
                                          <p:attrName>ppt_y</p:attrName>
                                        </p:attrNameLst>
                                      </p:cBhvr>
                                      <p:rCtr x="13" y="1574"/>
                                    </p:animMotion>
                                  </p:childTnLst>
                                </p:cTn>
                              </p:par>
                              <p:par>
                                <p:cTn id="24" presetID="42" presetClass="path" presetSubtype="0" accel="50000" decel="50000" fill="hold" grpId="0" nodeType="withEffect">
                                  <p:stCondLst>
                                    <p:cond delay="0"/>
                                  </p:stCondLst>
                                  <p:childTnLst>
                                    <p:animMotion origin="layout" path="M 1.875E-6 4.81481E-6 L -0.00013 0.02939 " pathEditMode="relative" rAng="0" ptsTypes="AA">
                                      <p:cBhvr>
                                        <p:cTn id="25" dur="2000" fill="hold"/>
                                        <p:tgtEl>
                                          <p:spTgt spid="14"/>
                                        </p:tgtEl>
                                        <p:attrNameLst>
                                          <p:attrName>ppt_x</p:attrName>
                                          <p:attrName>ppt_y</p:attrName>
                                        </p:attrNameLst>
                                      </p:cBhvr>
                                      <p:rCtr x="-13" y="1458"/>
                                    </p:animMotion>
                                  </p:childTnLst>
                                </p:cTn>
                              </p:par>
                              <p:par>
                                <p:cTn id="26" presetID="42" presetClass="path" presetSubtype="0" accel="50000" decel="50000" fill="hold" grpId="0" nodeType="withEffect">
                                  <p:stCondLst>
                                    <p:cond delay="0"/>
                                  </p:stCondLst>
                                  <p:childTnLst>
                                    <p:animMotion origin="layout" path="M 3.54167E-6 -4.07407E-6 L 0.10026 -0.00231 " pathEditMode="relative" rAng="0" ptsTypes="AA">
                                      <p:cBhvr>
                                        <p:cTn id="27" dur="2000" fill="hold"/>
                                        <p:tgtEl>
                                          <p:spTgt spid="16"/>
                                        </p:tgtEl>
                                        <p:attrNameLst>
                                          <p:attrName>ppt_x</p:attrName>
                                          <p:attrName>ppt_y</p:attrName>
                                        </p:attrNameLst>
                                      </p:cBhvr>
                                      <p:rCtr x="5013"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400090" y="210488"/>
            <a:ext cx="7640825" cy="1011237"/>
          </a:xfrm>
        </p:spPr>
        <p:txBody>
          <a:bodyPr>
            <a:normAutofit/>
          </a:bodyPr>
          <a:lstStyle/>
          <a:p>
            <a:pPr algn="l"/>
            <a:r>
              <a:rPr lang="nl-NL" dirty="0">
                <a:solidFill>
                  <a:srgbClr val="7030A0"/>
                </a:solidFill>
                <a:latin typeface="+mn-lt"/>
              </a:rPr>
              <a:t>Type vragen </a:t>
            </a:r>
          </a:p>
        </p:txBody>
      </p:sp>
      <p:pic>
        <p:nvPicPr>
          <p:cNvPr id="4" name="Afbeelding 3">
            <a:extLst>
              <a:ext uri="{FF2B5EF4-FFF2-40B4-BE49-F238E27FC236}">
                <a16:creationId xmlns:a16="http://schemas.microsoft.com/office/drawing/2014/main" id="{67FC7A9A-6E10-9558-164D-996B70E28F58}"/>
              </a:ext>
            </a:extLst>
          </p:cNvPr>
          <p:cNvPicPr>
            <a:picLocks noChangeAspect="1"/>
          </p:cNvPicPr>
          <p:nvPr/>
        </p:nvPicPr>
        <p:blipFill>
          <a:blip r:embed="rId3"/>
          <a:stretch>
            <a:fillRect/>
          </a:stretch>
        </p:blipFill>
        <p:spPr>
          <a:xfrm>
            <a:off x="524874" y="1318698"/>
            <a:ext cx="11300542" cy="2338674"/>
          </a:xfrm>
          <a:prstGeom prst="rect">
            <a:avLst/>
          </a:prstGeom>
        </p:spPr>
      </p:pic>
      <p:pic>
        <p:nvPicPr>
          <p:cNvPr id="7" name="Afbeelding 6">
            <a:extLst>
              <a:ext uri="{FF2B5EF4-FFF2-40B4-BE49-F238E27FC236}">
                <a16:creationId xmlns:a16="http://schemas.microsoft.com/office/drawing/2014/main" id="{099461E7-A793-0C85-C19C-F5B9A793B678}"/>
              </a:ext>
            </a:extLst>
          </p:cNvPr>
          <p:cNvPicPr>
            <a:picLocks noChangeAspect="1"/>
          </p:cNvPicPr>
          <p:nvPr/>
        </p:nvPicPr>
        <p:blipFill>
          <a:blip r:embed="rId4"/>
          <a:stretch>
            <a:fillRect/>
          </a:stretch>
        </p:blipFill>
        <p:spPr>
          <a:xfrm>
            <a:off x="524874" y="3712977"/>
            <a:ext cx="11229260" cy="2205909"/>
          </a:xfrm>
          <a:prstGeom prst="rect">
            <a:avLst/>
          </a:prstGeom>
        </p:spPr>
      </p:pic>
    </p:spTree>
    <p:extLst>
      <p:ext uri="{BB962C8B-B14F-4D97-AF65-F5344CB8AC3E}">
        <p14:creationId xmlns:p14="http://schemas.microsoft.com/office/powerpoint/2010/main" val="1233843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155081E-29AD-F22A-416E-AE1A89CC0C9F}"/>
              </a:ext>
            </a:extLst>
          </p:cNvPr>
          <p:cNvSpPr>
            <a:spLocks noGrp="1"/>
          </p:cNvSpPr>
          <p:nvPr>
            <p:ph idx="10"/>
          </p:nvPr>
        </p:nvSpPr>
        <p:spPr>
          <a:xfrm>
            <a:off x="5585562" y="1404193"/>
            <a:ext cx="6339737" cy="4933653"/>
          </a:xfrm>
        </p:spPr>
        <p:txBody>
          <a:bodyPr/>
          <a:lstStyle/>
          <a:p>
            <a:pPr algn="l"/>
            <a:r>
              <a:rPr lang="nl-NL" sz="2400" dirty="0">
                <a:solidFill>
                  <a:srgbClr val="7030A0"/>
                </a:solidFill>
              </a:rPr>
              <a:t>De verschuivende drukgebieden rond de Middellandse Zee beïnvloeden dus het neerslagpatroon en zorgen voor een Cs-klimaat.</a:t>
            </a:r>
          </a:p>
          <a:p>
            <a:pPr algn="l"/>
            <a:endParaRPr lang="nl-NL" sz="2400" dirty="0">
              <a:solidFill>
                <a:srgbClr val="7030A0"/>
              </a:solidFill>
            </a:endParaRPr>
          </a:p>
          <a:p>
            <a:pPr marL="187530" indent="-187530">
              <a:buFont typeface="Arial" panose="020B0604020202020204" pitchFamily="34" charset="0"/>
              <a:buChar char="•"/>
            </a:pPr>
            <a:r>
              <a:rPr lang="nl-NL" sz="2400" i="1" dirty="0">
                <a:solidFill>
                  <a:srgbClr val="7030A0"/>
                </a:solidFill>
              </a:rPr>
              <a:t>Koude lucht vanuit het noorden en warme lucht vanuit het zuiden botsen (frontale neerslag) en veroorzaken neerslag</a:t>
            </a:r>
            <a:r>
              <a:rPr lang="nl-NL" i="1" dirty="0"/>
              <a:t>. </a:t>
            </a:r>
          </a:p>
          <a:p>
            <a:pPr algn="l"/>
            <a:endParaRPr lang="nl-NL" dirty="0"/>
          </a:p>
        </p:txBody>
      </p:sp>
      <p:sp>
        <p:nvSpPr>
          <p:cNvPr id="4" name="Titel 3">
            <a:extLst>
              <a:ext uri="{FF2B5EF4-FFF2-40B4-BE49-F238E27FC236}">
                <a16:creationId xmlns:a16="http://schemas.microsoft.com/office/drawing/2014/main" id="{51A2ACEF-D8D5-C594-0B6B-BDC9FB991367}"/>
              </a:ext>
            </a:extLst>
          </p:cNvPr>
          <p:cNvSpPr>
            <a:spLocks noGrp="1"/>
          </p:cNvSpPr>
          <p:nvPr>
            <p:ph type="title"/>
          </p:nvPr>
        </p:nvSpPr>
        <p:spPr>
          <a:xfrm>
            <a:off x="3934938" y="566965"/>
            <a:ext cx="7531151" cy="351878"/>
          </a:xfrm>
        </p:spPr>
        <p:txBody>
          <a:bodyPr>
            <a:noAutofit/>
          </a:bodyPr>
          <a:lstStyle/>
          <a:p>
            <a:r>
              <a:rPr lang="nl-NL" sz="3200" dirty="0">
                <a:solidFill>
                  <a:srgbClr val="7030A0"/>
                </a:solidFill>
              </a:rPr>
              <a:t>Verschuivende drukgebieden</a:t>
            </a:r>
          </a:p>
        </p:txBody>
      </p:sp>
      <p:pic>
        <p:nvPicPr>
          <p:cNvPr id="7" name="Afbeelding 6" descr="Afbeelding met kaart, tekst, atlas, diagram&#10;&#10;Automatisch gegenereerde beschrijving">
            <a:extLst>
              <a:ext uri="{FF2B5EF4-FFF2-40B4-BE49-F238E27FC236}">
                <a16:creationId xmlns:a16="http://schemas.microsoft.com/office/drawing/2014/main" id="{A4235538-8FA7-579A-D4A5-D76138E0B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29" y="1404193"/>
            <a:ext cx="4719970" cy="3516377"/>
          </a:xfrm>
          <a:prstGeom prst="rect">
            <a:avLst/>
          </a:prstGeom>
        </p:spPr>
      </p:pic>
      <p:pic>
        <p:nvPicPr>
          <p:cNvPr id="8" name="Afbeelding 7" descr="Afbeelding met tekst, diagram, lijn, Perceel&#10;&#10;Automatisch gegenereerde beschrijving">
            <a:extLst>
              <a:ext uri="{FF2B5EF4-FFF2-40B4-BE49-F238E27FC236}">
                <a16:creationId xmlns:a16="http://schemas.microsoft.com/office/drawing/2014/main" id="{6AADB811-DDF8-91D1-74B4-6623854A62C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50987"/>
          <a:stretch/>
        </p:blipFill>
        <p:spPr>
          <a:xfrm>
            <a:off x="6634764" y="3673826"/>
            <a:ext cx="4241334" cy="2493488"/>
          </a:xfrm>
          <a:prstGeom prst="rect">
            <a:avLst/>
          </a:prstGeom>
        </p:spPr>
      </p:pic>
      <p:pic>
        <p:nvPicPr>
          <p:cNvPr id="2" name="Afbeelding 1">
            <a:extLst>
              <a:ext uri="{FF2B5EF4-FFF2-40B4-BE49-F238E27FC236}">
                <a16:creationId xmlns:a16="http://schemas.microsoft.com/office/drawing/2014/main" id="{87F403CD-7B7E-0EC5-0F34-8C94917FB6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929" y="1404193"/>
            <a:ext cx="5073446" cy="4177666"/>
          </a:xfrm>
          <a:prstGeom prst="rect">
            <a:avLst/>
          </a:prstGeom>
        </p:spPr>
      </p:pic>
    </p:spTree>
    <p:extLst>
      <p:ext uri="{BB962C8B-B14F-4D97-AF65-F5344CB8AC3E}">
        <p14:creationId xmlns:p14="http://schemas.microsoft.com/office/powerpoint/2010/main" val="401385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F9258DD-76F9-5C6F-1368-41E093C270C3}"/>
              </a:ext>
            </a:extLst>
          </p:cNvPr>
          <p:cNvSpPr>
            <a:spLocks noGrp="1"/>
          </p:cNvSpPr>
          <p:nvPr>
            <p:ph type="title"/>
          </p:nvPr>
        </p:nvSpPr>
        <p:spPr>
          <a:xfrm>
            <a:off x="805310" y="648918"/>
            <a:ext cx="9339587" cy="327266"/>
          </a:xfrm>
        </p:spPr>
        <p:txBody>
          <a:bodyPr>
            <a:noAutofit/>
          </a:bodyPr>
          <a:lstStyle/>
          <a:p>
            <a:r>
              <a:rPr lang="nl-NL" sz="4400" dirty="0">
                <a:solidFill>
                  <a:srgbClr val="7030A0"/>
                </a:solidFill>
              </a:rPr>
              <a:t>Examenvraag ‘luchtdrukgebieden Middellandse Zeegebied’ </a:t>
            </a:r>
          </a:p>
        </p:txBody>
      </p:sp>
      <p:pic>
        <p:nvPicPr>
          <p:cNvPr id="8" name="Afbeelding 7" descr="Afbeelding met tekst, Lettertype, algebra&#10;&#10;Door AI gegenereerde inhoud is mogelijk onjuist.">
            <a:extLst>
              <a:ext uri="{FF2B5EF4-FFF2-40B4-BE49-F238E27FC236}">
                <a16:creationId xmlns:a16="http://schemas.microsoft.com/office/drawing/2014/main" id="{B3CB1664-5F03-495C-1C20-12CD91FAA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95" y="2049542"/>
            <a:ext cx="6762647" cy="1664895"/>
          </a:xfrm>
          <a:prstGeom prst="rect">
            <a:avLst/>
          </a:prstGeom>
        </p:spPr>
      </p:pic>
      <p:pic>
        <p:nvPicPr>
          <p:cNvPr id="10" name="Afbeelding 9" descr="Afbeelding met tekst, Lettertype, schermopname, document&#10;&#10;Door AI gegenereerde inhoud is mogelijk onjuist.">
            <a:extLst>
              <a:ext uri="{FF2B5EF4-FFF2-40B4-BE49-F238E27FC236}">
                <a16:creationId xmlns:a16="http://schemas.microsoft.com/office/drawing/2014/main" id="{1EDB419C-DFDE-7C57-0421-E8A4F03AF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69" y="3839670"/>
            <a:ext cx="6806284" cy="1953879"/>
          </a:xfrm>
          <a:prstGeom prst="rect">
            <a:avLst/>
          </a:prstGeom>
        </p:spPr>
      </p:pic>
      <p:pic>
        <p:nvPicPr>
          <p:cNvPr id="11" name="Afbeelding 10" descr="Afbeelding met kaart, tekst, atlas, diagram&#10;&#10;Automatisch gegenereerde beschrijving">
            <a:extLst>
              <a:ext uri="{FF2B5EF4-FFF2-40B4-BE49-F238E27FC236}">
                <a16:creationId xmlns:a16="http://schemas.microsoft.com/office/drawing/2014/main" id="{9ED4AF53-7BD0-7EC2-40F7-2C49190E5B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8642" y="2050382"/>
            <a:ext cx="5033052" cy="3749623"/>
          </a:xfrm>
          <a:prstGeom prst="rect">
            <a:avLst/>
          </a:prstGeom>
        </p:spPr>
      </p:pic>
    </p:spTree>
    <p:extLst>
      <p:ext uri="{BB962C8B-B14F-4D97-AF65-F5344CB8AC3E}">
        <p14:creationId xmlns:p14="http://schemas.microsoft.com/office/powerpoint/2010/main" val="87629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60083E4-CB04-5420-7247-0CF08FFFDBB3}"/>
              </a:ext>
            </a:extLst>
          </p:cNvPr>
          <p:cNvSpPr>
            <a:spLocks noGrp="1"/>
          </p:cNvSpPr>
          <p:nvPr>
            <p:ph idx="10"/>
          </p:nvPr>
        </p:nvSpPr>
        <p:spPr>
          <a:xfrm>
            <a:off x="5127585" y="1404193"/>
            <a:ext cx="6620908" cy="4933653"/>
          </a:xfrm>
        </p:spPr>
        <p:txBody>
          <a:bodyPr>
            <a:normAutofit/>
          </a:bodyPr>
          <a:lstStyle/>
          <a:p>
            <a:r>
              <a:rPr lang="nl-NL" sz="2600" dirty="0">
                <a:solidFill>
                  <a:srgbClr val="7030A0"/>
                </a:solidFill>
              </a:rPr>
              <a:t>Met name in de zomer kampen veel landen in het Middellandse Zeegebied met een negatieve waterbalans. Door de geringe neerslag en hoge mate van verdamping, kan er een watertekort ontstaan.</a:t>
            </a:r>
          </a:p>
          <a:p>
            <a:endParaRPr lang="nl-NL" sz="2600" dirty="0">
              <a:solidFill>
                <a:srgbClr val="7030A0"/>
              </a:solidFill>
            </a:endParaRPr>
          </a:p>
          <a:p>
            <a:r>
              <a:rPr lang="nl-NL" sz="2600" dirty="0">
                <a:solidFill>
                  <a:srgbClr val="7030A0"/>
                </a:solidFill>
              </a:rPr>
              <a:t>Dit kan leiden tot vormen van landdegradatie, zoals verzilting, versnelde bodemerosie en verwoestijning.</a:t>
            </a:r>
          </a:p>
        </p:txBody>
      </p:sp>
      <p:sp>
        <p:nvSpPr>
          <p:cNvPr id="4" name="Titel 3">
            <a:extLst>
              <a:ext uri="{FF2B5EF4-FFF2-40B4-BE49-F238E27FC236}">
                <a16:creationId xmlns:a16="http://schemas.microsoft.com/office/drawing/2014/main" id="{78E3103F-6C31-FC06-407C-A3863CF359B5}"/>
              </a:ext>
            </a:extLst>
          </p:cNvPr>
          <p:cNvSpPr>
            <a:spLocks noGrp="1"/>
          </p:cNvSpPr>
          <p:nvPr>
            <p:ph type="title"/>
          </p:nvPr>
        </p:nvSpPr>
        <p:spPr>
          <a:xfrm>
            <a:off x="837902" y="659293"/>
            <a:ext cx="7531151" cy="351878"/>
          </a:xfrm>
        </p:spPr>
        <p:txBody>
          <a:bodyPr>
            <a:noAutofit/>
          </a:bodyPr>
          <a:lstStyle/>
          <a:p>
            <a:r>
              <a:rPr lang="nl-NL" sz="3200" dirty="0">
                <a:solidFill>
                  <a:srgbClr val="7030A0"/>
                </a:solidFill>
              </a:rPr>
              <a:t>Gevolgen van neerslagpatronen – tijden van watertekort</a:t>
            </a:r>
          </a:p>
        </p:txBody>
      </p:sp>
      <p:pic>
        <p:nvPicPr>
          <p:cNvPr id="5" name="Afbeelding 4" descr="Afbeelding met tekst, diagram, Perceel, schermopname&#10;&#10;Automatisch gegenereerde beschrijving">
            <a:extLst>
              <a:ext uri="{FF2B5EF4-FFF2-40B4-BE49-F238E27FC236}">
                <a16:creationId xmlns:a16="http://schemas.microsoft.com/office/drawing/2014/main" id="{AD3DAB28-8666-EA22-A2CA-58CC026C62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507" y="1537721"/>
            <a:ext cx="4375628" cy="4509631"/>
          </a:xfrm>
          <a:prstGeom prst="rect">
            <a:avLst/>
          </a:prstGeom>
          <a:ln>
            <a:noFill/>
          </a:ln>
          <a:effectLst>
            <a:softEdge rad="112500"/>
          </a:effectLst>
        </p:spPr>
      </p:pic>
      <p:pic>
        <p:nvPicPr>
          <p:cNvPr id="6" name="Afbeelding 5" descr="Afbeelding met tekst, kaart, atlas&#10;&#10;Automatisch gegenereerde beschrijving">
            <a:extLst>
              <a:ext uri="{FF2B5EF4-FFF2-40B4-BE49-F238E27FC236}">
                <a16:creationId xmlns:a16="http://schemas.microsoft.com/office/drawing/2014/main" id="{24B560F4-9E6B-D681-2A5B-461B4D9923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4559" y="3775338"/>
            <a:ext cx="4375145" cy="2772107"/>
          </a:xfrm>
          <a:prstGeom prst="rect">
            <a:avLst/>
          </a:prstGeom>
          <a:ln>
            <a:noFill/>
          </a:ln>
          <a:effectLst>
            <a:softEdge rad="112500"/>
          </a:effectLst>
        </p:spPr>
      </p:pic>
    </p:spTree>
    <p:extLst>
      <p:ext uri="{BB962C8B-B14F-4D97-AF65-F5344CB8AC3E}">
        <p14:creationId xmlns:p14="http://schemas.microsoft.com/office/powerpoint/2010/main" val="972643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62C2A2-5532-4F12-8BCB-A9CED9ED1D18}"/>
              </a:ext>
            </a:extLst>
          </p:cNvPr>
          <p:cNvSpPr>
            <a:spLocks noGrp="1"/>
          </p:cNvSpPr>
          <p:nvPr>
            <p:ph type="title"/>
          </p:nvPr>
        </p:nvSpPr>
        <p:spPr/>
        <p:txBody>
          <a:bodyPr>
            <a:normAutofit/>
          </a:bodyPr>
          <a:lstStyle/>
          <a:p>
            <a:r>
              <a:rPr lang="nl-NL" sz="6000" dirty="0">
                <a:solidFill>
                  <a:srgbClr val="7030A0"/>
                </a:solidFill>
              </a:rPr>
              <a:t>ITCZ</a:t>
            </a:r>
          </a:p>
        </p:txBody>
      </p:sp>
      <p:pic>
        <p:nvPicPr>
          <p:cNvPr id="14338" name="Picture 2" descr="Intertropische convergentiezone - Wikipedia">
            <a:extLst>
              <a:ext uri="{FF2B5EF4-FFF2-40B4-BE49-F238E27FC236}">
                <a16:creationId xmlns:a16="http://schemas.microsoft.com/office/drawing/2014/main" id="{772D64EE-A6E2-4A51-B9AE-73003A9A3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702" y="1594624"/>
            <a:ext cx="8616596" cy="4297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5484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0AB88-63F5-4D10-A72E-7745FEC02904}"/>
              </a:ext>
            </a:extLst>
          </p:cNvPr>
          <p:cNvSpPr>
            <a:spLocks noGrp="1"/>
          </p:cNvSpPr>
          <p:nvPr>
            <p:ph type="title"/>
          </p:nvPr>
        </p:nvSpPr>
        <p:spPr/>
        <p:txBody>
          <a:bodyPr>
            <a:normAutofit/>
          </a:bodyPr>
          <a:lstStyle/>
          <a:p>
            <a:r>
              <a:rPr lang="nl-NL" sz="6000" dirty="0">
                <a:solidFill>
                  <a:srgbClr val="7030A0"/>
                </a:solidFill>
              </a:rPr>
              <a:t>Passaatwinden</a:t>
            </a:r>
          </a:p>
        </p:txBody>
      </p:sp>
      <p:sp>
        <p:nvSpPr>
          <p:cNvPr id="7" name="Tijdelijke aanduiding voor inhoud 2">
            <a:extLst>
              <a:ext uri="{FF2B5EF4-FFF2-40B4-BE49-F238E27FC236}">
                <a16:creationId xmlns:a16="http://schemas.microsoft.com/office/drawing/2014/main" id="{DE1BDCDA-AAF3-492E-A7C4-96B2FDF7F719}"/>
              </a:ext>
            </a:extLst>
          </p:cNvPr>
          <p:cNvSpPr>
            <a:spLocks noGrp="1"/>
          </p:cNvSpPr>
          <p:nvPr>
            <p:ph sz="half" idx="1"/>
          </p:nvPr>
        </p:nvSpPr>
        <p:spPr/>
        <p:txBody>
          <a:bodyPr>
            <a:normAutofit/>
          </a:bodyPr>
          <a:lstStyle/>
          <a:p>
            <a:r>
              <a:rPr lang="nl-NL" sz="3200" dirty="0">
                <a:solidFill>
                  <a:srgbClr val="7030A0"/>
                </a:solidFill>
              </a:rPr>
              <a:t>Stabiel</a:t>
            </a:r>
          </a:p>
          <a:p>
            <a:r>
              <a:rPr lang="nl-NL" sz="3200" dirty="0">
                <a:solidFill>
                  <a:srgbClr val="7030A0"/>
                </a:solidFill>
              </a:rPr>
              <a:t>Tussen subtropisch maximum &amp; ITCZ</a:t>
            </a:r>
          </a:p>
          <a:p>
            <a:r>
              <a:rPr lang="nl-NL" sz="3200" dirty="0" err="1">
                <a:solidFill>
                  <a:srgbClr val="7030A0"/>
                </a:solidFill>
              </a:rPr>
              <a:t>Coriolis</a:t>
            </a:r>
            <a:r>
              <a:rPr lang="nl-NL" sz="3200" dirty="0">
                <a:solidFill>
                  <a:srgbClr val="7030A0"/>
                </a:solidFill>
              </a:rPr>
              <a:t>-effect</a:t>
            </a:r>
          </a:p>
        </p:txBody>
      </p:sp>
      <p:pic>
        <p:nvPicPr>
          <p:cNvPr id="6" name="Picture 5">
            <a:extLst>
              <a:ext uri="{FF2B5EF4-FFF2-40B4-BE49-F238E27FC236}">
                <a16:creationId xmlns:a16="http://schemas.microsoft.com/office/drawing/2014/main" id="{42B9409D-4578-4932-9427-0A06B86FE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7657" y="1375550"/>
            <a:ext cx="5606143" cy="4981459"/>
          </a:xfrm>
          <a:prstGeom prst="rect">
            <a:avLst/>
          </a:prstGeom>
        </p:spPr>
      </p:pic>
    </p:spTree>
    <p:extLst>
      <p:ext uri="{BB962C8B-B14F-4D97-AF65-F5344CB8AC3E}">
        <p14:creationId xmlns:p14="http://schemas.microsoft.com/office/powerpoint/2010/main" val="753256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3B5885-C872-4DDD-B99C-4350222D42B8}"/>
              </a:ext>
            </a:extLst>
          </p:cNvPr>
          <p:cNvSpPr>
            <a:spLocks noGrp="1"/>
          </p:cNvSpPr>
          <p:nvPr>
            <p:ph type="title"/>
          </p:nvPr>
        </p:nvSpPr>
        <p:spPr/>
        <p:txBody>
          <a:bodyPr>
            <a:normAutofit/>
          </a:bodyPr>
          <a:lstStyle/>
          <a:p>
            <a:r>
              <a:rPr lang="nl-NL" sz="6000" dirty="0">
                <a:solidFill>
                  <a:srgbClr val="7030A0"/>
                </a:solidFill>
              </a:rPr>
              <a:t>Moessonwinden </a:t>
            </a:r>
          </a:p>
        </p:txBody>
      </p:sp>
      <p:sp>
        <p:nvSpPr>
          <p:cNvPr id="3" name="Tijdelijke aanduiding voor inhoud 2">
            <a:extLst>
              <a:ext uri="{FF2B5EF4-FFF2-40B4-BE49-F238E27FC236}">
                <a16:creationId xmlns:a16="http://schemas.microsoft.com/office/drawing/2014/main" id="{B1640168-1810-4C4A-9609-AA96F3CEAF75}"/>
              </a:ext>
            </a:extLst>
          </p:cNvPr>
          <p:cNvSpPr>
            <a:spLocks noGrp="1"/>
          </p:cNvSpPr>
          <p:nvPr>
            <p:ph sz="half" idx="1"/>
          </p:nvPr>
        </p:nvSpPr>
        <p:spPr/>
        <p:txBody>
          <a:bodyPr/>
          <a:lstStyle/>
          <a:p>
            <a:r>
              <a:rPr lang="nl-NL" dirty="0">
                <a:solidFill>
                  <a:srgbClr val="7030A0"/>
                </a:solidFill>
              </a:rPr>
              <a:t>Door verplaatsing van ITCZ steken passaatwinden de evenaar over en veranderen van richting.</a:t>
            </a:r>
          </a:p>
        </p:txBody>
      </p:sp>
      <p:pic>
        <p:nvPicPr>
          <p:cNvPr id="5" name="Picture 2" descr="Intertropische convergentiezone - Wikipedia">
            <a:extLst>
              <a:ext uri="{FF2B5EF4-FFF2-40B4-BE49-F238E27FC236}">
                <a16:creationId xmlns:a16="http://schemas.microsoft.com/office/drawing/2014/main" id="{772D64EE-A6E2-4A51-B9AE-73003A9A3E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52" y="3841946"/>
            <a:ext cx="4681241" cy="23350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5AC07B26-0FA7-C177-9C48-07DD1C9381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277910"/>
            <a:ext cx="6254750" cy="544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9976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0686DE0-E43B-B34F-91A9-B176003DC303}"/>
              </a:ext>
            </a:extLst>
          </p:cNvPr>
          <p:cNvSpPr>
            <a:spLocks noGrp="1"/>
          </p:cNvSpPr>
          <p:nvPr>
            <p:ph type="body" sz="half" idx="1"/>
          </p:nvPr>
        </p:nvSpPr>
        <p:spPr>
          <a:xfrm>
            <a:off x="7694762" y="947462"/>
            <a:ext cx="3859929" cy="5744284"/>
          </a:xfrm>
        </p:spPr>
        <p:txBody>
          <a:bodyPr>
            <a:normAutofit fontScale="85000" lnSpcReduction="10000"/>
          </a:bodyPr>
          <a:lstStyle/>
          <a:p>
            <a:r>
              <a:rPr lang="nl-NL" altLang="nl-NL" dirty="0">
                <a:solidFill>
                  <a:srgbClr val="7030A0"/>
                </a:solidFill>
              </a:rPr>
              <a:t>La Ni</a:t>
            </a:r>
            <a:r>
              <a:rPr lang="en-GB" altLang="nl-NL" dirty="0" err="1">
                <a:solidFill>
                  <a:srgbClr val="7030A0"/>
                </a:solidFill>
              </a:rPr>
              <a:t>ña</a:t>
            </a:r>
            <a:r>
              <a:rPr lang="nl-NL" altLang="nl-NL" dirty="0">
                <a:solidFill>
                  <a:srgbClr val="7030A0"/>
                </a:solidFill>
              </a:rPr>
              <a:t> situatie: </a:t>
            </a:r>
            <a:br>
              <a:rPr lang="nl-NL" altLang="nl-NL" dirty="0">
                <a:solidFill>
                  <a:srgbClr val="7030A0"/>
                </a:solidFill>
              </a:rPr>
            </a:br>
            <a:r>
              <a:rPr lang="nl-NL" altLang="nl-NL" dirty="0">
                <a:solidFill>
                  <a:srgbClr val="7030A0"/>
                </a:solidFill>
              </a:rPr>
              <a:t>Hoge luchtdruk in Tahiti, lage luchtdruk in Darwin (AUS).</a:t>
            </a:r>
          </a:p>
          <a:p>
            <a:endParaRPr lang="nl-NL" altLang="nl-NL" dirty="0">
              <a:solidFill>
                <a:srgbClr val="7030A0"/>
              </a:solidFill>
            </a:endParaRPr>
          </a:p>
          <a:p>
            <a:r>
              <a:rPr lang="nl-NL" altLang="nl-NL" dirty="0">
                <a:solidFill>
                  <a:srgbClr val="7030A0"/>
                </a:solidFill>
              </a:rPr>
              <a:t>Sterke passaten drijven zeestroom van Peru naar Indonesië </a:t>
            </a:r>
            <a:r>
              <a:rPr lang="en-GB" altLang="nl-NL" dirty="0" err="1">
                <a:solidFill>
                  <a:srgbClr val="7030A0"/>
                </a:solidFill>
              </a:rPr>
              <a:t>aan</a:t>
            </a:r>
            <a:r>
              <a:rPr lang="en-GB" altLang="nl-NL" dirty="0">
                <a:solidFill>
                  <a:srgbClr val="7030A0"/>
                </a:solidFill>
              </a:rPr>
              <a:t>. </a:t>
            </a:r>
          </a:p>
          <a:p>
            <a:endParaRPr lang="nl-NL" altLang="nl-NL" dirty="0">
              <a:solidFill>
                <a:srgbClr val="7030A0"/>
              </a:solidFill>
            </a:endParaRPr>
          </a:p>
          <a:p>
            <a:r>
              <a:rPr lang="nl-NL" altLang="nl-NL" dirty="0">
                <a:solidFill>
                  <a:srgbClr val="7030A0"/>
                </a:solidFill>
              </a:rPr>
              <a:t>Koud diepzeewater welt op bij Peru. Lucht koelt af: dalende lucht.</a:t>
            </a:r>
          </a:p>
          <a:p>
            <a:endParaRPr lang="nl-NL" altLang="nl-NL" dirty="0">
              <a:solidFill>
                <a:srgbClr val="7030A0"/>
              </a:solidFill>
            </a:endParaRPr>
          </a:p>
          <a:p>
            <a:r>
              <a:rPr lang="nl-NL" altLang="nl-NL" dirty="0">
                <a:solidFill>
                  <a:srgbClr val="7030A0"/>
                </a:solidFill>
              </a:rPr>
              <a:t>Hoge druk: droog.</a:t>
            </a:r>
          </a:p>
          <a:p>
            <a:endParaRPr lang="nl-NL" dirty="0"/>
          </a:p>
        </p:txBody>
      </p:sp>
      <p:pic>
        <p:nvPicPr>
          <p:cNvPr id="4" name="Afbeelding 3">
            <a:extLst>
              <a:ext uri="{FF2B5EF4-FFF2-40B4-BE49-F238E27FC236}">
                <a16:creationId xmlns:a16="http://schemas.microsoft.com/office/drawing/2014/main" id="{B771B717-DF7E-1C45-AE53-C4158A1CC339}"/>
              </a:ext>
            </a:extLst>
          </p:cNvPr>
          <p:cNvPicPr>
            <a:picLocks noChangeAspect="1"/>
          </p:cNvPicPr>
          <p:nvPr/>
        </p:nvPicPr>
        <p:blipFill>
          <a:blip r:embed="rId3"/>
          <a:srcRect b="4182"/>
          <a:stretch/>
        </p:blipFill>
        <p:spPr>
          <a:xfrm>
            <a:off x="172528" y="947462"/>
            <a:ext cx="6999273" cy="5461839"/>
          </a:xfrm>
          <a:prstGeom prst="rect">
            <a:avLst/>
          </a:prstGeom>
        </p:spPr>
      </p:pic>
      <p:sp>
        <p:nvSpPr>
          <p:cNvPr id="5" name="PIJL-OMLAAG 8">
            <a:extLst>
              <a:ext uri="{FF2B5EF4-FFF2-40B4-BE49-F238E27FC236}">
                <a16:creationId xmlns:a16="http://schemas.microsoft.com/office/drawing/2014/main" id="{6DE3EB6B-7527-E441-A931-3577137293D2}"/>
              </a:ext>
            </a:extLst>
          </p:cNvPr>
          <p:cNvSpPr/>
          <p:nvPr/>
        </p:nvSpPr>
        <p:spPr>
          <a:xfrm>
            <a:off x="9037787" y="2038773"/>
            <a:ext cx="347900" cy="531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sp>
        <p:nvSpPr>
          <p:cNvPr id="6" name="PIJL-OMLAAG 8">
            <a:extLst>
              <a:ext uri="{FF2B5EF4-FFF2-40B4-BE49-F238E27FC236}">
                <a16:creationId xmlns:a16="http://schemas.microsoft.com/office/drawing/2014/main" id="{3D8D3C5C-60A3-754D-862A-446C8293AD49}"/>
              </a:ext>
            </a:extLst>
          </p:cNvPr>
          <p:cNvSpPr/>
          <p:nvPr/>
        </p:nvSpPr>
        <p:spPr>
          <a:xfrm>
            <a:off x="9037787" y="3943774"/>
            <a:ext cx="347900" cy="531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7" name="PIJL-OMLAAG 8">
            <a:extLst>
              <a:ext uri="{FF2B5EF4-FFF2-40B4-BE49-F238E27FC236}">
                <a16:creationId xmlns:a16="http://schemas.microsoft.com/office/drawing/2014/main" id="{D851F6AC-735E-B345-A324-2E86289A104C}"/>
              </a:ext>
            </a:extLst>
          </p:cNvPr>
          <p:cNvSpPr/>
          <p:nvPr/>
        </p:nvSpPr>
        <p:spPr>
          <a:xfrm>
            <a:off x="9037787" y="5590077"/>
            <a:ext cx="347900" cy="531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9" name="Titel 1">
            <a:extLst>
              <a:ext uri="{FF2B5EF4-FFF2-40B4-BE49-F238E27FC236}">
                <a16:creationId xmlns:a16="http://schemas.microsoft.com/office/drawing/2014/main" id="{E5F16FA8-EFDD-BFBC-F370-E50DB2A93FCA}"/>
              </a:ext>
            </a:extLst>
          </p:cNvPr>
          <p:cNvSpPr>
            <a:spLocks noGrp="1"/>
          </p:cNvSpPr>
          <p:nvPr>
            <p:ph type="title"/>
          </p:nvPr>
        </p:nvSpPr>
        <p:spPr>
          <a:xfrm>
            <a:off x="863600" y="216032"/>
            <a:ext cx="10464800" cy="1650058"/>
          </a:xfrm>
        </p:spPr>
        <p:txBody>
          <a:bodyPr/>
          <a:lstStyle/>
          <a:p>
            <a:r>
              <a:rPr lang="nl-NL" dirty="0">
                <a:solidFill>
                  <a:srgbClr val="7030A0"/>
                </a:solidFill>
              </a:rPr>
              <a:t>El </a:t>
            </a:r>
            <a:r>
              <a:rPr lang="nl-NL" dirty="0" err="1">
                <a:solidFill>
                  <a:srgbClr val="7030A0"/>
                </a:solidFill>
              </a:rPr>
              <a:t>Niño</a:t>
            </a:r>
            <a:r>
              <a:rPr lang="nl-NL" dirty="0">
                <a:solidFill>
                  <a:srgbClr val="7030A0"/>
                </a:solidFill>
              </a:rPr>
              <a:t> &amp; </a:t>
            </a:r>
            <a:r>
              <a:rPr lang="nl-NL" altLang="nl-NL" dirty="0">
                <a:solidFill>
                  <a:srgbClr val="7030A0"/>
                </a:solidFill>
              </a:rPr>
              <a:t>La Ni</a:t>
            </a:r>
            <a:r>
              <a:rPr lang="en-GB" altLang="nl-NL" dirty="0" err="1">
                <a:solidFill>
                  <a:srgbClr val="7030A0"/>
                </a:solidFill>
              </a:rPr>
              <a:t>ña</a:t>
            </a:r>
            <a:r>
              <a:rPr lang="nl-NL" altLang="nl-NL" dirty="0">
                <a:solidFill>
                  <a:srgbClr val="7030A0"/>
                </a:solidFill>
              </a:rPr>
              <a:t> </a:t>
            </a:r>
            <a:endParaRPr lang="nl-NL" dirty="0">
              <a:solidFill>
                <a:srgbClr val="7030A0"/>
              </a:solidFill>
            </a:endParaRPr>
          </a:p>
        </p:txBody>
      </p:sp>
    </p:spTree>
    <p:extLst>
      <p:ext uri="{BB962C8B-B14F-4D97-AF65-F5344CB8AC3E}">
        <p14:creationId xmlns:p14="http://schemas.microsoft.com/office/powerpoint/2010/main" val="40280474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9AD8BD-019B-3742-A3A2-F2444ED3FC7D}"/>
              </a:ext>
            </a:extLst>
          </p:cNvPr>
          <p:cNvSpPr>
            <a:spLocks noGrp="1"/>
          </p:cNvSpPr>
          <p:nvPr>
            <p:ph type="title"/>
          </p:nvPr>
        </p:nvSpPr>
        <p:spPr>
          <a:xfrm>
            <a:off x="863600" y="356748"/>
            <a:ext cx="10464800" cy="1650058"/>
          </a:xfrm>
        </p:spPr>
        <p:txBody>
          <a:bodyPr/>
          <a:lstStyle/>
          <a:p>
            <a:r>
              <a:rPr lang="nl-NL" dirty="0">
                <a:solidFill>
                  <a:srgbClr val="7030A0"/>
                </a:solidFill>
              </a:rPr>
              <a:t>El </a:t>
            </a:r>
            <a:r>
              <a:rPr lang="nl-NL" dirty="0" err="1">
                <a:solidFill>
                  <a:srgbClr val="7030A0"/>
                </a:solidFill>
              </a:rPr>
              <a:t>Niño</a:t>
            </a:r>
            <a:r>
              <a:rPr lang="nl-NL" dirty="0">
                <a:solidFill>
                  <a:srgbClr val="7030A0"/>
                </a:solidFill>
              </a:rPr>
              <a:t> &amp; </a:t>
            </a:r>
            <a:r>
              <a:rPr lang="nl-NL" altLang="nl-NL" dirty="0">
                <a:solidFill>
                  <a:srgbClr val="7030A0"/>
                </a:solidFill>
              </a:rPr>
              <a:t>La Ni</a:t>
            </a:r>
            <a:r>
              <a:rPr lang="en-GB" altLang="nl-NL" dirty="0" err="1">
                <a:solidFill>
                  <a:srgbClr val="7030A0"/>
                </a:solidFill>
              </a:rPr>
              <a:t>ña</a:t>
            </a:r>
            <a:r>
              <a:rPr lang="nl-NL" altLang="nl-NL" dirty="0">
                <a:solidFill>
                  <a:srgbClr val="7030A0"/>
                </a:solidFill>
              </a:rPr>
              <a:t> </a:t>
            </a:r>
            <a:endParaRPr lang="nl-NL" dirty="0">
              <a:solidFill>
                <a:srgbClr val="7030A0"/>
              </a:solidFill>
            </a:endParaRPr>
          </a:p>
        </p:txBody>
      </p:sp>
      <p:sp>
        <p:nvSpPr>
          <p:cNvPr id="3" name="Tijdelijke aanduiding voor tekst 2">
            <a:extLst>
              <a:ext uri="{FF2B5EF4-FFF2-40B4-BE49-F238E27FC236}">
                <a16:creationId xmlns:a16="http://schemas.microsoft.com/office/drawing/2014/main" id="{7B41C264-8F93-C94F-9502-BC31AD06CF43}"/>
              </a:ext>
            </a:extLst>
          </p:cNvPr>
          <p:cNvSpPr>
            <a:spLocks noGrp="1"/>
          </p:cNvSpPr>
          <p:nvPr>
            <p:ph type="body" sz="half" idx="1"/>
          </p:nvPr>
        </p:nvSpPr>
        <p:spPr>
          <a:xfrm>
            <a:off x="863600" y="1181777"/>
            <a:ext cx="4151746" cy="5029200"/>
          </a:xfrm>
        </p:spPr>
        <p:txBody>
          <a:bodyPr>
            <a:normAutofit fontScale="92500" lnSpcReduction="10000"/>
          </a:bodyPr>
          <a:lstStyle/>
          <a:p>
            <a:r>
              <a:rPr lang="nl-NL" dirty="0">
                <a:solidFill>
                  <a:srgbClr val="7030A0"/>
                </a:solidFill>
              </a:rPr>
              <a:t>El </a:t>
            </a:r>
            <a:r>
              <a:rPr lang="nl-NL" dirty="0" err="1">
                <a:solidFill>
                  <a:srgbClr val="7030A0"/>
                </a:solidFill>
              </a:rPr>
              <a:t>Niño</a:t>
            </a:r>
            <a:r>
              <a:rPr lang="nl-NL" dirty="0">
                <a:solidFill>
                  <a:srgbClr val="7030A0"/>
                </a:solidFill>
              </a:rPr>
              <a:t> situatie: </a:t>
            </a:r>
            <a:br>
              <a:rPr lang="nl-NL" dirty="0">
                <a:solidFill>
                  <a:srgbClr val="7030A0"/>
                </a:solidFill>
              </a:rPr>
            </a:br>
            <a:r>
              <a:rPr lang="nl-NL" dirty="0">
                <a:solidFill>
                  <a:srgbClr val="7030A0"/>
                </a:solidFill>
              </a:rPr>
              <a:t>Lage luchtdruk in Tahiti door opwarming zeewater, </a:t>
            </a:r>
            <a:r>
              <a:rPr lang="nl-NL" dirty="0" err="1">
                <a:solidFill>
                  <a:srgbClr val="7030A0"/>
                </a:solidFill>
              </a:rPr>
              <a:t>relatiefhogere</a:t>
            </a:r>
            <a:r>
              <a:rPr lang="nl-NL" dirty="0">
                <a:solidFill>
                  <a:srgbClr val="7030A0"/>
                </a:solidFill>
              </a:rPr>
              <a:t> luchtdruk in Darwin (AUS).</a:t>
            </a:r>
          </a:p>
          <a:p>
            <a:endParaRPr lang="nl-NL" dirty="0">
              <a:solidFill>
                <a:srgbClr val="7030A0"/>
              </a:solidFill>
            </a:endParaRPr>
          </a:p>
          <a:p>
            <a:r>
              <a:rPr lang="nl-NL" dirty="0">
                <a:solidFill>
                  <a:srgbClr val="7030A0"/>
                </a:solidFill>
              </a:rPr>
              <a:t>Lucht- en zeestromen keren om.</a:t>
            </a:r>
          </a:p>
          <a:p>
            <a:endParaRPr lang="nl-NL" dirty="0">
              <a:solidFill>
                <a:srgbClr val="7030A0"/>
              </a:solidFill>
            </a:endParaRPr>
          </a:p>
          <a:p>
            <a:r>
              <a:rPr lang="nl-NL" dirty="0">
                <a:solidFill>
                  <a:srgbClr val="7030A0"/>
                </a:solidFill>
              </a:rPr>
              <a:t>Droogte in Indonesië en neerslag in Peru.</a:t>
            </a:r>
          </a:p>
          <a:p>
            <a:endParaRPr lang="nl-NL" dirty="0"/>
          </a:p>
        </p:txBody>
      </p:sp>
      <p:pic>
        <p:nvPicPr>
          <p:cNvPr id="4" name="Afbeelding 3">
            <a:extLst>
              <a:ext uri="{FF2B5EF4-FFF2-40B4-BE49-F238E27FC236}">
                <a16:creationId xmlns:a16="http://schemas.microsoft.com/office/drawing/2014/main" id="{427B05BA-9BBF-6144-BD6D-E8A9B170BD9C}"/>
              </a:ext>
            </a:extLst>
          </p:cNvPr>
          <p:cNvPicPr>
            <a:picLocks noChangeAspect="1"/>
          </p:cNvPicPr>
          <p:nvPr/>
        </p:nvPicPr>
        <p:blipFill>
          <a:blip r:embed="rId3"/>
          <a:stretch>
            <a:fillRect/>
          </a:stretch>
        </p:blipFill>
        <p:spPr>
          <a:xfrm>
            <a:off x="5250873" y="869950"/>
            <a:ext cx="6941128" cy="5652854"/>
          </a:xfrm>
          <a:prstGeom prst="rect">
            <a:avLst/>
          </a:prstGeom>
        </p:spPr>
      </p:pic>
      <p:sp>
        <p:nvSpPr>
          <p:cNvPr id="5" name="PIJL-OMLAAG 8">
            <a:extLst>
              <a:ext uri="{FF2B5EF4-FFF2-40B4-BE49-F238E27FC236}">
                <a16:creationId xmlns:a16="http://schemas.microsoft.com/office/drawing/2014/main" id="{5DD38C7E-32BE-BB49-BAE9-56546F8238F7}"/>
              </a:ext>
            </a:extLst>
          </p:cNvPr>
          <p:cNvSpPr/>
          <p:nvPr/>
        </p:nvSpPr>
        <p:spPr>
          <a:xfrm>
            <a:off x="2575529" y="3089849"/>
            <a:ext cx="347900" cy="531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
        <p:nvSpPr>
          <p:cNvPr id="6" name="PIJL-OMLAAG 8">
            <a:extLst>
              <a:ext uri="{FF2B5EF4-FFF2-40B4-BE49-F238E27FC236}">
                <a16:creationId xmlns:a16="http://schemas.microsoft.com/office/drawing/2014/main" id="{D9AE2CE2-F000-DA4A-97DA-D7D8ADCCF3E7}"/>
              </a:ext>
            </a:extLst>
          </p:cNvPr>
          <p:cNvSpPr/>
          <p:nvPr/>
        </p:nvSpPr>
        <p:spPr>
          <a:xfrm>
            <a:off x="2575529" y="4704138"/>
            <a:ext cx="347900" cy="5312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a:p>
        </p:txBody>
      </p:sp>
    </p:spTree>
    <p:extLst>
      <p:ext uri="{BB962C8B-B14F-4D97-AF65-F5344CB8AC3E}">
        <p14:creationId xmlns:p14="http://schemas.microsoft.com/office/powerpoint/2010/main" val="32939249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71061" y="791059"/>
            <a:ext cx="3154017" cy="1011237"/>
          </a:xfrm>
        </p:spPr>
        <p:txBody>
          <a:bodyPr/>
          <a:lstStyle/>
          <a:p>
            <a:r>
              <a:rPr lang="nl-NL" dirty="0">
                <a:solidFill>
                  <a:srgbClr val="7030A0"/>
                </a:solidFill>
                <a:latin typeface="+mn-lt"/>
              </a:rPr>
              <a:t>Klimaat</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728870" y="1998526"/>
            <a:ext cx="9144000" cy="4337669"/>
          </a:xfrm>
        </p:spPr>
        <p:txBody>
          <a:bodyPr>
            <a:normAutofit/>
          </a:bodyPr>
          <a:lstStyle/>
          <a:p>
            <a:pPr marL="342900" indent="-342900" algn="l">
              <a:buFont typeface="Arial" panose="020B0604020202020204" pitchFamily="34" charset="0"/>
              <a:buChar char="•"/>
            </a:pPr>
            <a:r>
              <a:rPr lang="nl-NL" dirty="0">
                <a:solidFill>
                  <a:srgbClr val="7030A0"/>
                </a:solidFill>
              </a:rPr>
              <a:t>ALTIJD een GEVOLG, nooit een oorzaak!</a:t>
            </a:r>
          </a:p>
          <a:p>
            <a:pPr marL="342900" indent="-342900" algn="l">
              <a:buFont typeface="Arial" panose="020B0604020202020204" pitchFamily="34" charset="0"/>
              <a:buChar char="•"/>
            </a:pPr>
            <a:r>
              <a:rPr lang="nl-NL" dirty="0">
                <a:solidFill>
                  <a:srgbClr val="7030A0"/>
                </a:solidFill>
              </a:rPr>
              <a:t>Klimaatfactoren:</a:t>
            </a:r>
          </a:p>
          <a:p>
            <a:pPr marL="800100" lvl="1" indent="-342900" algn="l">
              <a:buFont typeface="Arial" panose="020B0604020202020204" pitchFamily="34" charset="0"/>
              <a:buChar char="•"/>
            </a:pPr>
            <a:r>
              <a:rPr lang="nl-NL" dirty="0">
                <a:solidFill>
                  <a:srgbClr val="7030A0"/>
                </a:solidFill>
              </a:rPr>
              <a:t>Breedteligging</a:t>
            </a:r>
          </a:p>
          <a:p>
            <a:pPr marL="800100" lvl="1" indent="-342900" algn="l">
              <a:buFont typeface="Arial" panose="020B0604020202020204" pitchFamily="34" charset="0"/>
              <a:buChar char="•"/>
            </a:pPr>
            <a:r>
              <a:rPr lang="nl-NL" dirty="0">
                <a:solidFill>
                  <a:srgbClr val="7030A0"/>
                </a:solidFill>
              </a:rPr>
              <a:t>Reliëf / hoogteligging</a:t>
            </a:r>
          </a:p>
          <a:p>
            <a:pPr marL="800100" lvl="1" indent="-342900" algn="l">
              <a:buFont typeface="Arial" panose="020B0604020202020204" pitchFamily="34" charset="0"/>
              <a:buChar char="•"/>
            </a:pPr>
            <a:r>
              <a:rPr lang="nl-NL" dirty="0">
                <a:solidFill>
                  <a:srgbClr val="7030A0"/>
                </a:solidFill>
              </a:rPr>
              <a:t>Afstand tot de zee / type oppervlak</a:t>
            </a:r>
          </a:p>
          <a:p>
            <a:pPr marL="800100" lvl="1" indent="-342900" algn="l">
              <a:buFont typeface="Arial" panose="020B0604020202020204" pitchFamily="34" charset="0"/>
              <a:buChar char="•"/>
            </a:pPr>
            <a:r>
              <a:rPr lang="nl-NL" dirty="0">
                <a:solidFill>
                  <a:srgbClr val="7030A0"/>
                </a:solidFill>
              </a:rPr>
              <a:t>Warme en koude zeestromen</a:t>
            </a:r>
          </a:p>
          <a:p>
            <a:pPr marL="800100" lvl="1" indent="-342900" algn="l">
              <a:buFont typeface="Arial" panose="020B0604020202020204" pitchFamily="34" charset="0"/>
              <a:buChar char="•"/>
            </a:pPr>
            <a:r>
              <a:rPr lang="nl-NL" dirty="0">
                <a:solidFill>
                  <a:srgbClr val="7030A0"/>
                </a:solidFill>
              </a:rPr>
              <a:t>Overheersende windrichting</a:t>
            </a:r>
          </a:p>
          <a:p>
            <a:pPr marL="342900" indent="-342900" algn="l">
              <a:buFont typeface="Arial" panose="020B0604020202020204" pitchFamily="34" charset="0"/>
              <a:buChar char="•"/>
            </a:pPr>
            <a:r>
              <a:rPr lang="nl-NL" dirty="0">
                <a:solidFill>
                  <a:srgbClr val="7030A0"/>
                </a:solidFill>
              </a:rPr>
              <a:t>Zonder atlas?</a:t>
            </a:r>
          </a:p>
          <a:p>
            <a:pPr lvl="1" algn="l"/>
            <a:r>
              <a:rPr lang="nl-NL" dirty="0">
                <a:solidFill>
                  <a:srgbClr val="7030A0"/>
                </a:solidFill>
                <a:sym typeface="Wingdings" panose="05000000000000000000" pitchFamily="2" charset="2"/>
              </a:rPr>
              <a:t> Norilsk, </a:t>
            </a:r>
            <a:r>
              <a:rPr lang="nl-NL" dirty="0" err="1">
                <a:solidFill>
                  <a:srgbClr val="7030A0"/>
                </a:solidFill>
                <a:sym typeface="Wingdings" panose="05000000000000000000" pitchFamily="2" charset="2"/>
              </a:rPr>
              <a:t>Ur</a:t>
            </a:r>
            <a:r>
              <a:rPr lang="nl-NL" dirty="0" err="1">
                <a:solidFill>
                  <a:srgbClr val="7030A0"/>
                </a:solidFill>
                <a:latin typeface="Calibri" panose="020F0502020204030204" pitchFamily="34" charset="0"/>
                <a:cs typeface="Calibri" panose="020F0502020204030204" pitchFamily="34" charset="0"/>
                <a:sym typeface="Wingdings" panose="05000000000000000000" pitchFamily="2" charset="2"/>
              </a:rPr>
              <a:t>ü</a:t>
            </a:r>
            <a:r>
              <a:rPr lang="nl-NL" dirty="0" err="1">
                <a:solidFill>
                  <a:srgbClr val="7030A0"/>
                </a:solidFill>
                <a:sym typeface="Wingdings" panose="05000000000000000000" pitchFamily="2" charset="2"/>
              </a:rPr>
              <a:t>mqi</a:t>
            </a:r>
            <a:r>
              <a:rPr lang="nl-NL" dirty="0">
                <a:solidFill>
                  <a:srgbClr val="7030A0"/>
                </a:solidFill>
                <a:sym typeface="Wingdings" panose="05000000000000000000" pitchFamily="2" charset="2"/>
              </a:rPr>
              <a:t>, Lhasa, Dhaka (allemaal rond </a:t>
            </a:r>
            <a:br>
              <a:rPr lang="nl-NL" dirty="0">
                <a:solidFill>
                  <a:srgbClr val="7030A0"/>
                </a:solidFill>
                <a:sym typeface="Wingdings" panose="05000000000000000000" pitchFamily="2" charset="2"/>
              </a:rPr>
            </a:br>
            <a:r>
              <a:rPr lang="nl-NL" dirty="0">
                <a:solidFill>
                  <a:srgbClr val="7030A0"/>
                </a:solidFill>
                <a:sym typeface="Wingdings" panose="05000000000000000000" pitchFamily="2" charset="2"/>
              </a:rPr>
              <a:t>90° Oosterlengte)</a:t>
            </a:r>
            <a:endParaRPr lang="nl-NL" dirty="0">
              <a:solidFill>
                <a:srgbClr val="7030A0"/>
              </a:solidFill>
            </a:endParaRPr>
          </a:p>
        </p:txBody>
      </p:sp>
      <p:pic>
        <p:nvPicPr>
          <p:cNvPr id="5" name="Afbeelding 4">
            <a:extLst>
              <a:ext uri="{FF2B5EF4-FFF2-40B4-BE49-F238E27FC236}">
                <a16:creationId xmlns:a16="http://schemas.microsoft.com/office/drawing/2014/main" id="{EB0C7933-1FA5-3CFD-1858-C172132F027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08782" y="791059"/>
            <a:ext cx="4302760" cy="5827758"/>
          </a:xfrm>
          <a:prstGeom prst="rect">
            <a:avLst/>
          </a:prstGeom>
          <a:noFill/>
          <a:ln>
            <a:noFill/>
          </a:ln>
        </p:spPr>
      </p:pic>
    </p:spTree>
    <p:extLst>
      <p:ext uri="{BB962C8B-B14F-4D97-AF65-F5344CB8AC3E}">
        <p14:creationId xmlns:p14="http://schemas.microsoft.com/office/powerpoint/2010/main" val="332675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266700" y="257176"/>
            <a:ext cx="6878876" cy="1011237"/>
          </a:xfrm>
        </p:spPr>
        <p:txBody>
          <a:bodyPr>
            <a:normAutofit fontScale="90000"/>
          </a:bodyPr>
          <a:lstStyle/>
          <a:p>
            <a:r>
              <a:rPr lang="nl-NL" dirty="0">
                <a:solidFill>
                  <a:srgbClr val="7030A0"/>
                </a:solidFill>
                <a:latin typeface="+mn-lt"/>
              </a:rPr>
              <a:t>Domein Zuid-Amerika</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575018" y="1607367"/>
            <a:ext cx="9144000" cy="2024833"/>
          </a:xfrm>
        </p:spPr>
        <p:txBody>
          <a:bodyPr>
            <a:noAutofit/>
          </a:bodyPr>
          <a:lstStyle/>
          <a:p>
            <a:pPr marL="342900" indent="-342900" algn="l">
              <a:buFont typeface="Arial" panose="020B0604020202020204" pitchFamily="34" charset="0"/>
              <a:buChar char="•"/>
            </a:pPr>
            <a:r>
              <a:rPr lang="nl-NL" sz="2800" dirty="0">
                <a:solidFill>
                  <a:srgbClr val="7030A0"/>
                </a:solidFill>
              </a:rPr>
              <a:t>Topografie</a:t>
            </a:r>
          </a:p>
          <a:p>
            <a:pPr marL="342900" indent="-342900" algn="l">
              <a:buFont typeface="Arial" panose="020B0604020202020204" pitchFamily="34" charset="0"/>
              <a:buChar char="•"/>
            </a:pPr>
            <a:r>
              <a:rPr lang="nl-NL" sz="2800" dirty="0">
                <a:solidFill>
                  <a:srgbClr val="7030A0"/>
                </a:solidFill>
              </a:rPr>
              <a:t>Stereotypen &amp; mentale beelden</a:t>
            </a:r>
          </a:p>
          <a:p>
            <a:pPr marL="342900" indent="-342900" algn="l">
              <a:buFont typeface="Arial" panose="020B0604020202020204" pitchFamily="34" charset="0"/>
              <a:buChar char="•"/>
            </a:pPr>
            <a:r>
              <a:rPr lang="nl-NL" sz="2800" dirty="0">
                <a:solidFill>
                  <a:srgbClr val="7030A0"/>
                </a:solidFill>
              </a:rPr>
              <a:t>Demografie</a:t>
            </a:r>
          </a:p>
          <a:p>
            <a:pPr marL="342900" indent="-342900" algn="l">
              <a:buFont typeface="Arial" panose="020B0604020202020204" pitchFamily="34" charset="0"/>
              <a:buChar char="•"/>
            </a:pPr>
            <a:r>
              <a:rPr lang="nl-NL" sz="2800" dirty="0">
                <a:solidFill>
                  <a:srgbClr val="7030A0"/>
                </a:solidFill>
              </a:rPr>
              <a:t>Sociaal-culturele smeltkroes</a:t>
            </a:r>
          </a:p>
          <a:p>
            <a:pPr marL="342900" indent="-342900" algn="l">
              <a:buFont typeface="Arial" panose="020B0604020202020204" pitchFamily="34" charset="0"/>
              <a:buChar char="•"/>
            </a:pPr>
            <a:r>
              <a:rPr lang="nl-NL" sz="2800" dirty="0">
                <a:solidFill>
                  <a:srgbClr val="7030A0"/>
                </a:solidFill>
              </a:rPr>
              <a:t>Economie</a:t>
            </a:r>
          </a:p>
          <a:p>
            <a:pPr marL="342900" indent="-342900" algn="l">
              <a:buFont typeface="Arial" panose="020B0604020202020204" pitchFamily="34" charset="0"/>
              <a:buChar char="•"/>
            </a:pPr>
            <a:r>
              <a:rPr lang="nl-NL" sz="2800" dirty="0">
                <a:solidFill>
                  <a:srgbClr val="7030A0"/>
                </a:solidFill>
              </a:rPr>
              <a:t>Politiek</a:t>
            </a:r>
          </a:p>
          <a:p>
            <a:pPr marL="342900" indent="-342900" algn="l">
              <a:buFont typeface="Arial" panose="020B0604020202020204" pitchFamily="34" charset="0"/>
              <a:buChar char="•"/>
            </a:pPr>
            <a:r>
              <a:rPr lang="nl-NL" sz="2800" dirty="0">
                <a:solidFill>
                  <a:srgbClr val="7030A0"/>
                </a:solidFill>
              </a:rPr>
              <a:t>Fysisch </a:t>
            </a:r>
          </a:p>
          <a:p>
            <a:pPr marL="342900" indent="-342900" algn="l">
              <a:buFont typeface="Arial" panose="020B0604020202020204" pitchFamily="34" charset="0"/>
              <a:buChar char="•"/>
            </a:pPr>
            <a:endParaRPr lang="nl-NL" sz="2800" dirty="0">
              <a:solidFill>
                <a:srgbClr val="7030A0"/>
              </a:solidFill>
            </a:endParaRPr>
          </a:p>
          <a:p>
            <a:pPr algn="l"/>
            <a:endParaRPr lang="nl-NL" sz="2800" dirty="0">
              <a:solidFill>
                <a:srgbClr val="7030A0"/>
              </a:solidFill>
            </a:endParaRPr>
          </a:p>
        </p:txBody>
      </p:sp>
      <p:pic>
        <p:nvPicPr>
          <p:cNvPr id="7" name="Afbeelding 6">
            <a:extLst>
              <a:ext uri="{FF2B5EF4-FFF2-40B4-BE49-F238E27FC236}">
                <a16:creationId xmlns:a16="http://schemas.microsoft.com/office/drawing/2014/main" id="{EBCB1E0E-09A4-55C4-8CE1-BD33B7B22B8E}"/>
              </a:ext>
            </a:extLst>
          </p:cNvPr>
          <p:cNvPicPr>
            <a:picLocks noChangeAspect="1"/>
          </p:cNvPicPr>
          <p:nvPr/>
        </p:nvPicPr>
        <p:blipFill>
          <a:blip r:embed="rId3"/>
          <a:stretch>
            <a:fillRect/>
          </a:stretch>
        </p:blipFill>
        <p:spPr>
          <a:xfrm>
            <a:off x="6635976" y="1268413"/>
            <a:ext cx="3553053" cy="5046540"/>
          </a:xfrm>
          <a:prstGeom prst="rect">
            <a:avLst/>
          </a:prstGeom>
          <a:ln>
            <a:noFill/>
          </a:ln>
          <a:effectLst>
            <a:softEdge rad="112500"/>
          </a:effectLst>
        </p:spPr>
      </p:pic>
    </p:spTree>
    <p:extLst>
      <p:ext uri="{BB962C8B-B14F-4D97-AF65-F5344CB8AC3E}">
        <p14:creationId xmlns:p14="http://schemas.microsoft.com/office/powerpoint/2010/main" val="999699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400090" y="210488"/>
            <a:ext cx="7640825" cy="1011237"/>
          </a:xfrm>
        </p:spPr>
        <p:txBody>
          <a:bodyPr>
            <a:normAutofit/>
          </a:bodyPr>
          <a:lstStyle/>
          <a:p>
            <a:pPr algn="l"/>
            <a:r>
              <a:rPr lang="nl-NL" dirty="0">
                <a:solidFill>
                  <a:srgbClr val="7030A0"/>
                </a:solidFill>
                <a:latin typeface="+mn-lt"/>
              </a:rPr>
              <a:t>Type vragen </a:t>
            </a:r>
          </a:p>
        </p:txBody>
      </p:sp>
      <p:pic>
        <p:nvPicPr>
          <p:cNvPr id="5" name="Afbeelding 4">
            <a:extLst>
              <a:ext uri="{FF2B5EF4-FFF2-40B4-BE49-F238E27FC236}">
                <a16:creationId xmlns:a16="http://schemas.microsoft.com/office/drawing/2014/main" id="{473D9866-A0F1-9ABB-E02C-ACC6381E78B2}"/>
              </a:ext>
            </a:extLst>
          </p:cNvPr>
          <p:cNvPicPr>
            <a:picLocks noChangeAspect="1"/>
          </p:cNvPicPr>
          <p:nvPr/>
        </p:nvPicPr>
        <p:blipFill>
          <a:blip r:embed="rId3"/>
          <a:stretch>
            <a:fillRect/>
          </a:stretch>
        </p:blipFill>
        <p:spPr>
          <a:xfrm>
            <a:off x="528737" y="1370006"/>
            <a:ext cx="11447595" cy="1855107"/>
          </a:xfrm>
          <a:prstGeom prst="rect">
            <a:avLst/>
          </a:prstGeom>
        </p:spPr>
      </p:pic>
      <p:pic>
        <p:nvPicPr>
          <p:cNvPr id="8" name="Afbeelding 7">
            <a:extLst>
              <a:ext uri="{FF2B5EF4-FFF2-40B4-BE49-F238E27FC236}">
                <a16:creationId xmlns:a16="http://schemas.microsoft.com/office/drawing/2014/main" id="{D3F00B2F-E0F7-E298-8F63-4D091FF29F8E}"/>
              </a:ext>
            </a:extLst>
          </p:cNvPr>
          <p:cNvPicPr>
            <a:picLocks noChangeAspect="1"/>
          </p:cNvPicPr>
          <p:nvPr/>
        </p:nvPicPr>
        <p:blipFill>
          <a:blip r:embed="rId4"/>
          <a:stretch>
            <a:fillRect/>
          </a:stretch>
        </p:blipFill>
        <p:spPr>
          <a:xfrm>
            <a:off x="528737" y="3429001"/>
            <a:ext cx="11395631" cy="2551670"/>
          </a:xfrm>
          <a:prstGeom prst="rect">
            <a:avLst/>
          </a:prstGeom>
        </p:spPr>
      </p:pic>
    </p:spTree>
    <p:extLst>
      <p:ext uri="{BB962C8B-B14F-4D97-AF65-F5344CB8AC3E}">
        <p14:creationId xmlns:p14="http://schemas.microsoft.com/office/powerpoint/2010/main" val="2298942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266699" y="257176"/>
            <a:ext cx="8703129" cy="1011237"/>
          </a:xfrm>
        </p:spPr>
        <p:txBody>
          <a:bodyPr>
            <a:normAutofit/>
          </a:bodyPr>
          <a:lstStyle/>
          <a:p>
            <a:pPr algn="l"/>
            <a:r>
              <a:rPr lang="nl-NL" dirty="0">
                <a:solidFill>
                  <a:srgbClr val="7030A0"/>
                </a:solidFill>
                <a:latin typeface="+mn-lt"/>
              </a:rPr>
              <a:t>Zuid-Amerika: politiek</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545990" y="1404167"/>
            <a:ext cx="11123496" cy="2024833"/>
          </a:xfrm>
        </p:spPr>
        <p:txBody>
          <a:bodyPr>
            <a:noAutofit/>
          </a:bodyPr>
          <a:lstStyle/>
          <a:p>
            <a:pPr marL="342900" indent="-342900" algn="l">
              <a:buFont typeface="Arial" panose="020B0604020202020204" pitchFamily="34" charset="0"/>
              <a:buChar char="•"/>
            </a:pPr>
            <a:r>
              <a:rPr lang="nl-NL" sz="2800" dirty="0">
                <a:solidFill>
                  <a:srgbClr val="7030A0"/>
                </a:solidFill>
              </a:rPr>
              <a:t>Van oligarchieën via populisme en dictaturen naar democratie</a:t>
            </a:r>
          </a:p>
          <a:p>
            <a:pPr marL="342900" indent="-342900" algn="l">
              <a:buFont typeface="Arial" panose="020B0604020202020204" pitchFamily="34" charset="0"/>
              <a:buChar char="•"/>
            </a:pPr>
            <a:r>
              <a:rPr lang="nl-NL" sz="2800" dirty="0">
                <a:solidFill>
                  <a:srgbClr val="7030A0"/>
                </a:solidFill>
                <a:sym typeface="Wingdings" panose="05000000000000000000" pitchFamily="2" charset="2"/>
              </a:rPr>
              <a:t>Neoliberaal beleid; opening van de markt voor het buitenland</a:t>
            </a:r>
          </a:p>
          <a:p>
            <a:pPr marL="342900" indent="-342900" algn="l">
              <a:buFont typeface="Arial" panose="020B0604020202020204" pitchFamily="34" charset="0"/>
              <a:buChar char="•"/>
            </a:pPr>
            <a:r>
              <a:rPr lang="nl-NL" sz="2800" dirty="0">
                <a:solidFill>
                  <a:srgbClr val="7030A0"/>
                </a:solidFill>
              </a:rPr>
              <a:t>Gevaar Amazonegebied door ontginning &amp; aanleg infrastructuur</a:t>
            </a:r>
          </a:p>
          <a:p>
            <a:pPr marL="342900" indent="-342900" algn="l">
              <a:buFont typeface="Arial" panose="020B0604020202020204" pitchFamily="34" charset="0"/>
              <a:buChar char="•"/>
            </a:pPr>
            <a:r>
              <a:rPr lang="nl-NL" sz="2800" dirty="0">
                <a:solidFill>
                  <a:srgbClr val="7030A0"/>
                </a:solidFill>
              </a:rPr>
              <a:t>Formele </a:t>
            </a:r>
            <a:r>
              <a:rPr lang="nl-NL" sz="2800" dirty="0" err="1">
                <a:solidFill>
                  <a:srgbClr val="7030A0"/>
                </a:solidFill>
              </a:rPr>
              <a:t>v.s.</a:t>
            </a:r>
            <a:r>
              <a:rPr lang="nl-NL" sz="2800" dirty="0">
                <a:solidFill>
                  <a:srgbClr val="7030A0"/>
                </a:solidFill>
              </a:rPr>
              <a:t> informele </a:t>
            </a:r>
            <a:r>
              <a:rPr lang="nl-NL" sz="2800" dirty="0" err="1">
                <a:solidFill>
                  <a:srgbClr val="7030A0"/>
                </a:solidFill>
              </a:rPr>
              <a:t>machtstructuur</a:t>
            </a:r>
            <a:endParaRPr lang="nl-NL" sz="2800" dirty="0">
              <a:solidFill>
                <a:srgbClr val="7030A0"/>
              </a:solidFill>
            </a:endParaRPr>
          </a:p>
          <a:p>
            <a:pPr marL="342900" indent="-342900" algn="l">
              <a:buFont typeface="Arial" panose="020B0604020202020204" pitchFamily="34" charset="0"/>
              <a:buChar char="•"/>
            </a:pPr>
            <a:r>
              <a:rPr lang="nl-NL" sz="2800" dirty="0">
                <a:solidFill>
                  <a:srgbClr val="7030A0"/>
                </a:solidFill>
              </a:rPr>
              <a:t>Deelname internationale organisaties (UNASUR, VN, Wereldbank)</a:t>
            </a:r>
          </a:p>
          <a:p>
            <a:pPr marL="342900" indent="-342900" algn="l">
              <a:buFont typeface="Arial" panose="020B0604020202020204" pitchFamily="34" charset="0"/>
              <a:buChar char="•"/>
            </a:pPr>
            <a:r>
              <a:rPr lang="nl-NL" sz="2800" dirty="0" err="1">
                <a:solidFill>
                  <a:srgbClr val="7030A0"/>
                </a:solidFill>
              </a:rPr>
              <a:t>Good</a:t>
            </a:r>
            <a:r>
              <a:rPr lang="nl-NL" sz="2800" dirty="0">
                <a:solidFill>
                  <a:srgbClr val="7030A0"/>
                </a:solidFill>
              </a:rPr>
              <a:t> </a:t>
            </a:r>
            <a:r>
              <a:rPr lang="nl-NL" sz="2800" dirty="0" err="1">
                <a:solidFill>
                  <a:srgbClr val="7030A0"/>
                </a:solidFill>
              </a:rPr>
              <a:t>governance</a:t>
            </a:r>
            <a:r>
              <a:rPr lang="nl-NL" sz="2800" dirty="0">
                <a:solidFill>
                  <a:srgbClr val="7030A0"/>
                </a:solidFill>
              </a:rPr>
              <a:t> is een </a:t>
            </a:r>
            <a:br>
              <a:rPr lang="nl-NL" sz="2800" dirty="0">
                <a:solidFill>
                  <a:srgbClr val="7030A0"/>
                </a:solidFill>
              </a:rPr>
            </a:br>
            <a:r>
              <a:rPr lang="nl-NL" sz="2800" dirty="0">
                <a:solidFill>
                  <a:srgbClr val="7030A0"/>
                </a:solidFill>
              </a:rPr>
              <a:t>probleem</a:t>
            </a:r>
          </a:p>
          <a:p>
            <a:pPr marL="342900" indent="-342900" algn="l">
              <a:buFont typeface="Arial" panose="020B0604020202020204" pitchFamily="34" charset="0"/>
              <a:buChar char="•"/>
            </a:pPr>
            <a:endParaRPr lang="nl-NL" sz="2800" dirty="0">
              <a:solidFill>
                <a:srgbClr val="7030A0"/>
              </a:solidFill>
            </a:endParaRPr>
          </a:p>
          <a:p>
            <a:pPr algn="l"/>
            <a:endParaRPr lang="nl-NL" sz="2800" dirty="0">
              <a:solidFill>
                <a:srgbClr val="7030A0"/>
              </a:solidFill>
            </a:endParaRPr>
          </a:p>
          <a:p>
            <a:pPr marL="342900" indent="-342900" algn="l">
              <a:buFont typeface="Arial" panose="020B0604020202020204" pitchFamily="34" charset="0"/>
              <a:buChar char="•"/>
            </a:pPr>
            <a:endParaRPr lang="nl-NL" sz="2800" dirty="0">
              <a:solidFill>
                <a:srgbClr val="7030A0"/>
              </a:solidFill>
            </a:endParaRPr>
          </a:p>
        </p:txBody>
      </p:sp>
      <p:pic>
        <p:nvPicPr>
          <p:cNvPr id="4" name="Tijdelijke aanduiding voor inhoud 5">
            <a:extLst>
              <a:ext uri="{FF2B5EF4-FFF2-40B4-BE49-F238E27FC236}">
                <a16:creationId xmlns:a16="http://schemas.microsoft.com/office/drawing/2014/main" id="{24AB81F5-6844-C4DA-64CF-C6837E7FCE97}"/>
              </a:ext>
            </a:extLst>
          </p:cNvPr>
          <p:cNvPicPr>
            <a:picLocks noChangeAspect="1"/>
          </p:cNvPicPr>
          <p:nvPr/>
        </p:nvPicPr>
        <p:blipFill>
          <a:blip r:embed="rId3">
            <a:extLst>
              <a:ext uri="{28A0092B-C50C-407E-A947-70E740481C1C}">
                <a14:useLocalDpi xmlns:a14="http://schemas.microsoft.com/office/drawing/2010/main" val="0"/>
              </a:ext>
            </a:extLst>
          </a:blip>
          <a:srcRect t="5090"/>
          <a:stretch>
            <a:fillRect/>
          </a:stretch>
        </p:blipFill>
        <p:spPr bwMode="auto">
          <a:xfrm>
            <a:off x="4821829" y="3989733"/>
            <a:ext cx="6209027" cy="2484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8850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1CD11-D878-B54E-07FE-9C3E4B6E97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4C53AF-BCC2-A811-315E-5470B1C9690C}"/>
              </a:ext>
            </a:extLst>
          </p:cNvPr>
          <p:cNvSpPr>
            <a:spLocks noGrp="1"/>
          </p:cNvSpPr>
          <p:nvPr>
            <p:ph type="ctrTitle"/>
          </p:nvPr>
        </p:nvSpPr>
        <p:spPr>
          <a:xfrm>
            <a:off x="390267" y="269533"/>
            <a:ext cx="10100620" cy="1011237"/>
          </a:xfrm>
        </p:spPr>
        <p:txBody>
          <a:bodyPr>
            <a:normAutofit/>
          </a:bodyPr>
          <a:lstStyle/>
          <a:p>
            <a:pPr algn="l"/>
            <a:r>
              <a:rPr lang="nl-NL" sz="4400" dirty="0">
                <a:solidFill>
                  <a:srgbClr val="7030A0"/>
                </a:solidFill>
                <a:latin typeface="+mn-lt"/>
              </a:rPr>
              <a:t>Examenvraag ‘Politiek en economie’</a:t>
            </a:r>
          </a:p>
        </p:txBody>
      </p:sp>
      <p:pic>
        <p:nvPicPr>
          <p:cNvPr id="8" name="Afbeelding 7">
            <a:extLst>
              <a:ext uri="{FF2B5EF4-FFF2-40B4-BE49-F238E27FC236}">
                <a16:creationId xmlns:a16="http://schemas.microsoft.com/office/drawing/2014/main" id="{B7BE560A-6824-13A9-EE24-B900A63B80CD}"/>
              </a:ext>
            </a:extLst>
          </p:cNvPr>
          <p:cNvPicPr>
            <a:picLocks noChangeAspect="1"/>
          </p:cNvPicPr>
          <p:nvPr/>
        </p:nvPicPr>
        <p:blipFill>
          <a:blip r:embed="rId3"/>
          <a:stretch>
            <a:fillRect/>
          </a:stretch>
        </p:blipFill>
        <p:spPr>
          <a:xfrm>
            <a:off x="390267" y="1421680"/>
            <a:ext cx="9260360" cy="1979604"/>
          </a:xfrm>
          <a:prstGeom prst="rect">
            <a:avLst/>
          </a:prstGeom>
        </p:spPr>
      </p:pic>
      <p:pic>
        <p:nvPicPr>
          <p:cNvPr id="10" name="Afbeelding 9">
            <a:extLst>
              <a:ext uri="{FF2B5EF4-FFF2-40B4-BE49-F238E27FC236}">
                <a16:creationId xmlns:a16="http://schemas.microsoft.com/office/drawing/2014/main" id="{0D5895BB-01C4-7607-22BA-E9E64BB2C0B0}"/>
              </a:ext>
            </a:extLst>
          </p:cNvPr>
          <p:cNvPicPr>
            <a:picLocks noChangeAspect="1"/>
          </p:cNvPicPr>
          <p:nvPr/>
        </p:nvPicPr>
        <p:blipFill>
          <a:blip r:embed="rId4"/>
          <a:stretch>
            <a:fillRect/>
          </a:stretch>
        </p:blipFill>
        <p:spPr>
          <a:xfrm>
            <a:off x="2834363" y="3542194"/>
            <a:ext cx="5435879" cy="2914800"/>
          </a:xfrm>
          <a:prstGeom prst="rect">
            <a:avLst/>
          </a:prstGeom>
        </p:spPr>
      </p:pic>
    </p:spTree>
    <p:extLst>
      <p:ext uri="{BB962C8B-B14F-4D97-AF65-F5344CB8AC3E}">
        <p14:creationId xmlns:p14="http://schemas.microsoft.com/office/powerpoint/2010/main" val="1489533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CB616-0278-2463-2DAB-2D401981CD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6CFCA34-5EA0-3F8A-422D-E8F31FE97FB8}"/>
              </a:ext>
            </a:extLst>
          </p:cNvPr>
          <p:cNvSpPr>
            <a:spLocks noGrp="1"/>
          </p:cNvSpPr>
          <p:nvPr>
            <p:ph type="ctrTitle"/>
          </p:nvPr>
        </p:nvSpPr>
        <p:spPr>
          <a:xfrm>
            <a:off x="390267" y="269533"/>
            <a:ext cx="10100620" cy="1011237"/>
          </a:xfrm>
        </p:spPr>
        <p:txBody>
          <a:bodyPr>
            <a:normAutofit/>
          </a:bodyPr>
          <a:lstStyle/>
          <a:p>
            <a:pPr algn="l"/>
            <a:r>
              <a:rPr lang="nl-NL" sz="4400" dirty="0">
                <a:solidFill>
                  <a:srgbClr val="7030A0"/>
                </a:solidFill>
                <a:latin typeface="+mn-lt"/>
              </a:rPr>
              <a:t>Examenvraag ‘Politiek en economie’</a:t>
            </a:r>
          </a:p>
        </p:txBody>
      </p:sp>
      <p:pic>
        <p:nvPicPr>
          <p:cNvPr id="6" name="Afbeelding 5">
            <a:extLst>
              <a:ext uri="{FF2B5EF4-FFF2-40B4-BE49-F238E27FC236}">
                <a16:creationId xmlns:a16="http://schemas.microsoft.com/office/drawing/2014/main" id="{28EE0380-89DC-DD75-B11C-8AC146BA444C}"/>
              </a:ext>
            </a:extLst>
          </p:cNvPr>
          <p:cNvPicPr>
            <a:picLocks noChangeAspect="1"/>
          </p:cNvPicPr>
          <p:nvPr/>
        </p:nvPicPr>
        <p:blipFill>
          <a:blip r:embed="rId3"/>
          <a:stretch>
            <a:fillRect/>
          </a:stretch>
        </p:blipFill>
        <p:spPr>
          <a:xfrm>
            <a:off x="6886752" y="1280770"/>
            <a:ext cx="5087265" cy="4942701"/>
          </a:xfrm>
          <a:prstGeom prst="rect">
            <a:avLst/>
          </a:prstGeom>
        </p:spPr>
      </p:pic>
      <p:pic>
        <p:nvPicPr>
          <p:cNvPr id="4" name="Afbeelding 3">
            <a:extLst>
              <a:ext uri="{FF2B5EF4-FFF2-40B4-BE49-F238E27FC236}">
                <a16:creationId xmlns:a16="http://schemas.microsoft.com/office/drawing/2014/main" id="{CDE270A3-BEAA-A083-51C2-D268BA60953A}"/>
              </a:ext>
            </a:extLst>
          </p:cNvPr>
          <p:cNvPicPr>
            <a:picLocks noChangeAspect="1"/>
          </p:cNvPicPr>
          <p:nvPr/>
        </p:nvPicPr>
        <p:blipFill>
          <a:blip r:embed="rId4"/>
          <a:stretch>
            <a:fillRect/>
          </a:stretch>
        </p:blipFill>
        <p:spPr>
          <a:xfrm>
            <a:off x="217983" y="1865366"/>
            <a:ext cx="6908419" cy="1563634"/>
          </a:xfrm>
          <a:prstGeom prst="rect">
            <a:avLst/>
          </a:prstGeom>
        </p:spPr>
      </p:pic>
    </p:spTree>
    <p:extLst>
      <p:ext uri="{BB962C8B-B14F-4D97-AF65-F5344CB8AC3E}">
        <p14:creationId xmlns:p14="http://schemas.microsoft.com/office/powerpoint/2010/main" val="991914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545990" y="234157"/>
            <a:ext cx="6878876" cy="1011237"/>
          </a:xfrm>
        </p:spPr>
        <p:txBody>
          <a:bodyPr>
            <a:normAutofit/>
          </a:bodyPr>
          <a:lstStyle/>
          <a:p>
            <a:pPr algn="l"/>
            <a:r>
              <a:rPr lang="nl-NL" dirty="0">
                <a:solidFill>
                  <a:srgbClr val="7030A0"/>
                </a:solidFill>
                <a:latin typeface="+mn-lt"/>
              </a:rPr>
              <a:t>Zuid-Amerika: Fysisch</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545990" y="1404167"/>
            <a:ext cx="9144000" cy="2024833"/>
          </a:xfrm>
        </p:spPr>
        <p:txBody>
          <a:bodyPr>
            <a:noAutofit/>
          </a:bodyPr>
          <a:lstStyle/>
          <a:p>
            <a:pPr marL="342900" indent="-342900" algn="l">
              <a:buFont typeface="Arial" panose="020B0604020202020204" pitchFamily="34" charset="0"/>
              <a:buChar char="•"/>
            </a:pPr>
            <a:r>
              <a:rPr lang="nl-NL" sz="2800" dirty="0">
                <a:solidFill>
                  <a:srgbClr val="7030A0"/>
                </a:solidFill>
              </a:rPr>
              <a:t>Vlakke en steile subductie</a:t>
            </a:r>
          </a:p>
          <a:p>
            <a:pPr marL="342900" indent="-342900" algn="l">
              <a:buFont typeface="Arial" panose="020B0604020202020204" pitchFamily="34" charset="0"/>
              <a:buChar char="•"/>
            </a:pPr>
            <a:r>
              <a:rPr lang="nl-NL" sz="2800" dirty="0">
                <a:solidFill>
                  <a:srgbClr val="7030A0"/>
                </a:solidFill>
              </a:rPr>
              <a:t>Ontstaan voorlandbekkens</a:t>
            </a:r>
          </a:p>
          <a:p>
            <a:pPr marL="342900" indent="-342900" algn="l">
              <a:buFont typeface="Arial" panose="020B0604020202020204" pitchFamily="34" charset="0"/>
              <a:buChar char="•"/>
            </a:pPr>
            <a:r>
              <a:rPr lang="nl-NL" sz="2800" dirty="0">
                <a:solidFill>
                  <a:srgbClr val="7030A0"/>
                </a:solidFill>
              </a:rPr>
              <a:t>Ertsen!</a:t>
            </a:r>
          </a:p>
          <a:p>
            <a:pPr marL="342900" indent="-342900" algn="l">
              <a:buFont typeface="Arial" panose="020B0604020202020204" pitchFamily="34" charset="0"/>
              <a:buChar char="•"/>
            </a:pPr>
            <a:r>
              <a:rPr lang="nl-NL" sz="2800" dirty="0">
                <a:solidFill>
                  <a:srgbClr val="7030A0"/>
                </a:solidFill>
              </a:rPr>
              <a:t>El </a:t>
            </a:r>
            <a:r>
              <a:rPr lang="nl-NL" sz="2800" dirty="0" err="1">
                <a:solidFill>
                  <a:srgbClr val="7030A0"/>
                </a:solidFill>
              </a:rPr>
              <a:t>Niño</a:t>
            </a:r>
            <a:r>
              <a:rPr lang="nl-NL" sz="2800" dirty="0">
                <a:solidFill>
                  <a:srgbClr val="7030A0"/>
                </a:solidFill>
              </a:rPr>
              <a:t> </a:t>
            </a:r>
          </a:p>
          <a:p>
            <a:pPr marL="342900" indent="-342900" algn="l">
              <a:buFont typeface="Arial" panose="020B0604020202020204" pitchFamily="34" charset="0"/>
              <a:buChar char="•"/>
            </a:pPr>
            <a:endParaRPr lang="nl-NL" sz="2800" dirty="0">
              <a:solidFill>
                <a:srgbClr val="7030A0"/>
              </a:solidFill>
            </a:endParaRPr>
          </a:p>
        </p:txBody>
      </p:sp>
      <p:pic>
        <p:nvPicPr>
          <p:cNvPr id="4" name="Afbeelding 3" descr="oceanische korst">
            <a:extLst>
              <a:ext uri="{FF2B5EF4-FFF2-40B4-BE49-F238E27FC236}">
                <a16:creationId xmlns:a16="http://schemas.microsoft.com/office/drawing/2014/main" id="{B52B3E38-DBDB-1242-9803-D878931B2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90" y="3340141"/>
            <a:ext cx="5290939" cy="32606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oge bergen in een atypische subductiezone | Geografie.nl">
            <a:extLst>
              <a:ext uri="{FF2B5EF4-FFF2-40B4-BE49-F238E27FC236}">
                <a16:creationId xmlns:a16="http://schemas.microsoft.com/office/drawing/2014/main" id="{80AFA0B2-32CF-DC2A-1C70-25393E515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6929" y="2097857"/>
            <a:ext cx="6064480" cy="45029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8019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D84BB-C2B3-B3FB-8C15-248877D20CCA}"/>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086C9393-FEFA-B2C3-96A4-83CD56DBED83}"/>
              </a:ext>
            </a:extLst>
          </p:cNvPr>
          <p:cNvPicPr>
            <a:picLocks noChangeAspect="1"/>
          </p:cNvPicPr>
          <p:nvPr/>
        </p:nvPicPr>
        <p:blipFill>
          <a:blip r:embed="rId3"/>
          <a:stretch>
            <a:fillRect/>
          </a:stretch>
        </p:blipFill>
        <p:spPr>
          <a:xfrm>
            <a:off x="448675" y="1064636"/>
            <a:ext cx="6627290" cy="2474069"/>
          </a:xfrm>
          <a:prstGeom prst="rect">
            <a:avLst/>
          </a:prstGeom>
        </p:spPr>
      </p:pic>
      <p:pic>
        <p:nvPicPr>
          <p:cNvPr id="3" name="Afbeelding 2">
            <a:extLst>
              <a:ext uri="{FF2B5EF4-FFF2-40B4-BE49-F238E27FC236}">
                <a16:creationId xmlns:a16="http://schemas.microsoft.com/office/drawing/2014/main" id="{2E6C82FF-D338-BCD8-DA66-1395F9F7BA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2645" y="2915603"/>
            <a:ext cx="6511623" cy="362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235A69B2-114F-A7A8-3093-F3643D6852C2}"/>
              </a:ext>
            </a:extLst>
          </p:cNvPr>
          <p:cNvSpPr>
            <a:spLocks noGrp="1"/>
          </p:cNvSpPr>
          <p:nvPr>
            <p:ph type="title"/>
          </p:nvPr>
        </p:nvSpPr>
        <p:spPr>
          <a:xfrm>
            <a:off x="448675" y="0"/>
            <a:ext cx="10515600" cy="1325563"/>
          </a:xfrm>
        </p:spPr>
        <p:txBody>
          <a:bodyPr/>
          <a:lstStyle/>
          <a:p>
            <a:r>
              <a:rPr lang="nl-NL" dirty="0">
                <a:solidFill>
                  <a:srgbClr val="7030A0"/>
                </a:solidFill>
              </a:rPr>
              <a:t>Examenvraag ‘Zuid-Amerika’</a:t>
            </a:r>
          </a:p>
        </p:txBody>
      </p:sp>
    </p:spTree>
    <p:extLst>
      <p:ext uri="{BB962C8B-B14F-4D97-AF65-F5344CB8AC3E}">
        <p14:creationId xmlns:p14="http://schemas.microsoft.com/office/powerpoint/2010/main" val="154628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opographic overview map of South America showing the distribution ...">
            <a:extLst>
              <a:ext uri="{FF2B5EF4-FFF2-40B4-BE49-F238E27FC236}">
                <a16:creationId xmlns:a16="http://schemas.microsoft.com/office/drawing/2014/main" id="{683DE4E3-D2F8-B68F-8985-F8BBE2793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46" y="642143"/>
            <a:ext cx="3960813" cy="557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ep 3">
            <a:extLst>
              <a:ext uri="{FF2B5EF4-FFF2-40B4-BE49-F238E27FC236}">
                <a16:creationId xmlns:a16="http://schemas.microsoft.com/office/drawing/2014/main" id="{5CB3235E-C7CB-657F-430B-FC5D85F3F885}"/>
              </a:ext>
            </a:extLst>
          </p:cNvPr>
          <p:cNvGrpSpPr>
            <a:grpSpLocks/>
          </p:cNvGrpSpPr>
          <p:nvPr/>
        </p:nvGrpSpPr>
        <p:grpSpPr bwMode="auto">
          <a:xfrm>
            <a:off x="1326196" y="2159000"/>
            <a:ext cx="1339443" cy="3732213"/>
            <a:chOff x="3851920" y="2564904"/>
            <a:chExt cx="1339342" cy="3732657"/>
          </a:xfrm>
        </p:grpSpPr>
        <p:sp>
          <p:nvSpPr>
            <p:cNvPr id="16" name="Ovaal 15">
              <a:extLst>
                <a:ext uri="{FF2B5EF4-FFF2-40B4-BE49-F238E27FC236}">
                  <a16:creationId xmlns:a16="http://schemas.microsoft.com/office/drawing/2014/main" id="{851FE49C-41E3-F906-9BDF-EC6BEB359D06}"/>
                </a:ext>
              </a:extLst>
            </p:cNvPr>
            <p:cNvSpPr/>
            <p:nvPr/>
          </p:nvSpPr>
          <p:spPr>
            <a:xfrm>
              <a:off x="3851513" y="2564904"/>
              <a:ext cx="865123" cy="863703"/>
            </a:xfrm>
            <a:prstGeom prst="ellipse">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7" name="Ovaal 16">
              <a:extLst>
                <a:ext uri="{FF2B5EF4-FFF2-40B4-BE49-F238E27FC236}">
                  <a16:creationId xmlns:a16="http://schemas.microsoft.com/office/drawing/2014/main" id="{8475A670-AEFB-A6A7-7A97-1460AA053E6A}"/>
                </a:ext>
              </a:extLst>
            </p:cNvPr>
            <p:cNvSpPr/>
            <p:nvPr/>
          </p:nvSpPr>
          <p:spPr>
            <a:xfrm>
              <a:off x="4326140" y="4260556"/>
              <a:ext cx="865122" cy="865291"/>
            </a:xfrm>
            <a:prstGeom prst="ellipse">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8" name="Ovaal 17">
              <a:extLst>
                <a:ext uri="{FF2B5EF4-FFF2-40B4-BE49-F238E27FC236}">
                  <a16:creationId xmlns:a16="http://schemas.microsoft.com/office/drawing/2014/main" id="{3FBB1EEA-73B2-FDDE-5664-7E114A159372}"/>
                </a:ext>
              </a:extLst>
            </p:cNvPr>
            <p:cNvSpPr/>
            <p:nvPr/>
          </p:nvSpPr>
          <p:spPr>
            <a:xfrm>
              <a:off x="4326140" y="5433858"/>
              <a:ext cx="865122" cy="863703"/>
            </a:xfrm>
            <a:prstGeom prst="ellipse">
              <a:avLst/>
            </a:prstGeom>
            <a:noFill/>
            <a:ln w="508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pic>
        <p:nvPicPr>
          <p:cNvPr id="19" name="Afbeelding 18">
            <a:extLst>
              <a:ext uri="{FF2B5EF4-FFF2-40B4-BE49-F238E27FC236}">
                <a16:creationId xmlns:a16="http://schemas.microsoft.com/office/drawing/2014/main" id="{F267C8F3-31CB-D7EB-7ADD-197BC932D62A}"/>
              </a:ext>
            </a:extLst>
          </p:cNvPr>
          <p:cNvPicPr>
            <a:picLocks noChangeAspect="1"/>
          </p:cNvPicPr>
          <p:nvPr/>
        </p:nvPicPr>
        <p:blipFill>
          <a:blip r:embed="rId4"/>
          <a:stretch>
            <a:fillRect/>
          </a:stretch>
        </p:blipFill>
        <p:spPr>
          <a:xfrm>
            <a:off x="5206093" y="642143"/>
            <a:ext cx="4554293" cy="5573713"/>
          </a:xfrm>
          <a:prstGeom prst="rect">
            <a:avLst/>
          </a:prstGeom>
          <a:ln>
            <a:noFill/>
          </a:ln>
          <a:effectLst>
            <a:softEdge rad="112500"/>
          </a:effectLst>
        </p:spPr>
      </p:pic>
    </p:spTree>
    <p:extLst>
      <p:ext uri="{BB962C8B-B14F-4D97-AF65-F5344CB8AC3E}">
        <p14:creationId xmlns:p14="http://schemas.microsoft.com/office/powerpoint/2010/main" val="41449754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081DD402-10F4-4E90-F8E2-172DFE076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92" y="334056"/>
            <a:ext cx="4762500" cy="35718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Galapagos Islands - Home">
            <a:extLst>
              <a:ext uri="{FF2B5EF4-FFF2-40B4-BE49-F238E27FC236}">
                <a16:creationId xmlns:a16="http://schemas.microsoft.com/office/drawing/2014/main" id="{C4B81CFA-96C8-0D2A-95B2-1D540F503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92" y="4081690"/>
            <a:ext cx="5032375" cy="2505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B2C15D51-F611-657C-2827-F777CCEC9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325" y="1681162"/>
            <a:ext cx="5785532" cy="43361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7600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3">
            <a:extLst>
              <a:ext uri="{FF2B5EF4-FFF2-40B4-BE49-F238E27FC236}">
                <a16:creationId xmlns:a16="http://schemas.microsoft.com/office/drawing/2014/main" id="{16A9690D-F218-BCAB-68DF-BF64140E2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81" y="270794"/>
            <a:ext cx="4745528" cy="31582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5">
            <a:extLst>
              <a:ext uri="{FF2B5EF4-FFF2-40B4-BE49-F238E27FC236}">
                <a16:creationId xmlns:a16="http://schemas.microsoft.com/office/drawing/2014/main" id="{FFF6B984-1C8B-BCC8-59FA-69454F96B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81" y="3453661"/>
            <a:ext cx="4751007" cy="3160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6">
            <a:extLst>
              <a:ext uri="{FF2B5EF4-FFF2-40B4-BE49-F238E27FC236}">
                <a16:creationId xmlns:a16="http://schemas.microsoft.com/office/drawing/2014/main" id="{59864232-A613-8E76-765E-5006369C7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37" y="295453"/>
            <a:ext cx="4774754" cy="3108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7">
            <a:extLst>
              <a:ext uri="{FF2B5EF4-FFF2-40B4-BE49-F238E27FC236}">
                <a16:creationId xmlns:a16="http://schemas.microsoft.com/office/drawing/2014/main" id="{95A626D2-D336-0B5B-E2F3-A4DA416815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37" y="3453661"/>
            <a:ext cx="4774754" cy="3160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9020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266700" y="257176"/>
            <a:ext cx="6878876" cy="1011237"/>
          </a:xfrm>
        </p:spPr>
        <p:txBody>
          <a:bodyPr>
            <a:normAutofit/>
          </a:bodyPr>
          <a:lstStyle/>
          <a:p>
            <a:pPr algn="l"/>
            <a:r>
              <a:rPr lang="nl-NL" dirty="0">
                <a:solidFill>
                  <a:srgbClr val="7030A0"/>
                </a:solidFill>
                <a:latin typeface="+mn-lt"/>
              </a:rPr>
              <a:t>Oefenvraag</a:t>
            </a:r>
          </a:p>
        </p:txBody>
      </p:sp>
      <p:pic>
        <p:nvPicPr>
          <p:cNvPr id="3" name="Tijdelijke aanduiding voor inhoud 5">
            <a:extLst>
              <a:ext uri="{FF2B5EF4-FFF2-40B4-BE49-F238E27FC236}">
                <a16:creationId xmlns:a16="http://schemas.microsoft.com/office/drawing/2014/main" id="{EC463DFF-9192-736D-B1C9-7BE7E96A3A0B}"/>
              </a:ext>
            </a:extLst>
          </p:cNvPr>
          <p:cNvPicPr>
            <a:picLocks noChangeAspect="1"/>
          </p:cNvPicPr>
          <p:nvPr/>
        </p:nvPicPr>
        <p:blipFill>
          <a:blip r:embed="rId3"/>
          <a:stretch>
            <a:fillRect/>
          </a:stretch>
        </p:blipFill>
        <p:spPr>
          <a:xfrm>
            <a:off x="423824" y="1456624"/>
            <a:ext cx="6564628" cy="2424112"/>
          </a:xfrm>
          <a:prstGeom prst="rect">
            <a:avLst/>
          </a:prstGeom>
        </p:spPr>
      </p:pic>
      <p:pic>
        <p:nvPicPr>
          <p:cNvPr id="4" name="Tijdelijke aanduiding voor inhoud 9">
            <a:extLst>
              <a:ext uri="{FF2B5EF4-FFF2-40B4-BE49-F238E27FC236}">
                <a16:creationId xmlns:a16="http://schemas.microsoft.com/office/drawing/2014/main" id="{171F83F2-EFD1-9947-5AA1-979D00EFA2CF}"/>
              </a:ext>
            </a:extLst>
          </p:cNvPr>
          <p:cNvPicPr>
            <a:picLocks noChangeAspect="1"/>
          </p:cNvPicPr>
          <p:nvPr/>
        </p:nvPicPr>
        <p:blipFill>
          <a:blip r:embed="rId4"/>
          <a:stretch>
            <a:fillRect/>
          </a:stretch>
        </p:blipFill>
        <p:spPr>
          <a:xfrm>
            <a:off x="7145576" y="1170673"/>
            <a:ext cx="4423064" cy="4939493"/>
          </a:xfrm>
          <a:prstGeom prst="rect">
            <a:avLst/>
          </a:prstGeom>
        </p:spPr>
      </p:pic>
      <p:pic>
        <p:nvPicPr>
          <p:cNvPr id="5" name="Afbeelding 4">
            <a:extLst>
              <a:ext uri="{FF2B5EF4-FFF2-40B4-BE49-F238E27FC236}">
                <a16:creationId xmlns:a16="http://schemas.microsoft.com/office/drawing/2014/main" id="{0AC6D3B6-6CCB-85B2-0323-D3535BC77781}"/>
              </a:ext>
            </a:extLst>
          </p:cNvPr>
          <p:cNvPicPr>
            <a:picLocks noChangeAspect="1"/>
          </p:cNvPicPr>
          <p:nvPr/>
        </p:nvPicPr>
        <p:blipFill>
          <a:blip r:embed="rId5"/>
          <a:stretch>
            <a:fillRect/>
          </a:stretch>
        </p:blipFill>
        <p:spPr>
          <a:xfrm>
            <a:off x="830489" y="4068947"/>
            <a:ext cx="6157963" cy="2179875"/>
          </a:xfrm>
          <a:prstGeom prst="rect">
            <a:avLst/>
          </a:prstGeom>
        </p:spPr>
      </p:pic>
    </p:spTree>
    <p:extLst>
      <p:ext uri="{BB962C8B-B14F-4D97-AF65-F5344CB8AC3E}">
        <p14:creationId xmlns:p14="http://schemas.microsoft.com/office/powerpoint/2010/main" val="35575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3">
            <a:extLst>
              <a:ext uri="{FF2B5EF4-FFF2-40B4-BE49-F238E27FC236}">
                <a16:creationId xmlns:a16="http://schemas.microsoft.com/office/drawing/2014/main" id="{EDB7B74C-D9E6-CFA7-56E1-1530B4B20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089" y="2469673"/>
            <a:ext cx="10002118" cy="174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276667" y="471745"/>
            <a:ext cx="6913710" cy="1011237"/>
          </a:xfrm>
        </p:spPr>
        <p:txBody>
          <a:bodyPr>
            <a:normAutofit/>
          </a:bodyPr>
          <a:lstStyle/>
          <a:p>
            <a:r>
              <a:rPr lang="nl-NL" dirty="0">
                <a:solidFill>
                  <a:srgbClr val="7030A0"/>
                </a:solidFill>
                <a:latin typeface="+mn-lt"/>
              </a:rPr>
              <a:t>Domein </a:t>
            </a:r>
            <a:r>
              <a:rPr lang="nl-NL" sz="5300" dirty="0">
                <a:solidFill>
                  <a:srgbClr val="7030A0"/>
                </a:solidFill>
                <a:latin typeface="+mn-lt"/>
              </a:rPr>
              <a:t>Leefomgeving</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545989" y="1998525"/>
            <a:ext cx="10187659" cy="2024833"/>
          </a:xfrm>
        </p:spPr>
        <p:txBody>
          <a:bodyPr>
            <a:noAutofit/>
          </a:bodyPr>
          <a:lstStyle/>
          <a:p>
            <a:pPr marL="342900" indent="-342900" algn="l">
              <a:buFont typeface="Arial" panose="020B0604020202020204" pitchFamily="34" charset="0"/>
              <a:buChar char="•"/>
            </a:pPr>
            <a:r>
              <a:rPr lang="nl-NL" sz="2800" dirty="0">
                <a:solidFill>
                  <a:srgbClr val="7030A0"/>
                </a:solidFill>
              </a:rPr>
              <a:t>Klimaatverandering: (neerslag)regiem wordt onregelmatiger</a:t>
            </a:r>
          </a:p>
          <a:p>
            <a:pPr algn="l"/>
            <a:endParaRPr lang="nl-NL" sz="2800" dirty="0">
              <a:solidFill>
                <a:srgbClr val="7030A0"/>
              </a:solidFill>
            </a:endParaRPr>
          </a:p>
          <a:p>
            <a:pPr algn="l"/>
            <a:endParaRPr lang="nl-NL" sz="2800" dirty="0">
              <a:solidFill>
                <a:srgbClr val="7030A0"/>
              </a:solidFill>
            </a:endParaRPr>
          </a:p>
          <a:p>
            <a:pPr algn="l"/>
            <a:endParaRPr lang="nl-NL" sz="2800" dirty="0">
              <a:solidFill>
                <a:srgbClr val="7030A0"/>
              </a:solidFill>
            </a:endParaRPr>
          </a:p>
          <a:p>
            <a:pPr marL="342900" indent="-342900" algn="l">
              <a:buFont typeface="Arial" panose="020B0604020202020204" pitchFamily="34" charset="0"/>
              <a:buChar char="•"/>
            </a:pPr>
            <a:r>
              <a:rPr lang="nl-NL" sz="2800" dirty="0">
                <a:solidFill>
                  <a:srgbClr val="7030A0"/>
                </a:solidFill>
              </a:rPr>
              <a:t>IJsselmeergebied en Zuidwestelijke Delta</a:t>
            </a:r>
          </a:p>
          <a:p>
            <a:pPr marL="342900" indent="-342900" algn="l">
              <a:buFont typeface="Arial" panose="020B0604020202020204" pitchFamily="34" charset="0"/>
              <a:buChar char="•"/>
            </a:pPr>
            <a:r>
              <a:rPr lang="nl-NL" sz="2800" dirty="0">
                <a:solidFill>
                  <a:srgbClr val="7030A0"/>
                </a:solidFill>
              </a:rPr>
              <a:t>Maatregelen in het rivieren- en kustgebied (adaptief watermanagement)</a:t>
            </a:r>
          </a:p>
        </p:txBody>
      </p:sp>
    </p:spTree>
    <p:extLst>
      <p:ext uri="{BB962C8B-B14F-4D97-AF65-F5344CB8AC3E}">
        <p14:creationId xmlns:p14="http://schemas.microsoft.com/office/powerpoint/2010/main" val="3834395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443631" y="181459"/>
            <a:ext cx="5062331" cy="1011237"/>
          </a:xfrm>
        </p:spPr>
        <p:txBody>
          <a:bodyPr>
            <a:noAutofit/>
          </a:bodyPr>
          <a:lstStyle/>
          <a:p>
            <a:r>
              <a:rPr lang="nl-NL" sz="4800" dirty="0">
                <a:solidFill>
                  <a:srgbClr val="7030A0"/>
                </a:solidFill>
                <a:latin typeface="+mn-lt"/>
              </a:rPr>
              <a:t>WAUW-strategie</a:t>
            </a:r>
          </a:p>
        </p:txBody>
      </p:sp>
      <p:pic>
        <p:nvPicPr>
          <p:cNvPr id="7" name="Afbeelding 3">
            <a:extLst>
              <a:ext uri="{FF2B5EF4-FFF2-40B4-BE49-F238E27FC236}">
                <a16:creationId xmlns:a16="http://schemas.microsoft.com/office/drawing/2014/main" id="{61D54B38-5612-EFC2-04DF-48628AD53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785" y="325438"/>
            <a:ext cx="4931326" cy="280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a:extLst>
              <a:ext uri="{FF2B5EF4-FFF2-40B4-BE49-F238E27FC236}">
                <a16:creationId xmlns:a16="http://schemas.microsoft.com/office/drawing/2014/main" id="{AFF53D66-200A-9D54-C57E-DA3D1EF9CEB3}"/>
              </a:ext>
            </a:extLst>
          </p:cNvPr>
          <p:cNvPicPr>
            <a:picLocks noChangeAspect="1"/>
          </p:cNvPicPr>
          <p:nvPr/>
        </p:nvPicPr>
        <p:blipFill>
          <a:blip r:embed="rId4"/>
          <a:stretch>
            <a:fillRect/>
          </a:stretch>
        </p:blipFill>
        <p:spPr>
          <a:xfrm>
            <a:off x="443631" y="1058424"/>
            <a:ext cx="6447473" cy="1343675"/>
          </a:xfrm>
          <a:prstGeom prst="rect">
            <a:avLst/>
          </a:prstGeom>
        </p:spPr>
      </p:pic>
      <p:pic>
        <p:nvPicPr>
          <p:cNvPr id="10" name="Afbeelding 9">
            <a:extLst>
              <a:ext uri="{FF2B5EF4-FFF2-40B4-BE49-F238E27FC236}">
                <a16:creationId xmlns:a16="http://schemas.microsoft.com/office/drawing/2014/main" id="{388115A1-F434-1FD4-7F61-2CFD3BDD4981}"/>
              </a:ext>
            </a:extLst>
          </p:cNvPr>
          <p:cNvPicPr>
            <a:picLocks noChangeAspect="1"/>
          </p:cNvPicPr>
          <p:nvPr/>
        </p:nvPicPr>
        <p:blipFill>
          <a:blip r:embed="rId5"/>
          <a:stretch>
            <a:fillRect/>
          </a:stretch>
        </p:blipFill>
        <p:spPr>
          <a:xfrm>
            <a:off x="775868" y="2402099"/>
            <a:ext cx="5782998" cy="4153732"/>
          </a:xfrm>
          <a:prstGeom prst="rect">
            <a:avLst/>
          </a:prstGeom>
        </p:spPr>
      </p:pic>
    </p:spTree>
    <p:extLst>
      <p:ext uri="{BB962C8B-B14F-4D97-AF65-F5344CB8AC3E}">
        <p14:creationId xmlns:p14="http://schemas.microsoft.com/office/powerpoint/2010/main" val="4054613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276667" y="471745"/>
            <a:ext cx="6913710" cy="1011237"/>
          </a:xfrm>
        </p:spPr>
        <p:txBody>
          <a:bodyPr>
            <a:normAutofit/>
          </a:bodyPr>
          <a:lstStyle/>
          <a:p>
            <a:r>
              <a:rPr lang="nl-NL" dirty="0">
                <a:solidFill>
                  <a:srgbClr val="7030A0"/>
                </a:solidFill>
                <a:latin typeface="+mn-lt"/>
              </a:rPr>
              <a:t>Drietrapsstrategie</a:t>
            </a:r>
            <a:endParaRPr lang="nl-NL" sz="5300" dirty="0">
              <a:solidFill>
                <a:srgbClr val="7030A0"/>
              </a:solidFill>
              <a:latin typeface="+mn-lt"/>
            </a:endParaRPr>
          </a:p>
        </p:txBody>
      </p:sp>
      <p:pic>
        <p:nvPicPr>
          <p:cNvPr id="10" name="Afbeelding 1">
            <a:extLst>
              <a:ext uri="{FF2B5EF4-FFF2-40B4-BE49-F238E27FC236}">
                <a16:creationId xmlns:a16="http://schemas.microsoft.com/office/drawing/2014/main" id="{F238663E-C701-89ED-B7BA-0397B793D3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7429" y="977363"/>
            <a:ext cx="2909189" cy="1871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11">
            <a:extLst>
              <a:ext uri="{FF2B5EF4-FFF2-40B4-BE49-F238E27FC236}">
                <a16:creationId xmlns:a16="http://schemas.microsoft.com/office/drawing/2014/main" id="{FC3EF262-4BB1-F8FE-678C-B737D35BC975}"/>
              </a:ext>
            </a:extLst>
          </p:cNvPr>
          <p:cNvPicPr>
            <a:picLocks noChangeAspect="1"/>
          </p:cNvPicPr>
          <p:nvPr/>
        </p:nvPicPr>
        <p:blipFill>
          <a:blip r:embed="rId4"/>
          <a:stretch>
            <a:fillRect/>
          </a:stretch>
        </p:blipFill>
        <p:spPr>
          <a:xfrm>
            <a:off x="3533538" y="3184944"/>
            <a:ext cx="4948397" cy="2369655"/>
          </a:xfrm>
          <a:prstGeom prst="rect">
            <a:avLst/>
          </a:prstGeom>
        </p:spPr>
      </p:pic>
      <p:pic>
        <p:nvPicPr>
          <p:cNvPr id="13" name="Afbeelding 12">
            <a:extLst>
              <a:ext uri="{FF2B5EF4-FFF2-40B4-BE49-F238E27FC236}">
                <a16:creationId xmlns:a16="http://schemas.microsoft.com/office/drawing/2014/main" id="{298B0685-B557-9E08-1A1F-EF5F7CD7874B}"/>
              </a:ext>
            </a:extLst>
          </p:cNvPr>
          <p:cNvPicPr>
            <a:picLocks noChangeAspect="1"/>
          </p:cNvPicPr>
          <p:nvPr/>
        </p:nvPicPr>
        <p:blipFill>
          <a:blip r:embed="rId5"/>
          <a:stretch>
            <a:fillRect/>
          </a:stretch>
        </p:blipFill>
        <p:spPr>
          <a:xfrm>
            <a:off x="9002023" y="3232245"/>
            <a:ext cx="2831414" cy="1975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Afbeelding 5">
            <a:extLst>
              <a:ext uri="{FF2B5EF4-FFF2-40B4-BE49-F238E27FC236}">
                <a16:creationId xmlns:a16="http://schemas.microsoft.com/office/drawing/2014/main" id="{085BD779-E497-85A3-A163-0ADFA4F7499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1449" y="1459702"/>
            <a:ext cx="4825272" cy="16080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15">
            <a:extLst>
              <a:ext uri="{FF2B5EF4-FFF2-40B4-BE49-F238E27FC236}">
                <a16:creationId xmlns:a16="http://schemas.microsoft.com/office/drawing/2014/main" id="{7D80BE05-E0E6-B856-B087-C01543D4A1F1}"/>
              </a:ext>
            </a:extLst>
          </p:cNvPr>
          <p:cNvPicPr>
            <a:picLocks noChangeAspect="1"/>
          </p:cNvPicPr>
          <p:nvPr/>
        </p:nvPicPr>
        <p:blipFill>
          <a:blip r:embed="rId7"/>
          <a:stretch>
            <a:fillRect/>
          </a:stretch>
        </p:blipFill>
        <p:spPr>
          <a:xfrm>
            <a:off x="276667" y="5398298"/>
            <a:ext cx="3880440" cy="1200615"/>
          </a:xfrm>
          <a:prstGeom prst="rect">
            <a:avLst/>
          </a:prstGeom>
        </p:spPr>
      </p:pic>
      <p:sp>
        <p:nvSpPr>
          <p:cNvPr id="17" name="Pijl: gebogen 16">
            <a:extLst>
              <a:ext uri="{FF2B5EF4-FFF2-40B4-BE49-F238E27FC236}">
                <a16:creationId xmlns:a16="http://schemas.microsoft.com/office/drawing/2014/main" id="{9A2BA86D-7D31-4F1D-74E2-3D67514BB881}"/>
              </a:ext>
            </a:extLst>
          </p:cNvPr>
          <p:cNvSpPr/>
          <p:nvPr/>
        </p:nvSpPr>
        <p:spPr>
          <a:xfrm flipH="1" flipV="1">
            <a:off x="4644571" y="5774469"/>
            <a:ext cx="2480765" cy="430342"/>
          </a:xfrm>
          <a:prstGeom prst="bentArrow">
            <a:avLst>
              <a:gd name="adj1" fmla="val 25000"/>
              <a:gd name="adj2" fmla="val 30059"/>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8" name="Pijl: gebogen 17">
            <a:extLst>
              <a:ext uri="{FF2B5EF4-FFF2-40B4-BE49-F238E27FC236}">
                <a16:creationId xmlns:a16="http://schemas.microsoft.com/office/drawing/2014/main" id="{4B920B95-E13C-E1A3-7711-8F3A7AC5B003}"/>
              </a:ext>
            </a:extLst>
          </p:cNvPr>
          <p:cNvSpPr/>
          <p:nvPr/>
        </p:nvSpPr>
        <p:spPr>
          <a:xfrm rot="5400000" flipH="1" flipV="1">
            <a:off x="2303522" y="2652010"/>
            <a:ext cx="528160" cy="1553980"/>
          </a:xfrm>
          <a:prstGeom prst="bentArrow">
            <a:avLst>
              <a:gd name="adj1" fmla="val 25000"/>
              <a:gd name="adj2" fmla="val 3068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Pijl: gebogen 18">
            <a:extLst>
              <a:ext uri="{FF2B5EF4-FFF2-40B4-BE49-F238E27FC236}">
                <a16:creationId xmlns:a16="http://schemas.microsoft.com/office/drawing/2014/main" id="{69D2F1F1-0626-26B2-3D77-9EA0291DDFB2}"/>
              </a:ext>
            </a:extLst>
          </p:cNvPr>
          <p:cNvSpPr/>
          <p:nvPr/>
        </p:nvSpPr>
        <p:spPr>
          <a:xfrm>
            <a:off x="5631543" y="2346464"/>
            <a:ext cx="1814285" cy="72129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0" name="Plusteken 19">
            <a:extLst>
              <a:ext uri="{FF2B5EF4-FFF2-40B4-BE49-F238E27FC236}">
                <a16:creationId xmlns:a16="http://schemas.microsoft.com/office/drawing/2014/main" id="{029194B0-A903-F237-6C65-535DA73879E6}"/>
              </a:ext>
            </a:extLst>
          </p:cNvPr>
          <p:cNvSpPr/>
          <p:nvPr/>
        </p:nvSpPr>
        <p:spPr>
          <a:xfrm>
            <a:off x="10456618" y="2346464"/>
            <a:ext cx="784494" cy="670408"/>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3484231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0" y="224610"/>
            <a:ext cx="6913710" cy="1011237"/>
          </a:xfrm>
        </p:spPr>
        <p:txBody>
          <a:bodyPr>
            <a:normAutofit/>
          </a:bodyPr>
          <a:lstStyle/>
          <a:p>
            <a:r>
              <a:rPr lang="nl-NL" dirty="0">
                <a:solidFill>
                  <a:srgbClr val="7030A0"/>
                </a:solidFill>
                <a:latin typeface="+mn-lt"/>
              </a:rPr>
              <a:t>Waterbeleid in NL</a:t>
            </a:r>
            <a:endParaRPr lang="nl-NL" sz="5300" dirty="0">
              <a:solidFill>
                <a:srgbClr val="7030A0"/>
              </a:solidFill>
              <a:latin typeface="+mn-lt"/>
            </a:endParaRPr>
          </a:p>
        </p:txBody>
      </p:sp>
      <p:pic>
        <p:nvPicPr>
          <p:cNvPr id="4" name="Afbeelding 3">
            <a:extLst>
              <a:ext uri="{FF2B5EF4-FFF2-40B4-BE49-F238E27FC236}">
                <a16:creationId xmlns:a16="http://schemas.microsoft.com/office/drawing/2014/main" id="{06641411-AC02-F937-4FCD-57D5EFCE874F}"/>
              </a:ext>
            </a:extLst>
          </p:cNvPr>
          <p:cNvPicPr>
            <a:picLocks noChangeAspect="1"/>
          </p:cNvPicPr>
          <p:nvPr/>
        </p:nvPicPr>
        <p:blipFill>
          <a:blip r:embed="rId3"/>
          <a:stretch>
            <a:fillRect/>
          </a:stretch>
        </p:blipFill>
        <p:spPr>
          <a:xfrm>
            <a:off x="2539943" y="1362920"/>
            <a:ext cx="7345462" cy="5117254"/>
          </a:xfrm>
          <a:prstGeom prst="rect">
            <a:avLst/>
          </a:prstGeom>
        </p:spPr>
      </p:pic>
    </p:spTree>
    <p:extLst>
      <p:ext uri="{BB962C8B-B14F-4D97-AF65-F5344CB8AC3E}">
        <p14:creationId xmlns:p14="http://schemas.microsoft.com/office/powerpoint/2010/main" val="38665035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08919" y="0"/>
            <a:ext cx="11269362" cy="1011237"/>
          </a:xfrm>
        </p:spPr>
        <p:txBody>
          <a:bodyPr>
            <a:noAutofit/>
          </a:bodyPr>
          <a:lstStyle/>
          <a:p>
            <a:pPr algn="l"/>
            <a:r>
              <a:rPr lang="nl-NL" sz="4400" dirty="0">
                <a:solidFill>
                  <a:srgbClr val="7030A0"/>
                </a:solidFill>
                <a:latin typeface="+mn-lt"/>
              </a:rPr>
              <a:t>Leefomgeving: Water en steden combi!</a:t>
            </a:r>
          </a:p>
        </p:txBody>
      </p:sp>
      <p:sp>
        <p:nvSpPr>
          <p:cNvPr id="6" name="Tekstvak 5">
            <a:extLst>
              <a:ext uri="{FF2B5EF4-FFF2-40B4-BE49-F238E27FC236}">
                <a16:creationId xmlns:a16="http://schemas.microsoft.com/office/drawing/2014/main" id="{28F72D64-E9D5-26FC-5842-9C0F2C9CB310}"/>
              </a:ext>
            </a:extLst>
          </p:cNvPr>
          <p:cNvSpPr txBox="1"/>
          <p:nvPr/>
        </p:nvSpPr>
        <p:spPr>
          <a:xfrm>
            <a:off x="381001" y="1347056"/>
            <a:ext cx="4314568" cy="430887"/>
          </a:xfrm>
          <a:prstGeom prst="rect">
            <a:avLst/>
          </a:prstGeom>
          <a:noFill/>
          <a:ln w="66675">
            <a:noFill/>
          </a:ln>
        </p:spPr>
        <p:txBody>
          <a:bodyPr wrap="square" rtlCol="0">
            <a:spAutoFit/>
          </a:bodyPr>
          <a:lstStyle/>
          <a:p>
            <a:r>
              <a:rPr lang="nl-NL" sz="2200" i="1" dirty="0"/>
              <a:t>Voorbeeld uit examen HAVO 2023-1</a:t>
            </a:r>
          </a:p>
        </p:txBody>
      </p:sp>
      <p:pic>
        <p:nvPicPr>
          <p:cNvPr id="8" name="Afbeelding 7">
            <a:extLst>
              <a:ext uri="{FF2B5EF4-FFF2-40B4-BE49-F238E27FC236}">
                <a16:creationId xmlns:a16="http://schemas.microsoft.com/office/drawing/2014/main" id="{C399FD3B-02F6-C59B-1B8E-84535CA76D7B}"/>
              </a:ext>
            </a:extLst>
          </p:cNvPr>
          <p:cNvPicPr>
            <a:picLocks noChangeAspect="1"/>
          </p:cNvPicPr>
          <p:nvPr/>
        </p:nvPicPr>
        <p:blipFill>
          <a:blip r:embed="rId3"/>
          <a:stretch>
            <a:fillRect/>
          </a:stretch>
        </p:blipFill>
        <p:spPr>
          <a:xfrm>
            <a:off x="308919" y="2191201"/>
            <a:ext cx="6886042" cy="3318575"/>
          </a:xfrm>
          <a:prstGeom prst="rect">
            <a:avLst/>
          </a:prstGeom>
        </p:spPr>
      </p:pic>
      <p:sp>
        <p:nvSpPr>
          <p:cNvPr id="9" name="Tekstvak 8">
            <a:extLst>
              <a:ext uri="{FF2B5EF4-FFF2-40B4-BE49-F238E27FC236}">
                <a16:creationId xmlns:a16="http://schemas.microsoft.com/office/drawing/2014/main" id="{FE37AA25-B38D-D073-3E45-D1C6FBAF60F0}"/>
              </a:ext>
            </a:extLst>
          </p:cNvPr>
          <p:cNvSpPr txBox="1"/>
          <p:nvPr/>
        </p:nvSpPr>
        <p:spPr>
          <a:xfrm>
            <a:off x="7502612" y="2352072"/>
            <a:ext cx="4314568" cy="3477875"/>
          </a:xfrm>
          <a:prstGeom prst="rect">
            <a:avLst/>
          </a:prstGeom>
          <a:noFill/>
          <a:ln w="66675">
            <a:solidFill>
              <a:srgbClr val="7030A0"/>
            </a:solidFill>
          </a:ln>
        </p:spPr>
        <p:txBody>
          <a:bodyPr wrap="square" rtlCol="0">
            <a:spAutoFit/>
          </a:bodyPr>
          <a:lstStyle/>
          <a:p>
            <a:r>
              <a:rPr lang="nl-NL" sz="2200" dirty="0">
                <a:solidFill>
                  <a:srgbClr val="7030A0"/>
                </a:solidFill>
              </a:rPr>
              <a:t>Denk aan:</a:t>
            </a:r>
            <a:br>
              <a:rPr lang="nl-NL" sz="2200" dirty="0">
                <a:solidFill>
                  <a:srgbClr val="7030A0"/>
                </a:solidFill>
              </a:rPr>
            </a:br>
            <a:br>
              <a:rPr lang="nl-NL" sz="2200" dirty="0">
                <a:solidFill>
                  <a:srgbClr val="7030A0"/>
                </a:solidFill>
              </a:rPr>
            </a:br>
            <a:r>
              <a:rPr lang="nl-NL" sz="2200" dirty="0">
                <a:solidFill>
                  <a:srgbClr val="7030A0"/>
                </a:solidFill>
              </a:rPr>
              <a:t>- Waterveiligheid in combinatie met ruimtelijke ordening</a:t>
            </a:r>
          </a:p>
          <a:p>
            <a:r>
              <a:rPr lang="nl-NL" sz="2200" dirty="0">
                <a:solidFill>
                  <a:srgbClr val="7030A0"/>
                </a:solidFill>
              </a:rPr>
              <a:t>- Hittestress in combinatie met </a:t>
            </a:r>
            <a:r>
              <a:rPr lang="nl-NL" sz="2200" dirty="0" err="1">
                <a:solidFill>
                  <a:srgbClr val="7030A0"/>
                </a:solidFill>
              </a:rPr>
              <a:t>sustainable</a:t>
            </a:r>
            <a:r>
              <a:rPr lang="nl-NL" sz="2200" dirty="0">
                <a:solidFill>
                  <a:srgbClr val="7030A0"/>
                </a:solidFill>
              </a:rPr>
              <a:t> cities</a:t>
            </a:r>
            <a:br>
              <a:rPr lang="nl-NL" sz="2200" dirty="0">
                <a:solidFill>
                  <a:srgbClr val="7030A0"/>
                </a:solidFill>
              </a:rPr>
            </a:br>
            <a:r>
              <a:rPr lang="nl-NL" sz="2200" dirty="0">
                <a:solidFill>
                  <a:srgbClr val="7030A0"/>
                </a:solidFill>
              </a:rPr>
              <a:t>- Combinatie van wateroverlast met smart cities (</a:t>
            </a:r>
            <a:r>
              <a:rPr lang="nl-NL" sz="2200" dirty="0" err="1">
                <a:solidFill>
                  <a:srgbClr val="7030A0"/>
                </a:solidFill>
              </a:rPr>
              <a:t>overstromingsrisicobewustzijn</a:t>
            </a:r>
            <a:r>
              <a:rPr lang="nl-NL" sz="2200" dirty="0">
                <a:solidFill>
                  <a:srgbClr val="7030A0"/>
                </a:solidFill>
              </a:rPr>
              <a:t>); apps</a:t>
            </a:r>
          </a:p>
        </p:txBody>
      </p:sp>
    </p:spTree>
    <p:extLst>
      <p:ext uri="{BB962C8B-B14F-4D97-AF65-F5344CB8AC3E}">
        <p14:creationId xmlns:p14="http://schemas.microsoft.com/office/powerpoint/2010/main" val="2858406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45286-A2D9-08D6-C68D-E8292BA6A71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52F7B7-7C63-4E73-918A-BF0113E98E34}"/>
              </a:ext>
            </a:extLst>
          </p:cNvPr>
          <p:cNvSpPr>
            <a:spLocks noGrp="1"/>
          </p:cNvSpPr>
          <p:nvPr>
            <p:ph type="ctrTitle"/>
          </p:nvPr>
        </p:nvSpPr>
        <p:spPr>
          <a:xfrm>
            <a:off x="313736" y="150470"/>
            <a:ext cx="10473711" cy="1011237"/>
          </a:xfrm>
        </p:spPr>
        <p:txBody>
          <a:bodyPr>
            <a:normAutofit/>
          </a:bodyPr>
          <a:lstStyle/>
          <a:p>
            <a:pPr algn="l"/>
            <a:r>
              <a:rPr lang="nl-NL" sz="4400" dirty="0">
                <a:solidFill>
                  <a:srgbClr val="7030A0"/>
                </a:solidFill>
                <a:latin typeface="+mn-lt"/>
              </a:rPr>
              <a:t>Examenvraag vaardigheden</a:t>
            </a:r>
          </a:p>
        </p:txBody>
      </p:sp>
      <p:pic>
        <p:nvPicPr>
          <p:cNvPr id="4" name="Afbeelding 3">
            <a:extLst>
              <a:ext uri="{FF2B5EF4-FFF2-40B4-BE49-F238E27FC236}">
                <a16:creationId xmlns:a16="http://schemas.microsoft.com/office/drawing/2014/main" id="{DE27D1C9-5409-D210-3C3D-5F926BCC5695}"/>
              </a:ext>
            </a:extLst>
          </p:cNvPr>
          <p:cNvPicPr>
            <a:picLocks noChangeAspect="1"/>
          </p:cNvPicPr>
          <p:nvPr/>
        </p:nvPicPr>
        <p:blipFill>
          <a:blip r:embed="rId3"/>
          <a:stretch>
            <a:fillRect/>
          </a:stretch>
        </p:blipFill>
        <p:spPr>
          <a:xfrm>
            <a:off x="313736" y="1161707"/>
            <a:ext cx="9660806" cy="1820646"/>
          </a:xfrm>
          <a:prstGeom prst="rect">
            <a:avLst/>
          </a:prstGeom>
        </p:spPr>
      </p:pic>
      <p:pic>
        <p:nvPicPr>
          <p:cNvPr id="5" name="Afbeelding 4">
            <a:extLst>
              <a:ext uri="{FF2B5EF4-FFF2-40B4-BE49-F238E27FC236}">
                <a16:creationId xmlns:a16="http://schemas.microsoft.com/office/drawing/2014/main" id="{4A1CE656-E74C-1BAE-DC06-020314AD1575}"/>
              </a:ext>
            </a:extLst>
          </p:cNvPr>
          <p:cNvPicPr>
            <a:picLocks noChangeAspect="1"/>
          </p:cNvPicPr>
          <p:nvPr/>
        </p:nvPicPr>
        <p:blipFill>
          <a:blip r:embed="rId4"/>
          <a:stretch>
            <a:fillRect/>
          </a:stretch>
        </p:blipFill>
        <p:spPr>
          <a:xfrm>
            <a:off x="6313942" y="2619974"/>
            <a:ext cx="5295113" cy="3929107"/>
          </a:xfrm>
          <a:prstGeom prst="rect">
            <a:avLst/>
          </a:prstGeom>
        </p:spPr>
      </p:pic>
    </p:spTree>
    <p:extLst>
      <p:ext uri="{BB962C8B-B14F-4D97-AF65-F5344CB8AC3E}">
        <p14:creationId xmlns:p14="http://schemas.microsoft.com/office/powerpoint/2010/main" val="40955991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13736" y="150470"/>
            <a:ext cx="10473711" cy="1011237"/>
          </a:xfrm>
        </p:spPr>
        <p:txBody>
          <a:bodyPr>
            <a:normAutofit/>
          </a:bodyPr>
          <a:lstStyle/>
          <a:p>
            <a:pPr algn="l"/>
            <a:r>
              <a:rPr lang="nl-NL" sz="4400" dirty="0">
                <a:solidFill>
                  <a:srgbClr val="7030A0"/>
                </a:solidFill>
                <a:latin typeface="+mn-lt"/>
              </a:rPr>
              <a:t>Examenvraag ‘toekomstscenario’s’</a:t>
            </a:r>
          </a:p>
        </p:txBody>
      </p:sp>
      <p:pic>
        <p:nvPicPr>
          <p:cNvPr id="6" name="Afbeelding 5">
            <a:extLst>
              <a:ext uri="{FF2B5EF4-FFF2-40B4-BE49-F238E27FC236}">
                <a16:creationId xmlns:a16="http://schemas.microsoft.com/office/drawing/2014/main" id="{2548D12E-4CBF-4367-EF23-6BDA1D6B4EB3}"/>
              </a:ext>
            </a:extLst>
          </p:cNvPr>
          <p:cNvPicPr>
            <a:picLocks noChangeAspect="1"/>
          </p:cNvPicPr>
          <p:nvPr/>
        </p:nvPicPr>
        <p:blipFill>
          <a:blip r:embed="rId3"/>
          <a:stretch>
            <a:fillRect/>
          </a:stretch>
        </p:blipFill>
        <p:spPr>
          <a:xfrm>
            <a:off x="313736" y="1066427"/>
            <a:ext cx="10666357" cy="1881655"/>
          </a:xfrm>
          <a:prstGeom prst="rect">
            <a:avLst/>
          </a:prstGeom>
        </p:spPr>
      </p:pic>
      <p:pic>
        <p:nvPicPr>
          <p:cNvPr id="9" name="Afbeelding 8">
            <a:extLst>
              <a:ext uri="{FF2B5EF4-FFF2-40B4-BE49-F238E27FC236}">
                <a16:creationId xmlns:a16="http://schemas.microsoft.com/office/drawing/2014/main" id="{94E14AB5-8A12-F18C-8B49-A41C63CC485E}"/>
              </a:ext>
            </a:extLst>
          </p:cNvPr>
          <p:cNvPicPr>
            <a:picLocks noChangeAspect="1"/>
          </p:cNvPicPr>
          <p:nvPr/>
        </p:nvPicPr>
        <p:blipFill>
          <a:blip r:embed="rId4"/>
          <a:stretch>
            <a:fillRect/>
          </a:stretch>
        </p:blipFill>
        <p:spPr>
          <a:xfrm>
            <a:off x="5356964" y="2482834"/>
            <a:ext cx="4616687" cy="3943553"/>
          </a:xfrm>
          <a:prstGeom prst="rect">
            <a:avLst/>
          </a:prstGeom>
        </p:spPr>
      </p:pic>
    </p:spTree>
    <p:extLst>
      <p:ext uri="{BB962C8B-B14F-4D97-AF65-F5344CB8AC3E}">
        <p14:creationId xmlns:p14="http://schemas.microsoft.com/office/powerpoint/2010/main" val="36480998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1" descr="C:\Users\zws\AppData\Local\Microsoft\Windows\INetCache\Content.Word\563629-04-07-01.jpg">
            <a:extLst>
              <a:ext uri="{FF2B5EF4-FFF2-40B4-BE49-F238E27FC236}">
                <a16:creationId xmlns:a16="http://schemas.microsoft.com/office/drawing/2014/main" id="{99EED8E3-6BA8-417C-7BBD-94C7B13387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9390" y="549419"/>
            <a:ext cx="6453809" cy="575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71061" y="791059"/>
            <a:ext cx="4373217" cy="1011237"/>
          </a:xfrm>
        </p:spPr>
        <p:txBody>
          <a:bodyPr>
            <a:noAutofit/>
          </a:bodyPr>
          <a:lstStyle/>
          <a:p>
            <a:r>
              <a:rPr lang="nl-NL" dirty="0">
                <a:solidFill>
                  <a:srgbClr val="7030A0"/>
                </a:solidFill>
                <a:latin typeface="+mn-lt"/>
              </a:rPr>
              <a:t>Buurtprofiel</a:t>
            </a:r>
          </a:p>
        </p:txBody>
      </p:sp>
    </p:spTree>
    <p:extLst>
      <p:ext uri="{BB962C8B-B14F-4D97-AF65-F5344CB8AC3E}">
        <p14:creationId xmlns:p14="http://schemas.microsoft.com/office/powerpoint/2010/main" val="23727441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71060" y="791059"/>
            <a:ext cx="5910469" cy="1011237"/>
          </a:xfrm>
        </p:spPr>
        <p:txBody>
          <a:bodyPr>
            <a:normAutofit/>
          </a:bodyPr>
          <a:lstStyle/>
          <a:p>
            <a:r>
              <a:rPr lang="nl-NL" dirty="0">
                <a:solidFill>
                  <a:srgbClr val="7030A0"/>
                </a:solidFill>
                <a:latin typeface="+mn-lt"/>
              </a:rPr>
              <a:t>Herstructurering</a:t>
            </a:r>
          </a:p>
        </p:txBody>
      </p:sp>
      <p:pic>
        <p:nvPicPr>
          <p:cNvPr id="7" name="Picture 4" descr="Afbeeldingsresultaat voor cultuurfabriek veghel">
            <a:extLst>
              <a:ext uri="{FF2B5EF4-FFF2-40B4-BE49-F238E27FC236}">
                <a16:creationId xmlns:a16="http://schemas.microsoft.com/office/drawing/2014/main" id="{E83CD2FC-1BD8-0682-DBC6-31F87BE27A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9468" y="1863220"/>
            <a:ext cx="5764341" cy="43274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8" name="Groep 7">
            <a:extLst>
              <a:ext uri="{FF2B5EF4-FFF2-40B4-BE49-F238E27FC236}">
                <a16:creationId xmlns:a16="http://schemas.microsoft.com/office/drawing/2014/main" id="{A4006E60-1922-D4DC-E426-6BFD48E201D8}"/>
              </a:ext>
            </a:extLst>
          </p:cNvPr>
          <p:cNvGrpSpPr/>
          <p:nvPr/>
        </p:nvGrpSpPr>
        <p:grpSpPr>
          <a:xfrm>
            <a:off x="6949585" y="1296677"/>
            <a:ext cx="3882537" cy="4971202"/>
            <a:chOff x="6949585" y="1296677"/>
            <a:chExt cx="3882537" cy="4971202"/>
          </a:xfrm>
        </p:grpSpPr>
        <p:pic>
          <p:nvPicPr>
            <p:cNvPr id="9" name="Picture 2" descr="Afbeeldingsresultaat voor oude philipsfabrieken eindhoven">
              <a:extLst>
                <a:ext uri="{FF2B5EF4-FFF2-40B4-BE49-F238E27FC236}">
                  <a16:creationId xmlns:a16="http://schemas.microsoft.com/office/drawing/2014/main" id="{32C539CB-2194-EA76-6BAB-3EC31668E34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49585" y="1296677"/>
              <a:ext cx="3882537" cy="24932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Afbeeldingsresultaat voor strijp-s">
              <a:extLst>
                <a:ext uri="{FF2B5EF4-FFF2-40B4-BE49-F238E27FC236}">
                  <a16:creationId xmlns:a16="http://schemas.microsoft.com/office/drawing/2014/main" id="{60E6EEC8-078B-C668-4181-A4D486E528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51699" y="3789952"/>
              <a:ext cx="3880423" cy="24779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70727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71060" y="791059"/>
            <a:ext cx="5062331" cy="1011237"/>
          </a:xfrm>
        </p:spPr>
        <p:txBody>
          <a:bodyPr>
            <a:normAutofit/>
          </a:bodyPr>
          <a:lstStyle/>
          <a:p>
            <a:r>
              <a:rPr lang="nl-NL" dirty="0">
                <a:solidFill>
                  <a:srgbClr val="7030A0"/>
                </a:solidFill>
                <a:latin typeface="+mn-lt"/>
              </a:rPr>
              <a:t>Gentrification</a:t>
            </a:r>
          </a:p>
        </p:txBody>
      </p:sp>
      <p:pic>
        <p:nvPicPr>
          <p:cNvPr id="7170" name="Picture 2" descr="De beleving van de opgeleefde arbeiderswijk Klarendal (Arnhem)  Gentrification PDF Free Download">
            <a:extLst>
              <a:ext uri="{FF2B5EF4-FFF2-40B4-BE49-F238E27FC236}">
                <a16:creationId xmlns:a16="http://schemas.microsoft.com/office/drawing/2014/main" id="{C0CE235C-4A77-FB07-E2CF-A093B847D9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803" y="1918043"/>
            <a:ext cx="5839502" cy="3887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 name="Groep 2">
            <a:extLst>
              <a:ext uri="{FF2B5EF4-FFF2-40B4-BE49-F238E27FC236}">
                <a16:creationId xmlns:a16="http://schemas.microsoft.com/office/drawing/2014/main" id="{9BB40998-A283-E381-B286-087643981429}"/>
              </a:ext>
            </a:extLst>
          </p:cNvPr>
          <p:cNvGrpSpPr/>
          <p:nvPr/>
        </p:nvGrpSpPr>
        <p:grpSpPr>
          <a:xfrm>
            <a:off x="6758611" y="252874"/>
            <a:ext cx="5262734" cy="6352252"/>
            <a:chOff x="6601117" y="252874"/>
            <a:chExt cx="5262734" cy="6352252"/>
          </a:xfrm>
        </p:grpSpPr>
        <p:pic>
          <p:nvPicPr>
            <p:cNvPr id="4" name="Picture 2" descr="NDSM-loods - NDSM">
              <a:extLst>
                <a:ext uri="{FF2B5EF4-FFF2-40B4-BE49-F238E27FC236}">
                  <a16:creationId xmlns:a16="http://schemas.microsoft.com/office/drawing/2014/main" id="{0D62B5F2-B66A-C136-3F5E-051B461E2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1117" y="252874"/>
              <a:ext cx="5262734" cy="34711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NDSM-loods - NDSM">
              <a:extLst>
                <a:ext uri="{FF2B5EF4-FFF2-40B4-BE49-F238E27FC236}">
                  <a16:creationId xmlns:a16="http://schemas.microsoft.com/office/drawing/2014/main" id="{2CE39E95-F3F3-485F-2A0E-28DA0BD659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1969" y="3861763"/>
              <a:ext cx="4601029" cy="2743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048538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276667" y="471745"/>
            <a:ext cx="6913710" cy="1011237"/>
          </a:xfrm>
        </p:spPr>
        <p:txBody>
          <a:bodyPr>
            <a:normAutofit/>
          </a:bodyPr>
          <a:lstStyle/>
          <a:p>
            <a:pPr algn="l"/>
            <a:r>
              <a:rPr lang="nl-NL" dirty="0">
                <a:solidFill>
                  <a:srgbClr val="7030A0"/>
                </a:solidFill>
                <a:latin typeface="+mn-lt"/>
              </a:rPr>
              <a:t>Oefenen</a:t>
            </a:r>
            <a:endParaRPr lang="nl-NL" sz="5300" dirty="0">
              <a:solidFill>
                <a:srgbClr val="7030A0"/>
              </a:solidFill>
              <a:latin typeface="+mn-lt"/>
            </a:endParaRPr>
          </a:p>
        </p:txBody>
      </p:sp>
      <p:pic>
        <p:nvPicPr>
          <p:cNvPr id="3" name="Tijdelijke aanduiding voor inhoud 7">
            <a:extLst>
              <a:ext uri="{FF2B5EF4-FFF2-40B4-BE49-F238E27FC236}">
                <a16:creationId xmlns:a16="http://schemas.microsoft.com/office/drawing/2014/main" id="{B8C6B99B-6D5E-B6FF-F3BA-A1DE4B810365}"/>
              </a:ext>
            </a:extLst>
          </p:cNvPr>
          <p:cNvPicPr>
            <a:picLocks noChangeAspect="1"/>
          </p:cNvPicPr>
          <p:nvPr/>
        </p:nvPicPr>
        <p:blipFill>
          <a:blip r:embed="rId3"/>
          <a:stretch>
            <a:fillRect/>
          </a:stretch>
        </p:blipFill>
        <p:spPr>
          <a:xfrm>
            <a:off x="8091342" y="989419"/>
            <a:ext cx="3930939" cy="5030631"/>
          </a:xfrm>
          <a:prstGeom prst="rect">
            <a:avLst/>
          </a:prstGeom>
        </p:spPr>
      </p:pic>
      <p:pic>
        <p:nvPicPr>
          <p:cNvPr id="4" name="Afbeelding 3">
            <a:extLst>
              <a:ext uri="{FF2B5EF4-FFF2-40B4-BE49-F238E27FC236}">
                <a16:creationId xmlns:a16="http://schemas.microsoft.com/office/drawing/2014/main" id="{FC1D6D57-9A5E-BB43-48C6-A8000853FC26}"/>
              </a:ext>
            </a:extLst>
          </p:cNvPr>
          <p:cNvPicPr>
            <a:picLocks noChangeAspect="1"/>
          </p:cNvPicPr>
          <p:nvPr/>
        </p:nvPicPr>
        <p:blipFill>
          <a:blip r:embed="rId4"/>
          <a:stretch>
            <a:fillRect/>
          </a:stretch>
        </p:blipFill>
        <p:spPr>
          <a:xfrm>
            <a:off x="169719" y="1864014"/>
            <a:ext cx="5026171" cy="797805"/>
          </a:xfrm>
          <a:prstGeom prst="rect">
            <a:avLst/>
          </a:prstGeom>
        </p:spPr>
      </p:pic>
      <p:pic>
        <p:nvPicPr>
          <p:cNvPr id="5" name="Afbeelding 4">
            <a:extLst>
              <a:ext uri="{FF2B5EF4-FFF2-40B4-BE49-F238E27FC236}">
                <a16:creationId xmlns:a16="http://schemas.microsoft.com/office/drawing/2014/main" id="{4E7D661A-72C9-2E7A-8348-49CBDA16C866}"/>
              </a:ext>
            </a:extLst>
          </p:cNvPr>
          <p:cNvPicPr>
            <a:picLocks noChangeAspect="1"/>
          </p:cNvPicPr>
          <p:nvPr/>
        </p:nvPicPr>
        <p:blipFill>
          <a:blip r:embed="rId5"/>
          <a:stretch>
            <a:fillRect/>
          </a:stretch>
        </p:blipFill>
        <p:spPr>
          <a:xfrm>
            <a:off x="4985825" y="1095643"/>
            <a:ext cx="3404911" cy="5407891"/>
          </a:xfrm>
          <a:prstGeom prst="rect">
            <a:avLst/>
          </a:prstGeom>
        </p:spPr>
      </p:pic>
      <p:pic>
        <p:nvPicPr>
          <p:cNvPr id="6" name="Afbeelding 5">
            <a:extLst>
              <a:ext uri="{FF2B5EF4-FFF2-40B4-BE49-F238E27FC236}">
                <a16:creationId xmlns:a16="http://schemas.microsoft.com/office/drawing/2014/main" id="{B7C3918B-5151-147A-0E01-E5CC82A628B9}"/>
              </a:ext>
            </a:extLst>
          </p:cNvPr>
          <p:cNvPicPr>
            <a:picLocks noChangeAspect="1"/>
          </p:cNvPicPr>
          <p:nvPr/>
        </p:nvPicPr>
        <p:blipFill>
          <a:blip r:embed="rId6"/>
          <a:stretch>
            <a:fillRect/>
          </a:stretch>
        </p:blipFill>
        <p:spPr>
          <a:xfrm>
            <a:off x="948813" y="3041423"/>
            <a:ext cx="3930939" cy="2882213"/>
          </a:xfrm>
          <a:prstGeom prst="rect">
            <a:avLst/>
          </a:prstGeom>
        </p:spPr>
      </p:pic>
      <p:pic>
        <p:nvPicPr>
          <p:cNvPr id="7" name="Afbeelding 6">
            <a:extLst>
              <a:ext uri="{FF2B5EF4-FFF2-40B4-BE49-F238E27FC236}">
                <a16:creationId xmlns:a16="http://schemas.microsoft.com/office/drawing/2014/main" id="{71D88BF6-EDF4-EBBD-D47B-85848EC2A76D}"/>
              </a:ext>
            </a:extLst>
          </p:cNvPr>
          <p:cNvPicPr>
            <a:picLocks noChangeAspect="1"/>
          </p:cNvPicPr>
          <p:nvPr/>
        </p:nvPicPr>
        <p:blipFill>
          <a:blip r:embed="rId7"/>
          <a:stretch>
            <a:fillRect/>
          </a:stretch>
        </p:blipFill>
        <p:spPr>
          <a:xfrm>
            <a:off x="246535" y="2747302"/>
            <a:ext cx="5052240" cy="1253992"/>
          </a:xfrm>
          <a:prstGeom prst="rect">
            <a:avLst/>
          </a:prstGeom>
        </p:spPr>
      </p:pic>
    </p:spTree>
    <p:extLst>
      <p:ext uri="{BB962C8B-B14F-4D97-AF65-F5344CB8AC3E}">
        <p14:creationId xmlns:p14="http://schemas.microsoft.com/office/powerpoint/2010/main" val="423009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54976" y="0"/>
            <a:ext cx="9513167" cy="1011237"/>
          </a:xfrm>
        </p:spPr>
        <p:txBody>
          <a:bodyPr>
            <a:normAutofit/>
          </a:bodyPr>
          <a:lstStyle/>
          <a:p>
            <a:pPr algn="l"/>
            <a:r>
              <a:rPr lang="nl-NL" sz="4800" dirty="0">
                <a:solidFill>
                  <a:srgbClr val="7030A0"/>
                </a:solidFill>
                <a:latin typeface="+mn-lt"/>
              </a:rPr>
              <a:t>Vage antwoordconstructies </a:t>
            </a:r>
          </a:p>
        </p:txBody>
      </p:sp>
      <p:sp>
        <p:nvSpPr>
          <p:cNvPr id="28" name="Tijdelijke aanduiding voor inhoud 2">
            <a:extLst>
              <a:ext uri="{FF2B5EF4-FFF2-40B4-BE49-F238E27FC236}">
                <a16:creationId xmlns:a16="http://schemas.microsoft.com/office/drawing/2014/main" id="{020F7D99-A15F-B0E4-106D-FF54CEC19B76}"/>
              </a:ext>
            </a:extLst>
          </p:cNvPr>
          <p:cNvSpPr txBox="1">
            <a:spLocks/>
          </p:cNvSpPr>
          <p:nvPr/>
        </p:nvSpPr>
        <p:spPr>
          <a:xfrm>
            <a:off x="354976" y="1019584"/>
            <a:ext cx="10724108" cy="46365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nl-NL" dirty="0">
                <a:latin typeface="+mj-lt"/>
                <a:cs typeface="Segoe UI" panose="020B0502040204020203" pitchFamily="34" charset="0"/>
              </a:rPr>
              <a:t>… door </a:t>
            </a:r>
            <a:r>
              <a:rPr lang="nl-NL" b="1" dirty="0">
                <a:latin typeface="+mj-lt"/>
                <a:cs typeface="Segoe UI" panose="020B0502040204020203" pitchFamily="34" charset="0"/>
              </a:rPr>
              <a:t>een ontwikkeling</a:t>
            </a:r>
            <a:r>
              <a:rPr lang="nl-NL" dirty="0">
                <a:latin typeface="+mj-lt"/>
                <a:cs typeface="Segoe UI" panose="020B0502040204020203" pitchFamily="34" charset="0"/>
              </a:rPr>
              <a:t>, veranderde het …</a:t>
            </a:r>
          </a:p>
          <a:p>
            <a:pPr>
              <a:lnSpc>
                <a:spcPct val="150000"/>
              </a:lnSpc>
            </a:pPr>
            <a:r>
              <a:rPr lang="nl-NL" dirty="0">
                <a:latin typeface="+mj-lt"/>
                <a:cs typeface="Segoe UI" panose="020B0502040204020203" pitchFamily="34" charset="0"/>
              </a:rPr>
              <a:t>… in </a:t>
            </a:r>
            <a:r>
              <a:rPr lang="nl-NL" b="1" dirty="0">
                <a:latin typeface="+mj-lt"/>
                <a:cs typeface="Segoe UI" panose="020B0502040204020203" pitchFamily="34" charset="0"/>
              </a:rPr>
              <a:t>een gebied </a:t>
            </a:r>
          </a:p>
          <a:p>
            <a:pPr>
              <a:lnSpc>
                <a:spcPct val="150000"/>
              </a:lnSpc>
            </a:pPr>
            <a:r>
              <a:rPr lang="nl-NL" dirty="0">
                <a:latin typeface="+mj-lt"/>
                <a:cs typeface="Segoe UI" panose="020B0502040204020203" pitchFamily="34" charset="0"/>
              </a:rPr>
              <a:t>… de </a:t>
            </a:r>
            <a:r>
              <a:rPr lang="nl-NL" b="1" dirty="0">
                <a:latin typeface="+mj-lt"/>
                <a:cs typeface="Segoe UI" panose="020B0502040204020203" pitchFamily="34" charset="0"/>
              </a:rPr>
              <a:t>ene plaat</a:t>
            </a:r>
            <a:r>
              <a:rPr lang="nl-NL" dirty="0">
                <a:latin typeface="+mj-lt"/>
                <a:cs typeface="Segoe UI" panose="020B0502040204020203" pitchFamily="34" charset="0"/>
              </a:rPr>
              <a:t> duikt </a:t>
            </a:r>
            <a:r>
              <a:rPr lang="nl-NL" b="1" dirty="0">
                <a:latin typeface="+mj-lt"/>
                <a:cs typeface="Segoe UI" panose="020B0502040204020203" pitchFamily="34" charset="0"/>
              </a:rPr>
              <a:t>onder de andere</a:t>
            </a:r>
          </a:p>
          <a:p>
            <a:pPr>
              <a:lnSpc>
                <a:spcPct val="150000"/>
              </a:lnSpc>
            </a:pPr>
            <a:r>
              <a:rPr lang="nl-NL" b="1" dirty="0">
                <a:latin typeface="+mj-lt"/>
                <a:cs typeface="Segoe UI" panose="020B0502040204020203" pitchFamily="34" charset="0"/>
              </a:rPr>
              <a:t>… ze </a:t>
            </a:r>
            <a:r>
              <a:rPr lang="nl-NL" dirty="0">
                <a:latin typeface="+mj-lt"/>
                <a:cs typeface="Segoe UI" panose="020B0502040204020203" pitchFamily="34" charset="0"/>
              </a:rPr>
              <a:t>zijn verder ontwikkeld in</a:t>
            </a:r>
            <a:endParaRPr lang="nl-NL" b="1" dirty="0">
              <a:latin typeface="+mj-lt"/>
              <a:cs typeface="Segoe UI" panose="020B0502040204020203" pitchFamily="34" charset="0"/>
            </a:endParaRPr>
          </a:p>
          <a:p>
            <a:pPr>
              <a:lnSpc>
                <a:spcPct val="150000"/>
              </a:lnSpc>
            </a:pPr>
            <a:r>
              <a:rPr lang="nl-NL" dirty="0">
                <a:latin typeface="+mj-lt"/>
                <a:cs typeface="Segoe UI" panose="020B0502040204020203" pitchFamily="34" charset="0"/>
              </a:rPr>
              <a:t>… je ziet dat </a:t>
            </a:r>
            <a:r>
              <a:rPr lang="nl-NL" b="1" dirty="0">
                <a:latin typeface="+mj-lt"/>
                <a:cs typeface="Segoe UI" panose="020B0502040204020203" pitchFamily="34" charset="0"/>
              </a:rPr>
              <a:t>boven/onder</a:t>
            </a:r>
            <a:r>
              <a:rPr lang="nl-NL" dirty="0">
                <a:latin typeface="+mj-lt"/>
                <a:cs typeface="Segoe UI" panose="020B0502040204020203" pitchFamily="34" charset="0"/>
              </a:rPr>
              <a:t> het gebied minder neerslag valt.	</a:t>
            </a:r>
          </a:p>
          <a:p>
            <a:pPr>
              <a:lnSpc>
                <a:spcPct val="150000"/>
              </a:lnSpc>
            </a:pPr>
            <a:r>
              <a:rPr lang="nl-NL" dirty="0">
                <a:latin typeface="+mj-lt"/>
                <a:cs typeface="Segoe UI" panose="020B0502040204020203" pitchFamily="34" charset="0"/>
              </a:rPr>
              <a:t>… in Bolivia wordt een </a:t>
            </a:r>
            <a:r>
              <a:rPr lang="nl-NL" b="1" dirty="0">
                <a:latin typeface="+mj-lt"/>
                <a:cs typeface="Segoe UI" panose="020B0502040204020203" pitchFamily="34" charset="0"/>
              </a:rPr>
              <a:t>ander beleid</a:t>
            </a:r>
            <a:r>
              <a:rPr lang="nl-NL" dirty="0">
                <a:latin typeface="+mj-lt"/>
                <a:cs typeface="Segoe UI" panose="020B0502040204020203" pitchFamily="34" charset="0"/>
              </a:rPr>
              <a:t> gevoerd dan in Chili</a:t>
            </a:r>
          </a:p>
          <a:p>
            <a:pPr>
              <a:lnSpc>
                <a:spcPct val="150000"/>
              </a:lnSpc>
            </a:pPr>
            <a:r>
              <a:rPr lang="nl-NL" dirty="0">
                <a:latin typeface="+mj-lt"/>
                <a:cs typeface="Segoe UI" panose="020B0502040204020203" pitchFamily="34" charset="0"/>
              </a:rPr>
              <a:t>… het regiem wordt groter …</a:t>
            </a:r>
          </a:p>
        </p:txBody>
      </p:sp>
      <p:sp>
        <p:nvSpPr>
          <p:cNvPr id="4" name="Tekstvak 3">
            <a:extLst>
              <a:ext uri="{FF2B5EF4-FFF2-40B4-BE49-F238E27FC236}">
                <a16:creationId xmlns:a16="http://schemas.microsoft.com/office/drawing/2014/main" id="{BEDF7E68-17E4-4187-1076-4AD0E4E9BFC2}"/>
              </a:ext>
            </a:extLst>
          </p:cNvPr>
          <p:cNvSpPr txBox="1"/>
          <p:nvPr/>
        </p:nvSpPr>
        <p:spPr>
          <a:xfrm>
            <a:off x="3730806" y="5288340"/>
            <a:ext cx="1056290" cy="1569660"/>
          </a:xfrm>
          <a:prstGeom prst="rect">
            <a:avLst/>
          </a:prstGeom>
          <a:noFill/>
        </p:spPr>
        <p:txBody>
          <a:bodyPr wrap="square" rtlCol="0">
            <a:spAutoFit/>
          </a:bodyPr>
          <a:lstStyle/>
          <a:p>
            <a:r>
              <a:rPr lang="nl-NL" sz="9600" dirty="0">
                <a:solidFill>
                  <a:srgbClr val="FF0000"/>
                </a:solidFill>
                <a:latin typeface="Agency FB" panose="020B0503020202020204" pitchFamily="34" charset="0"/>
                <a:ea typeface="ADLaM Display" panose="02010000000000000000" pitchFamily="2" charset="0"/>
                <a:cs typeface="ADLaM Display" panose="02010000000000000000" pitchFamily="2" charset="0"/>
              </a:rPr>
              <a:t>X</a:t>
            </a:r>
          </a:p>
        </p:txBody>
      </p:sp>
    </p:spTree>
    <p:extLst>
      <p:ext uri="{BB962C8B-B14F-4D97-AF65-F5344CB8AC3E}">
        <p14:creationId xmlns:p14="http://schemas.microsoft.com/office/powerpoint/2010/main" val="3108013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B674F6-C562-4F76-84FE-5A6E65846230}"/>
              </a:ext>
            </a:extLst>
          </p:cNvPr>
          <p:cNvSpPr>
            <a:spLocks noGrp="1"/>
          </p:cNvSpPr>
          <p:nvPr>
            <p:ph type="ctrTitle"/>
          </p:nvPr>
        </p:nvSpPr>
        <p:spPr>
          <a:xfrm>
            <a:off x="371061" y="791059"/>
            <a:ext cx="5724939" cy="1011237"/>
          </a:xfrm>
        </p:spPr>
        <p:txBody>
          <a:bodyPr/>
          <a:lstStyle/>
          <a:p>
            <a:r>
              <a:rPr lang="nl-NL" dirty="0">
                <a:solidFill>
                  <a:srgbClr val="7030A0"/>
                </a:solidFill>
                <a:latin typeface="+mn-lt"/>
              </a:rPr>
              <a:t>Domein Wereld</a:t>
            </a:r>
          </a:p>
        </p:txBody>
      </p:sp>
      <p:sp>
        <p:nvSpPr>
          <p:cNvPr id="3" name="Ondertitel 2">
            <a:extLst>
              <a:ext uri="{FF2B5EF4-FFF2-40B4-BE49-F238E27FC236}">
                <a16:creationId xmlns:a16="http://schemas.microsoft.com/office/drawing/2014/main" id="{A745CA3A-1013-4129-828C-01E25CFA2E52}"/>
              </a:ext>
            </a:extLst>
          </p:cNvPr>
          <p:cNvSpPr>
            <a:spLocks noGrp="1"/>
          </p:cNvSpPr>
          <p:nvPr>
            <p:ph type="subTitle" idx="1"/>
          </p:nvPr>
        </p:nvSpPr>
        <p:spPr>
          <a:xfrm>
            <a:off x="728870" y="1998526"/>
            <a:ext cx="9144000" cy="3463159"/>
          </a:xfrm>
        </p:spPr>
        <p:txBody>
          <a:bodyPr>
            <a:normAutofit/>
          </a:bodyPr>
          <a:lstStyle/>
          <a:p>
            <a:pPr marL="342900" indent="-342900" algn="l">
              <a:buFont typeface="Arial" panose="020B0604020202020204" pitchFamily="34" charset="0"/>
              <a:buChar char="•"/>
            </a:pPr>
            <a:r>
              <a:rPr lang="nl-NL" dirty="0">
                <a:solidFill>
                  <a:srgbClr val="7030A0"/>
                </a:solidFill>
              </a:rPr>
              <a:t>Weet wat er in de wereld gebeurt..</a:t>
            </a:r>
          </a:p>
          <a:p>
            <a:pPr marL="342900" indent="-342900" algn="l">
              <a:buFont typeface="Arial" panose="020B0604020202020204" pitchFamily="34" charset="0"/>
              <a:buChar char="•"/>
            </a:pPr>
            <a:r>
              <a:rPr lang="nl-NL" dirty="0">
                <a:solidFill>
                  <a:srgbClr val="7030A0"/>
                </a:solidFill>
              </a:rPr>
              <a:t>Wereldsysteem / centrum-periferiemodel</a:t>
            </a:r>
          </a:p>
          <a:p>
            <a:pPr marL="342900" indent="-342900" algn="l">
              <a:buFont typeface="Arial" panose="020B0604020202020204" pitchFamily="34" charset="0"/>
              <a:buChar char="•"/>
            </a:pPr>
            <a:r>
              <a:rPr lang="nl-NL" dirty="0">
                <a:solidFill>
                  <a:srgbClr val="7030A0"/>
                </a:solidFill>
              </a:rPr>
              <a:t>Stedelijke gebieden in de V.S.</a:t>
            </a:r>
          </a:p>
          <a:p>
            <a:pPr marL="342900" indent="-342900" algn="l">
              <a:buFont typeface="Arial" panose="020B0604020202020204" pitchFamily="34" charset="0"/>
              <a:buChar char="•"/>
            </a:pPr>
            <a:r>
              <a:rPr lang="nl-NL" dirty="0">
                <a:solidFill>
                  <a:srgbClr val="7030A0"/>
                </a:solidFill>
              </a:rPr>
              <a:t>Productieketen / triade / </a:t>
            </a:r>
            <a:r>
              <a:rPr lang="nl-NL" dirty="0" err="1">
                <a:solidFill>
                  <a:srgbClr val="7030A0"/>
                </a:solidFill>
              </a:rPr>
              <a:t>global</a:t>
            </a:r>
            <a:r>
              <a:rPr lang="nl-NL" dirty="0">
                <a:solidFill>
                  <a:srgbClr val="7030A0"/>
                </a:solidFill>
              </a:rPr>
              <a:t> shift</a:t>
            </a:r>
          </a:p>
          <a:p>
            <a:pPr marL="342900" indent="-342900" algn="l">
              <a:buFont typeface="Arial" panose="020B0604020202020204" pitchFamily="34" charset="0"/>
              <a:buChar char="•"/>
            </a:pPr>
            <a:r>
              <a:rPr lang="nl-NL" dirty="0" err="1">
                <a:solidFill>
                  <a:srgbClr val="7030A0"/>
                </a:solidFill>
              </a:rPr>
              <a:t>Rehoring</a:t>
            </a:r>
            <a:r>
              <a:rPr lang="nl-NL" dirty="0">
                <a:solidFill>
                  <a:srgbClr val="7030A0"/>
                </a:solidFill>
              </a:rPr>
              <a:t> / offshoring / outsourcing</a:t>
            </a:r>
          </a:p>
          <a:p>
            <a:pPr marL="342900" indent="-342900" algn="l">
              <a:buFont typeface="Arial" panose="020B0604020202020204" pitchFamily="34" charset="0"/>
              <a:buChar char="•"/>
            </a:pPr>
            <a:r>
              <a:rPr lang="nl-NL" dirty="0">
                <a:solidFill>
                  <a:srgbClr val="7030A0"/>
                </a:solidFill>
              </a:rPr>
              <a:t>Ruimtelijke afwenteling</a:t>
            </a:r>
          </a:p>
          <a:p>
            <a:pPr marL="342900" indent="-342900" algn="l">
              <a:buFont typeface="Arial" panose="020B0604020202020204" pitchFamily="34" charset="0"/>
              <a:buChar char="•"/>
            </a:pPr>
            <a:r>
              <a:rPr lang="nl-NL" dirty="0">
                <a:solidFill>
                  <a:srgbClr val="7030A0"/>
                </a:solidFill>
              </a:rPr>
              <a:t>Zuid-zuid investeringen</a:t>
            </a:r>
          </a:p>
          <a:p>
            <a:pPr algn="l"/>
            <a:endParaRPr lang="nl-NL" dirty="0">
              <a:solidFill>
                <a:srgbClr val="7030A0"/>
              </a:solidFill>
            </a:endParaRPr>
          </a:p>
        </p:txBody>
      </p:sp>
      <p:pic>
        <p:nvPicPr>
          <p:cNvPr id="2050" name="Picture 2" descr="Globalisering is goed voor iedereen. - Het Alforto-raamwerk">
            <a:extLst>
              <a:ext uri="{FF2B5EF4-FFF2-40B4-BE49-F238E27FC236}">
                <a16:creationId xmlns:a16="http://schemas.microsoft.com/office/drawing/2014/main" id="{E9AC5204-E775-AC2A-745D-E551C66564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674056"/>
            <a:ext cx="5533339" cy="48289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7325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angepast 1">
      <a:majorFont>
        <a:latin typeface="Effra"/>
        <a:ea typeface=""/>
        <a:cs typeface=""/>
      </a:majorFont>
      <a:minorFont>
        <a:latin typeface="Eff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8247FA64881B94F9BBC357D606F820D" ma:contentTypeVersion="13" ma:contentTypeDescription="Een nieuw document maken." ma:contentTypeScope="" ma:versionID="0f34482a79ed0c103b4af3e7a1fa9d7f">
  <xsd:schema xmlns:xsd="http://www.w3.org/2001/XMLSchema" xmlns:xs="http://www.w3.org/2001/XMLSchema" xmlns:p="http://schemas.microsoft.com/office/2006/metadata/properties" xmlns:ns2="e7183d92-7d1c-4abc-9060-17c5b27035f0" xmlns:ns3="65a11041-aba8-449e-bef6-559f13c05a59" targetNamespace="http://schemas.microsoft.com/office/2006/metadata/properties" ma:root="true" ma:fieldsID="7af6e08dcbe076de585e6e1d6f170722" ns2:_="" ns3:_="">
    <xsd:import namespace="e7183d92-7d1c-4abc-9060-17c5b27035f0"/>
    <xsd:import namespace="65a11041-aba8-449e-bef6-559f13c05a5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83d92-7d1c-4abc-9060-17c5b27035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5a11041-aba8-449e-bef6-559f13c05a59"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A64BCF-F95D-41F2-B3E1-49290C13CB41}">
  <ds:schemaRefs>
    <ds:schemaRef ds:uri="http://schemas.microsoft.com/sharepoint/v3/contenttype/forms"/>
  </ds:schemaRefs>
</ds:datastoreItem>
</file>

<file path=customXml/itemProps2.xml><?xml version="1.0" encoding="utf-8"?>
<ds:datastoreItem xmlns:ds="http://schemas.openxmlformats.org/officeDocument/2006/customXml" ds:itemID="{455C2F5F-7E69-4F5B-94E4-8DD151D626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183d92-7d1c-4abc-9060-17c5b27035f0"/>
    <ds:schemaRef ds:uri="65a11041-aba8-449e-bef6-559f13c05a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1BC580-947A-4107-8AF5-50C7CD04590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5337</TotalTime>
  <Words>1790</Words>
  <Application>Microsoft Macintosh PowerPoint</Application>
  <PresentationFormat>Breedbeeld</PresentationFormat>
  <Paragraphs>437</Paragraphs>
  <Slides>78</Slides>
  <Notes>77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78</vt:i4>
      </vt:variant>
    </vt:vector>
  </HeadingPairs>
  <TitlesOfParts>
    <vt:vector size="86" baseType="lpstr">
      <vt:lpstr>Agency FB</vt:lpstr>
      <vt:lpstr>Arial</vt:lpstr>
      <vt:lpstr>Avenir Next Medium</vt:lpstr>
      <vt:lpstr>Calibri</vt:lpstr>
      <vt:lpstr>Effra</vt:lpstr>
      <vt:lpstr>Times New Roman</vt:lpstr>
      <vt:lpstr>Wingdings</vt:lpstr>
      <vt:lpstr>Kantoorthema</vt:lpstr>
      <vt:lpstr>Aardrijkskunde algemeen </vt:lpstr>
      <vt:lpstr>Toetsmatrix</vt:lpstr>
      <vt:lpstr>Geografische  dimensies</vt:lpstr>
      <vt:lpstr>Schaalniveaus</vt:lpstr>
      <vt:lpstr>Type vragen </vt:lpstr>
      <vt:lpstr>Type vragen </vt:lpstr>
      <vt:lpstr>WAUW-strategie</vt:lpstr>
      <vt:lpstr>Vage antwoordconstructies </vt:lpstr>
      <vt:lpstr>Domein Wereld</vt:lpstr>
      <vt:lpstr>PowerPoint-presentatie</vt:lpstr>
      <vt:lpstr>Ontwikkelingen economische globalisering</vt:lpstr>
      <vt:lpstr>Reshoring</vt:lpstr>
      <vt:lpstr>Examenvraag ‘reshoring’</vt:lpstr>
      <vt:lpstr>Examenvraag ‘reshoring’</vt:lpstr>
      <vt:lpstr>Afwenteling</vt:lpstr>
      <vt:lpstr>Examenvraag ‘afwenteling’</vt:lpstr>
      <vt:lpstr>Stedelijke gebieden in de V.S.</vt:lpstr>
      <vt:lpstr>Stedelijke gebieden in de V.S.</vt:lpstr>
      <vt:lpstr>Examenvraag ‘wereldsteden’</vt:lpstr>
      <vt:lpstr>Megalopolis en belang San Francisco</vt:lpstr>
      <vt:lpstr>Examenvraag ‘Steden in de V.S’ (functie van steden, segregatie, polarisatie)</vt:lpstr>
      <vt:lpstr>BRICS-MIT landen</vt:lpstr>
      <vt:lpstr>PowerPoint-presentatie</vt:lpstr>
      <vt:lpstr>PowerPoint-presentatie</vt:lpstr>
      <vt:lpstr>Demografisch transitiemodel</vt:lpstr>
      <vt:lpstr>Domein Aarde</vt:lpstr>
      <vt:lpstr>Ridge push v.s. slab pull</vt:lpstr>
      <vt:lpstr>Rekspanning</vt:lpstr>
      <vt:lpstr>Complexe plaattektoniek in Middellandse Zeegebied</vt:lpstr>
      <vt:lpstr>Complexe plaattektoniek in Middellandse Zeegebied</vt:lpstr>
      <vt:lpstr>Complexe plaattektoniek in Middellandse Zeegebied</vt:lpstr>
      <vt:lpstr>Platentektoniek: tsunami’s</vt:lpstr>
      <vt:lpstr>Platentektoniek: stappenplan</vt:lpstr>
      <vt:lpstr>Verwering</vt:lpstr>
      <vt:lpstr>Verwering</vt:lpstr>
      <vt:lpstr>Chemische verwering</vt:lpstr>
      <vt:lpstr>Erosie</vt:lpstr>
      <vt:lpstr>Erosie + sedimentatie</vt:lpstr>
      <vt:lpstr>Erosie + sedimentatie</vt:lpstr>
      <vt:lpstr>Erosie + sedimentatie</vt:lpstr>
      <vt:lpstr>Samenhang tussen verwering, erosie en sedimentatie</vt:lpstr>
      <vt:lpstr>Examenvraag ‘exogene processen’</vt:lpstr>
      <vt:lpstr>Gesteentegroepen</vt:lpstr>
      <vt:lpstr>Gesteentegroepen</vt:lpstr>
      <vt:lpstr>Gesteentegroepen</vt:lpstr>
      <vt:lpstr>Gesteentekringloop</vt:lpstr>
      <vt:lpstr>Verschuiving van de ITCZ</vt:lpstr>
      <vt:lpstr>Situatie in juli</vt:lpstr>
      <vt:lpstr>Situatie in januari</vt:lpstr>
      <vt:lpstr>Verschuivende drukgebieden</vt:lpstr>
      <vt:lpstr>Examenvraag ‘luchtdrukgebieden Middellandse Zeegebied’ </vt:lpstr>
      <vt:lpstr>Gevolgen van neerslagpatronen – tijden van watertekort</vt:lpstr>
      <vt:lpstr>ITCZ</vt:lpstr>
      <vt:lpstr>Passaatwinden</vt:lpstr>
      <vt:lpstr>Moessonwinden </vt:lpstr>
      <vt:lpstr>El Niño &amp; La Niña </vt:lpstr>
      <vt:lpstr>El Niño &amp; La Niña </vt:lpstr>
      <vt:lpstr>Klimaat</vt:lpstr>
      <vt:lpstr>Domein Zuid-Amerika</vt:lpstr>
      <vt:lpstr>Zuid-Amerika: politiek</vt:lpstr>
      <vt:lpstr>Examenvraag ‘Politiek en economie’</vt:lpstr>
      <vt:lpstr>Examenvraag ‘Politiek en economie’</vt:lpstr>
      <vt:lpstr>Zuid-Amerika: Fysisch</vt:lpstr>
      <vt:lpstr>Examenvraag ‘Zuid-Amerika’</vt:lpstr>
      <vt:lpstr>PowerPoint-presentatie</vt:lpstr>
      <vt:lpstr>PowerPoint-presentatie</vt:lpstr>
      <vt:lpstr>PowerPoint-presentatie</vt:lpstr>
      <vt:lpstr>Oefenvraag</vt:lpstr>
      <vt:lpstr>Domein Leefomgeving</vt:lpstr>
      <vt:lpstr>Drietrapsstrategie</vt:lpstr>
      <vt:lpstr>Waterbeleid in NL</vt:lpstr>
      <vt:lpstr>Leefomgeving: Water en steden combi!</vt:lpstr>
      <vt:lpstr>Examenvraag vaardigheden</vt:lpstr>
      <vt:lpstr>Examenvraag ‘toekomstscenario’s’</vt:lpstr>
      <vt:lpstr>Buurtprofiel</vt:lpstr>
      <vt:lpstr>Herstructurering</vt:lpstr>
      <vt:lpstr>Gentrification</vt:lpstr>
      <vt:lpstr>Oefenen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Jasper Piersma</cp:lastModifiedBy>
  <cp:revision>56</cp:revision>
  <dcterms:created xsi:type="dcterms:W3CDTF">2022-04-29T11:47:46Z</dcterms:created>
  <dcterms:modified xsi:type="dcterms:W3CDTF">2025-05-18T12:04:52Z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0x01010088247FA64881B94F9BBC357D606F820D</vt:lpwstr>
  </property>
</Properties>
</file>