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8"/>
  </p:notesMasterIdLst>
  <p:sldIdLst>
    <p:sldId id="256" r:id="rId5"/>
    <p:sldId id="2595" r:id="rId6"/>
    <p:sldId id="268" r:id="rId7"/>
    <p:sldId id="269" r:id="rId8"/>
    <p:sldId id="2630" r:id="rId9"/>
    <p:sldId id="482" r:id="rId10"/>
    <p:sldId id="435" r:id="rId11"/>
    <p:sldId id="259" r:id="rId12"/>
    <p:sldId id="481" r:id="rId13"/>
    <p:sldId id="258" r:id="rId14"/>
    <p:sldId id="257" r:id="rId15"/>
    <p:sldId id="2580" r:id="rId16"/>
    <p:sldId id="466" r:id="rId17"/>
    <p:sldId id="467" r:id="rId18"/>
    <p:sldId id="468" r:id="rId19"/>
    <p:sldId id="2581" r:id="rId20"/>
    <p:sldId id="2587" r:id="rId21"/>
    <p:sldId id="2531" r:id="rId22"/>
    <p:sldId id="2577" r:id="rId23"/>
    <p:sldId id="2588" r:id="rId24"/>
    <p:sldId id="2589" r:id="rId25"/>
    <p:sldId id="262" r:id="rId26"/>
    <p:sldId id="2578" r:id="rId27"/>
    <p:sldId id="2579" r:id="rId28"/>
    <p:sldId id="2572" r:id="rId29"/>
    <p:sldId id="2573" r:id="rId30"/>
    <p:sldId id="2575" r:id="rId31"/>
    <p:sldId id="2576" r:id="rId32"/>
    <p:sldId id="260" r:id="rId33"/>
    <p:sldId id="265" r:id="rId34"/>
    <p:sldId id="2582" r:id="rId35"/>
    <p:sldId id="261" r:id="rId36"/>
    <p:sldId id="405" r:id="rId37"/>
    <p:sldId id="352" r:id="rId38"/>
    <p:sldId id="406" r:id="rId39"/>
    <p:sldId id="356" r:id="rId40"/>
    <p:sldId id="357" r:id="rId41"/>
    <p:sldId id="407" r:id="rId42"/>
    <p:sldId id="408" r:id="rId43"/>
    <p:sldId id="2629" r:id="rId44"/>
    <p:sldId id="409" r:id="rId45"/>
    <p:sldId id="410" r:id="rId46"/>
    <p:sldId id="411" r:id="rId47"/>
    <p:sldId id="412" r:id="rId48"/>
    <p:sldId id="2562" r:id="rId49"/>
    <p:sldId id="2563" r:id="rId50"/>
    <p:sldId id="2564" r:id="rId51"/>
    <p:sldId id="2570" r:id="rId52"/>
    <p:sldId id="2565" r:id="rId53"/>
    <p:sldId id="2566" r:id="rId54"/>
    <p:sldId id="2567" r:id="rId55"/>
    <p:sldId id="2568" r:id="rId56"/>
    <p:sldId id="2569" r:id="rId57"/>
    <p:sldId id="472" r:id="rId58"/>
    <p:sldId id="336" r:id="rId59"/>
    <p:sldId id="474" r:id="rId60"/>
    <p:sldId id="473" r:id="rId61"/>
    <p:sldId id="475" r:id="rId62"/>
    <p:sldId id="396" r:id="rId63"/>
    <p:sldId id="462" r:id="rId64"/>
    <p:sldId id="397" r:id="rId65"/>
    <p:sldId id="2583" r:id="rId66"/>
    <p:sldId id="2590" r:id="rId67"/>
    <p:sldId id="2591" r:id="rId68"/>
    <p:sldId id="2584" r:id="rId69"/>
    <p:sldId id="2592" r:id="rId70"/>
    <p:sldId id="386" r:id="rId71"/>
    <p:sldId id="360" r:id="rId72"/>
    <p:sldId id="361" r:id="rId73"/>
    <p:sldId id="362" r:id="rId74"/>
    <p:sldId id="461" r:id="rId75"/>
    <p:sldId id="2610" r:id="rId76"/>
    <p:sldId id="363" r:id="rId77"/>
    <p:sldId id="2598" r:id="rId78"/>
    <p:sldId id="2585" r:id="rId79"/>
    <p:sldId id="2586" r:id="rId80"/>
    <p:sldId id="2593" r:id="rId81"/>
    <p:sldId id="2594" r:id="rId82"/>
    <p:sldId id="2628" r:id="rId83"/>
    <p:sldId id="2613" r:id="rId84"/>
    <p:sldId id="263" r:id="rId85"/>
    <p:sldId id="266" r:id="rId86"/>
    <p:sldId id="267" r:id="rId8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5698D6-1AB0-4E86-BE8B-DFB2038B5427}" v="28" dt="2025-05-16T13:53:56.0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1" autoAdjust="0"/>
    <p:restoredTop sz="94532"/>
  </p:normalViewPr>
  <p:slideViewPr>
    <p:cSldViewPr snapToGrid="0">
      <p:cViewPr varScale="1">
        <p:scale>
          <a:sx n="101" d="100"/>
          <a:sy n="101" d="100"/>
        </p:scale>
        <p:origin x="216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viewProps" Target="view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dde Nuijten" userId="9b43095f-c0a5-4a7a-9a7b-bf2a25482130" providerId="ADAL" clId="{775698D6-1AB0-4E86-BE8B-DFB2038B5427}"/>
    <pc:docChg chg="custSel addSld modSld">
      <pc:chgData name="Hidde Nuijten" userId="9b43095f-c0a5-4a7a-9a7b-bf2a25482130" providerId="ADAL" clId="{775698D6-1AB0-4E86-BE8B-DFB2038B5427}" dt="2025-05-16T13:54:59.938" v="488" actId="20577"/>
      <pc:docMkLst>
        <pc:docMk/>
      </pc:docMkLst>
      <pc:sldChg chg="modSp mod">
        <pc:chgData name="Hidde Nuijten" userId="9b43095f-c0a5-4a7a-9a7b-bf2a25482130" providerId="ADAL" clId="{775698D6-1AB0-4E86-BE8B-DFB2038B5427}" dt="2025-05-16T13:54:43.493" v="430" actId="20577"/>
        <pc:sldMkLst>
          <pc:docMk/>
          <pc:sldMk cId="178847664" sldId="2588"/>
        </pc:sldMkLst>
        <pc:spChg chg="mod">
          <ac:chgData name="Hidde Nuijten" userId="9b43095f-c0a5-4a7a-9a7b-bf2a25482130" providerId="ADAL" clId="{775698D6-1AB0-4E86-BE8B-DFB2038B5427}" dt="2025-05-16T13:54:43.493" v="430" actId="20577"/>
          <ac:spMkLst>
            <pc:docMk/>
            <pc:sldMk cId="178847664" sldId="2588"/>
            <ac:spMk id="11" creationId="{C1556B4F-5C9A-B3BF-EE02-4B0AEA7D20AF}"/>
          </ac:spMkLst>
        </pc:spChg>
      </pc:sldChg>
      <pc:sldChg chg="modSp mod">
        <pc:chgData name="Hidde Nuijten" userId="9b43095f-c0a5-4a7a-9a7b-bf2a25482130" providerId="ADAL" clId="{775698D6-1AB0-4E86-BE8B-DFB2038B5427}" dt="2025-05-16T13:54:59.938" v="488" actId="20577"/>
        <pc:sldMkLst>
          <pc:docMk/>
          <pc:sldMk cId="367513350" sldId="2589"/>
        </pc:sldMkLst>
        <pc:spChg chg="mod">
          <ac:chgData name="Hidde Nuijten" userId="9b43095f-c0a5-4a7a-9a7b-bf2a25482130" providerId="ADAL" clId="{775698D6-1AB0-4E86-BE8B-DFB2038B5427}" dt="2025-05-16T13:54:59.938" v="488" actId="20577"/>
          <ac:spMkLst>
            <pc:docMk/>
            <pc:sldMk cId="367513350" sldId="2589"/>
            <ac:spMk id="11" creationId="{6986EA17-38D0-F3F6-71E1-2801CE7A5450}"/>
          </ac:spMkLst>
        </pc:spChg>
      </pc:sldChg>
      <pc:sldChg chg="addSp delSp modSp add mod">
        <pc:chgData name="Hidde Nuijten" userId="9b43095f-c0a5-4a7a-9a7b-bf2a25482130" providerId="ADAL" clId="{775698D6-1AB0-4E86-BE8B-DFB2038B5427}" dt="2025-05-16T13:50:45.646" v="405" actId="20577"/>
        <pc:sldMkLst>
          <pc:docMk/>
          <pc:sldMk cId="2157399622" sldId="2591"/>
        </pc:sldMkLst>
        <pc:spChg chg="mod">
          <ac:chgData name="Hidde Nuijten" userId="9b43095f-c0a5-4a7a-9a7b-bf2a25482130" providerId="ADAL" clId="{775698D6-1AB0-4E86-BE8B-DFB2038B5427}" dt="2025-05-16T13:46:35.212" v="38" actId="27636"/>
          <ac:spMkLst>
            <pc:docMk/>
            <pc:sldMk cId="2157399622" sldId="2591"/>
            <ac:spMk id="2" creationId="{F60AB4AF-7479-AC34-8E77-973F95DD1193}"/>
          </ac:spMkLst>
        </pc:spChg>
        <pc:spChg chg="mod">
          <ac:chgData name="Hidde Nuijten" userId="9b43095f-c0a5-4a7a-9a7b-bf2a25482130" providerId="ADAL" clId="{775698D6-1AB0-4E86-BE8B-DFB2038B5427}" dt="2025-05-16T13:50:45.646" v="405" actId="20577"/>
          <ac:spMkLst>
            <pc:docMk/>
            <pc:sldMk cId="2157399622" sldId="2591"/>
            <ac:spMk id="3" creationId="{2D0878E4-6963-57F0-E390-D102D1BAB717}"/>
          </ac:spMkLst>
        </pc:spChg>
        <pc:picChg chg="del">
          <ac:chgData name="Hidde Nuijten" userId="9b43095f-c0a5-4a7a-9a7b-bf2a25482130" providerId="ADAL" clId="{775698D6-1AB0-4E86-BE8B-DFB2038B5427}" dt="2025-05-16T13:46:37.715" v="39" actId="21"/>
          <ac:picMkLst>
            <pc:docMk/>
            <pc:sldMk cId="2157399622" sldId="2591"/>
            <ac:picMk id="5" creationId="{2A7AB886-43CE-D61B-CC24-B0EFD2DF208A}"/>
          </ac:picMkLst>
        </pc:picChg>
        <pc:picChg chg="add mod">
          <ac:chgData name="Hidde Nuijten" userId="9b43095f-c0a5-4a7a-9a7b-bf2a25482130" providerId="ADAL" clId="{775698D6-1AB0-4E86-BE8B-DFB2038B5427}" dt="2025-05-16T13:48:39.752" v="45" actId="14100"/>
          <ac:picMkLst>
            <pc:docMk/>
            <pc:sldMk cId="2157399622" sldId="2591"/>
            <ac:picMk id="1026" creationId="{C0405717-58FF-0E07-9C55-500C2F6508E1}"/>
          </ac:picMkLst>
        </pc:picChg>
        <pc:picChg chg="add mod">
          <ac:chgData name="Hidde Nuijten" userId="9b43095f-c0a5-4a7a-9a7b-bf2a25482130" providerId="ADAL" clId="{775698D6-1AB0-4E86-BE8B-DFB2038B5427}" dt="2025-05-16T13:48:48.546" v="47" actId="1076"/>
          <ac:picMkLst>
            <pc:docMk/>
            <pc:sldMk cId="2157399622" sldId="2591"/>
            <ac:picMk id="1028" creationId="{CD9CE8AF-83BF-E80D-0772-4CB4FB403E9A}"/>
          </ac:picMkLst>
        </pc:picChg>
      </pc:sldChg>
      <pc:sldChg chg="addSp modSp new">
        <pc:chgData name="Hidde Nuijten" userId="9b43095f-c0a5-4a7a-9a7b-bf2a25482130" providerId="ADAL" clId="{775698D6-1AB0-4E86-BE8B-DFB2038B5427}" dt="2025-05-16T13:51:20.856" v="409" actId="1076"/>
        <pc:sldMkLst>
          <pc:docMk/>
          <pc:sldMk cId="2764422223" sldId="2592"/>
        </pc:sldMkLst>
        <pc:picChg chg="add mod">
          <ac:chgData name="Hidde Nuijten" userId="9b43095f-c0a5-4a7a-9a7b-bf2a25482130" providerId="ADAL" clId="{775698D6-1AB0-4E86-BE8B-DFB2038B5427}" dt="2025-05-16T13:51:20.856" v="409" actId="1076"/>
          <ac:picMkLst>
            <pc:docMk/>
            <pc:sldMk cId="2764422223" sldId="2592"/>
            <ac:picMk id="2050" creationId="{EBE0D066-FAE9-8F0C-7065-BDFB0BAF6263}"/>
          </ac:picMkLst>
        </pc:picChg>
      </pc:sldChg>
      <pc:sldChg chg="addSp modSp new">
        <pc:chgData name="Hidde Nuijten" userId="9b43095f-c0a5-4a7a-9a7b-bf2a25482130" providerId="ADAL" clId="{775698D6-1AB0-4E86-BE8B-DFB2038B5427}" dt="2025-05-16T13:52:20.921" v="415" actId="1076"/>
        <pc:sldMkLst>
          <pc:docMk/>
          <pc:sldMk cId="362831700" sldId="2593"/>
        </pc:sldMkLst>
        <pc:picChg chg="add mod">
          <ac:chgData name="Hidde Nuijten" userId="9b43095f-c0a5-4a7a-9a7b-bf2a25482130" providerId="ADAL" clId="{775698D6-1AB0-4E86-BE8B-DFB2038B5427}" dt="2025-05-16T13:51:53.169" v="412" actId="1076"/>
          <ac:picMkLst>
            <pc:docMk/>
            <pc:sldMk cId="362831700" sldId="2593"/>
            <ac:picMk id="3074" creationId="{AC21F9A4-3692-6F8F-209B-F70599B36365}"/>
          </ac:picMkLst>
        </pc:picChg>
        <pc:picChg chg="add mod">
          <ac:chgData name="Hidde Nuijten" userId="9b43095f-c0a5-4a7a-9a7b-bf2a25482130" providerId="ADAL" clId="{775698D6-1AB0-4E86-BE8B-DFB2038B5427}" dt="2025-05-16T13:52:20.921" v="415" actId="1076"/>
          <ac:picMkLst>
            <pc:docMk/>
            <pc:sldMk cId="362831700" sldId="2593"/>
            <ac:picMk id="3076" creationId="{1BE0A903-A010-BD2F-F128-54C0CF0F80D8}"/>
          </ac:picMkLst>
        </pc:picChg>
      </pc:sldChg>
      <pc:sldChg chg="addSp modSp new">
        <pc:chgData name="Hidde Nuijten" userId="9b43095f-c0a5-4a7a-9a7b-bf2a25482130" providerId="ADAL" clId="{775698D6-1AB0-4E86-BE8B-DFB2038B5427}" dt="2025-05-16T13:53:56.074" v="426" actId="14100"/>
        <pc:sldMkLst>
          <pc:docMk/>
          <pc:sldMk cId="825193209" sldId="2594"/>
        </pc:sldMkLst>
        <pc:picChg chg="add mod">
          <ac:chgData name="Hidde Nuijten" userId="9b43095f-c0a5-4a7a-9a7b-bf2a25482130" providerId="ADAL" clId="{775698D6-1AB0-4E86-BE8B-DFB2038B5427}" dt="2025-05-16T13:53:56.074" v="426" actId="14100"/>
          <ac:picMkLst>
            <pc:docMk/>
            <pc:sldMk cId="825193209" sldId="2594"/>
            <ac:picMk id="4098" creationId="{DDC56AF6-241A-5A24-2037-EA5DA69A73EE}"/>
          </ac:picMkLst>
        </pc:picChg>
        <pc:picChg chg="add mod">
          <ac:chgData name="Hidde Nuijten" userId="9b43095f-c0a5-4a7a-9a7b-bf2a25482130" providerId="ADAL" clId="{775698D6-1AB0-4E86-BE8B-DFB2038B5427}" dt="2025-05-16T13:53:53.135" v="425" actId="1076"/>
          <ac:picMkLst>
            <pc:docMk/>
            <pc:sldMk cId="825193209" sldId="2594"/>
            <ac:picMk id="4100" creationId="{5DB8F907-072E-370F-9608-16289D2B1DD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B62545-E020-1B43-8FD2-757D98779FC7}" type="datetimeFigureOut">
              <a:rPr lang="nl-NL" smtClean="0"/>
              <a:t>19-05-2025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8F9C2-64D0-134A-B518-B7E634D51B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133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Sietske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3804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F0B49-6467-1267-6079-930C45EA5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0927389-1A96-5BA9-8AE9-1CD45196C7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37FB7E7-EB5D-F63F-C612-C95E869788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Fleur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BA16201-F94F-7C66-7D21-33C46C9A4D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5277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 dirty="0"/>
              <a:t>Fleur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nl-NL" smtClean="0"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94291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 dirty="0"/>
              <a:t>Fleur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nl-NL" smtClean="0"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19094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6F02F-8050-FD48-9AFE-136365231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910A024-3D54-F5B9-0BFB-CC9FD1F96B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13042FE-B4CF-A7AC-B2D5-3A9DBD304B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 dirty="0"/>
              <a:t>Fleur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3801A88-F689-3951-4E97-D507E044BE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nl-NL" smtClean="0"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3807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01B31-4CE1-F185-334F-258846CFB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B08A6C2-C1F6-B00D-1C8E-B137DBFBF8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0D2F133-3AD2-430B-CFA7-AF6927147E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 dirty="0"/>
              <a:t>Fleur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CC98DE6-9F1B-AE90-DF15-1B57D33F2D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nl-NL" smtClean="0"/>
              <a:t>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08088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Fleur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9140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Fleur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34389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Fleur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23084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 dirty="0"/>
              <a:t>Fleur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A0038-7055-434C-B6C4-B8C69565C60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0796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 dirty="0"/>
              <a:t>Fleur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A0038-7055-434C-B6C4-B8C69565C60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333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Sietske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9678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 dirty="0"/>
              <a:t>Fleur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A0038-7055-434C-B6C4-B8C69565C60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3885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 dirty="0"/>
              <a:t>Fleur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A0038-7055-434C-B6C4-B8C69565C60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0183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Sietske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08952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Sietske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02508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Sietske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58907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Sietske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10545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Himalayas</a:t>
            </a:r>
            <a:r>
              <a:rPr lang="nl-NL" dirty="0"/>
              <a:t>, Nepal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1A665-2B70-4B6D-9CA2-24D8449492AB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09824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Sietske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45432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 dirty="0"/>
              <a:t>Fleur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A0038-7055-434C-B6C4-B8C69565C60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3655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 dirty="0"/>
              <a:t>Fleur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A0038-7055-434C-B6C4-B8C69565C60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435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Fleur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54116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 dirty="0"/>
              <a:t>Fleur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A0038-7055-434C-B6C4-B8C69565C60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3961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 dirty="0"/>
              <a:t>Fleur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A0038-7055-434C-B6C4-B8C69565C60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6557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 dirty="0"/>
              <a:t>Fleur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A0038-7055-434C-B6C4-B8C69565C60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6222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 dirty="0"/>
              <a:t>Fleur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A0038-7055-434C-B6C4-B8C69565C60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2851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 dirty="0"/>
              <a:t>Fleur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A0038-7055-434C-B6C4-B8C69565C60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0389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 dirty="0"/>
              <a:t>Fleur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A0038-7055-434C-B6C4-B8C69565C60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7939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 dirty="0"/>
              <a:t>Fleur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A0038-7055-434C-B6C4-B8C69565C60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2992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1A665-2B70-4B6D-9CA2-24D8449492AB}" type="slidenum">
              <a:rPr lang="nl-NL" smtClean="0"/>
              <a:t>60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31437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Sietske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62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23448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FA216-018E-1456-318F-FCF28841D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EF4DA5E-D33A-9814-058D-E922D57EE2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BD2E2EE-0CBE-767D-C44F-5F23357453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Sietske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C2A6F68-7659-F4C5-F33C-DE5FCB4782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64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5763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Geef eens feedback… Hoe vaag vind jij deze antwoorden?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6FECF-693A-4468-A377-6E38F0BB69D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35244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Sietske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65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82721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Sietske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72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36720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Sietske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74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08475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Sietske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75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53114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Sietske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76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05422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Sietske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79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89920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Sietske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80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4772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Sietske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81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33892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Sietske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82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3473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Sietske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83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4339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Fleur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2786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Sietske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8670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Sietske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2679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Sietske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8270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Sietske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8F9C2-64D0-134A-B518-B7E634D51BFC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3215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A16532-9818-449C-BBED-08526F6D3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463242A-2615-4F97-A11E-94A966350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E9F262-EB07-43B2-88DC-05B892E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19-05-2025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2D8B6FF-B399-4E0B-8ED4-26E5D0DB8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C3B986-4732-4AEA-80AF-896F19994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480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88A08F-AB43-4BF9-ABCB-DF7281450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54D7517-DEA0-4D82-8F5B-C554F4BA1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9AA1E5-D26E-4914-8646-464C46527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19-05-2025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ADCE312-5144-4421-865F-22EC8FA72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71D65C-570E-40AE-844D-07BD851AA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2128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C5DC912-268B-443F-B9BC-CF4D0BC94F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56E0DDD-8AEF-43CB-82CF-69189EB37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E25A30-79F0-44B1-9228-A1CBA9740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19-05-2025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4B8293-F539-4212-8950-B07F9BEA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D65D48-E244-438B-9FDD-B60537535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6759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fbeelding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8737" y="786810"/>
            <a:ext cx="4008437" cy="1395208"/>
          </a:xfrm>
        </p:spPr>
        <p:txBody>
          <a:bodyPr lIns="0" rtlCol="0" anchor="b"/>
          <a:lstStyle>
            <a:lvl1pPr rtl="0">
              <a:lnSpc>
                <a:spcPct val="80000"/>
              </a:lnSpc>
              <a:defRPr/>
            </a:lvl1pPr>
          </a:lstStyle>
          <a:p>
            <a:pPr rtl="0"/>
            <a:r>
              <a:rPr lang="nl-NL" noProof="0" dirty="0"/>
              <a:t>HIER</a:t>
            </a:r>
            <a:r>
              <a:rPr lang="nl-NL" b="1" noProof="0" dirty="0"/>
              <a:t> </a:t>
            </a:r>
            <a:r>
              <a:rPr lang="nl-NL" noProof="0" dirty="0"/>
              <a:t>KOMT DE TITEL
</a:t>
            </a:r>
            <a:br>
              <a:rPr lang="nl-NL" noProof="0" dirty="0"/>
            </a:br>
            <a:r>
              <a:rPr lang="nl-NL" noProof="0" dirty="0"/>
              <a:t>HIER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A80A15A-88F2-2144-8707-F31DD26C52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3019352"/>
            <a:ext cx="4008437" cy="3099153"/>
          </a:xfrm>
        </p:spPr>
        <p:txBody>
          <a:bodyPr lIns="0" rtlCol="0">
            <a:normAutofit/>
          </a:bodyPr>
          <a:lstStyle>
            <a:lvl1pPr>
              <a:lnSpc>
                <a:spcPct val="150000"/>
              </a:lnSpc>
              <a:defRPr sz="1600" spc="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1400" spc="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1200" spc="0">
                <a:solidFill>
                  <a:schemeClr val="tx2"/>
                </a:solidFill>
              </a:defRPr>
            </a:lvl3pPr>
            <a:lvl4pPr>
              <a:lnSpc>
                <a:spcPct val="150000"/>
              </a:lnSpc>
              <a:defRPr sz="1100" spc="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1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17" name="Tijdelijke aanduiding voor tekst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8738" y="224767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nl-NL" noProof="0" dirty="0"/>
              <a:t>ONDERTITEL HIER</a:t>
            </a:r>
          </a:p>
        </p:txBody>
      </p:sp>
    </p:spTree>
    <p:extLst>
      <p:ext uri="{BB962C8B-B14F-4D97-AF65-F5344CB8AC3E}">
        <p14:creationId xmlns:p14="http://schemas.microsoft.com/office/powerpoint/2010/main" val="1310009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kel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A9295395-4EC9-4A2A-A4BF-5B0E3F1E90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0"/>
            <a:ext cx="11353800" cy="6858000"/>
          </a:xfrm>
          <a:custGeom>
            <a:avLst/>
            <a:gdLst>
              <a:gd name="connsiteX0" fmla="*/ 0 w 11353800"/>
              <a:gd name="connsiteY0" fmla="*/ 0 h 6858000"/>
              <a:gd name="connsiteX1" fmla="*/ 11353800 w 11353800"/>
              <a:gd name="connsiteY1" fmla="*/ 0 h 6858000"/>
              <a:gd name="connsiteX2" fmla="*/ 11353800 w 11353800"/>
              <a:gd name="connsiteY2" fmla="*/ 4947138 h 6858000"/>
              <a:gd name="connsiteX3" fmla="*/ 7133492 w 11353800"/>
              <a:gd name="connsiteY3" fmla="*/ 4947138 h 6858000"/>
              <a:gd name="connsiteX4" fmla="*/ 7133492 w 11353800"/>
              <a:gd name="connsiteY4" fmla="*/ 6858000 h 6858000"/>
              <a:gd name="connsiteX5" fmla="*/ 0 w 113538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53800" h="6858000">
                <a:moveTo>
                  <a:pt x="0" y="0"/>
                </a:moveTo>
                <a:lnTo>
                  <a:pt x="11353800" y="0"/>
                </a:lnTo>
                <a:lnTo>
                  <a:pt x="11353800" y="4947138"/>
                </a:lnTo>
                <a:lnTo>
                  <a:pt x="7133492" y="4947138"/>
                </a:lnTo>
                <a:lnTo>
                  <a:pt x="7133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C6DA884-7C48-8D49-9DFE-4CE990C95A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81989" y="5829950"/>
            <a:ext cx="3558320" cy="628650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900"/>
            </a:lvl2pPr>
            <a:lvl3pPr marL="914400" indent="0">
              <a:buNone/>
              <a:defRPr sz="8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 rtl="0"/>
            <a:r>
              <a:rPr lang="nl-NL" noProof="0" dirty="0"/>
              <a:t>Hier komt het bijschrift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EEFCCE50-D1A9-1249-AF64-BA06424C8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6179" y="5250600"/>
            <a:ext cx="3545503" cy="564335"/>
          </a:xfrm>
        </p:spPr>
        <p:txBody>
          <a:bodyPr rtlCol="0">
            <a:normAutofit/>
          </a:bodyPr>
          <a:lstStyle>
            <a:lvl1pPr algn="ctr">
              <a:defRPr sz="2800"/>
            </a:lvl1pPr>
          </a:lstStyle>
          <a:p>
            <a:pPr rtl="0"/>
            <a:r>
              <a:rPr lang="nl-NL" noProof="0" dirty="0"/>
              <a:t>HIER KOMT DE TITEL</a:t>
            </a:r>
          </a:p>
        </p:txBody>
      </p:sp>
    </p:spTree>
    <p:extLst>
      <p:ext uri="{BB962C8B-B14F-4D97-AF65-F5344CB8AC3E}">
        <p14:creationId xmlns:p14="http://schemas.microsoft.com/office/powerpoint/2010/main" val="3891921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A5E4FE9-CEDE-F34D-924F-EB11B49749A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63424" y="2367777"/>
            <a:ext cx="5056426" cy="3791433"/>
          </a:xfrm>
        </p:spPr>
        <p:txBody>
          <a:bodyPr rtlCol="0"/>
          <a:lstStyle/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0780" y="839972"/>
            <a:ext cx="4767262" cy="1342045"/>
          </a:xfrm>
        </p:spPr>
        <p:txBody>
          <a:bodyPr lIns="0" rtlCol="0" anchor="b"/>
          <a:lstStyle>
            <a:lvl1pPr>
              <a:lnSpc>
                <a:spcPct val="80000"/>
              </a:lnSpc>
              <a:defRPr/>
            </a:lvl1pPr>
          </a:lstStyle>
          <a:p>
            <a:pPr rtl="0"/>
            <a:r>
              <a:rPr lang="nl-NL" noProof="0" dirty="0"/>
              <a:t>HIER</a:t>
            </a:r>
            <a:r>
              <a:rPr lang="nl-NL" b="1" noProof="0" dirty="0"/>
              <a:t> </a:t>
            </a:r>
            <a:r>
              <a:rPr lang="nl-NL" noProof="0" dirty="0"/>
              <a:t>KOMT DE TITEL
</a:t>
            </a:r>
            <a:br>
              <a:rPr lang="nl-NL" noProof="0" dirty="0"/>
            </a:br>
            <a:r>
              <a:rPr lang="nl-NL" noProof="0" dirty="0"/>
              <a:t>HIER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90780" y="3019352"/>
            <a:ext cx="4767262" cy="3099153"/>
          </a:xfrm>
        </p:spPr>
        <p:txBody>
          <a:bodyPr lIns="0" rtlCol="0">
            <a:normAutofit/>
          </a:bodyPr>
          <a:lstStyle>
            <a:lvl1pPr>
              <a:lnSpc>
                <a:spcPct val="150000"/>
              </a:lnSpc>
              <a:defRPr sz="1200" spc="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1100" spc="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1050" spc="0">
                <a:solidFill>
                  <a:schemeClr val="tx2"/>
                </a:solidFill>
              </a:defRPr>
            </a:lvl3pPr>
            <a:lvl4pPr>
              <a:lnSpc>
                <a:spcPct val="150000"/>
              </a:lnSpc>
              <a:defRPr sz="1000" spc="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14" name="Tijdelijke aanduiding voor tekst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90780" y="2247679"/>
            <a:ext cx="4767262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nl-NL" noProof="0" dirty="0"/>
              <a:t>ONDERTITEL HIER</a:t>
            </a:r>
          </a:p>
        </p:txBody>
      </p:sp>
    </p:spTree>
    <p:extLst>
      <p:ext uri="{BB962C8B-B14F-4D97-AF65-F5344CB8AC3E}">
        <p14:creationId xmlns:p14="http://schemas.microsoft.com/office/powerpoint/2010/main" val="936158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FA6E03-AFFA-425F-B098-FB39FD93D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926" y="365125"/>
            <a:ext cx="9949873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FF8226-A94B-48C7-8AF1-4AC47F024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926" y="1825625"/>
            <a:ext cx="9949874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1A6391-A82D-4E67-B394-7F606DBC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19-05-2025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4E7E76-91FC-48CD-9CF9-AEC6DFF87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7FE3BF-0F76-43E2-B69A-C702BD894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0663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5EAD74-2CDD-40DF-8F72-C4AC0AE0E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2587472-0929-4D17-9131-B70CAFCFA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B91DB2-2E4D-407A-8504-0B1EB58A4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19-05-2025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FC3C07-E487-4540-A5AD-44E4EFE9D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4D2E6F-378F-42BF-9704-54E14330B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8676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43E02-C82F-41CD-BAE9-5C223CEC2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6D60E5-ACB5-416B-A731-E8CE59B3D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B093461-9CE4-41B0-918C-FDF23FE09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0B89E1E-F0DD-406E-9EB8-4D940AB94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19-05-2025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C72E9F9-4F52-447E-AA38-9875ED6F4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E4285A2-C79D-47EA-85DB-0F023340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313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9EA1EB-721B-400E-B08B-7D893270D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A50D914-35D0-4489-9795-CB4436BB5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589AC21-009F-4592-8910-B01CEB399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8A7AB2D-1827-447E-B676-9A6C4B6D37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DC2F668-681E-4E87-989B-4AA975ED1B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83E1523-49C2-490E-8422-677462869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19-05-2025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7F313EA-A5EE-45CD-9584-E4A6F0016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66FC7E7-2703-4ED7-930F-C183914B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7546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DB9EC8-E329-49B0-96C5-15C780C9F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AC0B8A5-B9F4-41D2-9F15-91132771B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19-05-2025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8CD471B-B34B-4B87-8D11-D9E79E75E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913C3-42D3-4DD9-BCD8-EA9B3947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6944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2BA6AF2-1E6B-4E7D-838B-9F727C46A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19-05-2025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2D9A554-7E04-4CC9-BC8D-E4FCBE087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72587F0-B060-4089-BC0C-38B7F4ED2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8589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73D095-28D1-4082-9343-982A787C4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E2AF4C-6BC3-408A-BFF2-40FAB6D47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B1FFA66-174F-435A-B03E-65596F4D8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3A7C9ED-7211-4CC3-893A-1F4846496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19-05-2025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6C2FC4F-FFD1-4CBD-B998-4E116A33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77A224E-FDE5-4965-96F4-99B33E96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8366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86E5F3-161B-49B4-97B0-6B58F942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27190D5-4E8C-4C83-81D5-12BC427841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70DCF37-7B0B-4111-AA33-65BE4E98D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54AF457-ACD4-47DA-9E73-F79C09BE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19-05-2025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0E12D56-340A-4350-89C5-63E925C4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4E4CB6C-2295-4554-8CA6-FA36B9FF4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118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718C4AF-DD18-4A12-916C-5ED63ED61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BBC2A1E-63F8-4124-A497-7B88D04A1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83F31BF-F0B9-402C-A678-2D7704664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1A354-3FB0-4CC8-B645-49C2B3C12A52}" type="datetimeFigureOut">
              <a:rPr lang="nl-NL" smtClean="0"/>
              <a:t>19-05-2025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06F4D29-E45D-49C6-83C4-03E91840F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471D48-F875-42C4-BC33-FD5469992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934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gi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jpe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674F6-C562-4F76-84FE-5A6E65846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783" y="791059"/>
            <a:ext cx="9144000" cy="1011237"/>
          </a:xfrm>
        </p:spPr>
        <p:txBody>
          <a:bodyPr/>
          <a:lstStyle/>
          <a:p>
            <a:r>
              <a:rPr lang="nl-NL" dirty="0">
                <a:solidFill>
                  <a:srgbClr val="7030A0"/>
                </a:solidFill>
                <a:latin typeface="+mn-lt"/>
              </a:rPr>
              <a:t>Aardrijkskunde algemeen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745CA3A-1013-4129-828C-01E25CFA2E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870" y="1998527"/>
            <a:ext cx="9144000" cy="4068414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7030A0"/>
                </a:solidFill>
              </a:rPr>
              <a:t>Geen atlas maar kaartenkatern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7030A0"/>
                </a:solidFill>
              </a:rPr>
              <a:t>Soorten vragen: beschrijf / verklaar / beredeneer / oorzaak-gevolg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7030A0"/>
                </a:solidFill>
              </a:rPr>
              <a:t>Opbouw examen: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7030A0"/>
                </a:solidFill>
              </a:rPr>
              <a:t>Opgave 1 en 2: Wereld; Globalisering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7030A0"/>
                </a:solidFill>
              </a:rPr>
              <a:t>Opgave 3 en 4: Aarde; Endogene en exogene processen en Klimaat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7030A0"/>
                </a:solidFill>
              </a:rPr>
              <a:t>Opgave 5 en 6: Brazilië; sociaal en/of fysisch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7030A0"/>
                </a:solidFill>
              </a:rPr>
              <a:t>Opgave 7 en 8: Leefomgeving; Wateroverlast en Steden in NL</a:t>
            </a:r>
            <a:endParaRPr lang="nl-NL" dirty="0">
              <a:solidFill>
                <a:srgbClr val="7030A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7030A0"/>
                </a:solidFill>
              </a:rPr>
              <a:t>Wat is nieuw (theorie)?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7030A0"/>
                </a:solidFill>
              </a:rPr>
              <a:t>Wat is belangrijk per domein? </a:t>
            </a:r>
          </a:p>
        </p:txBody>
      </p:sp>
    </p:spTree>
    <p:extLst>
      <p:ext uri="{BB962C8B-B14F-4D97-AF65-F5344CB8AC3E}">
        <p14:creationId xmlns:p14="http://schemas.microsoft.com/office/powerpoint/2010/main" val="29172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674F6-C562-4F76-84FE-5A6E65846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061" y="791059"/>
            <a:ext cx="5724939" cy="1011237"/>
          </a:xfrm>
        </p:spPr>
        <p:txBody>
          <a:bodyPr/>
          <a:lstStyle/>
          <a:p>
            <a:r>
              <a:rPr lang="nl-NL" dirty="0">
                <a:solidFill>
                  <a:srgbClr val="7030A0"/>
                </a:solidFill>
                <a:latin typeface="+mn-lt"/>
              </a:rPr>
              <a:t>Domein Wereld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745CA3A-1013-4129-828C-01E25CFA2E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870" y="1998527"/>
            <a:ext cx="9144000" cy="1655762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7030A0"/>
                </a:solidFill>
              </a:rPr>
              <a:t>Wereldsysteem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7030A0"/>
                </a:solidFill>
              </a:rPr>
              <a:t>Productieketen / triade / </a:t>
            </a:r>
            <a:r>
              <a:rPr lang="nl-NL" dirty="0" err="1">
                <a:solidFill>
                  <a:srgbClr val="7030A0"/>
                </a:solidFill>
              </a:rPr>
              <a:t>global</a:t>
            </a:r>
            <a:r>
              <a:rPr lang="nl-NL" dirty="0">
                <a:solidFill>
                  <a:srgbClr val="7030A0"/>
                </a:solidFill>
              </a:rPr>
              <a:t> shift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7030A0"/>
                </a:solidFill>
              </a:rPr>
              <a:t>Weet wat er in de wereld gebeurt..</a:t>
            </a:r>
          </a:p>
        </p:txBody>
      </p:sp>
      <p:pic>
        <p:nvPicPr>
          <p:cNvPr id="2050" name="Picture 2" descr="Globalisering is goed voor iedereen. - Het Alforto-raamwerk">
            <a:extLst>
              <a:ext uri="{FF2B5EF4-FFF2-40B4-BE49-F238E27FC236}">
                <a16:creationId xmlns:a16="http://schemas.microsoft.com/office/drawing/2014/main" id="{E9AC5204-E775-AC2A-745D-E551C6656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674056"/>
            <a:ext cx="5533339" cy="48289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73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5">
            <a:extLst>
              <a:ext uri="{FF2B5EF4-FFF2-40B4-BE49-F238E27FC236}">
                <a16:creationId xmlns:a16="http://schemas.microsoft.com/office/drawing/2014/main" id="{26597440-510E-CF15-18D6-00BC61908D04}"/>
              </a:ext>
            </a:extLst>
          </p:cNvPr>
          <p:cNvGrpSpPr>
            <a:grpSpLocks/>
          </p:cNvGrpSpPr>
          <p:nvPr/>
        </p:nvGrpSpPr>
        <p:grpSpPr bwMode="auto">
          <a:xfrm>
            <a:off x="2406650" y="404812"/>
            <a:ext cx="6769100" cy="6048375"/>
            <a:chOff x="0" y="0"/>
            <a:chExt cx="3686175" cy="2987040"/>
          </a:xfrm>
        </p:grpSpPr>
        <p:sp>
          <p:nvSpPr>
            <p:cNvPr id="5" name="Tekstvak 2">
              <a:extLst>
                <a:ext uri="{FF2B5EF4-FFF2-40B4-BE49-F238E27FC236}">
                  <a16:creationId xmlns:a16="http://schemas.microsoft.com/office/drawing/2014/main" id="{20D2AE1A-28C2-1867-361F-4676ECB1E2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390816"/>
              <a:ext cx="3686175" cy="41473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defRPr/>
              </a:pPr>
              <a:r>
                <a:rPr lang="nl-NL" sz="24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PRODUCTIE (+DISTRIBUTIE)</a:t>
              </a:r>
              <a:endPara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ep 7">
              <a:extLst>
                <a:ext uri="{FF2B5EF4-FFF2-40B4-BE49-F238E27FC236}">
                  <a16:creationId xmlns:a16="http://schemas.microsoft.com/office/drawing/2014/main" id="{C7D621A1-4B4F-45AA-9BB8-4C16BE2E32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2105025"/>
              <a:ext cx="3686175" cy="882015"/>
              <a:chOff x="0" y="0"/>
              <a:chExt cx="3686175" cy="882015"/>
            </a:xfrm>
          </p:grpSpPr>
          <p:sp>
            <p:nvSpPr>
              <p:cNvPr id="17" name="Tekstvak 2">
                <a:extLst>
                  <a:ext uri="{FF2B5EF4-FFF2-40B4-BE49-F238E27FC236}">
                    <a16:creationId xmlns:a16="http://schemas.microsoft.com/office/drawing/2014/main" id="{8FC80B9A-2746-D6C0-C84C-13FD2A7D4F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5"/>
                <a:ext cx="3686175" cy="41552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r>
                  <a:rPr lang="nl-NL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VERKOOP</a:t>
                </a:r>
                <a:endParaRPr lang="nl-NL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kstvak 2">
                <a:extLst>
                  <a:ext uri="{FF2B5EF4-FFF2-40B4-BE49-F238E27FC236}">
                    <a16:creationId xmlns:a16="http://schemas.microsoft.com/office/drawing/2014/main" id="{82B4D716-A5FD-4DEC-69BE-EBFE01C93E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66495"/>
                <a:ext cx="3686175" cy="41552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r>
                  <a:rPr lang="nl-NL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CONSUMPTIE</a:t>
                </a:r>
                <a:endParaRPr lang="nl-NL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ep 8">
              <a:extLst>
                <a:ext uri="{FF2B5EF4-FFF2-40B4-BE49-F238E27FC236}">
                  <a16:creationId xmlns:a16="http://schemas.microsoft.com/office/drawing/2014/main" id="{FC9C4882-8AC7-305D-8AB1-D1802CCE65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3686175" cy="1066800"/>
              <a:chOff x="0" y="0"/>
              <a:chExt cx="3686175" cy="1066800"/>
            </a:xfrm>
          </p:grpSpPr>
          <p:sp>
            <p:nvSpPr>
              <p:cNvPr id="10" name="Tekstvak 2">
                <a:extLst>
                  <a:ext uri="{FF2B5EF4-FFF2-40B4-BE49-F238E27FC236}">
                    <a16:creationId xmlns:a16="http://schemas.microsoft.com/office/drawing/2014/main" id="{0D407194-6A5D-A874-6D44-4CB88EF2A5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3686175" cy="41552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r>
                  <a:rPr lang="nl-NL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HOOFDKANTOOR (CEO)</a:t>
                </a:r>
                <a:endParaRPr lang="nl-NL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kstvak 2">
                <a:extLst>
                  <a:ext uri="{FF2B5EF4-FFF2-40B4-BE49-F238E27FC236}">
                    <a16:creationId xmlns:a16="http://schemas.microsoft.com/office/drawing/2014/main" id="{C955D2F4-B46A-D812-9C65-BF4B8A8210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600544"/>
                <a:ext cx="1114325" cy="46648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r>
                  <a:rPr lang="nl-NL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MARKETING</a:t>
                </a:r>
                <a:endParaRPr lang="nl-NL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kstvak 2">
                <a:extLst>
                  <a:ext uri="{FF2B5EF4-FFF2-40B4-BE49-F238E27FC236}">
                    <a16:creationId xmlns:a16="http://schemas.microsoft.com/office/drawing/2014/main" id="{37039E21-AD3F-60A3-3642-00839C4C11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75984" y="600544"/>
                <a:ext cx="1115189" cy="46648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r>
                  <a:rPr lang="nl-NL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RESEARCH + DEVELOPMENT</a:t>
                </a:r>
                <a:endParaRPr lang="nl-NL" sz="2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kstvak 2">
                <a:extLst>
                  <a:ext uri="{FF2B5EF4-FFF2-40B4-BE49-F238E27FC236}">
                    <a16:creationId xmlns:a16="http://schemas.microsoft.com/office/drawing/2014/main" id="{FE9E9CE0-93DC-F47E-C2D7-9C128BB7EB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62341" y="590352"/>
                <a:ext cx="1114325" cy="46726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r>
                  <a:rPr lang="nl-NL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ADMINISTRATIE + CALLCENTERS</a:t>
                </a:r>
                <a:endParaRPr lang="nl-NL" sz="2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4" name="Rechte verbindingslijn 13">
                <a:extLst>
                  <a:ext uri="{FF2B5EF4-FFF2-40B4-BE49-F238E27FC236}">
                    <a16:creationId xmlns:a16="http://schemas.microsoft.com/office/drawing/2014/main" id="{7202E83C-9FBC-FD34-A2EF-4CC38BB13CFF}"/>
                  </a:ext>
                </a:extLst>
              </p:cNvPr>
              <p:cNvCxnSpPr/>
              <p:nvPr/>
            </p:nvCxnSpPr>
            <p:spPr>
              <a:xfrm>
                <a:off x="495352" y="410032"/>
                <a:ext cx="0" cy="180320"/>
              </a:xfrm>
              <a:prstGeom prst="line">
                <a:avLst/>
              </a:prstGeom>
              <a:ln w="508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echte verbindingslijn 14">
                <a:extLst>
                  <a:ext uri="{FF2B5EF4-FFF2-40B4-BE49-F238E27FC236}">
                    <a16:creationId xmlns:a16="http://schemas.microsoft.com/office/drawing/2014/main" id="{76B4F5FD-0FB0-6FBF-2293-010A57368592}"/>
                  </a:ext>
                </a:extLst>
              </p:cNvPr>
              <p:cNvCxnSpPr/>
              <p:nvPr/>
            </p:nvCxnSpPr>
            <p:spPr>
              <a:xfrm>
                <a:off x="1809373" y="410032"/>
                <a:ext cx="0" cy="180320"/>
              </a:xfrm>
              <a:prstGeom prst="line">
                <a:avLst/>
              </a:prstGeom>
              <a:ln w="508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chte verbindingslijn 15">
                <a:extLst>
                  <a:ext uri="{FF2B5EF4-FFF2-40B4-BE49-F238E27FC236}">
                    <a16:creationId xmlns:a16="http://schemas.microsoft.com/office/drawing/2014/main" id="{DF03062F-D77B-9467-BDEA-61067831AFDB}"/>
                  </a:ext>
                </a:extLst>
              </p:cNvPr>
              <p:cNvCxnSpPr/>
              <p:nvPr/>
            </p:nvCxnSpPr>
            <p:spPr>
              <a:xfrm>
                <a:off x="3105239" y="399840"/>
                <a:ext cx="0" cy="181104"/>
              </a:xfrm>
              <a:prstGeom prst="line">
                <a:avLst/>
              </a:prstGeom>
              <a:ln w="508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Pijl: omlaag 7">
              <a:extLst>
                <a:ext uri="{FF2B5EF4-FFF2-40B4-BE49-F238E27FC236}">
                  <a16:creationId xmlns:a16="http://schemas.microsoft.com/office/drawing/2014/main" id="{6562F171-3266-251E-059C-3581AE0A5CD0}"/>
                </a:ext>
              </a:extLst>
            </p:cNvPr>
            <p:cNvSpPr/>
            <p:nvPr/>
          </p:nvSpPr>
          <p:spPr>
            <a:xfrm>
              <a:off x="1799863" y="1095248"/>
              <a:ext cx="172033" cy="266560"/>
            </a:xfrm>
            <a:prstGeom prst="downArrow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9" name="Pijl: omlaag 8">
              <a:extLst>
                <a:ext uri="{FF2B5EF4-FFF2-40B4-BE49-F238E27FC236}">
                  <a16:creationId xmlns:a16="http://schemas.microsoft.com/office/drawing/2014/main" id="{9A6E8601-F3D5-11DE-20FA-62BE98B8F3C6}"/>
                </a:ext>
              </a:extLst>
            </p:cNvPr>
            <p:cNvSpPr/>
            <p:nvPr/>
          </p:nvSpPr>
          <p:spPr>
            <a:xfrm>
              <a:off x="1809373" y="1819664"/>
              <a:ext cx="172033" cy="266560"/>
            </a:xfrm>
            <a:prstGeom prst="downArrow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209907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674F6-C562-4F76-84FE-5A6E65846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464" y="650913"/>
            <a:ext cx="5724939" cy="1011237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7030A0"/>
                </a:solidFill>
                <a:latin typeface="+mn-lt"/>
              </a:rPr>
              <a:t>BRICS-MIT landen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D0391EE-A505-EB2D-8190-A9EF5E844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341" y="1816364"/>
            <a:ext cx="85344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nl-NL" sz="2400" dirty="0">
                <a:latin typeface="+mn-lt"/>
                <a:cs typeface="Arial" panose="020B0604020202020204" pitchFamily="34" charset="0"/>
              </a:rPr>
              <a:t>Mexico, </a:t>
            </a:r>
            <a:r>
              <a:rPr lang="en-US" altLang="nl-NL" sz="2400" dirty="0" err="1">
                <a:latin typeface="+mn-lt"/>
                <a:cs typeface="Arial" panose="020B0604020202020204" pitchFamily="34" charset="0"/>
              </a:rPr>
              <a:t>Indonesië</a:t>
            </a:r>
            <a:r>
              <a:rPr lang="en-US" altLang="nl-NL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latin typeface="+mn-lt"/>
                <a:cs typeface="Arial" panose="020B0604020202020204" pitchFamily="34" charset="0"/>
              </a:rPr>
              <a:t>en</a:t>
            </a:r>
            <a:r>
              <a:rPr lang="en-US" altLang="nl-NL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latin typeface="+mn-lt"/>
                <a:cs typeface="Arial" panose="020B0604020202020204" pitchFamily="34" charset="0"/>
              </a:rPr>
              <a:t>Turkije</a:t>
            </a:r>
            <a:r>
              <a:rPr lang="en-US" altLang="nl-NL" sz="2400" dirty="0">
                <a:latin typeface="+mn-lt"/>
                <a:cs typeface="Arial" panose="020B0604020202020204" pitchFamily="34" charset="0"/>
              </a:rPr>
              <a:t> (MIT)</a:t>
            </a:r>
            <a:br>
              <a:rPr lang="en-US" altLang="nl-NL" sz="2400" dirty="0">
                <a:latin typeface="+mn-lt"/>
                <a:cs typeface="Arial" panose="020B0604020202020204" pitchFamily="34" charset="0"/>
              </a:rPr>
            </a:br>
            <a:r>
              <a:rPr lang="en-US" altLang="nl-NL" sz="2400" dirty="0" err="1">
                <a:latin typeface="+mn-lt"/>
                <a:cs typeface="Arial" panose="020B0604020202020204" pitchFamily="34" charset="0"/>
              </a:rPr>
              <a:t>Altijd</a:t>
            </a:r>
            <a:r>
              <a:rPr lang="en-US" altLang="nl-NL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latin typeface="+mn-lt"/>
                <a:cs typeface="Arial" panose="020B0604020202020204" pitchFamily="34" charset="0"/>
              </a:rPr>
              <a:t>benoemen</a:t>
            </a:r>
            <a:r>
              <a:rPr lang="en-US" altLang="nl-NL" sz="2400" dirty="0">
                <a:latin typeface="+mn-lt"/>
                <a:cs typeface="Arial" panose="020B0604020202020204" pitchFamily="34" charset="0"/>
              </a:rPr>
              <a:t>: </a:t>
            </a:r>
            <a:r>
              <a:rPr lang="en-US" altLang="nl-NL" sz="2400" b="1" dirty="0">
                <a:latin typeface="+mn-lt"/>
                <a:cs typeface="Arial" panose="020B0604020202020204" pitchFamily="34" charset="0"/>
              </a:rPr>
              <a:t>GROEIENDE / OPKOMENDE ECONOMIE. </a:t>
            </a:r>
            <a:r>
              <a:rPr lang="en-US" altLang="nl-NL" sz="2400" dirty="0">
                <a:latin typeface="+mn-lt"/>
                <a:cs typeface="Arial" panose="020B0604020202020204" pitchFamily="34" charset="0"/>
              </a:rPr>
              <a:t>Dan </a:t>
            </a:r>
            <a:r>
              <a:rPr lang="en-US" altLang="nl-NL" sz="2400" dirty="0" err="1">
                <a:latin typeface="+mn-lt"/>
                <a:cs typeface="Arial" panose="020B0604020202020204" pitchFamily="34" charset="0"/>
              </a:rPr>
              <a:t>een</a:t>
            </a:r>
            <a:r>
              <a:rPr lang="en-US" altLang="nl-NL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latin typeface="+mn-lt"/>
                <a:cs typeface="Arial" panose="020B0604020202020204" pitchFamily="34" charset="0"/>
              </a:rPr>
              <a:t>keuze</a:t>
            </a:r>
            <a:r>
              <a:rPr lang="en-US" altLang="nl-NL" sz="2400" dirty="0">
                <a:latin typeface="+mn-lt"/>
                <a:cs typeface="Arial" panose="020B0604020202020204" pitchFamily="34" charset="0"/>
              </a:rPr>
              <a:t> (</a:t>
            </a:r>
            <a:r>
              <a:rPr lang="en-US" altLang="nl-NL" sz="2400" dirty="0" err="1">
                <a:latin typeface="+mn-lt"/>
                <a:cs typeface="Arial" panose="020B0604020202020204" pitchFamily="34" charset="0"/>
              </a:rPr>
              <a:t>afhankelijk</a:t>
            </a:r>
            <a:r>
              <a:rPr lang="en-US" altLang="nl-NL" sz="2400" dirty="0">
                <a:latin typeface="+mn-lt"/>
                <a:cs typeface="Arial" panose="020B0604020202020204" pitchFamily="34" charset="0"/>
              </a:rPr>
              <a:t> van de </a:t>
            </a:r>
            <a:r>
              <a:rPr lang="en-US" altLang="nl-NL" sz="2400" dirty="0" err="1">
                <a:latin typeface="+mn-lt"/>
                <a:cs typeface="Arial" panose="020B0604020202020204" pitchFamily="34" charset="0"/>
              </a:rPr>
              <a:t>vraagstelling</a:t>
            </a:r>
            <a:r>
              <a:rPr lang="en-US" altLang="nl-NL" sz="2400" dirty="0">
                <a:latin typeface="+mn-lt"/>
                <a:cs typeface="Arial" panose="020B0604020202020204" pitchFamily="34" charset="0"/>
              </a:rPr>
              <a:t>):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10F5CA7-1223-9DB8-2673-E98E40BD0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241" y="4512994"/>
            <a:ext cx="3218702" cy="1800062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nl-NL" dirty="0" err="1">
                <a:latin typeface="+mn-lt"/>
                <a:cs typeface="Arial" panose="020B0604020202020204" pitchFamily="34" charset="0"/>
              </a:rPr>
              <a:t>Grondstoffen</a:t>
            </a:r>
            <a:r>
              <a:rPr lang="en-US" altLang="nl-NL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nl-NL" dirty="0" err="1">
                <a:latin typeface="+mn-lt"/>
                <a:cs typeface="Arial" panose="020B0604020202020204" pitchFamily="34" charset="0"/>
              </a:rPr>
              <a:t>uit</a:t>
            </a:r>
            <a:r>
              <a:rPr lang="en-US" altLang="nl-NL" dirty="0">
                <a:latin typeface="+mn-lt"/>
                <a:cs typeface="Arial" panose="020B0604020202020204" pitchFamily="34" charset="0"/>
              </a:rPr>
              <a:t> de </a:t>
            </a:r>
            <a:r>
              <a:rPr lang="en-US" altLang="nl-NL" dirty="0" err="1">
                <a:latin typeface="+mn-lt"/>
                <a:cs typeface="Arial" panose="020B0604020202020204" pitchFamily="34" charset="0"/>
              </a:rPr>
              <a:t>periferie</a:t>
            </a:r>
            <a:r>
              <a:rPr lang="en-US" altLang="nl-NL" dirty="0">
                <a:latin typeface="+mn-lt"/>
                <a:cs typeface="Arial" panose="020B0604020202020204" pitchFamily="34" charset="0"/>
              </a:rPr>
              <a:t> (</a:t>
            </a:r>
            <a:r>
              <a:rPr lang="en-US" altLang="nl-NL" dirty="0" err="1">
                <a:latin typeface="+mn-lt"/>
                <a:cs typeface="Arial" panose="020B0604020202020204" pitchFamily="34" charset="0"/>
              </a:rPr>
              <a:t>infrastructuur</a:t>
            </a:r>
            <a:r>
              <a:rPr lang="en-US" altLang="nl-NL" dirty="0">
                <a:latin typeface="+mn-lt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48233794-9D19-FB15-8F5E-C713A912A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6355" y="4512993"/>
            <a:ext cx="2592351" cy="1800062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nl-NL" dirty="0" err="1">
                <a:latin typeface="+mn-lt"/>
                <a:cs typeface="Arial" panose="020B0604020202020204" pitchFamily="34" charset="0"/>
              </a:rPr>
              <a:t>Toegenomen</a:t>
            </a:r>
            <a:r>
              <a:rPr lang="en-US" altLang="nl-NL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nl-NL" dirty="0" err="1">
                <a:latin typeface="+mn-lt"/>
                <a:cs typeface="Arial" panose="020B0604020202020204" pitchFamily="34" charset="0"/>
              </a:rPr>
              <a:t>welvaart</a:t>
            </a:r>
            <a:r>
              <a:rPr lang="en-US" altLang="nl-NL" dirty="0">
                <a:latin typeface="+mn-lt"/>
                <a:cs typeface="Arial" panose="020B0604020202020204" pitchFamily="34" charset="0"/>
              </a:rPr>
              <a:t> (luxe </a:t>
            </a:r>
            <a:r>
              <a:rPr lang="en-US" altLang="nl-NL" dirty="0" err="1">
                <a:latin typeface="+mn-lt"/>
                <a:cs typeface="Arial" panose="020B0604020202020204" pitchFamily="34" charset="0"/>
              </a:rPr>
              <a:t>producten</a:t>
            </a:r>
            <a:r>
              <a:rPr lang="en-US" altLang="nl-NL" dirty="0">
                <a:latin typeface="+mn-lt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933CF397-9FB2-FDDB-3EE9-8B90DB6AE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5119" y="4512994"/>
            <a:ext cx="2642622" cy="1800061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nl-NL" dirty="0" err="1">
                <a:latin typeface="+mn-lt"/>
                <a:cs typeface="Arial" panose="020B0604020202020204" pitchFamily="34" charset="0"/>
              </a:rPr>
              <a:t>Kapitaal</a:t>
            </a:r>
            <a:r>
              <a:rPr lang="en-US" altLang="nl-NL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nl-NL" dirty="0" err="1">
                <a:latin typeface="+mn-lt"/>
                <a:cs typeface="Arial" panose="020B0604020202020204" pitchFamily="34" charset="0"/>
              </a:rPr>
              <a:t>en</a:t>
            </a:r>
            <a:r>
              <a:rPr lang="en-US" altLang="nl-NL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nl-NL" dirty="0" err="1">
                <a:latin typeface="+mn-lt"/>
                <a:cs typeface="Arial" panose="020B0604020202020204" pitchFamily="34" charset="0"/>
              </a:rPr>
              <a:t>kennis</a:t>
            </a:r>
            <a:r>
              <a:rPr lang="en-US" altLang="nl-NL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nl-NL" dirty="0" err="1">
                <a:latin typeface="+mn-lt"/>
                <a:cs typeface="Arial" panose="020B0604020202020204" pitchFamily="34" charset="0"/>
              </a:rPr>
              <a:t>neemt</a:t>
            </a:r>
            <a:r>
              <a:rPr lang="en-US" altLang="nl-NL" dirty="0">
                <a:latin typeface="+mn-lt"/>
                <a:cs typeface="Arial" panose="020B0604020202020204" pitchFamily="34" charset="0"/>
              </a:rPr>
              <a:t> toe</a:t>
            </a:r>
          </a:p>
        </p:txBody>
      </p:sp>
      <p:sp>
        <p:nvSpPr>
          <p:cNvPr id="12" name="Pijl: links 1">
            <a:extLst>
              <a:ext uri="{FF2B5EF4-FFF2-40B4-BE49-F238E27FC236}">
                <a16:creationId xmlns:a16="http://schemas.microsoft.com/office/drawing/2014/main" id="{4151E3DF-BC00-31A8-4229-706C85201482}"/>
              </a:ext>
            </a:extLst>
          </p:cNvPr>
          <p:cNvSpPr>
            <a:spLocks noChangeArrowheads="1"/>
          </p:cNvSpPr>
          <p:nvPr/>
        </p:nvSpPr>
        <p:spPr bwMode="auto">
          <a:xfrm rot="18334595">
            <a:off x="2748036" y="3336555"/>
            <a:ext cx="792180" cy="1080146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1800">
              <a:latin typeface="+mn-lt"/>
            </a:endParaRPr>
          </a:p>
        </p:txBody>
      </p:sp>
      <p:sp>
        <p:nvSpPr>
          <p:cNvPr id="13" name="Pijl: links 8">
            <a:extLst>
              <a:ext uri="{FF2B5EF4-FFF2-40B4-BE49-F238E27FC236}">
                <a16:creationId xmlns:a16="http://schemas.microsoft.com/office/drawing/2014/main" id="{471BB46D-BA6C-1C7C-E1C1-5754843BA1ED}"/>
              </a:ext>
            </a:extLst>
          </p:cNvPr>
          <p:cNvSpPr>
            <a:spLocks noChangeArrowheads="1"/>
          </p:cNvSpPr>
          <p:nvPr/>
        </p:nvSpPr>
        <p:spPr bwMode="auto">
          <a:xfrm rot="13917899">
            <a:off x="8149042" y="3301585"/>
            <a:ext cx="792180" cy="1080146"/>
          </a:xfrm>
          <a:prstGeom prst="leftArrow">
            <a:avLst>
              <a:gd name="adj1" fmla="val 50000"/>
              <a:gd name="adj2" fmla="val 51856"/>
            </a:avLst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1800">
              <a:latin typeface="+mn-lt"/>
            </a:endParaRPr>
          </a:p>
        </p:txBody>
      </p:sp>
      <p:sp>
        <p:nvSpPr>
          <p:cNvPr id="14" name="Pijl: links 9">
            <a:extLst>
              <a:ext uri="{FF2B5EF4-FFF2-40B4-BE49-F238E27FC236}">
                <a16:creationId xmlns:a16="http://schemas.microsoft.com/office/drawing/2014/main" id="{00FB7810-EFD1-4AD6-319E-C51B199DEF3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535937" y="3291400"/>
            <a:ext cx="804946" cy="1080146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1800"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1112B0-A398-C8F7-6B0A-F901D0FBE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83" y="292497"/>
            <a:ext cx="3079291" cy="12448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768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EAD3AA-6C68-4BE3-BCAC-BF22530AD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Demografisch transitiemodel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FDAE-CAA2-41D4-8F49-546A858A0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362" y="1601474"/>
            <a:ext cx="7294832" cy="3449638"/>
          </a:xfrm>
          <a:prstGeom prst="rect">
            <a:avLst/>
          </a:prstGeom>
        </p:spPr>
      </p:pic>
      <p:pic>
        <p:nvPicPr>
          <p:cNvPr id="6146" name="Picture 2" descr="https://images.populationpyramid.net/capture/?selector=%23pyramid-share-container&amp;url=https%3A%2F%2Fwww.populationpyramid.net%2Fafghanistan%2F2019%2F%3Fshare%3Dtr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436" y="4806950"/>
            <a:ext cx="1530257" cy="15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mages.populationpyramid.net/capture/?selector=%23pyramid-share-container&amp;url=https%3A%2F%2Fwww.populationpyramid.net%2Fangola%2F2019%2F%3Fshare%3Dtru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134" y="4806950"/>
            <a:ext cx="1517688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ttps://images.populationpyramid.net/capture/?selector=%23pyramid-share-container&amp;url=https%3A%2F%2Fwww.populationpyramid.net%2Findia%2F2019%2F%3Fshare%3Dtru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992" y="4806950"/>
            <a:ext cx="1530257" cy="15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https://images.populationpyramid.net/capture/?selector=%23pyramid-share-container&amp;url=https%3A%2F%2Fwww.populationpyramid.net%2Fgermany%2F2019%2F%3Fshare%3Dtr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215" y="4994088"/>
            <a:ext cx="1374870" cy="138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597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82A48-3285-4983-AF9B-E366AFC20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Centrum-periferie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FA5DA-444C-4063-8881-96B6ED3656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2932" y="1694269"/>
            <a:ext cx="6740215" cy="3559212"/>
          </a:xfrm>
          <a:prstGeom prst="rect">
            <a:avLst/>
          </a:prstGeom>
        </p:spPr>
      </p:pic>
      <p:sp>
        <p:nvSpPr>
          <p:cNvPr id="5" name="Tekstvak 2">
            <a:extLst>
              <a:ext uri="{FF2B5EF4-FFF2-40B4-BE49-F238E27FC236}">
                <a16:creationId xmlns:a16="http://schemas.microsoft.com/office/drawing/2014/main" id="{51561346-69F5-4AB4-AAB5-46FAD798DF2C}"/>
              </a:ext>
            </a:extLst>
          </p:cNvPr>
          <p:cNvSpPr txBox="1"/>
          <p:nvPr/>
        </p:nvSpPr>
        <p:spPr>
          <a:xfrm>
            <a:off x="947854" y="1889560"/>
            <a:ext cx="3658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Segoe UI" panose="020B0502040204020203" pitchFamily="34" charset="0"/>
                <a:cs typeface="Segoe UI" panose="020B0502040204020203" pitchFamily="34" charset="0"/>
              </a:rPr>
              <a:t>Oorzaken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Segoe UI" panose="020B0502040204020203" pitchFamily="34" charset="0"/>
                <a:cs typeface="Segoe UI" panose="020B0502040204020203" pitchFamily="34" charset="0"/>
              </a:rPr>
              <a:t>Koloniale verleden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Segoe UI" panose="020B0502040204020203" pitchFamily="34" charset="0"/>
                <a:cs typeface="Segoe UI" panose="020B0502040204020203" pitchFamily="34" charset="0"/>
              </a:rPr>
              <a:t>20</a:t>
            </a:r>
            <a:r>
              <a:rPr lang="nl-NL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nl-NL" dirty="0">
                <a:latin typeface="Segoe UI" panose="020B0502040204020203" pitchFamily="34" charset="0"/>
                <a:cs typeface="Segoe UI" panose="020B0502040204020203" pitchFamily="34" charset="0"/>
              </a:rPr>
              <a:t> eeuw: dekolonisatie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Segoe UI" panose="020B0502040204020203" pitchFamily="34" charset="0"/>
                <a:cs typeface="Segoe UI" panose="020B0502040204020203" pitchFamily="34" charset="0"/>
              </a:rPr>
              <a:t>Internationale arbeidsverdeling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6" y="3206193"/>
            <a:ext cx="4763188" cy="2679293"/>
          </a:xfrm>
          <a:prstGeom prst="rect">
            <a:avLst/>
          </a:prstGeom>
          <a:noFill/>
          <a:ln w="38100">
            <a:solidFill>
              <a:srgbClr val="ED7D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51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45EDFF-F397-4B20-8BDF-588087B30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Push-pull model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113B98-454F-4855-A578-F2C2CFD23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85847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Voorbeelden van push factoren:</a:t>
            </a:r>
          </a:p>
          <a:p>
            <a:r>
              <a:rPr lang="nl-NL" dirty="0"/>
              <a:t>Weinig werk</a:t>
            </a:r>
          </a:p>
          <a:p>
            <a:r>
              <a:rPr lang="nl-NL" dirty="0"/>
              <a:t>Lage lonen</a:t>
            </a:r>
          </a:p>
          <a:p>
            <a:r>
              <a:rPr lang="nl-NL" dirty="0"/>
              <a:t>Oorlog</a:t>
            </a:r>
          </a:p>
          <a:p>
            <a:r>
              <a:rPr lang="nl-NL" dirty="0"/>
              <a:t>Vervuiling</a:t>
            </a:r>
          </a:p>
          <a:p>
            <a:r>
              <a:rPr lang="nl-NL" dirty="0"/>
              <a:t>Slechte leefomstandigheden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E5E14E7-C0B1-42A4-9712-660772E3EDB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Voorbeelden van pull factoren:</a:t>
            </a:r>
          </a:p>
          <a:p>
            <a:r>
              <a:rPr lang="nl-NL" dirty="0"/>
              <a:t>Veel werk</a:t>
            </a:r>
          </a:p>
          <a:p>
            <a:r>
              <a:rPr lang="nl-NL" dirty="0"/>
              <a:t>Hoge lonen</a:t>
            </a:r>
          </a:p>
          <a:p>
            <a:r>
              <a:rPr lang="nl-NL" dirty="0"/>
              <a:t>Goede leefomstandigheden</a:t>
            </a:r>
          </a:p>
          <a:p>
            <a:endParaRPr lang="nl-NL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3511153"/>
            <a:ext cx="4991100" cy="2807494"/>
          </a:xfrm>
          <a:prstGeom prst="rect">
            <a:avLst/>
          </a:prstGeom>
          <a:noFill/>
          <a:ln w="38100">
            <a:solidFill>
              <a:srgbClr val="ED7D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7" y="5138738"/>
            <a:ext cx="954617" cy="53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844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FDD76A5A-46A8-9055-3DE5-A345523A2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978" y="1646595"/>
            <a:ext cx="5219700" cy="4572000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956E8C23-7D52-11D4-D13A-5C9C20EF1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22" y="1648747"/>
            <a:ext cx="6230886" cy="1780253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D78EE936-D9FC-6D9A-69A2-8DAF63E40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22" y="3869911"/>
            <a:ext cx="6418733" cy="1339342"/>
          </a:xfrm>
          <a:prstGeom prst="rect">
            <a:avLst/>
          </a:prstGeom>
        </p:spPr>
      </p:pic>
      <p:sp>
        <p:nvSpPr>
          <p:cNvPr id="26" name="Titel 1">
            <a:extLst>
              <a:ext uri="{FF2B5EF4-FFF2-40B4-BE49-F238E27FC236}">
                <a16:creationId xmlns:a16="http://schemas.microsoft.com/office/drawing/2014/main" id="{6EF43FBA-4EA9-5DFE-F685-5FEE23931729}"/>
              </a:ext>
            </a:extLst>
          </p:cNvPr>
          <p:cNvSpPr txBox="1">
            <a:spLocks/>
          </p:cNvSpPr>
          <p:nvPr/>
        </p:nvSpPr>
        <p:spPr>
          <a:xfrm>
            <a:off x="371061" y="635358"/>
            <a:ext cx="5724939" cy="1011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solidFill>
                  <a:srgbClr val="7030A0"/>
                </a:solidFill>
                <a:latin typeface="+mn-lt"/>
              </a:rPr>
              <a:t>Voorbeeld examenvraag</a:t>
            </a:r>
          </a:p>
        </p:txBody>
      </p:sp>
    </p:spTree>
    <p:extLst>
      <p:ext uri="{BB962C8B-B14F-4D97-AF65-F5344CB8AC3E}">
        <p14:creationId xmlns:p14="http://schemas.microsoft.com/office/powerpoint/2010/main" val="1608265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DCA3A-4CEA-08F1-1357-E1299203C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BED28B-0814-A458-8DF2-A6684ADA0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642" y="642240"/>
            <a:ext cx="10515600" cy="1325563"/>
          </a:xfrm>
        </p:spPr>
        <p:txBody>
          <a:bodyPr/>
          <a:lstStyle/>
          <a:p>
            <a:r>
              <a:rPr lang="nl-NL" dirty="0">
                <a:solidFill>
                  <a:srgbClr val="7030A0"/>
                </a:solidFill>
                <a:latin typeface="+mn-lt"/>
              </a:rPr>
              <a:t>Domein: Aarde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DC8D07-F4BE-59A2-4B5A-70DF30DFB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967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sz="2000" dirty="0"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rgbClr val="7030A0"/>
                </a:solidFill>
              </a:rPr>
              <a:t>Klimaat en Landschap zones (windsystemen, zeestromen, ITCZ etc.)\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rgbClr val="7030A0"/>
                </a:solidFill>
              </a:rPr>
              <a:t>Endogene krachten (plaatgrenzen, vulkanisme en aardbevingen)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rgbClr val="7030A0"/>
                </a:solidFill>
              </a:rPr>
              <a:t>Exogene krachten (verwerking, erosie, sedimentatie)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sz="2000" dirty="0"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indent="0">
              <a:spcAft>
                <a:spcPts val="400"/>
              </a:spcAft>
              <a:buNone/>
            </a:pPr>
            <a:endParaRPr lang="nl-NL" sz="2000" dirty="0"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indent="0">
              <a:buNone/>
            </a:pPr>
            <a:endParaRPr lang="nl-NL" sz="2000" dirty="0"/>
          </a:p>
          <a:p>
            <a:endParaRPr lang="nl-NL" dirty="0"/>
          </a:p>
        </p:txBody>
      </p:sp>
      <p:pic>
        <p:nvPicPr>
          <p:cNvPr id="1026" name="Picture 2" descr="Vulkaan - National Geographic Junior">
            <a:extLst>
              <a:ext uri="{FF2B5EF4-FFF2-40B4-BE49-F238E27FC236}">
                <a16:creationId xmlns:a16="http://schemas.microsoft.com/office/drawing/2014/main" id="{08E95887-9AEE-E9CA-5495-BA71B9633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394" y="3429000"/>
            <a:ext cx="4888272" cy="325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418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12FCB55E-59A0-A24E-82CA-C8675958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2048" y="350841"/>
            <a:ext cx="5370252" cy="729736"/>
          </a:xfrm>
        </p:spPr>
        <p:txBody>
          <a:bodyPr rtlCol="0">
            <a:normAutofit/>
          </a:bodyPr>
          <a:lstStyle/>
          <a:p>
            <a:pPr rtl="0">
              <a:lnSpc>
                <a:spcPct val="90000"/>
              </a:lnSpc>
            </a:pPr>
            <a:r>
              <a:rPr lang="nl-NL" sz="3600" dirty="0">
                <a:solidFill>
                  <a:srgbClr val="7030A0"/>
                </a:solidFill>
                <a:latin typeface="+mn-lt"/>
              </a:rPr>
              <a:t>Convergentie (1)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2DDA8123-7ECD-2A44-A629-7F2DB0D01D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1936" y="1424781"/>
            <a:ext cx="7070142" cy="4008438"/>
          </a:xfrm>
        </p:spPr>
        <p:txBody>
          <a:bodyPr rtlCol="0">
            <a:normAutofit/>
          </a:bodyPr>
          <a:lstStyle/>
          <a:p>
            <a:r>
              <a:rPr lang="nl-NL" sz="2200" dirty="0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Zwaardere oceanische korst duikt onder de lichtere continentale korst.</a:t>
            </a:r>
          </a:p>
          <a:p>
            <a:r>
              <a:rPr lang="nl-NL" sz="2200" dirty="0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Op grote diepte </a:t>
            </a:r>
            <a:r>
              <a:rPr lang="nl-NL" sz="2200" u="sng" dirty="0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smelt</a:t>
            </a:r>
            <a:r>
              <a:rPr lang="nl-NL" sz="2200" dirty="0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 een deel van de oceanische korst en </a:t>
            </a:r>
            <a:r>
              <a:rPr lang="nl-NL" sz="2200" u="sng" dirty="0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stijgt op als magma </a:t>
            </a:r>
            <a:r>
              <a:rPr lang="nl-NL" sz="2200" dirty="0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naar het aardoppervlak (onder veel </a:t>
            </a:r>
            <a:r>
              <a:rPr lang="nl-NL" sz="2200" u="sng" dirty="0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druk</a:t>
            </a:r>
            <a:r>
              <a:rPr lang="nl-NL" sz="2200" dirty="0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). </a:t>
            </a:r>
          </a:p>
          <a:p>
            <a:r>
              <a:rPr lang="nl-NL" sz="2200" dirty="0">
                <a:solidFill>
                  <a:srgbClr val="2F3A4F"/>
                </a:solidFill>
                <a:sym typeface="Quattrocento Sans"/>
              </a:rPr>
              <a:t>Gevolgen: </a:t>
            </a:r>
            <a:r>
              <a:rPr lang="nl-NL" sz="2200" b="1" dirty="0">
                <a:solidFill>
                  <a:srgbClr val="C00000"/>
                </a:solidFill>
                <a:sym typeface="Quattrocento Sans"/>
              </a:rPr>
              <a:t>Explosief </a:t>
            </a:r>
            <a:r>
              <a:rPr lang="nl-NL" sz="2200" b="1" dirty="0">
                <a:solidFill>
                  <a:srgbClr val="C00000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vulkanisme</a:t>
            </a:r>
            <a:r>
              <a:rPr lang="nl-NL" sz="2200" dirty="0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, </a:t>
            </a:r>
            <a:r>
              <a:rPr lang="nl-NL" sz="2200" dirty="0">
                <a:solidFill>
                  <a:schemeClr val="tx1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(zware) </a:t>
            </a:r>
            <a:r>
              <a:rPr lang="nl-NL" sz="2200" b="1" dirty="0">
                <a:solidFill>
                  <a:srgbClr val="C00000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aardbevingen</a:t>
            </a:r>
            <a:r>
              <a:rPr lang="nl-NL" sz="2200" b="1" dirty="0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nl-NL" sz="2200" dirty="0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en </a:t>
            </a:r>
            <a:r>
              <a:rPr lang="nl-NL" sz="2200" b="1" dirty="0">
                <a:solidFill>
                  <a:srgbClr val="C00000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plooiingsgebergte</a:t>
            </a:r>
            <a:r>
              <a:rPr lang="nl-NL" sz="2200" dirty="0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.</a:t>
            </a:r>
          </a:p>
        </p:txBody>
      </p:sp>
      <p:grpSp>
        <p:nvGrpSpPr>
          <p:cNvPr id="13" name="Shape 141">
            <a:extLst>
              <a:ext uri="{FF2B5EF4-FFF2-40B4-BE49-F238E27FC236}">
                <a16:creationId xmlns:a16="http://schemas.microsoft.com/office/drawing/2014/main" id="{F1D53182-89F7-4C7B-B406-47DE57BDCCD2}"/>
              </a:ext>
            </a:extLst>
          </p:cNvPr>
          <p:cNvGrpSpPr/>
          <p:nvPr/>
        </p:nvGrpSpPr>
        <p:grpSpPr>
          <a:xfrm>
            <a:off x="9572255" y="0"/>
            <a:ext cx="2619756" cy="6858000"/>
            <a:chOff x="7179191" y="0"/>
            <a:chExt cx="1964817" cy="5143500"/>
          </a:xfrm>
        </p:grpSpPr>
        <p:pic>
          <p:nvPicPr>
            <p:cNvPr id="14" name="Shape 142">
              <a:extLst>
                <a:ext uri="{FF2B5EF4-FFF2-40B4-BE49-F238E27FC236}">
                  <a16:creationId xmlns:a16="http://schemas.microsoft.com/office/drawing/2014/main" id="{74238B99-35A9-45C0-8EBA-354AD87A3305}"/>
                </a:ext>
              </a:extLst>
            </p:cNvPr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9191" y="0"/>
              <a:ext cx="1964817" cy="51435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" name="Shape 143">
              <a:extLst>
                <a:ext uri="{FF2B5EF4-FFF2-40B4-BE49-F238E27FC236}">
                  <a16:creationId xmlns:a16="http://schemas.microsoft.com/office/drawing/2014/main" id="{448D5D81-9DCF-49E3-B6C0-5547E232947F}"/>
                </a:ext>
              </a:extLst>
            </p:cNvPr>
            <p:cNvCxnSpPr/>
            <p:nvPr/>
          </p:nvCxnSpPr>
          <p:spPr>
            <a:xfrm rot="10800000" flipH="1">
              <a:off x="7250800" y="2162850"/>
              <a:ext cx="436800" cy="277199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round/>
              <a:headEnd type="none" w="lg" len="lg"/>
              <a:tailEnd type="triangle" w="lg" len="lg"/>
            </a:ln>
          </p:spPr>
        </p:cxnSp>
        <p:cxnSp>
          <p:nvCxnSpPr>
            <p:cNvPr id="16" name="Shape 144">
              <a:extLst>
                <a:ext uri="{FF2B5EF4-FFF2-40B4-BE49-F238E27FC236}">
                  <a16:creationId xmlns:a16="http://schemas.microsoft.com/office/drawing/2014/main" id="{B46204AF-4A17-4911-8DA7-517C2FA5C0AB}"/>
                </a:ext>
              </a:extLst>
            </p:cNvPr>
            <p:cNvCxnSpPr/>
            <p:nvPr/>
          </p:nvCxnSpPr>
          <p:spPr>
            <a:xfrm rot="10800000" flipH="1">
              <a:off x="7250800" y="2980712"/>
              <a:ext cx="561599" cy="1248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round/>
              <a:headEnd type="none" w="lg" len="lg"/>
              <a:tailEnd type="triangle" w="lg" len="lg"/>
            </a:ln>
          </p:spPr>
        </p:cxnSp>
        <p:cxnSp>
          <p:nvCxnSpPr>
            <p:cNvPr id="17" name="Shape 145">
              <a:extLst>
                <a:ext uri="{FF2B5EF4-FFF2-40B4-BE49-F238E27FC236}">
                  <a16:creationId xmlns:a16="http://schemas.microsoft.com/office/drawing/2014/main" id="{4FE2D590-3CF9-416C-8488-B90F836B3234}"/>
                </a:ext>
              </a:extLst>
            </p:cNvPr>
            <p:cNvCxnSpPr/>
            <p:nvPr/>
          </p:nvCxnSpPr>
          <p:spPr>
            <a:xfrm flipH="1">
              <a:off x="8262925" y="1386400"/>
              <a:ext cx="464399" cy="318899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round/>
              <a:headEnd type="none" w="lg" len="lg"/>
              <a:tailEnd type="triangle" w="lg" len="lg"/>
            </a:ln>
          </p:spPr>
        </p:cxnSp>
        <p:cxnSp>
          <p:nvCxnSpPr>
            <p:cNvPr id="18" name="Shape 146">
              <a:extLst>
                <a:ext uri="{FF2B5EF4-FFF2-40B4-BE49-F238E27FC236}">
                  <a16:creationId xmlns:a16="http://schemas.microsoft.com/office/drawing/2014/main" id="{B697487D-9FB6-450A-884A-CA0E55C02714}"/>
                </a:ext>
              </a:extLst>
            </p:cNvPr>
            <p:cNvCxnSpPr/>
            <p:nvPr/>
          </p:nvCxnSpPr>
          <p:spPr>
            <a:xfrm rot="10800000">
              <a:off x="8637900" y="3542375"/>
              <a:ext cx="506099" cy="96899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round/>
              <a:headEnd type="none" w="lg" len="lg"/>
              <a:tailEnd type="triangle" w="lg" len="lg"/>
            </a:ln>
          </p:spPr>
        </p:cxnSp>
      </p:grpSp>
      <p:pic>
        <p:nvPicPr>
          <p:cNvPr id="19" name="Shape 138">
            <a:extLst>
              <a:ext uri="{FF2B5EF4-FFF2-40B4-BE49-F238E27FC236}">
                <a16:creationId xmlns:a16="http://schemas.microsoft.com/office/drawing/2014/main" id="{4D58EBAF-765F-49C1-8CC2-C79E4D334ED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8221" y="4723167"/>
            <a:ext cx="4647468" cy="20066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DF125727-D7F6-4B89-8CB7-565111583E4D}"/>
              </a:ext>
            </a:extLst>
          </p:cNvPr>
          <p:cNvSpPr txBox="1">
            <a:spLocks/>
          </p:cNvSpPr>
          <p:nvPr/>
        </p:nvSpPr>
        <p:spPr>
          <a:xfrm>
            <a:off x="2552765" y="979970"/>
            <a:ext cx="6041570" cy="60288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 spc="3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>
                <a:solidFill>
                  <a:srgbClr val="2F3A4F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Variant 1: Continentaal - Oceanisch</a:t>
            </a:r>
          </a:p>
          <a:p>
            <a:endParaRPr lang="nl-NL" sz="1800" dirty="0"/>
          </a:p>
        </p:txBody>
      </p:sp>
      <p:sp>
        <p:nvSpPr>
          <p:cNvPr id="23" name="Shape 149">
            <a:extLst>
              <a:ext uri="{FF2B5EF4-FFF2-40B4-BE49-F238E27FC236}">
                <a16:creationId xmlns:a16="http://schemas.microsoft.com/office/drawing/2014/main" id="{9FC8D2B1-F503-413D-A593-2D64A5C7B53D}"/>
              </a:ext>
            </a:extLst>
          </p:cNvPr>
          <p:cNvSpPr txBox="1"/>
          <p:nvPr/>
        </p:nvSpPr>
        <p:spPr>
          <a:xfrm>
            <a:off x="7672700" y="2984217"/>
            <a:ext cx="1959200" cy="1381198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nl" b="1" dirty="0">
                <a:solidFill>
                  <a:srgbClr val="C00000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Subductiezone:</a:t>
            </a:r>
            <a:r>
              <a:rPr lang="nl" dirty="0">
                <a:solidFill>
                  <a:srgbClr val="C00000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nl" dirty="0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de zone waar een plaat onder de andere duikt</a:t>
            </a:r>
          </a:p>
        </p:txBody>
      </p:sp>
      <p:sp>
        <p:nvSpPr>
          <p:cNvPr id="24" name="Shape 139">
            <a:extLst>
              <a:ext uri="{FF2B5EF4-FFF2-40B4-BE49-F238E27FC236}">
                <a16:creationId xmlns:a16="http://schemas.microsoft.com/office/drawing/2014/main" id="{39616066-EAE4-4A52-9F49-13D1DC0BF8FB}"/>
              </a:ext>
            </a:extLst>
          </p:cNvPr>
          <p:cNvSpPr txBox="1"/>
          <p:nvPr/>
        </p:nvSpPr>
        <p:spPr>
          <a:xfrm>
            <a:off x="8971176" y="4923404"/>
            <a:ext cx="2546024" cy="1167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r"/>
            <a:r>
              <a:rPr lang="nl" sz="1600" b="1" dirty="0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(</a:t>
            </a:r>
            <a:r>
              <a:rPr lang="nl" sz="1600" b="1" dirty="0">
                <a:solidFill>
                  <a:srgbClr val="C00000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Diepzee)troggen </a:t>
            </a:r>
            <a:r>
              <a:rPr lang="nl" sz="1600" dirty="0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(diepste plekken op aarde, grens tussen twee tektonische platen + subductie) </a:t>
            </a:r>
          </a:p>
        </p:txBody>
      </p: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31308312-25EA-48E2-BED5-8311C8E3EB1C}"/>
              </a:ext>
            </a:extLst>
          </p:cNvPr>
          <p:cNvCxnSpPr>
            <a:cxnSpLocks/>
          </p:cNvCxnSpPr>
          <p:nvPr/>
        </p:nvCxnSpPr>
        <p:spPr>
          <a:xfrm flipH="1">
            <a:off x="8448386" y="4241061"/>
            <a:ext cx="179307" cy="68234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365736C5-E5AD-4829-9BA5-78AC58ED8B5F}"/>
              </a:ext>
            </a:extLst>
          </p:cNvPr>
          <p:cNvCxnSpPr/>
          <p:nvPr/>
        </p:nvCxnSpPr>
        <p:spPr>
          <a:xfrm flipV="1">
            <a:off x="9487186" y="3817285"/>
            <a:ext cx="1416424" cy="121445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346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Shape 158">
            <a:extLst>
              <a:ext uri="{FF2B5EF4-FFF2-40B4-BE49-F238E27FC236}">
                <a16:creationId xmlns:a16="http://schemas.microsoft.com/office/drawing/2014/main" id="{FDBF258B-F630-DE4A-A613-99030C1F0E6A}"/>
              </a:ext>
            </a:extLst>
          </p:cNvPr>
          <p:cNvGrpSpPr/>
          <p:nvPr/>
        </p:nvGrpSpPr>
        <p:grpSpPr>
          <a:xfrm>
            <a:off x="7845560" y="1049053"/>
            <a:ext cx="4200584" cy="3827169"/>
            <a:chOff x="4442375" y="804125"/>
            <a:chExt cx="4701623" cy="3721591"/>
          </a:xfrm>
          <a:noFill/>
        </p:grpSpPr>
        <p:pic>
          <p:nvPicPr>
            <p:cNvPr id="29" name="Shape 159">
              <a:extLst>
                <a:ext uri="{FF2B5EF4-FFF2-40B4-BE49-F238E27FC236}">
                  <a16:creationId xmlns:a16="http://schemas.microsoft.com/office/drawing/2014/main" id="{AD4C76C1-9A0E-3640-B625-7430A3D47D1D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42375" y="804125"/>
              <a:ext cx="4701623" cy="3721591"/>
            </a:xfrm>
            <a:prstGeom prst="rect">
              <a:avLst/>
            </a:prstGeom>
            <a:grpFill/>
            <a:ln>
              <a:noFill/>
            </a:ln>
          </p:spPr>
        </p:pic>
        <p:cxnSp>
          <p:nvCxnSpPr>
            <p:cNvPr id="30" name="Shape 160">
              <a:extLst>
                <a:ext uri="{FF2B5EF4-FFF2-40B4-BE49-F238E27FC236}">
                  <a16:creationId xmlns:a16="http://schemas.microsoft.com/office/drawing/2014/main" id="{C2632B25-627C-C54A-BF02-0EA6D9E95413}"/>
                </a:ext>
              </a:extLst>
            </p:cNvPr>
            <p:cNvCxnSpPr/>
            <p:nvPr/>
          </p:nvCxnSpPr>
          <p:spPr>
            <a:xfrm>
              <a:off x="5386125" y="2586450"/>
              <a:ext cx="575399" cy="644700"/>
            </a:xfrm>
            <a:prstGeom prst="straightConnector1">
              <a:avLst/>
            </a:prstGeom>
            <a:grpFill/>
            <a:ln w="38100" cap="flat" cmpd="sng">
              <a:solidFill>
                <a:srgbClr val="FF0000"/>
              </a:solidFill>
              <a:prstDash val="dash"/>
              <a:round/>
              <a:headEnd type="none" w="lg" len="lg"/>
              <a:tailEnd type="triangle" w="lg" len="lg"/>
            </a:ln>
          </p:spPr>
        </p:cxnSp>
        <p:cxnSp>
          <p:nvCxnSpPr>
            <p:cNvPr id="31" name="Shape 161">
              <a:extLst>
                <a:ext uri="{FF2B5EF4-FFF2-40B4-BE49-F238E27FC236}">
                  <a16:creationId xmlns:a16="http://schemas.microsoft.com/office/drawing/2014/main" id="{FCA8F390-3612-374F-87CA-1DCBCCB6C2AF}"/>
                </a:ext>
              </a:extLst>
            </p:cNvPr>
            <p:cNvCxnSpPr/>
            <p:nvPr/>
          </p:nvCxnSpPr>
          <p:spPr>
            <a:xfrm>
              <a:off x="6266375" y="2225900"/>
              <a:ext cx="575399" cy="644700"/>
            </a:xfrm>
            <a:prstGeom prst="straightConnector1">
              <a:avLst/>
            </a:prstGeom>
            <a:grpFill/>
            <a:ln w="38100" cap="flat" cmpd="sng">
              <a:solidFill>
                <a:srgbClr val="FF0000"/>
              </a:solidFill>
              <a:prstDash val="dash"/>
              <a:round/>
              <a:headEnd type="none" w="lg" len="lg"/>
              <a:tailEnd type="triangle" w="lg" len="lg"/>
            </a:ln>
          </p:spPr>
        </p:cxnSp>
        <p:cxnSp>
          <p:nvCxnSpPr>
            <p:cNvPr id="32" name="Shape 162">
              <a:extLst>
                <a:ext uri="{FF2B5EF4-FFF2-40B4-BE49-F238E27FC236}">
                  <a16:creationId xmlns:a16="http://schemas.microsoft.com/office/drawing/2014/main" id="{EFCA7659-6FA0-094C-8242-0511EFC6EF9D}"/>
                </a:ext>
              </a:extLst>
            </p:cNvPr>
            <p:cNvCxnSpPr/>
            <p:nvPr/>
          </p:nvCxnSpPr>
          <p:spPr>
            <a:xfrm>
              <a:off x="7371175" y="1962600"/>
              <a:ext cx="735000" cy="222000"/>
            </a:xfrm>
            <a:prstGeom prst="straightConnector1">
              <a:avLst/>
            </a:prstGeom>
            <a:grpFill/>
            <a:ln w="38100" cap="flat" cmpd="sng">
              <a:solidFill>
                <a:srgbClr val="FF0000"/>
              </a:solidFill>
              <a:prstDash val="dash"/>
              <a:round/>
              <a:headEnd type="none" w="lg" len="lg"/>
              <a:tailEnd type="triangle" w="lg" len="lg"/>
            </a:ln>
          </p:spPr>
        </p:cxnSp>
        <p:sp>
          <p:nvSpPr>
            <p:cNvPr id="33" name="Shape 163">
              <a:extLst>
                <a:ext uri="{FF2B5EF4-FFF2-40B4-BE49-F238E27FC236}">
                  <a16:creationId xmlns:a16="http://schemas.microsoft.com/office/drawing/2014/main" id="{CE41FE4A-BCE4-DE47-AD32-64E6D2B4E2E4}"/>
                </a:ext>
              </a:extLst>
            </p:cNvPr>
            <p:cNvSpPr txBox="1"/>
            <p:nvPr/>
          </p:nvSpPr>
          <p:spPr>
            <a:xfrm>
              <a:off x="6074798" y="2908800"/>
              <a:ext cx="825000" cy="403274"/>
            </a:xfrm>
            <a:prstGeom prst="rect">
              <a:avLst/>
            </a:prstGeom>
            <a:grpFill/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r>
                <a:rPr lang="nl" sz="2400">
                  <a:latin typeface="Segoe UI" panose="020B0502040204020203" pitchFamily="34" charset="0"/>
                  <a:ea typeface="Quattrocento Sans"/>
                  <a:cs typeface="Segoe UI" panose="020B0502040204020203" pitchFamily="34" charset="0"/>
                  <a:sym typeface="Quattrocento Sans"/>
                </a:rPr>
                <a:t>Japan</a:t>
              </a:r>
            </a:p>
          </p:txBody>
        </p:sp>
        <p:cxnSp>
          <p:nvCxnSpPr>
            <p:cNvPr id="34" name="Shape 164">
              <a:extLst>
                <a:ext uri="{FF2B5EF4-FFF2-40B4-BE49-F238E27FC236}">
                  <a16:creationId xmlns:a16="http://schemas.microsoft.com/office/drawing/2014/main" id="{72AD2768-51DD-6E4B-B8E4-9C73244ADADA}"/>
                </a:ext>
              </a:extLst>
            </p:cNvPr>
            <p:cNvCxnSpPr/>
            <p:nvPr/>
          </p:nvCxnSpPr>
          <p:spPr>
            <a:xfrm rot="10800000">
              <a:off x="7472575" y="3764899"/>
              <a:ext cx="353399" cy="436500"/>
            </a:xfrm>
            <a:prstGeom prst="straightConnector1">
              <a:avLst/>
            </a:prstGeom>
            <a:grpFill/>
            <a:ln w="38100" cap="flat" cmpd="sng">
              <a:solidFill>
                <a:srgbClr val="FF0000"/>
              </a:solidFill>
              <a:prstDash val="dash"/>
              <a:round/>
              <a:headEnd type="none" w="lg" len="lg"/>
              <a:tailEnd type="triangle" w="lg" len="lg"/>
            </a:ln>
          </p:spPr>
        </p:cxnSp>
        <p:cxnSp>
          <p:nvCxnSpPr>
            <p:cNvPr id="35" name="Shape 165">
              <a:extLst>
                <a:ext uri="{FF2B5EF4-FFF2-40B4-BE49-F238E27FC236}">
                  <a16:creationId xmlns:a16="http://schemas.microsoft.com/office/drawing/2014/main" id="{C25C24AE-B881-9646-ABE5-41415054B42F}"/>
                </a:ext>
              </a:extLst>
            </p:cNvPr>
            <p:cNvCxnSpPr/>
            <p:nvPr/>
          </p:nvCxnSpPr>
          <p:spPr>
            <a:xfrm flipH="1">
              <a:off x="8595300" y="1733850"/>
              <a:ext cx="520199" cy="159300"/>
            </a:xfrm>
            <a:prstGeom prst="straightConnector1">
              <a:avLst/>
            </a:prstGeom>
            <a:grpFill/>
            <a:ln w="38100" cap="flat" cmpd="sng">
              <a:solidFill>
                <a:srgbClr val="FF0000"/>
              </a:solidFill>
              <a:prstDash val="dash"/>
              <a:round/>
              <a:headEnd type="none" w="lg" len="lg"/>
              <a:tailEnd type="triangle" w="lg" len="lg"/>
            </a:ln>
          </p:spPr>
        </p:cxnSp>
      </p:grpSp>
      <p:pic>
        <p:nvPicPr>
          <p:cNvPr id="22" name="Shape 157">
            <a:extLst>
              <a:ext uri="{FF2B5EF4-FFF2-40B4-BE49-F238E27FC236}">
                <a16:creationId xmlns:a16="http://schemas.microsoft.com/office/drawing/2014/main" id="{2E0C5245-F503-4446-B45E-611CA42C3FF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4077" y="4355922"/>
            <a:ext cx="3695171" cy="225910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12FCB55E-59A0-A24E-82CA-C8675958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2048" y="350841"/>
            <a:ext cx="5370252" cy="729736"/>
          </a:xfrm>
        </p:spPr>
        <p:txBody>
          <a:bodyPr rtlCol="0">
            <a:normAutofit/>
          </a:bodyPr>
          <a:lstStyle/>
          <a:p>
            <a:pPr rtl="0">
              <a:lnSpc>
                <a:spcPct val="90000"/>
              </a:lnSpc>
            </a:pPr>
            <a:r>
              <a:rPr lang="nl-NL" sz="3600" dirty="0">
                <a:solidFill>
                  <a:srgbClr val="7030A0"/>
                </a:solidFill>
                <a:latin typeface="+mn-lt"/>
              </a:rPr>
              <a:t>Convergentie (2)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2DDA8123-7ECD-2A44-A629-7F2DB0D01D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1978" y="1416574"/>
            <a:ext cx="7503816" cy="4008438"/>
          </a:xfrm>
        </p:spPr>
        <p:txBody>
          <a:bodyPr rtlCol="0">
            <a:normAutofit/>
          </a:bodyPr>
          <a:lstStyle/>
          <a:p>
            <a:r>
              <a:rPr lang="nl" sz="2000" dirty="0">
                <a:solidFill>
                  <a:srgbClr val="2F3A4F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De oudste oceanische korst (= zwaarst) duikt onder jongere oceanische korst.</a:t>
            </a:r>
          </a:p>
          <a:p>
            <a:r>
              <a:rPr lang="nl-NL" sz="2000" dirty="0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Op grote diepte </a:t>
            </a:r>
            <a:r>
              <a:rPr lang="nl-NL" sz="2000" u="sng" dirty="0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smelt</a:t>
            </a:r>
            <a:r>
              <a:rPr lang="nl-NL" sz="2000" dirty="0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 een deel van de oceanische korst en </a:t>
            </a:r>
            <a:r>
              <a:rPr lang="nl-NL" sz="2000" u="sng" dirty="0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stijgt op als magma </a:t>
            </a:r>
            <a:r>
              <a:rPr lang="nl-NL" sz="2000" dirty="0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naar het aardoppervlak (onder veel </a:t>
            </a:r>
            <a:r>
              <a:rPr lang="nl-NL" sz="2000" u="sng" dirty="0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druk</a:t>
            </a:r>
            <a:r>
              <a:rPr lang="nl-NL" sz="2000" dirty="0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). </a:t>
            </a:r>
          </a:p>
          <a:p>
            <a:r>
              <a:rPr lang="nl" sz="2000" dirty="0">
                <a:solidFill>
                  <a:srgbClr val="2F3A4F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Gevolgen: </a:t>
            </a:r>
            <a:r>
              <a:rPr lang="nl" sz="2000" b="1" dirty="0">
                <a:solidFill>
                  <a:srgbClr val="C00000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Explosief vulkanisme</a:t>
            </a:r>
            <a:r>
              <a:rPr lang="nl" sz="2000" dirty="0">
                <a:solidFill>
                  <a:srgbClr val="2F3A4F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, (zware) </a:t>
            </a:r>
            <a:r>
              <a:rPr lang="nl" sz="2000" b="1" dirty="0">
                <a:solidFill>
                  <a:srgbClr val="C00000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aardbevingen</a:t>
            </a:r>
            <a:r>
              <a:rPr lang="nl" sz="2000" b="1" dirty="0">
                <a:solidFill>
                  <a:srgbClr val="2F3A4F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nl" sz="2000" dirty="0">
                <a:solidFill>
                  <a:srgbClr val="2F3A4F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en </a:t>
            </a:r>
            <a:r>
              <a:rPr lang="nl" sz="2000" b="1" dirty="0">
                <a:solidFill>
                  <a:srgbClr val="C00000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eilandenbogen</a:t>
            </a:r>
            <a:r>
              <a:rPr lang="nl" sz="2000" dirty="0">
                <a:solidFill>
                  <a:srgbClr val="2F3A4F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.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DF125727-D7F6-4B89-8CB7-565111583E4D}"/>
              </a:ext>
            </a:extLst>
          </p:cNvPr>
          <p:cNvSpPr txBox="1">
            <a:spLocks/>
          </p:cNvSpPr>
          <p:nvPr/>
        </p:nvSpPr>
        <p:spPr>
          <a:xfrm>
            <a:off x="2552765" y="979970"/>
            <a:ext cx="6041570" cy="60288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 spc="3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>
                <a:solidFill>
                  <a:srgbClr val="2F3A4F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Variant 2: Oceanisch - Oceanisch</a:t>
            </a:r>
          </a:p>
          <a:p>
            <a:endParaRPr lang="nl-NL" sz="1800" dirty="0"/>
          </a:p>
        </p:txBody>
      </p:sp>
      <p:sp>
        <p:nvSpPr>
          <p:cNvPr id="23" name="Shape 149">
            <a:extLst>
              <a:ext uri="{FF2B5EF4-FFF2-40B4-BE49-F238E27FC236}">
                <a16:creationId xmlns:a16="http://schemas.microsoft.com/office/drawing/2014/main" id="{9FC8D2B1-F503-413D-A593-2D64A5C7B53D}"/>
              </a:ext>
            </a:extLst>
          </p:cNvPr>
          <p:cNvSpPr txBox="1"/>
          <p:nvPr/>
        </p:nvSpPr>
        <p:spPr>
          <a:xfrm>
            <a:off x="1573165" y="4972758"/>
            <a:ext cx="1959200" cy="1381198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nl" b="1" dirty="0">
                <a:solidFill>
                  <a:srgbClr val="C00000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Subductiezone:</a:t>
            </a:r>
            <a:r>
              <a:rPr lang="nl" dirty="0">
                <a:solidFill>
                  <a:srgbClr val="C00000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nl" dirty="0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de zone waar een plaat onder de andere duikt</a:t>
            </a:r>
          </a:p>
        </p:txBody>
      </p: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31308312-25EA-48E2-BED5-8311C8E3EB1C}"/>
              </a:ext>
            </a:extLst>
          </p:cNvPr>
          <p:cNvCxnSpPr>
            <a:cxnSpLocks/>
          </p:cNvCxnSpPr>
          <p:nvPr/>
        </p:nvCxnSpPr>
        <p:spPr>
          <a:xfrm flipV="1">
            <a:off x="3282048" y="5222198"/>
            <a:ext cx="795746" cy="1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Shape 163">
            <a:extLst>
              <a:ext uri="{FF2B5EF4-FFF2-40B4-BE49-F238E27FC236}">
                <a16:creationId xmlns:a16="http://schemas.microsoft.com/office/drawing/2014/main" id="{BC8EDCE9-6796-2B44-8892-137FBEB1D5EF}"/>
              </a:ext>
            </a:extLst>
          </p:cNvPr>
          <p:cNvSpPr txBox="1"/>
          <p:nvPr/>
        </p:nvSpPr>
        <p:spPr>
          <a:xfrm>
            <a:off x="9524480" y="3213436"/>
            <a:ext cx="1100000" cy="537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nl" sz="24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Japan</a:t>
            </a:r>
          </a:p>
        </p:txBody>
      </p:sp>
    </p:spTree>
    <p:extLst>
      <p:ext uri="{BB962C8B-B14F-4D97-AF65-F5344CB8AC3E}">
        <p14:creationId xmlns:p14="http://schemas.microsoft.com/office/powerpoint/2010/main" val="3278875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716A1-1DAD-53A2-6003-964E7C1AD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Scoreoverzicht </a:t>
            </a:r>
            <a:br>
              <a:rPr lang="nl-NL" dirty="0"/>
            </a:br>
            <a:r>
              <a:rPr lang="nl-NL" dirty="0"/>
              <a:t>examen 2025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92E408-B2A2-3674-8A42-A951AD46A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7" descr="Afbeelding met tekst, schermopname, Parallel, ontvangst&#10;&#10;Door AI gegenereerde inhoud is mogelijk onjuist.">
            <a:extLst>
              <a:ext uri="{FF2B5EF4-FFF2-40B4-BE49-F238E27FC236}">
                <a16:creationId xmlns:a16="http://schemas.microsoft.com/office/drawing/2014/main" id="{D79F2B1F-CF35-30D2-07C1-A609C37A6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85" y="139093"/>
            <a:ext cx="4846063" cy="653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23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E01A8-A2DE-17D7-BAEA-180BF8C7D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377AFE8B-5E16-9530-9CD9-015EA2BBE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2048" y="350841"/>
            <a:ext cx="5370252" cy="729736"/>
          </a:xfrm>
        </p:spPr>
        <p:txBody>
          <a:bodyPr rtlCol="0">
            <a:normAutofit/>
          </a:bodyPr>
          <a:lstStyle/>
          <a:p>
            <a:pPr rtl="0">
              <a:lnSpc>
                <a:spcPct val="90000"/>
              </a:lnSpc>
            </a:pPr>
            <a:r>
              <a:rPr lang="nl-NL" sz="3600" dirty="0">
                <a:solidFill>
                  <a:srgbClr val="7030A0"/>
                </a:solidFill>
                <a:latin typeface="+mn-lt"/>
              </a:rPr>
              <a:t>Divergente plaatgrenzen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C1556B4F-5C9A-B3BF-EE02-4B0AEA7D20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1978" y="1416574"/>
            <a:ext cx="7503816" cy="4008438"/>
          </a:xfrm>
        </p:spPr>
        <p:txBody>
          <a:bodyPr rtlCol="0">
            <a:normAutofit fontScale="92500" lnSpcReduction="10000"/>
          </a:bodyPr>
          <a:lstStyle/>
          <a:p>
            <a:r>
              <a:rPr lang="nl" sz="2000" dirty="0">
                <a:solidFill>
                  <a:srgbClr val="2F3A4F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Divergent, vaak op de oceaanbodem (mid oceanische rug), twee platen bewegen uit elkaar. </a:t>
            </a:r>
          </a:p>
          <a:p>
            <a:r>
              <a:rPr lang="nl" sz="2000" dirty="0">
                <a:solidFill>
                  <a:srgbClr val="2F3A4F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Oog mogelijk op continent (Oost Afrika) dan Horst en Slenkvorming</a:t>
            </a:r>
            <a:endParaRPr lang="nl-NL" sz="2000" dirty="0">
              <a:solidFill>
                <a:srgbClr val="2F3A4F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r>
              <a:rPr lang="nl" sz="2000" dirty="0">
                <a:solidFill>
                  <a:srgbClr val="2F3A4F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Gevolgen: </a:t>
            </a:r>
            <a:r>
              <a:rPr lang="nl" sz="2000" b="1" dirty="0">
                <a:solidFill>
                  <a:srgbClr val="C00000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Effusief vulkanisme</a:t>
            </a:r>
          </a:p>
          <a:p>
            <a:r>
              <a:rPr lang="nl" sz="2000" dirty="0">
                <a:solidFill>
                  <a:schemeClr val="tx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Aardplaten als een soort puzzelstukken ten opzichte</a:t>
            </a:r>
          </a:p>
          <a:p>
            <a:pPr marL="0" indent="0">
              <a:buNone/>
            </a:pPr>
            <a:r>
              <a:rPr lang="nl-NL" sz="2000" dirty="0">
                <a:solidFill>
                  <a:schemeClr val="tx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van elkaar. Aan de ene kant </a:t>
            </a:r>
            <a:r>
              <a:rPr lang="nl-NL" sz="2000" dirty="0" err="1">
                <a:solidFill>
                  <a:schemeClr val="tx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converget</a:t>
            </a:r>
            <a:r>
              <a:rPr lang="nl-NL" sz="2000" dirty="0">
                <a:solidFill>
                  <a:schemeClr val="tx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 leidt aan de </a:t>
            </a:r>
          </a:p>
          <a:p>
            <a:pPr marL="0" indent="0">
              <a:buNone/>
            </a:pPr>
            <a:r>
              <a:rPr lang="nl-NL" sz="2000" dirty="0">
                <a:solidFill>
                  <a:schemeClr val="tx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andere kant tot divergent</a:t>
            </a:r>
            <a:endParaRPr lang="nl" sz="2000" dirty="0">
              <a:solidFill>
                <a:schemeClr val="tx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F555BDAC-4207-6409-E58F-943EDFF75E58}"/>
              </a:ext>
            </a:extLst>
          </p:cNvPr>
          <p:cNvSpPr txBox="1">
            <a:spLocks/>
          </p:cNvSpPr>
          <p:nvPr/>
        </p:nvSpPr>
        <p:spPr>
          <a:xfrm>
            <a:off x="2552765" y="979970"/>
            <a:ext cx="6041570" cy="60288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 spc="3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800" dirty="0"/>
          </a:p>
        </p:txBody>
      </p:sp>
      <p:sp>
        <p:nvSpPr>
          <p:cNvPr id="23" name="Shape 149">
            <a:extLst>
              <a:ext uri="{FF2B5EF4-FFF2-40B4-BE49-F238E27FC236}">
                <a16:creationId xmlns:a16="http://schemas.microsoft.com/office/drawing/2014/main" id="{15A958D6-D7B5-5CEA-B783-E27239B54005}"/>
              </a:ext>
            </a:extLst>
          </p:cNvPr>
          <p:cNvSpPr txBox="1"/>
          <p:nvPr/>
        </p:nvSpPr>
        <p:spPr>
          <a:xfrm>
            <a:off x="1573165" y="4972758"/>
            <a:ext cx="1959200" cy="1381198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endParaRPr lang="nl" dirty="0">
              <a:solidFill>
                <a:srgbClr val="2F3A4F"/>
              </a:solidFill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36" name="Shape 163">
            <a:extLst>
              <a:ext uri="{FF2B5EF4-FFF2-40B4-BE49-F238E27FC236}">
                <a16:creationId xmlns:a16="http://schemas.microsoft.com/office/drawing/2014/main" id="{28CD1C76-2B40-3C97-4C6A-5E8F1F66976F}"/>
              </a:ext>
            </a:extLst>
          </p:cNvPr>
          <p:cNvSpPr txBox="1"/>
          <p:nvPr/>
        </p:nvSpPr>
        <p:spPr>
          <a:xfrm>
            <a:off x="9524480" y="3213436"/>
            <a:ext cx="1100000" cy="537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nl" sz="24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Japan</a:t>
            </a:r>
          </a:p>
        </p:txBody>
      </p:sp>
      <p:pic>
        <p:nvPicPr>
          <p:cNvPr id="2050" name="Picture 2" descr="Platentektoniek: Hoe Werkt Dat? (Complete Uitleg)">
            <a:extLst>
              <a:ext uri="{FF2B5EF4-FFF2-40B4-BE49-F238E27FC236}">
                <a16:creationId xmlns:a16="http://schemas.microsoft.com/office/drawing/2014/main" id="{080A5B52-724D-99AF-E143-2C3654CAF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034" y="2595715"/>
            <a:ext cx="4897636" cy="408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47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89A47-C986-B548-779B-86D82BB69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06F80A92-1779-D20D-6C47-D8884F6CB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2048" y="350841"/>
            <a:ext cx="5370252" cy="729736"/>
          </a:xfrm>
        </p:spPr>
        <p:txBody>
          <a:bodyPr rtlCol="0">
            <a:normAutofit/>
          </a:bodyPr>
          <a:lstStyle/>
          <a:p>
            <a:pPr rtl="0">
              <a:lnSpc>
                <a:spcPct val="90000"/>
              </a:lnSpc>
            </a:pPr>
            <a:r>
              <a:rPr lang="nl-NL" sz="3600" dirty="0" err="1">
                <a:solidFill>
                  <a:srgbClr val="7030A0"/>
                </a:solidFill>
                <a:latin typeface="+mn-lt"/>
              </a:rPr>
              <a:t>Transforme</a:t>
            </a:r>
            <a:r>
              <a:rPr lang="nl-NL" sz="3600" dirty="0">
                <a:solidFill>
                  <a:srgbClr val="7030A0"/>
                </a:solidFill>
                <a:latin typeface="+mn-lt"/>
              </a:rPr>
              <a:t> plaatgrenzen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6986EA17-38D0-F3F6-71E1-2801CE7A54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1978" y="1416574"/>
            <a:ext cx="7503816" cy="4008438"/>
          </a:xfrm>
        </p:spPr>
        <p:txBody>
          <a:bodyPr rtlCol="0">
            <a:normAutofit/>
          </a:bodyPr>
          <a:lstStyle/>
          <a:p>
            <a:r>
              <a:rPr lang="nl" sz="2000" dirty="0">
                <a:solidFill>
                  <a:srgbClr val="2F3A4F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Twee platen schuiven langs elkaar </a:t>
            </a:r>
          </a:p>
          <a:p>
            <a:r>
              <a:rPr lang="nl" sz="2000" dirty="0">
                <a:solidFill>
                  <a:srgbClr val="2F3A4F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Voorbeeld: San Andreas (geen GTA) breuk in California</a:t>
            </a:r>
          </a:p>
          <a:p>
            <a:r>
              <a:rPr lang="nl" sz="2000" dirty="0">
                <a:solidFill>
                  <a:srgbClr val="2F3A4F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Gevolgen: Voornamelijk ook aarbevingen door opgebouwde spanning tussen 2 platen en het opeens vrijkomen van alle kracht (als een soort elastiek)</a:t>
            </a:r>
            <a:endParaRPr lang="nl" sz="2000" dirty="0">
              <a:solidFill>
                <a:schemeClr val="tx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3609D4A4-9157-8885-388D-C9993FEA340A}"/>
              </a:ext>
            </a:extLst>
          </p:cNvPr>
          <p:cNvSpPr txBox="1">
            <a:spLocks/>
          </p:cNvSpPr>
          <p:nvPr/>
        </p:nvSpPr>
        <p:spPr>
          <a:xfrm>
            <a:off x="2552765" y="979970"/>
            <a:ext cx="6041570" cy="60288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 spc="3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800" dirty="0"/>
          </a:p>
        </p:txBody>
      </p:sp>
      <p:sp>
        <p:nvSpPr>
          <p:cNvPr id="23" name="Shape 149">
            <a:extLst>
              <a:ext uri="{FF2B5EF4-FFF2-40B4-BE49-F238E27FC236}">
                <a16:creationId xmlns:a16="http://schemas.microsoft.com/office/drawing/2014/main" id="{3A77CDA7-8BCE-5585-1240-E86784AA59F8}"/>
              </a:ext>
            </a:extLst>
          </p:cNvPr>
          <p:cNvSpPr txBox="1"/>
          <p:nvPr/>
        </p:nvSpPr>
        <p:spPr>
          <a:xfrm>
            <a:off x="1573165" y="4972758"/>
            <a:ext cx="1959200" cy="1381198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endParaRPr lang="nl" dirty="0">
              <a:solidFill>
                <a:srgbClr val="2F3A4F"/>
              </a:solidFill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36" name="Shape 163">
            <a:extLst>
              <a:ext uri="{FF2B5EF4-FFF2-40B4-BE49-F238E27FC236}">
                <a16:creationId xmlns:a16="http://schemas.microsoft.com/office/drawing/2014/main" id="{20CD8F8B-1576-D35C-1802-2D4235034BA7}"/>
              </a:ext>
            </a:extLst>
          </p:cNvPr>
          <p:cNvSpPr txBox="1"/>
          <p:nvPr/>
        </p:nvSpPr>
        <p:spPr>
          <a:xfrm>
            <a:off x="9524480" y="3213436"/>
            <a:ext cx="1100000" cy="537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nl" sz="2400" dirty="0">
                <a:solidFill>
                  <a:schemeClr val="bg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Japan</a:t>
            </a:r>
          </a:p>
        </p:txBody>
      </p:sp>
      <p:pic>
        <p:nvPicPr>
          <p:cNvPr id="3074" name="Picture 2" descr="Er zijn drie soorten plaatgrenzen. Platen die naar elkaar toe bewegen  (convergente plaatgrens), platen die van elkaar af bewegen (divergente  plaatgrens), en platen die langs elkaar heen bewegen (transforme  plaatgrens). | Natuurwijzer">
            <a:extLst>
              <a:ext uri="{FF2B5EF4-FFF2-40B4-BE49-F238E27FC236}">
                <a16:creationId xmlns:a16="http://schemas.microsoft.com/office/drawing/2014/main" id="{BDB509AB-787D-42E0-3829-4E76B42A7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382" y="4250446"/>
            <a:ext cx="9359235" cy="234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13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1F4D0B-D8EE-44F1-9EE7-272D10832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5156" y="0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rgbClr val="7030A0"/>
                </a:solidFill>
                <a:latin typeface="+mn-lt"/>
              </a:rPr>
              <a:t>Hotspots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7E2D7E-29AE-44D4-8056-A1F9C8C74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352" y="1457762"/>
            <a:ext cx="4340397" cy="53108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b="1" dirty="0"/>
              <a:t>Hotspots</a:t>
            </a:r>
            <a:r>
              <a:rPr lang="nl-NL" sz="2000" dirty="0"/>
              <a:t> hoeven NIET te ontstaan bij de grenzen van twee platen.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/>
              <a:t>Er is een zwakke plek in de lithosfeer, waar een</a:t>
            </a:r>
            <a:r>
              <a:rPr lang="nl-NL" sz="2000" dirty="0">
                <a:solidFill>
                  <a:srgbClr val="C00000"/>
                </a:solidFill>
              </a:rPr>
              <a:t> </a:t>
            </a:r>
            <a:r>
              <a:rPr lang="nl-NL" sz="2000" b="1" dirty="0"/>
              <a:t>mantelpluim</a:t>
            </a:r>
            <a:r>
              <a:rPr lang="nl-NL" sz="2000" dirty="0">
                <a:solidFill>
                  <a:srgbClr val="C00000"/>
                </a:solidFill>
              </a:rPr>
              <a:t> </a:t>
            </a:r>
            <a:r>
              <a:rPr lang="nl-NL" sz="2000" dirty="0"/>
              <a:t>dicht bij de korst komt.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/>
              <a:t>Door tektoniek beweegt de lithosfeer over de mantelpluim. Er ontstaat een rij van vulkanen.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/>
              <a:t>Gevolgen: </a:t>
            </a:r>
            <a:r>
              <a:rPr lang="nl-NL" sz="2000" b="1" dirty="0">
                <a:solidFill>
                  <a:srgbClr val="C00000"/>
                </a:solidFill>
              </a:rPr>
              <a:t>aardbevingen</a:t>
            </a:r>
            <a:r>
              <a:rPr lang="nl-NL" sz="2000" dirty="0"/>
              <a:t> en </a:t>
            </a:r>
            <a:r>
              <a:rPr lang="nl-NL" sz="2000" b="1" dirty="0">
                <a:solidFill>
                  <a:srgbClr val="C00000"/>
                </a:solidFill>
              </a:rPr>
              <a:t>effusief vulkanisme 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5AC5187-D4B4-2448-8D3D-1B8EE5640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7749" y="1160162"/>
            <a:ext cx="4461218" cy="517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Afbeeldingsresultaat voor hawaii islands map">
            <a:extLst>
              <a:ext uri="{FF2B5EF4-FFF2-40B4-BE49-F238E27FC236}">
                <a16:creationId xmlns:a16="http://schemas.microsoft.com/office/drawing/2014/main" id="{1C1EE437-1C28-A54D-8786-758C4F9CE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1569" y="2485725"/>
            <a:ext cx="3962775" cy="28409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314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1F4D0B-D8EE-44F1-9EE7-272D10832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317" y="365124"/>
            <a:ext cx="10515600" cy="1325563"/>
          </a:xfrm>
        </p:spPr>
        <p:txBody>
          <a:bodyPr/>
          <a:lstStyle/>
          <a:p>
            <a:r>
              <a:rPr lang="nl-NL" dirty="0">
                <a:solidFill>
                  <a:srgbClr val="7030A0"/>
                </a:solidFill>
                <a:latin typeface="+mn-lt"/>
              </a:rPr>
              <a:t>Domein Aarde: Endogeen vs. Exogeen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7E2D7E-29AE-44D4-8056-A1F9C8C74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317" y="1583887"/>
            <a:ext cx="6434959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l-NL" b="1" dirty="0"/>
              <a:t>Endogene krachten: </a:t>
            </a:r>
          </a:p>
          <a:p>
            <a:pPr marL="0" indent="0">
              <a:spcAft>
                <a:spcPts val="400"/>
              </a:spcAft>
              <a:buNone/>
            </a:pPr>
            <a:r>
              <a:rPr lang="nl-NL" dirty="0"/>
              <a:t>- Vulkanisme</a:t>
            </a:r>
          </a:p>
          <a:p>
            <a:pPr marL="0" indent="0">
              <a:spcAft>
                <a:spcPts val="400"/>
              </a:spcAft>
              <a:buNone/>
            </a:pPr>
            <a:r>
              <a:rPr lang="nl-NL" dirty="0">
                <a:sym typeface="Quattrocento Sans"/>
              </a:rPr>
              <a:t>- Aardbevingen</a:t>
            </a:r>
          </a:p>
          <a:p>
            <a:pPr marL="0" indent="0">
              <a:spcAft>
                <a:spcPts val="400"/>
              </a:spcAft>
              <a:buNone/>
            </a:pPr>
            <a:r>
              <a:rPr lang="nl-NL" dirty="0">
                <a:sym typeface="Quattrocento Sans"/>
              </a:rPr>
              <a:t>- Gebergtevorming</a:t>
            </a:r>
          </a:p>
          <a:p>
            <a:pPr marL="0" indent="0">
              <a:spcAft>
                <a:spcPts val="400"/>
              </a:spcAft>
              <a:buNone/>
            </a:pPr>
            <a:br>
              <a:rPr lang="nl-NL" dirty="0">
                <a:sym typeface="Quattrocento Sans"/>
              </a:rPr>
            </a:br>
            <a:r>
              <a:rPr lang="nl-NL" b="1" dirty="0">
                <a:sym typeface="Quattrocento Sans"/>
              </a:rPr>
              <a:t>Exogene krachten: </a:t>
            </a:r>
          </a:p>
          <a:p>
            <a:pPr marL="0" indent="0">
              <a:spcAft>
                <a:spcPts val="400"/>
              </a:spcAft>
              <a:buNone/>
            </a:pPr>
            <a:r>
              <a:rPr lang="nl-NL" dirty="0">
                <a:sym typeface="Quattrocento Sans"/>
              </a:rPr>
              <a:t>1. </a:t>
            </a:r>
            <a:r>
              <a:rPr lang="nl-NL" b="1" dirty="0">
                <a:sym typeface="Quattrocento Sans"/>
              </a:rPr>
              <a:t>Verwering </a:t>
            </a:r>
            <a:r>
              <a:rPr lang="nl-NL" dirty="0">
                <a:sym typeface="Quattrocento Sans"/>
              </a:rPr>
              <a:t>= </a:t>
            </a:r>
            <a:r>
              <a:rPr lang="nl-NL" u="sng" dirty="0">
                <a:sym typeface="Quattrocento Sans"/>
              </a:rPr>
              <a:t>afbreken </a:t>
            </a:r>
            <a:r>
              <a:rPr lang="nl-NL" dirty="0">
                <a:sym typeface="Quattrocento Sans"/>
              </a:rPr>
              <a:t>van gesteente.</a:t>
            </a:r>
          </a:p>
          <a:p>
            <a:pPr marL="0" indent="0">
              <a:spcAft>
                <a:spcPts val="400"/>
              </a:spcAft>
              <a:buNone/>
            </a:pPr>
            <a:r>
              <a:rPr lang="nl-NL" dirty="0">
                <a:sym typeface="Quattrocento Sans"/>
              </a:rPr>
              <a:t>2.</a:t>
            </a:r>
            <a:r>
              <a:rPr lang="nl-NL" b="1" dirty="0">
                <a:sym typeface="Quattrocento Sans"/>
              </a:rPr>
              <a:t> Erosie </a:t>
            </a:r>
            <a:r>
              <a:rPr lang="nl-NL" dirty="0">
                <a:sym typeface="Quattrocento Sans"/>
              </a:rPr>
              <a:t>=</a:t>
            </a:r>
            <a:r>
              <a:rPr lang="nl-NL" u="sng" dirty="0">
                <a:sym typeface="Quattrocento Sans"/>
              </a:rPr>
              <a:t> transport </a:t>
            </a:r>
            <a:r>
              <a:rPr lang="nl-NL" dirty="0">
                <a:sym typeface="Quattrocento Sans"/>
              </a:rPr>
              <a:t>van verweerd gesteente +</a:t>
            </a:r>
            <a:r>
              <a:rPr lang="nl-NL" u="sng" dirty="0">
                <a:sym typeface="Quattrocento Sans"/>
              </a:rPr>
              <a:t> slijtende werking </a:t>
            </a:r>
            <a:endParaRPr lang="nl-NL" dirty="0">
              <a:sym typeface="Quattrocento Sans"/>
            </a:endParaRPr>
          </a:p>
          <a:p>
            <a:pPr marL="0" indent="0">
              <a:spcAft>
                <a:spcPts val="400"/>
              </a:spcAft>
              <a:buNone/>
            </a:pPr>
            <a:r>
              <a:rPr lang="nl-NL" dirty="0">
                <a:sym typeface="Quattrocento Sans"/>
              </a:rPr>
              <a:t>3. </a:t>
            </a:r>
            <a:r>
              <a:rPr lang="nl-NL" b="1" dirty="0">
                <a:sym typeface="Quattrocento Sans"/>
              </a:rPr>
              <a:t>Sedimentatie</a:t>
            </a:r>
            <a:r>
              <a:rPr lang="nl-NL" dirty="0">
                <a:sym typeface="Quattrocento Sans"/>
              </a:rPr>
              <a:t> = het </a:t>
            </a:r>
            <a:r>
              <a:rPr lang="nl-NL" u="sng" dirty="0">
                <a:sym typeface="Quattrocento Sans"/>
              </a:rPr>
              <a:t>‘neerleggen’ </a:t>
            </a:r>
            <a:r>
              <a:rPr lang="nl-NL" dirty="0">
                <a:sym typeface="Quattrocento Sans"/>
              </a:rPr>
              <a:t>van verweerd materiaal</a:t>
            </a:r>
          </a:p>
          <a:p>
            <a:pPr marL="0" indent="0">
              <a:spcAft>
                <a:spcPts val="400"/>
              </a:spcAft>
              <a:buNone/>
            </a:pPr>
            <a:endParaRPr lang="nl-NL" dirty="0">
              <a:sym typeface="Quattrocento Sans"/>
            </a:endParaRPr>
          </a:p>
          <a:p>
            <a:pPr marL="0" indent="0">
              <a:spcAft>
                <a:spcPts val="400"/>
              </a:spcAft>
              <a:buNone/>
            </a:pPr>
            <a:r>
              <a:rPr lang="nl-NL" i="1" dirty="0">
                <a:sym typeface="Quattrocento Sans"/>
              </a:rPr>
              <a:t>Volgorde: Verwering → Erosie → Sedimentatie</a:t>
            </a:r>
            <a:endParaRPr lang="nl-NL" i="1" dirty="0"/>
          </a:p>
          <a:p>
            <a:pPr marL="0" indent="0">
              <a:spcAft>
                <a:spcPts val="400"/>
              </a:spcAft>
              <a:buNone/>
            </a:pPr>
            <a:endParaRPr lang="nl-NL" sz="1100" dirty="0"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indent="0">
              <a:spcAft>
                <a:spcPts val="400"/>
              </a:spcAft>
              <a:buNone/>
            </a:pPr>
            <a:endParaRPr lang="nl-NL" sz="1100" dirty="0"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indent="0">
              <a:spcAft>
                <a:spcPts val="400"/>
              </a:spcAft>
              <a:buNone/>
            </a:pPr>
            <a:endParaRPr lang="nl-NL" sz="1100" dirty="0"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indent="0">
              <a:buNone/>
            </a:pPr>
            <a:endParaRPr lang="nl-NL" sz="1100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afbeelding 3">
            <a:extLst>
              <a:ext uri="{FF2B5EF4-FFF2-40B4-BE49-F238E27FC236}">
                <a16:creationId xmlns:a16="http://schemas.microsoft.com/office/drawing/2014/main" id="{50763F94-22A4-0941-A246-8A5F95E777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46732" y="1460125"/>
            <a:ext cx="4686700" cy="527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97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1F4D0B-D8EE-44F1-9EE7-272D10832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nl-NL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Endogeen vs. Exogeen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7E2D7E-29AE-44D4-8056-A1F9C8C74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8322" cy="4351338"/>
          </a:xfrm>
        </p:spPr>
        <p:txBody>
          <a:bodyPr/>
          <a:lstStyle/>
          <a:p>
            <a:pPr marL="0" indent="0">
              <a:buClr>
                <a:schemeClr val="dk1"/>
              </a:buClr>
              <a:buSzPct val="55000"/>
              <a:buNone/>
            </a:pPr>
            <a:r>
              <a:rPr lang="nl-NL" dirty="0"/>
              <a:t>Verwering en erosie zorgen ervoor dat gebergtes afvlakken. Zonder endogene krachten zou de aarde dus plat worden!</a:t>
            </a:r>
          </a:p>
          <a:p>
            <a:pPr marL="0" indent="0">
              <a:buClr>
                <a:schemeClr val="dk1"/>
              </a:buClr>
              <a:buSzPct val="55000"/>
              <a:buNone/>
            </a:pPr>
            <a:endParaRPr lang="nl-NL" dirty="0"/>
          </a:p>
          <a:p>
            <a:pPr marL="0" indent="0">
              <a:buNone/>
            </a:pPr>
            <a:r>
              <a:rPr lang="nl-NL" b="1" i="1" u="sng" dirty="0"/>
              <a:t>Endogeen</a:t>
            </a:r>
            <a:r>
              <a:rPr lang="nl-NL" i="1" u="sng" dirty="0"/>
              <a:t> vormt, </a:t>
            </a:r>
            <a:r>
              <a:rPr lang="nl-NL" b="1" i="1" u="sng" dirty="0"/>
              <a:t>exogeen</a:t>
            </a:r>
            <a:r>
              <a:rPr lang="nl-NL" i="1" u="sng" dirty="0"/>
              <a:t> breekt af</a:t>
            </a:r>
          </a:p>
          <a:p>
            <a:pPr marL="0" indent="0">
              <a:spcAft>
                <a:spcPts val="400"/>
              </a:spcAft>
              <a:buNone/>
            </a:pPr>
            <a:endParaRPr lang="nl-NL" dirty="0"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indent="0">
              <a:spcAft>
                <a:spcPts val="400"/>
              </a:spcAft>
              <a:buNone/>
            </a:pPr>
            <a:endParaRPr lang="nl-NL" dirty="0"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indent="0">
              <a:spcAft>
                <a:spcPts val="400"/>
              </a:spcAft>
              <a:buNone/>
            </a:pPr>
            <a:endParaRPr lang="nl-NL" dirty="0"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4" name="Tijdelijke aanduiding voor afbeelding 3">
            <a:extLst>
              <a:ext uri="{FF2B5EF4-FFF2-40B4-BE49-F238E27FC236}">
                <a16:creationId xmlns:a16="http://schemas.microsoft.com/office/drawing/2014/main" id="{8AA88B24-180B-D649-ADD9-5203ADF802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10401" y="1107419"/>
            <a:ext cx="4970271" cy="559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57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0448329F-512B-4CF1-8933-8B16E7D1FD1D}"/>
              </a:ext>
            </a:extLst>
          </p:cNvPr>
          <p:cNvSpPr txBox="1">
            <a:spLocks/>
          </p:cNvSpPr>
          <p:nvPr/>
        </p:nvSpPr>
        <p:spPr>
          <a:xfrm>
            <a:off x="539686" y="868690"/>
            <a:ext cx="11301996" cy="506848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 spc="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spc="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 spc="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 spc="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 spc="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chemeClr val="dk1"/>
              </a:buClr>
              <a:buSzPct val="55000"/>
              <a:buNone/>
            </a:pPr>
            <a:r>
              <a:rPr lang="nl" sz="2000" dirty="0"/>
              <a:t>Twee hoofdtypen:</a:t>
            </a:r>
          </a:p>
          <a:p>
            <a:pPr marL="457200" indent="-457200">
              <a:buAutoNum type="arabicPeriod"/>
            </a:pPr>
            <a:r>
              <a:rPr lang="nl-NL" sz="2000" b="1" dirty="0">
                <a:solidFill>
                  <a:schemeClr val="tx1"/>
                </a:solidFill>
              </a:rPr>
              <a:t>Mechanische (of: fysische) verwering </a:t>
            </a:r>
            <a:r>
              <a:rPr lang="nl-NL" sz="2000" dirty="0"/>
              <a:t>= het gesteente valt in kleinere delen uiteen.</a:t>
            </a:r>
            <a:br>
              <a:rPr lang="nl-NL" sz="2000" dirty="0"/>
            </a:br>
            <a:r>
              <a:rPr lang="nl-NL" sz="2000" dirty="0"/>
              <a:t>Type verwering afhankelijk van klimaat!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64DEF895-B263-D34E-B331-636349D030C9}"/>
              </a:ext>
            </a:extLst>
          </p:cNvPr>
          <p:cNvGrpSpPr/>
          <p:nvPr/>
        </p:nvGrpSpPr>
        <p:grpSpPr>
          <a:xfrm>
            <a:off x="137006" y="2555022"/>
            <a:ext cx="11839095" cy="4068664"/>
            <a:chOff x="137006" y="2555022"/>
            <a:chExt cx="11839095" cy="4068664"/>
          </a:xfrm>
        </p:grpSpPr>
        <p:pic>
          <p:nvPicPr>
            <p:cNvPr id="13" name="Shape 83">
              <a:extLst>
                <a:ext uri="{FF2B5EF4-FFF2-40B4-BE49-F238E27FC236}">
                  <a16:creationId xmlns:a16="http://schemas.microsoft.com/office/drawing/2014/main" id="{EEDCF7BB-5815-BA4A-8226-5DF07A259A59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2310" y="2555022"/>
              <a:ext cx="4433833" cy="295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2" descr="https://web.mst.edu/~rogersda/phd_research/Close%20Up%20Little%20Shuteye%20Pass.jpg">
              <a:extLst>
                <a:ext uri="{FF2B5EF4-FFF2-40B4-BE49-F238E27FC236}">
                  <a16:creationId xmlns:a16="http://schemas.microsoft.com/office/drawing/2014/main" id="{64CD9469-BBFC-8440-83A5-0EBBCCB3E5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80562" y="2555022"/>
              <a:ext cx="4258674" cy="256037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Shape 98">
              <a:extLst>
                <a:ext uri="{FF2B5EF4-FFF2-40B4-BE49-F238E27FC236}">
                  <a16:creationId xmlns:a16="http://schemas.microsoft.com/office/drawing/2014/main" id="{18C55B4B-A91C-D341-8E77-622D5F0F1C1D}"/>
                </a:ext>
              </a:extLst>
            </p:cNvPr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89846" y="3278326"/>
              <a:ext cx="2786255" cy="325397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pic>
          <p:nvPicPr>
            <p:cNvPr id="16" name="Shape 84">
              <a:extLst>
                <a:ext uri="{FF2B5EF4-FFF2-40B4-BE49-F238E27FC236}">
                  <a16:creationId xmlns:a16="http://schemas.microsoft.com/office/drawing/2014/main" id="{04D3A9F8-CF94-E64F-8725-026F1DB028C4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006" y="4974336"/>
              <a:ext cx="4598541" cy="1649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Shape 92">
              <a:extLst>
                <a:ext uri="{FF2B5EF4-FFF2-40B4-BE49-F238E27FC236}">
                  <a16:creationId xmlns:a16="http://schemas.microsoft.com/office/drawing/2014/main" id="{83451EB7-E709-FD4F-9840-91EFAA4F46A5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810852" y="5342046"/>
              <a:ext cx="4228384" cy="119025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sp>
          <p:nvSpPr>
            <p:cNvPr id="18" name="Titel 3">
              <a:extLst>
                <a:ext uri="{FF2B5EF4-FFF2-40B4-BE49-F238E27FC236}">
                  <a16:creationId xmlns:a16="http://schemas.microsoft.com/office/drawing/2014/main" id="{24A7CD2D-2FF6-E141-8204-EC9747772343}"/>
                </a:ext>
              </a:extLst>
            </p:cNvPr>
            <p:cNvSpPr txBox="1">
              <a:spLocks/>
            </p:cNvSpPr>
            <p:nvPr/>
          </p:nvSpPr>
          <p:spPr>
            <a:xfrm>
              <a:off x="532455" y="2680937"/>
              <a:ext cx="3744870" cy="732823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i="0" kern="1200" spc="-150">
                  <a:solidFill>
                    <a:schemeClr val="tx2"/>
                  </a:solidFill>
                  <a:latin typeface="+mj-lt"/>
                  <a:ea typeface="+mj-ea"/>
                  <a:cs typeface="Gill Sans" panose="020B0502020104020203" pitchFamily="34" charset="-79"/>
                </a:defRPr>
              </a:lvl1pPr>
            </a:lstStyle>
            <a:p>
              <a:r>
                <a:rPr lang="nl-NL" sz="2000" dirty="0"/>
                <a:t>Mechanische (fysische) verwering door vorst</a:t>
              </a:r>
            </a:p>
          </p:txBody>
        </p:sp>
        <p:sp>
          <p:nvSpPr>
            <p:cNvPr id="19" name="Titel 3">
              <a:extLst>
                <a:ext uri="{FF2B5EF4-FFF2-40B4-BE49-F238E27FC236}">
                  <a16:creationId xmlns:a16="http://schemas.microsoft.com/office/drawing/2014/main" id="{93948E19-1E58-614C-8516-209DA17FE134}"/>
                </a:ext>
              </a:extLst>
            </p:cNvPr>
            <p:cNvSpPr txBox="1">
              <a:spLocks/>
            </p:cNvSpPr>
            <p:nvPr/>
          </p:nvSpPr>
          <p:spPr>
            <a:xfrm>
              <a:off x="5100707" y="2680937"/>
              <a:ext cx="3634259" cy="732823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i="0" kern="1200" spc="-150">
                  <a:solidFill>
                    <a:schemeClr val="tx2"/>
                  </a:solidFill>
                  <a:latin typeface="+mj-lt"/>
                  <a:ea typeface="+mj-ea"/>
                  <a:cs typeface="Gill Sans" panose="020B0502020104020203" pitchFamily="34" charset="-79"/>
                </a:defRPr>
              </a:lvl1pPr>
            </a:lstStyle>
            <a:p>
              <a:r>
                <a:rPr lang="nl-NL" sz="2000" dirty="0"/>
                <a:t>Mechanische (fysische)  verwering door temperatuurverschillen (zon)</a:t>
              </a:r>
            </a:p>
          </p:txBody>
        </p:sp>
        <p:sp>
          <p:nvSpPr>
            <p:cNvPr id="20" name="Titel 3">
              <a:extLst>
                <a:ext uri="{FF2B5EF4-FFF2-40B4-BE49-F238E27FC236}">
                  <a16:creationId xmlns:a16="http://schemas.microsoft.com/office/drawing/2014/main" id="{2A8C034A-DE41-4A4A-B00C-F34156F4AB87}"/>
                </a:ext>
              </a:extLst>
            </p:cNvPr>
            <p:cNvSpPr txBox="1">
              <a:spLocks/>
            </p:cNvSpPr>
            <p:nvPr/>
          </p:nvSpPr>
          <p:spPr>
            <a:xfrm>
              <a:off x="9214528" y="2555022"/>
              <a:ext cx="2761573" cy="589888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i="0" kern="1200" spc="-150">
                  <a:solidFill>
                    <a:schemeClr val="tx2"/>
                  </a:solidFill>
                  <a:latin typeface="+mj-lt"/>
                  <a:ea typeface="+mj-ea"/>
                  <a:cs typeface="Gill Sans" panose="020B0502020104020203" pitchFamily="34" charset="-79"/>
                </a:defRPr>
              </a:lvl1pPr>
            </a:lstStyle>
            <a:p>
              <a:r>
                <a:rPr lang="nl-NL" sz="2000" dirty="0"/>
                <a:t>Biologische verwering (plantenwortels)</a:t>
              </a:r>
            </a:p>
          </p:txBody>
        </p:sp>
      </p:grpSp>
      <p:sp>
        <p:nvSpPr>
          <p:cNvPr id="21" name="Titel 1">
            <a:extLst>
              <a:ext uri="{FF2B5EF4-FFF2-40B4-BE49-F238E27FC236}">
                <a16:creationId xmlns:a16="http://schemas.microsoft.com/office/drawing/2014/main" id="{1932031D-02AC-6943-AF60-440F2E40ADA8}"/>
              </a:ext>
            </a:extLst>
          </p:cNvPr>
          <p:cNvSpPr txBox="1">
            <a:spLocks/>
          </p:cNvSpPr>
          <p:nvPr/>
        </p:nvSpPr>
        <p:spPr>
          <a:xfrm>
            <a:off x="4129309" y="198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Stap 1: verwering </a:t>
            </a:r>
          </a:p>
        </p:txBody>
      </p:sp>
    </p:spTree>
    <p:extLst>
      <p:ext uri="{BB962C8B-B14F-4D97-AF65-F5344CB8AC3E}">
        <p14:creationId xmlns:p14="http://schemas.microsoft.com/office/powerpoint/2010/main" val="3718649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108483C-D7E5-4BC4-A063-CD9EA2DD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35" y="427519"/>
            <a:ext cx="6608967" cy="1501256"/>
          </a:xfrm>
        </p:spPr>
        <p:txBody>
          <a:bodyPr rtlCol="0">
            <a:normAutofit/>
          </a:bodyPr>
          <a:lstStyle/>
          <a:p>
            <a:pPr rtl="0"/>
            <a:r>
              <a:rPr lang="nl-NL" sz="3200" dirty="0">
                <a:solidFill>
                  <a:srgbClr val="7030A0"/>
                </a:solidFill>
                <a:latin typeface="+mn-lt"/>
              </a:rPr>
              <a:t>Stap 1:  Verwering</a:t>
            </a:r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0448329F-512B-4CF1-8933-8B16E7D1FD1D}"/>
              </a:ext>
            </a:extLst>
          </p:cNvPr>
          <p:cNvSpPr txBox="1">
            <a:spLocks/>
          </p:cNvSpPr>
          <p:nvPr/>
        </p:nvSpPr>
        <p:spPr>
          <a:xfrm>
            <a:off x="704606" y="1789517"/>
            <a:ext cx="10823426" cy="506848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 spc="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spc="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 spc="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 spc="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 spc="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400" b="1" dirty="0">
                <a:solidFill>
                  <a:schemeClr val="tx1"/>
                </a:solidFill>
              </a:rPr>
              <a:t>2. Chemische verwering </a:t>
            </a:r>
            <a:r>
              <a:rPr lang="nl-NL" sz="2400" dirty="0"/>
              <a:t>= de mineralen worden afgebroken door chemische reacties. </a:t>
            </a:r>
          </a:p>
        </p:txBody>
      </p:sp>
      <p:sp>
        <p:nvSpPr>
          <p:cNvPr id="23" name="Tijdelijke aanduiding voor tekst 10">
            <a:extLst>
              <a:ext uri="{FF2B5EF4-FFF2-40B4-BE49-F238E27FC236}">
                <a16:creationId xmlns:a16="http://schemas.microsoft.com/office/drawing/2014/main" id="{15973AB8-DC0A-FA4C-B466-2B0D8672A570}"/>
              </a:ext>
            </a:extLst>
          </p:cNvPr>
          <p:cNvSpPr txBox="1">
            <a:spLocks/>
          </p:cNvSpPr>
          <p:nvPr/>
        </p:nvSpPr>
        <p:spPr>
          <a:xfrm>
            <a:off x="704606" y="3010843"/>
            <a:ext cx="3104018" cy="162003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 spc="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spc="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 spc="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 spc="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 spc="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400" dirty="0">
                <a:solidFill>
                  <a:schemeClr val="tx1"/>
                </a:solidFill>
              </a:rPr>
              <a:t>Klimaat: warm en nat.</a:t>
            </a:r>
          </a:p>
          <a:p>
            <a:pPr marL="0" indent="0">
              <a:buNone/>
            </a:pPr>
            <a:endParaRPr lang="nl-NL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sz="2400" dirty="0">
                <a:solidFill>
                  <a:schemeClr val="tx1"/>
                </a:solidFill>
              </a:rPr>
              <a:t>Gesteente reageert met water, zuurstof,  koolstof</a:t>
            </a:r>
            <a:endParaRPr lang="nl-NL" sz="2800" dirty="0">
              <a:solidFill>
                <a:schemeClr val="tx1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0230E8C-E092-FB4F-B7BF-B029A3BC8B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8624" y="2563386"/>
            <a:ext cx="7993391" cy="378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AB58A585-52FA-4A45-B2D0-660EC2D22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803" y="-430309"/>
            <a:ext cx="4104640" cy="1426514"/>
          </a:xfrm>
        </p:spPr>
        <p:txBody>
          <a:bodyPr rtlCol="0">
            <a:normAutofit/>
          </a:bodyPr>
          <a:lstStyle/>
          <a:p>
            <a:pPr>
              <a:lnSpc>
                <a:spcPct val="90000"/>
              </a:lnSpc>
            </a:pPr>
            <a:r>
              <a:rPr lang="nl-NL" sz="4000" dirty="0">
                <a:solidFill>
                  <a:srgbClr val="7030A0"/>
                </a:solidFill>
                <a:latin typeface="+mn-lt"/>
              </a:rPr>
              <a:t>Stap 2: Erosie</a:t>
            </a:r>
          </a:p>
        </p:txBody>
      </p:sp>
      <p:sp>
        <p:nvSpPr>
          <p:cNvPr id="24" name="Tijdelijke aanduiding voor tekst 10">
            <a:extLst>
              <a:ext uri="{FF2B5EF4-FFF2-40B4-BE49-F238E27FC236}">
                <a16:creationId xmlns:a16="http://schemas.microsoft.com/office/drawing/2014/main" id="{BD9AEC7B-F075-45F5-9B00-433D059EA475}"/>
              </a:ext>
            </a:extLst>
          </p:cNvPr>
          <p:cNvSpPr txBox="1">
            <a:spLocks/>
          </p:cNvSpPr>
          <p:nvPr/>
        </p:nvSpPr>
        <p:spPr>
          <a:xfrm>
            <a:off x="770163" y="1337479"/>
            <a:ext cx="2653203" cy="500677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 spc="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spc="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 spc="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 spc="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 spc="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800"/>
              </a:spcAft>
              <a:buNone/>
            </a:pPr>
            <a:r>
              <a:rPr lang="nl-NL" sz="2400" b="1" dirty="0"/>
              <a:t>Erosie </a:t>
            </a:r>
            <a:r>
              <a:rPr lang="nl-NL" sz="2400" dirty="0"/>
              <a:t>is het </a:t>
            </a:r>
            <a:r>
              <a:rPr lang="nl-NL" sz="2400" u="sng" dirty="0"/>
              <a:t>transport</a:t>
            </a:r>
            <a:r>
              <a:rPr lang="nl-NL" sz="2400" dirty="0"/>
              <a:t> van verweerd materiaal en de </a:t>
            </a:r>
            <a:r>
              <a:rPr lang="nl-NL" sz="2400" u="sng" dirty="0"/>
              <a:t>schurende werking </a:t>
            </a:r>
            <a:r>
              <a:rPr lang="nl-NL" sz="2400" dirty="0"/>
              <a:t>van dat transport.</a:t>
            </a:r>
            <a:endParaRPr lang="nl" sz="2400" dirty="0"/>
          </a:p>
          <a:p>
            <a:pPr marL="0" indent="0">
              <a:buNone/>
            </a:pPr>
            <a:r>
              <a:rPr lang="nl-NL" sz="1400" dirty="0"/>
              <a:t>.</a:t>
            </a:r>
            <a:endParaRPr lang="nl" sz="1400" dirty="0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C925DCE9-B71B-0346-9D22-3970DD0A54A5}"/>
              </a:ext>
            </a:extLst>
          </p:cNvPr>
          <p:cNvGrpSpPr/>
          <p:nvPr/>
        </p:nvGrpSpPr>
        <p:grpSpPr>
          <a:xfrm>
            <a:off x="4137966" y="996205"/>
            <a:ext cx="7582707" cy="5391347"/>
            <a:chOff x="4182571" y="1306107"/>
            <a:chExt cx="7582707" cy="5391347"/>
          </a:xfrm>
        </p:grpSpPr>
        <p:pic>
          <p:nvPicPr>
            <p:cNvPr id="15" name="Shape 140">
              <a:extLst>
                <a:ext uri="{FF2B5EF4-FFF2-40B4-BE49-F238E27FC236}">
                  <a16:creationId xmlns:a16="http://schemas.microsoft.com/office/drawing/2014/main" id="{51DFDFE5-3128-244A-865D-BAA762C3E29E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63649" y="1431666"/>
              <a:ext cx="3401629" cy="273393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sp>
          <p:nvSpPr>
            <p:cNvPr id="16" name="Boog 15">
              <a:extLst>
                <a:ext uri="{FF2B5EF4-FFF2-40B4-BE49-F238E27FC236}">
                  <a16:creationId xmlns:a16="http://schemas.microsoft.com/office/drawing/2014/main" id="{EF047C9A-B5EA-FC42-9125-A15CB447F45C}"/>
                </a:ext>
              </a:extLst>
            </p:cNvPr>
            <p:cNvSpPr/>
            <p:nvPr/>
          </p:nvSpPr>
          <p:spPr>
            <a:xfrm rot="5400000">
              <a:off x="9533723" y="1087750"/>
              <a:ext cx="1492526" cy="1929240"/>
            </a:xfrm>
            <a:prstGeom prst="arc">
              <a:avLst>
                <a:gd name="adj1" fmla="val 16782297"/>
                <a:gd name="adj2" fmla="val 4989659"/>
              </a:avLst>
            </a:prstGeom>
            <a:ln w="114300">
              <a:solidFill>
                <a:srgbClr val="FFC0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 sz="2400">
                <a:ln w="762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2" name="Picture 4" descr="Afbeeldingsresultaat voor coastal erosion">
              <a:extLst>
                <a:ext uri="{FF2B5EF4-FFF2-40B4-BE49-F238E27FC236}">
                  <a16:creationId xmlns:a16="http://schemas.microsoft.com/office/drawing/2014/main" id="{A00BF382-1459-8B48-9A1C-FA7359DAC5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351803" y="4269362"/>
              <a:ext cx="3445154" cy="2428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Afbeeldingsresultaat voor river mountain v shape">
              <a:extLst>
                <a:ext uri="{FF2B5EF4-FFF2-40B4-BE49-F238E27FC236}">
                  <a16:creationId xmlns:a16="http://schemas.microsoft.com/office/drawing/2014/main" id="{65064A16-D3E6-564F-868B-03375D3199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913" t="-382"/>
            <a:stretch/>
          </p:blipFill>
          <p:spPr bwMode="auto">
            <a:xfrm>
              <a:off x="4182571" y="1431666"/>
              <a:ext cx="3614386" cy="2733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5" name="Straight Connector 10">
              <a:extLst>
                <a:ext uri="{FF2B5EF4-FFF2-40B4-BE49-F238E27FC236}">
                  <a16:creationId xmlns:a16="http://schemas.microsoft.com/office/drawing/2014/main" id="{B66E0050-F3E8-CB42-BC3E-3D5E2BD51D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38131" y="1654562"/>
              <a:ext cx="710876" cy="1310976"/>
            </a:xfrm>
            <a:prstGeom prst="line">
              <a:avLst/>
            </a:prstGeom>
            <a:ln w="101600">
              <a:solidFill>
                <a:srgbClr val="FFC0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">
              <a:extLst>
                <a:ext uri="{FF2B5EF4-FFF2-40B4-BE49-F238E27FC236}">
                  <a16:creationId xmlns:a16="http://schemas.microsoft.com/office/drawing/2014/main" id="{5DB37493-BC09-A44F-ADEA-3D2BFA08EBEF}"/>
                </a:ext>
              </a:extLst>
            </p:cNvPr>
            <p:cNvCxnSpPr>
              <a:cxnSpLocks/>
            </p:cNvCxnSpPr>
            <p:nvPr/>
          </p:nvCxnSpPr>
          <p:spPr>
            <a:xfrm>
              <a:off x="5700980" y="1556915"/>
              <a:ext cx="868839" cy="1408623"/>
            </a:xfrm>
            <a:prstGeom prst="line">
              <a:avLst/>
            </a:prstGeom>
            <a:ln w="101600">
              <a:solidFill>
                <a:srgbClr val="FFC0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4" descr="https://upload.wikimedia.org/wikipedia/commons/7/7c/Arbol_de_Piedra.jpg">
              <a:extLst>
                <a:ext uri="{FF2B5EF4-FFF2-40B4-BE49-F238E27FC236}">
                  <a16:creationId xmlns:a16="http://schemas.microsoft.com/office/drawing/2014/main" id="{CF678EC6-C0DA-1B48-9530-1D437A071B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63649" y="4291159"/>
              <a:ext cx="3401629" cy="2406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itel 3">
              <a:extLst>
                <a:ext uri="{FF2B5EF4-FFF2-40B4-BE49-F238E27FC236}">
                  <a16:creationId xmlns:a16="http://schemas.microsoft.com/office/drawing/2014/main" id="{4862E634-4C25-B64A-BB4F-42AB14939424}"/>
                </a:ext>
              </a:extLst>
            </p:cNvPr>
            <p:cNvSpPr txBox="1">
              <a:spLocks/>
            </p:cNvSpPr>
            <p:nvPr/>
          </p:nvSpPr>
          <p:spPr>
            <a:xfrm>
              <a:off x="5460048" y="3627256"/>
              <a:ext cx="1323467" cy="38136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i="0" kern="1200" spc="-150">
                  <a:solidFill>
                    <a:schemeClr val="tx2"/>
                  </a:solidFill>
                  <a:latin typeface="+mj-lt"/>
                  <a:ea typeface="+mj-ea"/>
                  <a:cs typeface="Gill Sans" panose="020B0502020104020203" pitchFamily="34" charset="-79"/>
                </a:defRPr>
              </a:lvl1pPr>
            </a:lstStyle>
            <a:p>
              <a:r>
                <a:rPr lang="nl-NL" sz="2000" dirty="0"/>
                <a:t>Rivieren</a:t>
              </a:r>
            </a:p>
          </p:txBody>
        </p:sp>
        <p:sp>
          <p:nvSpPr>
            <p:cNvPr id="33" name="Titel 3">
              <a:extLst>
                <a:ext uri="{FF2B5EF4-FFF2-40B4-BE49-F238E27FC236}">
                  <a16:creationId xmlns:a16="http://schemas.microsoft.com/office/drawing/2014/main" id="{9F9D2C3D-6ED1-454A-B8E7-49F83E9396FF}"/>
                </a:ext>
              </a:extLst>
            </p:cNvPr>
            <p:cNvSpPr txBox="1">
              <a:spLocks/>
            </p:cNvSpPr>
            <p:nvPr/>
          </p:nvSpPr>
          <p:spPr>
            <a:xfrm>
              <a:off x="9392264" y="3646072"/>
              <a:ext cx="1662105" cy="407153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i="0" kern="1200" spc="-150">
                  <a:solidFill>
                    <a:schemeClr val="tx2"/>
                  </a:solidFill>
                  <a:latin typeface="+mj-lt"/>
                  <a:ea typeface="+mj-ea"/>
                  <a:cs typeface="Gill Sans" panose="020B0502020104020203" pitchFamily="34" charset="-79"/>
                </a:defRPr>
              </a:lvl1pPr>
            </a:lstStyle>
            <a:p>
              <a:r>
                <a:rPr lang="nl-NL" sz="2000" dirty="0"/>
                <a:t>Erosie door ijs</a:t>
              </a:r>
            </a:p>
          </p:txBody>
        </p:sp>
        <p:sp>
          <p:nvSpPr>
            <p:cNvPr id="34" name="Titel 3">
              <a:extLst>
                <a:ext uri="{FF2B5EF4-FFF2-40B4-BE49-F238E27FC236}">
                  <a16:creationId xmlns:a16="http://schemas.microsoft.com/office/drawing/2014/main" id="{BECBE276-9F7A-D046-8B63-5E9384E2C4C1}"/>
                </a:ext>
              </a:extLst>
            </p:cNvPr>
            <p:cNvSpPr txBox="1">
              <a:spLocks/>
            </p:cNvSpPr>
            <p:nvPr/>
          </p:nvSpPr>
          <p:spPr>
            <a:xfrm>
              <a:off x="5460048" y="6146314"/>
              <a:ext cx="1482534" cy="429751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i="0" kern="1200" spc="-150">
                  <a:solidFill>
                    <a:schemeClr val="tx2"/>
                  </a:solidFill>
                  <a:latin typeface="+mj-lt"/>
                  <a:ea typeface="+mj-ea"/>
                  <a:cs typeface="Gill Sans" panose="020B0502020104020203" pitchFamily="34" charset="-79"/>
                </a:defRPr>
              </a:lvl1pPr>
            </a:lstStyle>
            <a:p>
              <a:r>
                <a:rPr lang="nl-NL" sz="2000" dirty="0"/>
                <a:t>Kusterosie</a:t>
              </a:r>
            </a:p>
          </p:txBody>
        </p:sp>
        <p:sp>
          <p:nvSpPr>
            <p:cNvPr id="35" name="Titel 3">
              <a:extLst>
                <a:ext uri="{FF2B5EF4-FFF2-40B4-BE49-F238E27FC236}">
                  <a16:creationId xmlns:a16="http://schemas.microsoft.com/office/drawing/2014/main" id="{31EAD913-2305-E841-9AE4-25AD06BCDCDE}"/>
                </a:ext>
              </a:extLst>
            </p:cNvPr>
            <p:cNvSpPr txBox="1">
              <a:spLocks/>
            </p:cNvSpPr>
            <p:nvPr/>
          </p:nvSpPr>
          <p:spPr>
            <a:xfrm>
              <a:off x="9471544" y="6206513"/>
              <a:ext cx="1503547" cy="390371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i="0" kern="1200" spc="-150">
                  <a:solidFill>
                    <a:schemeClr val="tx2"/>
                  </a:solidFill>
                  <a:latin typeface="+mj-lt"/>
                  <a:ea typeface="+mj-ea"/>
                  <a:cs typeface="Gill Sans" panose="020B0502020104020203" pitchFamily="34" charset="-79"/>
                </a:defRPr>
              </a:lvl1pPr>
            </a:lstStyle>
            <a:p>
              <a:r>
                <a:rPr lang="nl-NL" sz="2000" dirty="0"/>
                <a:t>Winderosie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5437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AB58A585-52FA-4A45-B2D0-660EC2D22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296" y="-484018"/>
            <a:ext cx="4377896" cy="1342045"/>
          </a:xfrm>
        </p:spPr>
        <p:txBody>
          <a:bodyPr rtlCol="0"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600" dirty="0">
                <a:solidFill>
                  <a:srgbClr val="7030A0"/>
                </a:solidFill>
                <a:latin typeface="+mn-lt"/>
              </a:rPr>
              <a:t>Stap 3: Sedimentatie</a:t>
            </a:r>
          </a:p>
        </p:txBody>
      </p:sp>
      <p:sp>
        <p:nvSpPr>
          <p:cNvPr id="24" name="Tijdelijke aanduiding voor tekst 10">
            <a:extLst>
              <a:ext uri="{FF2B5EF4-FFF2-40B4-BE49-F238E27FC236}">
                <a16:creationId xmlns:a16="http://schemas.microsoft.com/office/drawing/2014/main" id="{BD9AEC7B-F075-45F5-9B00-433D059EA475}"/>
              </a:ext>
            </a:extLst>
          </p:cNvPr>
          <p:cNvSpPr txBox="1">
            <a:spLocks/>
          </p:cNvSpPr>
          <p:nvPr/>
        </p:nvSpPr>
        <p:spPr>
          <a:xfrm>
            <a:off x="781081" y="1092954"/>
            <a:ext cx="3117215" cy="500677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 spc="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spc="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 spc="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 spc="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 spc="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800"/>
              </a:spcAft>
              <a:buNone/>
            </a:pPr>
            <a:r>
              <a:rPr lang="nl-NL" sz="2400" b="1" dirty="0">
                <a:solidFill>
                  <a:schemeClr val="tx1"/>
                </a:solidFill>
              </a:rPr>
              <a:t>Sedimentatie</a:t>
            </a:r>
            <a:r>
              <a:rPr lang="nl-NL" sz="2400" b="1" dirty="0"/>
              <a:t> </a:t>
            </a:r>
            <a:r>
              <a:rPr lang="nl-NL" sz="2400" dirty="0"/>
              <a:t>is het </a:t>
            </a:r>
            <a:r>
              <a:rPr lang="nl-NL" sz="2400" u="sng" dirty="0"/>
              <a:t>neerleggen</a:t>
            </a:r>
            <a:r>
              <a:rPr lang="nl-NL" sz="2400" dirty="0"/>
              <a:t> van verweerd materiaal als de transportsnelheid is afgenomen.</a:t>
            </a:r>
          </a:p>
          <a:p>
            <a:pPr marL="0" indent="0">
              <a:buNone/>
            </a:pPr>
            <a:r>
              <a:rPr lang="nl-NL" sz="1400" dirty="0"/>
              <a:t>.</a:t>
            </a:r>
            <a:endParaRPr lang="nl" sz="1400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E42EE9AE-CB9C-2549-93AA-169C71862FD8}"/>
              </a:ext>
            </a:extLst>
          </p:cNvPr>
          <p:cNvGrpSpPr/>
          <p:nvPr/>
        </p:nvGrpSpPr>
        <p:grpSpPr>
          <a:xfrm>
            <a:off x="4820260" y="871148"/>
            <a:ext cx="6880309" cy="5577740"/>
            <a:chOff x="5110192" y="1280260"/>
            <a:chExt cx="6880309" cy="5577740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150D84B2-E788-394C-A2A6-0E04F7321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3613" y="1300156"/>
              <a:ext cx="3616209" cy="2910396"/>
            </a:xfrm>
            <a:prstGeom prst="rect">
              <a:avLst/>
            </a:prstGeom>
          </p:spPr>
        </p:pic>
        <p:pic>
          <p:nvPicPr>
            <p:cNvPr id="17" name="Picture 12" descr="Afbeeldingsresultaat voor delta">
              <a:extLst>
                <a:ext uri="{FF2B5EF4-FFF2-40B4-BE49-F238E27FC236}">
                  <a16:creationId xmlns:a16="http://schemas.microsoft.com/office/drawing/2014/main" id="{835F0E83-954B-6F49-A854-695B960CC9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8608" y="1280260"/>
              <a:ext cx="3114369" cy="2910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itel 3">
              <a:extLst>
                <a:ext uri="{FF2B5EF4-FFF2-40B4-BE49-F238E27FC236}">
                  <a16:creationId xmlns:a16="http://schemas.microsoft.com/office/drawing/2014/main" id="{4862E634-4C25-B64A-BB4F-42AB14939424}"/>
                </a:ext>
              </a:extLst>
            </p:cNvPr>
            <p:cNvSpPr txBox="1">
              <a:spLocks/>
            </p:cNvSpPr>
            <p:nvPr/>
          </p:nvSpPr>
          <p:spPr>
            <a:xfrm>
              <a:off x="6024060" y="3596342"/>
              <a:ext cx="1323467" cy="38136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i="0" kern="1200" spc="-150">
                  <a:solidFill>
                    <a:schemeClr val="tx2"/>
                  </a:solidFill>
                  <a:latin typeface="+mj-lt"/>
                  <a:ea typeface="+mj-ea"/>
                  <a:cs typeface="Gill Sans" panose="020B0502020104020203" pitchFamily="34" charset="-79"/>
                </a:defRPr>
              </a:lvl1pPr>
            </a:lstStyle>
            <a:p>
              <a:r>
                <a:rPr lang="nl-NL" sz="2000" dirty="0"/>
                <a:t>Delta</a:t>
              </a:r>
            </a:p>
          </p:txBody>
        </p:sp>
        <p:pic>
          <p:nvPicPr>
            <p:cNvPr id="18" name="Picture 4" descr="Afbeeldingsresultaat voor moraine">
              <a:extLst>
                <a:ext uri="{FF2B5EF4-FFF2-40B4-BE49-F238E27FC236}">
                  <a16:creationId xmlns:a16="http://schemas.microsoft.com/office/drawing/2014/main" id="{9B4F0EAD-45DC-004F-A46F-794B2BAB6D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10192" y="4256689"/>
              <a:ext cx="3132785" cy="2601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itel 3">
              <a:extLst>
                <a:ext uri="{FF2B5EF4-FFF2-40B4-BE49-F238E27FC236}">
                  <a16:creationId xmlns:a16="http://schemas.microsoft.com/office/drawing/2014/main" id="{9F9D2C3D-6ED1-454A-B8E7-49F83E9396FF}"/>
                </a:ext>
              </a:extLst>
            </p:cNvPr>
            <p:cNvSpPr txBox="1">
              <a:spLocks/>
            </p:cNvSpPr>
            <p:nvPr/>
          </p:nvSpPr>
          <p:spPr>
            <a:xfrm>
              <a:off x="6024060" y="6218797"/>
              <a:ext cx="1241949" cy="438749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i="0" kern="1200" spc="-150">
                  <a:solidFill>
                    <a:schemeClr val="tx2"/>
                  </a:solidFill>
                  <a:latin typeface="+mj-lt"/>
                  <a:ea typeface="+mj-ea"/>
                  <a:cs typeface="Gill Sans" panose="020B0502020104020203" pitchFamily="34" charset="-79"/>
                </a:defRPr>
              </a:lvl1pPr>
            </a:lstStyle>
            <a:p>
              <a:r>
                <a:rPr lang="nl-NL" sz="2000" dirty="0"/>
                <a:t>Morene</a:t>
              </a:r>
            </a:p>
          </p:txBody>
        </p:sp>
        <p:pic>
          <p:nvPicPr>
            <p:cNvPr id="20" name="Picture 2" descr="Afbeeldingsresultaat voor scree">
              <a:extLst>
                <a:ext uri="{FF2B5EF4-FFF2-40B4-BE49-F238E27FC236}">
                  <a16:creationId xmlns:a16="http://schemas.microsoft.com/office/drawing/2014/main" id="{3D90692C-9F10-8A4D-A354-EEF69945C0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63613" y="4222092"/>
              <a:ext cx="3626888" cy="2635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itel 3">
              <a:extLst>
                <a:ext uri="{FF2B5EF4-FFF2-40B4-BE49-F238E27FC236}">
                  <a16:creationId xmlns:a16="http://schemas.microsoft.com/office/drawing/2014/main" id="{31EAD913-2305-E841-9AE4-25AD06BCDCDE}"/>
                </a:ext>
              </a:extLst>
            </p:cNvPr>
            <p:cNvSpPr txBox="1">
              <a:spLocks/>
            </p:cNvSpPr>
            <p:nvPr/>
          </p:nvSpPr>
          <p:spPr>
            <a:xfrm>
              <a:off x="9471544" y="6206513"/>
              <a:ext cx="1503547" cy="390371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i="0" kern="1200" spc="-150">
                  <a:solidFill>
                    <a:schemeClr val="tx2"/>
                  </a:solidFill>
                  <a:latin typeface="+mj-lt"/>
                  <a:ea typeface="+mj-ea"/>
                  <a:cs typeface="Gill Sans" panose="020B0502020104020203" pitchFamily="34" charset="-79"/>
                </a:defRPr>
              </a:lvl1pPr>
            </a:lstStyle>
            <a:p>
              <a:r>
                <a:rPr lang="nl-NL" sz="2000" dirty="0"/>
                <a:t>Puinhelling</a:t>
              </a:r>
            </a:p>
          </p:txBody>
        </p:sp>
        <p:sp>
          <p:nvSpPr>
            <p:cNvPr id="34" name="Titel 3">
              <a:extLst>
                <a:ext uri="{FF2B5EF4-FFF2-40B4-BE49-F238E27FC236}">
                  <a16:creationId xmlns:a16="http://schemas.microsoft.com/office/drawing/2014/main" id="{BECBE276-9F7A-D046-8B63-5E9384E2C4C1}"/>
                </a:ext>
              </a:extLst>
            </p:cNvPr>
            <p:cNvSpPr txBox="1">
              <a:spLocks/>
            </p:cNvSpPr>
            <p:nvPr/>
          </p:nvSpPr>
          <p:spPr>
            <a:xfrm>
              <a:off x="9497927" y="3569832"/>
              <a:ext cx="1482534" cy="429751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i="0" kern="1200" spc="-150">
                  <a:solidFill>
                    <a:schemeClr val="tx2"/>
                  </a:solidFill>
                  <a:latin typeface="+mj-lt"/>
                  <a:ea typeface="+mj-ea"/>
                  <a:cs typeface="Gill Sans" panose="020B0502020104020203" pitchFamily="34" charset="-79"/>
                </a:defRPr>
              </a:lvl1pPr>
            </a:lstStyle>
            <a:p>
              <a:r>
                <a:rPr lang="nl-NL" sz="2000" dirty="0"/>
                <a:t>Puinwaaier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6267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4">
            <a:extLst>
              <a:ext uri="{FF2B5EF4-FFF2-40B4-BE49-F238E27FC236}">
                <a16:creationId xmlns:a16="http://schemas.microsoft.com/office/drawing/2014/main" id="{FDEF7A18-EBBC-8693-8E8D-E92408EE3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5742" y="1099930"/>
            <a:ext cx="5107388" cy="532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B674F6-C562-4F76-84FE-5A6E65846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061" y="791059"/>
            <a:ext cx="3154017" cy="1011237"/>
          </a:xfrm>
        </p:spPr>
        <p:txBody>
          <a:bodyPr/>
          <a:lstStyle/>
          <a:p>
            <a:r>
              <a:rPr lang="nl-NL" dirty="0">
                <a:solidFill>
                  <a:srgbClr val="7030A0"/>
                </a:solidFill>
                <a:latin typeface="+mn-lt"/>
              </a:rPr>
              <a:t>Klimaat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745CA3A-1013-4129-828C-01E25CFA2E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870" y="1998526"/>
            <a:ext cx="9144000" cy="4337669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7030A0"/>
                </a:solidFill>
              </a:rPr>
              <a:t>ALTIJD een GEVOLG, nooit een oorzaak!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7030A0"/>
                </a:solidFill>
              </a:rPr>
              <a:t>Klimaatfactoren: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7030A0"/>
                </a:solidFill>
              </a:rPr>
              <a:t>Breedteligging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7030A0"/>
                </a:solidFill>
              </a:rPr>
              <a:t>Reliëf / hoogteligging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7030A0"/>
                </a:solidFill>
              </a:rPr>
              <a:t>Afstand tot de zee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7030A0"/>
                </a:solidFill>
              </a:rPr>
              <a:t>Warme en koude zeestromen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7030A0"/>
                </a:solidFill>
              </a:rPr>
              <a:t>Overheersende windrichting</a:t>
            </a:r>
          </a:p>
        </p:txBody>
      </p:sp>
    </p:spTree>
    <p:extLst>
      <p:ext uri="{BB962C8B-B14F-4D97-AF65-F5344CB8AC3E}">
        <p14:creationId xmlns:p14="http://schemas.microsoft.com/office/powerpoint/2010/main" val="332675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674F6-C562-4F76-84FE-5A6E65846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061" y="791059"/>
            <a:ext cx="9144000" cy="1011237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7030A0"/>
                </a:solidFill>
                <a:latin typeface="+mn-lt"/>
              </a:rPr>
              <a:t>Afwenteling in tijd en ruimte</a:t>
            </a:r>
          </a:p>
        </p:txBody>
      </p:sp>
      <p:pic>
        <p:nvPicPr>
          <p:cNvPr id="9" name="Picture 2" descr="Afbeeldingsresultaat voor landgrabbing">
            <a:extLst>
              <a:ext uri="{FF2B5EF4-FFF2-40B4-BE49-F238E27FC236}">
                <a16:creationId xmlns:a16="http://schemas.microsoft.com/office/drawing/2014/main" id="{5E5F4173-18F5-6316-B665-F39964E9C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585" y="2004652"/>
            <a:ext cx="5233245" cy="406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8FBF4DE-C8F9-2677-1193-DBC337CDA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170" y="2004652"/>
            <a:ext cx="5425830" cy="4069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819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674F6-C562-4F76-84FE-5A6E65846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061" y="791059"/>
            <a:ext cx="5984681" cy="1011237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7030A0"/>
                </a:solidFill>
                <a:latin typeface="+mn-lt"/>
              </a:rPr>
              <a:t>Klimaat en </a:t>
            </a:r>
            <a:r>
              <a:rPr lang="nl-NL" dirty="0" err="1">
                <a:solidFill>
                  <a:srgbClr val="7030A0"/>
                </a:solidFill>
                <a:latin typeface="+mn-lt"/>
              </a:rPr>
              <a:t>Köppen</a:t>
            </a:r>
            <a:endParaRPr lang="nl-NL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3157B9D-8530-176C-48AC-29FA1E855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27" y="2047391"/>
            <a:ext cx="2733675" cy="4019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Regenachtige wolk clipart. Gratis download. | Creazilla">
            <a:extLst>
              <a:ext uri="{FF2B5EF4-FFF2-40B4-BE49-F238E27FC236}">
                <a16:creationId xmlns:a16="http://schemas.microsoft.com/office/drawing/2014/main" id="{3E45A8E2-F43F-8271-0522-F4B3AC40A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9660" y="2047391"/>
            <a:ext cx="3388082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8345168-40C9-F8A1-D0D6-D7056C75A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6076" y="2002218"/>
            <a:ext cx="3056397" cy="40647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23392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NUXHKHHX1a">
            <a:extLst>
              <a:ext uri="{FF2B5EF4-FFF2-40B4-BE49-F238E27FC236}">
                <a16:creationId xmlns:a16="http://schemas.microsoft.com/office/drawing/2014/main" id="{8C4237E9-8B9C-657C-81CA-90A9B476D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60" y="741672"/>
            <a:ext cx="9565592" cy="506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55FECD3-267B-2F5C-A13C-DF6704F3A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140" y="4895850"/>
            <a:ext cx="4572000" cy="174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606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674F6-C562-4F76-84FE-5A6E65846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062" y="791059"/>
            <a:ext cx="2120348" cy="1011237"/>
          </a:xfrm>
        </p:spPr>
        <p:txBody>
          <a:bodyPr/>
          <a:lstStyle/>
          <a:p>
            <a:r>
              <a:rPr lang="nl-NL" dirty="0">
                <a:solidFill>
                  <a:srgbClr val="7030A0"/>
                </a:solidFill>
                <a:latin typeface="+mn-lt"/>
              </a:rPr>
              <a:t>ITCZ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745CA3A-1013-4129-828C-01E25CFA2E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870" y="1998526"/>
            <a:ext cx="9144000" cy="4337669"/>
          </a:xfrm>
        </p:spPr>
        <p:txBody>
          <a:bodyPr>
            <a:normAutofit/>
          </a:bodyPr>
          <a:lstStyle/>
          <a:p>
            <a:pPr algn="l"/>
            <a:r>
              <a:rPr lang="nl-NL" dirty="0">
                <a:solidFill>
                  <a:srgbClr val="7030A0"/>
                </a:solidFill>
              </a:rPr>
              <a:t>4 kenmerken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7030A0"/>
                </a:solidFill>
              </a:rPr>
              <a:t>Groot lagedrukgebied = neerslag!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7030A0"/>
                </a:solidFill>
              </a:rPr>
              <a:t>Tussen de keerkringen (30° NB - 30° ZB)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7030A0"/>
                </a:solidFill>
              </a:rPr>
              <a:t>Beweegt mee met de stand van de zon</a:t>
            </a:r>
            <a:br>
              <a:rPr lang="nl-NL" dirty="0">
                <a:solidFill>
                  <a:srgbClr val="7030A0"/>
                </a:solidFill>
              </a:rPr>
            </a:br>
            <a:r>
              <a:rPr lang="nl-NL" dirty="0">
                <a:solidFill>
                  <a:srgbClr val="7030A0"/>
                </a:solidFill>
              </a:rPr>
              <a:t>(naar de warmste plek op aarde)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7030A0"/>
                </a:solidFill>
              </a:rPr>
              <a:t>Wanneer de wind op weg naar de ITCZ</a:t>
            </a:r>
            <a:br>
              <a:rPr lang="nl-NL" dirty="0">
                <a:solidFill>
                  <a:srgbClr val="7030A0"/>
                </a:solidFill>
              </a:rPr>
            </a:br>
            <a:r>
              <a:rPr lang="nl-NL" dirty="0">
                <a:solidFill>
                  <a:srgbClr val="7030A0"/>
                </a:solidFill>
              </a:rPr>
              <a:t>de evenaar passeert verandert deze van </a:t>
            </a:r>
            <a:br>
              <a:rPr lang="nl-NL" dirty="0">
                <a:solidFill>
                  <a:srgbClr val="7030A0"/>
                </a:solidFill>
              </a:rPr>
            </a:br>
            <a:r>
              <a:rPr lang="nl-NL" dirty="0">
                <a:solidFill>
                  <a:srgbClr val="7030A0"/>
                </a:solidFill>
              </a:rPr>
              <a:t>richting (</a:t>
            </a:r>
            <a:r>
              <a:rPr lang="nl-NL" dirty="0" err="1">
                <a:solidFill>
                  <a:srgbClr val="7030A0"/>
                </a:solidFill>
              </a:rPr>
              <a:t>Coriolis</a:t>
            </a:r>
            <a:r>
              <a:rPr lang="nl-NL" dirty="0">
                <a:solidFill>
                  <a:srgbClr val="7030A0"/>
                </a:solidFill>
              </a:rPr>
              <a:t>-effect)</a:t>
            </a:r>
          </a:p>
          <a:p>
            <a:pPr marL="342900" indent="-342900" algn="l">
              <a:buFontTx/>
              <a:buChar char="-"/>
            </a:pPr>
            <a:endParaRPr lang="nl-NL" dirty="0">
              <a:solidFill>
                <a:srgbClr val="7030A0"/>
              </a:solidFill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31E9624F-E05E-8DD7-FD19-B397F53A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5093" y="1183861"/>
            <a:ext cx="5113337" cy="530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2162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DE3AD9-DCE3-4B92-B8CA-A686926C8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Mondiale luchtstromen</a:t>
            </a:r>
          </a:p>
        </p:txBody>
      </p:sp>
      <p:sp>
        <p:nvSpPr>
          <p:cNvPr id="7" name="Tijdelijke aanduiding voor inhoud 3">
            <a:extLst>
              <a:ext uri="{FF2B5EF4-FFF2-40B4-BE49-F238E27FC236}">
                <a16:creationId xmlns:a16="http://schemas.microsoft.com/office/drawing/2014/main" id="{669CBE57-28B3-4333-B7EC-FA8E51007D2C}"/>
              </a:ext>
            </a:extLst>
          </p:cNvPr>
          <p:cNvSpPr txBox="1">
            <a:spLocks/>
          </p:cNvSpPr>
          <p:nvPr/>
        </p:nvSpPr>
        <p:spPr>
          <a:xfrm>
            <a:off x="1020336" y="1738409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Opwarmen aardoppervlak</a:t>
            </a:r>
          </a:p>
          <a:p>
            <a:r>
              <a:rPr lang="nl-NL" dirty="0"/>
              <a:t>Hoge druk </a:t>
            </a:r>
            <a:r>
              <a:rPr lang="nl-NL" dirty="0" err="1"/>
              <a:t>vs</a:t>
            </a:r>
            <a:r>
              <a:rPr lang="nl-NL" dirty="0"/>
              <a:t> lage druk</a:t>
            </a:r>
          </a:p>
          <a:p>
            <a:r>
              <a:rPr lang="nl-NL" dirty="0"/>
              <a:t>Wet van Buys Ballot</a:t>
            </a:r>
          </a:p>
          <a:p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9B552A-886A-4A5E-8DBF-725A66418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020" y="1421892"/>
            <a:ext cx="4681915" cy="3122836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7"/>
          <a:stretch/>
        </p:blipFill>
        <p:spPr bwMode="auto">
          <a:xfrm>
            <a:off x="131546" y="2859485"/>
            <a:ext cx="6735677" cy="3122835"/>
          </a:xfrm>
          <a:prstGeom prst="rect">
            <a:avLst/>
          </a:prstGeom>
          <a:noFill/>
          <a:ln w="38100">
            <a:solidFill>
              <a:srgbClr val="ED7D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661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A7305D-8142-4379-9684-0821C2244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Klimaat</a:t>
            </a: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453415E6-CC78-8082-16FE-9EB7C611D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6330" y="969301"/>
            <a:ext cx="4505091" cy="470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ndertitel 2">
            <a:extLst>
              <a:ext uri="{FF2B5EF4-FFF2-40B4-BE49-F238E27FC236}">
                <a16:creationId xmlns:a16="http://schemas.microsoft.com/office/drawing/2014/main" id="{3198BF0D-3E39-711D-2D47-0BC7F5190AC4}"/>
              </a:ext>
            </a:extLst>
          </p:cNvPr>
          <p:cNvSpPr txBox="1">
            <a:spLocks/>
          </p:cNvSpPr>
          <p:nvPr/>
        </p:nvSpPr>
        <p:spPr>
          <a:xfrm>
            <a:off x="728870" y="1998526"/>
            <a:ext cx="9144000" cy="4337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nl-NL" dirty="0"/>
              <a:t>ALTIJD een GEVOLG, nooit een oorzaak!</a:t>
            </a:r>
          </a:p>
          <a:p>
            <a:pPr marL="342900" indent="-342900"/>
            <a:r>
              <a:rPr lang="nl-NL" dirty="0"/>
              <a:t>Klimaatfactoren:</a:t>
            </a:r>
          </a:p>
          <a:p>
            <a:pPr marL="800100" lvl="1" indent="-342900"/>
            <a:r>
              <a:rPr lang="nl-NL" dirty="0"/>
              <a:t>Breedteligging</a:t>
            </a:r>
          </a:p>
          <a:p>
            <a:pPr marL="800100" lvl="1" indent="-342900"/>
            <a:r>
              <a:rPr lang="nl-NL" dirty="0"/>
              <a:t>Reliëf / hoogteligging</a:t>
            </a:r>
          </a:p>
          <a:p>
            <a:pPr marL="800100" lvl="1" indent="-342900"/>
            <a:r>
              <a:rPr lang="nl-NL" dirty="0"/>
              <a:t>Afstand tot de zee</a:t>
            </a:r>
          </a:p>
          <a:p>
            <a:pPr marL="800100" lvl="1" indent="-342900"/>
            <a:r>
              <a:rPr lang="nl-NL" dirty="0"/>
              <a:t>Warme en koude zeestromen</a:t>
            </a:r>
          </a:p>
          <a:p>
            <a:pPr marL="800100" lvl="1" indent="-342900"/>
            <a:r>
              <a:rPr lang="nl-NL" dirty="0"/>
              <a:t>Overheersende windrichting</a:t>
            </a:r>
          </a:p>
          <a:p>
            <a:pPr marL="342900" indent="-342900"/>
            <a:r>
              <a:rPr lang="nl-NL" dirty="0"/>
              <a:t>Zonder atlas?</a:t>
            </a:r>
          </a:p>
          <a:p>
            <a:pPr lvl="1"/>
            <a:r>
              <a:rPr lang="nl-NL" dirty="0">
                <a:sym typeface="Wingdings" panose="05000000000000000000" pitchFamily="2" charset="2"/>
              </a:rPr>
              <a:t> Brasília, Manaus, Porto Alegre, São Paulo</a:t>
            </a:r>
          </a:p>
          <a:p>
            <a:pPr lvl="1"/>
            <a:r>
              <a:rPr lang="nl-NL" sz="1600" dirty="0">
                <a:sym typeface="Wingdings" panose="05000000000000000000" pitchFamily="2" charset="2"/>
              </a:rPr>
              <a:t>Antwoord: </a:t>
            </a:r>
            <a:br>
              <a:rPr lang="nl-NL" sz="1600" dirty="0">
                <a:sym typeface="Wingdings" panose="05000000000000000000" pitchFamily="2" charset="2"/>
              </a:rPr>
            </a:br>
            <a:r>
              <a:rPr lang="nl-NL" sz="1600" dirty="0">
                <a:sym typeface="Wingdings" panose="05000000000000000000" pitchFamily="2" charset="2"/>
              </a:rPr>
              <a:t>Brasília		= A</a:t>
            </a:r>
            <a:br>
              <a:rPr lang="nl-NL" sz="1600" dirty="0">
                <a:sym typeface="Wingdings" panose="05000000000000000000" pitchFamily="2" charset="2"/>
              </a:rPr>
            </a:br>
            <a:r>
              <a:rPr lang="nl-NL" sz="1600" dirty="0">
                <a:sym typeface="Wingdings" panose="05000000000000000000" pitchFamily="2" charset="2"/>
              </a:rPr>
              <a:t>Manaus 		= B</a:t>
            </a:r>
            <a:br>
              <a:rPr lang="nl-NL" sz="1600" dirty="0">
                <a:sym typeface="Wingdings" panose="05000000000000000000" pitchFamily="2" charset="2"/>
              </a:rPr>
            </a:br>
            <a:r>
              <a:rPr lang="nl-NL" sz="1600" dirty="0">
                <a:sym typeface="Wingdings" panose="05000000000000000000" pitchFamily="2" charset="2"/>
              </a:rPr>
              <a:t>Porto Alegre		= C</a:t>
            </a:r>
            <a:br>
              <a:rPr lang="nl-NL" sz="1600" dirty="0">
                <a:sym typeface="Wingdings" panose="05000000000000000000" pitchFamily="2" charset="2"/>
              </a:rPr>
            </a:br>
            <a:r>
              <a:rPr lang="nl-NL" sz="1600" dirty="0">
                <a:sym typeface="Wingdings" panose="05000000000000000000" pitchFamily="2" charset="2"/>
              </a:rPr>
              <a:t>São Paulo		= D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410451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0CF582-F146-4001-93D4-277BD6AB3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Invloed breedteligging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60EF86-A594-48D8-9061-197DDAED50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987" y="1697250"/>
            <a:ext cx="4481898" cy="443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671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62C2A2-5532-4F12-8BCB-A9CED9ED1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ITCZ</a:t>
            </a:r>
          </a:p>
        </p:txBody>
      </p:sp>
      <p:pic>
        <p:nvPicPr>
          <p:cNvPr id="14338" name="Picture 2" descr="Intertropische convergentiezone - Wikipedia">
            <a:extLst>
              <a:ext uri="{FF2B5EF4-FFF2-40B4-BE49-F238E27FC236}">
                <a16:creationId xmlns:a16="http://schemas.microsoft.com/office/drawing/2014/main" id="{772D64EE-A6E2-4A51-B9AE-73003A9A3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702" y="1594624"/>
            <a:ext cx="8616596" cy="429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2172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80AB88-63F5-4D10-A72E-7745FEC02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Passaatwinden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E1BDCDA-AAF3-492E-A7C4-96B2FDF7F7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Stabiel</a:t>
            </a:r>
          </a:p>
          <a:p>
            <a:r>
              <a:rPr lang="nl-NL" dirty="0"/>
              <a:t>Tussen subtropisch maximum &amp; ITCZ</a:t>
            </a:r>
          </a:p>
          <a:p>
            <a:r>
              <a:rPr lang="nl-NL" dirty="0" err="1"/>
              <a:t>Corioliseffect</a:t>
            </a:r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B9409D-4578-4932-9427-0A06B86FE2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800" y="1738409"/>
            <a:ext cx="4576066" cy="406616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AA15A0B-4077-4479-A004-1BB8380CC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088" y="3488602"/>
            <a:ext cx="3958037" cy="2226396"/>
          </a:xfrm>
          <a:prstGeom prst="rect">
            <a:avLst/>
          </a:prstGeom>
          <a:solidFill>
            <a:schemeClr val="accent2"/>
          </a:solidFill>
          <a:ln w="28575">
            <a:solidFill>
              <a:srgbClr val="ED7D31"/>
            </a:solidFill>
          </a:ln>
        </p:spPr>
      </p:pic>
    </p:spTree>
    <p:extLst>
      <p:ext uri="{BB962C8B-B14F-4D97-AF65-F5344CB8AC3E}">
        <p14:creationId xmlns:p14="http://schemas.microsoft.com/office/powerpoint/2010/main" val="12174132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3B5885-C872-4DDD-B99C-4350222D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Moessonwinden 1.0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640168-1810-4C4A-9609-AA96F3CEAF7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Onder invloed van de verplaatsing van de ITCZ</a:t>
            </a:r>
          </a:p>
          <a:p>
            <a:r>
              <a:rPr lang="nl-NL" dirty="0"/>
              <a:t>Waar is het nat op de kaart?</a:t>
            </a:r>
          </a:p>
        </p:txBody>
      </p:sp>
      <p:pic>
        <p:nvPicPr>
          <p:cNvPr id="16386" name="Picture 2" descr="2. Monsoon wind pattern in Southeast Asia i) Northeast Winter Monsoon... |  Download Scientific Diagram">
            <a:extLst>
              <a:ext uri="{FF2B5EF4-FFF2-40B4-BE49-F238E27FC236}">
                <a16:creationId xmlns:a16="http://schemas.microsoft.com/office/drawing/2014/main" id="{DE7036EE-D3DC-4CF1-A51F-FA596F230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21310"/>
            <a:ext cx="59531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ntertropische convergentiezone - Wikipedia">
            <a:extLst>
              <a:ext uri="{FF2B5EF4-FFF2-40B4-BE49-F238E27FC236}">
                <a16:creationId xmlns:a16="http://schemas.microsoft.com/office/drawing/2014/main" id="{772D64EE-A6E2-4A51-B9AE-73003A9A3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49565"/>
            <a:ext cx="5394148" cy="269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1894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Moessonwinden 2.0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1329531"/>
            <a:ext cx="8877300" cy="4993482"/>
          </a:xfrm>
          <a:prstGeom prst="rect">
            <a:avLst/>
          </a:prstGeom>
          <a:noFill/>
          <a:ln w="38100">
            <a:solidFill>
              <a:srgbClr val="ED7D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1329532"/>
            <a:ext cx="8877301" cy="4993482"/>
          </a:xfrm>
          <a:prstGeom prst="rect">
            <a:avLst/>
          </a:prstGeom>
          <a:noFill/>
          <a:ln w="38100">
            <a:solidFill>
              <a:srgbClr val="ED7D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16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1F4D0B-D8EE-44F1-9EE7-272D10832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7030A0"/>
                </a:solidFill>
                <a:latin typeface="+mn-lt"/>
              </a:rPr>
              <a:t>Geografische dimensies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545BB9E-8A77-FE47-B55A-3F44D57A9E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1737" y="1523102"/>
            <a:ext cx="5327134" cy="501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06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1956" y="365126"/>
            <a:ext cx="10515600" cy="1325563"/>
          </a:xfrm>
        </p:spPr>
        <p:txBody>
          <a:bodyPr>
            <a:normAutofit/>
          </a:bodyPr>
          <a:lstStyle/>
          <a:p>
            <a:r>
              <a:rPr lang="nl-NL" sz="6000" dirty="0">
                <a:latin typeface="Segoe UI" panose="020B0502040204020203" pitchFamily="34" charset="0"/>
                <a:cs typeface="Segoe UI" panose="020B0502040204020203" pitchFamily="34" charset="0"/>
              </a:rPr>
              <a:t>Stappenplan ITCZ</a:t>
            </a: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361953E0-D924-2B18-BF67-8DF1F0854952}"/>
              </a:ext>
            </a:extLst>
          </p:cNvPr>
          <p:cNvSpPr txBox="1">
            <a:spLocks/>
          </p:cNvSpPr>
          <p:nvPr/>
        </p:nvSpPr>
        <p:spPr>
          <a:xfrm>
            <a:off x="671956" y="1690687"/>
            <a:ext cx="10848087" cy="48021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1) Geef aan waar de ITCZ staat in januari en/of juli</a:t>
            </a:r>
            <a:br>
              <a:rPr lang="nl-NL" sz="2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r>
              <a:rPr lang="nl-NL" sz="2800" dirty="0">
                <a:effectLst/>
                <a:highlight>
                  <a:srgbClr val="FFFF00"/>
                </a:highlight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“De ITCZ staat in januari/juli op het  ­­­ZH/NH”</a:t>
            </a:r>
            <a:br>
              <a:rPr lang="nl-NL" sz="2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r>
              <a:rPr lang="nl-NL" sz="2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2) Geef aan waar het hogedrukgebied ligt waar de wind vandaan komt</a:t>
            </a:r>
            <a:br>
              <a:rPr lang="nl-NL" sz="2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r>
              <a:rPr lang="nl-NL" sz="2800" dirty="0">
                <a:effectLst/>
                <a:highlight>
                  <a:srgbClr val="FFFF00"/>
                </a:highlight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“De wind komt van het hogedrukgebied op het NH/ZH”</a:t>
            </a:r>
            <a:br>
              <a:rPr lang="nl-NL" sz="2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r>
              <a:rPr lang="nl-NL" sz="2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3) beschrijf uit welke richting de wind komt</a:t>
            </a:r>
            <a:br>
              <a:rPr lang="nl-NL" sz="2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r>
              <a:rPr lang="nl-NL" sz="2800" dirty="0">
                <a:effectLst/>
                <a:highlight>
                  <a:srgbClr val="FFFF00"/>
                </a:highlight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´De wind richting ….. komt uit het ….. ”</a:t>
            </a:r>
            <a:br>
              <a:rPr lang="nl-NL" sz="2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r>
              <a:rPr lang="nl-NL" sz="2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4) Geef aan waar die wind vandaan komt</a:t>
            </a:r>
            <a:br>
              <a:rPr lang="nl-NL" sz="2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r>
              <a:rPr lang="nl-NL" sz="2800" dirty="0">
                <a:effectLst/>
                <a:highlight>
                  <a:srgbClr val="FFFF00"/>
                </a:highlight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“De wind komt over zee/land en neemt dus vochtige (aanlandige)/droge (aflandige) lucht mee” </a:t>
            </a:r>
            <a:br>
              <a:rPr lang="nl-NL" sz="2800" dirty="0">
                <a:effectLst/>
                <a:highlight>
                  <a:srgbClr val="FFFF00"/>
                </a:highlight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endParaRPr lang="nl-NL" sz="2800" dirty="0">
              <a:effectLst/>
              <a:highlight>
                <a:srgbClr val="FFFF00"/>
              </a:highlight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nl-NL" sz="36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Let op tijdsbepalingen als mei – september, januari – april = ITCZ</a:t>
            </a:r>
            <a:endParaRPr lang="nl-NL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/>
            <a:endParaRPr lang="nl-NL" sz="2600" dirty="0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3101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59E38-CE3A-4DBC-B9D5-09F9D3A83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Klimaatsysteem van </a:t>
            </a:r>
            <a:r>
              <a:rPr lang="nl-NL" dirty="0" err="1"/>
              <a:t>Köppen</a:t>
            </a:r>
            <a:endParaRPr lang="nl-N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48" y="1471249"/>
            <a:ext cx="3693294" cy="2077478"/>
          </a:xfrm>
          <a:prstGeom prst="rect">
            <a:avLst/>
          </a:prstGeom>
          <a:noFill/>
          <a:ln w="38100">
            <a:solidFill>
              <a:srgbClr val="ED7D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48" y="3696709"/>
            <a:ext cx="3693294" cy="2077478"/>
          </a:xfrm>
          <a:prstGeom prst="rect">
            <a:avLst/>
          </a:prstGeom>
          <a:noFill/>
          <a:ln w="38100">
            <a:solidFill>
              <a:srgbClr val="ED7D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813" y="1471249"/>
            <a:ext cx="3753853" cy="2111542"/>
          </a:xfrm>
          <a:prstGeom prst="rect">
            <a:avLst/>
          </a:prstGeom>
          <a:noFill/>
          <a:ln w="38100">
            <a:solidFill>
              <a:srgbClr val="ED7D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813" y="3688193"/>
            <a:ext cx="3723573" cy="2094510"/>
          </a:xfrm>
          <a:prstGeom prst="rect">
            <a:avLst/>
          </a:prstGeom>
          <a:noFill/>
          <a:ln w="38100">
            <a:solidFill>
              <a:srgbClr val="ED7D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148" y="1471263"/>
            <a:ext cx="3487554" cy="2111541"/>
          </a:xfrm>
          <a:prstGeom prst="rect">
            <a:avLst/>
          </a:prstGeom>
          <a:noFill/>
          <a:ln w="38100">
            <a:solidFill>
              <a:srgbClr val="ED7D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148" y="3688194"/>
            <a:ext cx="3574531" cy="2017282"/>
          </a:xfrm>
          <a:prstGeom prst="rect">
            <a:avLst/>
          </a:prstGeom>
          <a:noFill/>
          <a:ln w="38100">
            <a:solidFill>
              <a:srgbClr val="ED7D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7064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Klimaatsysteem van </a:t>
            </a:r>
            <a:r>
              <a:rPr lang="nl-NL" dirty="0" err="1"/>
              <a:t>Köppen</a:t>
            </a:r>
            <a:r>
              <a:rPr lang="nl-NL" dirty="0"/>
              <a:t> 2.0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628" y="1415142"/>
            <a:ext cx="8592457" cy="4833257"/>
          </a:xfrm>
          <a:prstGeom prst="rect">
            <a:avLst/>
          </a:prstGeom>
          <a:noFill/>
          <a:ln w="38100">
            <a:solidFill>
              <a:srgbClr val="EB661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0765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B- Klimaat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49" y="1509116"/>
            <a:ext cx="8086725" cy="4548783"/>
          </a:xfrm>
          <a:prstGeom prst="rect">
            <a:avLst/>
          </a:prstGeom>
          <a:noFill/>
          <a:ln w="38100">
            <a:solidFill>
              <a:srgbClr val="ED7D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6362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E- Klimaat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495425"/>
            <a:ext cx="7823201" cy="4400550"/>
          </a:xfrm>
          <a:prstGeom prst="rect">
            <a:avLst/>
          </a:prstGeom>
          <a:noFill/>
          <a:ln w="38100">
            <a:solidFill>
              <a:srgbClr val="ED7D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4274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E603381-DE26-4C8E-8A65-C640E85960F5}"/>
              </a:ext>
            </a:extLst>
          </p:cNvPr>
          <p:cNvSpPr txBox="1">
            <a:spLocks/>
          </p:cNvSpPr>
          <p:nvPr/>
        </p:nvSpPr>
        <p:spPr>
          <a:xfrm>
            <a:off x="2380990" y="254612"/>
            <a:ext cx="7564000" cy="605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n-GB" sz="3600" b="0" dirty="0" err="1">
                <a:solidFill>
                  <a:srgbClr val="7030A0"/>
                </a:solidFill>
                <a:latin typeface="+mn-lt"/>
              </a:rPr>
              <a:t>Gesteentekringloop</a:t>
            </a:r>
            <a:endParaRPr lang="en-US" sz="3600" b="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5" name="Tijdelijke aanduiding voor tekst 4">
            <a:extLst>
              <a:ext uri="{FF2B5EF4-FFF2-40B4-BE49-F238E27FC236}">
                <a16:creationId xmlns:a16="http://schemas.microsoft.com/office/drawing/2014/main" id="{910259B1-644D-4B8C-A70F-363D5F049F0A}"/>
              </a:ext>
            </a:extLst>
          </p:cNvPr>
          <p:cNvSpPr txBox="1">
            <a:spLocks/>
          </p:cNvSpPr>
          <p:nvPr/>
        </p:nvSpPr>
        <p:spPr>
          <a:xfrm>
            <a:off x="882325" y="2745760"/>
            <a:ext cx="10972800" cy="5488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GB" sz="2800" dirty="0" err="1">
                <a:solidFill>
                  <a:schemeClr val="tx1"/>
                </a:solidFill>
              </a:rPr>
              <a:t>Soorten</a:t>
            </a:r>
            <a:r>
              <a:rPr lang="en-GB" sz="2800" dirty="0">
                <a:solidFill>
                  <a:schemeClr val="tx1"/>
                </a:solidFill>
              </a:rPr>
              <a:t> </a:t>
            </a:r>
            <a:r>
              <a:rPr lang="en-GB" sz="2800" dirty="0" err="1">
                <a:solidFill>
                  <a:schemeClr val="tx1"/>
                </a:solidFill>
              </a:rPr>
              <a:t>gesteente</a:t>
            </a:r>
            <a:endParaRPr lang="en-GB" sz="28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800" dirty="0" err="1">
                <a:solidFill>
                  <a:schemeClr val="tx1"/>
                </a:solidFill>
              </a:rPr>
              <a:t>Processen</a:t>
            </a:r>
            <a:endParaRPr lang="en-GB" sz="28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800" dirty="0" err="1">
                <a:solidFill>
                  <a:schemeClr val="tx1"/>
                </a:solidFill>
              </a:rPr>
              <a:t>Voorbeelden</a:t>
            </a:r>
            <a:endParaRPr lang="en-NL" sz="2800" dirty="0">
              <a:solidFill>
                <a:schemeClr val="tx1"/>
              </a:solidFill>
            </a:endParaRP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CB581CA9-5954-476E-93B8-6F95473106F6}"/>
              </a:ext>
            </a:extLst>
          </p:cNvPr>
          <p:cNvGrpSpPr/>
          <p:nvPr/>
        </p:nvGrpSpPr>
        <p:grpSpPr>
          <a:xfrm>
            <a:off x="6368725" y="2606481"/>
            <a:ext cx="3981449" cy="2630538"/>
            <a:chOff x="6251968" y="2568736"/>
            <a:chExt cx="3981449" cy="2630538"/>
          </a:xfrm>
        </p:grpSpPr>
        <p:cxnSp>
          <p:nvCxnSpPr>
            <p:cNvPr id="17" name="AutoShape 15">
              <a:extLst>
                <a:ext uri="{FF2B5EF4-FFF2-40B4-BE49-F238E27FC236}">
                  <a16:creationId xmlns:a16="http://schemas.microsoft.com/office/drawing/2014/main" id="{3C40836C-6A79-4443-AE28-499992EE832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258316" y="2790507"/>
              <a:ext cx="3793067" cy="2408767"/>
            </a:xfrm>
            <a:prstGeom prst="curvedConnector2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8" name="AutoShape 16">
              <a:extLst>
                <a:ext uri="{FF2B5EF4-FFF2-40B4-BE49-F238E27FC236}">
                  <a16:creationId xmlns:a16="http://schemas.microsoft.com/office/drawing/2014/main" id="{3D19753D-C953-4956-95D0-5CD5ACEF324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258316" y="4581207"/>
              <a:ext cx="3793067" cy="618067"/>
            </a:xfrm>
            <a:prstGeom prst="curvedConnector2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9" name="AutoShape 21">
              <a:extLst>
                <a:ext uri="{FF2B5EF4-FFF2-40B4-BE49-F238E27FC236}">
                  <a16:creationId xmlns:a16="http://schemas.microsoft.com/office/drawing/2014/main" id="{F36B8217-A3F5-4468-A8B6-7290521A9CE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6251968" y="2602123"/>
              <a:ext cx="3981449" cy="730251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20" name="Rectangle 6">
              <a:extLst>
                <a:ext uri="{FF2B5EF4-FFF2-40B4-BE49-F238E27FC236}">
                  <a16:creationId xmlns:a16="http://schemas.microsoft.com/office/drawing/2014/main" id="{C4B6AD85-CF53-4A6A-8834-558EF33D35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37871">
              <a:off x="6722124" y="2568736"/>
              <a:ext cx="3459213" cy="49617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Metamorfose</a:t>
              </a:r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064202B9-3945-4399-9348-ADE827124DC0}"/>
              </a:ext>
            </a:extLst>
          </p:cNvPr>
          <p:cNvGrpSpPr/>
          <p:nvPr/>
        </p:nvGrpSpPr>
        <p:grpSpPr>
          <a:xfrm>
            <a:off x="7761490" y="959234"/>
            <a:ext cx="3979334" cy="3083985"/>
            <a:chOff x="7644733" y="921489"/>
            <a:chExt cx="3979334" cy="3083985"/>
          </a:xfrm>
        </p:grpSpPr>
        <p:sp>
          <p:nvSpPr>
            <p:cNvPr id="22" name="Oval 2">
              <a:extLst>
                <a:ext uri="{FF2B5EF4-FFF2-40B4-BE49-F238E27FC236}">
                  <a16:creationId xmlns:a16="http://schemas.microsoft.com/office/drawing/2014/main" id="{21E48534-1289-4DB9-9598-13FCA037C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4733" y="921489"/>
              <a:ext cx="1219200" cy="5842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48768" tIns="48768" rIns="48768" bIns="48768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700">
                  <a:solidFill>
                    <a:srgbClr val="000000"/>
                  </a:solidFill>
                  <a:latin typeface="+mj-lt"/>
                </a:rPr>
                <a:t>Magma</a:t>
              </a:r>
              <a:endParaRPr lang="en-NL" altLang="en-NL" sz="1700">
                <a:latin typeface="+mj-lt"/>
              </a:endParaRPr>
            </a:p>
          </p:txBody>
        </p:sp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id="{CB6EA2A7-22F4-43D2-9C38-00577BF02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0350" y="3196907"/>
              <a:ext cx="1373717" cy="808567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 b="1" dirty="0" err="1">
                  <a:solidFill>
                    <a:srgbClr val="000000"/>
                  </a:solidFill>
                  <a:latin typeface="+mj-lt"/>
                </a:rPr>
                <a:t>Stollings-gesteente</a:t>
              </a:r>
              <a:endParaRPr lang="en-NL" altLang="en-NL" sz="2400" b="1" dirty="0">
                <a:latin typeface="+mj-lt"/>
              </a:endParaRPr>
            </a:p>
          </p:txBody>
        </p:sp>
        <p:cxnSp>
          <p:nvCxnSpPr>
            <p:cNvPr id="24" name="AutoShape 7">
              <a:extLst>
                <a:ext uri="{FF2B5EF4-FFF2-40B4-BE49-F238E27FC236}">
                  <a16:creationId xmlns:a16="http://schemas.microsoft.com/office/drawing/2014/main" id="{496767F5-F81A-4B5F-8D9C-084EE065864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863933" y="1213590"/>
              <a:ext cx="2072216" cy="1983317"/>
            </a:xfrm>
            <a:prstGeom prst="curvedConnector2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AAE6E01D-A8A3-4B5D-894F-FEF3BAAD3E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10513">
              <a:off x="9184819" y="1135001"/>
              <a:ext cx="1583598" cy="49617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Stollen</a:t>
              </a:r>
              <a:endParaRPr lang="en-NL" altLang="en-NL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F21E213D-C9C6-4771-A3D7-00A27CB0D798}"/>
              </a:ext>
            </a:extLst>
          </p:cNvPr>
          <p:cNvGrpSpPr/>
          <p:nvPr/>
        </p:nvGrpSpPr>
        <p:grpSpPr>
          <a:xfrm>
            <a:off x="5687157" y="1090870"/>
            <a:ext cx="2074333" cy="1333098"/>
            <a:chOff x="5570400" y="1053125"/>
            <a:chExt cx="2074333" cy="1333098"/>
          </a:xfrm>
        </p:grpSpPr>
        <p:cxnSp>
          <p:nvCxnSpPr>
            <p:cNvPr id="27" name="AutoShape 10">
              <a:extLst>
                <a:ext uri="{FF2B5EF4-FFF2-40B4-BE49-F238E27FC236}">
                  <a16:creationId xmlns:a16="http://schemas.microsoft.com/office/drawing/2014/main" id="{B2F5B64B-970F-4E84-B433-A0044F676CB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>
              <a:off x="6021250" y="762740"/>
              <a:ext cx="1172633" cy="2074333"/>
            </a:xfrm>
            <a:prstGeom prst="curvedConnector2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28" name="Rectangle 6">
              <a:extLst>
                <a:ext uri="{FF2B5EF4-FFF2-40B4-BE49-F238E27FC236}">
                  <a16:creationId xmlns:a16="http://schemas.microsoft.com/office/drawing/2014/main" id="{6A8B3F26-DF87-4E89-BE27-007680A4B3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278483">
              <a:off x="5605649" y="1053125"/>
              <a:ext cx="1583598" cy="49617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Smelten</a:t>
              </a:r>
              <a:endParaRPr lang="en-NL" altLang="en-NL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60F809A4-F263-4304-A10E-43537099520A}"/>
              </a:ext>
            </a:extLst>
          </p:cNvPr>
          <p:cNvGrpSpPr/>
          <p:nvPr/>
        </p:nvGrpSpPr>
        <p:grpSpPr>
          <a:xfrm>
            <a:off x="4999241" y="4212552"/>
            <a:ext cx="2929465" cy="2159308"/>
            <a:chOff x="4882484" y="4174807"/>
            <a:chExt cx="2929465" cy="2159308"/>
          </a:xfrm>
        </p:grpSpPr>
        <p:sp>
          <p:nvSpPr>
            <p:cNvPr id="30" name="Rectangle 5">
              <a:extLst>
                <a:ext uri="{FF2B5EF4-FFF2-40B4-BE49-F238E27FC236}">
                  <a16:creationId xmlns:a16="http://schemas.microsoft.com/office/drawing/2014/main" id="{F9AF6D41-36AD-4792-982C-529C7E04AE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2484" y="4174807"/>
              <a:ext cx="1375833" cy="81068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 b="1" dirty="0">
                  <a:solidFill>
                    <a:srgbClr val="000000"/>
                  </a:solidFill>
                  <a:latin typeface="+mj-lt"/>
                </a:rPr>
                <a:t>Sediment-</a:t>
              </a:r>
              <a:r>
                <a:rPr lang="en-GB" altLang="en-NL" sz="1867" b="1" dirty="0" err="1">
                  <a:solidFill>
                    <a:srgbClr val="000000"/>
                  </a:solidFill>
                  <a:latin typeface="+mj-lt"/>
                </a:rPr>
                <a:t>gesteente</a:t>
              </a:r>
              <a:endParaRPr lang="en-NL" altLang="en-NL" sz="2400" b="1" dirty="0">
                <a:latin typeface="+mj-lt"/>
              </a:endParaRPr>
            </a:p>
          </p:txBody>
        </p:sp>
        <p:cxnSp>
          <p:nvCxnSpPr>
            <p:cNvPr id="31" name="AutoShape 8">
              <a:extLst>
                <a:ext uri="{FF2B5EF4-FFF2-40B4-BE49-F238E27FC236}">
                  <a16:creationId xmlns:a16="http://schemas.microsoft.com/office/drawing/2014/main" id="{95D5F7A3-D103-4D8B-B8F8-DD0D1C6650A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5570400" y="4985489"/>
              <a:ext cx="2241549" cy="933451"/>
            </a:xfrm>
            <a:prstGeom prst="curvedConnector2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32" name="Rectangle 6">
              <a:extLst>
                <a:ext uri="{FF2B5EF4-FFF2-40B4-BE49-F238E27FC236}">
                  <a16:creationId xmlns:a16="http://schemas.microsoft.com/office/drawing/2014/main" id="{0FFC1603-CC87-4733-A177-12A9948F62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7491">
              <a:off x="5614665" y="5837941"/>
              <a:ext cx="1583598" cy="49617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en-NL" sz="1867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Afdekking door meerdere lagen</a:t>
              </a:r>
              <a:endParaRPr lang="nl-NL" altLang="en-NL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66E80664-F498-4D9C-942A-22672758AEFB}"/>
              </a:ext>
            </a:extLst>
          </p:cNvPr>
          <p:cNvGrpSpPr/>
          <p:nvPr/>
        </p:nvGrpSpPr>
        <p:grpSpPr>
          <a:xfrm>
            <a:off x="4109908" y="2423968"/>
            <a:ext cx="2265166" cy="1788584"/>
            <a:chOff x="3993151" y="2386223"/>
            <a:chExt cx="2265166" cy="1788584"/>
          </a:xfrm>
        </p:grpSpPr>
        <p:sp>
          <p:nvSpPr>
            <p:cNvPr id="34" name="Rectangle 6">
              <a:extLst>
                <a:ext uri="{FF2B5EF4-FFF2-40B4-BE49-F238E27FC236}">
                  <a16:creationId xmlns:a16="http://schemas.microsoft.com/office/drawing/2014/main" id="{524FD64B-68F9-4557-890D-7512438B16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2484" y="2386223"/>
              <a:ext cx="1375833" cy="81068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 b="1" dirty="0" err="1">
                  <a:solidFill>
                    <a:srgbClr val="000000"/>
                  </a:solidFill>
                  <a:latin typeface="+mj-lt"/>
                </a:rPr>
                <a:t>Metamorf</a:t>
              </a:r>
              <a:r>
                <a:rPr lang="en-GB" altLang="en-NL" sz="1867" b="1" dirty="0">
                  <a:solidFill>
                    <a:srgbClr val="000000"/>
                  </a:solidFill>
                  <a:latin typeface="+mj-lt"/>
                </a:rPr>
                <a:t>            </a:t>
              </a:r>
              <a:r>
                <a:rPr lang="en-GB" altLang="en-NL" sz="1867" b="1" dirty="0" err="1">
                  <a:solidFill>
                    <a:srgbClr val="000000"/>
                  </a:solidFill>
                  <a:latin typeface="+mj-lt"/>
                </a:rPr>
                <a:t>gesteente</a:t>
              </a:r>
              <a:endParaRPr lang="en-NL" altLang="en-NL" sz="2400" b="1" dirty="0">
                <a:latin typeface="+mj-lt"/>
              </a:endParaRPr>
            </a:p>
          </p:txBody>
        </p:sp>
        <p:cxnSp>
          <p:nvCxnSpPr>
            <p:cNvPr id="35" name="AutoShape 9">
              <a:extLst>
                <a:ext uri="{FF2B5EF4-FFF2-40B4-BE49-F238E27FC236}">
                  <a16:creationId xmlns:a16="http://schemas.microsoft.com/office/drawing/2014/main" id="{17C7C669-763B-4575-969E-80F4771B7E8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>
              <a:off x="5081450" y="3685857"/>
              <a:ext cx="977900" cy="0"/>
            </a:xfrm>
            <a:prstGeom prst="straightConnector1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36" name="Rectangle 6">
              <a:extLst>
                <a:ext uri="{FF2B5EF4-FFF2-40B4-BE49-F238E27FC236}">
                  <a16:creationId xmlns:a16="http://schemas.microsoft.com/office/drawing/2014/main" id="{88DCC202-EAC8-4E97-9510-A21F7C86A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3151" y="3464849"/>
              <a:ext cx="1583598" cy="49617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Metamorfose</a:t>
              </a:r>
              <a:endParaRPr lang="en-NL" altLang="en-NL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4F02BA77-2560-4831-A9C7-0AB688ECBD38}"/>
              </a:ext>
            </a:extLst>
          </p:cNvPr>
          <p:cNvGrpSpPr/>
          <p:nvPr/>
        </p:nvGrpSpPr>
        <p:grpSpPr>
          <a:xfrm>
            <a:off x="7928707" y="4043218"/>
            <a:ext cx="3124200" cy="2205567"/>
            <a:chOff x="7811950" y="4005473"/>
            <a:chExt cx="3124200" cy="2205567"/>
          </a:xfrm>
        </p:grpSpPr>
        <p:sp>
          <p:nvSpPr>
            <p:cNvPr id="38" name="Oval 3">
              <a:extLst>
                <a:ext uri="{FF2B5EF4-FFF2-40B4-BE49-F238E27FC236}">
                  <a16:creationId xmlns:a16="http://schemas.microsoft.com/office/drawing/2014/main" id="{E5631737-E4C9-422F-BECE-F21F07CDCE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1950" y="5626840"/>
              <a:ext cx="1468967" cy="5842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48768" tIns="48768" rIns="48768" bIns="48768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700">
                  <a:solidFill>
                    <a:srgbClr val="000000"/>
                  </a:solidFill>
                  <a:latin typeface="+mj-lt"/>
                </a:rPr>
                <a:t>Sediment</a:t>
              </a:r>
              <a:endParaRPr lang="en-NL" altLang="en-NL" sz="1700">
                <a:latin typeface="+mj-lt"/>
              </a:endParaRPr>
            </a:p>
          </p:txBody>
        </p:sp>
        <p:cxnSp>
          <p:nvCxnSpPr>
            <p:cNvPr id="39" name="AutoShape 17">
              <a:extLst>
                <a:ext uri="{FF2B5EF4-FFF2-40B4-BE49-F238E27FC236}">
                  <a16:creationId xmlns:a16="http://schemas.microsoft.com/office/drawing/2014/main" id="{0B25AC2A-60E5-40D0-BA73-4F2C866E98B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10127583" y="4687040"/>
              <a:ext cx="1490133" cy="127000"/>
            </a:xfrm>
            <a:prstGeom prst="curvedConnector2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40" name="AutoShape 18">
              <a:extLst>
                <a:ext uri="{FF2B5EF4-FFF2-40B4-BE49-F238E27FC236}">
                  <a16:creationId xmlns:a16="http://schemas.microsoft.com/office/drawing/2014/main" id="{F19DA1DF-4A4F-43DF-9FAF-0081B669BA6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9601591" y="5469148"/>
              <a:ext cx="129117" cy="770467"/>
            </a:xfrm>
            <a:prstGeom prst="curvedConnector2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41" name="Rectangle 6">
              <a:extLst>
                <a:ext uri="{FF2B5EF4-FFF2-40B4-BE49-F238E27FC236}">
                  <a16:creationId xmlns:a16="http://schemas.microsoft.com/office/drawing/2014/main" id="{EC524553-F930-4A08-9EE1-380CB5B97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9527" y="5209932"/>
              <a:ext cx="1279622" cy="590549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Verwering &amp; Erosie</a:t>
              </a:r>
              <a:endParaRPr lang="en-NL" altLang="en-NL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10512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740E4EAF-EF2D-4016-84AE-DA86A672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233" y="216867"/>
            <a:ext cx="7564000" cy="605199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7030A0"/>
                </a:solidFill>
                <a:latin typeface="+mn-lt"/>
              </a:rPr>
              <a:t>Stollingsgesteentes</a:t>
            </a:r>
            <a:endParaRPr lang="en-US" sz="36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3" name="Tijdelijke aanduiding voor tekst 4">
            <a:extLst>
              <a:ext uri="{FF2B5EF4-FFF2-40B4-BE49-F238E27FC236}">
                <a16:creationId xmlns:a16="http://schemas.microsoft.com/office/drawing/2014/main" id="{93D4ACFE-8D24-4EC3-B74D-9CB12136EBB0}"/>
              </a:ext>
            </a:extLst>
          </p:cNvPr>
          <p:cNvSpPr txBox="1">
            <a:spLocks/>
          </p:cNvSpPr>
          <p:nvPr/>
        </p:nvSpPr>
        <p:spPr>
          <a:xfrm>
            <a:off x="651267" y="794593"/>
            <a:ext cx="10972800" cy="5488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en-GB"/>
              <a:t>	</a:t>
            </a:r>
            <a:endParaRPr lang="en-NL" dirty="0"/>
          </a:p>
        </p:txBody>
      </p:sp>
      <p:pic>
        <p:nvPicPr>
          <p:cNvPr id="34" name="Shape 374">
            <a:extLst>
              <a:ext uri="{FF2B5EF4-FFF2-40B4-BE49-F238E27FC236}">
                <a16:creationId xmlns:a16="http://schemas.microsoft.com/office/drawing/2014/main" id="{9D8DF46D-7ABE-4481-864D-74F31CBED56D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267" y="991204"/>
            <a:ext cx="3102721" cy="221681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35" name="Shape 373">
            <a:extLst>
              <a:ext uri="{FF2B5EF4-FFF2-40B4-BE49-F238E27FC236}">
                <a16:creationId xmlns:a16="http://schemas.microsoft.com/office/drawing/2014/main" id="{AC882BEB-1D54-4512-A0FD-55606AFD999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0030" y="986827"/>
            <a:ext cx="3102720" cy="221681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5E929739-4799-4D53-AF68-3586A21145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8261" y="3690155"/>
            <a:ext cx="3102720" cy="21908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7" name="AutoShape 2" descr="Afbeeldingsresultaat voor granieten aanrecht">
            <a:extLst>
              <a:ext uri="{FF2B5EF4-FFF2-40B4-BE49-F238E27FC236}">
                <a16:creationId xmlns:a16="http://schemas.microsoft.com/office/drawing/2014/main" id="{A469B538-C90B-4C21-B5FC-FA56FFB27A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NL" sz="2400"/>
          </a:p>
        </p:txBody>
      </p:sp>
      <p:sp>
        <p:nvSpPr>
          <p:cNvPr id="38" name="Shape 376">
            <a:extLst>
              <a:ext uri="{FF2B5EF4-FFF2-40B4-BE49-F238E27FC236}">
                <a16:creationId xmlns:a16="http://schemas.microsoft.com/office/drawing/2014/main" id="{CD23B00C-DA96-4804-8CC7-CA90307B0089}"/>
              </a:ext>
            </a:extLst>
          </p:cNvPr>
          <p:cNvSpPr txBox="1"/>
          <p:nvPr/>
        </p:nvSpPr>
        <p:spPr>
          <a:xfrm>
            <a:off x="579216" y="3092392"/>
            <a:ext cx="1742516" cy="650528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nl" b="1" dirty="0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Graniet</a:t>
            </a:r>
            <a:endParaRPr lang="nl" sz="2800" b="1" dirty="0">
              <a:solidFill>
                <a:srgbClr val="2F3A4F"/>
              </a:solidFill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39" name="Shape 376">
            <a:extLst>
              <a:ext uri="{FF2B5EF4-FFF2-40B4-BE49-F238E27FC236}">
                <a16:creationId xmlns:a16="http://schemas.microsoft.com/office/drawing/2014/main" id="{098774E5-D14A-438B-B925-7A0F0623C990}"/>
              </a:ext>
            </a:extLst>
          </p:cNvPr>
          <p:cNvSpPr txBox="1"/>
          <p:nvPr/>
        </p:nvSpPr>
        <p:spPr>
          <a:xfrm>
            <a:off x="3946552" y="5759265"/>
            <a:ext cx="3096198" cy="650528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-US" dirty="0" err="1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Snel</a:t>
            </a:r>
            <a:r>
              <a:rPr lang="en-US" dirty="0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dirty="0" err="1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stollen</a:t>
            </a:r>
            <a:r>
              <a:rPr lang="en-US" dirty="0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dirty="0" err="1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bij</a:t>
            </a:r>
            <a:r>
              <a:rPr lang="en-US" dirty="0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 </a:t>
            </a:r>
            <a:r>
              <a:rPr lang="en-US" dirty="0" err="1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uitvloeiing</a:t>
            </a:r>
            <a:r>
              <a:rPr lang="en-US" dirty="0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, </a:t>
            </a:r>
            <a:r>
              <a:rPr lang="en-US" dirty="0" err="1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schildvulkanen</a:t>
            </a:r>
            <a:r>
              <a:rPr lang="en-US" dirty="0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, lava</a:t>
            </a:r>
            <a:endParaRPr lang="nl" sz="2800" dirty="0">
              <a:solidFill>
                <a:srgbClr val="2F3A4F"/>
              </a:solidFill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40" name="Shape 376">
            <a:extLst>
              <a:ext uri="{FF2B5EF4-FFF2-40B4-BE49-F238E27FC236}">
                <a16:creationId xmlns:a16="http://schemas.microsoft.com/office/drawing/2014/main" id="{52C92E95-D154-44B9-A9B2-046BEA7EF4A6}"/>
              </a:ext>
            </a:extLst>
          </p:cNvPr>
          <p:cNvSpPr txBox="1"/>
          <p:nvPr/>
        </p:nvSpPr>
        <p:spPr>
          <a:xfrm>
            <a:off x="571587" y="5766709"/>
            <a:ext cx="3326733" cy="712894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-US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Langzaam stollen diep in de aarde, stratovulkanen, magma</a:t>
            </a:r>
            <a:endParaRPr lang="nl" sz="2800" dirty="0">
              <a:solidFill>
                <a:srgbClr val="2F3A4F"/>
              </a:solidFill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41" name="AutoShape 6" descr="Afbeeldingsresultaat voor granieten aanrecht">
            <a:extLst>
              <a:ext uri="{FF2B5EF4-FFF2-40B4-BE49-F238E27FC236}">
                <a16:creationId xmlns:a16="http://schemas.microsoft.com/office/drawing/2014/main" id="{8A73B134-BFBD-4E99-905F-6BE5F9B876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NL" sz="2400"/>
          </a:p>
        </p:txBody>
      </p:sp>
      <p:sp>
        <p:nvSpPr>
          <p:cNvPr id="42" name="AutoShape 10" descr="Afbeeldingsresultaat voor granieten aanrecht">
            <a:extLst>
              <a:ext uri="{FF2B5EF4-FFF2-40B4-BE49-F238E27FC236}">
                <a16:creationId xmlns:a16="http://schemas.microsoft.com/office/drawing/2014/main" id="{3D899176-94CA-4457-8789-0A63616867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65400" y="781051"/>
            <a:ext cx="7061200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NL" sz="2400"/>
          </a:p>
        </p:txBody>
      </p:sp>
      <p:pic>
        <p:nvPicPr>
          <p:cNvPr id="43" name="Afbeelding 42">
            <a:extLst>
              <a:ext uri="{FF2B5EF4-FFF2-40B4-BE49-F238E27FC236}">
                <a16:creationId xmlns:a16="http://schemas.microsoft.com/office/drawing/2014/main" id="{441EBC56-0D65-4E01-B578-C0BE985961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551" y="3682792"/>
            <a:ext cx="3102721" cy="219818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4" name="Shape 376">
            <a:extLst>
              <a:ext uri="{FF2B5EF4-FFF2-40B4-BE49-F238E27FC236}">
                <a16:creationId xmlns:a16="http://schemas.microsoft.com/office/drawing/2014/main" id="{DCBD83FB-1501-403A-A7C8-27729408A273}"/>
              </a:ext>
            </a:extLst>
          </p:cNvPr>
          <p:cNvSpPr txBox="1"/>
          <p:nvPr/>
        </p:nvSpPr>
        <p:spPr>
          <a:xfrm>
            <a:off x="3839777" y="3092392"/>
            <a:ext cx="1742516" cy="650528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-US" b="1" dirty="0">
                <a:solidFill>
                  <a:srgbClr val="2F3A4F"/>
                </a:solidFill>
                <a:ea typeface="Quattrocento Sans"/>
                <a:cs typeface="Segoe UI" panose="020B0502040204020203" pitchFamily="34" charset="0"/>
                <a:sym typeface="Quattrocento Sans"/>
              </a:rPr>
              <a:t>Basalt</a:t>
            </a:r>
            <a:endParaRPr lang="nl" sz="2800" b="1" dirty="0">
              <a:solidFill>
                <a:srgbClr val="2F3A4F"/>
              </a:solidFill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grpSp>
        <p:nvGrpSpPr>
          <p:cNvPr id="45" name="Groep 44">
            <a:extLst>
              <a:ext uri="{FF2B5EF4-FFF2-40B4-BE49-F238E27FC236}">
                <a16:creationId xmlns:a16="http://schemas.microsoft.com/office/drawing/2014/main" id="{94BBED6F-FCAB-44E8-BE24-1EA9F759D513}"/>
              </a:ext>
            </a:extLst>
          </p:cNvPr>
          <p:cNvGrpSpPr/>
          <p:nvPr/>
        </p:nvGrpSpPr>
        <p:grpSpPr>
          <a:xfrm>
            <a:off x="7467129" y="959990"/>
            <a:ext cx="3979334" cy="3083985"/>
            <a:chOff x="7644733" y="921489"/>
            <a:chExt cx="3979334" cy="3083985"/>
          </a:xfrm>
        </p:grpSpPr>
        <p:sp>
          <p:nvSpPr>
            <p:cNvPr id="46" name="Oval 2">
              <a:extLst>
                <a:ext uri="{FF2B5EF4-FFF2-40B4-BE49-F238E27FC236}">
                  <a16:creationId xmlns:a16="http://schemas.microsoft.com/office/drawing/2014/main" id="{D112D5E9-3FF9-4FFB-B5E5-F511581BB9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4733" y="921489"/>
              <a:ext cx="1219200" cy="5842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48768" tIns="48768" rIns="48768" bIns="48768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700">
                  <a:solidFill>
                    <a:srgbClr val="000000"/>
                  </a:solidFill>
                </a:rPr>
                <a:t>Magma</a:t>
              </a:r>
              <a:endParaRPr lang="en-NL" altLang="en-NL" sz="1700"/>
            </a:p>
          </p:txBody>
        </p:sp>
        <p:sp>
          <p:nvSpPr>
            <p:cNvPr id="47" name="Rectangle 4">
              <a:extLst>
                <a:ext uri="{FF2B5EF4-FFF2-40B4-BE49-F238E27FC236}">
                  <a16:creationId xmlns:a16="http://schemas.microsoft.com/office/drawing/2014/main" id="{13CAE0E0-2B00-4D08-933D-8658E0422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0350" y="3196907"/>
              <a:ext cx="1373717" cy="80856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 b="1" dirty="0" err="1">
                  <a:solidFill>
                    <a:srgbClr val="000000"/>
                  </a:solidFill>
                </a:rPr>
                <a:t>Stollings-gesteente</a:t>
              </a:r>
              <a:endParaRPr lang="en-NL" altLang="en-NL" sz="2400" b="1" dirty="0"/>
            </a:p>
          </p:txBody>
        </p:sp>
        <p:cxnSp>
          <p:nvCxnSpPr>
            <p:cNvPr id="48" name="AutoShape 7">
              <a:extLst>
                <a:ext uri="{FF2B5EF4-FFF2-40B4-BE49-F238E27FC236}">
                  <a16:creationId xmlns:a16="http://schemas.microsoft.com/office/drawing/2014/main" id="{8E0996A5-61F6-4D54-9295-AA0F835C182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863933" y="1213590"/>
              <a:ext cx="2072216" cy="1983317"/>
            </a:xfrm>
            <a:prstGeom prst="curvedConnector2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49" name="Rectangle 6">
              <a:extLst>
                <a:ext uri="{FF2B5EF4-FFF2-40B4-BE49-F238E27FC236}">
                  <a16:creationId xmlns:a16="http://schemas.microsoft.com/office/drawing/2014/main" id="{2904EEC8-4383-42F3-A771-EF4DE4088A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10513">
              <a:off x="9184819" y="1135001"/>
              <a:ext cx="1583598" cy="49617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Stollen</a:t>
              </a:r>
              <a:endParaRPr lang="en-NL" altLang="en-NL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249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092721A-2364-49D0-B281-9A8680B5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233" y="216867"/>
            <a:ext cx="7564000" cy="605199"/>
          </a:xfrm>
        </p:spPr>
        <p:txBody>
          <a:bodyPr/>
          <a:lstStyle/>
          <a:p>
            <a:r>
              <a:rPr lang="en-US" dirty="0" err="1">
                <a:solidFill>
                  <a:srgbClr val="7030A0"/>
                </a:solidFill>
                <a:latin typeface="+mn-lt"/>
              </a:rPr>
              <a:t>Sedimentgesteente</a:t>
            </a:r>
            <a:endParaRPr lang="en-US" dirty="0">
              <a:solidFill>
                <a:srgbClr val="7030A0"/>
              </a:solidFill>
              <a:latin typeface="+mn-lt"/>
            </a:endParaRPr>
          </a:p>
        </p:txBody>
      </p:sp>
      <p:cxnSp>
        <p:nvCxnSpPr>
          <p:cNvPr id="13" name="AutoShape 7">
            <a:extLst>
              <a:ext uri="{FF2B5EF4-FFF2-40B4-BE49-F238E27FC236}">
                <a16:creationId xmlns:a16="http://schemas.microsoft.com/office/drawing/2014/main" id="{3E50ABE0-0F9A-4C21-B77C-794F77941B0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16300" y="1035500"/>
            <a:ext cx="2253533" cy="695845"/>
          </a:xfrm>
          <a:prstGeom prst="curvedConnector2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8812839C-5182-4EEB-906C-5ADBFFCB992F}"/>
              </a:ext>
            </a:extLst>
          </p:cNvPr>
          <p:cNvSpPr txBox="1"/>
          <p:nvPr/>
        </p:nvSpPr>
        <p:spPr>
          <a:xfrm rot="1161902">
            <a:off x="3813123" y="836293"/>
            <a:ext cx="2479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rgbClr val="2F3A4F"/>
                </a:solidFill>
              </a:rPr>
              <a:t>Verwering &amp; erosie</a:t>
            </a:r>
            <a:endParaRPr lang="en-NL" sz="2400" dirty="0">
              <a:solidFill>
                <a:srgbClr val="2F3A4F"/>
              </a:solidFill>
            </a:endParaRP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25C7A817-5B1E-4A86-BA32-20FBD7DF00D4}"/>
              </a:ext>
            </a:extLst>
          </p:cNvPr>
          <p:cNvGrpSpPr/>
          <p:nvPr/>
        </p:nvGrpSpPr>
        <p:grpSpPr>
          <a:xfrm>
            <a:off x="7644733" y="921489"/>
            <a:ext cx="3979334" cy="3083985"/>
            <a:chOff x="7644733" y="921489"/>
            <a:chExt cx="3979334" cy="3083985"/>
          </a:xfrm>
        </p:grpSpPr>
        <p:sp>
          <p:nvSpPr>
            <p:cNvPr id="17" name="Oval 2">
              <a:extLst>
                <a:ext uri="{FF2B5EF4-FFF2-40B4-BE49-F238E27FC236}">
                  <a16:creationId xmlns:a16="http://schemas.microsoft.com/office/drawing/2014/main" id="{4C0A71F4-5C7F-4689-89B9-C068210B50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4733" y="921489"/>
              <a:ext cx="1219200" cy="5842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48768" tIns="48768" rIns="48768" bIns="48768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700" dirty="0">
                  <a:solidFill>
                    <a:srgbClr val="000000"/>
                  </a:solidFill>
                </a:rPr>
                <a:t>Magma</a:t>
              </a:r>
              <a:endParaRPr lang="en-NL" altLang="en-NL" sz="1700" dirty="0"/>
            </a:p>
          </p:txBody>
        </p:sp>
        <p:sp>
          <p:nvSpPr>
            <p:cNvPr id="18" name="Rectangle 4">
              <a:extLst>
                <a:ext uri="{FF2B5EF4-FFF2-40B4-BE49-F238E27FC236}">
                  <a16:creationId xmlns:a16="http://schemas.microsoft.com/office/drawing/2014/main" id="{3B15ED1B-4FA3-4681-9658-167B5AE3D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0350" y="3196907"/>
              <a:ext cx="1373717" cy="80856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 b="1" dirty="0" err="1">
                  <a:solidFill>
                    <a:srgbClr val="000000"/>
                  </a:solidFill>
                </a:rPr>
                <a:t>Stollings-gesteente</a:t>
              </a:r>
              <a:endParaRPr lang="en-NL" altLang="en-NL" sz="2400" b="1" dirty="0"/>
            </a:p>
          </p:txBody>
        </p:sp>
        <p:cxnSp>
          <p:nvCxnSpPr>
            <p:cNvPr id="19" name="AutoShape 7">
              <a:extLst>
                <a:ext uri="{FF2B5EF4-FFF2-40B4-BE49-F238E27FC236}">
                  <a16:creationId xmlns:a16="http://schemas.microsoft.com/office/drawing/2014/main" id="{D60044F7-C969-4604-A082-E97AD7D3E2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863933" y="1213590"/>
              <a:ext cx="2072216" cy="1983317"/>
            </a:xfrm>
            <a:prstGeom prst="curvedConnector2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20" name="Rectangle 6">
              <a:extLst>
                <a:ext uri="{FF2B5EF4-FFF2-40B4-BE49-F238E27FC236}">
                  <a16:creationId xmlns:a16="http://schemas.microsoft.com/office/drawing/2014/main" id="{3E319898-1F1D-4F66-806B-20BE7341D9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10513">
              <a:off x="9184819" y="1135001"/>
              <a:ext cx="1583598" cy="49617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Stollen</a:t>
              </a:r>
              <a:endParaRPr lang="en-NL" altLang="en-NL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5" name="Groep 24">
            <a:extLst>
              <a:ext uri="{FF2B5EF4-FFF2-40B4-BE49-F238E27FC236}">
                <a16:creationId xmlns:a16="http://schemas.microsoft.com/office/drawing/2014/main" id="{246A0F7B-6CAD-493A-85CF-318CFF39B376}"/>
              </a:ext>
            </a:extLst>
          </p:cNvPr>
          <p:cNvGrpSpPr/>
          <p:nvPr/>
        </p:nvGrpSpPr>
        <p:grpSpPr>
          <a:xfrm>
            <a:off x="7811950" y="4005473"/>
            <a:ext cx="3124200" cy="2205567"/>
            <a:chOff x="7811950" y="4005473"/>
            <a:chExt cx="3124200" cy="2205567"/>
          </a:xfrm>
        </p:grpSpPr>
        <p:sp>
          <p:nvSpPr>
            <p:cNvPr id="26" name="Oval 3">
              <a:extLst>
                <a:ext uri="{FF2B5EF4-FFF2-40B4-BE49-F238E27FC236}">
                  <a16:creationId xmlns:a16="http://schemas.microsoft.com/office/drawing/2014/main" id="{18030E05-7565-43FE-AA58-38A13B437E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1950" y="5626840"/>
              <a:ext cx="1468967" cy="5842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48768" tIns="48768" rIns="48768" bIns="48768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700">
                  <a:solidFill>
                    <a:srgbClr val="000000"/>
                  </a:solidFill>
                </a:rPr>
                <a:t>Sediment</a:t>
              </a:r>
              <a:endParaRPr lang="en-NL" altLang="en-NL" sz="1700"/>
            </a:p>
          </p:txBody>
        </p:sp>
        <p:cxnSp>
          <p:nvCxnSpPr>
            <p:cNvPr id="27" name="AutoShape 17">
              <a:extLst>
                <a:ext uri="{FF2B5EF4-FFF2-40B4-BE49-F238E27FC236}">
                  <a16:creationId xmlns:a16="http://schemas.microsoft.com/office/drawing/2014/main" id="{12F48248-5E8F-4EA3-984F-ABB27B37BCF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10127583" y="4687040"/>
              <a:ext cx="1490133" cy="127000"/>
            </a:xfrm>
            <a:prstGeom prst="curvedConnector2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28" name="AutoShape 18">
              <a:extLst>
                <a:ext uri="{FF2B5EF4-FFF2-40B4-BE49-F238E27FC236}">
                  <a16:creationId xmlns:a16="http://schemas.microsoft.com/office/drawing/2014/main" id="{B2911A12-8BBD-454A-916C-C87241F7497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9601591" y="5469148"/>
              <a:ext cx="129117" cy="770467"/>
            </a:xfrm>
            <a:prstGeom prst="curvedConnector2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29" name="Rectangle 6">
              <a:extLst>
                <a:ext uri="{FF2B5EF4-FFF2-40B4-BE49-F238E27FC236}">
                  <a16:creationId xmlns:a16="http://schemas.microsoft.com/office/drawing/2014/main" id="{2D1F80E5-1940-4737-A05B-07A07A99B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9527" y="5209932"/>
              <a:ext cx="1279622" cy="590549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Verwering &amp; Erosie</a:t>
              </a:r>
              <a:endParaRPr lang="en-NL" altLang="en-NL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0" name="Afbeelding 29">
            <a:extLst>
              <a:ext uri="{FF2B5EF4-FFF2-40B4-BE49-F238E27FC236}">
                <a16:creationId xmlns:a16="http://schemas.microsoft.com/office/drawing/2014/main" id="{101A3380-6EB6-45E5-A884-85D22C4A34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00" y="103023"/>
            <a:ext cx="3437376" cy="2578032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10269038-3B0E-4261-885F-5BF1D4C58B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9336" y="1742899"/>
            <a:ext cx="3393860" cy="2262574"/>
          </a:xfrm>
          <a:prstGeom prst="rect">
            <a:avLst/>
          </a:prstGeom>
        </p:spPr>
      </p:pic>
      <p:sp>
        <p:nvSpPr>
          <p:cNvPr id="32" name="Tekstvak 31">
            <a:extLst>
              <a:ext uri="{FF2B5EF4-FFF2-40B4-BE49-F238E27FC236}">
                <a16:creationId xmlns:a16="http://schemas.microsoft.com/office/drawing/2014/main" id="{BECA3DD9-5280-4947-8405-E8E4A1667295}"/>
              </a:ext>
            </a:extLst>
          </p:cNvPr>
          <p:cNvSpPr txBox="1"/>
          <p:nvPr/>
        </p:nvSpPr>
        <p:spPr>
          <a:xfrm>
            <a:off x="4634276" y="2553092"/>
            <a:ext cx="1513827" cy="461665"/>
          </a:xfrm>
          <a:prstGeom prst="rect">
            <a:avLst/>
          </a:prstGeom>
          <a:solidFill>
            <a:srgbClr val="FFC041">
              <a:alpha val="78824"/>
            </a:srgbClr>
          </a:solidFill>
        </p:spPr>
        <p:txBody>
          <a:bodyPr wrap="square" rtlCol="0">
            <a:spAutoFit/>
          </a:bodyPr>
          <a:lstStyle/>
          <a:p>
            <a:r>
              <a:rPr lang="nl-NL" sz="2400">
                <a:solidFill>
                  <a:srgbClr val="2F3A4F"/>
                </a:solidFill>
              </a:rPr>
              <a:t>Sediment</a:t>
            </a:r>
            <a:endParaRPr lang="nl-NL" sz="2000">
              <a:solidFill>
                <a:srgbClr val="2F3A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3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092721A-2364-49D0-B281-9A8680B5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233" y="216867"/>
            <a:ext cx="7564000" cy="605199"/>
          </a:xfrm>
        </p:spPr>
        <p:txBody>
          <a:bodyPr/>
          <a:lstStyle/>
          <a:p>
            <a:r>
              <a:rPr lang="en-US" dirty="0" err="1">
                <a:solidFill>
                  <a:srgbClr val="7030A0"/>
                </a:solidFill>
                <a:latin typeface="+mn-lt"/>
              </a:rPr>
              <a:t>Sedimentgesteente</a:t>
            </a:r>
            <a:endParaRPr lang="en-US" dirty="0">
              <a:solidFill>
                <a:srgbClr val="7030A0"/>
              </a:solidFill>
              <a:latin typeface="+mn-lt"/>
            </a:endParaRPr>
          </a:p>
        </p:txBody>
      </p:sp>
      <p:cxnSp>
        <p:nvCxnSpPr>
          <p:cNvPr id="13" name="AutoShape 7">
            <a:extLst>
              <a:ext uri="{FF2B5EF4-FFF2-40B4-BE49-F238E27FC236}">
                <a16:creationId xmlns:a16="http://schemas.microsoft.com/office/drawing/2014/main" id="{3E50ABE0-0F9A-4C21-B77C-794F77941B0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16300" y="1035500"/>
            <a:ext cx="2253533" cy="695845"/>
          </a:xfrm>
          <a:prstGeom prst="curvedConnector2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5AB31FC3-7280-41CB-A907-9C6DD01D7294}"/>
              </a:ext>
            </a:extLst>
          </p:cNvPr>
          <p:cNvSpPr txBox="1"/>
          <p:nvPr/>
        </p:nvSpPr>
        <p:spPr>
          <a:xfrm rot="19770741">
            <a:off x="942045" y="2897645"/>
            <a:ext cx="1808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2F3A4F"/>
                </a:solidFill>
              </a:rPr>
              <a:t>Afdekking</a:t>
            </a:r>
            <a:r>
              <a:rPr lang="en-GB" sz="2000" dirty="0">
                <a:solidFill>
                  <a:srgbClr val="2F3A4F"/>
                </a:solidFill>
              </a:rPr>
              <a:t> door </a:t>
            </a:r>
          </a:p>
          <a:p>
            <a:r>
              <a:rPr lang="en-GB" sz="2000" dirty="0" err="1">
                <a:solidFill>
                  <a:srgbClr val="2F3A4F"/>
                </a:solidFill>
              </a:rPr>
              <a:t>meerdere</a:t>
            </a:r>
            <a:r>
              <a:rPr lang="en-GB" sz="2000" dirty="0">
                <a:solidFill>
                  <a:srgbClr val="2F3A4F"/>
                </a:solidFill>
              </a:rPr>
              <a:t> </a:t>
            </a:r>
            <a:r>
              <a:rPr lang="en-GB" sz="2000" dirty="0" err="1">
                <a:solidFill>
                  <a:srgbClr val="2F3A4F"/>
                </a:solidFill>
              </a:rPr>
              <a:t>lagen</a:t>
            </a:r>
            <a:endParaRPr lang="en-NL" sz="2000" dirty="0">
              <a:solidFill>
                <a:srgbClr val="2F3A4F"/>
              </a:solidFill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812839C-5182-4EEB-906C-5ADBFFCB992F}"/>
              </a:ext>
            </a:extLst>
          </p:cNvPr>
          <p:cNvSpPr txBox="1"/>
          <p:nvPr/>
        </p:nvSpPr>
        <p:spPr>
          <a:xfrm rot="1161902">
            <a:off x="3813123" y="836293"/>
            <a:ext cx="2479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rgbClr val="2F3A4F"/>
                </a:solidFill>
              </a:rPr>
              <a:t>Verwering &amp; erosie</a:t>
            </a:r>
            <a:endParaRPr lang="en-NL" sz="2400" dirty="0">
              <a:solidFill>
                <a:srgbClr val="2F3A4F"/>
              </a:solidFill>
            </a:endParaRP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25C7A817-5B1E-4A86-BA32-20FBD7DF00D4}"/>
              </a:ext>
            </a:extLst>
          </p:cNvPr>
          <p:cNvGrpSpPr/>
          <p:nvPr/>
        </p:nvGrpSpPr>
        <p:grpSpPr>
          <a:xfrm>
            <a:off x="7644733" y="921489"/>
            <a:ext cx="3979334" cy="3083985"/>
            <a:chOff x="7644733" y="921489"/>
            <a:chExt cx="3979334" cy="3083985"/>
          </a:xfrm>
        </p:grpSpPr>
        <p:sp>
          <p:nvSpPr>
            <p:cNvPr id="17" name="Oval 2">
              <a:extLst>
                <a:ext uri="{FF2B5EF4-FFF2-40B4-BE49-F238E27FC236}">
                  <a16:creationId xmlns:a16="http://schemas.microsoft.com/office/drawing/2014/main" id="{4C0A71F4-5C7F-4689-89B9-C068210B50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4733" y="921489"/>
              <a:ext cx="1219200" cy="5842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48768" tIns="48768" rIns="48768" bIns="48768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700" dirty="0">
                  <a:solidFill>
                    <a:srgbClr val="000000"/>
                  </a:solidFill>
                </a:rPr>
                <a:t>Magma</a:t>
              </a:r>
              <a:endParaRPr lang="en-NL" altLang="en-NL" sz="1700" dirty="0"/>
            </a:p>
          </p:txBody>
        </p:sp>
        <p:sp>
          <p:nvSpPr>
            <p:cNvPr id="18" name="Rectangle 4">
              <a:extLst>
                <a:ext uri="{FF2B5EF4-FFF2-40B4-BE49-F238E27FC236}">
                  <a16:creationId xmlns:a16="http://schemas.microsoft.com/office/drawing/2014/main" id="{3B15ED1B-4FA3-4681-9658-167B5AE3D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0350" y="3196907"/>
              <a:ext cx="1373717" cy="80856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 b="1" dirty="0" err="1">
                  <a:solidFill>
                    <a:srgbClr val="000000"/>
                  </a:solidFill>
                </a:rPr>
                <a:t>Stollings-gesteente</a:t>
              </a:r>
              <a:endParaRPr lang="en-NL" altLang="en-NL" sz="2400" b="1" dirty="0"/>
            </a:p>
          </p:txBody>
        </p:sp>
        <p:cxnSp>
          <p:nvCxnSpPr>
            <p:cNvPr id="19" name="AutoShape 7">
              <a:extLst>
                <a:ext uri="{FF2B5EF4-FFF2-40B4-BE49-F238E27FC236}">
                  <a16:creationId xmlns:a16="http://schemas.microsoft.com/office/drawing/2014/main" id="{D60044F7-C969-4604-A082-E97AD7D3E2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863933" y="1213590"/>
              <a:ext cx="2072216" cy="1983317"/>
            </a:xfrm>
            <a:prstGeom prst="curvedConnector2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20" name="Rectangle 6">
              <a:extLst>
                <a:ext uri="{FF2B5EF4-FFF2-40B4-BE49-F238E27FC236}">
                  <a16:creationId xmlns:a16="http://schemas.microsoft.com/office/drawing/2014/main" id="{3E319898-1F1D-4F66-806B-20BE7341D9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10513">
              <a:off x="9184819" y="1135001"/>
              <a:ext cx="1583598" cy="49617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Stollen</a:t>
              </a:r>
              <a:endParaRPr lang="en-NL" altLang="en-NL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FE83D4B6-A828-4F8A-A20F-ED5122549009}"/>
              </a:ext>
            </a:extLst>
          </p:cNvPr>
          <p:cNvGrpSpPr/>
          <p:nvPr/>
        </p:nvGrpSpPr>
        <p:grpSpPr>
          <a:xfrm>
            <a:off x="4882484" y="4174807"/>
            <a:ext cx="2929465" cy="2202154"/>
            <a:chOff x="4882484" y="4174807"/>
            <a:chExt cx="2929465" cy="2202154"/>
          </a:xfrm>
        </p:grpSpPr>
        <p:sp>
          <p:nvSpPr>
            <p:cNvPr id="22" name="Rectangle 5">
              <a:extLst>
                <a:ext uri="{FF2B5EF4-FFF2-40B4-BE49-F238E27FC236}">
                  <a16:creationId xmlns:a16="http://schemas.microsoft.com/office/drawing/2014/main" id="{ADC6912B-CE7B-4A10-A5CF-A1D44BEB5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2484" y="4174807"/>
              <a:ext cx="1375833" cy="81068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 b="1" dirty="0">
                  <a:solidFill>
                    <a:srgbClr val="000000"/>
                  </a:solidFill>
                </a:rPr>
                <a:t>Sediment-</a:t>
              </a:r>
              <a:r>
                <a:rPr lang="en-GB" altLang="en-NL" sz="1867" b="1" dirty="0" err="1">
                  <a:solidFill>
                    <a:srgbClr val="000000"/>
                  </a:solidFill>
                </a:rPr>
                <a:t>gesteente</a:t>
              </a:r>
              <a:endParaRPr lang="en-NL" altLang="en-NL" sz="2400" b="1" dirty="0"/>
            </a:p>
          </p:txBody>
        </p:sp>
        <p:cxnSp>
          <p:nvCxnSpPr>
            <p:cNvPr id="23" name="AutoShape 8">
              <a:extLst>
                <a:ext uri="{FF2B5EF4-FFF2-40B4-BE49-F238E27FC236}">
                  <a16:creationId xmlns:a16="http://schemas.microsoft.com/office/drawing/2014/main" id="{880B10AF-A21E-4CDB-ACC3-0C97992D17A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5570400" y="4985489"/>
              <a:ext cx="2241549" cy="933451"/>
            </a:xfrm>
            <a:prstGeom prst="curvedConnector2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B2C454F2-65F5-4B12-B47B-311E73AB90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7491">
              <a:off x="5588366" y="5880787"/>
              <a:ext cx="1583598" cy="49617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Afdekking</a:t>
              </a:r>
              <a:r>
                <a:rPr lang="en-GB" altLang="en-NL" sz="1867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door </a:t>
              </a:r>
              <a:r>
                <a:rPr lang="en-GB" altLang="en-NL" sz="1867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meerdere</a:t>
              </a:r>
              <a:r>
                <a:rPr lang="en-GB" altLang="en-NL" sz="1867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GB" altLang="en-NL" sz="1867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lagen</a:t>
              </a:r>
              <a:endParaRPr lang="en-NL" altLang="en-NL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5" name="Groep 24">
            <a:extLst>
              <a:ext uri="{FF2B5EF4-FFF2-40B4-BE49-F238E27FC236}">
                <a16:creationId xmlns:a16="http://schemas.microsoft.com/office/drawing/2014/main" id="{246A0F7B-6CAD-493A-85CF-318CFF39B376}"/>
              </a:ext>
            </a:extLst>
          </p:cNvPr>
          <p:cNvGrpSpPr/>
          <p:nvPr/>
        </p:nvGrpSpPr>
        <p:grpSpPr>
          <a:xfrm>
            <a:off x="7811950" y="4005473"/>
            <a:ext cx="3124200" cy="2205567"/>
            <a:chOff x="7811950" y="4005473"/>
            <a:chExt cx="3124200" cy="2205567"/>
          </a:xfrm>
        </p:grpSpPr>
        <p:sp>
          <p:nvSpPr>
            <p:cNvPr id="26" name="Oval 3">
              <a:extLst>
                <a:ext uri="{FF2B5EF4-FFF2-40B4-BE49-F238E27FC236}">
                  <a16:creationId xmlns:a16="http://schemas.microsoft.com/office/drawing/2014/main" id="{18030E05-7565-43FE-AA58-38A13B437E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1950" y="5626840"/>
              <a:ext cx="1468967" cy="5842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48768" tIns="48768" rIns="48768" bIns="48768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700">
                  <a:solidFill>
                    <a:srgbClr val="000000"/>
                  </a:solidFill>
                </a:rPr>
                <a:t>Sediment</a:t>
              </a:r>
              <a:endParaRPr lang="en-NL" altLang="en-NL" sz="1700"/>
            </a:p>
          </p:txBody>
        </p:sp>
        <p:cxnSp>
          <p:nvCxnSpPr>
            <p:cNvPr id="27" name="AutoShape 17">
              <a:extLst>
                <a:ext uri="{FF2B5EF4-FFF2-40B4-BE49-F238E27FC236}">
                  <a16:creationId xmlns:a16="http://schemas.microsoft.com/office/drawing/2014/main" id="{12F48248-5E8F-4EA3-984F-ABB27B37BCF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10127583" y="4687040"/>
              <a:ext cx="1490133" cy="127000"/>
            </a:xfrm>
            <a:prstGeom prst="curvedConnector2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28" name="AutoShape 18">
              <a:extLst>
                <a:ext uri="{FF2B5EF4-FFF2-40B4-BE49-F238E27FC236}">
                  <a16:creationId xmlns:a16="http://schemas.microsoft.com/office/drawing/2014/main" id="{B2911A12-8BBD-454A-916C-C87241F7497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9601591" y="5469148"/>
              <a:ext cx="129117" cy="770467"/>
            </a:xfrm>
            <a:prstGeom prst="curvedConnector2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29" name="Rectangle 6">
              <a:extLst>
                <a:ext uri="{FF2B5EF4-FFF2-40B4-BE49-F238E27FC236}">
                  <a16:creationId xmlns:a16="http://schemas.microsoft.com/office/drawing/2014/main" id="{2D1F80E5-1940-4737-A05B-07A07A99B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9527" y="5209932"/>
              <a:ext cx="1279622" cy="590549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Verwering &amp; Erosie</a:t>
              </a:r>
              <a:endParaRPr lang="en-NL" altLang="en-NL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0" name="Afbeelding 29">
            <a:extLst>
              <a:ext uri="{FF2B5EF4-FFF2-40B4-BE49-F238E27FC236}">
                <a16:creationId xmlns:a16="http://schemas.microsoft.com/office/drawing/2014/main" id="{101A3380-6EB6-45E5-A884-85D22C4A34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00" y="103023"/>
            <a:ext cx="3437376" cy="2578032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10269038-3B0E-4261-885F-5BF1D4C58B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9336" y="1742899"/>
            <a:ext cx="3393860" cy="2262574"/>
          </a:xfrm>
          <a:prstGeom prst="rect">
            <a:avLst/>
          </a:prstGeom>
        </p:spPr>
      </p:pic>
      <p:sp>
        <p:nvSpPr>
          <p:cNvPr id="32" name="Tekstvak 31">
            <a:extLst>
              <a:ext uri="{FF2B5EF4-FFF2-40B4-BE49-F238E27FC236}">
                <a16:creationId xmlns:a16="http://schemas.microsoft.com/office/drawing/2014/main" id="{BECA3DD9-5280-4947-8405-E8E4A1667295}"/>
              </a:ext>
            </a:extLst>
          </p:cNvPr>
          <p:cNvSpPr txBox="1"/>
          <p:nvPr/>
        </p:nvSpPr>
        <p:spPr>
          <a:xfrm>
            <a:off x="4634276" y="2553092"/>
            <a:ext cx="1513827" cy="461665"/>
          </a:xfrm>
          <a:prstGeom prst="rect">
            <a:avLst/>
          </a:prstGeom>
          <a:solidFill>
            <a:srgbClr val="FFC041">
              <a:alpha val="78824"/>
            </a:srgbClr>
          </a:solidFill>
        </p:spPr>
        <p:txBody>
          <a:bodyPr wrap="square" rtlCol="0">
            <a:spAutoFit/>
          </a:bodyPr>
          <a:lstStyle/>
          <a:p>
            <a:r>
              <a:rPr lang="nl-NL" sz="2400">
                <a:solidFill>
                  <a:srgbClr val="2F3A4F"/>
                </a:solidFill>
              </a:rPr>
              <a:t>Sediment</a:t>
            </a:r>
            <a:endParaRPr lang="nl-NL" sz="2000">
              <a:solidFill>
                <a:srgbClr val="2F3A4F"/>
              </a:solidFill>
            </a:endParaRPr>
          </a:p>
        </p:txBody>
      </p: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539FE20D-182D-4079-A1AE-CCAD550D90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699" y="4154414"/>
            <a:ext cx="3713121" cy="2591404"/>
          </a:xfrm>
          <a:prstGeom prst="rect">
            <a:avLst/>
          </a:prstGeom>
        </p:spPr>
      </p:pic>
      <p:cxnSp>
        <p:nvCxnSpPr>
          <p:cNvPr id="34" name="Gekromde verbindingslijn 57">
            <a:extLst>
              <a:ext uri="{FF2B5EF4-FFF2-40B4-BE49-F238E27FC236}">
                <a16:creationId xmlns:a16="http://schemas.microsoft.com/office/drawing/2014/main" id="{74795D7F-D22F-4C6B-A73B-3885F5FBFAEF}"/>
              </a:ext>
            </a:extLst>
          </p:cNvPr>
          <p:cNvCxnSpPr/>
          <p:nvPr/>
        </p:nvCxnSpPr>
        <p:spPr>
          <a:xfrm rot="10800000" flipV="1">
            <a:off x="1992514" y="3196907"/>
            <a:ext cx="1733076" cy="957507"/>
          </a:xfrm>
          <a:prstGeom prst="curvedConnector2">
            <a:avLst/>
          </a:prstGeom>
          <a:ln w="25400">
            <a:solidFill>
              <a:srgbClr val="2F3A4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vak 34">
            <a:extLst>
              <a:ext uri="{FF2B5EF4-FFF2-40B4-BE49-F238E27FC236}">
                <a16:creationId xmlns:a16="http://schemas.microsoft.com/office/drawing/2014/main" id="{57E8E94E-E522-4027-BE3C-30A66D9E1010}"/>
              </a:ext>
            </a:extLst>
          </p:cNvPr>
          <p:cNvSpPr txBox="1"/>
          <p:nvPr/>
        </p:nvSpPr>
        <p:spPr>
          <a:xfrm>
            <a:off x="563310" y="4256690"/>
            <a:ext cx="1875089" cy="461665"/>
          </a:xfrm>
          <a:prstGeom prst="rect">
            <a:avLst/>
          </a:prstGeom>
          <a:solidFill>
            <a:srgbClr val="FFC041">
              <a:alpha val="78824"/>
            </a:srgbClr>
          </a:solidFill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2F3A4F"/>
                </a:solidFill>
              </a:rPr>
              <a:t>Zandsteen</a:t>
            </a:r>
            <a:endParaRPr lang="nl-NL" sz="2000" b="1">
              <a:solidFill>
                <a:srgbClr val="2F3A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19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2" grpId="0" animBg="1"/>
      <p:bldP spid="3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10D86F3-B2D4-4DD5-B697-4B0C1DDBC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233" y="216867"/>
            <a:ext cx="7564000" cy="605199"/>
          </a:xfrm>
        </p:spPr>
        <p:txBody>
          <a:bodyPr/>
          <a:lstStyle/>
          <a:p>
            <a:r>
              <a:rPr lang="en-US" dirty="0" err="1">
                <a:solidFill>
                  <a:srgbClr val="7030A0"/>
                </a:solidFill>
                <a:latin typeface="+mn-lt"/>
              </a:rPr>
              <a:t>Sedimentgesteente</a:t>
            </a:r>
            <a:r>
              <a:rPr lang="en-US" b="1" dirty="0">
                <a:solidFill>
                  <a:srgbClr val="7030A0"/>
                </a:solidFill>
                <a:latin typeface="+mn-lt"/>
              </a:rPr>
              <a:t> (2)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F11218E-1FC9-479E-B184-03EB9AD82806}"/>
              </a:ext>
            </a:extLst>
          </p:cNvPr>
          <p:cNvSpPr txBox="1"/>
          <p:nvPr/>
        </p:nvSpPr>
        <p:spPr>
          <a:xfrm>
            <a:off x="1478436" y="2966074"/>
            <a:ext cx="21339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rgbClr val="2F3A4F"/>
                </a:solidFill>
              </a:rPr>
              <a:t>Afdekking door </a:t>
            </a:r>
          </a:p>
          <a:p>
            <a:r>
              <a:rPr lang="nl-NL" sz="2400" dirty="0">
                <a:solidFill>
                  <a:srgbClr val="2F3A4F"/>
                </a:solidFill>
              </a:rPr>
              <a:t>meerdere lagen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E070FD64-AEAE-4C7E-8294-B9D4EEAD3D3B}"/>
              </a:ext>
            </a:extLst>
          </p:cNvPr>
          <p:cNvGrpSpPr/>
          <p:nvPr/>
        </p:nvGrpSpPr>
        <p:grpSpPr>
          <a:xfrm>
            <a:off x="7644733" y="921489"/>
            <a:ext cx="3979334" cy="3083985"/>
            <a:chOff x="7644733" y="921489"/>
            <a:chExt cx="3979334" cy="3083985"/>
          </a:xfrm>
        </p:grpSpPr>
        <p:sp>
          <p:nvSpPr>
            <p:cNvPr id="15" name="Oval 2">
              <a:extLst>
                <a:ext uri="{FF2B5EF4-FFF2-40B4-BE49-F238E27FC236}">
                  <a16:creationId xmlns:a16="http://schemas.microsoft.com/office/drawing/2014/main" id="{F89DFF1C-C66A-4177-9282-C08C14C7A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4733" y="921489"/>
              <a:ext cx="1219200" cy="5842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48768" tIns="48768" rIns="48768" bIns="48768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700">
                  <a:solidFill>
                    <a:srgbClr val="000000"/>
                  </a:solidFill>
                </a:rPr>
                <a:t>Magma</a:t>
              </a:r>
              <a:endParaRPr lang="en-NL" altLang="en-NL" sz="1700"/>
            </a:p>
          </p:txBody>
        </p:sp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CAF73109-710F-4AF8-AE96-CF7198E361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0350" y="3196907"/>
              <a:ext cx="1373717" cy="80856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 b="1" dirty="0" err="1">
                  <a:solidFill>
                    <a:srgbClr val="000000"/>
                  </a:solidFill>
                </a:rPr>
                <a:t>Stollings-gesteente</a:t>
              </a:r>
              <a:endParaRPr lang="en-NL" altLang="en-NL" sz="2400" b="1" dirty="0"/>
            </a:p>
          </p:txBody>
        </p:sp>
        <p:cxnSp>
          <p:nvCxnSpPr>
            <p:cNvPr id="17" name="AutoShape 7">
              <a:extLst>
                <a:ext uri="{FF2B5EF4-FFF2-40B4-BE49-F238E27FC236}">
                  <a16:creationId xmlns:a16="http://schemas.microsoft.com/office/drawing/2014/main" id="{DD7B3073-D50F-4C6A-AEC6-A83E3AF04A7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863933" y="1213590"/>
              <a:ext cx="2072216" cy="1983317"/>
            </a:xfrm>
            <a:prstGeom prst="curvedConnector2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8" name="Rectangle 6">
              <a:extLst>
                <a:ext uri="{FF2B5EF4-FFF2-40B4-BE49-F238E27FC236}">
                  <a16:creationId xmlns:a16="http://schemas.microsoft.com/office/drawing/2014/main" id="{5432C23B-50ED-4C6E-A82F-9B5C132FEA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10513">
              <a:off x="9184819" y="1135001"/>
              <a:ext cx="1583598" cy="49617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Stollen</a:t>
              </a:r>
              <a:endParaRPr lang="en-NL" altLang="en-NL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262F147B-35D9-4223-B9B7-0158A93D30A9}"/>
              </a:ext>
            </a:extLst>
          </p:cNvPr>
          <p:cNvGrpSpPr/>
          <p:nvPr/>
        </p:nvGrpSpPr>
        <p:grpSpPr>
          <a:xfrm>
            <a:off x="4882484" y="4174807"/>
            <a:ext cx="2929465" cy="2180250"/>
            <a:chOff x="4882484" y="4174807"/>
            <a:chExt cx="2929465" cy="2180250"/>
          </a:xfrm>
        </p:grpSpPr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C7137318-28FE-477B-B98C-87354CFF0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2484" y="4174807"/>
              <a:ext cx="1375833" cy="81068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 b="1" dirty="0">
                  <a:solidFill>
                    <a:srgbClr val="000000"/>
                  </a:solidFill>
                </a:rPr>
                <a:t>Sediment-</a:t>
              </a:r>
              <a:r>
                <a:rPr lang="en-GB" altLang="en-NL" sz="1867" b="1" dirty="0" err="1">
                  <a:solidFill>
                    <a:srgbClr val="000000"/>
                  </a:solidFill>
                </a:rPr>
                <a:t>gesteente</a:t>
              </a:r>
              <a:endParaRPr lang="en-NL" altLang="en-NL" sz="2400" b="1" dirty="0"/>
            </a:p>
          </p:txBody>
        </p:sp>
        <p:cxnSp>
          <p:nvCxnSpPr>
            <p:cNvPr id="21" name="AutoShape 8">
              <a:extLst>
                <a:ext uri="{FF2B5EF4-FFF2-40B4-BE49-F238E27FC236}">
                  <a16:creationId xmlns:a16="http://schemas.microsoft.com/office/drawing/2014/main" id="{4D698BBB-F62A-4F3F-A4EA-430195F426D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5570400" y="4985489"/>
              <a:ext cx="2241549" cy="933451"/>
            </a:xfrm>
            <a:prstGeom prst="curvedConnector2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22" name="Rectangle 6">
              <a:extLst>
                <a:ext uri="{FF2B5EF4-FFF2-40B4-BE49-F238E27FC236}">
                  <a16:creationId xmlns:a16="http://schemas.microsoft.com/office/drawing/2014/main" id="{D575F59F-7489-4712-A872-A4C4936CF8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7491">
              <a:off x="5608314" y="5858883"/>
              <a:ext cx="1583598" cy="49617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Afdekking</a:t>
              </a:r>
              <a:r>
                <a:rPr lang="en-GB" altLang="en-NL" sz="1867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door </a:t>
              </a:r>
              <a:r>
                <a:rPr lang="en-GB" altLang="en-NL" sz="1867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meerdere</a:t>
              </a:r>
              <a:r>
                <a:rPr lang="en-GB" altLang="en-NL" sz="1867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GB" altLang="en-NL" sz="1867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lagen</a:t>
              </a:r>
              <a:endParaRPr lang="en-NL" altLang="en-NL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4BCEEA8A-0A76-4E50-9B94-5D6F8DBD4D0B}"/>
              </a:ext>
            </a:extLst>
          </p:cNvPr>
          <p:cNvGrpSpPr/>
          <p:nvPr/>
        </p:nvGrpSpPr>
        <p:grpSpPr>
          <a:xfrm>
            <a:off x="7811950" y="4005473"/>
            <a:ext cx="3124200" cy="2205567"/>
            <a:chOff x="7811950" y="4005473"/>
            <a:chExt cx="3124200" cy="2205567"/>
          </a:xfrm>
        </p:grpSpPr>
        <p:sp>
          <p:nvSpPr>
            <p:cNvPr id="24" name="Oval 3">
              <a:extLst>
                <a:ext uri="{FF2B5EF4-FFF2-40B4-BE49-F238E27FC236}">
                  <a16:creationId xmlns:a16="http://schemas.microsoft.com/office/drawing/2014/main" id="{D0BE5854-0B9B-47BC-9F47-A366578E35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1950" y="5626840"/>
              <a:ext cx="1468967" cy="5842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48768" tIns="48768" rIns="48768" bIns="48768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700">
                  <a:solidFill>
                    <a:srgbClr val="000000"/>
                  </a:solidFill>
                </a:rPr>
                <a:t>Sediment</a:t>
              </a:r>
              <a:endParaRPr lang="en-NL" altLang="en-NL" sz="1700"/>
            </a:p>
          </p:txBody>
        </p:sp>
        <p:cxnSp>
          <p:nvCxnSpPr>
            <p:cNvPr id="25" name="AutoShape 17">
              <a:extLst>
                <a:ext uri="{FF2B5EF4-FFF2-40B4-BE49-F238E27FC236}">
                  <a16:creationId xmlns:a16="http://schemas.microsoft.com/office/drawing/2014/main" id="{395056F4-7AB8-4C37-83BA-D70F8C2DF7A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10127583" y="4687040"/>
              <a:ext cx="1490133" cy="127000"/>
            </a:xfrm>
            <a:prstGeom prst="curvedConnector2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26" name="AutoShape 18">
              <a:extLst>
                <a:ext uri="{FF2B5EF4-FFF2-40B4-BE49-F238E27FC236}">
                  <a16:creationId xmlns:a16="http://schemas.microsoft.com/office/drawing/2014/main" id="{5B52F4B6-C3F7-4F02-9351-D3CD09D54B7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9601591" y="5469148"/>
              <a:ext cx="129117" cy="770467"/>
            </a:xfrm>
            <a:prstGeom prst="curvedConnector2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27" name="Rectangle 6">
              <a:extLst>
                <a:ext uri="{FF2B5EF4-FFF2-40B4-BE49-F238E27FC236}">
                  <a16:creationId xmlns:a16="http://schemas.microsoft.com/office/drawing/2014/main" id="{DC1F1028-12DE-4137-906A-8F935C1042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9527" y="5209932"/>
              <a:ext cx="1279622" cy="590549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Verwering &amp; Erosie</a:t>
              </a:r>
              <a:endParaRPr lang="en-NL" altLang="en-NL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D0F050F9-1179-4ECE-85DA-507D62EE4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91" y="143284"/>
            <a:ext cx="3480026" cy="2337026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F4141911-3AB0-4D36-A0C9-631252B584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539" y="4094789"/>
            <a:ext cx="4307774" cy="2622123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242339DB-6DAD-4A00-95CA-A4D637BC29CE}"/>
              </a:ext>
            </a:extLst>
          </p:cNvPr>
          <p:cNvSpPr txBox="1"/>
          <p:nvPr/>
        </p:nvSpPr>
        <p:spPr>
          <a:xfrm>
            <a:off x="331652" y="4166652"/>
            <a:ext cx="1781628" cy="461665"/>
          </a:xfrm>
          <a:prstGeom prst="rect">
            <a:avLst/>
          </a:prstGeom>
          <a:solidFill>
            <a:srgbClr val="FFC041">
              <a:alpha val="78824"/>
            </a:srgbClr>
          </a:solidFill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2F3A4F"/>
                </a:solidFill>
              </a:rPr>
              <a:t>Kalksteen</a:t>
            </a:r>
            <a:endParaRPr lang="nl-NL" sz="2000" b="1">
              <a:solidFill>
                <a:srgbClr val="2F3A4F"/>
              </a:solidFill>
            </a:endParaRPr>
          </a:p>
        </p:txBody>
      </p:sp>
      <p:cxnSp>
        <p:nvCxnSpPr>
          <p:cNvPr id="31" name="AutoShape 9">
            <a:extLst>
              <a:ext uri="{FF2B5EF4-FFF2-40B4-BE49-F238E27FC236}">
                <a16:creationId xmlns:a16="http://schemas.microsoft.com/office/drawing/2014/main" id="{9FC48E36-AD28-4115-8199-498E6E6BAF4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78436" y="2480310"/>
            <a:ext cx="0" cy="1616225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4702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B1A0BD-214A-20A9-7FC2-CACEB5B1A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Type vragen herkennen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BE60CB-D647-5C74-C16E-2E5BCFD0B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1254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b="1" dirty="0"/>
              <a:t>Beredeneer </a:t>
            </a:r>
          </a:p>
          <a:p>
            <a:pPr marL="0" indent="0">
              <a:buNone/>
            </a:pPr>
            <a:r>
              <a:rPr lang="nl-NL" sz="1600" dirty="0"/>
              <a:t>Antwoord moet uit minstens </a:t>
            </a:r>
            <a:r>
              <a:rPr lang="nl-NL" sz="1600" b="1" dirty="0"/>
              <a:t>twee stappen </a:t>
            </a:r>
            <a:r>
              <a:rPr lang="nl-NL" sz="1600" dirty="0"/>
              <a:t>bestaan (bijv. een vergelijking en een </a:t>
            </a:r>
            <a:r>
              <a:rPr lang="nl-NL" sz="1600" b="1" dirty="0"/>
              <a:t>gevolg/conclusie</a:t>
            </a:r>
            <a:r>
              <a:rPr lang="nl-NL" sz="1600" dirty="0"/>
              <a:t>).</a:t>
            </a:r>
            <a:br>
              <a:rPr lang="nl-NL" sz="1600" dirty="0"/>
            </a:br>
            <a:br>
              <a:rPr lang="nl-NL" sz="1600" dirty="0"/>
            </a:br>
            <a:r>
              <a:rPr lang="nl-NL" sz="1600" b="1" dirty="0"/>
              <a:t>Leg uit </a:t>
            </a:r>
          </a:p>
          <a:p>
            <a:pPr marL="0" indent="0">
              <a:buNone/>
            </a:pPr>
            <a:r>
              <a:rPr lang="nl-NL" sz="1600" dirty="0"/>
              <a:t>Antwoord moet vaak </a:t>
            </a:r>
            <a:r>
              <a:rPr lang="nl-NL" sz="1600" b="1" dirty="0"/>
              <a:t>oorzaak-gevolg</a:t>
            </a:r>
            <a:r>
              <a:rPr lang="nl-NL" sz="1600" dirty="0"/>
              <a:t> bevatten.</a:t>
            </a:r>
            <a:br>
              <a:rPr lang="nl-NL" sz="1600" dirty="0"/>
            </a:br>
            <a:br>
              <a:rPr lang="nl-NL" sz="1600" dirty="0"/>
            </a:br>
            <a:r>
              <a:rPr lang="nl-NL" sz="1600" b="1" dirty="0"/>
              <a:t>Verklaar</a:t>
            </a:r>
          </a:p>
          <a:p>
            <a:pPr marL="0" indent="0">
              <a:buNone/>
            </a:pPr>
            <a:r>
              <a:rPr lang="nl-NL" sz="1600" dirty="0"/>
              <a:t>Antwoord moet vaak </a:t>
            </a:r>
            <a:r>
              <a:rPr lang="nl-NL" sz="1600" b="1" dirty="0"/>
              <a:t>beschrijving</a:t>
            </a:r>
            <a:r>
              <a:rPr lang="nl-NL" sz="1600" dirty="0"/>
              <a:t> van de situatie bevatten. Waarover gaat het? Of het antwoord moet een </a:t>
            </a:r>
            <a:r>
              <a:rPr lang="nl-NL" sz="1600" b="1" dirty="0"/>
              <a:t>algemene regel </a:t>
            </a:r>
            <a:r>
              <a:rPr lang="nl-NL" sz="1600" dirty="0"/>
              <a:t>of </a:t>
            </a:r>
            <a:r>
              <a:rPr lang="nl-NL" sz="1600" b="1" dirty="0"/>
              <a:t>verklarend principe </a:t>
            </a:r>
            <a:r>
              <a:rPr lang="nl-NL" sz="1600" dirty="0"/>
              <a:t>bevatten</a:t>
            </a:r>
          </a:p>
          <a:p>
            <a:pPr marL="0" indent="0">
              <a:buNone/>
            </a:pPr>
            <a:r>
              <a:rPr lang="nl-NL" sz="1600" b="1" dirty="0"/>
              <a:t>Beschrijf</a:t>
            </a:r>
          </a:p>
          <a:p>
            <a:pPr marL="0" indent="0">
              <a:buNone/>
            </a:pPr>
            <a:r>
              <a:rPr lang="nl-NL" sz="1600" dirty="0"/>
              <a:t>Het begint met… Dan volgt dit… En als laatste gebeurt er dit. Eigenlijk een opsomming van een bepaald proces. </a:t>
            </a:r>
          </a:p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9236618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366E89A-ABAC-405F-A570-3B35A8079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0" y="216867"/>
            <a:ext cx="5233372" cy="605199"/>
          </a:xfrm>
        </p:spPr>
        <p:txBody>
          <a:bodyPr/>
          <a:lstStyle/>
          <a:p>
            <a:r>
              <a:rPr lang="en-US" dirty="0" err="1">
                <a:solidFill>
                  <a:srgbClr val="7030A0"/>
                </a:solidFill>
                <a:latin typeface="+mn-lt"/>
              </a:rPr>
              <a:t>Metamorf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gesteente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13" name="Picture 2" descr="Afbeeldingsresultaat voor marmer badkamer">
            <a:extLst>
              <a:ext uri="{FF2B5EF4-FFF2-40B4-BE49-F238E27FC236}">
                <a16:creationId xmlns:a16="http://schemas.microsoft.com/office/drawing/2014/main" id="{C282DF79-D427-438A-8DE9-8342130E0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818" y="3906784"/>
            <a:ext cx="3694933" cy="247560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AutoShape 9">
            <a:extLst>
              <a:ext uri="{FF2B5EF4-FFF2-40B4-BE49-F238E27FC236}">
                <a16:creationId xmlns:a16="http://schemas.microsoft.com/office/drawing/2014/main" id="{02934300-FE36-4E4A-9089-4DF58186EFA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10373" y="2622391"/>
            <a:ext cx="5728" cy="1289314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pic>
        <p:nvPicPr>
          <p:cNvPr id="15" name="Shape 389">
            <a:extLst>
              <a:ext uri="{FF2B5EF4-FFF2-40B4-BE49-F238E27FC236}">
                <a16:creationId xmlns:a16="http://schemas.microsoft.com/office/drawing/2014/main" id="{C2D27C55-5468-4485-9890-657E3F556BD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8879" y="4916198"/>
            <a:ext cx="1837959" cy="146090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3FD5E3E4-CE4D-4759-AB7A-DEA37355F137}"/>
              </a:ext>
            </a:extLst>
          </p:cNvPr>
          <p:cNvSpPr txBox="1"/>
          <p:nvPr/>
        </p:nvSpPr>
        <p:spPr>
          <a:xfrm>
            <a:off x="4278417" y="5823175"/>
            <a:ext cx="1306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/>
              <a:t>Marmer</a:t>
            </a:r>
            <a:endParaRPr lang="en-NL" sz="3200" b="1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3678C5A2-054E-4E29-91DE-8C7B3A641E29}"/>
              </a:ext>
            </a:extLst>
          </p:cNvPr>
          <p:cNvSpPr txBox="1"/>
          <p:nvPr/>
        </p:nvSpPr>
        <p:spPr>
          <a:xfrm>
            <a:off x="1733811" y="3075821"/>
            <a:ext cx="2569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2F3A4F"/>
                </a:solidFill>
              </a:rPr>
              <a:t>Door </a:t>
            </a:r>
            <a:r>
              <a:rPr lang="en-GB" dirty="0" err="1">
                <a:solidFill>
                  <a:srgbClr val="2F3A4F"/>
                </a:solidFill>
              </a:rPr>
              <a:t>hitte</a:t>
            </a:r>
            <a:r>
              <a:rPr lang="en-GB" dirty="0">
                <a:solidFill>
                  <a:srgbClr val="2F3A4F"/>
                </a:solidFill>
              </a:rPr>
              <a:t> </a:t>
            </a:r>
            <a:r>
              <a:rPr lang="en-GB" err="1">
                <a:solidFill>
                  <a:srgbClr val="2F3A4F"/>
                </a:solidFill>
              </a:rPr>
              <a:t>en</a:t>
            </a:r>
            <a:r>
              <a:rPr lang="en-GB">
                <a:solidFill>
                  <a:srgbClr val="2F3A4F"/>
                </a:solidFill>
              </a:rPr>
              <a:t> druk: metamorfose</a:t>
            </a:r>
            <a:endParaRPr lang="en-NL" dirty="0">
              <a:solidFill>
                <a:srgbClr val="2F3A4F"/>
              </a:solidFill>
            </a:endParaRP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8496537B-3C33-4B21-BA6E-9A6932FEC204}"/>
              </a:ext>
            </a:extLst>
          </p:cNvPr>
          <p:cNvGrpSpPr/>
          <p:nvPr/>
        </p:nvGrpSpPr>
        <p:grpSpPr>
          <a:xfrm>
            <a:off x="7644733" y="921489"/>
            <a:ext cx="3979334" cy="3083985"/>
            <a:chOff x="7644733" y="921489"/>
            <a:chExt cx="3979334" cy="3083985"/>
          </a:xfrm>
        </p:grpSpPr>
        <p:sp>
          <p:nvSpPr>
            <p:cNvPr id="19" name="Oval 2">
              <a:extLst>
                <a:ext uri="{FF2B5EF4-FFF2-40B4-BE49-F238E27FC236}">
                  <a16:creationId xmlns:a16="http://schemas.microsoft.com/office/drawing/2014/main" id="{A765B615-D56E-49EB-AAAF-F945EDCD0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4733" y="921489"/>
              <a:ext cx="1219200" cy="5842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48768" tIns="48768" rIns="48768" bIns="48768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700">
                  <a:solidFill>
                    <a:srgbClr val="000000"/>
                  </a:solidFill>
                </a:rPr>
                <a:t>Magma</a:t>
              </a:r>
              <a:endParaRPr lang="en-NL" altLang="en-NL" sz="1700"/>
            </a:p>
          </p:txBody>
        </p:sp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0A38270C-EB47-475C-95C0-8C3988B2F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0350" y="3196907"/>
              <a:ext cx="1373717" cy="80856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 b="1" dirty="0" err="1">
                  <a:solidFill>
                    <a:srgbClr val="000000"/>
                  </a:solidFill>
                </a:rPr>
                <a:t>Stollings-gesteente</a:t>
              </a:r>
              <a:endParaRPr lang="en-NL" altLang="en-NL" sz="2400" b="1" dirty="0"/>
            </a:p>
          </p:txBody>
        </p:sp>
        <p:cxnSp>
          <p:nvCxnSpPr>
            <p:cNvPr id="21" name="AutoShape 7">
              <a:extLst>
                <a:ext uri="{FF2B5EF4-FFF2-40B4-BE49-F238E27FC236}">
                  <a16:creationId xmlns:a16="http://schemas.microsoft.com/office/drawing/2014/main" id="{804F481E-3F72-4D85-91B4-4A128785C5C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863933" y="1213590"/>
              <a:ext cx="2072216" cy="1983317"/>
            </a:xfrm>
            <a:prstGeom prst="curvedConnector2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22" name="Rectangle 6">
              <a:extLst>
                <a:ext uri="{FF2B5EF4-FFF2-40B4-BE49-F238E27FC236}">
                  <a16:creationId xmlns:a16="http://schemas.microsoft.com/office/drawing/2014/main" id="{C459354F-1BD0-426E-A133-9CBF671447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10513">
              <a:off x="9184819" y="1135001"/>
              <a:ext cx="1583598" cy="49617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Stollen</a:t>
              </a:r>
              <a:endParaRPr lang="en-NL" altLang="en-NL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685BEC5C-7D2B-480D-BF58-6DF8EA463DC3}"/>
              </a:ext>
            </a:extLst>
          </p:cNvPr>
          <p:cNvGrpSpPr/>
          <p:nvPr/>
        </p:nvGrpSpPr>
        <p:grpSpPr>
          <a:xfrm>
            <a:off x="4882484" y="4174807"/>
            <a:ext cx="2929465" cy="2284319"/>
            <a:chOff x="4882484" y="4174807"/>
            <a:chExt cx="2929465" cy="2284319"/>
          </a:xfrm>
        </p:grpSpPr>
        <p:sp>
          <p:nvSpPr>
            <p:cNvPr id="24" name="Rectangle 5">
              <a:extLst>
                <a:ext uri="{FF2B5EF4-FFF2-40B4-BE49-F238E27FC236}">
                  <a16:creationId xmlns:a16="http://schemas.microsoft.com/office/drawing/2014/main" id="{6E038398-E073-4479-8E92-38A096232C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2484" y="4174807"/>
              <a:ext cx="1375833" cy="81068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 b="1" dirty="0">
                  <a:solidFill>
                    <a:srgbClr val="000000"/>
                  </a:solidFill>
                </a:rPr>
                <a:t>Sediment-</a:t>
              </a:r>
              <a:r>
                <a:rPr lang="en-GB" altLang="en-NL" sz="1867" b="1" dirty="0" err="1">
                  <a:solidFill>
                    <a:srgbClr val="000000"/>
                  </a:solidFill>
                </a:rPr>
                <a:t>gesteente</a:t>
              </a:r>
              <a:endParaRPr lang="en-NL" altLang="en-NL" sz="2400" b="1" dirty="0"/>
            </a:p>
          </p:txBody>
        </p:sp>
        <p:cxnSp>
          <p:nvCxnSpPr>
            <p:cNvPr id="25" name="AutoShape 8">
              <a:extLst>
                <a:ext uri="{FF2B5EF4-FFF2-40B4-BE49-F238E27FC236}">
                  <a16:creationId xmlns:a16="http://schemas.microsoft.com/office/drawing/2014/main" id="{03D6C16E-40CB-4242-BA35-F484FE92376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5570400" y="4985489"/>
              <a:ext cx="2241549" cy="933451"/>
            </a:xfrm>
            <a:prstGeom prst="curvedConnector2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26" name="Rectangle 6">
              <a:extLst>
                <a:ext uri="{FF2B5EF4-FFF2-40B4-BE49-F238E27FC236}">
                  <a16:creationId xmlns:a16="http://schemas.microsoft.com/office/drawing/2014/main" id="{D89B0FBD-88B7-44B7-88D2-C36C598ED4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7491">
              <a:off x="5773081" y="5962952"/>
              <a:ext cx="1583598" cy="49617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Afdekking</a:t>
              </a:r>
              <a:r>
                <a:rPr lang="en-GB" altLang="en-NL" sz="1867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door </a:t>
              </a:r>
              <a:r>
                <a:rPr lang="en-GB" altLang="en-NL" sz="1867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meerdere</a:t>
              </a:r>
              <a:r>
                <a:rPr lang="en-GB" altLang="en-NL" sz="1867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GB" altLang="en-NL" sz="1867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lagen</a:t>
              </a:r>
              <a:endParaRPr lang="en-NL" altLang="en-NL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Groep 26">
            <a:extLst>
              <a:ext uri="{FF2B5EF4-FFF2-40B4-BE49-F238E27FC236}">
                <a16:creationId xmlns:a16="http://schemas.microsoft.com/office/drawing/2014/main" id="{2FB6A713-E035-4575-99E5-3CB0B0203C68}"/>
              </a:ext>
            </a:extLst>
          </p:cNvPr>
          <p:cNvGrpSpPr/>
          <p:nvPr/>
        </p:nvGrpSpPr>
        <p:grpSpPr>
          <a:xfrm>
            <a:off x="4882484" y="2386223"/>
            <a:ext cx="2236093" cy="1788584"/>
            <a:chOff x="4882484" y="2386223"/>
            <a:chExt cx="2236093" cy="1788584"/>
          </a:xfrm>
        </p:grpSpPr>
        <p:sp>
          <p:nvSpPr>
            <p:cNvPr id="28" name="Rectangle 6">
              <a:extLst>
                <a:ext uri="{FF2B5EF4-FFF2-40B4-BE49-F238E27FC236}">
                  <a16:creationId xmlns:a16="http://schemas.microsoft.com/office/drawing/2014/main" id="{E8E55F5F-C45E-4CD5-8DC5-782285F3E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2484" y="2386223"/>
              <a:ext cx="1375833" cy="81068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 b="1" dirty="0" err="1">
                  <a:solidFill>
                    <a:srgbClr val="000000"/>
                  </a:solidFill>
                </a:rPr>
                <a:t>Metamorf</a:t>
              </a:r>
              <a:r>
                <a:rPr lang="en-GB" altLang="en-NL" sz="1867" b="1" dirty="0">
                  <a:solidFill>
                    <a:srgbClr val="000000"/>
                  </a:solidFill>
                </a:rPr>
                <a:t>            </a:t>
              </a:r>
              <a:r>
                <a:rPr lang="en-GB" altLang="en-NL" sz="1867" b="1" dirty="0" err="1">
                  <a:solidFill>
                    <a:srgbClr val="000000"/>
                  </a:solidFill>
                </a:rPr>
                <a:t>gesteente</a:t>
              </a:r>
              <a:endParaRPr lang="en-NL" altLang="en-NL" sz="2400" b="1" dirty="0"/>
            </a:p>
          </p:txBody>
        </p:sp>
        <p:cxnSp>
          <p:nvCxnSpPr>
            <p:cNvPr id="29" name="AutoShape 9">
              <a:extLst>
                <a:ext uri="{FF2B5EF4-FFF2-40B4-BE49-F238E27FC236}">
                  <a16:creationId xmlns:a16="http://schemas.microsoft.com/office/drawing/2014/main" id="{4AC567C3-B86F-4BDE-BE54-1DE86E0F671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>
              <a:off x="5081450" y="3685857"/>
              <a:ext cx="977900" cy="0"/>
            </a:xfrm>
            <a:prstGeom prst="straightConnector1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30" name="Rectangle 6">
              <a:extLst>
                <a:ext uri="{FF2B5EF4-FFF2-40B4-BE49-F238E27FC236}">
                  <a16:creationId xmlns:a16="http://schemas.microsoft.com/office/drawing/2014/main" id="{AE06B6B6-3645-4481-819E-AB4D54EC5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4979" y="3437770"/>
              <a:ext cx="1583598" cy="49617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Metamorfose</a:t>
              </a:r>
              <a:endParaRPr lang="en-NL" altLang="en-NL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1" name="Groep 30">
            <a:extLst>
              <a:ext uri="{FF2B5EF4-FFF2-40B4-BE49-F238E27FC236}">
                <a16:creationId xmlns:a16="http://schemas.microsoft.com/office/drawing/2014/main" id="{174B2C7C-20E4-4F77-A75B-C4649219A62D}"/>
              </a:ext>
            </a:extLst>
          </p:cNvPr>
          <p:cNvGrpSpPr/>
          <p:nvPr/>
        </p:nvGrpSpPr>
        <p:grpSpPr>
          <a:xfrm>
            <a:off x="7811950" y="4005473"/>
            <a:ext cx="3124200" cy="2205567"/>
            <a:chOff x="7811950" y="4005473"/>
            <a:chExt cx="3124200" cy="2205567"/>
          </a:xfrm>
        </p:grpSpPr>
        <p:sp>
          <p:nvSpPr>
            <p:cNvPr id="32" name="Oval 3">
              <a:extLst>
                <a:ext uri="{FF2B5EF4-FFF2-40B4-BE49-F238E27FC236}">
                  <a16:creationId xmlns:a16="http://schemas.microsoft.com/office/drawing/2014/main" id="{F87C4703-4E1C-4738-AFBB-0530EFE4B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1950" y="5626840"/>
              <a:ext cx="1468967" cy="5842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48768" tIns="48768" rIns="48768" bIns="48768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700">
                  <a:solidFill>
                    <a:srgbClr val="000000"/>
                  </a:solidFill>
                </a:rPr>
                <a:t>Sediment</a:t>
              </a:r>
              <a:endParaRPr lang="en-NL" altLang="en-NL" sz="1700"/>
            </a:p>
          </p:txBody>
        </p:sp>
        <p:cxnSp>
          <p:nvCxnSpPr>
            <p:cNvPr id="33" name="AutoShape 17">
              <a:extLst>
                <a:ext uri="{FF2B5EF4-FFF2-40B4-BE49-F238E27FC236}">
                  <a16:creationId xmlns:a16="http://schemas.microsoft.com/office/drawing/2014/main" id="{FE746DF4-C5E5-4CDA-8B7C-F2C417F26D1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10127583" y="4687040"/>
              <a:ext cx="1490133" cy="127000"/>
            </a:xfrm>
            <a:prstGeom prst="curvedConnector2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34" name="AutoShape 18">
              <a:extLst>
                <a:ext uri="{FF2B5EF4-FFF2-40B4-BE49-F238E27FC236}">
                  <a16:creationId xmlns:a16="http://schemas.microsoft.com/office/drawing/2014/main" id="{86027909-7A91-4A4E-89CF-AA9FFB3AC28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9601591" y="5469148"/>
              <a:ext cx="129117" cy="770467"/>
            </a:xfrm>
            <a:prstGeom prst="curvedConnector2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35" name="Rectangle 6">
              <a:extLst>
                <a:ext uri="{FF2B5EF4-FFF2-40B4-BE49-F238E27FC236}">
                  <a16:creationId xmlns:a16="http://schemas.microsoft.com/office/drawing/2014/main" id="{58BA6AA4-0EBB-47F4-B867-082D13094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9527" y="5209932"/>
              <a:ext cx="1279622" cy="590549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Verwering &amp; Erosie</a:t>
              </a:r>
              <a:endParaRPr lang="en-NL" altLang="en-NL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6" name="Afbeelding 35">
            <a:extLst>
              <a:ext uri="{FF2B5EF4-FFF2-40B4-BE49-F238E27FC236}">
                <a16:creationId xmlns:a16="http://schemas.microsoft.com/office/drawing/2014/main" id="{BE7E088D-8981-49BB-91C2-5C452B4F18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190" y="130137"/>
            <a:ext cx="4673170" cy="2487333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BA37A1AA-8472-4EF6-BBC4-0DDFBBCAEE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24912">
            <a:off x="979394" y="1247468"/>
            <a:ext cx="1168108" cy="711022"/>
          </a:xfrm>
          <a:prstGeom prst="rect">
            <a:avLst/>
          </a:prstGeom>
        </p:spPr>
      </p:pic>
      <p:sp>
        <p:nvSpPr>
          <p:cNvPr id="38" name="Pijl-omlaag 4">
            <a:extLst>
              <a:ext uri="{FF2B5EF4-FFF2-40B4-BE49-F238E27FC236}">
                <a16:creationId xmlns:a16="http://schemas.microsoft.com/office/drawing/2014/main" id="{B02AEC3C-2D1C-4E83-84F2-01F26AD794A9}"/>
              </a:ext>
            </a:extLst>
          </p:cNvPr>
          <p:cNvSpPr/>
          <p:nvPr/>
        </p:nvSpPr>
        <p:spPr>
          <a:xfrm rot="18007190">
            <a:off x="2030219" y="1822255"/>
            <a:ext cx="417469" cy="410357"/>
          </a:xfrm>
          <a:prstGeom prst="downArrow">
            <a:avLst>
              <a:gd name="adj1" fmla="val 50000"/>
              <a:gd name="adj2" fmla="val 42301"/>
            </a:avLst>
          </a:prstGeom>
          <a:solidFill>
            <a:srgbClr val="2F3A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B9051251-A3E2-41E9-B8A2-D460C3E64C69}"/>
              </a:ext>
            </a:extLst>
          </p:cNvPr>
          <p:cNvSpPr txBox="1"/>
          <p:nvPr/>
        </p:nvSpPr>
        <p:spPr>
          <a:xfrm rot="1882555">
            <a:off x="1279915" y="1134486"/>
            <a:ext cx="1033712" cy="307777"/>
          </a:xfrm>
          <a:prstGeom prst="rect">
            <a:avLst/>
          </a:prstGeom>
          <a:solidFill>
            <a:srgbClr val="FFC041">
              <a:alpha val="78824"/>
            </a:srgbClr>
          </a:solidFill>
        </p:spPr>
        <p:txBody>
          <a:bodyPr wrap="square" rtlCol="0">
            <a:spAutoFit/>
          </a:bodyPr>
          <a:lstStyle/>
          <a:p>
            <a:r>
              <a:rPr lang="nl-NL" sz="1400">
                <a:solidFill>
                  <a:srgbClr val="2F3A4F"/>
                </a:solidFill>
              </a:rPr>
              <a:t>Kalksteen</a:t>
            </a:r>
            <a:endParaRPr lang="nl-NL" sz="1200">
              <a:solidFill>
                <a:srgbClr val="2F3A4F"/>
              </a:solidFill>
            </a:endParaRP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30383C38-EDB7-455C-B461-E289A01CF769}"/>
              </a:ext>
            </a:extLst>
          </p:cNvPr>
          <p:cNvSpPr txBox="1"/>
          <p:nvPr/>
        </p:nvSpPr>
        <p:spPr>
          <a:xfrm rot="1972552">
            <a:off x="1057732" y="2014104"/>
            <a:ext cx="1158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2F3A4F"/>
                </a:solidFill>
              </a:rPr>
              <a:t>Subductie</a:t>
            </a:r>
            <a:endParaRPr lang="en-NL" sz="2000" dirty="0">
              <a:solidFill>
                <a:srgbClr val="2F3A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86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4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B1E4FB8-FF08-4622-B334-79804CD94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0" y="216867"/>
            <a:ext cx="5233372" cy="605199"/>
          </a:xfrm>
        </p:spPr>
        <p:txBody>
          <a:bodyPr/>
          <a:lstStyle/>
          <a:p>
            <a:r>
              <a:rPr lang="en-US" b="1" dirty="0" err="1">
                <a:solidFill>
                  <a:srgbClr val="7030A0"/>
                </a:solidFill>
              </a:rPr>
              <a:t>Metamorf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gesteente</a:t>
            </a:r>
            <a:r>
              <a:rPr lang="en-US" b="1" dirty="0">
                <a:solidFill>
                  <a:srgbClr val="7030A0"/>
                </a:solidFill>
              </a:rPr>
              <a:t> (2)</a:t>
            </a:r>
          </a:p>
        </p:txBody>
      </p:sp>
      <p:cxnSp>
        <p:nvCxnSpPr>
          <p:cNvPr id="13" name="AutoShape 9">
            <a:extLst>
              <a:ext uri="{FF2B5EF4-FFF2-40B4-BE49-F238E27FC236}">
                <a16:creationId xmlns:a16="http://schemas.microsoft.com/office/drawing/2014/main" id="{6A73281D-8B8E-44B9-91F6-347257F10B4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52090" y="2651881"/>
            <a:ext cx="0" cy="1701400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051331FD-8AFB-4E22-A151-E305EB31757F}"/>
              </a:ext>
            </a:extLst>
          </p:cNvPr>
          <p:cNvSpPr txBox="1"/>
          <p:nvPr/>
        </p:nvSpPr>
        <p:spPr>
          <a:xfrm>
            <a:off x="1750202" y="3429000"/>
            <a:ext cx="2569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2F3A4F"/>
                </a:solidFill>
              </a:rPr>
              <a:t>Door </a:t>
            </a:r>
            <a:r>
              <a:rPr lang="en-GB" dirty="0" err="1">
                <a:solidFill>
                  <a:srgbClr val="2F3A4F"/>
                </a:solidFill>
              </a:rPr>
              <a:t>hitte</a:t>
            </a:r>
            <a:r>
              <a:rPr lang="en-GB" dirty="0">
                <a:solidFill>
                  <a:srgbClr val="2F3A4F"/>
                </a:solidFill>
              </a:rPr>
              <a:t> </a:t>
            </a:r>
            <a:r>
              <a:rPr lang="en-GB" err="1">
                <a:solidFill>
                  <a:srgbClr val="2F3A4F"/>
                </a:solidFill>
              </a:rPr>
              <a:t>en</a:t>
            </a:r>
            <a:r>
              <a:rPr lang="en-GB">
                <a:solidFill>
                  <a:srgbClr val="2F3A4F"/>
                </a:solidFill>
              </a:rPr>
              <a:t> druk: metamorfose</a:t>
            </a:r>
            <a:endParaRPr lang="en-NL" dirty="0">
              <a:solidFill>
                <a:srgbClr val="2F3A4F"/>
              </a:solidFill>
            </a:endParaRPr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817F5C43-5653-498C-A7FF-AE880F94C07E}"/>
              </a:ext>
            </a:extLst>
          </p:cNvPr>
          <p:cNvGrpSpPr/>
          <p:nvPr/>
        </p:nvGrpSpPr>
        <p:grpSpPr>
          <a:xfrm>
            <a:off x="7644733" y="921489"/>
            <a:ext cx="3979334" cy="3083985"/>
            <a:chOff x="7644733" y="921489"/>
            <a:chExt cx="3979334" cy="3083985"/>
          </a:xfrm>
        </p:grpSpPr>
        <p:sp>
          <p:nvSpPr>
            <p:cNvPr id="16" name="Oval 2">
              <a:extLst>
                <a:ext uri="{FF2B5EF4-FFF2-40B4-BE49-F238E27FC236}">
                  <a16:creationId xmlns:a16="http://schemas.microsoft.com/office/drawing/2014/main" id="{875E73EC-51F0-4A14-8095-632366B53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4733" y="921489"/>
              <a:ext cx="1219200" cy="5842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48768" tIns="48768" rIns="48768" bIns="48768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700">
                  <a:solidFill>
                    <a:srgbClr val="000000"/>
                  </a:solidFill>
                </a:rPr>
                <a:t>Magma</a:t>
              </a:r>
              <a:endParaRPr lang="en-NL" altLang="en-NL" sz="1700"/>
            </a:p>
          </p:txBody>
        </p:sp>
        <p:sp>
          <p:nvSpPr>
            <p:cNvPr id="17" name="Rectangle 4">
              <a:extLst>
                <a:ext uri="{FF2B5EF4-FFF2-40B4-BE49-F238E27FC236}">
                  <a16:creationId xmlns:a16="http://schemas.microsoft.com/office/drawing/2014/main" id="{50BB50C3-4A80-499E-9CBB-C27FD6599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0350" y="3196907"/>
              <a:ext cx="1373717" cy="80856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 b="1" dirty="0" err="1">
                  <a:solidFill>
                    <a:srgbClr val="000000"/>
                  </a:solidFill>
                </a:rPr>
                <a:t>Stollings-gesteente</a:t>
              </a:r>
              <a:endParaRPr lang="en-NL" altLang="en-NL" sz="2400" b="1" dirty="0"/>
            </a:p>
          </p:txBody>
        </p:sp>
        <p:cxnSp>
          <p:nvCxnSpPr>
            <p:cNvPr id="18" name="AutoShape 7">
              <a:extLst>
                <a:ext uri="{FF2B5EF4-FFF2-40B4-BE49-F238E27FC236}">
                  <a16:creationId xmlns:a16="http://schemas.microsoft.com/office/drawing/2014/main" id="{5B7F53A1-FC64-4E28-824E-69A6060592F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863933" y="1213590"/>
              <a:ext cx="2072216" cy="1983317"/>
            </a:xfrm>
            <a:prstGeom prst="curvedConnector2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9" name="Rectangle 6">
              <a:extLst>
                <a:ext uri="{FF2B5EF4-FFF2-40B4-BE49-F238E27FC236}">
                  <a16:creationId xmlns:a16="http://schemas.microsoft.com/office/drawing/2014/main" id="{9475590F-4188-4C43-BE06-6EBEAF538F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10513">
              <a:off x="9184819" y="1135001"/>
              <a:ext cx="1583598" cy="49617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Stollen</a:t>
              </a:r>
              <a:endParaRPr lang="en-NL" altLang="en-NL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362B9E41-93C6-4C78-8750-31C6BE0D3D0B}"/>
              </a:ext>
            </a:extLst>
          </p:cNvPr>
          <p:cNvGrpSpPr/>
          <p:nvPr/>
        </p:nvGrpSpPr>
        <p:grpSpPr>
          <a:xfrm>
            <a:off x="4893944" y="4171376"/>
            <a:ext cx="2929465" cy="2235105"/>
            <a:chOff x="4882484" y="4174807"/>
            <a:chExt cx="2929465" cy="2235105"/>
          </a:xfrm>
        </p:grpSpPr>
        <p:sp>
          <p:nvSpPr>
            <p:cNvPr id="21" name="Rectangle 5">
              <a:extLst>
                <a:ext uri="{FF2B5EF4-FFF2-40B4-BE49-F238E27FC236}">
                  <a16:creationId xmlns:a16="http://schemas.microsoft.com/office/drawing/2014/main" id="{E52D9D0D-3FA3-4F6E-AC01-02E4665FC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2484" y="4174807"/>
              <a:ext cx="1375833" cy="81068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 b="1" dirty="0">
                  <a:solidFill>
                    <a:srgbClr val="000000"/>
                  </a:solidFill>
                </a:rPr>
                <a:t>Sediment-</a:t>
              </a:r>
              <a:r>
                <a:rPr lang="en-GB" altLang="en-NL" sz="1867" b="1" dirty="0" err="1">
                  <a:solidFill>
                    <a:srgbClr val="000000"/>
                  </a:solidFill>
                </a:rPr>
                <a:t>gesteente</a:t>
              </a:r>
              <a:endParaRPr lang="en-NL" altLang="en-NL" sz="2400" b="1" dirty="0"/>
            </a:p>
          </p:txBody>
        </p:sp>
        <p:cxnSp>
          <p:nvCxnSpPr>
            <p:cNvPr id="22" name="AutoShape 8">
              <a:extLst>
                <a:ext uri="{FF2B5EF4-FFF2-40B4-BE49-F238E27FC236}">
                  <a16:creationId xmlns:a16="http://schemas.microsoft.com/office/drawing/2014/main" id="{3C4F4BDA-CCE3-4477-8AB8-98C861DA900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5570400" y="4985489"/>
              <a:ext cx="2241549" cy="933451"/>
            </a:xfrm>
            <a:prstGeom prst="curvedConnector2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23" name="Rectangle 6">
              <a:extLst>
                <a:ext uri="{FF2B5EF4-FFF2-40B4-BE49-F238E27FC236}">
                  <a16:creationId xmlns:a16="http://schemas.microsoft.com/office/drawing/2014/main" id="{1F5639BD-B7F0-4C98-BB57-9F7A0CF7AA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7491">
              <a:off x="5551183" y="5913738"/>
              <a:ext cx="1583598" cy="49617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Afdekking</a:t>
              </a:r>
              <a:r>
                <a:rPr lang="en-GB" altLang="en-NL" sz="1867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door </a:t>
              </a:r>
              <a:r>
                <a:rPr lang="en-GB" altLang="en-NL" sz="1867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meerdere</a:t>
              </a:r>
              <a:r>
                <a:rPr lang="en-GB" altLang="en-NL" sz="1867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GB" altLang="en-NL" sz="1867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lagen</a:t>
              </a:r>
              <a:endParaRPr lang="en-NL" altLang="en-NL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B5947471-CEE1-4995-82B8-C94998F5827E}"/>
              </a:ext>
            </a:extLst>
          </p:cNvPr>
          <p:cNvGrpSpPr/>
          <p:nvPr/>
        </p:nvGrpSpPr>
        <p:grpSpPr>
          <a:xfrm>
            <a:off x="4882484" y="2386223"/>
            <a:ext cx="2236093" cy="1788584"/>
            <a:chOff x="4882484" y="2386223"/>
            <a:chExt cx="2236093" cy="1788584"/>
          </a:xfrm>
        </p:grpSpPr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562CDCE9-2D1D-403F-823A-60693A504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2484" y="2386223"/>
              <a:ext cx="1375833" cy="81068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 b="1" dirty="0" err="1">
                  <a:solidFill>
                    <a:srgbClr val="000000"/>
                  </a:solidFill>
                </a:rPr>
                <a:t>Metamorf</a:t>
              </a:r>
              <a:r>
                <a:rPr lang="en-GB" altLang="en-NL" sz="1867" b="1" dirty="0">
                  <a:solidFill>
                    <a:srgbClr val="000000"/>
                  </a:solidFill>
                </a:rPr>
                <a:t>            </a:t>
              </a:r>
              <a:r>
                <a:rPr lang="en-GB" altLang="en-NL" sz="1867" b="1" dirty="0" err="1">
                  <a:solidFill>
                    <a:srgbClr val="000000"/>
                  </a:solidFill>
                </a:rPr>
                <a:t>gesteente</a:t>
              </a:r>
              <a:endParaRPr lang="en-NL" altLang="en-NL" sz="2400" b="1" dirty="0"/>
            </a:p>
          </p:txBody>
        </p:sp>
        <p:cxnSp>
          <p:nvCxnSpPr>
            <p:cNvPr id="26" name="AutoShape 9">
              <a:extLst>
                <a:ext uri="{FF2B5EF4-FFF2-40B4-BE49-F238E27FC236}">
                  <a16:creationId xmlns:a16="http://schemas.microsoft.com/office/drawing/2014/main" id="{52A7CA23-364F-4981-ABDB-15F3D6BF11D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>
              <a:off x="5081450" y="3685857"/>
              <a:ext cx="977900" cy="0"/>
            </a:xfrm>
            <a:prstGeom prst="straightConnector1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27" name="Rectangle 6">
              <a:extLst>
                <a:ext uri="{FF2B5EF4-FFF2-40B4-BE49-F238E27FC236}">
                  <a16:creationId xmlns:a16="http://schemas.microsoft.com/office/drawing/2014/main" id="{C77B8D24-C8CD-4C76-B285-C0345C684E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4979" y="3437770"/>
              <a:ext cx="1583598" cy="49617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Metamorfose</a:t>
              </a:r>
              <a:endParaRPr lang="en-NL" altLang="en-NL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" name="Groep 27">
            <a:extLst>
              <a:ext uri="{FF2B5EF4-FFF2-40B4-BE49-F238E27FC236}">
                <a16:creationId xmlns:a16="http://schemas.microsoft.com/office/drawing/2014/main" id="{B5591C90-AF6D-448B-BEF0-B2DC5D48638C}"/>
              </a:ext>
            </a:extLst>
          </p:cNvPr>
          <p:cNvGrpSpPr/>
          <p:nvPr/>
        </p:nvGrpSpPr>
        <p:grpSpPr>
          <a:xfrm>
            <a:off x="7811950" y="4005473"/>
            <a:ext cx="3124200" cy="2205567"/>
            <a:chOff x="7811950" y="4005473"/>
            <a:chExt cx="3124200" cy="2205567"/>
          </a:xfrm>
        </p:grpSpPr>
        <p:sp>
          <p:nvSpPr>
            <p:cNvPr id="29" name="Oval 3">
              <a:extLst>
                <a:ext uri="{FF2B5EF4-FFF2-40B4-BE49-F238E27FC236}">
                  <a16:creationId xmlns:a16="http://schemas.microsoft.com/office/drawing/2014/main" id="{E1126251-2452-4C16-B12F-098502B43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1950" y="5626840"/>
              <a:ext cx="1468967" cy="5842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48768" tIns="48768" rIns="48768" bIns="48768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700">
                  <a:solidFill>
                    <a:srgbClr val="000000"/>
                  </a:solidFill>
                </a:rPr>
                <a:t>Sediment</a:t>
              </a:r>
              <a:endParaRPr lang="en-NL" altLang="en-NL" sz="1700"/>
            </a:p>
          </p:txBody>
        </p:sp>
        <p:cxnSp>
          <p:nvCxnSpPr>
            <p:cNvPr id="30" name="AutoShape 17">
              <a:extLst>
                <a:ext uri="{FF2B5EF4-FFF2-40B4-BE49-F238E27FC236}">
                  <a16:creationId xmlns:a16="http://schemas.microsoft.com/office/drawing/2014/main" id="{8F8CAF65-EAF2-4D6D-9F50-190752396DC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10127583" y="4687040"/>
              <a:ext cx="1490133" cy="127000"/>
            </a:xfrm>
            <a:prstGeom prst="curvedConnector2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31" name="AutoShape 18">
              <a:extLst>
                <a:ext uri="{FF2B5EF4-FFF2-40B4-BE49-F238E27FC236}">
                  <a16:creationId xmlns:a16="http://schemas.microsoft.com/office/drawing/2014/main" id="{729CEE21-F74D-4834-841B-24B0A0A416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9601591" y="5469148"/>
              <a:ext cx="129117" cy="770467"/>
            </a:xfrm>
            <a:prstGeom prst="curvedConnector2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32" name="Rectangle 6">
              <a:extLst>
                <a:ext uri="{FF2B5EF4-FFF2-40B4-BE49-F238E27FC236}">
                  <a16:creationId xmlns:a16="http://schemas.microsoft.com/office/drawing/2014/main" id="{9788D9EE-DDA1-464B-B4C1-DA2FA6F51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9527" y="5209932"/>
              <a:ext cx="1279622" cy="590549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vert="horz" wrap="square" lIns="48768" tIns="48768" rIns="48768" bIns="48768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NL" sz="1867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Verwering &amp; Erosie</a:t>
              </a:r>
              <a:endParaRPr lang="en-NL" altLang="en-NL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36882367-B13C-4688-B10F-B95A744762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1192" y="115918"/>
            <a:ext cx="4673170" cy="2487333"/>
          </a:xfrm>
          <a:prstGeom prst="rect">
            <a:avLst/>
          </a:prstGeom>
        </p:spPr>
      </p:pic>
      <p:sp>
        <p:nvSpPr>
          <p:cNvPr id="34" name="Pijl-omlaag 4">
            <a:extLst>
              <a:ext uri="{FF2B5EF4-FFF2-40B4-BE49-F238E27FC236}">
                <a16:creationId xmlns:a16="http://schemas.microsoft.com/office/drawing/2014/main" id="{81F2E96F-B560-4CCB-BD40-137323191568}"/>
              </a:ext>
            </a:extLst>
          </p:cNvPr>
          <p:cNvSpPr/>
          <p:nvPr/>
        </p:nvSpPr>
        <p:spPr>
          <a:xfrm rot="18007190">
            <a:off x="2070885" y="1769090"/>
            <a:ext cx="417469" cy="410357"/>
          </a:xfrm>
          <a:prstGeom prst="downArrow">
            <a:avLst>
              <a:gd name="adj1" fmla="val 50000"/>
              <a:gd name="adj2" fmla="val 42301"/>
            </a:avLst>
          </a:prstGeom>
          <a:solidFill>
            <a:srgbClr val="2F3A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4766CFED-BF01-44E7-A178-3B1762EE51ED}"/>
              </a:ext>
            </a:extLst>
          </p:cNvPr>
          <p:cNvSpPr txBox="1"/>
          <p:nvPr/>
        </p:nvSpPr>
        <p:spPr>
          <a:xfrm rot="1972552">
            <a:off x="972668" y="1960939"/>
            <a:ext cx="1158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2F3A4F"/>
                </a:solidFill>
              </a:rPr>
              <a:t>Subductie</a:t>
            </a:r>
            <a:endParaRPr lang="en-NL" sz="2000" dirty="0">
              <a:solidFill>
                <a:srgbClr val="2F3A4F"/>
              </a:solidFill>
            </a:endParaRP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3482C111-E17F-4AFE-A0CA-9EEDC34E5CDC}"/>
              </a:ext>
            </a:extLst>
          </p:cNvPr>
          <p:cNvSpPr txBox="1"/>
          <p:nvPr/>
        </p:nvSpPr>
        <p:spPr>
          <a:xfrm rot="1882555">
            <a:off x="1320581" y="1081321"/>
            <a:ext cx="1033712" cy="307777"/>
          </a:xfrm>
          <a:prstGeom prst="rect">
            <a:avLst/>
          </a:prstGeom>
          <a:solidFill>
            <a:srgbClr val="FFC041">
              <a:alpha val="78824"/>
            </a:srgbClr>
          </a:solidFill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rgbClr val="2F3A4F"/>
                </a:solidFill>
              </a:rPr>
              <a:t>Kleisteen</a:t>
            </a:r>
            <a:endParaRPr lang="nl-NL" sz="1200" dirty="0">
              <a:solidFill>
                <a:srgbClr val="2F3A4F"/>
              </a:solidFill>
            </a:endParaRPr>
          </a:p>
        </p:txBody>
      </p:sp>
      <p:pic>
        <p:nvPicPr>
          <p:cNvPr id="37" name="Afbeelding 36">
            <a:extLst>
              <a:ext uri="{FF2B5EF4-FFF2-40B4-BE49-F238E27FC236}">
                <a16:creationId xmlns:a16="http://schemas.microsoft.com/office/drawing/2014/main" id="{7ED8CAA3-A072-45FA-8765-E8C0C09750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55765">
            <a:off x="1006318" y="1245843"/>
            <a:ext cx="1178637" cy="673577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3CBE4374-47F5-4A18-9FE0-FC1045C5DE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091" y="4353281"/>
            <a:ext cx="4335647" cy="2374900"/>
          </a:xfrm>
          <a:prstGeom prst="rect">
            <a:avLst/>
          </a:prstGeom>
        </p:spPr>
      </p:pic>
      <p:sp>
        <p:nvSpPr>
          <p:cNvPr id="39" name="Tekstvak 38">
            <a:extLst>
              <a:ext uri="{FF2B5EF4-FFF2-40B4-BE49-F238E27FC236}">
                <a16:creationId xmlns:a16="http://schemas.microsoft.com/office/drawing/2014/main" id="{3851F99B-110D-4935-AE07-8931352D28C2}"/>
              </a:ext>
            </a:extLst>
          </p:cNvPr>
          <p:cNvSpPr txBox="1"/>
          <p:nvPr/>
        </p:nvSpPr>
        <p:spPr>
          <a:xfrm>
            <a:off x="301081" y="6021549"/>
            <a:ext cx="1846229" cy="523220"/>
          </a:xfrm>
          <a:prstGeom prst="rect">
            <a:avLst/>
          </a:prstGeom>
          <a:solidFill>
            <a:srgbClr val="FFC041">
              <a:alpha val="67059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800" b="1" dirty="0" err="1"/>
              <a:t>Leisteen</a:t>
            </a:r>
            <a:endParaRPr lang="en-NL" sz="3200" b="1" dirty="0"/>
          </a:p>
        </p:txBody>
      </p:sp>
    </p:spTree>
    <p:extLst>
      <p:ext uri="{BB962C8B-B14F-4D97-AF65-F5344CB8AC3E}">
        <p14:creationId xmlns:p14="http://schemas.microsoft.com/office/powerpoint/2010/main" val="177460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fbeeldingsresultaat voor rock cycle">
            <a:extLst>
              <a:ext uri="{FF2B5EF4-FFF2-40B4-BE49-F238E27FC236}">
                <a16:creationId xmlns:a16="http://schemas.microsoft.com/office/drawing/2014/main" id="{E97F7E6D-40F0-436F-A0EF-59F6A794D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572" y="1233971"/>
            <a:ext cx="4343469" cy="44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DE19DAA-0933-4AD3-9AD4-9ACA32C4C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233" y="216867"/>
            <a:ext cx="7564000" cy="605199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De </a:t>
            </a:r>
            <a:r>
              <a:rPr lang="en-GB" b="1" dirty="0" err="1">
                <a:solidFill>
                  <a:srgbClr val="7030A0"/>
                </a:solidFill>
              </a:rPr>
              <a:t>cirkel</a:t>
            </a:r>
            <a:r>
              <a:rPr lang="en-GB" b="1" dirty="0">
                <a:solidFill>
                  <a:srgbClr val="7030A0"/>
                </a:solidFill>
              </a:rPr>
              <a:t> </a:t>
            </a:r>
            <a:r>
              <a:rPr lang="en-GB" b="1" dirty="0" err="1">
                <a:solidFill>
                  <a:srgbClr val="7030A0"/>
                </a:solidFill>
              </a:rPr>
              <a:t>rond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4" name="Tijdelijke aanduiding voor tekst 4">
            <a:extLst>
              <a:ext uri="{FF2B5EF4-FFF2-40B4-BE49-F238E27FC236}">
                <a16:creationId xmlns:a16="http://schemas.microsoft.com/office/drawing/2014/main" id="{2A2DBD5E-C4EA-479F-945B-920E1AFD3C27}"/>
              </a:ext>
            </a:extLst>
          </p:cNvPr>
          <p:cNvSpPr txBox="1">
            <a:spLocks/>
          </p:cNvSpPr>
          <p:nvPr/>
        </p:nvSpPr>
        <p:spPr>
          <a:xfrm>
            <a:off x="651267" y="822066"/>
            <a:ext cx="10972800" cy="5488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	</a:t>
            </a:r>
            <a:endParaRPr lang="en-NL" dirty="0"/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0F043D2B-A0D2-40A3-8E53-CABA4096F288}"/>
              </a:ext>
            </a:extLst>
          </p:cNvPr>
          <p:cNvGrpSpPr/>
          <p:nvPr/>
        </p:nvGrpSpPr>
        <p:grpSpPr>
          <a:xfrm>
            <a:off x="4882484" y="921489"/>
            <a:ext cx="6741583" cy="5462391"/>
            <a:chOff x="4882484" y="921489"/>
            <a:chExt cx="6741583" cy="5462391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09F9237C-A41C-4D51-9495-39FB45A70617}"/>
                </a:ext>
              </a:extLst>
            </p:cNvPr>
            <p:cNvGrpSpPr/>
            <p:nvPr/>
          </p:nvGrpSpPr>
          <p:grpSpPr>
            <a:xfrm>
              <a:off x="6251968" y="2568736"/>
              <a:ext cx="3981449" cy="2630538"/>
              <a:chOff x="6251968" y="2568736"/>
              <a:chExt cx="3981449" cy="2630538"/>
            </a:xfrm>
          </p:grpSpPr>
          <p:cxnSp>
            <p:nvCxnSpPr>
              <p:cNvPr id="38" name="AutoShape 15">
                <a:extLst>
                  <a:ext uri="{FF2B5EF4-FFF2-40B4-BE49-F238E27FC236}">
                    <a16:creationId xmlns:a16="http://schemas.microsoft.com/office/drawing/2014/main" id="{B6460262-ADCB-4CFC-A743-F83A655FD67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258316" y="2790507"/>
                <a:ext cx="3793067" cy="2408767"/>
              </a:xfrm>
              <a:prstGeom prst="curvedConnector2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AutoShape 16">
                <a:extLst>
                  <a:ext uri="{FF2B5EF4-FFF2-40B4-BE49-F238E27FC236}">
                    <a16:creationId xmlns:a16="http://schemas.microsoft.com/office/drawing/2014/main" id="{F6D779B6-E86E-401D-8F2B-D7B465987FD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258316" y="4581207"/>
                <a:ext cx="3793067" cy="618067"/>
              </a:xfrm>
              <a:prstGeom prst="curvedConnector2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AutoShape 21">
                <a:extLst>
                  <a:ext uri="{FF2B5EF4-FFF2-40B4-BE49-F238E27FC236}">
                    <a16:creationId xmlns:a16="http://schemas.microsoft.com/office/drawing/2014/main" id="{4C61E1C1-28C2-451E-AE78-1B2CDFA0204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6251968" y="2602123"/>
                <a:ext cx="3981449" cy="730251"/>
              </a:xfrm>
              <a:prstGeom prst="straightConnector1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sp>
            <p:nvSpPr>
              <p:cNvPr id="41" name="Rectangle 6">
                <a:extLst>
                  <a:ext uri="{FF2B5EF4-FFF2-40B4-BE49-F238E27FC236}">
                    <a16:creationId xmlns:a16="http://schemas.microsoft.com/office/drawing/2014/main" id="{18834D21-6212-4301-BC55-ED425F74D2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37871">
                <a:off x="6722124" y="2568736"/>
                <a:ext cx="3459213" cy="496174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48768" tIns="48768" rIns="48768" bIns="48768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en-NL" sz="1867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Metamorfose</a:t>
                </a:r>
              </a:p>
            </p:txBody>
          </p:sp>
        </p:grp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A57C0B9F-8611-4B2C-8A7A-2AAF57D0F77C}"/>
                </a:ext>
              </a:extLst>
            </p:cNvPr>
            <p:cNvGrpSpPr/>
            <p:nvPr/>
          </p:nvGrpSpPr>
          <p:grpSpPr>
            <a:xfrm>
              <a:off x="7644733" y="921489"/>
              <a:ext cx="3979334" cy="3083985"/>
              <a:chOff x="7644733" y="921489"/>
              <a:chExt cx="3979334" cy="3083985"/>
            </a:xfrm>
          </p:grpSpPr>
          <p:sp>
            <p:nvSpPr>
              <p:cNvPr id="34" name="Oval 2">
                <a:extLst>
                  <a:ext uri="{FF2B5EF4-FFF2-40B4-BE49-F238E27FC236}">
                    <a16:creationId xmlns:a16="http://schemas.microsoft.com/office/drawing/2014/main" id="{59BBF30B-D089-4800-AED3-5B41515CF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44733" y="921489"/>
                <a:ext cx="1219200" cy="5842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48768" tIns="48768" rIns="48768" bIns="48768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en-NL" sz="1700">
                    <a:solidFill>
                      <a:srgbClr val="000000"/>
                    </a:solidFill>
                  </a:rPr>
                  <a:t>Magma</a:t>
                </a:r>
                <a:endParaRPr lang="en-NL" altLang="en-NL" sz="1700"/>
              </a:p>
            </p:txBody>
          </p:sp>
          <p:sp>
            <p:nvSpPr>
              <p:cNvPr id="35" name="Rectangle 4">
                <a:extLst>
                  <a:ext uri="{FF2B5EF4-FFF2-40B4-BE49-F238E27FC236}">
                    <a16:creationId xmlns:a16="http://schemas.microsoft.com/office/drawing/2014/main" id="{FE7CE87E-5714-48DB-9576-69940E7A6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50350" y="3196907"/>
                <a:ext cx="1373717" cy="80856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48768" tIns="48768" rIns="48768" bIns="48768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en-NL" sz="1867" b="1" dirty="0" err="1">
                    <a:solidFill>
                      <a:srgbClr val="000000"/>
                    </a:solidFill>
                  </a:rPr>
                  <a:t>Stollings-gesteente</a:t>
                </a:r>
                <a:endParaRPr lang="en-NL" altLang="en-NL" sz="2400" b="1" dirty="0"/>
              </a:p>
            </p:txBody>
          </p:sp>
          <p:cxnSp>
            <p:nvCxnSpPr>
              <p:cNvPr id="36" name="AutoShape 7">
                <a:extLst>
                  <a:ext uri="{FF2B5EF4-FFF2-40B4-BE49-F238E27FC236}">
                    <a16:creationId xmlns:a16="http://schemas.microsoft.com/office/drawing/2014/main" id="{6B529CCA-4221-4B79-B4A4-1DEA2F38CFF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863933" y="1213590"/>
                <a:ext cx="2072216" cy="1983317"/>
              </a:xfrm>
              <a:prstGeom prst="curvedConnector2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sp>
            <p:nvSpPr>
              <p:cNvPr id="37" name="Rectangle 6">
                <a:extLst>
                  <a:ext uri="{FF2B5EF4-FFF2-40B4-BE49-F238E27FC236}">
                    <a16:creationId xmlns:a16="http://schemas.microsoft.com/office/drawing/2014/main" id="{A1D8D689-2A51-4A54-934D-CA74218888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10513">
                <a:off x="9184819" y="1135001"/>
                <a:ext cx="1583598" cy="496174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48768" tIns="48768" rIns="48768" bIns="48768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en-NL" sz="1867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Stollen</a:t>
                </a:r>
                <a:endParaRPr lang="en-NL" altLang="en-NL" sz="240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FB4A419B-D96E-4963-8FD5-E5A2D91A1D5D}"/>
                </a:ext>
              </a:extLst>
            </p:cNvPr>
            <p:cNvGrpSpPr/>
            <p:nvPr/>
          </p:nvGrpSpPr>
          <p:grpSpPr>
            <a:xfrm>
              <a:off x="5570400" y="1053125"/>
              <a:ext cx="2074333" cy="1333098"/>
              <a:chOff x="5570400" y="1053125"/>
              <a:chExt cx="2074333" cy="1333098"/>
            </a:xfrm>
          </p:grpSpPr>
          <p:cxnSp>
            <p:nvCxnSpPr>
              <p:cNvPr id="32" name="AutoShape 10">
                <a:extLst>
                  <a:ext uri="{FF2B5EF4-FFF2-40B4-BE49-F238E27FC236}">
                    <a16:creationId xmlns:a16="http://schemas.microsoft.com/office/drawing/2014/main" id="{F72E780D-1046-4B7B-923E-95F44A2C211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>
                <a:off x="6021250" y="762740"/>
                <a:ext cx="1172633" cy="2074333"/>
              </a:xfrm>
              <a:prstGeom prst="curvedConnector2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sp>
            <p:nvSpPr>
              <p:cNvPr id="33" name="Rectangle 6">
                <a:extLst>
                  <a:ext uri="{FF2B5EF4-FFF2-40B4-BE49-F238E27FC236}">
                    <a16:creationId xmlns:a16="http://schemas.microsoft.com/office/drawing/2014/main" id="{6CACBA2E-E6BE-40E4-A732-05100B5E76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278483">
                <a:off x="5605649" y="1053125"/>
                <a:ext cx="1583598" cy="496174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48768" tIns="48768" rIns="48768" bIns="48768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en-NL" sz="1867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Smelten</a:t>
                </a:r>
                <a:endParaRPr lang="en-NL" altLang="en-NL" sz="240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8FBE60DA-0D16-4F26-A513-67E1A079DBE3}"/>
                </a:ext>
              </a:extLst>
            </p:cNvPr>
            <p:cNvGrpSpPr/>
            <p:nvPr/>
          </p:nvGrpSpPr>
          <p:grpSpPr>
            <a:xfrm>
              <a:off x="4882484" y="4174807"/>
              <a:ext cx="2929465" cy="2209073"/>
              <a:chOff x="4882484" y="4174807"/>
              <a:chExt cx="2929465" cy="2209073"/>
            </a:xfrm>
          </p:grpSpPr>
          <p:sp>
            <p:nvSpPr>
              <p:cNvPr id="29" name="Rectangle 5">
                <a:extLst>
                  <a:ext uri="{FF2B5EF4-FFF2-40B4-BE49-F238E27FC236}">
                    <a16:creationId xmlns:a16="http://schemas.microsoft.com/office/drawing/2014/main" id="{A50A0AC4-7ECB-450D-B639-61D9CC1D78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2484" y="4174807"/>
                <a:ext cx="1375833" cy="81068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48768" tIns="48768" rIns="48768" bIns="48768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en-NL" sz="1867" b="1" dirty="0">
                    <a:solidFill>
                      <a:srgbClr val="000000"/>
                    </a:solidFill>
                  </a:rPr>
                  <a:t>Sediment-</a:t>
                </a:r>
                <a:r>
                  <a:rPr lang="en-GB" altLang="en-NL" sz="1867" b="1" dirty="0" err="1">
                    <a:solidFill>
                      <a:srgbClr val="000000"/>
                    </a:solidFill>
                  </a:rPr>
                  <a:t>gesteente</a:t>
                </a:r>
                <a:endParaRPr lang="en-NL" altLang="en-NL" sz="2400" b="1" dirty="0"/>
              </a:p>
            </p:txBody>
          </p:sp>
          <p:cxnSp>
            <p:nvCxnSpPr>
              <p:cNvPr id="30" name="AutoShape 8">
                <a:extLst>
                  <a:ext uri="{FF2B5EF4-FFF2-40B4-BE49-F238E27FC236}">
                    <a16:creationId xmlns:a16="http://schemas.microsoft.com/office/drawing/2014/main" id="{E7036ABC-46B1-4FA6-91E5-F45F28746A9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>
                <a:off x="5570400" y="4985489"/>
                <a:ext cx="2241549" cy="933451"/>
              </a:xfrm>
              <a:prstGeom prst="curvedConnector2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sp>
            <p:nvSpPr>
              <p:cNvPr id="31" name="Rectangle 6">
                <a:extLst>
                  <a:ext uri="{FF2B5EF4-FFF2-40B4-BE49-F238E27FC236}">
                    <a16:creationId xmlns:a16="http://schemas.microsoft.com/office/drawing/2014/main" id="{25341C86-9BC8-476A-B32D-B2B3A6F506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7491">
                <a:off x="5608315" y="5887706"/>
                <a:ext cx="1583598" cy="496174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48768" tIns="48768" rIns="48768" bIns="48768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en-NL" sz="1867" dirty="0" err="1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Afdekking</a:t>
                </a:r>
                <a:r>
                  <a:rPr lang="en-GB" altLang="en-NL" sz="1867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door </a:t>
                </a:r>
                <a:r>
                  <a:rPr lang="en-GB" altLang="en-NL" sz="1867" dirty="0" err="1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meerdere</a:t>
                </a:r>
                <a:r>
                  <a:rPr lang="en-GB" altLang="en-NL" sz="1867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GB" altLang="en-NL" sz="1867" dirty="0" err="1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lagen</a:t>
                </a:r>
                <a:endParaRPr lang="en-NL" altLang="en-NL" sz="240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8EF75B07-1982-4527-8989-EBB19B162C6C}"/>
                </a:ext>
              </a:extLst>
            </p:cNvPr>
            <p:cNvGrpSpPr/>
            <p:nvPr/>
          </p:nvGrpSpPr>
          <p:grpSpPr>
            <a:xfrm>
              <a:off x="4882484" y="2386223"/>
              <a:ext cx="2263807" cy="1788584"/>
              <a:chOff x="4882484" y="2386223"/>
              <a:chExt cx="2263807" cy="1788584"/>
            </a:xfrm>
          </p:grpSpPr>
          <p:sp>
            <p:nvSpPr>
              <p:cNvPr id="26" name="Rectangle 6">
                <a:extLst>
                  <a:ext uri="{FF2B5EF4-FFF2-40B4-BE49-F238E27FC236}">
                    <a16:creationId xmlns:a16="http://schemas.microsoft.com/office/drawing/2014/main" id="{74FCF1E6-F0DB-4057-8645-9CF5C0F3B3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2484" y="2386223"/>
                <a:ext cx="1375833" cy="810684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48768" tIns="48768" rIns="48768" bIns="48768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en-NL" sz="1867" b="1" dirty="0" err="1">
                    <a:solidFill>
                      <a:srgbClr val="000000"/>
                    </a:solidFill>
                  </a:rPr>
                  <a:t>Metamorf</a:t>
                </a:r>
                <a:r>
                  <a:rPr lang="en-GB" altLang="en-NL" sz="1867" b="1" dirty="0">
                    <a:solidFill>
                      <a:srgbClr val="000000"/>
                    </a:solidFill>
                  </a:rPr>
                  <a:t>            </a:t>
                </a:r>
                <a:r>
                  <a:rPr lang="en-GB" altLang="en-NL" sz="1867" b="1" dirty="0" err="1">
                    <a:solidFill>
                      <a:srgbClr val="000000"/>
                    </a:solidFill>
                  </a:rPr>
                  <a:t>gesteente</a:t>
                </a:r>
                <a:endParaRPr lang="en-NL" altLang="en-NL" sz="2400" b="1" dirty="0"/>
              </a:p>
            </p:txBody>
          </p:sp>
          <p:cxnSp>
            <p:nvCxnSpPr>
              <p:cNvPr id="27" name="AutoShape 9">
                <a:extLst>
                  <a:ext uri="{FF2B5EF4-FFF2-40B4-BE49-F238E27FC236}">
                    <a16:creationId xmlns:a16="http://schemas.microsoft.com/office/drawing/2014/main" id="{E52E9B9F-6ED1-4CCF-A47E-439A04913A6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>
                <a:off x="5081450" y="3685857"/>
                <a:ext cx="977900" cy="0"/>
              </a:xfrm>
              <a:prstGeom prst="straightConnector1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sp>
            <p:nvSpPr>
              <p:cNvPr id="28" name="Rectangle 6">
                <a:extLst>
                  <a:ext uri="{FF2B5EF4-FFF2-40B4-BE49-F238E27FC236}">
                    <a16:creationId xmlns:a16="http://schemas.microsoft.com/office/drawing/2014/main" id="{6EBD74C0-DE4F-4D28-A84D-0E6FFD6C25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93" y="3474115"/>
                <a:ext cx="1583598" cy="496174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48768" tIns="48768" rIns="48768" bIns="48768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en-NL" sz="1867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Metamorfose</a:t>
                </a:r>
                <a:endParaRPr lang="en-NL" altLang="en-NL" sz="240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1F87E4D5-651A-469A-9703-93396C9456D7}"/>
                </a:ext>
              </a:extLst>
            </p:cNvPr>
            <p:cNvGrpSpPr/>
            <p:nvPr/>
          </p:nvGrpSpPr>
          <p:grpSpPr>
            <a:xfrm>
              <a:off x="7811950" y="4005473"/>
              <a:ext cx="3124200" cy="2205567"/>
              <a:chOff x="7811950" y="4005473"/>
              <a:chExt cx="3124200" cy="2205567"/>
            </a:xfrm>
          </p:grpSpPr>
          <p:sp>
            <p:nvSpPr>
              <p:cNvPr id="22" name="Oval 3">
                <a:extLst>
                  <a:ext uri="{FF2B5EF4-FFF2-40B4-BE49-F238E27FC236}">
                    <a16:creationId xmlns:a16="http://schemas.microsoft.com/office/drawing/2014/main" id="{68FC2249-31D7-413F-BCE4-309C37D14A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11950" y="5626840"/>
                <a:ext cx="1468967" cy="5842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48768" tIns="48768" rIns="48768" bIns="48768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en-NL" sz="1700">
                    <a:solidFill>
                      <a:srgbClr val="000000"/>
                    </a:solidFill>
                  </a:rPr>
                  <a:t>Sediment</a:t>
                </a:r>
                <a:endParaRPr lang="en-NL" altLang="en-NL" sz="1700"/>
              </a:p>
            </p:txBody>
          </p:sp>
          <p:cxnSp>
            <p:nvCxnSpPr>
              <p:cNvPr id="23" name="AutoShape 17">
                <a:extLst>
                  <a:ext uri="{FF2B5EF4-FFF2-40B4-BE49-F238E27FC236}">
                    <a16:creationId xmlns:a16="http://schemas.microsoft.com/office/drawing/2014/main" id="{79868AFF-537C-4A66-8AA8-B77E4C117A7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10127583" y="4687040"/>
                <a:ext cx="1490133" cy="127000"/>
              </a:xfrm>
              <a:prstGeom prst="curvedConnector2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AutoShape 18">
                <a:extLst>
                  <a:ext uri="{FF2B5EF4-FFF2-40B4-BE49-F238E27FC236}">
                    <a16:creationId xmlns:a16="http://schemas.microsoft.com/office/drawing/2014/main" id="{E7B6D97A-A682-4A7F-BDD7-7B5ADF20557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9601591" y="5469148"/>
                <a:ext cx="129117" cy="770467"/>
              </a:xfrm>
              <a:prstGeom prst="curvedConnector2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sp>
            <p:nvSpPr>
              <p:cNvPr id="25" name="Rectangle 6">
                <a:extLst>
                  <a:ext uri="{FF2B5EF4-FFF2-40B4-BE49-F238E27FC236}">
                    <a16:creationId xmlns:a16="http://schemas.microsoft.com/office/drawing/2014/main" id="{AEC94227-E0E6-4A6F-A45A-C9B68C7B5E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29527" y="5209932"/>
                <a:ext cx="1279622" cy="590549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vert="horz" wrap="square" lIns="48768" tIns="48768" rIns="48768" bIns="48768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en-NL" sz="1867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Verwering &amp; Erosie</a:t>
                </a:r>
                <a:endParaRPr lang="en-NL" altLang="en-NL" sz="240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47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6D095B3-ED07-43F1-8D7D-07AEC84D1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322" y="626672"/>
            <a:ext cx="3517770" cy="60519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nl-NL" sz="4000" dirty="0">
                <a:solidFill>
                  <a:srgbClr val="7030A0"/>
                </a:solidFill>
                <a:latin typeface="+mn-lt"/>
              </a:rPr>
              <a:t>Samenvattend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E268C4D-64A7-48E3-97AF-540D75585696}"/>
              </a:ext>
            </a:extLst>
          </p:cNvPr>
          <p:cNvSpPr txBox="1">
            <a:spLocks/>
          </p:cNvSpPr>
          <p:nvPr/>
        </p:nvSpPr>
        <p:spPr>
          <a:xfrm>
            <a:off x="765567" y="721602"/>
            <a:ext cx="10972800" cy="54883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  <p:sp>
        <p:nvSpPr>
          <p:cNvPr id="14" name="Tijdelijke aanduiding voor tekst 4">
            <a:extLst>
              <a:ext uri="{FF2B5EF4-FFF2-40B4-BE49-F238E27FC236}">
                <a16:creationId xmlns:a16="http://schemas.microsoft.com/office/drawing/2014/main" id="{4B16F756-82CD-4BA4-8969-DBC7A35CDDB8}"/>
              </a:ext>
            </a:extLst>
          </p:cNvPr>
          <p:cNvSpPr txBox="1">
            <a:spLocks/>
          </p:cNvSpPr>
          <p:nvPr/>
        </p:nvSpPr>
        <p:spPr>
          <a:xfrm>
            <a:off x="765567" y="856356"/>
            <a:ext cx="10972800" cy="548839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rmAutofit/>
          </a:bodyPr>
          <a:lstStyle>
            <a:lvl1pPr marL="447675" lvl="0" indent="-447675" algn="l" defTabSz="914400" rtl="0" eaLnBrk="1" latinLnBrk="0" hangingPunct="1">
              <a:lnSpc>
                <a:spcPct val="115000"/>
              </a:lnSpc>
              <a:spcBef>
                <a:spcPts val="0"/>
              </a:spcBef>
              <a:buClr>
                <a:srgbClr val="2F3A4F"/>
              </a:buClr>
              <a:buSzPct val="100000"/>
              <a:buFont typeface="Wingdings" panose="05000000000000000000" pitchFamily="2" charset="2"/>
              <a:buChar char="ü"/>
              <a:defRPr sz="2667" kern="1200">
                <a:solidFill>
                  <a:srgbClr val="2F3A4F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  <a:lvl2pPr marL="893763" lvl="1" indent="-436563" algn="l" defTabSz="914400" rtl="0" eaLnBrk="1" latinLnBrk="0" hangingPunct="1">
              <a:lnSpc>
                <a:spcPct val="115000"/>
              </a:lnSpc>
              <a:spcBef>
                <a:spcPts val="0"/>
              </a:spcBef>
              <a:buClr>
                <a:srgbClr val="2F3A4F"/>
              </a:buClr>
              <a:buSzPct val="100000"/>
              <a:buFont typeface="Wingdings" panose="05000000000000000000" pitchFamily="2" charset="2"/>
              <a:buChar char="ü"/>
              <a:defRPr sz="2667" kern="120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2pPr>
            <a:lvl3pPr marL="1260475" lvl="2" indent="-346075" algn="l" defTabSz="914400" rtl="0" eaLnBrk="1" latinLnBrk="0" hangingPunct="1">
              <a:lnSpc>
                <a:spcPct val="115000"/>
              </a:lnSpc>
              <a:spcBef>
                <a:spcPts val="0"/>
              </a:spcBef>
              <a:buClr>
                <a:srgbClr val="2F3A4F"/>
              </a:buClr>
              <a:buSzPct val="100000"/>
              <a:buFont typeface="Wingdings" panose="05000000000000000000" pitchFamily="2" charset="2"/>
              <a:buChar char="ü"/>
              <a:defRPr sz="2667" kern="120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3pPr>
            <a:lvl4pPr marL="1706563" lvl="3" indent="-334963" algn="l" defTabSz="914400" rtl="0" eaLnBrk="1" latinLnBrk="0" hangingPunct="1">
              <a:lnSpc>
                <a:spcPct val="115000"/>
              </a:lnSpc>
              <a:spcBef>
                <a:spcPts val="0"/>
              </a:spcBef>
              <a:buClr>
                <a:srgbClr val="2F3A4F"/>
              </a:buClr>
              <a:buSzPct val="100000"/>
              <a:buFont typeface="Wingdings" panose="05000000000000000000" pitchFamily="2" charset="2"/>
              <a:buChar char="ü"/>
              <a:defRPr sz="2667" kern="120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4pPr>
            <a:lvl5pPr marL="2154238" lvl="4" indent="-325438" algn="l" defTabSz="914400" rtl="0" eaLnBrk="1" latinLnBrk="0" hangingPunct="1">
              <a:lnSpc>
                <a:spcPct val="115000"/>
              </a:lnSpc>
              <a:spcBef>
                <a:spcPts val="0"/>
              </a:spcBef>
              <a:buClr>
                <a:srgbClr val="2F3A4F"/>
              </a:buClr>
              <a:buSzPct val="100000"/>
              <a:buFont typeface="Wingdings" panose="05000000000000000000" pitchFamily="2" charset="2"/>
              <a:buChar char="ü"/>
              <a:defRPr sz="2667" kern="120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Clr>
                <a:srgbClr val="2F3A4F"/>
              </a:buClr>
              <a:buSzPct val="100000"/>
              <a:buFont typeface="Arial" panose="020B0604020202020204" pitchFamily="34" charset="0"/>
              <a:buChar char="•"/>
              <a:defRPr sz="2667" kern="120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Clr>
                <a:srgbClr val="2F3A4F"/>
              </a:buClr>
              <a:buSzPct val="100000"/>
              <a:buFont typeface="Arial" panose="020B0604020202020204" pitchFamily="34" charset="0"/>
              <a:buChar char="•"/>
              <a:defRPr sz="2667" kern="120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Clr>
                <a:srgbClr val="2F3A4F"/>
              </a:buClr>
              <a:buSzPct val="100000"/>
              <a:buFont typeface="Arial" panose="020B0604020202020204" pitchFamily="34" charset="0"/>
              <a:buChar char="•"/>
              <a:defRPr sz="2667" kern="120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Clr>
                <a:srgbClr val="2F3A4F"/>
              </a:buClr>
              <a:buSzPct val="100000"/>
              <a:buFont typeface="Arial" panose="020B0604020202020204" pitchFamily="34" charset="0"/>
              <a:buChar char="•"/>
              <a:defRPr sz="2667" kern="1200">
                <a:solidFill>
                  <a:srgbClr val="2F3A4F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NL" dirty="0">
              <a:latin typeface="+mn-lt"/>
            </a:endParaRPr>
          </a:p>
        </p:txBody>
      </p:sp>
      <p:graphicFrame>
        <p:nvGraphicFramePr>
          <p:cNvPr id="15" name="Tabel 14">
            <a:extLst>
              <a:ext uri="{FF2B5EF4-FFF2-40B4-BE49-F238E27FC236}">
                <a16:creationId xmlns:a16="http://schemas.microsoft.com/office/drawing/2014/main" id="{CC7FD795-0428-4F86-A5D7-1BBA31B42B48}"/>
              </a:ext>
            </a:extLst>
          </p:cNvPr>
          <p:cNvGraphicFramePr>
            <a:graphicFrameLocks noGrp="1"/>
          </p:cNvGraphicFramePr>
          <p:nvPr/>
        </p:nvGraphicFramePr>
        <p:xfrm>
          <a:off x="972541" y="2601310"/>
          <a:ext cx="4538200" cy="1860316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4538200">
                  <a:extLst>
                    <a:ext uri="{9D8B030D-6E8A-4147-A177-3AD203B41FA5}">
                      <a16:colId xmlns:a16="http://schemas.microsoft.com/office/drawing/2014/main" val="2348209001"/>
                    </a:ext>
                  </a:extLst>
                </a:gridCol>
              </a:tblGrid>
              <a:tr h="61484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Stollingsgesteente</a:t>
                      </a:r>
                      <a:endParaRPr lang="nl-NL" sz="2400" b="1" dirty="0"/>
                    </a:p>
                  </a:txBody>
                  <a:tcPr>
                    <a:solidFill>
                      <a:srgbClr val="DBC9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601948"/>
                  </a:ext>
                </a:extLst>
              </a:tr>
              <a:tr h="6227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/>
                        <a:t>Sedimentgesteente</a:t>
                      </a:r>
                      <a:endParaRPr lang="nl-NL" sz="2400" b="1" dirty="0"/>
                    </a:p>
                  </a:txBody>
                  <a:tcPr>
                    <a:solidFill>
                      <a:srgbClr val="F1E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322002"/>
                  </a:ext>
                </a:extLst>
              </a:tr>
              <a:tr h="62273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Metamorf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gesteente</a:t>
                      </a:r>
                      <a:endParaRPr lang="nl-NL" sz="2400" b="1" dirty="0"/>
                    </a:p>
                  </a:txBody>
                  <a:tcPr>
                    <a:solidFill>
                      <a:srgbClr val="DBC9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470904"/>
                  </a:ext>
                </a:extLst>
              </a:tr>
            </a:tbl>
          </a:graphicData>
        </a:graphic>
      </p:graphicFrame>
      <p:graphicFrame>
        <p:nvGraphicFramePr>
          <p:cNvPr id="16" name="Tabel 15">
            <a:extLst>
              <a:ext uri="{FF2B5EF4-FFF2-40B4-BE49-F238E27FC236}">
                <a16:creationId xmlns:a16="http://schemas.microsoft.com/office/drawing/2014/main" id="{B8F6F971-D9EB-4EED-9E96-C72D871BCFB2}"/>
              </a:ext>
            </a:extLst>
          </p:cNvPr>
          <p:cNvGraphicFramePr>
            <a:graphicFrameLocks noGrp="1"/>
          </p:cNvGraphicFramePr>
          <p:nvPr/>
        </p:nvGraphicFramePr>
        <p:xfrm>
          <a:off x="6936611" y="2601310"/>
          <a:ext cx="4267890" cy="1868211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4267890">
                  <a:extLst>
                    <a:ext uri="{9D8B030D-6E8A-4147-A177-3AD203B41FA5}">
                      <a16:colId xmlns:a16="http://schemas.microsoft.com/office/drawing/2014/main" val="2348209001"/>
                    </a:ext>
                  </a:extLst>
                </a:gridCol>
              </a:tblGrid>
              <a:tr h="62273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Graniet</a:t>
                      </a:r>
                      <a:r>
                        <a:rPr lang="en-US" sz="2400" b="1" dirty="0"/>
                        <a:t> &amp; Basalt</a:t>
                      </a:r>
                      <a:endParaRPr lang="nl-NL" sz="2400" b="1" dirty="0"/>
                    </a:p>
                  </a:txBody>
                  <a:tcPr>
                    <a:solidFill>
                      <a:srgbClr val="DBC9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601948"/>
                  </a:ext>
                </a:extLst>
              </a:tr>
              <a:tr h="6227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/>
                        <a:t>Zandsteen</a:t>
                      </a:r>
                      <a:r>
                        <a:rPr lang="en-US" sz="2400" b="1" baseline="0" dirty="0"/>
                        <a:t> &amp; </a:t>
                      </a:r>
                      <a:r>
                        <a:rPr lang="en-US" sz="2400" b="1" baseline="0" dirty="0" err="1"/>
                        <a:t>Kalksteen</a:t>
                      </a:r>
                      <a:endParaRPr lang="nl-NL" sz="2400" b="1" dirty="0"/>
                    </a:p>
                  </a:txBody>
                  <a:tcPr>
                    <a:solidFill>
                      <a:srgbClr val="F1E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322002"/>
                  </a:ext>
                </a:extLst>
              </a:tr>
              <a:tr h="6227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/>
                        <a:t>Marmer</a:t>
                      </a:r>
                      <a:r>
                        <a:rPr lang="en-US" sz="2400" b="1" dirty="0"/>
                        <a:t> &amp; </a:t>
                      </a:r>
                      <a:r>
                        <a:rPr lang="en-US" sz="2400" b="1" dirty="0" err="1"/>
                        <a:t>Leisteen</a:t>
                      </a:r>
                      <a:endParaRPr lang="nl-NL" sz="2400" b="1" dirty="0"/>
                    </a:p>
                  </a:txBody>
                  <a:tcPr>
                    <a:solidFill>
                      <a:srgbClr val="DBC9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098761"/>
                  </a:ext>
                </a:extLst>
              </a:tr>
            </a:tbl>
          </a:graphicData>
        </a:graphic>
      </p:graphicFrame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86122710-056C-4612-AE44-156D30561219}"/>
              </a:ext>
            </a:extLst>
          </p:cNvPr>
          <p:cNvCxnSpPr/>
          <p:nvPr/>
        </p:nvCxnSpPr>
        <p:spPr>
          <a:xfrm>
            <a:off x="5514732" y="2867257"/>
            <a:ext cx="1474470" cy="0"/>
          </a:xfrm>
          <a:prstGeom prst="straightConnector1">
            <a:avLst/>
          </a:prstGeom>
          <a:ln w="76200">
            <a:solidFill>
              <a:srgbClr val="2F3A4F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FC79C1FC-4B58-4524-85F9-DA26155438B2}"/>
              </a:ext>
            </a:extLst>
          </p:cNvPr>
          <p:cNvCxnSpPr/>
          <p:nvPr/>
        </p:nvCxnSpPr>
        <p:spPr>
          <a:xfrm>
            <a:off x="5514732" y="3498912"/>
            <a:ext cx="1474470" cy="0"/>
          </a:xfrm>
          <a:prstGeom prst="straightConnector1">
            <a:avLst/>
          </a:prstGeom>
          <a:ln w="76200">
            <a:solidFill>
              <a:srgbClr val="2F3A4F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AB8860BE-FB8E-43F7-8BE4-E6BBDC79B626}"/>
              </a:ext>
            </a:extLst>
          </p:cNvPr>
          <p:cNvCxnSpPr/>
          <p:nvPr/>
        </p:nvCxnSpPr>
        <p:spPr>
          <a:xfrm>
            <a:off x="5514732" y="4109762"/>
            <a:ext cx="1474470" cy="0"/>
          </a:xfrm>
          <a:prstGeom prst="straightConnector1">
            <a:avLst/>
          </a:prstGeom>
          <a:ln w="76200">
            <a:solidFill>
              <a:srgbClr val="2F3A4F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7760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23DF3A-AD72-4B11-B643-67752585C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Endogeen - Platentektoniek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DBD50D-FAF0-4CA9-9D6E-457358C7D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08" y="1477077"/>
            <a:ext cx="7957134" cy="4861809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 rot="1171240">
            <a:off x="7635982" y="1613759"/>
            <a:ext cx="30007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#PUZZEL</a:t>
            </a:r>
          </a:p>
        </p:txBody>
      </p:sp>
    </p:spTree>
    <p:extLst>
      <p:ext uri="{BB962C8B-B14F-4D97-AF65-F5344CB8AC3E}">
        <p14:creationId xmlns:p14="http://schemas.microsoft.com/office/powerpoint/2010/main" val="36503506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4D0AC3-6BD6-4FA0-892E-0436197F6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Plaatgrenzen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442A05-9F16-4DA7-810A-A9E23B79A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33" y="2426474"/>
            <a:ext cx="9349534" cy="257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666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62E26FA-7C9B-486E-A14A-18C65A929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674" y="2249052"/>
            <a:ext cx="8894651" cy="335295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04B2CB8-42BA-437A-B866-5AB2349A1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Ridge</a:t>
            </a:r>
            <a:r>
              <a:rPr lang="nl-NL" dirty="0"/>
              <a:t> push </a:t>
            </a:r>
            <a:r>
              <a:rPr lang="nl-NL" dirty="0" err="1"/>
              <a:t>vs</a:t>
            </a:r>
            <a:r>
              <a:rPr lang="nl-NL" dirty="0"/>
              <a:t> slab pull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0D2FE34F-2458-4DC8-91C7-C5A612C2C2EA}"/>
              </a:ext>
            </a:extLst>
          </p:cNvPr>
          <p:cNvSpPr/>
          <p:nvPr/>
        </p:nvSpPr>
        <p:spPr>
          <a:xfrm>
            <a:off x="3034752" y="2587639"/>
            <a:ext cx="769434" cy="7359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F75AF6EA-B0EC-4516-98D2-42B958069B1A}"/>
              </a:ext>
            </a:extLst>
          </p:cNvPr>
          <p:cNvSpPr/>
          <p:nvPr/>
        </p:nvSpPr>
        <p:spPr>
          <a:xfrm>
            <a:off x="5750824" y="2499600"/>
            <a:ext cx="769434" cy="7359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B5FFBE8-3F91-4B7E-9D72-E271C5D230C6}"/>
              </a:ext>
            </a:extLst>
          </p:cNvPr>
          <p:cNvSpPr txBox="1"/>
          <p:nvPr/>
        </p:nvSpPr>
        <p:spPr>
          <a:xfrm>
            <a:off x="3292309" y="2752401"/>
            <a:ext cx="422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778878A-E89D-45E7-AF3F-AA3964C1C774}"/>
              </a:ext>
            </a:extLst>
          </p:cNvPr>
          <p:cNvSpPr txBox="1"/>
          <p:nvPr/>
        </p:nvSpPr>
        <p:spPr>
          <a:xfrm>
            <a:off x="5995431" y="2671664"/>
            <a:ext cx="28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F1CF344-713F-44B2-80A2-C5C597BE6084}"/>
              </a:ext>
            </a:extLst>
          </p:cNvPr>
          <p:cNvSpPr txBox="1"/>
          <p:nvPr/>
        </p:nvSpPr>
        <p:spPr>
          <a:xfrm>
            <a:off x="963560" y="1844290"/>
            <a:ext cx="5132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Segoe UI" panose="020B0502040204020203" pitchFamily="34" charset="0"/>
                <a:cs typeface="Segoe UI" panose="020B0502040204020203" pitchFamily="34" charset="0"/>
              </a:rPr>
              <a:t>Wat voor plaatgrenzen zie je bij 1 &amp; 2?</a:t>
            </a:r>
          </a:p>
        </p:txBody>
      </p:sp>
      <p:sp>
        <p:nvSpPr>
          <p:cNvPr id="11" name="Rechthoek 10"/>
          <p:cNvSpPr/>
          <p:nvPr/>
        </p:nvSpPr>
        <p:spPr>
          <a:xfrm>
            <a:off x="4766323" y="3868638"/>
            <a:ext cx="34017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#convectiestromen</a:t>
            </a:r>
          </a:p>
        </p:txBody>
      </p:sp>
    </p:spTree>
    <p:extLst>
      <p:ext uri="{BB962C8B-B14F-4D97-AF65-F5344CB8AC3E}">
        <p14:creationId xmlns:p14="http://schemas.microsoft.com/office/powerpoint/2010/main" val="42351076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4B2CB8-42BA-437A-B866-5AB2349A1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Ridge</a:t>
            </a:r>
            <a:r>
              <a:rPr lang="nl-NL" dirty="0"/>
              <a:t> push </a:t>
            </a:r>
            <a:r>
              <a:rPr lang="nl-NL" dirty="0" err="1"/>
              <a:t>vs</a:t>
            </a:r>
            <a:r>
              <a:rPr lang="nl-NL" dirty="0"/>
              <a:t> slab pull </a:t>
            </a:r>
            <a:br>
              <a:rPr lang="nl-NL" sz="2800" dirty="0"/>
            </a:br>
            <a:r>
              <a:rPr lang="nl-NL" sz="2800" dirty="0"/>
              <a:t>Waar is de </a:t>
            </a:r>
            <a:r>
              <a:rPr lang="nl-NL" sz="2800" dirty="0" err="1"/>
              <a:t>subductiezone</a:t>
            </a:r>
            <a:r>
              <a:rPr lang="nl-NL" sz="2800" dirty="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DD26C1-8CD2-410F-97A1-35C7EC6BB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674" y="1917891"/>
            <a:ext cx="8894651" cy="3352957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4766323" y="3868638"/>
            <a:ext cx="34017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#convectiestromen</a:t>
            </a:r>
          </a:p>
        </p:txBody>
      </p:sp>
    </p:spTree>
    <p:extLst>
      <p:ext uri="{BB962C8B-B14F-4D97-AF65-F5344CB8AC3E}">
        <p14:creationId xmlns:p14="http://schemas.microsoft.com/office/powerpoint/2010/main" val="24007761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BB6282-B127-46EA-9CA2-543CEC406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Vulkanen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49" y="1295401"/>
            <a:ext cx="8818875" cy="4960618"/>
          </a:xfrm>
          <a:prstGeom prst="rect">
            <a:avLst/>
          </a:prstGeom>
          <a:noFill/>
          <a:ln w="38100">
            <a:solidFill>
              <a:srgbClr val="ED7D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1270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Type vulkanen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14575" y="1446496"/>
            <a:ext cx="7162799" cy="477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78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27032C-DC69-1400-0F9A-83E0DA3C7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 is meer…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5A3C64-2F2A-D990-AC39-5BA6228E4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0CD1A1B-DBF3-3B93-4965-0178F2F88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423" y="1511800"/>
            <a:ext cx="7894824" cy="507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268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12619-5DA4-704E-BB73-D98BBF44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Hotspots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99D3966-49DB-2A13-CBDC-FAE70393F6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05271D0C-9552-5D17-EDAC-F966BBEF8FD9}"/>
              </a:ext>
            </a:extLst>
          </p:cNvPr>
          <p:cNvSpPr txBox="1">
            <a:spLocks/>
          </p:cNvSpPr>
          <p:nvPr/>
        </p:nvSpPr>
        <p:spPr>
          <a:xfrm>
            <a:off x="357352" y="1457762"/>
            <a:ext cx="4340397" cy="5310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2000" b="1" dirty="0"/>
              <a:t>Hotspots</a:t>
            </a:r>
            <a:r>
              <a:rPr lang="nl-NL" sz="2000" dirty="0"/>
              <a:t> hoeven NIET te ontstaan bij de grenzen van twee platen.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000" dirty="0"/>
              <a:t>Er is een zwakke plek in de lithosfeer, waar een</a:t>
            </a:r>
            <a:r>
              <a:rPr lang="nl-NL" sz="2000" dirty="0">
                <a:solidFill>
                  <a:srgbClr val="C00000"/>
                </a:solidFill>
              </a:rPr>
              <a:t> </a:t>
            </a:r>
            <a:r>
              <a:rPr lang="nl-NL" sz="2000" b="1" dirty="0"/>
              <a:t>mantelpluim</a:t>
            </a:r>
            <a:r>
              <a:rPr lang="nl-NL" sz="2000" dirty="0">
                <a:solidFill>
                  <a:srgbClr val="C00000"/>
                </a:solidFill>
              </a:rPr>
              <a:t> </a:t>
            </a:r>
            <a:r>
              <a:rPr lang="nl-NL" sz="2000" dirty="0"/>
              <a:t>dicht bij de korst komt.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000" dirty="0"/>
              <a:t>Door tektoniek beweegt de lithosfeer over de mantelpluim. Er ontstaat een rij van vulkanen.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000" dirty="0"/>
              <a:t>Gevolgen: </a:t>
            </a:r>
            <a:r>
              <a:rPr lang="nl-NL" sz="2000" b="1" dirty="0">
                <a:solidFill>
                  <a:srgbClr val="C00000"/>
                </a:solidFill>
              </a:rPr>
              <a:t>aardbevingen</a:t>
            </a:r>
            <a:r>
              <a:rPr lang="nl-NL" sz="2000" dirty="0"/>
              <a:t> en </a:t>
            </a:r>
            <a:r>
              <a:rPr lang="nl-NL" sz="2000" b="1" dirty="0">
                <a:solidFill>
                  <a:srgbClr val="C00000"/>
                </a:solidFill>
              </a:rPr>
              <a:t>effusief vulkanisme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BE36F77-D8AD-0F02-67A4-53E454C42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7749" y="1160162"/>
            <a:ext cx="4461218" cy="517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Afbeeldingsresultaat voor hawaii islands map">
            <a:extLst>
              <a:ext uri="{FF2B5EF4-FFF2-40B4-BE49-F238E27FC236}">
                <a16:creationId xmlns:a16="http://schemas.microsoft.com/office/drawing/2014/main" id="{0BBCA0B6-27B3-CBAC-9E57-F4EE49CB1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1569" y="2485725"/>
            <a:ext cx="3962775" cy="28409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2415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13F58E-FA91-4A72-8322-E6BFE13F3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Vulkanen - erupties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42AB31-ACA3-4A90-9E26-599AFEEC2B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Welk type eruptie hoort bij een:</a:t>
            </a:r>
          </a:p>
          <a:p>
            <a:r>
              <a:rPr lang="nl-NL" dirty="0"/>
              <a:t>Schildvulkaan?</a:t>
            </a:r>
          </a:p>
          <a:p>
            <a:r>
              <a:rPr lang="nl-NL" dirty="0"/>
              <a:t>Stratovulkaan?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53714F-8CCC-458E-B4C7-7C40C8C8A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604" y="1870109"/>
            <a:ext cx="5760000" cy="384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674F6-C562-4F76-84FE-5A6E65846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610" y="791059"/>
            <a:ext cx="5724939" cy="1011237"/>
          </a:xfrm>
        </p:spPr>
        <p:txBody>
          <a:bodyPr/>
          <a:lstStyle/>
          <a:p>
            <a:r>
              <a:rPr lang="nl-NL" dirty="0">
                <a:solidFill>
                  <a:srgbClr val="7030A0"/>
                </a:solidFill>
                <a:latin typeface="+mn-lt"/>
              </a:rPr>
              <a:t>Domein Brazilië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745CA3A-1013-4129-828C-01E25CFA2E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5990" y="1914119"/>
            <a:ext cx="9144000" cy="2024833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7030A0"/>
                </a:solidFill>
              </a:rPr>
              <a:t>Grote regionale ongelijkheid; Lorenz-</a:t>
            </a:r>
            <a:br>
              <a:rPr lang="nl-NL" sz="2800" dirty="0">
                <a:solidFill>
                  <a:srgbClr val="7030A0"/>
                </a:solidFill>
              </a:rPr>
            </a:br>
            <a:r>
              <a:rPr lang="nl-NL" sz="2800" dirty="0">
                <a:solidFill>
                  <a:srgbClr val="7030A0"/>
                </a:solidFill>
              </a:rPr>
              <a:t>curve / Gini-index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7030A0"/>
                </a:solidFill>
              </a:rPr>
              <a:t>Ook bevolkingsspreiding ongelijk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7030A0"/>
                </a:solidFill>
              </a:rPr>
              <a:t>Bedreigingen: massale ontbossing Amazone-</a:t>
            </a:r>
            <a:br>
              <a:rPr lang="nl-NL" sz="2800" dirty="0">
                <a:solidFill>
                  <a:srgbClr val="7030A0"/>
                </a:solidFill>
              </a:rPr>
            </a:br>
            <a:r>
              <a:rPr lang="nl-NL" sz="2800" dirty="0">
                <a:solidFill>
                  <a:srgbClr val="7030A0"/>
                </a:solidFill>
              </a:rPr>
              <a:t>gebied, ontbreken </a:t>
            </a:r>
            <a:r>
              <a:rPr lang="nl-NL" sz="2800" i="1" dirty="0" err="1">
                <a:solidFill>
                  <a:srgbClr val="7030A0"/>
                </a:solidFill>
              </a:rPr>
              <a:t>good</a:t>
            </a:r>
            <a:r>
              <a:rPr lang="nl-NL" sz="2800" i="1" dirty="0">
                <a:solidFill>
                  <a:srgbClr val="7030A0"/>
                </a:solidFill>
              </a:rPr>
              <a:t> </a:t>
            </a:r>
            <a:r>
              <a:rPr lang="nl-NL" sz="2800" i="1" dirty="0" err="1">
                <a:solidFill>
                  <a:srgbClr val="7030A0"/>
                </a:solidFill>
              </a:rPr>
              <a:t>governance</a:t>
            </a:r>
            <a:r>
              <a:rPr lang="nl-NL" sz="2800" i="1" dirty="0">
                <a:solidFill>
                  <a:srgbClr val="7030A0"/>
                </a:solidFill>
              </a:rPr>
              <a:t>, </a:t>
            </a:r>
            <a:br>
              <a:rPr lang="nl-NL" sz="2800" i="1" dirty="0">
                <a:solidFill>
                  <a:srgbClr val="7030A0"/>
                </a:solidFill>
              </a:rPr>
            </a:br>
            <a:r>
              <a:rPr lang="nl-NL" sz="2800" dirty="0" err="1">
                <a:solidFill>
                  <a:srgbClr val="7030A0"/>
                </a:solidFill>
              </a:rPr>
              <a:t>landgrabbing</a:t>
            </a:r>
            <a:r>
              <a:rPr lang="nl-NL" sz="2800" dirty="0">
                <a:solidFill>
                  <a:srgbClr val="7030A0"/>
                </a:solidFill>
              </a:rPr>
              <a:t>, verdwijnen leefgebied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7030A0"/>
                </a:solidFill>
              </a:rPr>
              <a:t>Kansen: BRICS-land, aantrekken buitenlandse</a:t>
            </a:r>
            <a:br>
              <a:rPr lang="nl-NL" sz="2800" dirty="0">
                <a:solidFill>
                  <a:srgbClr val="7030A0"/>
                </a:solidFill>
              </a:rPr>
            </a:br>
            <a:r>
              <a:rPr lang="nl-NL" sz="2800" dirty="0">
                <a:solidFill>
                  <a:srgbClr val="7030A0"/>
                </a:solidFill>
              </a:rPr>
              <a:t>investeringen, Bolsa </a:t>
            </a:r>
            <a:r>
              <a:rPr lang="nl-NL" sz="2800" dirty="0" err="1">
                <a:solidFill>
                  <a:srgbClr val="7030A0"/>
                </a:solidFill>
              </a:rPr>
              <a:t>Familia</a:t>
            </a:r>
            <a:r>
              <a:rPr lang="nl-NL" sz="2800" dirty="0">
                <a:solidFill>
                  <a:srgbClr val="7030A0"/>
                </a:solidFill>
              </a:rPr>
              <a:t>, lage demografische</a:t>
            </a:r>
            <a:br>
              <a:rPr lang="nl-NL" sz="2800" dirty="0">
                <a:solidFill>
                  <a:srgbClr val="7030A0"/>
                </a:solidFill>
              </a:rPr>
            </a:br>
            <a:r>
              <a:rPr lang="nl-NL" sz="2800" dirty="0">
                <a:solidFill>
                  <a:srgbClr val="7030A0"/>
                </a:solidFill>
              </a:rPr>
              <a:t>druk, aanwezigheid natuurlijke hulpbronnen</a:t>
            </a:r>
          </a:p>
        </p:txBody>
      </p:sp>
      <p:pic>
        <p:nvPicPr>
          <p:cNvPr id="5" name="Afbeelding 3">
            <a:extLst>
              <a:ext uri="{FF2B5EF4-FFF2-40B4-BE49-F238E27FC236}">
                <a16:creationId xmlns:a16="http://schemas.microsoft.com/office/drawing/2014/main" id="{4740CC6D-4B02-142B-7196-512E9FC91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888" y="1296678"/>
            <a:ext cx="4093502" cy="46117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447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468058-DD26-9C62-C780-818BA9804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A8E152-13F4-17A4-C0A0-6768A35D3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098" name="Picture 2" descr="Inequality ... in a photograph | Cities | The Guardian">
            <a:extLst>
              <a:ext uri="{FF2B5EF4-FFF2-40B4-BE49-F238E27FC236}">
                <a16:creationId xmlns:a16="http://schemas.microsoft.com/office/drawing/2014/main" id="{1F230187-4465-2061-C30D-5F37852FA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419" y="681037"/>
            <a:ext cx="8431161" cy="562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3537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BC47F-3C00-5861-81BC-8B98D74BE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0AB4AF-7479-AC34-8E77-973F95DD11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610" y="791059"/>
            <a:ext cx="7450551" cy="1011237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7030A0"/>
                </a:solidFill>
                <a:latin typeface="+mn-lt"/>
              </a:rPr>
              <a:t>Bevolking &amp; Welvaart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D0878E4-6963-57F0-E390-D102D1BAB7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5990" y="1914119"/>
            <a:ext cx="7978578" cy="2024833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7030A0"/>
                </a:solidFill>
              </a:rPr>
              <a:t>Bevolking voornamelijk aan de Oostkust, voornamelijk </a:t>
            </a:r>
            <a:r>
              <a:rPr lang="nl-NL" sz="2800" dirty="0" err="1">
                <a:solidFill>
                  <a:srgbClr val="7030A0"/>
                </a:solidFill>
              </a:rPr>
              <a:t>Zuid-Oosten</a:t>
            </a:r>
            <a:r>
              <a:rPr lang="nl-NL" sz="2800" dirty="0">
                <a:solidFill>
                  <a:srgbClr val="7030A0"/>
                </a:solidFill>
              </a:rPr>
              <a:t> (Rio Sao Paulo)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7030A0"/>
                </a:solidFill>
              </a:rPr>
              <a:t>Door natuurlijke omstandigheden (oceaan, kustvlakte) en economische (werkgelegenheid etc.)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7030A0"/>
                </a:solidFill>
              </a:rPr>
              <a:t>Grote verschillen arm en rijk, </a:t>
            </a:r>
            <a:r>
              <a:rPr lang="nl-NL" sz="2800" dirty="0" err="1">
                <a:solidFill>
                  <a:srgbClr val="7030A0"/>
                </a:solidFill>
              </a:rPr>
              <a:t>favella’s</a:t>
            </a:r>
            <a:r>
              <a:rPr lang="nl-NL" sz="2800" dirty="0">
                <a:solidFill>
                  <a:srgbClr val="7030A0"/>
                </a:solidFill>
              </a:rPr>
              <a:t> tegenover </a:t>
            </a:r>
            <a:r>
              <a:rPr lang="nl-NL" sz="2800" dirty="0" err="1">
                <a:solidFill>
                  <a:srgbClr val="7030A0"/>
                </a:solidFill>
              </a:rPr>
              <a:t>gated</a:t>
            </a:r>
            <a:r>
              <a:rPr lang="nl-NL" sz="2800" dirty="0">
                <a:solidFill>
                  <a:srgbClr val="7030A0"/>
                </a:solidFill>
              </a:rPr>
              <a:t> </a:t>
            </a:r>
            <a:r>
              <a:rPr lang="nl-NL" sz="2800" dirty="0" err="1">
                <a:solidFill>
                  <a:srgbClr val="7030A0"/>
                </a:solidFill>
              </a:rPr>
              <a:t>communities</a:t>
            </a:r>
            <a:endParaRPr lang="nl-NL" sz="2800" dirty="0">
              <a:solidFill>
                <a:srgbClr val="7030A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7030A0"/>
                </a:solidFill>
              </a:rPr>
              <a:t>Nieuwe hoofdstad Brasilia, om meer inwoners naar het binnenland te trekken</a:t>
            </a:r>
          </a:p>
        </p:txBody>
      </p:sp>
      <p:pic>
        <p:nvPicPr>
          <p:cNvPr id="1026" name="Picture 2" descr="Brazilië - Wikipedia">
            <a:extLst>
              <a:ext uri="{FF2B5EF4-FFF2-40B4-BE49-F238E27FC236}">
                <a16:creationId xmlns:a16="http://schemas.microsoft.com/office/drawing/2014/main" id="{C0405717-58FF-0E07-9C55-500C2F650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826" y="1107513"/>
            <a:ext cx="2760564" cy="288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C] De bevolkingsdichtheid van Brazilië in vierkante kilometers (595 x 611)  : r/MapPorn">
            <a:extLst>
              <a:ext uri="{FF2B5EF4-FFF2-40B4-BE49-F238E27FC236}">
                <a16:creationId xmlns:a16="http://schemas.microsoft.com/office/drawing/2014/main" id="{CD9CE8AF-83BF-E80D-0772-4CB4FB403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826" y="4050775"/>
            <a:ext cx="2505751" cy="257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3996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3">
            <a:extLst>
              <a:ext uri="{FF2B5EF4-FFF2-40B4-BE49-F238E27FC236}">
                <a16:creationId xmlns:a16="http://schemas.microsoft.com/office/drawing/2014/main" id="{34F4378A-A21A-B1B2-F571-15BA75043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715" y="184944"/>
            <a:ext cx="6769100" cy="6488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2641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3E401D-BE50-7A08-20F7-25A3ABA41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093934-E445-3A39-C065-9A534E82A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Duizenden Inheemse mensen in protest tijdens Free Land Camp - Greenpeace  Nederland">
            <a:extLst>
              <a:ext uri="{FF2B5EF4-FFF2-40B4-BE49-F238E27FC236}">
                <a16:creationId xmlns:a16="http://schemas.microsoft.com/office/drawing/2014/main" id="{EBE0D066-FAE9-8F0C-7065-BDFB0BAF6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555" y="681037"/>
            <a:ext cx="8622890" cy="57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4222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te leren?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1325164"/>
            <a:ext cx="8972550" cy="5047059"/>
          </a:xfrm>
          <a:prstGeom prst="rect">
            <a:avLst/>
          </a:prstGeom>
          <a:noFill/>
          <a:ln w="38100">
            <a:solidFill>
              <a:srgbClr val="ED7D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r="68750" b="34815"/>
          <a:stretch/>
        </p:blipFill>
        <p:spPr bwMode="auto">
          <a:xfrm>
            <a:off x="1647821" y="449728"/>
            <a:ext cx="5093461" cy="631302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03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035346-8B36-42F6-A8D1-6219FBFA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Sociaal cultureel &amp; Demografie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D74E6B6-DD41-4AB6-B579-8F1A6A02B0E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Optimale demografie voor (</a:t>
            </a:r>
            <a:r>
              <a:rPr lang="nl-NL" dirty="0" err="1"/>
              <a:t>eco</a:t>
            </a:r>
            <a:r>
              <a:rPr lang="nl-NL" dirty="0"/>
              <a:t>) groei!</a:t>
            </a:r>
          </a:p>
          <a:p>
            <a:r>
              <a:rPr lang="nl-NL" dirty="0"/>
              <a:t>Educatie</a:t>
            </a:r>
          </a:p>
          <a:p>
            <a:r>
              <a:rPr lang="nl-NL" dirty="0"/>
              <a:t>TV</a:t>
            </a:r>
          </a:p>
          <a:p>
            <a:r>
              <a:rPr lang="nl-NL" sz="2000" dirty="0"/>
              <a:t>Ook bevolkingsspreiding ongelijk</a:t>
            </a:r>
          </a:p>
          <a:p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1417BF-F9AE-4F29-905F-A167482A1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567" y="1576723"/>
            <a:ext cx="4954991" cy="4399006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FACB866C-6F29-45F2-A17C-BB59C1D07551}"/>
              </a:ext>
            </a:extLst>
          </p:cNvPr>
          <p:cNvSpPr txBox="1">
            <a:spLocks/>
          </p:cNvSpPr>
          <p:nvPr/>
        </p:nvSpPr>
        <p:spPr>
          <a:xfrm>
            <a:off x="6982708" y="1198394"/>
            <a:ext cx="2864708" cy="373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Bevolkingspiramide (2020)</a:t>
            </a:r>
          </a:p>
        </p:txBody>
      </p:sp>
    </p:spTree>
    <p:extLst>
      <p:ext uri="{BB962C8B-B14F-4D97-AF65-F5344CB8AC3E}">
        <p14:creationId xmlns:p14="http://schemas.microsoft.com/office/powerpoint/2010/main" val="14472339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2054CE-B589-4A43-B8BF-4974EBDA1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Politiek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8D8637-69C0-424B-9CCF-6D1BBB30AA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Democratisering – Lastig want?</a:t>
            </a:r>
          </a:p>
          <a:p>
            <a:r>
              <a:rPr lang="nl-NL" dirty="0" err="1"/>
              <a:t>Jair</a:t>
            </a:r>
            <a:r>
              <a:rPr lang="nl-NL" dirty="0"/>
              <a:t> </a:t>
            </a:r>
            <a:r>
              <a:rPr lang="nl-NL" dirty="0" err="1"/>
              <a:t>Bolsonaro</a:t>
            </a:r>
            <a:r>
              <a:rPr lang="nl-NL" dirty="0"/>
              <a:t> (eerst)</a:t>
            </a:r>
          </a:p>
          <a:p>
            <a:r>
              <a:rPr lang="nl-NL" dirty="0"/>
              <a:t>Nu </a:t>
            </a:r>
            <a:r>
              <a:rPr lang="nl-NL" dirty="0" err="1"/>
              <a:t>Lula</a:t>
            </a:r>
            <a:r>
              <a:rPr lang="nl-NL" dirty="0"/>
              <a:t> da Silva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9CB8C9-B7C0-447A-94BD-1394DF8EA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37" y="1690688"/>
            <a:ext cx="5760000" cy="3841919"/>
          </a:xfrm>
          <a:prstGeom prst="rect">
            <a:avLst/>
          </a:prstGeom>
        </p:spPr>
      </p:pic>
      <p:pic>
        <p:nvPicPr>
          <p:cNvPr id="1026" name="Picture 2" descr="Luiz Inácio Lula da Silva - Wikipedia">
            <a:extLst>
              <a:ext uri="{FF2B5EF4-FFF2-40B4-BE49-F238E27FC236}">
                <a16:creationId xmlns:a16="http://schemas.microsoft.com/office/drawing/2014/main" id="{1B3F44BF-31E5-0D5A-F26D-B270B62BB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177" y="2868460"/>
            <a:ext cx="2098984" cy="293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70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B2EF558F-8306-4EB1-38CD-773896989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482" y="100081"/>
            <a:ext cx="11841126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3300" b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4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Vage</a:t>
            </a:r>
            <a:r>
              <a:rPr lang="en-US" altLang="nl-NL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nl-NL" sz="4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antwoordconstructies</a:t>
            </a:r>
            <a:endParaRPr lang="en-US" altLang="nl-NL" sz="4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D06328F4-1143-4757-BCA9-A0BC036B480A}"/>
              </a:ext>
            </a:extLst>
          </p:cNvPr>
          <p:cNvSpPr txBox="1">
            <a:spLocks/>
          </p:cNvSpPr>
          <p:nvPr/>
        </p:nvSpPr>
        <p:spPr>
          <a:xfrm>
            <a:off x="1156733" y="1552605"/>
            <a:ext cx="10724108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nl-NL" dirty="0">
                <a:latin typeface="Segoe UI" panose="020B0502040204020203" pitchFamily="34" charset="0"/>
                <a:cs typeface="Segoe UI" panose="020B0502040204020203" pitchFamily="34" charset="0"/>
              </a:rPr>
              <a:t>… door een ontwikkeling, veranderde het …</a:t>
            </a:r>
          </a:p>
          <a:p>
            <a:pPr>
              <a:lnSpc>
                <a:spcPct val="150000"/>
              </a:lnSpc>
            </a:pPr>
            <a:r>
              <a:rPr lang="nl-NL" dirty="0">
                <a:latin typeface="Segoe UI" panose="020B0502040204020203" pitchFamily="34" charset="0"/>
                <a:cs typeface="Segoe UI" panose="020B0502040204020203" pitchFamily="34" charset="0"/>
              </a:rPr>
              <a:t>… in een gebied …  … ernaast …   …daar… 	…bovenin de kaart</a:t>
            </a:r>
          </a:p>
          <a:p>
            <a:pPr>
              <a:lnSpc>
                <a:spcPct val="150000"/>
              </a:lnSpc>
            </a:pPr>
            <a:r>
              <a:rPr lang="nl-NL" dirty="0">
                <a:latin typeface="Segoe UI" panose="020B0502040204020203" pitchFamily="34" charset="0"/>
                <a:cs typeface="Segoe UI" panose="020B0502040204020203" pitchFamily="34" charset="0"/>
              </a:rPr>
              <a:t>… en dus trekken de mensen weg</a:t>
            </a:r>
          </a:p>
          <a:p>
            <a:pPr>
              <a:lnSpc>
                <a:spcPct val="150000"/>
              </a:lnSpc>
            </a:pPr>
            <a:r>
              <a:rPr lang="nl-NL" dirty="0">
                <a:latin typeface="Segoe UI" panose="020B0502040204020203" pitchFamily="34" charset="0"/>
                <a:cs typeface="Segoe UI" panose="020B0502040204020203" pitchFamily="34" charset="0"/>
              </a:rPr>
              <a:t>… en fabrieken investeren minder, dus…</a:t>
            </a:r>
          </a:p>
          <a:p>
            <a:pPr>
              <a:lnSpc>
                <a:spcPct val="150000"/>
              </a:lnSpc>
            </a:pPr>
            <a:r>
              <a:rPr lang="nl-NL" dirty="0">
                <a:latin typeface="Segoe UI" panose="020B0502040204020203" pitchFamily="34" charset="0"/>
                <a:cs typeface="Segoe UI" panose="020B0502040204020203" pitchFamily="34" charset="0"/>
              </a:rPr>
              <a:t>… , want het gebied heeft een gunstige ligging.</a:t>
            </a:r>
          </a:p>
          <a:p>
            <a:pPr>
              <a:lnSpc>
                <a:spcPct val="150000"/>
              </a:lnSpc>
            </a:pPr>
            <a:r>
              <a:rPr lang="nl-NL" dirty="0">
                <a:latin typeface="Segoe UI" panose="020B0502040204020203" pitchFamily="34" charset="0"/>
                <a:cs typeface="Segoe UI" panose="020B0502040204020203" pitchFamily="34" charset="0"/>
              </a:rPr>
              <a:t>Het broeikaseffect zorgt voor...	Het regiem wordt groter …</a:t>
            </a:r>
          </a:p>
        </p:txBody>
      </p:sp>
    </p:spTree>
    <p:extLst>
      <p:ext uri="{BB962C8B-B14F-4D97-AF65-F5344CB8AC3E}">
        <p14:creationId xmlns:p14="http://schemas.microsoft.com/office/powerpoint/2010/main" val="1329104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953822-0EEA-4557-A0AD-F33E0F9BD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Economie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1298CF-B297-47A1-BE94-EE03F9BB9B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Lorenz-curve</a:t>
            </a:r>
          </a:p>
          <a:p>
            <a:r>
              <a:rPr lang="nl-NL" sz="2000" dirty="0"/>
              <a:t>Grote regionale ongelijkheid; Lorenz-</a:t>
            </a:r>
            <a:br>
              <a:rPr lang="nl-NL" sz="2000" dirty="0"/>
            </a:br>
            <a:r>
              <a:rPr lang="nl-NL" sz="2000" dirty="0"/>
              <a:t>curve / Gini-index</a:t>
            </a:r>
          </a:p>
          <a:p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441288-0FA2-437F-8445-EDED586E4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999" y="2336800"/>
            <a:ext cx="4899853" cy="327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402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5761DF-FB79-4510-09BA-B58D5CC43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Bedreigingen versus kansen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979900E6-3D75-CEC1-0766-F02DCD21F129}"/>
              </a:ext>
            </a:extLst>
          </p:cNvPr>
          <p:cNvSpPr txBox="1">
            <a:spLocks/>
          </p:cNvSpPr>
          <p:nvPr/>
        </p:nvSpPr>
        <p:spPr>
          <a:xfrm>
            <a:off x="545990" y="1914119"/>
            <a:ext cx="9144000" cy="2024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nl-NL" sz="2400" dirty="0"/>
              <a:t>Bedreigingen: massale ontbossing Amazone-</a:t>
            </a:r>
            <a:br>
              <a:rPr lang="nl-NL" sz="2400" dirty="0"/>
            </a:br>
            <a:r>
              <a:rPr lang="nl-NL" sz="2400" dirty="0"/>
              <a:t>gebied, ontbreken </a:t>
            </a:r>
            <a:r>
              <a:rPr lang="nl-NL" sz="2400" i="1" dirty="0" err="1"/>
              <a:t>good</a:t>
            </a:r>
            <a:r>
              <a:rPr lang="nl-NL" sz="2400" i="1" dirty="0"/>
              <a:t> </a:t>
            </a:r>
            <a:r>
              <a:rPr lang="nl-NL" sz="2400" i="1" dirty="0" err="1"/>
              <a:t>governance</a:t>
            </a:r>
            <a:r>
              <a:rPr lang="nl-NL" sz="2400" i="1" dirty="0"/>
              <a:t>, </a:t>
            </a:r>
            <a:br>
              <a:rPr lang="nl-NL" sz="2400" i="1" dirty="0"/>
            </a:br>
            <a:r>
              <a:rPr lang="nl-NL" sz="2400" dirty="0" err="1"/>
              <a:t>landgrabbing</a:t>
            </a:r>
            <a:r>
              <a:rPr lang="nl-NL" sz="2400" dirty="0"/>
              <a:t>, verdwijnen leefgebied</a:t>
            </a:r>
          </a:p>
          <a:p>
            <a:pPr marL="342900" indent="-342900"/>
            <a:r>
              <a:rPr lang="nl-NL" sz="2400" dirty="0"/>
              <a:t>Kansen: BRICS-land, aantrekken buitenlandse</a:t>
            </a:r>
            <a:br>
              <a:rPr lang="nl-NL" sz="2400" dirty="0"/>
            </a:br>
            <a:r>
              <a:rPr lang="nl-NL" sz="2400" dirty="0"/>
              <a:t>investeringen, </a:t>
            </a:r>
            <a:r>
              <a:rPr lang="nl-NL" sz="2400" dirty="0" err="1"/>
              <a:t>Bolsa</a:t>
            </a:r>
            <a:r>
              <a:rPr lang="nl-NL" sz="2400" dirty="0"/>
              <a:t> </a:t>
            </a:r>
            <a:r>
              <a:rPr lang="nl-NL" sz="2400" dirty="0" err="1"/>
              <a:t>Familia</a:t>
            </a:r>
            <a:r>
              <a:rPr lang="nl-NL" sz="2400" dirty="0"/>
              <a:t>, lage demografische</a:t>
            </a:r>
            <a:br>
              <a:rPr lang="nl-NL" sz="2400" dirty="0"/>
            </a:br>
            <a:r>
              <a:rPr lang="nl-NL" sz="2400" dirty="0"/>
              <a:t>druk, aanwezigheid natuurlijke hulpbronnen</a:t>
            </a:r>
          </a:p>
        </p:txBody>
      </p:sp>
      <p:pic>
        <p:nvPicPr>
          <p:cNvPr id="7" name="Afbeelding 3">
            <a:extLst>
              <a:ext uri="{FF2B5EF4-FFF2-40B4-BE49-F238E27FC236}">
                <a16:creationId xmlns:a16="http://schemas.microsoft.com/office/drawing/2014/main" id="{05BD0F54-24CE-067C-FD54-17517F1B9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888" y="1296679"/>
            <a:ext cx="3826564" cy="4311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074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674F6-C562-4F76-84FE-5A6E65846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90" y="224519"/>
            <a:ext cx="6878876" cy="1011237"/>
          </a:xfrm>
        </p:spPr>
        <p:txBody>
          <a:bodyPr>
            <a:normAutofit/>
          </a:bodyPr>
          <a:lstStyle/>
          <a:p>
            <a:pPr algn="l"/>
            <a:r>
              <a:rPr lang="nl-NL" sz="4400" dirty="0">
                <a:latin typeface="Segoe UI" panose="020B0502040204020203" pitchFamily="34" charset="0"/>
                <a:cs typeface="Segoe UI" panose="020B0502040204020203" pitchFamily="34" charset="0"/>
              </a:rPr>
              <a:t>Brazilië: Fysisch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745CA3A-1013-4129-828C-01E25CFA2E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5990" y="1404167"/>
            <a:ext cx="9144000" cy="2024833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dirty="0">
                <a:latin typeface="Segoe UI" panose="020B0502040204020203" pitchFamily="34" charset="0"/>
                <a:cs typeface="Segoe UI" panose="020B0502040204020203" pitchFamily="34" charset="0"/>
              </a:rPr>
              <a:t>Passieve continentrand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dirty="0">
                <a:latin typeface="Segoe UI" panose="020B0502040204020203" pitchFamily="34" charset="0"/>
                <a:cs typeface="Segoe UI" panose="020B0502040204020203" pitchFamily="34" charset="0"/>
              </a:rPr>
              <a:t>Verschillende vegetatietypen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dirty="0">
                <a:latin typeface="Segoe UI" panose="020B0502040204020203" pitchFamily="34" charset="0"/>
                <a:cs typeface="Segoe UI" panose="020B0502040204020203" pitchFamily="34" charset="0"/>
              </a:rPr>
              <a:t>Ertsen!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E30D7E8-75FD-255D-1076-03E135E67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128" y="224519"/>
            <a:ext cx="5374475" cy="6408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23343B7-520E-9EA0-60EB-1B9B0C10B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010" y="2415404"/>
            <a:ext cx="3451252" cy="4223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65334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81290A-FC9E-4F9A-BD06-0ACBA1497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Fysisch 2.0 (globaal)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684677-BF59-4444-9F79-974F409C6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677" y="1561214"/>
            <a:ext cx="5824706" cy="4610254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2F54D610-3DAA-6A33-D742-B42EDB951123}"/>
              </a:ext>
            </a:extLst>
          </p:cNvPr>
          <p:cNvSpPr txBox="1">
            <a:spLocks/>
          </p:cNvSpPr>
          <p:nvPr/>
        </p:nvSpPr>
        <p:spPr>
          <a:xfrm>
            <a:off x="731617" y="2180781"/>
            <a:ext cx="9144000" cy="2024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nl-NL" sz="2400" dirty="0">
                <a:latin typeface="Segoe UI" panose="020B0502040204020203" pitchFamily="34" charset="0"/>
                <a:cs typeface="Segoe UI" panose="020B0502040204020203" pitchFamily="34" charset="0"/>
              </a:rPr>
              <a:t>Invloed ITCZ</a:t>
            </a:r>
          </a:p>
          <a:p>
            <a:pPr marL="342900" indent="-342900"/>
            <a:r>
              <a:rPr lang="nl-NL" sz="2400" dirty="0">
                <a:latin typeface="Segoe UI" panose="020B0502040204020203" pitchFamily="34" charset="0"/>
                <a:cs typeface="Segoe UI" panose="020B0502040204020203" pitchFamily="34" charset="0"/>
              </a:rPr>
              <a:t>Klimaatfactoren</a:t>
            </a:r>
          </a:p>
        </p:txBody>
      </p:sp>
    </p:spTree>
    <p:extLst>
      <p:ext uri="{BB962C8B-B14F-4D97-AF65-F5344CB8AC3E}">
        <p14:creationId xmlns:p14="http://schemas.microsoft.com/office/powerpoint/2010/main" val="26918645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3">
            <a:extLst>
              <a:ext uri="{FF2B5EF4-FFF2-40B4-BE49-F238E27FC236}">
                <a16:creationId xmlns:a16="http://schemas.microsoft.com/office/drawing/2014/main" id="{16A9690D-F218-BCAB-68DF-BF64140E2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03" y="270794"/>
            <a:ext cx="4745528" cy="3158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fbeelding 6">
            <a:extLst>
              <a:ext uri="{FF2B5EF4-FFF2-40B4-BE49-F238E27FC236}">
                <a16:creationId xmlns:a16="http://schemas.microsoft.com/office/drawing/2014/main" id="{59864232-A613-8E76-765E-5006369C7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559" y="295453"/>
            <a:ext cx="4774754" cy="3108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fbeelding 7">
            <a:extLst>
              <a:ext uri="{FF2B5EF4-FFF2-40B4-BE49-F238E27FC236}">
                <a16:creationId xmlns:a16="http://schemas.microsoft.com/office/drawing/2014/main" id="{95A626D2-D336-0B5B-E2F3-A4DA41681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559" y="3453661"/>
            <a:ext cx="4774754" cy="3160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fbeelding 13" descr="Afbeelding met buitenshuis, boom, wolk, strand&#10;&#10;Automatisch gegenereerde beschrijving">
            <a:extLst>
              <a:ext uri="{FF2B5EF4-FFF2-40B4-BE49-F238E27FC236}">
                <a16:creationId xmlns:a16="http://schemas.microsoft.com/office/drawing/2014/main" id="{CBD8E5A5-0E46-4D52-F115-361C9B14EE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03" y="3571033"/>
            <a:ext cx="4552073" cy="3042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958704E-B35A-BDC5-ECEC-341F254FAB89}"/>
              </a:ext>
            </a:extLst>
          </p:cNvPr>
          <p:cNvSpPr txBox="1"/>
          <p:nvPr/>
        </p:nvSpPr>
        <p:spPr>
          <a:xfrm>
            <a:off x="1786467" y="3035007"/>
            <a:ext cx="6101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Selva = Tropisch regenwoud</a:t>
            </a:r>
            <a:endParaRPr lang="nl-NL" dirty="0">
              <a:highlight>
                <a:srgbClr val="FFFF00"/>
              </a:highlight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1B26FDA-5D28-794B-9D76-03AB905FBF4D}"/>
              </a:ext>
            </a:extLst>
          </p:cNvPr>
          <p:cNvSpPr txBox="1"/>
          <p:nvPr/>
        </p:nvSpPr>
        <p:spPr>
          <a:xfrm>
            <a:off x="1588911" y="6113451"/>
            <a:ext cx="6101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Mangrove = Bomen die in zee staan</a:t>
            </a:r>
            <a:endParaRPr lang="nl-NL" dirty="0">
              <a:highlight>
                <a:srgbClr val="FFFF00"/>
              </a:highlight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F5A179E-539D-1AE5-8A2E-25D98CBBC8EA}"/>
              </a:ext>
            </a:extLst>
          </p:cNvPr>
          <p:cNvSpPr txBox="1"/>
          <p:nvPr/>
        </p:nvSpPr>
        <p:spPr>
          <a:xfrm>
            <a:off x="6838245" y="2985685"/>
            <a:ext cx="6101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 err="1"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Caatinga</a:t>
            </a:r>
            <a:r>
              <a:rPr lang="nl-NL" sz="1800" dirty="0"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 = ‘witte woud’ stekelig en akelig</a:t>
            </a:r>
            <a:endParaRPr lang="nl-NL" dirty="0">
              <a:highlight>
                <a:srgbClr val="FFFF00"/>
              </a:highlight>
            </a:endParaRPr>
          </a:p>
        </p:txBody>
      </p:sp>
      <p:pic>
        <p:nvPicPr>
          <p:cNvPr id="8" name="Afbeelding 7" descr="Afbeelding met tekst, schermopname, software, Webpagina&#10;&#10;Automatisch gegenereerde beschrijving">
            <a:extLst>
              <a:ext uri="{FF2B5EF4-FFF2-40B4-BE49-F238E27FC236}">
                <a16:creationId xmlns:a16="http://schemas.microsoft.com/office/drawing/2014/main" id="{9F737473-9B0B-DA20-B7B3-10D6A61BD2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1" t="37584" r="20189" b="28182"/>
          <a:stretch/>
        </p:blipFill>
        <p:spPr>
          <a:xfrm>
            <a:off x="9123509" y="4369313"/>
            <a:ext cx="2959159" cy="1928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5035EA1D-117F-74C2-1198-AF453401FB21}"/>
              </a:ext>
            </a:extLst>
          </p:cNvPr>
          <p:cNvSpPr txBox="1"/>
          <p:nvPr/>
        </p:nvSpPr>
        <p:spPr>
          <a:xfrm>
            <a:off x="6838245" y="6088790"/>
            <a:ext cx="6101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 err="1"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Cerrado</a:t>
            </a:r>
            <a:r>
              <a:rPr lang="nl-NL" sz="1800" dirty="0"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 = Savanne</a:t>
            </a:r>
            <a:endParaRPr lang="nl-NL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109020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3">
            <a:extLst>
              <a:ext uri="{FF2B5EF4-FFF2-40B4-BE49-F238E27FC236}">
                <a16:creationId xmlns:a16="http://schemas.microsoft.com/office/drawing/2014/main" id="{EDB7B74C-D9E6-CFA7-56E1-1530B4B20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89" y="2469673"/>
            <a:ext cx="10002118" cy="174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B674F6-C562-4F76-84FE-5A6E65846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610" y="791059"/>
            <a:ext cx="6913710" cy="1011237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7030A0"/>
                </a:solidFill>
                <a:latin typeface="+mn-lt"/>
              </a:rPr>
              <a:t>Domein Leefomgeving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745CA3A-1013-4129-828C-01E25CFA2E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5989" y="1998525"/>
            <a:ext cx="10187659" cy="2024833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7030A0"/>
                </a:solidFill>
              </a:rPr>
              <a:t>Klimaatverandering: (neerslag)regiem wordt onregelmatiger</a:t>
            </a:r>
          </a:p>
          <a:p>
            <a:pPr algn="l"/>
            <a:endParaRPr lang="nl-NL" sz="2800" dirty="0">
              <a:solidFill>
                <a:srgbClr val="7030A0"/>
              </a:solidFill>
            </a:endParaRPr>
          </a:p>
          <a:p>
            <a:pPr algn="l"/>
            <a:endParaRPr lang="nl-NL" sz="2800" dirty="0">
              <a:solidFill>
                <a:srgbClr val="7030A0"/>
              </a:solidFill>
            </a:endParaRPr>
          </a:p>
          <a:p>
            <a:pPr algn="l"/>
            <a:endParaRPr lang="nl-NL" sz="2800" dirty="0">
              <a:solidFill>
                <a:srgbClr val="7030A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7030A0"/>
                </a:solidFill>
              </a:rPr>
              <a:t>IJsselmeergebied en Zuidwestelijke Delta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7030A0"/>
                </a:solidFill>
              </a:rPr>
              <a:t>Maatregelen in de rivier</a:t>
            </a:r>
          </a:p>
        </p:txBody>
      </p:sp>
    </p:spTree>
    <p:extLst>
      <p:ext uri="{BB962C8B-B14F-4D97-AF65-F5344CB8AC3E}">
        <p14:creationId xmlns:p14="http://schemas.microsoft.com/office/powerpoint/2010/main" val="38343952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38D5825-50E8-4AE7-1F93-03C8A1CFF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22" y="1229969"/>
            <a:ext cx="10736756" cy="507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310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075B86-E530-3832-58B4-1FED2CAC8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8C5DE3-42E0-85D1-C569-E9C7736C6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 descr="IJsselmeergebied - Wikivoyage">
            <a:extLst>
              <a:ext uri="{FF2B5EF4-FFF2-40B4-BE49-F238E27FC236}">
                <a16:creationId xmlns:a16="http://schemas.microsoft.com/office/drawing/2014/main" id="{AC21F9A4-3692-6F8F-209B-F70599B36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73" y="609600"/>
            <a:ext cx="47625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aterveiligheid en vismigratie gaan goed samen in Zuidwestelijke Delta –  AWP Nederland">
            <a:extLst>
              <a:ext uri="{FF2B5EF4-FFF2-40B4-BE49-F238E27FC236}">
                <a16:creationId xmlns:a16="http://schemas.microsoft.com/office/drawing/2014/main" id="{1BE0A903-A010-BD2F-F128-54C0CF0F8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349" y="609599"/>
            <a:ext cx="4400093" cy="563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317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385265-5553-AE17-69A0-233106D26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36BCDB-F861-BD42-0FD1-B0A604CE1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 descr="Hier komt het water in de Rijn vandaan, weer en waterstand">
            <a:extLst>
              <a:ext uri="{FF2B5EF4-FFF2-40B4-BE49-F238E27FC236}">
                <a16:creationId xmlns:a16="http://schemas.microsoft.com/office/drawing/2014/main" id="{DDC56AF6-241A-5A24-2037-EA5DA69A7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1" y="214603"/>
            <a:ext cx="5254704" cy="562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ijn - Schone Rivieren">
            <a:extLst>
              <a:ext uri="{FF2B5EF4-FFF2-40B4-BE49-F238E27FC236}">
                <a16:creationId xmlns:a16="http://schemas.microsoft.com/office/drawing/2014/main" id="{5DB8F907-072E-370F-9608-16289D2B1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856" y="2390272"/>
            <a:ext cx="6361113" cy="424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1932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674F6-C562-4F76-84FE-5A6E65846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667" y="471745"/>
            <a:ext cx="8899990" cy="1011237"/>
          </a:xfrm>
        </p:spPr>
        <p:txBody>
          <a:bodyPr>
            <a:noAutofit/>
          </a:bodyPr>
          <a:lstStyle/>
          <a:p>
            <a:pPr algn="l"/>
            <a:r>
              <a:rPr lang="nl-NL" sz="44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IJsselmeergebied: spuien</a:t>
            </a:r>
            <a:endParaRPr lang="nl-NL" sz="3600" dirty="0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Spuien van verzilt IJsselmeerwater blijft voorlopig nodig - Waterforum">
            <a:extLst>
              <a:ext uri="{FF2B5EF4-FFF2-40B4-BE49-F238E27FC236}">
                <a16:creationId xmlns:a16="http://schemas.microsoft.com/office/drawing/2014/main" id="{C477FD8B-6AB8-FABE-E9D0-DA0236791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67" y="1846858"/>
            <a:ext cx="5633356" cy="4225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BFA73C8-266B-F529-E5F2-AF17E6580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372" y="2180419"/>
            <a:ext cx="6067832" cy="355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16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1F4D0B-D8EE-44F1-9EE7-272D10832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642" y="642240"/>
            <a:ext cx="10515600" cy="1325563"/>
          </a:xfrm>
        </p:spPr>
        <p:txBody>
          <a:bodyPr/>
          <a:lstStyle/>
          <a:p>
            <a:r>
              <a:rPr lang="nl-NL" dirty="0">
                <a:solidFill>
                  <a:srgbClr val="7030A0"/>
                </a:solidFill>
                <a:latin typeface="+mn-lt"/>
              </a:rPr>
              <a:t>Schaalniveaus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7E2D7E-29AE-44D4-8056-A1F9C8C74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967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Vijf schaalniveaus: </a:t>
            </a:r>
          </a:p>
          <a:p>
            <a:pPr marL="342900" indent="-342900">
              <a:buAutoNum type="arabicParenR"/>
            </a:pPr>
            <a:r>
              <a:rPr lang="nl-NL" dirty="0"/>
              <a:t>Mondiaal of globaal (wereld)</a:t>
            </a:r>
          </a:p>
          <a:p>
            <a:pPr marL="342900" indent="-342900">
              <a:buAutoNum type="arabicParenR"/>
            </a:pPr>
            <a:r>
              <a:rPr lang="nl-NL" dirty="0"/>
              <a:t>Continentaal (continent)</a:t>
            </a:r>
          </a:p>
          <a:p>
            <a:pPr marL="342900" indent="-342900">
              <a:buAutoNum type="arabicParenR"/>
            </a:pPr>
            <a:r>
              <a:rPr lang="nl-NL" dirty="0"/>
              <a:t>Nationaal (land)</a:t>
            </a:r>
          </a:p>
          <a:p>
            <a:pPr marL="342900" indent="-342900">
              <a:buAutoNum type="arabicParenR"/>
            </a:pPr>
            <a:r>
              <a:rPr lang="nl-NL" dirty="0"/>
              <a:t>Regionaal (provincie/ regio)</a:t>
            </a:r>
          </a:p>
          <a:p>
            <a:pPr marL="342900" indent="-342900">
              <a:buAutoNum type="arabicParenR"/>
            </a:pPr>
            <a:r>
              <a:rPr lang="nl-NL" dirty="0"/>
              <a:t>Lokaal (wijk, stad)</a:t>
            </a:r>
          </a:p>
          <a:p>
            <a:pPr marL="0" indent="0">
              <a:spcAft>
                <a:spcPts val="400"/>
              </a:spcAft>
              <a:buNone/>
            </a:pPr>
            <a:endParaRPr lang="nl-NL" sz="2000" dirty="0"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indent="0">
              <a:spcAft>
                <a:spcPts val="400"/>
              </a:spcAft>
              <a:buNone/>
            </a:pPr>
            <a:endParaRPr lang="nl-NL" sz="2000" dirty="0"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indent="0">
              <a:spcAft>
                <a:spcPts val="400"/>
              </a:spcAft>
              <a:buNone/>
            </a:pPr>
            <a:endParaRPr lang="nl-NL" sz="2000" dirty="0"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  <a:p>
            <a:pPr marL="0" indent="0">
              <a:buNone/>
            </a:pPr>
            <a:endParaRPr lang="nl-NL" sz="2000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A5CF2D6-4FA0-A74C-AAED-A7517BBE5055}"/>
              </a:ext>
            </a:extLst>
          </p:cNvPr>
          <p:cNvSpPr txBox="1"/>
          <p:nvPr/>
        </p:nvSpPr>
        <p:spPr>
          <a:xfrm>
            <a:off x="3468829" y="2105632"/>
            <a:ext cx="2692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Uitzoomen</a:t>
            </a:r>
            <a:r>
              <a:rPr lang="nl-NL" sz="3200" b="1" dirty="0"/>
              <a:t> -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729A9C9-1DFA-3F41-9C0D-55C1B23672C0}"/>
              </a:ext>
            </a:extLst>
          </p:cNvPr>
          <p:cNvSpPr txBox="1"/>
          <p:nvPr/>
        </p:nvSpPr>
        <p:spPr>
          <a:xfrm>
            <a:off x="3517066" y="5040997"/>
            <a:ext cx="2170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Inzoomen</a:t>
            </a:r>
            <a:r>
              <a:rPr lang="nl-NL" sz="3200" b="1" dirty="0"/>
              <a:t> +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2F6265B-8F22-2048-9C42-DBB52C705F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6767" y="2179736"/>
            <a:ext cx="5490173" cy="337324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313C9C4-646B-5E47-A0E9-7C5890D62C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9167" y="1651493"/>
            <a:ext cx="2760264" cy="420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227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674F6-C562-4F76-84FE-5A6E65846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667" y="471745"/>
            <a:ext cx="6913710" cy="1011237"/>
          </a:xfrm>
        </p:spPr>
        <p:txBody>
          <a:bodyPr>
            <a:normAutofit/>
          </a:bodyPr>
          <a:lstStyle/>
          <a:p>
            <a:r>
              <a:rPr lang="nl-NL" sz="4400" dirty="0">
                <a:latin typeface="Segoe UI" panose="020B0502040204020203" pitchFamily="34" charset="0"/>
                <a:cs typeface="Segoe UI" panose="020B0502040204020203" pitchFamily="34" charset="0"/>
              </a:rPr>
              <a:t>Drietrapsstrategie</a:t>
            </a:r>
          </a:p>
        </p:txBody>
      </p:sp>
      <p:pic>
        <p:nvPicPr>
          <p:cNvPr id="10" name="Afbeelding 1">
            <a:extLst>
              <a:ext uri="{FF2B5EF4-FFF2-40B4-BE49-F238E27FC236}">
                <a16:creationId xmlns:a16="http://schemas.microsoft.com/office/drawing/2014/main" id="{F238663E-C701-89ED-B7BA-0397B793D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429" y="977363"/>
            <a:ext cx="2909189" cy="1871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C3EF262-4BB1-F8FE-678C-B737D35BC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538" y="3184944"/>
            <a:ext cx="4948397" cy="23696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98B0685-B557-9E08-1A1F-EF5F7CD78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2023" y="3232245"/>
            <a:ext cx="2831414" cy="1975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Afbeelding 5">
            <a:extLst>
              <a:ext uri="{FF2B5EF4-FFF2-40B4-BE49-F238E27FC236}">
                <a16:creationId xmlns:a16="http://schemas.microsoft.com/office/drawing/2014/main" id="{085BD779-E497-85A3-A163-0ADFA4F749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9" y="1459702"/>
            <a:ext cx="4825272" cy="1608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7D80BE05-E0E6-B856-B087-C01543D4A1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667" y="5398298"/>
            <a:ext cx="3880440" cy="1200615"/>
          </a:xfrm>
          <a:prstGeom prst="rect">
            <a:avLst/>
          </a:prstGeom>
        </p:spPr>
      </p:pic>
      <p:sp>
        <p:nvSpPr>
          <p:cNvPr id="17" name="Pijl: gebogen 16">
            <a:extLst>
              <a:ext uri="{FF2B5EF4-FFF2-40B4-BE49-F238E27FC236}">
                <a16:creationId xmlns:a16="http://schemas.microsoft.com/office/drawing/2014/main" id="{9A2BA86D-7D31-4F1D-74E2-3D67514BB881}"/>
              </a:ext>
            </a:extLst>
          </p:cNvPr>
          <p:cNvSpPr/>
          <p:nvPr/>
        </p:nvSpPr>
        <p:spPr>
          <a:xfrm flipH="1" flipV="1">
            <a:off x="4644571" y="5774469"/>
            <a:ext cx="2480765" cy="430342"/>
          </a:xfrm>
          <a:prstGeom prst="bentArrow">
            <a:avLst>
              <a:gd name="adj1" fmla="val 25000"/>
              <a:gd name="adj2" fmla="val 30059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8" name="Pijl: gebogen 17">
            <a:extLst>
              <a:ext uri="{FF2B5EF4-FFF2-40B4-BE49-F238E27FC236}">
                <a16:creationId xmlns:a16="http://schemas.microsoft.com/office/drawing/2014/main" id="{4B920B95-E13C-E1A3-7711-8F3A7AC5B003}"/>
              </a:ext>
            </a:extLst>
          </p:cNvPr>
          <p:cNvSpPr/>
          <p:nvPr/>
        </p:nvSpPr>
        <p:spPr>
          <a:xfrm rot="5400000" flipH="1" flipV="1">
            <a:off x="2303522" y="2652010"/>
            <a:ext cx="528160" cy="1553980"/>
          </a:xfrm>
          <a:prstGeom prst="bentArrow">
            <a:avLst>
              <a:gd name="adj1" fmla="val 25000"/>
              <a:gd name="adj2" fmla="val 30687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9" name="Pijl: gebogen 18">
            <a:extLst>
              <a:ext uri="{FF2B5EF4-FFF2-40B4-BE49-F238E27FC236}">
                <a16:creationId xmlns:a16="http://schemas.microsoft.com/office/drawing/2014/main" id="{69D2F1F1-0626-26B2-3D77-9EA0291DDFB2}"/>
              </a:ext>
            </a:extLst>
          </p:cNvPr>
          <p:cNvSpPr/>
          <p:nvPr/>
        </p:nvSpPr>
        <p:spPr>
          <a:xfrm>
            <a:off x="5631543" y="2346464"/>
            <a:ext cx="1814285" cy="72129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0" name="Plusteken 19">
            <a:extLst>
              <a:ext uri="{FF2B5EF4-FFF2-40B4-BE49-F238E27FC236}">
                <a16:creationId xmlns:a16="http://schemas.microsoft.com/office/drawing/2014/main" id="{029194B0-A903-F237-6C65-535DA73879E6}"/>
              </a:ext>
            </a:extLst>
          </p:cNvPr>
          <p:cNvSpPr/>
          <p:nvPr/>
        </p:nvSpPr>
        <p:spPr>
          <a:xfrm>
            <a:off x="10456618" y="2346464"/>
            <a:ext cx="784494" cy="67040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84231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1" descr="C:\Users\zws\AppData\Local\Microsoft\Windows\INetCache\Content.Word\563629-04-07-01.jpg">
            <a:extLst>
              <a:ext uri="{FF2B5EF4-FFF2-40B4-BE49-F238E27FC236}">
                <a16:creationId xmlns:a16="http://schemas.microsoft.com/office/drawing/2014/main" id="{99EED8E3-6BA8-417C-7BBD-94C7B1338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9390" y="549419"/>
            <a:ext cx="6453809" cy="575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B674F6-C562-4F76-84FE-5A6E65846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061" y="791059"/>
            <a:ext cx="4373217" cy="1011237"/>
          </a:xfrm>
        </p:spPr>
        <p:txBody>
          <a:bodyPr>
            <a:noAutofit/>
          </a:bodyPr>
          <a:lstStyle/>
          <a:p>
            <a:r>
              <a:rPr lang="nl-NL" dirty="0">
                <a:solidFill>
                  <a:srgbClr val="7030A0"/>
                </a:solidFill>
                <a:latin typeface="+mn-lt"/>
              </a:rPr>
              <a:t>Buurtprofiel</a:t>
            </a:r>
          </a:p>
        </p:txBody>
      </p:sp>
    </p:spTree>
    <p:extLst>
      <p:ext uri="{BB962C8B-B14F-4D97-AF65-F5344CB8AC3E}">
        <p14:creationId xmlns:p14="http://schemas.microsoft.com/office/powerpoint/2010/main" val="23727441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674F6-C562-4F76-84FE-5A6E65846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060" y="791059"/>
            <a:ext cx="5910469" cy="1011237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7030A0"/>
                </a:solidFill>
                <a:latin typeface="+mn-lt"/>
              </a:rPr>
              <a:t>Herstructurering</a:t>
            </a:r>
          </a:p>
        </p:txBody>
      </p:sp>
      <p:pic>
        <p:nvPicPr>
          <p:cNvPr id="7" name="Picture 4" descr="Afbeeldingsresultaat voor cultuurfabriek veghel">
            <a:extLst>
              <a:ext uri="{FF2B5EF4-FFF2-40B4-BE49-F238E27FC236}">
                <a16:creationId xmlns:a16="http://schemas.microsoft.com/office/drawing/2014/main" id="{E83CD2FC-1BD8-0682-DBC6-31F87BE27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468" y="1863220"/>
            <a:ext cx="5764341" cy="4327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A4006E60-1922-D4DC-E426-6BFD48E201D8}"/>
              </a:ext>
            </a:extLst>
          </p:cNvPr>
          <p:cNvGrpSpPr/>
          <p:nvPr/>
        </p:nvGrpSpPr>
        <p:grpSpPr>
          <a:xfrm>
            <a:off x="6949585" y="1296677"/>
            <a:ext cx="3882537" cy="4971202"/>
            <a:chOff x="6949585" y="1296677"/>
            <a:chExt cx="3882537" cy="4971202"/>
          </a:xfrm>
        </p:grpSpPr>
        <p:pic>
          <p:nvPicPr>
            <p:cNvPr id="9" name="Picture 2" descr="Afbeeldingsresultaat voor oude philipsfabrieken eindhoven">
              <a:extLst>
                <a:ext uri="{FF2B5EF4-FFF2-40B4-BE49-F238E27FC236}">
                  <a16:creationId xmlns:a16="http://schemas.microsoft.com/office/drawing/2014/main" id="{32C539CB-2194-EA76-6BAB-3EC31668E3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9585" y="1296677"/>
              <a:ext cx="3882537" cy="24932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Afbeeldingsresultaat voor strijp-s">
              <a:extLst>
                <a:ext uri="{FF2B5EF4-FFF2-40B4-BE49-F238E27FC236}">
                  <a16:creationId xmlns:a16="http://schemas.microsoft.com/office/drawing/2014/main" id="{60E6EEC8-078B-C668-4181-A4D486E528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1699" y="3789952"/>
              <a:ext cx="3880423" cy="247792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3707273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674F6-C562-4F76-84FE-5A6E65846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060" y="791059"/>
            <a:ext cx="5062331" cy="1011237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7030A0"/>
                </a:solidFill>
                <a:latin typeface="+mn-lt"/>
              </a:rPr>
              <a:t>Gentrification</a:t>
            </a:r>
          </a:p>
        </p:txBody>
      </p:sp>
      <p:pic>
        <p:nvPicPr>
          <p:cNvPr id="7170" name="Picture 2" descr="De beleving van de opgeleefde arbeiderswijk Klarendal (Arnhem)  Gentrification PDF Free Download">
            <a:extLst>
              <a:ext uri="{FF2B5EF4-FFF2-40B4-BE49-F238E27FC236}">
                <a16:creationId xmlns:a16="http://schemas.microsoft.com/office/drawing/2014/main" id="{C0CE235C-4A77-FB07-E2CF-A093B847D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6295" y="1802296"/>
            <a:ext cx="7165667" cy="4770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853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B83C7E-872D-D7A2-8EB5-DBA3551E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Geografische dimensies 2.0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EBB3283-3611-43E6-4A4E-C52F0D28D4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D12751E-4F60-9AB1-1E5D-8E5AEEF7C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96" y="1406994"/>
            <a:ext cx="5857875" cy="50863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2E5C0F0-93AE-6FBC-0860-E7C99D557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771" y="1671168"/>
            <a:ext cx="5308600" cy="2481943"/>
          </a:xfrm>
          <a:prstGeom prst="rect">
            <a:avLst/>
          </a:prstGeom>
        </p:spPr>
      </p:pic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05E5199C-9EDA-F506-017D-C8616311EB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623419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angepast 1">
      <a:majorFont>
        <a:latin typeface="Effra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7bdf434-8271-45be-9229-b36057b16eca">
      <Terms xmlns="http://schemas.microsoft.com/office/infopath/2007/PartnerControls"/>
    </lcf76f155ced4ddcb4097134ff3c332f>
    <TaxCatchAll xmlns="403b03e0-f3b3-4df8-8b82-7dc7d4ddf28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69612985F38A4696AAD18D581E630E" ma:contentTypeVersion="11" ma:contentTypeDescription="Een nieuw document maken." ma:contentTypeScope="" ma:versionID="a29b2695f712cf7a05b1cef6d3acfc21">
  <xsd:schema xmlns:xsd="http://www.w3.org/2001/XMLSchema" xmlns:xs="http://www.w3.org/2001/XMLSchema" xmlns:p="http://schemas.microsoft.com/office/2006/metadata/properties" xmlns:ns2="f7bdf434-8271-45be-9229-b36057b16eca" xmlns:ns3="403b03e0-f3b3-4df8-8b82-7dc7d4ddf286" targetNamespace="http://schemas.microsoft.com/office/2006/metadata/properties" ma:root="true" ma:fieldsID="b8ed36d4f6667af175760fddac04732e" ns2:_="" ns3:_="">
    <xsd:import namespace="f7bdf434-8271-45be-9229-b36057b16eca"/>
    <xsd:import namespace="403b03e0-f3b3-4df8-8b82-7dc7d4ddf2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bdf434-8271-45be-9229-b36057b16e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8afbf0a4-60f2-4de2-9c19-1cfcaa6785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3b03e0-f3b3-4df8-8b82-7dc7d4ddf286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53339e9d-23b0-4d36-af82-861bde34df63}" ma:internalName="TaxCatchAll" ma:showField="CatchAllData" ma:web="403b03e0-f3b3-4df8-8b82-7dc7d4ddf2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1BC580-947A-4107-8AF5-50C7CD04590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2A64BCF-F95D-41F2-B3E1-49290C13CB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911BE3-458F-4CD2-B9A7-8357EA2B015B}"/>
</file>

<file path=docProps/app.xml><?xml version="1.0" encoding="utf-8"?>
<Properties xmlns="http://schemas.openxmlformats.org/officeDocument/2006/extended-properties" xmlns:vt="http://schemas.openxmlformats.org/officeDocument/2006/docPropsVTypes">
  <TotalTime>1462</TotalTime>
  <Words>1955</Words>
  <Application>Microsoft Macintosh PowerPoint</Application>
  <PresentationFormat>Breedbeeld</PresentationFormat>
  <Paragraphs>491</Paragraphs>
  <Slides>83</Slides>
  <Notes>49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83</vt:i4>
      </vt:variant>
    </vt:vector>
  </HeadingPairs>
  <TitlesOfParts>
    <vt:vector size="90" baseType="lpstr">
      <vt:lpstr>Arial</vt:lpstr>
      <vt:lpstr>Calibri</vt:lpstr>
      <vt:lpstr>Effra</vt:lpstr>
      <vt:lpstr>Quattrocento Sans</vt:lpstr>
      <vt:lpstr>Segoe UI</vt:lpstr>
      <vt:lpstr>Wingdings</vt:lpstr>
      <vt:lpstr>Kantoorthema</vt:lpstr>
      <vt:lpstr>Aardrijkskunde algemeen </vt:lpstr>
      <vt:lpstr>Scoreoverzicht  examen 2025</vt:lpstr>
      <vt:lpstr>Afwenteling in tijd en ruimte</vt:lpstr>
      <vt:lpstr>Geografische dimensies </vt:lpstr>
      <vt:lpstr>Type vragen herkennen</vt:lpstr>
      <vt:lpstr>Er is meer…</vt:lpstr>
      <vt:lpstr>PowerPoint-presentatie</vt:lpstr>
      <vt:lpstr>Schaalniveaus</vt:lpstr>
      <vt:lpstr>Geografische dimensies 2.0</vt:lpstr>
      <vt:lpstr>Domein Wereld</vt:lpstr>
      <vt:lpstr>PowerPoint-presentatie</vt:lpstr>
      <vt:lpstr>BRICS-MIT landen</vt:lpstr>
      <vt:lpstr>Demografisch transitiemodel</vt:lpstr>
      <vt:lpstr>Centrum-periferie model</vt:lpstr>
      <vt:lpstr>Push-pull model</vt:lpstr>
      <vt:lpstr>PowerPoint-presentatie</vt:lpstr>
      <vt:lpstr>Domein: Aarde</vt:lpstr>
      <vt:lpstr>Convergentie (1)</vt:lpstr>
      <vt:lpstr>Convergentie (2)</vt:lpstr>
      <vt:lpstr>Divergente plaatgrenzen</vt:lpstr>
      <vt:lpstr>Transforme plaatgrenzen</vt:lpstr>
      <vt:lpstr>Hotspots</vt:lpstr>
      <vt:lpstr>Domein Aarde: Endogeen vs. Exogeen</vt:lpstr>
      <vt:lpstr>Endogeen vs. Exogeen</vt:lpstr>
      <vt:lpstr>PowerPoint-presentatie</vt:lpstr>
      <vt:lpstr>Stap 1:  Verwering</vt:lpstr>
      <vt:lpstr>Stap 2: Erosie</vt:lpstr>
      <vt:lpstr>Stap 3: Sedimentatie</vt:lpstr>
      <vt:lpstr>Klimaat</vt:lpstr>
      <vt:lpstr>Klimaat en Köppen</vt:lpstr>
      <vt:lpstr>PowerPoint-presentatie</vt:lpstr>
      <vt:lpstr>ITCZ</vt:lpstr>
      <vt:lpstr>Mondiale luchtstromen</vt:lpstr>
      <vt:lpstr>Klimaat</vt:lpstr>
      <vt:lpstr>Invloed breedteligging</vt:lpstr>
      <vt:lpstr>ITCZ</vt:lpstr>
      <vt:lpstr>Passaatwinden</vt:lpstr>
      <vt:lpstr>Moessonwinden 1.0</vt:lpstr>
      <vt:lpstr>Moessonwinden 2.0</vt:lpstr>
      <vt:lpstr>Stappenplan ITCZ</vt:lpstr>
      <vt:lpstr>Klimaatsysteem van Köppen</vt:lpstr>
      <vt:lpstr>Klimaatsysteem van Köppen 2.0</vt:lpstr>
      <vt:lpstr>B- Klimaat</vt:lpstr>
      <vt:lpstr>E- Klimaat</vt:lpstr>
      <vt:lpstr>PowerPoint-presentatie</vt:lpstr>
      <vt:lpstr>Stollingsgesteentes</vt:lpstr>
      <vt:lpstr>Sedimentgesteente</vt:lpstr>
      <vt:lpstr>Sedimentgesteente</vt:lpstr>
      <vt:lpstr>Sedimentgesteente (2)</vt:lpstr>
      <vt:lpstr>Metamorf gesteente</vt:lpstr>
      <vt:lpstr>Metamorf gesteente (2)</vt:lpstr>
      <vt:lpstr>De cirkel rond</vt:lpstr>
      <vt:lpstr>Samenvattend</vt:lpstr>
      <vt:lpstr>Endogeen - Platentektoniek</vt:lpstr>
      <vt:lpstr>Plaatgrenzen</vt:lpstr>
      <vt:lpstr>Ridge push vs slab pull</vt:lpstr>
      <vt:lpstr>Ridge push vs slab pull  Waar is de subductiezone?</vt:lpstr>
      <vt:lpstr>Vulkanen</vt:lpstr>
      <vt:lpstr>Type vulkanen</vt:lpstr>
      <vt:lpstr>Hotspots</vt:lpstr>
      <vt:lpstr>Vulkanen - erupties</vt:lpstr>
      <vt:lpstr>Domein Brazilië</vt:lpstr>
      <vt:lpstr>PowerPoint-presentatie</vt:lpstr>
      <vt:lpstr>Bevolking &amp; Welvaart</vt:lpstr>
      <vt:lpstr>PowerPoint-presentatie</vt:lpstr>
      <vt:lpstr>PowerPoint-presentatie</vt:lpstr>
      <vt:lpstr>Hoe te leren?</vt:lpstr>
      <vt:lpstr>Sociaal cultureel &amp; Demografie</vt:lpstr>
      <vt:lpstr>Politiek</vt:lpstr>
      <vt:lpstr>Economie</vt:lpstr>
      <vt:lpstr>Bedreigingen versus kansen</vt:lpstr>
      <vt:lpstr>Brazilië: Fysisch</vt:lpstr>
      <vt:lpstr>Fysisch 2.0 (globaal)</vt:lpstr>
      <vt:lpstr>PowerPoint-presentatie</vt:lpstr>
      <vt:lpstr>Domein Leefomgeving</vt:lpstr>
      <vt:lpstr>PowerPoint-presentatie</vt:lpstr>
      <vt:lpstr>PowerPoint-presentatie</vt:lpstr>
      <vt:lpstr>PowerPoint-presentatie</vt:lpstr>
      <vt:lpstr>IJsselmeergebied: spuien</vt:lpstr>
      <vt:lpstr>Drietrapsstrategie</vt:lpstr>
      <vt:lpstr>Buurtprofiel</vt:lpstr>
      <vt:lpstr>Herstructurering</vt:lpstr>
      <vt:lpstr>Gentrification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Jos Stolper</dc:creator>
  <cp:lastModifiedBy>Roy Helmerhorst</cp:lastModifiedBy>
  <cp:revision>17</cp:revision>
  <dcterms:created xsi:type="dcterms:W3CDTF">2022-04-29T11:47:46Z</dcterms:created>
  <dcterms:modified xsi:type="dcterms:W3CDTF">2025-05-20T10:36:03Z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0x0101000A69612985F38A4696AAD18D581E630E</vt:lpwstr>
  </property>
  <property fmtid="{D5CDD505-2E9C-101B-9397-08002B2CF9AE}" pid="3" name="MediaServiceImageTags">
    <vt:lpwstr/>
  </property>
</Properties>
</file>