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5143500" cx="9144000"/>
  <p:notesSz cx="6858000" cy="9144000"/>
  <p:embeddedFontLst>
    <p:embeddedFont>
      <p:font typeface="Playfair Display Medium"/>
      <p:regular r:id="rId29"/>
      <p:bold r:id="rId30"/>
      <p:italic r:id="rId31"/>
      <p:boldItalic r:id="rId32"/>
    </p:embeddedFont>
    <p:embeddedFont>
      <p:font typeface="Playfair Display"/>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37252B2-BFF2-42BD-AA25-2A7121C9274D}">
  <a:tblStyle styleId="{937252B2-BFF2-42BD-AA25-2A7121C9274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5E43E586-D38C-4911-81B8-F375FFA61096}"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font" Target="fonts/PlayfairDisplay-bold.fntdata"/><Relationship Id="rId25" Type="http://schemas.openxmlformats.org/officeDocument/2006/relationships/slide" Target="slides/slide19.xml"/><Relationship Id="rId7" Type="http://schemas.openxmlformats.org/officeDocument/2006/relationships/slide" Target="slides/slide1.xml"/><Relationship Id="rId33" Type="http://schemas.openxmlformats.org/officeDocument/2006/relationships/font" Target="fonts/PlayfairDisplay-regular.fntdata"/><Relationship Id="rId12" Type="http://schemas.openxmlformats.org/officeDocument/2006/relationships/slide" Target="slides/slide6.xml"/><Relationship Id="rId17" Type="http://schemas.openxmlformats.org/officeDocument/2006/relationships/slide" Target="slides/slide11.xml"/><Relationship Id="rId38" Type="http://schemas.openxmlformats.org/officeDocument/2006/relationships/customXml" Target="../customXml/item2.xml"/><Relationship Id="rId20" Type="http://schemas.openxmlformats.org/officeDocument/2006/relationships/slide" Target="slides/slide14.xml"/><Relationship Id="rId2" Type="http://schemas.openxmlformats.org/officeDocument/2006/relationships/viewProps" Target="viewProps.xml"/><Relationship Id="rId29" Type="http://schemas.openxmlformats.org/officeDocument/2006/relationships/font" Target="fonts/PlayfairDisplayMedium-regular.fntdata"/><Relationship Id="rId16" Type="http://schemas.openxmlformats.org/officeDocument/2006/relationships/slide" Target="slides/slide10.xml"/><Relationship Id="rId24" Type="http://schemas.openxmlformats.org/officeDocument/2006/relationships/slide" Target="slides/slide18.xml"/><Relationship Id="rId1" Type="http://schemas.openxmlformats.org/officeDocument/2006/relationships/theme" Target="theme/theme1.xml"/><Relationship Id="rId6" Type="http://schemas.openxmlformats.org/officeDocument/2006/relationships/notesMaster" Target="notesMasters/notesMaster1.xml"/><Relationship Id="rId11" Type="http://schemas.openxmlformats.org/officeDocument/2006/relationships/slide" Target="slides/slide5.xml"/><Relationship Id="rId32" Type="http://schemas.openxmlformats.org/officeDocument/2006/relationships/font" Target="fonts/PlayfairDisplayMedium-boldItalic.fntdata"/><Relationship Id="rId37" Type="http://schemas.openxmlformats.org/officeDocument/2006/relationships/customXml" Target="../customXml/item1.xml"/><Relationship Id="rId23" Type="http://schemas.openxmlformats.org/officeDocument/2006/relationships/slide" Target="slides/slide17.xml"/><Relationship Id="rId28" Type="http://schemas.openxmlformats.org/officeDocument/2006/relationships/slide" Target="slides/slide22.xml"/><Relationship Id="rId5" Type="http://schemas.openxmlformats.org/officeDocument/2006/relationships/slideMaster" Target="slideMasters/slideMaster1.xml"/><Relationship Id="rId15" Type="http://schemas.openxmlformats.org/officeDocument/2006/relationships/slide" Target="slides/slide9.xml"/><Relationship Id="rId36" Type="http://schemas.openxmlformats.org/officeDocument/2006/relationships/font" Target="fonts/PlayfairDisplay-boldItalic.fntdata"/><Relationship Id="rId31" Type="http://schemas.openxmlformats.org/officeDocument/2006/relationships/font" Target="fonts/PlayfairDisplayMedium-italic.fntdata"/><Relationship Id="rId10" Type="http://schemas.openxmlformats.org/officeDocument/2006/relationships/slide" Target="slides/slide4.xml"/><Relationship Id="rId19" Type="http://schemas.openxmlformats.org/officeDocument/2006/relationships/slide" Target="slides/slide13.xml"/><Relationship Id="rId22" Type="http://schemas.openxmlformats.org/officeDocument/2006/relationships/slide" Target="slides/slide16.xml"/><Relationship Id="rId4" Type="http://schemas.openxmlformats.org/officeDocument/2006/relationships/tableStyles" Target="tableStyles.xml"/><Relationship Id="rId9" Type="http://schemas.openxmlformats.org/officeDocument/2006/relationships/slide" Target="slides/slide3.xml"/><Relationship Id="rId27" Type="http://schemas.openxmlformats.org/officeDocument/2006/relationships/slide" Target="slides/slide21.xml"/><Relationship Id="rId30" Type="http://schemas.openxmlformats.org/officeDocument/2006/relationships/font" Target="fonts/PlayfairDisplayMedium-bold.fntdata"/><Relationship Id="rId35" Type="http://schemas.openxmlformats.org/officeDocument/2006/relationships/font" Target="fonts/PlayfairDisplay-italic.fntdata"/><Relationship Id="rId14" Type="http://schemas.openxmlformats.org/officeDocument/2006/relationships/slide" Target="slides/slide8.xml"/><Relationship Id="rId8" Type="http://schemas.openxmlformats.org/officeDocument/2006/relationships/slide" Target="slides/slide2.xml"/><Relationship Id="rId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5b237e9c5f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35b237e9c5f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35b237e9c5f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35b237e9c5f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5b237e9c5f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35b237e9c5f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5b237e9c5f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35b237e9c5f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Installatievraag over inzicht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5b237e9c5f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35b237e9c5f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Installatievraag over inzicht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35b237e9c5f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35b237e9c5f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nl">
                <a:solidFill>
                  <a:schemeClr val="dk1"/>
                </a:solidFill>
              </a:rPr>
              <a:t>1. Lees goed wat er wordt gevraagd</a:t>
            </a:r>
            <a:br>
              <a:rPr b="1" lang="nl">
                <a:solidFill>
                  <a:schemeClr val="dk1"/>
                </a:solidFill>
              </a:rPr>
            </a:br>
            <a:r>
              <a:rPr lang="nl">
                <a:solidFill>
                  <a:schemeClr val="dk1"/>
                </a:solidFill>
              </a:rPr>
              <a:t> Kijk naar woorden als: </a:t>
            </a:r>
            <a:r>
              <a:rPr i="1" lang="nl">
                <a:solidFill>
                  <a:schemeClr val="dk1"/>
                </a:solidFill>
              </a:rPr>
              <a:t>noem</a:t>
            </a:r>
            <a:r>
              <a:rPr lang="nl">
                <a:solidFill>
                  <a:schemeClr val="dk1"/>
                </a:solidFill>
              </a:rPr>
              <a:t>, </a:t>
            </a:r>
            <a:r>
              <a:rPr i="1" lang="nl">
                <a:solidFill>
                  <a:schemeClr val="dk1"/>
                </a:solidFill>
              </a:rPr>
              <a:t>leg uit</a:t>
            </a:r>
            <a:r>
              <a:rPr lang="nl">
                <a:solidFill>
                  <a:schemeClr val="dk1"/>
                </a:solidFill>
              </a:rPr>
              <a:t>, </a:t>
            </a:r>
            <a:r>
              <a:rPr i="1" lang="nl">
                <a:solidFill>
                  <a:schemeClr val="dk1"/>
                </a:solidFill>
              </a:rPr>
              <a:t>vergelijk</a:t>
            </a:r>
            <a:r>
              <a:rPr lang="nl">
                <a:solidFill>
                  <a:schemeClr val="dk1"/>
                </a:solidFill>
              </a:rPr>
              <a:t>, </a:t>
            </a:r>
            <a:r>
              <a:rPr i="1" lang="nl">
                <a:solidFill>
                  <a:schemeClr val="dk1"/>
                </a:solidFill>
              </a:rPr>
              <a:t>wat is het verschil tussen...</a:t>
            </a:r>
            <a:br>
              <a:rPr i="1" lang="nl">
                <a:solidFill>
                  <a:schemeClr val="dk1"/>
                </a:solidFill>
              </a:rPr>
            </a:br>
            <a:r>
              <a:rPr lang="nl">
                <a:solidFill>
                  <a:schemeClr val="dk1"/>
                </a:solidFill>
              </a:rPr>
              <a:t> Die geven aan wat je precies moet doen.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nl">
                <a:solidFill>
                  <a:schemeClr val="dk1"/>
                </a:solidFill>
              </a:rPr>
              <a:t>2. Antwoord in zinnen, geen losse woorden</a:t>
            </a:r>
            <a:br>
              <a:rPr b="1" lang="nl">
                <a:solidFill>
                  <a:schemeClr val="dk1"/>
                </a:solidFill>
              </a:rPr>
            </a:br>
            <a:r>
              <a:rPr lang="nl">
                <a:solidFill>
                  <a:schemeClr val="dk1"/>
                </a:solidFill>
              </a:rPr>
              <a:t> Schrijf duidelijk op </a:t>
            </a:r>
            <a:r>
              <a:rPr i="1" lang="nl">
                <a:solidFill>
                  <a:schemeClr val="dk1"/>
                </a:solidFill>
              </a:rPr>
              <a:t>wat je bedoelt</a:t>
            </a:r>
            <a:r>
              <a:rPr lang="nl">
                <a:solidFill>
                  <a:schemeClr val="dk1"/>
                </a:solidFill>
              </a:rPr>
              <a:t> en leg het kort uit. Dat levert vaak extra punten op.</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nl">
                <a:solidFill>
                  <a:schemeClr val="dk1"/>
                </a:solidFill>
              </a:rPr>
              <a:t>3. </a:t>
            </a:r>
            <a:r>
              <a:rPr b="1" lang="nl">
                <a:solidFill>
                  <a:schemeClr val="dk1"/>
                </a:solidFill>
              </a:rPr>
              <a:t>Gebruik beeldende begrippen</a:t>
            </a:r>
            <a:br>
              <a:rPr b="1" lang="nl">
                <a:solidFill>
                  <a:schemeClr val="dk1"/>
                </a:solidFill>
              </a:rPr>
            </a:br>
            <a:r>
              <a:rPr lang="nl">
                <a:solidFill>
                  <a:schemeClr val="dk1"/>
                </a:solidFill>
              </a:rPr>
              <a:t> Denk aan woorden als:</a:t>
            </a:r>
            <a:r>
              <a:rPr b="1" lang="nl">
                <a:solidFill>
                  <a:schemeClr val="dk1"/>
                </a:solidFill>
              </a:rPr>
              <a:t>kleur</a:t>
            </a:r>
            <a:r>
              <a:rPr lang="nl">
                <a:solidFill>
                  <a:schemeClr val="dk1"/>
                </a:solidFill>
              </a:rPr>
              <a:t>, </a:t>
            </a:r>
            <a:r>
              <a:rPr b="1" lang="nl">
                <a:solidFill>
                  <a:schemeClr val="dk1"/>
                </a:solidFill>
              </a:rPr>
              <a:t>vorm</a:t>
            </a:r>
            <a:r>
              <a:rPr lang="nl">
                <a:solidFill>
                  <a:schemeClr val="dk1"/>
                </a:solidFill>
              </a:rPr>
              <a:t>, </a:t>
            </a:r>
            <a:r>
              <a:rPr b="1" lang="nl">
                <a:solidFill>
                  <a:schemeClr val="dk1"/>
                </a:solidFill>
              </a:rPr>
              <a:t>ruimte</a:t>
            </a:r>
            <a:r>
              <a:rPr lang="nl">
                <a:solidFill>
                  <a:schemeClr val="dk1"/>
                </a:solidFill>
              </a:rPr>
              <a:t>, </a:t>
            </a:r>
            <a:r>
              <a:rPr b="1" lang="nl">
                <a:solidFill>
                  <a:schemeClr val="dk1"/>
                </a:solidFill>
              </a:rPr>
              <a:t>licht</a:t>
            </a:r>
            <a:r>
              <a:rPr lang="nl">
                <a:solidFill>
                  <a:schemeClr val="dk1"/>
                </a:solidFill>
              </a:rPr>
              <a:t>, </a:t>
            </a:r>
            <a:r>
              <a:rPr b="1" lang="nl">
                <a:solidFill>
                  <a:schemeClr val="dk1"/>
                </a:solidFill>
              </a:rPr>
              <a:t>compositie</a:t>
            </a:r>
            <a:r>
              <a:rPr lang="nl">
                <a:solidFill>
                  <a:schemeClr val="dk1"/>
                </a:solidFill>
              </a:rPr>
              <a:t>, </a:t>
            </a:r>
            <a:r>
              <a:rPr b="1" lang="nl">
                <a:solidFill>
                  <a:schemeClr val="dk1"/>
                </a:solidFill>
              </a:rPr>
              <a:t>materiaal</a:t>
            </a:r>
            <a:r>
              <a:rPr lang="nl">
                <a:solidFill>
                  <a:schemeClr val="dk1"/>
                </a:solidFill>
              </a:rPr>
              <a:t>, </a:t>
            </a:r>
            <a:r>
              <a:rPr b="1" lang="nl">
                <a:solidFill>
                  <a:schemeClr val="dk1"/>
                </a:solidFill>
              </a:rPr>
              <a:t>techniek </a:t>
            </a:r>
            <a:r>
              <a:rPr lang="nl">
                <a:solidFill>
                  <a:schemeClr val="dk1"/>
                </a:solidFill>
              </a:rPr>
              <a:t>Deze woorden helpen je om precies te beschrijven wat je ziet.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nl">
                <a:solidFill>
                  <a:schemeClr val="dk1"/>
                </a:solidFill>
              </a:rPr>
              <a:t>4. Kijk goed naar het kunstwerk in de vraag</a:t>
            </a:r>
            <a:br>
              <a:rPr b="1" lang="nl">
                <a:solidFill>
                  <a:schemeClr val="dk1"/>
                </a:solidFill>
              </a:rPr>
            </a:br>
            <a:r>
              <a:rPr lang="nl">
                <a:solidFill>
                  <a:schemeClr val="dk1"/>
                </a:solidFill>
              </a:rPr>
              <a:t> Gebruik voorbeelden uit het beeld zelf. Dus: “Je ziet dat de kunstenaar donkere kleuren gebruikt om een sombere sfeer te maken.”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nl">
                <a:solidFill>
                  <a:schemeClr val="dk1"/>
                </a:solidFill>
              </a:rPr>
              <a:t>5. </a:t>
            </a:r>
            <a:r>
              <a:rPr b="1" lang="nl">
                <a:solidFill>
                  <a:schemeClr val="dk1"/>
                </a:solidFill>
              </a:rPr>
              <a:t>Vergelijk netjes als er om gevraagd wordt</a:t>
            </a:r>
            <a:br>
              <a:rPr b="1" lang="nl">
                <a:solidFill>
                  <a:schemeClr val="dk1"/>
                </a:solidFill>
              </a:rPr>
            </a:br>
            <a:r>
              <a:rPr lang="nl">
                <a:solidFill>
                  <a:schemeClr val="dk1"/>
                </a:solidFill>
              </a:rPr>
              <a:t>Zeg bijvoorbeeld: “Beeld 1 is realistisch, terwijl beeld 2 juist heel abstract is.”</a:t>
            </a:r>
            <a:br>
              <a:rPr lang="nl">
                <a:solidFill>
                  <a:schemeClr val="dk1"/>
                </a:solidFill>
              </a:rPr>
            </a:br>
            <a:r>
              <a:rPr lang="nl">
                <a:solidFill>
                  <a:schemeClr val="dk1"/>
                </a:solidFill>
              </a:rPr>
              <a:t>Benoem bij allebei </a:t>
            </a:r>
            <a:r>
              <a:rPr i="1" lang="nl">
                <a:solidFill>
                  <a:schemeClr val="dk1"/>
                </a:solidFill>
              </a:rPr>
              <a:t>wat je ziet</a:t>
            </a:r>
            <a:r>
              <a:rPr lang="nl">
                <a:solidFill>
                  <a:schemeClr val="dk1"/>
                </a:solidFill>
              </a:rPr>
              <a:t> en </a:t>
            </a:r>
            <a:r>
              <a:rPr i="1" lang="nl">
                <a:solidFill>
                  <a:schemeClr val="dk1"/>
                </a:solidFill>
              </a:rPr>
              <a:t>wat het verschil is</a:t>
            </a:r>
            <a:r>
              <a:rPr lang="nl">
                <a:solidFill>
                  <a:schemeClr val="dk1"/>
                </a:solidFill>
              </a:rPr>
              <a: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nl">
                <a:solidFill>
                  <a:schemeClr val="dk1"/>
                </a:solidFill>
              </a:rPr>
              <a:t>6. Blijf bij de vraag</a:t>
            </a:r>
            <a:br>
              <a:rPr b="1" lang="nl">
                <a:solidFill>
                  <a:schemeClr val="dk1"/>
                </a:solidFill>
              </a:rPr>
            </a:br>
            <a:r>
              <a:rPr lang="nl">
                <a:solidFill>
                  <a:schemeClr val="dk1"/>
                </a:solidFill>
              </a:rPr>
              <a:t>Schrijf niet te veel extra dingen op. Dat kost tijd en levert geen extra punten op.</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nl">
                <a:solidFill>
                  <a:schemeClr val="dk1"/>
                </a:solidFill>
              </a:rPr>
              <a:t>7. Ken het verschil tussen 'voorstelling' en 'vormgeving'</a:t>
            </a:r>
            <a:br>
              <a:rPr b="1" lang="nl">
                <a:solidFill>
                  <a:schemeClr val="dk1"/>
                </a:solidFill>
              </a:rPr>
            </a:br>
            <a:r>
              <a:rPr b="1" lang="nl">
                <a:solidFill>
                  <a:schemeClr val="dk1"/>
                </a:solidFill>
              </a:rPr>
              <a:t>Voorstelling</a:t>
            </a:r>
            <a:r>
              <a:rPr lang="nl">
                <a:solidFill>
                  <a:schemeClr val="dk1"/>
                </a:solidFill>
              </a:rPr>
              <a:t> = </a:t>
            </a:r>
            <a:r>
              <a:rPr i="1" lang="nl">
                <a:solidFill>
                  <a:schemeClr val="dk1"/>
                </a:solidFill>
              </a:rPr>
              <a:t>Wat zie je? Wat wordt er afgebeeld?</a:t>
            </a:r>
            <a:br>
              <a:rPr i="1" lang="nl">
                <a:solidFill>
                  <a:schemeClr val="dk1"/>
                </a:solidFill>
              </a:rPr>
            </a:br>
            <a:r>
              <a:rPr b="1" lang="nl">
                <a:solidFill>
                  <a:schemeClr val="dk1"/>
                </a:solidFill>
              </a:rPr>
              <a:t>Vormgeving</a:t>
            </a:r>
            <a:r>
              <a:rPr lang="nl">
                <a:solidFill>
                  <a:schemeClr val="dk1"/>
                </a:solidFill>
              </a:rPr>
              <a:t> = </a:t>
            </a:r>
            <a:r>
              <a:rPr i="1" lang="nl">
                <a:solidFill>
                  <a:schemeClr val="dk1"/>
                </a:solidFill>
              </a:rPr>
              <a:t>Hoe is het gemaakt? Welke kleuren, lijnen, materialen zijn gebruikt?</a:t>
            </a:r>
            <a:endParaRPr i="1">
              <a:solidFill>
                <a:schemeClr val="dk1"/>
              </a:solidFill>
            </a:endParaRPr>
          </a:p>
          <a:p>
            <a:pPr indent="0" lvl="0" marL="0" rtl="0" algn="l">
              <a:lnSpc>
                <a:spcPct val="115000"/>
              </a:lnSpc>
              <a:spcBef>
                <a:spcPts val="1200"/>
              </a:spcBef>
              <a:spcAft>
                <a:spcPts val="1200"/>
              </a:spcAft>
              <a:buClr>
                <a:schemeClr val="dk1"/>
              </a:buClr>
              <a:buSzPts val="1100"/>
              <a:buFont typeface="Arial"/>
              <a:buNone/>
            </a:pPr>
            <a:r>
              <a:rPr lang="nl">
                <a:solidFill>
                  <a:schemeClr val="dk1"/>
                </a:solidFill>
              </a:rPr>
              <a:t>8.</a:t>
            </a:r>
            <a:r>
              <a:rPr b="1" lang="nl">
                <a:solidFill>
                  <a:schemeClr val="dk1"/>
                </a:solidFill>
              </a:rPr>
              <a:t> Gebruik je eigen woorden, maar wees duidelijk</a:t>
            </a:r>
            <a:br>
              <a:rPr b="1" lang="nl">
                <a:solidFill>
                  <a:schemeClr val="dk1"/>
                </a:solidFill>
              </a:rPr>
            </a:br>
            <a:r>
              <a:rPr lang="nl">
                <a:solidFill>
                  <a:schemeClr val="dk1"/>
                </a:solidFill>
              </a:rPr>
              <a:t> Je hoeft geen moeilijke taal te gebruiken, maar je antwoord moet wel kloppen.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5a2a4e877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35a2a4e877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nl"/>
              <a:t>1. Passend: Geschikt of juist voor een bepaalde situatie; iets dat klopt of goed aansluit.</a:t>
            </a:r>
            <a:endParaRPr/>
          </a:p>
          <a:p>
            <a:pPr indent="0" lvl="0" marL="0" rtl="0" algn="l">
              <a:lnSpc>
                <a:spcPct val="115000"/>
              </a:lnSpc>
              <a:spcBef>
                <a:spcPts val="0"/>
              </a:spcBef>
              <a:spcAft>
                <a:spcPts val="0"/>
              </a:spcAft>
              <a:buNone/>
            </a:pPr>
            <a:r>
              <a:rPr lang="nl"/>
              <a:t>   Voorbeeld: De kleding was passend voor de gelegenheid.</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nl"/>
              <a:t>2. Proporties: De onderlinge verhoudingen tussen de afmetingen van iets.</a:t>
            </a:r>
            <a:endParaRPr/>
          </a:p>
          <a:p>
            <a:pPr indent="0" lvl="0" marL="0" rtl="0" algn="l">
              <a:lnSpc>
                <a:spcPct val="115000"/>
              </a:lnSpc>
              <a:spcBef>
                <a:spcPts val="0"/>
              </a:spcBef>
              <a:spcAft>
                <a:spcPts val="0"/>
              </a:spcAft>
              <a:buClr>
                <a:schemeClr val="dk1"/>
              </a:buClr>
              <a:buSzPts val="1100"/>
              <a:buFont typeface="Arial"/>
              <a:buNone/>
            </a:pPr>
            <a:r>
              <a:rPr lang="nl"/>
              <a:t>   Voorbeeld: Het beeld had mooie proporties, alles was in balans.</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nl"/>
              <a:t>3. Groots: Indrukwekkend, groot van opzet of ambitie; met veel uitstraling of betekenis.</a:t>
            </a:r>
            <a:endParaRPr/>
          </a:p>
          <a:p>
            <a:pPr indent="0" lvl="0" marL="0" rtl="0" algn="l">
              <a:lnSpc>
                <a:spcPct val="115000"/>
              </a:lnSpc>
              <a:spcBef>
                <a:spcPts val="0"/>
              </a:spcBef>
              <a:spcAft>
                <a:spcPts val="0"/>
              </a:spcAft>
              <a:buClr>
                <a:schemeClr val="dk1"/>
              </a:buClr>
              <a:buSzPts val="1100"/>
              <a:buFont typeface="Arial"/>
              <a:buNone/>
            </a:pPr>
            <a:r>
              <a:rPr lang="nl"/>
              <a:t>   Voorbeeld: Het was een groots feest.</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nl"/>
              <a:t>4. Eigenzinnig: Iemand die zijn eigen ideeën volgt en zich weinig aantrekt van wat anderen vinden.</a:t>
            </a:r>
            <a:endParaRPr/>
          </a:p>
          <a:p>
            <a:pPr indent="0" lvl="0" marL="0" rtl="0" algn="l">
              <a:lnSpc>
                <a:spcPct val="115000"/>
              </a:lnSpc>
              <a:spcBef>
                <a:spcPts val="0"/>
              </a:spcBef>
              <a:spcAft>
                <a:spcPts val="0"/>
              </a:spcAft>
              <a:buClr>
                <a:schemeClr val="dk1"/>
              </a:buClr>
              <a:buSzPts val="1100"/>
              <a:buFont typeface="Arial"/>
              <a:buNone/>
            </a:pPr>
            <a:r>
              <a:rPr lang="nl"/>
              <a:t>   Voorbeeld: Ze is een eigenzinnige kunstenaar.</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nl"/>
              <a:t>5. Verhoudingen: De manier waarop dingen zich tot elkaar verhouden in grootte, aantal of betekenis.</a:t>
            </a:r>
            <a:endParaRPr/>
          </a:p>
          <a:p>
            <a:pPr indent="0" lvl="0" marL="0" rtl="0" algn="l">
              <a:lnSpc>
                <a:spcPct val="115000"/>
              </a:lnSpc>
              <a:spcBef>
                <a:spcPts val="0"/>
              </a:spcBef>
              <a:spcAft>
                <a:spcPts val="0"/>
              </a:spcAft>
              <a:buClr>
                <a:schemeClr val="dk1"/>
              </a:buClr>
              <a:buSzPts val="1100"/>
              <a:buFont typeface="Arial"/>
              <a:buNone/>
            </a:pPr>
            <a:r>
              <a:rPr lang="nl"/>
              <a:t>   Voorbeeld: De verhoudingen in het schilderij zijn realistisch.</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nl"/>
              <a:t>6. Aangepast: Veranderd zodat het geschikt is voor een bepaalde situatie of persoon.</a:t>
            </a:r>
            <a:endParaRPr/>
          </a:p>
          <a:p>
            <a:pPr indent="0" lvl="0" marL="0" rtl="0" algn="l">
              <a:lnSpc>
                <a:spcPct val="115000"/>
              </a:lnSpc>
              <a:spcBef>
                <a:spcPts val="0"/>
              </a:spcBef>
              <a:spcAft>
                <a:spcPts val="0"/>
              </a:spcAft>
              <a:buNone/>
            </a:pPr>
            <a:r>
              <a:rPr lang="nl"/>
              <a:t>   Voorbeeld: De woning is aangepast voor rolstoelgebruikers.</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nl"/>
              <a:t>7. Menselijk: Iets dat betrekking heeft op mensen, of eigenschappen die typerend zijn voor mensen (zoals medeleven, fouten maken).</a:t>
            </a:r>
            <a:endParaRPr/>
          </a:p>
          <a:p>
            <a:pPr indent="0" lvl="0" marL="0" rtl="0" algn="l">
              <a:lnSpc>
                <a:spcPct val="115000"/>
              </a:lnSpc>
              <a:spcBef>
                <a:spcPts val="0"/>
              </a:spcBef>
              <a:spcAft>
                <a:spcPts val="0"/>
              </a:spcAft>
              <a:buClr>
                <a:schemeClr val="dk1"/>
              </a:buClr>
              <a:buSzPts val="1100"/>
              <a:buFont typeface="Arial"/>
              <a:buNone/>
            </a:pPr>
            <a:r>
              <a:rPr lang="nl"/>
              <a:t>   Voorbeeld: Fouten maken is menselijk.</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nl"/>
              <a:t>8. Excentriek:Afwijkend van het gewone; opvallend anders in gedrag, kleding of stijl.</a:t>
            </a:r>
            <a:endParaRPr/>
          </a:p>
          <a:p>
            <a:pPr indent="0" lvl="0" marL="0" rtl="0" algn="l">
              <a:lnSpc>
                <a:spcPct val="115000"/>
              </a:lnSpc>
              <a:spcBef>
                <a:spcPts val="0"/>
              </a:spcBef>
              <a:spcAft>
                <a:spcPts val="0"/>
              </a:spcAft>
              <a:buClr>
                <a:schemeClr val="dk1"/>
              </a:buClr>
              <a:buSzPts val="1100"/>
              <a:buFont typeface="Arial"/>
              <a:buNone/>
            </a:pPr>
            <a:r>
              <a:rPr lang="nl"/>
              <a:t>   Voorbeeld: Hij had een excentrieke smaak.</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nl"/>
              <a:t>9. Betekenisvol:  Iets dat belangrijk is of een diepere waarde of boodschap heeft.</a:t>
            </a:r>
            <a:endParaRPr/>
          </a:p>
          <a:p>
            <a:pPr indent="0" lvl="0" marL="0" rtl="0" algn="l">
              <a:lnSpc>
                <a:spcPct val="115000"/>
              </a:lnSpc>
              <a:spcBef>
                <a:spcPts val="0"/>
              </a:spcBef>
              <a:spcAft>
                <a:spcPts val="0"/>
              </a:spcAft>
              <a:buClr>
                <a:schemeClr val="dk1"/>
              </a:buClr>
              <a:buSzPts val="1100"/>
              <a:buFont typeface="Arial"/>
              <a:buNone/>
            </a:pPr>
            <a:r>
              <a:rPr lang="nl"/>
              <a:t>   Voorbeeld: Dat moment was erg betekenisvol voor haar.</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nl"/>
              <a:t>10. In opdracht: Iets dat gedaan wordt omdat iemand anders het heeft gevraagd of betaald.</a:t>
            </a:r>
            <a:endParaRPr/>
          </a:p>
          <a:p>
            <a:pPr indent="0" lvl="0" marL="0" rtl="0" algn="l">
              <a:lnSpc>
                <a:spcPct val="115000"/>
              </a:lnSpc>
              <a:spcBef>
                <a:spcPts val="0"/>
              </a:spcBef>
              <a:spcAft>
                <a:spcPts val="0"/>
              </a:spcAft>
              <a:buClr>
                <a:schemeClr val="dk1"/>
              </a:buClr>
              <a:buSzPts val="1100"/>
              <a:buFont typeface="Arial"/>
              <a:buNone/>
            </a:pPr>
            <a:r>
              <a:rPr lang="nl"/>
              <a:t>    Voorbeeld: Het kunstwerk werd in opdracht gemaakt voor een verzamelaar.</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35a2a4e877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35a2a4e877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lnSpc>
                <a:spcPct val="115000"/>
              </a:lnSpc>
              <a:spcBef>
                <a:spcPts val="0"/>
              </a:spcBef>
              <a:spcAft>
                <a:spcPts val="0"/>
              </a:spcAft>
              <a:buClr>
                <a:schemeClr val="dk1"/>
              </a:buClr>
              <a:buSzPts val="1000"/>
              <a:buChar char="-"/>
            </a:pPr>
            <a:r>
              <a:rPr lang="nl" sz="1000">
                <a:solidFill>
                  <a:schemeClr val="dk1"/>
                </a:solidFill>
              </a:rPr>
              <a:t>Boodschap over te brengen</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nl" sz="1000">
                <a:solidFill>
                  <a:schemeClr val="dk1"/>
                </a:solidFill>
              </a:rPr>
              <a:t>Wanneer je van helemaal niemand iets aantrekt, niet in de maat lopen en je eigen gang gaat, dan houd je vast aan je eigen maat</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nl" sz="1000">
                <a:solidFill>
                  <a:schemeClr val="dk1"/>
                </a:solidFill>
              </a:rPr>
              <a:t>Maatwerk: Moet er bijvoorbeeld rekening gehouden met een ruimte, de vorm van muren, de eisen van de opdrachtgever. Zoiets kan de kunstenaar beperken in de eigen artistieke vrijheid. </a:t>
            </a:r>
            <a:endParaRPr sz="1000">
              <a:solidFill>
                <a:schemeClr val="dk1"/>
              </a:solidFill>
            </a:endParaRPr>
          </a:p>
          <a:p>
            <a:pPr indent="0" lvl="0" marL="0" rtl="0" algn="l">
              <a:lnSpc>
                <a:spcPct val="115000"/>
              </a:lnSpc>
              <a:spcBef>
                <a:spcPts val="1200"/>
              </a:spcBef>
              <a:spcAft>
                <a:spcPts val="0"/>
              </a:spcAft>
              <a:buNone/>
            </a:pPr>
            <a:r>
              <a:rPr lang="nl" sz="1000">
                <a:solidFill>
                  <a:schemeClr val="dk1"/>
                </a:solidFill>
              </a:rPr>
              <a:t>Het formaat heeft invloed op het de manier waarop je een kunstwerk ziet en ervaart. Soms vergroot een formaat de zeggingskracht van een kunstwerk en kan het je aan het denken zetten. Er zijn enorme kunstwerken, waar je haast niet omheen kunt, en dus ook niet om de boodschap ervan. Soms voegt een afwijkend formaat humor of verwondering toe aan het kunstwerk. </a:t>
            </a:r>
            <a:endParaRPr sz="1000">
              <a:solidFill>
                <a:schemeClr val="dk1"/>
              </a:solidFill>
            </a:endParaRPr>
          </a:p>
          <a:p>
            <a:pPr indent="0" lvl="0" marL="0" rtl="0" algn="l">
              <a:lnSpc>
                <a:spcPct val="115000"/>
              </a:lnSpc>
              <a:spcBef>
                <a:spcPts val="1200"/>
              </a:spcBef>
              <a:spcAft>
                <a:spcPts val="0"/>
              </a:spcAft>
              <a:buNone/>
            </a:pPr>
            <a:r>
              <a:t/>
            </a:r>
            <a:endParaRPr sz="1000">
              <a:solidFill>
                <a:schemeClr val="dk1"/>
              </a:solidFill>
            </a:endParaRPr>
          </a:p>
          <a:p>
            <a:pPr indent="0" lvl="0" marL="0" rtl="0" algn="l">
              <a:lnSpc>
                <a:spcPct val="115000"/>
              </a:lnSpc>
              <a:spcBef>
                <a:spcPts val="1200"/>
              </a:spcBef>
              <a:spcAft>
                <a:spcPts val="1200"/>
              </a:spcAft>
              <a:buNone/>
            </a:pPr>
            <a:r>
              <a:rPr lang="nl" sz="1000">
                <a:solidFill>
                  <a:schemeClr val="dk1"/>
                </a:solidFill>
              </a:rPr>
              <a:t>In museum Voorlinden zijn wel heel bijzondere liften te vinden: ze zijn net iets hoger dan de enkels van een volwassene. De liften zijn gebouwd op een schaal van 1:7,5 en verdwijnen naar een onbekende bestemming in een gebouw dat geen verdiepingen telt. De kunstenaar Maurizio Cattelan speelt met zijn miniatuurliftjes een kopieer- en verkleinspel dat je met andere ogen naar de realiteit laat kijken. Herkenning en vervreemding gaan hand in hand – precies waar het de kunstenaar om te doen is.</a:t>
            </a:r>
            <a:endParaRPr sz="100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5a5d801c1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35a5d801c1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sz="1350">
                <a:solidFill>
                  <a:srgbClr val="343434"/>
                </a:solidFill>
                <a:highlight>
                  <a:srgbClr val="FFFFFF"/>
                </a:highlight>
              </a:rPr>
              <a:t>Ron Mueck maakt hyperrealistische mensfiguren, die hij tot in het kleinste detail uitwerkt. Ze lijken van vlees en bloed, maar zijn gemaakt van polyesterhars en silicone. Hij maakt ze nooit levensgroot, maar kleiner of groter dan de werkelijkheid. </a:t>
            </a:r>
            <a:r>
              <a:rPr i="1" lang="nl" sz="1350">
                <a:solidFill>
                  <a:srgbClr val="343434"/>
                </a:solidFill>
              </a:rPr>
              <a:t>Couple under an Umbrella</a:t>
            </a:r>
            <a:r>
              <a:rPr lang="nl" sz="1350">
                <a:solidFill>
                  <a:srgbClr val="343434"/>
                </a:solidFill>
                <a:highlight>
                  <a:srgbClr val="FFFFFF"/>
                </a:highlight>
              </a:rPr>
              <a:t> is exact twee keer zo groot als wij. De kunstenaar verbeeldt de gewone mens, maar maakt geen portretten van bestaande personen. Ze hebben iets universeels en heel herkenbaars, ondanks hun bijzondere formaat.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5a2a4e8771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35a2a4e877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Wet van </a:t>
            </a:r>
            <a:r>
              <a:rPr lang="nl"/>
              <a:t>vitruvius</a:t>
            </a:r>
            <a:endParaRPr/>
          </a:p>
          <a:p>
            <a:pPr indent="-298450" lvl="0" marL="457200" rtl="0" algn="l">
              <a:spcBef>
                <a:spcPts val="0"/>
              </a:spcBef>
              <a:spcAft>
                <a:spcPts val="0"/>
              </a:spcAft>
              <a:buSzPts val="1100"/>
              <a:buChar char="-"/>
            </a:pPr>
            <a:r>
              <a:rPr lang="nl"/>
              <a:t>In de klassieke oudheid beschreef Vitruvius de architectuur van die tijd. Hij had het idee dat de mens de maat is van alle dingen. Alleen als er gebouwd  wordt met verhoudingen zoals die van het menselijke lichaam, dan krijg je mooie, evenwichtige gebouwen. Zo’n 1500 jaar later verwerkte Leonardo da Vinci dit idee in een tekening, die bekend is als De Vitruviusman. De Franse-Zwitserse architect Le Corbusier bedacht een eigen schaal voor verhoudingen in de architectuur: De modulor.</a:t>
            </a:r>
            <a:endParaRPr/>
          </a:p>
          <a:p>
            <a:pPr indent="-298450" lvl="0" marL="457200" rtl="0" algn="l">
              <a:spcBef>
                <a:spcPts val="0"/>
              </a:spcBef>
              <a:spcAft>
                <a:spcPts val="0"/>
              </a:spcAft>
              <a:buSzPts val="1100"/>
              <a:buChar char="-"/>
            </a:pPr>
            <a:r>
              <a:rPr lang="nl"/>
              <a:t>In de beeldende kunst neem bijvoorbeeld Jannis Kounellis de mens als uitgangspunt voor zijn werk. Al jaren werkt hij met de maat van ‘twee bedden’, dat wil zeggen, twee keer 90 x 200 centimeter per deel, zo ongeveer de maat van een mens. </a:t>
            </a:r>
            <a:endParaRPr/>
          </a:p>
          <a:p>
            <a:pPr indent="-298450" lvl="0" marL="457200" rtl="0" algn="l">
              <a:spcBef>
                <a:spcPts val="0"/>
              </a:spcBef>
              <a:spcAft>
                <a:spcPts val="0"/>
              </a:spcAft>
              <a:buSzPts val="1100"/>
              <a:buChar char="-"/>
            </a:pPr>
            <a:r>
              <a:rPr lang="nl"/>
              <a:t>Let op: Het er bij het examen niet om de verschillende maatsystemen te kennen, wel moet je begrijpen dat er soms rekening wordt gehouden met de mens als maateenheid. </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nl"/>
              <a:t>Veel kunstenaars werken met de maat van de mens of gebruiken zichzelf als uitgangspunt. Dan verhoudt het kunstwerk zich tot het eigen lichaam van de kunstenaar. Dat is praktisch, je kent jezelf het este maar het helpt ook bij het ontwerpen van een goed zittende stoel of een functionele rugzak soms speelt schoonheid een rol, ment ontwerpt dan bijvoorbeeld gebouwen met een maatsysteem dat rekening houdt met de menselijke maat. Men vindt dat je alleen daarmee tot evenwichtige en harmonieuze ontwerpen komt. </a:t>
            </a:r>
            <a:endParaRPr/>
          </a:p>
          <a:p>
            <a:pPr indent="-298450" lvl="0" marL="457200" rtl="0" algn="l">
              <a:spcBef>
                <a:spcPts val="0"/>
              </a:spcBef>
              <a:spcAft>
                <a:spcPts val="0"/>
              </a:spcAft>
              <a:buSzPts val="1100"/>
              <a:buChar char="-"/>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35b237e9c5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35b237e9c5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5a2a4e8771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35a2a4e8771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35a5d801c1b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35a5d801c1b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a:solidFill>
                  <a:schemeClr val="dk1"/>
                </a:solidFill>
              </a:rPr>
              <a:t>Transarquitetônica - Henrique Oliveira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nl">
                <a:solidFill>
                  <a:schemeClr val="dk1"/>
                </a:solidFill>
              </a:rPr>
              <a:t>De braziliaanse kunstenaar Henrique Oliveira maakte in 2014 voor het museum van hedendaagse kunst van de universiteit van Sao Paulo een grootste installatie: Transarquitetônica. Het ziet eruit alsof jeen enorme boomwortel het museum binnen groeit. Oliveira maakte eerste een ijzeren constructie die lijkt op een skelet. Daarop spijkerde hij platen gebruikt multiplex die hij van bouwplaatsen haalde. Bezoekers worden uitgenodigd om het kunstwerk binnen te gaan en de binnenkant te verkennen. Het is maatwerk om de wortels te laten kronkelen om de pilaren in de ruimte en de ruimte volledig te nemen. Oliveira probeert om van het afgedankte hout opnieuw iets te vormen dat verwijst naar een boom.</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35a2a4e8771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35a2a4e8771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 </a:t>
            </a:r>
            <a:r>
              <a:rPr lang="nl">
                <a:solidFill>
                  <a:schemeClr val="dk1"/>
                </a:solidFill>
              </a:rPr>
              <a:t>Je hoeft niet mee te doen met wat de massa doet en kunt ervoor kiezen uniek en orginieel te zijn. Ieder mens en elke kunstenaar is uniek, maar voor sommige kunstenaars is dat eigen, soms excentrieke karakter het belangrijkste in hun werk. Zij verzetten zich tegen het denken in hokjesk en streven diversiteit en vrijheid na en het volgen van een eigen visie op alles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35a5d801c1b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35a5d801c1b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35b237e9c5f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35b237e9c5f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35b237e9c5f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35b237e9c5f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Waar de tekst naar verwijst en hoe je de vraag moet beantwooden. </a:t>
            </a:r>
            <a:endParaRPr/>
          </a:p>
          <a:p>
            <a:pPr indent="0" lvl="0" marL="0" rtl="0" algn="l">
              <a:spcBef>
                <a:spcPts val="0"/>
              </a:spcBef>
              <a:spcAft>
                <a:spcPts val="0"/>
              </a:spcAft>
              <a:buNone/>
            </a:pPr>
            <a:r>
              <a:rPr lang="nl"/>
              <a:t>Bij twee kenmerken geen dire. eerste twee zijn geldend</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35b237e9c5f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35b237e9c5f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Waar de tekst naar verwijst en hoe je de vraag moet beantwooden. </a:t>
            </a:r>
            <a:endParaRPr/>
          </a:p>
          <a:p>
            <a:pPr indent="0" lvl="0" marL="0" rtl="0" algn="l">
              <a:spcBef>
                <a:spcPts val="0"/>
              </a:spcBef>
              <a:spcAft>
                <a:spcPts val="0"/>
              </a:spcAft>
              <a:buNone/>
            </a:pPr>
            <a:r>
              <a:rPr lang="nl"/>
              <a:t>Bij twee kenmerken geen dire. eerste twee zijn geldend</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35b237e9c5f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35b237e9c5f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Tip: beschrijf het kunstwerk als het ware aan iemand die geblindboekt is.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35b237e9c5f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35b237e9c5f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35b237e9c5f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35b237e9c5f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n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1.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1.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1.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9.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1.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56" name="Google Shape;56;p13"/>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7" name="Google Shape;57;p13"/>
          <p:cNvPicPr preferRelativeResize="0"/>
          <p:nvPr/>
        </p:nvPicPr>
        <p:blipFill>
          <a:blip r:embed="rId4">
            <a:alphaModFix/>
          </a:blip>
          <a:stretch>
            <a:fillRect/>
          </a:stretch>
        </p:blipFill>
        <p:spPr>
          <a:xfrm>
            <a:off x="1111388" y="965625"/>
            <a:ext cx="6921224" cy="3890100"/>
          </a:xfrm>
          <a:prstGeom prst="rect">
            <a:avLst/>
          </a:prstGeom>
          <a:noFill/>
          <a:ln>
            <a:noFill/>
          </a:ln>
        </p:spPr>
      </p:pic>
      <p:sp>
        <p:nvSpPr>
          <p:cNvPr id="58" name="Google Shape;58;p13"/>
          <p:cNvSpPr/>
          <p:nvPr/>
        </p:nvSpPr>
        <p:spPr>
          <a:xfrm>
            <a:off x="432300" y="1279250"/>
            <a:ext cx="2832000" cy="1554900"/>
          </a:xfrm>
          <a:prstGeom prst="rect">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9" name="Google Shape;59;p13"/>
          <p:cNvSpPr txBox="1"/>
          <p:nvPr/>
        </p:nvSpPr>
        <p:spPr>
          <a:xfrm>
            <a:off x="371850" y="1239650"/>
            <a:ext cx="2952900" cy="21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4800">
                <a:solidFill>
                  <a:schemeClr val="dk2"/>
                </a:solidFill>
                <a:latin typeface="Playfair Display Medium"/>
                <a:ea typeface="Playfair Display Medium"/>
                <a:cs typeface="Playfair Display Medium"/>
                <a:sym typeface="Playfair Display Medium"/>
              </a:rPr>
              <a:t>DE MENS </a:t>
            </a:r>
            <a:endParaRPr sz="4800">
              <a:solidFill>
                <a:schemeClr val="dk2"/>
              </a:solidFill>
              <a:latin typeface="Playfair Display Medium"/>
              <a:ea typeface="Playfair Display Medium"/>
              <a:cs typeface="Playfair Display Medium"/>
              <a:sym typeface="Playfair Display Medium"/>
            </a:endParaRPr>
          </a:p>
          <a:p>
            <a:pPr indent="0" lvl="0" marL="0" rtl="0" algn="l">
              <a:spcBef>
                <a:spcPts val="0"/>
              </a:spcBef>
              <a:spcAft>
                <a:spcPts val="0"/>
              </a:spcAft>
              <a:buNone/>
            </a:pPr>
            <a:r>
              <a:rPr lang="nl" sz="4800">
                <a:solidFill>
                  <a:schemeClr val="dk2"/>
                </a:solidFill>
                <a:latin typeface="Playfair Display Medium"/>
                <a:ea typeface="Playfair Display Medium"/>
                <a:cs typeface="Playfair Display Medium"/>
                <a:sym typeface="Playfair Display Medium"/>
              </a:rPr>
              <a:t>DE MAAT</a:t>
            </a:r>
            <a:endParaRPr sz="4800">
              <a:solidFill>
                <a:schemeClr val="dk2"/>
              </a:solidFill>
              <a:latin typeface="Playfair Display Medium"/>
              <a:ea typeface="Playfair Display Medium"/>
              <a:cs typeface="Playfair Display Medium"/>
              <a:sym typeface="Playfair Display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43" name="Google Shape;143;p2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44" name="Google Shape;144;p22"/>
          <p:cNvPicPr preferRelativeResize="0"/>
          <p:nvPr/>
        </p:nvPicPr>
        <p:blipFill>
          <a:blip r:embed="rId3">
            <a:alphaModFix/>
          </a:blip>
          <a:stretch>
            <a:fillRect/>
          </a:stretch>
        </p:blipFill>
        <p:spPr>
          <a:xfrm>
            <a:off x="0" y="0"/>
            <a:ext cx="9144000" cy="5143500"/>
          </a:xfrm>
          <a:prstGeom prst="rect">
            <a:avLst/>
          </a:prstGeom>
          <a:noFill/>
          <a:ln>
            <a:noFill/>
          </a:ln>
        </p:spPr>
      </p:pic>
      <p:sp>
        <p:nvSpPr>
          <p:cNvPr id="145" name="Google Shape;145;p22"/>
          <p:cNvSpPr txBox="1"/>
          <p:nvPr/>
        </p:nvSpPr>
        <p:spPr>
          <a:xfrm>
            <a:off x="631650" y="642950"/>
            <a:ext cx="90237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2500">
                <a:solidFill>
                  <a:schemeClr val="dk1"/>
                </a:solidFill>
                <a:latin typeface="Playfair Display"/>
                <a:ea typeface="Playfair Display"/>
                <a:cs typeface="Playfair Display"/>
                <a:sym typeface="Playfair Display"/>
              </a:rPr>
              <a:t>Aspecten vormgeving</a:t>
            </a:r>
            <a:endParaRPr b="1" sz="100">
              <a:latin typeface="Playfair Display"/>
              <a:ea typeface="Playfair Display"/>
              <a:cs typeface="Playfair Display"/>
              <a:sym typeface="Playfair Display"/>
            </a:endParaRPr>
          </a:p>
        </p:txBody>
      </p:sp>
      <p:sp>
        <p:nvSpPr>
          <p:cNvPr id="146" name="Google Shape;146;p22"/>
          <p:cNvSpPr txBox="1"/>
          <p:nvPr/>
        </p:nvSpPr>
        <p:spPr>
          <a:xfrm>
            <a:off x="735788" y="1428075"/>
            <a:ext cx="2639400" cy="84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500" u="sng">
                <a:solidFill>
                  <a:srgbClr val="FF0000"/>
                </a:solidFill>
              </a:rPr>
              <a:t>VLORK</a:t>
            </a:r>
            <a:endParaRPr b="1" sz="1500" u="sng">
              <a:solidFill>
                <a:srgbClr val="FF0000"/>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aphicFrame>
        <p:nvGraphicFramePr>
          <p:cNvPr id="147" name="Google Shape;147;p22"/>
          <p:cNvGraphicFramePr/>
          <p:nvPr/>
        </p:nvGraphicFramePr>
        <p:xfrm>
          <a:off x="736525" y="1838050"/>
          <a:ext cx="3000000" cy="3000000"/>
        </p:xfrm>
        <a:graphic>
          <a:graphicData uri="http://schemas.openxmlformats.org/drawingml/2006/table">
            <a:tbl>
              <a:tblPr>
                <a:noFill/>
                <a:tableStyleId>{937252B2-BFF2-42BD-AA25-2A7121C9274D}</a:tableStyleId>
              </a:tblPr>
              <a:tblGrid>
                <a:gridCol w="2637925"/>
              </a:tblGrid>
              <a:tr h="212475">
                <a:tc>
                  <a:txBody>
                    <a:bodyPr/>
                    <a:lstStyle/>
                    <a:p>
                      <a:pPr indent="0" lvl="0" marL="0" rtl="0" algn="l">
                        <a:spcBef>
                          <a:spcPts val="0"/>
                        </a:spcBef>
                        <a:spcAft>
                          <a:spcPts val="0"/>
                        </a:spcAft>
                        <a:buNone/>
                      </a:pPr>
                      <a:r>
                        <a:rPr b="1" lang="nl">
                          <a:solidFill>
                            <a:srgbClr val="FF0000"/>
                          </a:solidFill>
                          <a:latin typeface="Playfair Display"/>
                          <a:ea typeface="Playfair Display"/>
                          <a:cs typeface="Playfair Display"/>
                          <a:sym typeface="Playfair Display"/>
                        </a:rPr>
                        <a:t>V</a:t>
                      </a:r>
                      <a:r>
                        <a:rPr lang="nl">
                          <a:latin typeface="Playfair Display"/>
                          <a:ea typeface="Playfair Display"/>
                          <a:cs typeface="Playfair Display"/>
                          <a:sym typeface="Playfair Display"/>
                        </a:rPr>
                        <a:t> orm</a:t>
                      </a:r>
                      <a:endParaRPr>
                        <a:latin typeface="Playfair Display"/>
                        <a:ea typeface="Playfair Display"/>
                        <a:cs typeface="Playfair Display"/>
                        <a:sym typeface="Playfair Display"/>
                      </a:endParaRPr>
                    </a:p>
                  </a:txBody>
                  <a:tcPr marT="91425" marB="91425" marR="91425" marL="91425"/>
                </a:tc>
              </a:tr>
              <a:tr h="212475">
                <a:tc>
                  <a:txBody>
                    <a:bodyPr/>
                    <a:lstStyle/>
                    <a:p>
                      <a:pPr indent="0" lvl="0" marL="0" rtl="0" algn="l">
                        <a:spcBef>
                          <a:spcPts val="0"/>
                        </a:spcBef>
                        <a:spcAft>
                          <a:spcPts val="0"/>
                        </a:spcAft>
                        <a:buNone/>
                      </a:pPr>
                      <a:r>
                        <a:rPr b="1" lang="nl">
                          <a:solidFill>
                            <a:srgbClr val="FF0000"/>
                          </a:solidFill>
                          <a:latin typeface="Playfair Display"/>
                          <a:ea typeface="Playfair Display"/>
                          <a:cs typeface="Playfair Display"/>
                          <a:sym typeface="Playfair Display"/>
                        </a:rPr>
                        <a:t>L </a:t>
                      </a:r>
                      <a:r>
                        <a:rPr lang="nl">
                          <a:solidFill>
                            <a:schemeClr val="dk1"/>
                          </a:solidFill>
                          <a:latin typeface="Playfair Display"/>
                          <a:ea typeface="Playfair Display"/>
                          <a:cs typeface="Playfair Display"/>
                          <a:sym typeface="Playfair Display"/>
                        </a:rPr>
                        <a:t>icht</a:t>
                      </a:r>
                      <a:endParaRPr>
                        <a:solidFill>
                          <a:schemeClr val="dk1"/>
                        </a:solidFill>
                        <a:latin typeface="Playfair Display"/>
                        <a:ea typeface="Playfair Display"/>
                        <a:cs typeface="Playfair Display"/>
                        <a:sym typeface="Playfair Display"/>
                      </a:endParaRPr>
                    </a:p>
                  </a:txBody>
                  <a:tcPr marT="91425" marB="91425" marR="91425" marL="91425"/>
                </a:tc>
              </a:tr>
              <a:tr h="212475">
                <a:tc>
                  <a:txBody>
                    <a:bodyPr/>
                    <a:lstStyle/>
                    <a:p>
                      <a:pPr indent="0" lvl="0" marL="0" rtl="0" algn="l">
                        <a:spcBef>
                          <a:spcPts val="0"/>
                        </a:spcBef>
                        <a:spcAft>
                          <a:spcPts val="0"/>
                        </a:spcAft>
                        <a:buNone/>
                      </a:pPr>
                      <a:r>
                        <a:rPr b="1" lang="nl">
                          <a:solidFill>
                            <a:srgbClr val="FF0000"/>
                          </a:solidFill>
                          <a:latin typeface="Playfair Display"/>
                          <a:ea typeface="Playfair Display"/>
                          <a:cs typeface="Playfair Display"/>
                          <a:sym typeface="Playfair Display"/>
                        </a:rPr>
                        <a:t>O</a:t>
                      </a:r>
                      <a:r>
                        <a:rPr lang="nl">
                          <a:latin typeface="Playfair Display"/>
                          <a:ea typeface="Playfair Display"/>
                          <a:cs typeface="Playfair Display"/>
                          <a:sym typeface="Playfair Display"/>
                        </a:rPr>
                        <a:t> rdening</a:t>
                      </a:r>
                      <a:endParaRPr>
                        <a:latin typeface="Playfair Display"/>
                        <a:ea typeface="Playfair Display"/>
                        <a:cs typeface="Playfair Display"/>
                        <a:sym typeface="Playfair Display"/>
                      </a:endParaRPr>
                    </a:p>
                  </a:txBody>
                  <a:tcPr marT="91425" marB="91425" marR="91425" marL="91425"/>
                </a:tc>
              </a:tr>
              <a:tr h="212475">
                <a:tc>
                  <a:txBody>
                    <a:bodyPr/>
                    <a:lstStyle/>
                    <a:p>
                      <a:pPr indent="0" lvl="0" marL="0" rtl="0" algn="l">
                        <a:spcBef>
                          <a:spcPts val="0"/>
                        </a:spcBef>
                        <a:spcAft>
                          <a:spcPts val="0"/>
                        </a:spcAft>
                        <a:buNone/>
                      </a:pPr>
                      <a:r>
                        <a:rPr b="1" lang="nl">
                          <a:solidFill>
                            <a:srgbClr val="FF0000"/>
                          </a:solidFill>
                          <a:latin typeface="Playfair Display"/>
                          <a:ea typeface="Playfair Display"/>
                          <a:cs typeface="Playfair Display"/>
                          <a:sym typeface="Playfair Display"/>
                        </a:rPr>
                        <a:t>R</a:t>
                      </a:r>
                      <a:r>
                        <a:rPr lang="nl">
                          <a:latin typeface="Playfair Display"/>
                          <a:ea typeface="Playfair Display"/>
                          <a:cs typeface="Playfair Display"/>
                          <a:sym typeface="Playfair Display"/>
                        </a:rPr>
                        <a:t> uimte</a:t>
                      </a:r>
                      <a:endParaRPr>
                        <a:latin typeface="Playfair Display"/>
                        <a:ea typeface="Playfair Display"/>
                        <a:cs typeface="Playfair Display"/>
                        <a:sym typeface="Playfair Display"/>
                      </a:endParaRPr>
                    </a:p>
                  </a:txBody>
                  <a:tcPr marT="91425" marB="91425" marR="91425" marL="91425"/>
                </a:tc>
              </a:tr>
              <a:tr h="212475">
                <a:tc>
                  <a:txBody>
                    <a:bodyPr/>
                    <a:lstStyle/>
                    <a:p>
                      <a:pPr indent="0" lvl="0" marL="0" rtl="0" algn="l">
                        <a:spcBef>
                          <a:spcPts val="0"/>
                        </a:spcBef>
                        <a:spcAft>
                          <a:spcPts val="0"/>
                        </a:spcAft>
                        <a:buNone/>
                      </a:pPr>
                      <a:r>
                        <a:rPr b="1" lang="nl">
                          <a:solidFill>
                            <a:srgbClr val="FF0000"/>
                          </a:solidFill>
                          <a:latin typeface="Playfair Display"/>
                          <a:ea typeface="Playfair Display"/>
                          <a:cs typeface="Playfair Display"/>
                          <a:sym typeface="Playfair Display"/>
                        </a:rPr>
                        <a:t>K</a:t>
                      </a:r>
                      <a:r>
                        <a:rPr lang="nl">
                          <a:latin typeface="Playfair Display"/>
                          <a:ea typeface="Playfair Display"/>
                          <a:cs typeface="Playfair Display"/>
                          <a:sym typeface="Playfair Display"/>
                        </a:rPr>
                        <a:t> leur</a:t>
                      </a:r>
                      <a:endParaRPr>
                        <a:latin typeface="Playfair Display"/>
                        <a:ea typeface="Playfair Display"/>
                        <a:cs typeface="Playfair Display"/>
                        <a:sym typeface="Playfair Display"/>
                      </a:endParaRPr>
                    </a:p>
                  </a:txBody>
                  <a:tcPr marT="91425" marB="91425" marR="91425" marL="91425"/>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53" name="Google Shape;153;p2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54" name="Google Shape;154;p23"/>
          <p:cNvPicPr preferRelativeResize="0"/>
          <p:nvPr/>
        </p:nvPicPr>
        <p:blipFill>
          <a:blip r:embed="rId3">
            <a:alphaModFix/>
          </a:blip>
          <a:stretch>
            <a:fillRect/>
          </a:stretch>
        </p:blipFill>
        <p:spPr>
          <a:xfrm>
            <a:off x="0" y="0"/>
            <a:ext cx="9144000" cy="5143500"/>
          </a:xfrm>
          <a:prstGeom prst="rect">
            <a:avLst/>
          </a:prstGeom>
          <a:noFill/>
          <a:ln>
            <a:noFill/>
          </a:ln>
        </p:spPr>
      </p:pic>
      <p:sp>
        <p:nvSpPr>
          <p:cNvPr id="155" name="Google Shape;155;p23"/>
          <p:cNvSpPr txBox="1"/>
          <p:nvPr/>
        </p:nvSpPr>
        <p:spPr>
          <a:xfrm>
            <a:off x="631650" y="642950"/>
            <a:ext cx="9023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3000">
                <a:solidFill>
                  <a:schemeClr val="dk1"/>
                </a:solidFill>
                <a:latin typeface="Playfair Display"/>
                <a:ea typeface="Playfair Display"/>
                <a:cs typeface="Playfair Display"/>
                <a:sym typeface="Playfair Display"/>
              </a:rPr>
              <a:t>Aspecten vormgeving</a:t>
            </a:r>
            <a:endParaRPr b="1" sz="100">
              <a:latin typeface="Playfair Display"/>
              <a:ea typeface="Playfair Display"/>
              <a:cs typeface="Playfair Display"/>
              <a:sym typeface="Playfair Display"/>
            </a:endParaRPr>
          </a:p>
        </p:txBody>
      </p:sp>
      <p:pic>
        <p:nvPicPr>
          <p:cNvPr id="156" name="Google Shape;156;p23"/>
          <p:cNvPicPr preferRelativeResize="0"/>
          <p:nvPr/>
        </p:nvPicPr>
        <p:blipFill>
          <a:blip r:embed="rId4">
            <a:alphaModFix/>
          </a:blip>
          <a:stretch>
            <a:fillRect/>
          </a:stretch>
        </p:blipFill>
        <p:spPr>
          <a:xfrm>
            <a:off x="5714149" y="1226225"/>
            <a:ext cx="3118139" cy="2691050"/>
          </a:xfrm>
          <a:prstGeom prst="rect">
            <a:avLst/>
          </a:prstGeom>
          <a:noFill/>
          <a:ln>
            <a:noFill/>
          </a:ln>
        </p:spPr>
      </p:pic>
      <p:pic>
        <p:nvPicPr>
          <p:cNvPr id="157" name="Google Shape;157;p23"/>
          <p:cNvPicPr preferRelativeResize="0"/>
          <p:nvPr/>
        </p:nvPicPr>
        <p:blipFill>
          <a:blip r:embed="rId5">
            <a:alphaModFix/>
          </a:blip>
          <a:stretch>
            <a:fillRect/>
          </a:stretch>
        </p:blipFill>
        <p:spPr>
          <a:xfrm>
            <a:off x="479375" y="1374575"/>
            <a:ext cx="4840521" cy="792600"/>
          </a:xfrm>
          <a:prstGeom prst="rect">
            <a:avLst/>
          </a:prstGeom>
          <a:noFill/>
          <a:ln>
            <a:noFill/>
          </a:ln>
        </p:spPr>
      </p:pic>
      <p:pic>
        <p:nvPicPr>
          <p:cNvPr id="158" name="Google Shape;158;p23"/>
          <p:cNvPicPr preferRelativeResize="0"/>
          <p:nvPr/>
        </p:nvPicPr>
        <p:blipFill>
          <a:blip r:embed="rId6">
            <a:alphaModFix/>
          </a:blip>
          <a:stretch>
            <a:fillRect/>
          </a:stretch>
        </p:blipFill>
        <p:spPr>
          <a:xfrm>
            <a:off x="752845" y="2571750"/>
            <a:ext cx="3556660" cy="2052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64" name="Google Shape;164;p2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65" name="Google Shape;165;p24"/>
          <p:cNvPicPr preferRelativeResize="0"/>
          <p:nvPr/>
        </p:nvPicPr>
        <p:blipFill>
          <a:blip r:embed="rId3">
            <a:alphaModFix/>
          </a:blip>
          <a:stretch>
            <a:fillRect/>
          </a:stretch>
        </p:blipFill>
        <p:spPr>
          <a:xfrm>
            <a:off x="0" y="0"/>
            <a:ext cx="9144000" cy="5143500"/>
          </a:xfrm>
          <a:prstGeom prst="rect">
            <a:avLst/>
          </a:prstGeom>
          <a:noFill/>
          <a:ln>
            <a:noFill/>
          </a:ln>
        </p:spPr>
      </p:pic>
      <p:graphicFrame>
        <p:nvGraphicFramePr>
          <p:cNvPr id="166" name="Google Shape;166;p24"/>
          <p:cNvGraphicFramePr/>
          <p:nvPr/>
        </p:nvGraphicFramePr>
        <p:xfrm>
          <a:off x="311700" y="1820875"/>
          <a:ext cx="3000000" cy="3000000"/>
        </p:xfrm>
        <a:graphic>
          <a:graphicData uri="http://schemas.openxmlformats.org/drawingml/2006/table">
            <a:tbl>
              <a:tblPr>
                <a:noFill/>
                <a:tableStyleId>{5E43E586-D38C-4911-81B8-F375FFA61096}</a:tableStyleId>
              </a:tblPr>
              <a:tblGrid>
                <a:gridCol w="2743450"/>
                <a:gridCol w="2743450"/>
                <a:gridCol w="2743450"/>
              </a:tblGrid>
              <a:tr h="266700">
                <a:tc>
                  <a:txBody>
                    <a:bodyPr/>
                    <a:lstStyle/>
                    <a:p>
                      <a:pPr indent="0" lvl="0" marL="0" rtl="0" algn="l">
                        <a:spcBef>
                          <a:spcPts val="0"/>
                        </a:spcBef>
                        <a:spcAft>
                          <a:spcPts val="0"/>
                        </a:spcAft>
                        <a:buNone/>
                      </a:pPr>
                      <a:r>
                        <a:t/>
                      </a:r>
                      <a:endParaRPr>
                        <a:latin typeface="Playfair Display Medium"/>
                        <a:ea typeface="Playfair Display Medium"/>
                        <a:cs typeface="Playfair Display Medium"/>
                        <a:sym typeface="Playfair Display Medium"/>
                      </a:endParaRPr>
                    </a:p>
                  </a:txBody>
                  <a:tcPr marT="91425" marB="91425" marR="91425" marL="91425"/>
                </a:tc>
                <a:tc>
                  <a:txBody>
                    <a:bodyPr/>
                    <a:lstStyle/>
                    <a:p>
                      <a:pPr indent="0" lvl="0" marL="0" rtl="0" algn="l">
                        <a:lnSpc>
                          <a:spcPct val="115000"/>
                        </a:lnSpc>
                        <a:spcBef>
                          <a:spcPts val="0"/>
                        </a:spcBef>
                        <a:spcAft>
                          <a:spcPts val="0"/>
                        </a:spcAft>
                        <a:buNone/>
                      </a:pPr>
                      <a:r>
                        <a:rPr b="1" lang="nl" sz="1800" u="sng">
                          <a:latin typeface="Playfair Display"/>
                          <a:ea typeface="Playfair Display"/>
                          <a:cs typeface="Playfair Display"/>
                          <a:sym typeface="Playfair Display"/>
                        </a:rPr>
                        <a:t>Voorstelling</a:t>
                      </a:r>
                      <a:endParaRPr b="1" sz="1800" u="sng">
                        <a:latin typeface="Playfair Display"/>
                        <a:ea typeface="Playfair Display"/>
                        <a:cs typeface="Playfair Display"/>
                        <a:sym typeface="Playfair Display"/>
                      </a:endParaRPr>
                    </a:p>
                  </a:txBody>
                  <a:tcPr marT="91425" marB="91425" marR="91425" marL="91425"/>
                </a:tc>
                <a:tc>
                  <a:txBody>
                    <a:bodyPr/>
                    <a:lstStyle/>
                    <a:p>
                      <a:pPr indent="0" lvl="0" marL="0" rtl="0" algn="l">
                        <a:lnSpc>
                          <a:spcPct val="115000"/>
                        </a:lnSpc>
                        <a:spcBef>
                          <a:spcPts val="0"/>
                        </a:spcBef>
                        <a:spcAft>
                          <a:spcPts val="0"/>
                        </a:spcAft>
                        <a:buNone/>
                      </a:pPr>
                      <a:r>
                        <a:rPr b="1" lang="nl" sz="1800" u="sng">
                          <a:latin typeface="Playfair Display"/>
                          <a:ea typeface="Playfair Display"/>
                          <a:cs typeface="Playfair Display"/>
                          <a:sym typeface="Playfair Display"/>
                        </a:rPr>
                        <a:t>Vormgeving</a:t>
                      </a:r>
                      <a:endParaRPr b="1" sz="1800" u="sng">
                        <a:latin typeface="Playfair Display"/>
                        <a:ea typeface="Playfair Display"/>
                        <a:cs typeface="Playfair Display"/>
                        <a:sym typeface="Playfair Display"/>
                      </a:endParaRPr>
                    </a:p>
                  </a:txBody>
                  <a:tcPr marT="91425" marB="91425" marR="91425" marL="91425"/>
                </a:tc>
              </a:tr>
              <a:tr h="266700">
                <a:tc>
                  <a:txBody>
                    <a:bodyPr/>
                    <a:lstStyle/>
                    <a:p>
                      <a:pPr indent="0" lvl="0" marL="0" rtl="0" algn="l">
                        <a:lnSpc>
                          <a:spcPct val="115000"/>
                        </a:lnSpc>
                        <a:spcBef>
                          <a:spcPts val="0"/>
                        </a:spcBef>
                        <a:spcAft>
                          <a:spcPts val="0"/>
                        </a:spcAft>
                        <a:buNone/>
                      </a:pPr>
                      <a:r>
                        <a:rPr b="1" lang="nl" sz="1800">
                          <a:latin typeface="Playfair Display"/>
                          <a:ea typeface="Playfair Display"/>
                          <a:cs typeface="Playfair Display"/>
                          <a:sym typeface="Playfair Display"/>
                        </a:rPr>
                        <a:t>Wat zie je?</a:t>
                      </a:r>
                      <a:endParaRPr b="1" sz="1800">
                        <a:latin typeface="Playfair Display"/>
                        <a:ea typeface="Playfair Display"/>
                        <a:cs typeface="Playfair Display"/>
                        <a:sym typeface="Playfair Display"/>
                      </a:endParaRPr>
                    </a:p>
                  </a:txBody>
                  <a:tcPr marT="91425" marB="91425" marR="91425" marL="91425"/>
                </a:tc>
                <a:tc>
                  <a:txBody>
                    <a:bodyPr/>
                    <a:lstStyle/>
                    <a:p>
                      <a:pPr indent="0" lvl="0" marL="0" rtl="0" algn="l">
                        <a:lnSpc>
                          <a:spcPct val="115000"/>
                        </a:lnSpc>
                        <a:spcBef>
                          <a:spcPts val="0"/>
                        </a:spcBef>
                        <a:spcAft>
                          <a:spcPts val="0"/>
                        </a:spcAft>
                        <a:buNone/>
                      </a:pPr>
                      <a:r>
                        <a:rPr lang="nl" sz="1800">
                          <a:latin typeface="Playfair Display Medium"/>
                          <a:ea typeface="Playfair Display Medium"/>
                          <a:cs typeface="Playfair Display Medium"/>
                          <a:sym typeface="Playfair Display Medium"/>
                        </a:rPr>
                        <a:t>Mensen, dieren, objecten, actie</a:t>
                      </a:r>
                      <a:endParaRPr sz="1800">
                        <a:latin typeface="Playfair Display Medium"/>
                        <a:ea typeface="Playfair Display Medium"/>
                        <a:cs typeface="Playfair Display Medium"/>
                        <a:sym typeface="Playfair Display Medium"/>
                      </a:endParaRPr>
                    </a:p>
                  </a:txBody>
                  <a:tcPr marT="91425" marB="91425" marR="91425" marL="91425"/>
                </a:tc>
                <a:tc>
                  <a:txBody>
                    <a:bodyPr/>
                    <a:lstStyle/>
                    <a:p>
                      <a:pPr indent="0" lvl="0" marL="0" rtl="0" algn="l">
                        <a:lnSpc>
                          <a:spcPct val="115000"/>
                        </a:lnSpc>
                        <a:spcBef>
                          <a:spcPts val="0"/>
                        </a:spcBef>
                        <a:spcAft>
                          <a:spcPts val="0"/>
                        </a:spcAft>
                        <a:buNone/>
                      </a:pPr>
                      <a:r>
                        <a:rPr lang="nl" sz="1800">
                          <a:latin typeface="Playfair Display Medium"/>
                          <a:ea typeface="Playfair Display Medium"/>
                          <a:cs typeface="Playfair Display Medium"/>
                          <a:sym typeface="Playfair Display Medium"/>
                        </a:rPr>
                        <a:t>Hoe het is gemaakt (kleur, lijn, etc.)</a:t>
                      </a:r>
                      <a:endParaRPr sz="1800">
                        <a:latin typeface="Playfair Display Medium"/>
                        <a:ea typeface="Playfair Display Medium"/>
                        <a:cs typeface="Playfair Display Medium"/>
                        <a:sym typeface="Playfair Display Medium"/>
                      </a:endParaRPr>
                    </a:p>
                  </a:txBody>
                  <a:tcPr marT="91425" marB="91425" marR="91425" marL="91425"/>
                </a:tc>
              </a:tr>
              <a:tr h="266700">
                <a:tc>
                  <a:txBody>
                    <a:bodyPr/>
                    <a:lstStyle/>
                    <a:p>
                      <a:pPr indent="0" lvl="0" marL="0" rtl="0" algn="l">
                        <a:lnSpc>
                          <a:spcPct val="115000"/>
                        </a:lnSpc>
                        <a:spcBef>
                          <a:spcPts val="0"/>
                        </a:spcBef>
                        <a:spcAft>
                          <a:spcPts val="0"/>
                        </a:spcAft>
                        <a:buNone/>
                      </a:pPr>
                      <a:r>
                        <a:rPr b="1" lang="nl" sz="1800">
                          <a:latin typeface="Playfair Display"/>
                          <a:ea typeface="Playfair Display"/>
                          <a:cs typeface="Playfair Display"/>
                          <a:sym typeface="Playfair Display"/>
                        </a:rPr>
                        <a:t>Waar let je op?</a:t>
                      </a:r>
                      <a:endParaRPr b="1" sz="1800">
                        <a:latin typeface="Playfair Display"/>
                        <a:ea typeface="Playfair Display"/>
                        <a:cs typeface="Playfair Display"/>
                        <a:sym typeface="Playfair Display"/>
                      </a:endParaRPr>
                    </a:p>
                  </a:txBody>
                  <a:tcPr marT="91425" marB="91425" marR="91425" marL="91425"/>
                </a:tc>
                <a:tc>
                  <a:txBody>
                    <a:bodyPr/>
                    <a:lstStyle/>
                    <a:p>
                      <a:pPr indent="0" lvl="0" marL="0" rtl="0" algn="l">
                        <a:lnSpc>
                          <a:spcPct val="115000"/>
                        </a:lnSpc>
                        <a:spcBef>
                          <a:spcPts val="0"/>
                        </a:spcBef>
                        <a:spcAft>
                          <a:spcPts val="0"/>
                        </a:spcAft>
                        <a:buNone/>
                      </a:pPr>
                      <a:r>
                        <a:rPr lang="nl" sz="1800">
                          <a:latin typeface="Playfair Display Medium"/>
                          <a:ea typeface="Playfair Display Medium"/>
                          <a:cs typeface="Playfair Display Medium"/>
                          <a:sym typeface="Playfair Display Medium"/>
                        </a:rPr>
                        <a:t>Sfeer, verhaal, emotie</a:t>
                      </a:r>
                      <a:endParaRPr sz="1800">
                        <a:latin typeface="Playfair Display Medium"/>
                        <a:ea typeface="Playfair Display Medium"/>
                        <a:cs typeface="Playfair Display Medium"/>
                        <a:sym typeface="Playfair Display Medium"/>
                      </a:endParaRPr>
                    </a:p>
                  </a:txBody>
                  <a:tcPr marT="91425" marB="91425" marR="91425" marL="91425"/>
                </a:tc>
                <a:tc>
                  <a:txBody>
                    <a:bodyPr/>
                    <a:lstStyle/>
                    <a:p>
                      <a:pPr indent="0" lvl="0" marL="0" rtl="0" algn="l">
                        <a:lnSpc>
                          <a:spcPct val="115000"/>
                        </a:lnSpc>
                        <a:spcBef>
                          <a:spcPts val="0"/>
                        </a:spcBef>
                        <a:spcAft>
                          <a:spcPts val="0"/>
                        </a:spcAft>
                        <a:buNone/>
                      </a:pPr>
                      <a:r>
                        <a:rPr lang="nl" sz="1800">
                          <a:latin typeface="Playfair Display Medium"/>
                          <a:ea typeface="Playfair Display Medium"/>
                          <a:cs typeface="Playfair Display Medium"/>
                          <a:sym typeface="Playfair Display Medium"/>
                        </a:rPr>
                        <a:t>Techniek, stijl, materialen</a:t>
                      </a:r>
                      <a:endParaRPr sz="1800">
                        <a:latin typeface="Playfair Display Medium"/>
                        <a:ea typeface="Playfair Display Medium"/>
                        <a:cs typeface="Playfair Display Medium"/>
                        <a:sym typeface="Playfair Display Medium"/>
                      </a:endParaRPr>
                    </a:p>
                  </a:txBody>
                  <a:tcPr marT="91425" marB="91425" marR="91425" marL="91425"/>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72" name="Google Shape;172;p2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73" name="Google Shape;173;p25"/>
          <p:cNvPicPr preferRelativeResize="0"/>
          <p:nvPr/>
        </p:nvPicPr>
        <p:blipFill>
          <a:blip r:embed="rId3">
            <a:alphaModFix/>
          </a:blip>
          <a:stretch>
            <a:fillRect/>
          </a:stretch>
        </p:blipFill>
        <p:spPr>
          <a:xfrm>
            <a:off x="0" y="0"/>
            <a:ext cx="9144000" cy="5143500"/>
          </a:xfrm>
          <a:prstGeom prst="rect">
            <a:avLst/>
          </a:prstGeom>
          <a:noFill/>
          <a:ln>
            <a:noFill/>
          </a:ln>
        </p:spPr>
      </p:pic>
      <p:sp>
        <p:nvSpPr>
          <p:cNvPr id="174" name="Google Shape;174;p25"/>
          <p:cNvSpPr txBox="1"/>
          <p:nvPr/>
        </p:nvSpPr>
        <p:spPr>
          <a:xfrm>
            <a:off x="592175" y="507575"/>
            <a:ext cx="76872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2500">
                <a:solidFill>
                  <a:schemeClr val="dk1"/>
                </a:solidFill>
                <a:latin typeface="Playfair Display"/>
                <a:ea typeface="Playfair Display"/>
                <a:cs typeface="Playfair Display"/>
                <a:sym typeface="Playfair Display"/>
              </a:rPr>
              <a:t>Overige soorten vragen</a:t>
            </a:r>
            <a:endParaRPr b="1" sz="2500"/>
          </a:p>
        </p:txBody>
      </p:sp>
      <p:sp>
        <p:nvSpPr>
          <p:cNvPr id="175" name="Google Shape;175;p25"/>
          <p:cNvSpPr txBox="1"/>
          <p:nvPr/>
        </p:nvSpPr>
        <p:spPr>
          <a:xfrm>
            <a:off x="440850" y="1123175"/>
            <a:ext cx="7261200" cy="3701100"/>
          </a:xfrm>
          <a:prstGeom prst="rect">
            <a:avLst/>
          </a:prstGeom>
          <a:noFill/>
          <a:ln>
            <a:noFill/>
          </a:ln>
        </p:spPr>
        <p:txBody>
          <a:bodyPr anchorCtr="0" anchor="t" bIns="91425" lIns="91425" spcFirstLastPara="1" rIns="91425" wrap="square" tIns="91425">
            <a:spAutoFit/>
          </a:bodyPr>
          <a:lstStyle/>
          <a:p>
            <a:pPr indent="0" lvl="0" marL="0" rtl="0" algn="l">
              <a:lnSpc>
                <a:spcPct val="105000"/>
              </a:lnSpc>
              <a:spcBef>
                <a:spcPts val="1200"/>
              </a:spcBef>
              <a:spcAft>
                <a:spcPts val="0"/>
              </a:spcAft>
              <a:buNone/>
            </a:pPr>
            <a:r>
              <a:rPr b="1" lang="nl" sz="1100">
                <a:solidFill>
                  <a:schemeClr val="dk1"/>
                </a:solidFill>
                <a:latin typeface="Playfair Display"/>
                <a:ea typeface="Playfair Display"/>
                <a:cs typeface="Playfair Display"/>
                <a:sym typeface="Playfair Display"/>
              </a:rPr>
              <a:t>Meerkeuzevragen</a:t>
            </a:r>
            <a:br>
              <a:rPr b="1" lang="nl" sz="1100">
                <a:solidFill>
                  <a:schemeClr val="dk1"/>
                </a:solidFill>
              </a:rPr>
            </a:br>
            <a:r>
              <a:rPr lang="nl" sz="1100">
                <a:solidFill>
                  <a:schemeClr val="dk1"/>
                </a:solidFill>
              </a:rPr>
              <a:t>Je kiest het juiste antwoord uit meerdere opties.</a:t>
            </a:r>
            <a:endParaRPr sz="800">
              <a:solidFill>
                <a:schemeClr val="dk1"/>
              </a:solidFill>
            </a:endParaRPr>
          </a:p>
          <a:p>
            <a:pPr indent="0" lvl="0" marL="0" rtl="0" algn="l">
              <a:lnSpc>
                <a:spcPct val="105000"/>
              </a:lnSpc>
              <a:spcBef>
                <a:spcPts val="1200"/>
              </a:spcBef>
              <a:spcAft>
                <a:spcPts val="0"/>
              </a:spcAft>
              <a:buNone/>
            </a:pPr>
            <a:r>
              <a:rPr b="1" lang="nl" sz="1100">
                <a:solidFill>
                  <a:schemeClr val="dk1"/>
                </a:solidFill>
                <a:latin typeface="Playfair Display"/>
                <a:ea typeface="Playfair Display"/>
                <a:cs typeface="Playfair Display"/>
                <a:sym typeface="Playfair Display"/>
              </a:rPr>
              <a:t>Open vragen</a:t>
            </a:r>
            <a:br>
              <a:rPr b="1" lang="nl" sz="1100">
                <a:solidFill>
                  <a:schemeClr val="dk1"/>
                </a:solidFill>
              </a:rPr>
            </a:br>
            <a:r>
              <a:rPr lang="nl" sz="1100">
                <a:solidFill>
                  <a:schemeClr val="dk1"/>
                </a:solidFill>
              </a:rPr>
              <a:t>Je formuleert zelf een antwoord, vaak in volledige zinnen.</a:t>
            </a:r>
            <a:br>
              <a:rPr lang="nl" sz="1100">
                <a:solidFill>
                  <a:schemeClr val="dk1"/>
                </a:solidFill>
              </a:rPr>
            </a:br>
            <a:r>
              <a:rPr lang="nl" sz="1100">
                <a:solidFill>
                  <a:schemeClr val="dk1"/>
                </a:solidFill>
              </a:rPr>
              <a:t>Deze vragen vragen om uitleg, vergelijking of interpretatie van kunstwerken.</a:t>
            </a:r>
            <a:endParaRPr sz="800">
              <a:solidFill>
                <a:schemeClr val="dk1"/>
              </a:solidFill>
            </a:endParaRPr>
          </a:p>
          <a:p>
            <a:pPr indent="0" lvl="0" marL="0" rtl="0" algn="l">
              <a:lnSpc>
                <a:spcPct val="115000"/>
              </a:lnSpc>
              <a:spcBef>
                <a:spcPts val="1200"/>
              </a:spcBef>
              <a:spcAft>
                <a:spcPts val="0"/>
              </a:spcAft>
              <a:buNone/>
            </a:pPr>
            <a:r>
              <a:rPr b="1" lang="nl" sz="1100">
                <a:solidFill>
                  <a:schemeClr val="dk1"/>
                </a:solidFill>
                <a:latin typeface="Playfair Display"/>
                <a:ea typeface="Playfair Display"/>
                <a:cs typeface="Playfair Display"/>
                <a:sym typeface="Playfair Display"/>
              </a:rPr>
              <a:t>Analyserende vragen</a:t>
            </a:r>
            <a:br>
              <a:rPr b="1" lang="nl" sz="1100">
                <a:solidFill>
                  <a:schemeClr val="dk1"/>
                </a:solidFill>
              </a:rPr>
            </a:br>
            <a:r>
              <a:rPr lang="nl" sz="1100">
                <a:solidFill>
                  <a:schemeClr val="dk1"/>
                </a:solidFill>
              </a:rPr>
              <a:t>Je wordt gevraagd om beeldaspecten te benoemen en te analyseren, zoals kleurgebruik, compositie of materiaalgebruik.</a:t>
            </a:r>
            <a:endParaRPr sz="800">
              <a:solidFill>
                <a:schemeClr val="dk1"/>
              </a:solidFill>
            </a:endParaRPr>
          </a:p>
          <a:p>
            <a:pPr indent="0" lvl="0" marL="0" rtl="0" algn="l">
              <a:lnSpc>
                <a:spcPct val="115000"/>
              </a:lnSpc>
              <a:spcBef>
                <a:spcPts val="0"/>
              </a:spcBef>
              <a:spcAft>
                <a:spcPts val="0"/>
              </a:spcAft>
              <a:buNone/>
            </a:pPr>
            <a:r>
              <a:t/>
            </a:r>
            <a:endParaRPr sz="800">
              <a:solidFill>
                <a:schemeClr val="dk1"/>
              </a:solidFill>
            </a:endParaRPr>
          </a:p>
          <a:p>
            <a:pPr indent="0" lvl="0" marL="0" rtl="0" algn="l">
              <a:lnSpc>
                <a:spcPct val="115000"/>
              </a:lnSpc>
              <a:spcBef>
                <a:spcPts val="0"/>
              </a:spcBef>
              <a:spcAft>
                <a:spcPts val="0"/>
              </a:spcAft>
              <a:buNone/>
            </a:pPr>
            <a:r>
              <a:rPr b="1" lang="nl" sz="1100">
                <a:solidFill>
                  <a:schemeClr val="dk1"/>
                </a:solidFill>
                <a:latin typeface="Playfair Display"/>
                <a:ea typeface="Playfair Display"/>
                <a:cs typeface="Playfair Display"/>
                <a:sym typeface="Playfair Display"/>
              </a:rPr>
              <a:t>Vergelijkende vragen</a:t>
            </a:r>
            <a:br>
              <a:rPr b="1" lang="nl" sz="1100">
                <a:solidFill>
                  <a:schemeClr val="dk1"/>
                </a:solidFill>
              </a:rPr>
            </a:br>
            <a:r>
              <a:rPr lang="nl" sz="1100">
                <a:solidFill>
                  <a:schemeClr val="dk1"/>
                </a:solidFill>
              </a:rPr>
              <a:t>Je vergelijkt twee of meer kunstwerken op basis van vormgeving, thema of boodschap.</a:t>
            </a:r>
            <a:endParaRPr sz="800">
              <a:solidFill>
                <a:schemeClr val="dk1"/>
              </a:solidFill>
            </a:endParaRPr>
          </a:p>
          <a:p>
            <a:pPr indent="0" lvl="0" marL="0" rtl="0" algn="l">
              <a:lnSpc>
                <a:spcPct val="115000"/>
              </a:lnSpc>
              <a:spcBef>
                <a:spcPts val="0"/>
              </a:spcBef>
              <a:spcAft>
                <a:spcPts val="0"/>
              </a:spcAft>
              <a:buNone/>
            </a:pPr>
            <a:br>
              <a:rPr b="1" lang="nl" sz="1100">
                <a:solidFill>
                  <a:schemeClr val="dk1"/>
                </a:solidFill>
              </a:rPr>
            </a:br>
            <a:r>
              <a:rPr b="1" lang="nl" sz="1100">
                <a:solidFill>
                  <a:schemeClr val="dk1"/>
                </a:solidFill>
                <a:latin typeface="Playfair Display"/>
                <a:ea typeface="Playfair Display"/>
                <a:cs typeface="Playfair Display"/>
                <a:sym typeface="Playfair Display"/>
              </a:rPr>
              <a:t>Interpretatie vragen</a:t>
            </a:r>
            <a:br>
              <a:rPr b="1" lang="nl" sz="1100">
                <a:solidFill>
                  <a:schemeClr val="dk1"/>
                </a:solidFill>
              </a:rPr>
            </a:br>
            <a:r>
              <a:rPr lang="nl" sz="1100">
                <a:solidFill>
                  <a:schemeClr val="dk1"/>
                </a:solidFill>
              </a:rPr>
              <a:t>Je geeft je eigen mening of interpretatie over een kunstwerk, ondersteund door argumenten en verwijzingen naar het werk.</a:t>
            </a:r>
            <a:endParaRPr sz="800">
              <a:solidFill>
                <a:schemeClr val="dk1"/>
              </a:solidFill>
            </a:endParaRPr>
          </a:p>
          <a:p>
            <a:pPr indent="0" lvl="0" marL="0" rtl="0" algn="l">
              <a:lnSpc>
                <a:spcPct val="115000"/>
              </a:lnSpc>
              <a:spcBef>
                <a:spcPts val="0"/>
              </a:spcBef>
              <a:spcAft>
                <a:spcPts val="0"/>
              </a:spcAft>
              <a:buNone/>
            </a:pPr>
            <a:br>
              <a:rPr b="1" lang="nl" sz="1100">
                <a:solidFill>
                  <a:schemeClr val="dk1"/>
                </a:solidFill>
              </a:rPr>
            </a:br>
            <a:endParaRPr sz="15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81" name="Google Shape;181;p2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82" name="Google Shape;182;p26"/>
          <p:cNvPicPr preferRelativeResize="0"/>
          <p:nvPr/>
        </p:nvPicPr>
        <p:blipFill>
          <a:blip r:embed="rId3">
            <a:alphaModFix/>
          </a:blip>
          <a:stretch>
            <a:fillRect/>
          </a:stretch>
        </p:blipFill>
        <p:spPr>
          <a:xfrm>
            <a:off x="0" y="0"/>
            <a:ext cx="9144000" cy="5143500"/>
          </a:xfrm>
          <a:prstGeom prst="rect">
            <a:avLst/>
          </a:prstGeom>
          <a:noFill/>
          <a:ln>
            <a:noFill/>
          </a:ln>
        </p:spPr>
      </p:pic>
      <p:sp>
        <p:nvSpPr>
          <p:cNvPr id="183" name="Google Shape;183;p26"/>
          <p:cNvSpPr txBox="1"/>
          <p:nvPr/>
        </p:nvSpPr>
        <p:spPr>
          <a:xfrm>
            <a:off x="371625" y="860475"/>
            <a:ext cx="76872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2500">
                <a:solidFill>
                  <a:schemeClr val="dk1"/>
                </a:solidFill>
                <a:latin typeface="Playfair Display"/>
                <a:ea typeface="Playfair Display"/>
                <a:cs typeface="Playfair Display"/>
                <a:sym typeface="Playfair Display"/>
              </a:rPr>
              <a:t>Tips voor het beantwoorden van vragen</a:t>
            </a:r>
            <a:endParaRPr b="1" sz="2500"/>
          </a:p>
        </p:txBody>
      </p:sp>
      <p:sp>
        <p:nvSpPr>
          <p:cNvPr id="184" name="Google Shape;184;p26"/>
          <p:cNvSpPr txBox="1"/>
          <p:nvPr/>
        </p:nvSpPr>
        <p:spPr>
          <a:xfrm>
            <a:off x="311700" y="1719500"/>
            <a:ext cx="7584300" cy="2958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nl" sz="1200">
                <a:solidFill>
                  <a:schemeClr val="dk1"/>
                </a:solidFill>
                <a:latin typeface="Playfair Display"/>
                <a:ea typeface="Playfair Display"/>
                <a:cs typeface="Playfair Display"/>
                <a:sym typeface="Playfair Display"/>
              </a:rPr>
              <a:t>Lees de vraag zorgvuldig:</a:t>
            </a:r>
            <a:r>
              <a:rPr lang="nl" sz="1200">
                <a:solidFill>
                  <a:schemeClr val="dk1"/>
                </a:solidFill>
              </a:rPr>
              <a:t> Let op kernwoorden zoals "leg uit", "vergelijk" of "analyseer".</a:t>
            </a:r>
            <a:br>
              <a:rPr lang="nl" sz="1200">
                <a:solidFill>
                  <a:schemeClr val="dk1"/>
                </a:solidFill>
              </a:rPr>
            </a:br>
            <a:endParaRPr sz="1200">
              <a:solidFill>
                <a:schemeClr val="dk1"/>
              </a:solidFill>
            </a:endParaRPr>
          </a:p>
          <a:p>
            <a:pPr indent="0" lvl="0" marL="0" rtl="0" algn="l">
              <a:lnSpc>
                <a:spcPct val="115000"/>
              </a:lnSpc>
              <a:spcBef>
                <a:spcPts val="1200"/>
              </a:spcBef>
              <a:spcAft>
                <a:spcPts val="0"/>
              </a:spcAft>
              <a:buNone/>
            </a:pPr>
            <a:r>
              <a:rPr b="1" lang="nl" sz="1200">
                <a:solidFill>
                  <a:schemeClr val="dk1"/>
                </a:solidFill>
                <a:latin typeface="Playfair Display"/>
                <a:ea typeface="Playfair Display"/>
                <a:cs typeface="Playfair Display"/>
                <a:sym typeface="Playfair Display"/>
              </a:rPr>
              <a:t>Gebruik vaktaal:</a:t>
            </a:r>
            <a:r>
              <a:rPr lang="nl" sz="1200">
                <a:solidFill>
                  <a:schemeClr val="dk1"/>
                </a:solidFill>
                <a:latin typeface="Playfair Display"/>
                <a:ea typeface="Playfair Display"/>
                <a:cs typeface="Playfair Display"/>
                <a:sym typeface="Playfair Display"/>
              </a:rPr>
              <a:t> </a:t>
            </a:r>
            <a:r>
              <a:rPr lang="nl" sz="1200">
                <a:solidFill>
                  <a:schemeClr val="dk1"/>
                </a:solidFill>
              </a:rPr>
              <a:t>Benut begrippen zoals "compositie", "contrast" of "expressie" om je antwoord te onderbouwen.</a:t>
            </a:r>
            <a:br>
              <a:rPr lang="nl" sz="1200">
                <a:solidFill>
                  <a:schemeClr val="dk1"/>
                </a:solidFill>
              </a:rPr>
            </a:br>
            <a:endParaRPr sz="1200">
              <a:solidFill>
                <a:schemeClr val="dk1"/>
              </a:solidFill>
            </a:endParaRPr>
          </a:p>
          <a:p>
            <a:pPr indent="0" lvl="0" marL="0" rtl="0" algn="l">
              <a:lnSpc>
                <a:spcPct val="115000"/>
              </a:lnSpc>
              <a:spcBef>
                <a:spcPts val="1200"/>
              </a:spcBef>
              <a:spcAft>
                <a:spcPts val="0"/>
              </a:spcAft>
              <a:buNone/>
            </a:pPr>
            <a:r>
              <a:rPr b="1" lang="nl" sz="1200">
                <a:solidFill>
                  <a:schemeClr val="dk1"/>
                </a:solidFill>
                <a:latin typeface="Playfair Display"/>
                <a:ea typeface="Playfair Display"/>
                <a:cs typeface="Playfair Display"/>
                <a:sym typeface="Playfair Display"/>
              </a:rPr>
              <a:t>Ondersteun je antwoord met voorbeelden:</a:t>
            </a:r>
            <a:r>
              <a:rPr lang="nl" sz="1200">
                <a:solidFill>
                  <a:schemeClr val="dk1"/>
                </a:solidFill>
              </a:rPr>
              <a:t> Verwijs naar specifieke elementen in het kunstwerk om je uitleg te versterken.</a:t>
            </a:r>
            <a:br>
              <a:rPr lang="nl" sz="1200">
                <a:solidFill>
                  <a:schemeClr val="dk1"/>
                </a:solidFill>
              </a:rPr>
            </a:br>
            <a:endParaRPr sz="1200">
              <a:solidFill>
                <a:schemeClr val="dk1"/>
              </a:solidFill>
            </a:endParaRPr>
          </a:p>
          <a:p>
            <a:pPr indent="0" lvl="0" marL="0" rtl="0" algn="l">
              <a:lnSpc>
                <a:spcPct val="115000"/>
              </a:lnSpc>
              <a:spcBef>
                <a:spcPts val="1200"/>
              </a:spcBef>
              <a:spcAft>
                <a:spcPts val="0"/>
              </a:spcAft>
              <a:buNone/>
            </a:pPr>
            <a:r>
              <a:rPr b="1" lang="nl" sz="1200">
                <a:solidFill>
                  <a:schemeClr val="dk1"/>
                </a:solidFill>
                <a:latin typeface="Playfair Display"/>
                <a:ea typeface="Playfair Display"/>
                <a:cs typeface="Playfair Display"/>
                <a:sym typeface="Playfair Display"/>
              </a:rPr>
              <a:t>Blijf bij de vraag:</a:t>
            </a:r>
            <a:r>
              <a:rPr lang="nl" sz="1200">
                <a:solidFill>
                  <a:schemeClr val="dk1"/>
                </a:solidFill>
              </a:rPr>
              <a:t> Zorg ervoor dat je antwoord direct betrekking heeft op wat er gevraagd wordt.</a:t>
            </a:r>
            <a:endParaRPr sz="1200">
              <a:solidFill>
                <a:schemeClr val="dk1"/>
              </a:solidFill>
            </a:endParaRPr>
          </a:p>
          <a:p>
            <a:pPr indent="0" lvl="0" marL="0" rtl="0" algn="l">
              <a:lnSpc>
                <a:spcPct val="115000"/>
              </a:lnSpc>
              <a:spcBef>
                <a:spcPts val="1200"/>
              </a:spcBef>
              <a:spcAft>
                <a:spcPts val="0"/>
              </a:spcAft>
              <a:buNone/>
            </a:pPr>
            <a:r>
              <a:t/>
            </a:r>
            <a:endParaRPr sz="16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90" name="Google Shape;190;p27"/>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91" name="Google Shape;191;p27"/>
          <p:cNvPicPr preferRelativeResize="0"/>
          <p:nvPr/>
        </p:nvPicPr>
        <p:blipFill>
          <a:blip r:embed="rId3">
            <a:alphaModFix/>
          </a:blip>
          <a:stretch>
            <a:fillRect/>
          </a:stretch>
        </p:blipFill>
        <p:spPr>
          <a:xfrm>
            <a:off x="0" y="0"/>
            <a:ext cx="9144000" cy="5143500"/>
          </a:xfrm>
          <a:prstGeom prst="rect">
            <a:avLst/>
          </a:prstGeom>
          <a:noFill/>
          <a:ln>
            <a:noFill/>
          </a:ln>
        </p:spPr>
      </p:pic>
      <p:sp>
        <p:nvSpPr>
          <p:cNvPr id="192" name="Google Shape;192;p27"/>
          <p:cNvSpPr txBox="1"/>
          <p:nvPr/>
        </p:nvSpPr>
        <p:spPr>
          <a:xfrm>
            <a:off x="609825" y="744575"/>
            <a:ext cx="76872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2500">
                <a:solidFill>
                  <a:schemeClr val="dk1"/>
                </a:solidFill>
                <a:latin typeface="Playfair Display"/>
                <a:ea typeface="Playfair Display"/>
                <a:cs typeface="Playfair Display"/>
                <a:sym typeface="Playfair Display"/>
              </a:rPr>
              <a:t>Tips voor het beantwoorden van vragen</a:t>
            </a:r>
            <a:endParaRPr b="1" sz="2500"/>
          </a:p>
        </p:txBody>
      </p:sp>
      <p:sp>
        <p:nvSpPr>
          <p:cNvPr id="193" name="Google Shape;193;p27"/>
          <p:cNvSpPr txBox="1"/>
          <p:nvPr/>
        </p:nvSpPr>
        <p:spPr>
          <a:xfrm>
            <a:off x="440850" y="1446875"/>
            <a:ext cx="8262300" cy="3532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nl" sz="1100">
                <a:solidFill>
                  <a:schemeClr val="dk1"/>
                </a:solidFill>
              </a:rPr>
              <a:t>1. Lees goed wat er wordt gevraagd</a:t>
            </a:r>
            <a:endParaRPr sz="1100">
              <a:solidFill>
                <a:schemeClr val="dk1"/>
              </a:solidFill>
            </a:endParaRPr>
          </a:p>
          <a:p>
            <a:pPr indent="0" lvl="0" marL="0" rtl="0" algn="l">
              <a:lnSpc>
                <a:spcPct val="115000"/>
              </a:lnSpc>
              <a:spcBef>
                <a:spcPts val="1200"/>
              </a:spcBef>
              <a:spcAft>
                <a:spcPts val="0"/>
              </a:spcAft>
              <a:buNone/>
            </a:pPr>
            <a:r>
              <a:rPr b="1" lang="nl" sz="1100">
                <a:solidFill>
                  <a:schemeClr val="dk1"/>
                </a:solidFill>
              </a:rPr>
              <a:t>2. Antwoord in zinnen, geen losse woorden</a:t>
            </a:r>
            <a:endParaRPr sz="1100">
              <a:solidFill>
                <a:schemeClr val="dk1"/>
              </a:solidFill>
            </a:endParaRPr>
          </a:p>
          <a:p>
            <a:pPr indent="0" lvl="0" marL="0" rtl="0" algn="l">
              <a:lnSpc>
                <a:spcPct val="115000"/>
              </a:lnSpc>
              <a:spcBef>
                <a:spcPts val="1200"/>
              </a:spcBef>
              <a:spcAft>
                <a:spcPts val="0"/>
              </a:spcAft>
              <a:buNone/>
            </a:pPr>
            <a:r>
              <a:rPr lang="nl" sz="1100">
                <a:solidFill>
                  <a:schemeClr val="dk1"/>
                </a:solidFill>
              </a:rPr>
              <a:t>3. </a:t>
            </a:r>
            <a:r>
              <a:rPr b="1" lang="nl" sz="1100">
                <a:solidFill>
                  <a:schemeClr val="dk1"/>
                </a:solidFill>
              </a:rPr>
              <a:t>Gebruik beeldende begrippen</a:t>
            </a:r>
            <a:endParaRPr sz="1100">
              <a:solidFill>
                <a:schemeClr val="dk1"/>
              </a:solidFill>
            </a:endParaRPr>
          </a:p>
          <a:p>
            <a:pPr indent="0" lvl="0" marL="0" rtl="0" algn="l">
              <a:lnSpc>
                <a:spcPct val="115000"/>
              </a:lnSpc>
              <a:spcBef>
                <a:spcPts val="1200"/>
              </a:spcBef>
              <a:spcAft>
                <a:spcPts val="0"/>
              </a:spcAft>
              <a:buNone/>
            </a:pPr>
            <a:r>
              <a:rPr b="1" lang="nl" sz="1100">
                <a:solidFill>
                  <a:schemeClr val="dk1"/>
                </a:solidFill>
              </a:rPr>
              <a:t>4. Kijk goed naar het kunstwerk in de vraag</a:t>
            </a:r>
            <a:endParaRPr sz="1100">
              <a:solidFill>
                <a:schemeClr val="dk1"/>
              </a:solidFill>
            </a:endParaRPr>
          </a:p>
          <a:p>
            <a:pPr indent="0" lvl="0" marL="0" rtl="0" algn="l">
              <a:lnSpc>
                <a:spcPct val="115000"/>
              </a:lnSpc>
              <a:spcBef>
                <a:spcPts val="1200"/>
              </a:spcBef>
              <a:spcAft>
                <a:spcPts val="0"/>
              </a:spcAft>
              <a:buNone/>
            </a:pPr>
            <a:r>
              <a:rPr lang="nl" sz="1100">
                <a:solidFill>
                  <a:schemeClr val="dk1"/>
                </a:solidFill>
              </a:rPr>
              <a:t>5. </a:t>
            </a:r>
            <a:r>
              <a:rPr b="1" lang="nl" sz="1100">
                <a:solidFill>
                  <a:schemeClr val="dk1"/>
                </a:solidFill>
              </a:rPr>
              <a:t>Vergelijk netjes als er om gevraagd wordt</a:t>
            </a:r>
            <a:endParaRPr sz="1100">
              <a:solidFill>
                <a:schemeClr val="dk1"/>
              </a:solidFill>
            </a:endParaRPr>
          </a:p>
          <a:p>
            <a:pPr indent="0" lvl="0" marL="0" rtl="0" algn="l">
              <a:lnSpc>
                <a:spcPct val="115000"/>
              </a:lnSpc>
              <a:spcBef>
                <a:spcPts val="1200"/>
              </a:spcBef>
              <a:spcAft>
                <a:spcPts val="0"/>
              </a:spcAft>
              <a:buNone/>
            </a:pPr>
            <a:r>
              <a:rPr b="1" lang="nl" sz="1100">
                <a:solidFill>
                  <a:schemeClr val="dk1"/>
                </a:solidFill>
              </a:rPr>
              <a:t>6. Blijf bij de vraag</a:t>
            </a:r>
            <a:endParaRPr sz="1100">
              <a:solidFill>
                <a:schemeClr val="dk1"/>
              </a:solidFill>
            </a:endParaRPr>
          </a:p>
          <a:p>
            <a:pPr indent="0" lvl="0" marL="0" rtl="0" algn="l">
              <a:lnSpc>
                <a:spcPct val="115000"/>
              </a:lnSpc>
              <a:spcBef>
                <a:spcPts val="1200"/>
              </a:spcBef>
              <a:spcAft>
                <a:spcPts val="0"/>
              </a:spcAft>
              <a:buNone/>
            </a:pPr>
            <a:r>
              <a:rPr b="1" lang="nl" sz="1100">
                <a:solidFill>
                  <a:schemeClr val="dk1"/>
                </a:solidFill>
              </a:rPr>
              <a:t>7. Ken het verschil tussen 'voorstelling' en 'vormgeving'</a:t>
            </a:r>
            <a:br>
              <a:rPr b="1" lang="nl" sz="1100">
                <a:solidFill>
                  <a:schemeClr val="dk1"/>
                </a:solidFill>
              </a:rPr>
            </a:br>
            <a:r>
              <a:rPr b="1" lang="nl" sz="1100">
                <a:solidFill>
                  <a:schemeClr val="dk1"/>
                </a:solidFill>
              </a:rPr>
              <a:t>Voorstelling</a:t>
            </a:r>
            <a:r>
              <a:rPr lang="nl" sz="1100">
                <a:solidFill>
                  <a:schemeClr val="dk1"/>
                </a:solidFill>
              </a:rPr>
              <a:t> = </a:t>
            </a:r>
            <a:r>
              <a:rPr i="1" lang="nl" sz="1100">
                <a:solidFill>
                  <a:schemeClr val="dk1"/>
                </a:solidFill>
              </a:rPr>
              <a:t>Wat zie je? Wat wordt er afgebeeld?</a:t>
            </a:r>
            <a:br>
              <a:rPr i="1" lang="nl" sz="1100">
                <a:solidFill>
                  <a:schemeClr val="dk1"/>
                </a:solidFill>
              </a:rPr>
            </a:br>
            <a:r>
              <a:rPr b="1" lang="nl" sz="1100">
                <a:solidFill>
                  <a:schemeClr val="dk1"/>
                </a:solidFill>
              </a:rPr>
              <a:t>Vormgeving</a:t>
            </a:r>
            <a:r>
              <a:rPr lang="nl" sz="1100">
                <a:solidFill>
                  <a:schemeClr val="dk1"/>
                </a:solidFill>
              </a:rPr>
              <a:t> = </a:t>
            </a:r>
            <a:r>
              <a:rPr i="1" lang="nl" sz="1100">
                <a:solidFill>
                  <a:schemeClr val="dk1"/>
                </a:solidFill>
              </a:rPr>
              <a:t>Hoe is het gemaakt? Welke kleuren, lijnen, materialen zijn gebruikt?</a:t>
            </a:r>
            <a:endParaRPr i="1" sz="1100">
              <a:solidFill>
                <a:schemeClr val="dk1"/>
              </a:solidFill>
            </a:endParaRPr>
          </a:p>
          <a:p>
            <a:pPr indent="0" lvl="0" marL="0" rtl="0" algn="l">
              <a:lnSpc>
                <a:spcPct val="115000"/>
              </a:lnSpc>
              <a:spcBef>
                <a:spcPts val="1200"/>
              </a:spcBef>
              <a:spcAft>
                <a:spcPts val="0"/>
              </a:spcAft>
              <a:buNone/>
            </a:pPr>
            <a:r>
              <a:rPr lang="nl" sz="1100">
                <a:solidFill>
                  <a:schemeClr val="dk1"/>
                </a:solidFill>
              </a:rPr>
              <a:t>8.</a:t>
            </a:r>
            <a:r>
              <a:rPr b="1" lang="nl" sz="1100">
                <a:solidFill>
                  <a:schemeClr val="dk1"/>
                </a:solidFill>
              </a:rPr>
              <a:t> Gebruik je eigen woorden, maar wees duidelijk</a:t>
            </a:r>
            <a:endParaRPr sz="1100">
              <a:solidFill>
                <a:schemeClr val="dk1"/>
              </a:solidFill>
            </a:endParaRPr>
          </a:p>
          <a:p>
            <a:pPr indent="0" lvl="0" marL="0" rtl="0" algn="l">
              <a:lnSpc>
                <a:spcPct val="115000"/>
              </a:lnSpc>
              <a:spcBef>
                <a:spcPts val="1200"/>
              </a:spcBef>
              <a:spcAft>
                <a:spcPts val="0"/>
              </a:spcAft>
              <a:buNone/>
            </a:pPr>
            <a:r>
              <a:t/>
            </a:r>
            <a:endParaRPr b="1" sz="11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28"/>
          <p:cNvPicPr preferRelativeResize="0"/>
          <p:nvPr/>
        </p:nvPicPr>
        <p:blipFill>
          <a:blip r:embed="rId3">
            <a:alphaModFix/>
          </a:blip>
          <a:stretch>
            <a:fillRect/>
          </a:stretch>
        </p:blipFill>
        <p:spPr>
          <a:xfrm>
            <a:off x="0" y="0"/>
            <a:ext cx="9144000" cy="5143500"/>
          </a:xfrm>
          <a:prstGeom prst="rect">
            <a:avLst/>
          </a:prstGeom>
          <a:noFill/>
          <a:ln>
            <a:noFill/>
          </a:ln>
        </p:spPr>
      </p:pic>
      <p:sp>
        <p:nvSpPr>
          <p:cNvPr id="199" name="Google Shape;199;p28"/>
          <p:cNvSpPr txBox="1"/>
          <p:nvPr>
            <p:ph type="title"/>
          </p:nvPr>
        </p:nvSpPr>
        <p:spPr>
          <a:xfrm>
            <a:off x="311700" y="590550"/>
            <a:ext cx="659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nl" sz="2120">
                <a:latin typeface="Playfair Display"/>
                <a:ea typeface="Playfair Display"/>
                <a:cs typeface="Playfair Display"/>
                <a:sym typeface="Playfair Display"/>
              </a:rPr>
              <a:t>Belangrijkste begrippen - Thema: de mens, de maat</a:t>
            </a:r>
            <a:endParaRPr b="1" sz="2120">
              <a:latin typeface="Playfair Display"/>
              <a:ea typeface="Playfair Display"/>
              <a:cs typeface="Playfair Display"/>
              <a:sym typeface="Playfair Display"/>
            </a:endParaRPr>
          </a:p>
        </p:txBody>
      </p:sp>
      <p:sp>
        <p:nvSpPr>
          <p:cNvPr id="200" name="Google Shape;200;p28"/>
          <p:cNvSpPr txBox="1"/>
          <p:nvPr>
            <p:ph idx="1" type="body"/>
          </p:nvPr>
        </p:nvSpPr>
        <p:spPr>
          <a:xfrm>
            <a:off x="311700" y="1163250"/>
            <a:ext cx="3177900" cy="38121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770"/>
              <a:buNone/>
            </a:pPr>
            <a:r>
              <a:rPr lang="nl" sz="1500">
                <a:solidFill>
                  <a:schemeClr val="dk1"/>
                </a:solidFill>
                <a:latin typeface="Playfair Display"/>
                <a:ea typeface="Playfair Display"/>
                <a:cs typeface="Playfair Display"/>
                <a:sym typeface="Playfair Display"/>
              </a:rPr>
              <a:t>Passend</a:t>
            </a:r>
            <a:endParaRPr sz="1500">
              <a:solidFill>
                <a:schemeClr val="dk1"/>
              </a:solidFill>
              <a:latin typeface="Playfair Display"/>
              <a:ea typeface="Playfair Display"/>
              <a:cs typeface="Playfair Display"/>
              <a:sym typeface="Playfair Display"/>
            </a:endParaRPr>
          </a:p>
          <a:p>
            <a:pPr indent="0" lvl="0" marL="0" rtl="0" algn="l">
              <a:lnSpc>
                <a:spcPct val="95000"/>
              </a:lnSpc>
              <a:spcBef>
                <a:spcPts val="1200"/>
              </a:spcBef>
              <a:spcAft>
                <a:spcPts val="0"/>
              </a:spcAft>
              <a:buSzPts val="770"/>
              <a:buNone/>
            </a:pPr>
            <a:r>
              <a:rPr lang="nl" sz="1500">
                <a:solidFill>
                  <a:schemeClr val="dk1"/>
                </a:solidFill>
                <a:latin typeface="Playfair Display"/>
                <a:ea typeface="Playfair Display"/>
                <a:cs typeface="Playfair Display"/>
                <a:sym typeface="Playfair Display"/>
              </a:rPr>
              <a:t>Proporties</a:t>
            </a:r>
            <a:endParaRPr sz="1500">
              <a:solidFill>
                <a:schemeClr val="dk1"/>
              </a:solidFill>
              <a:latin typeface="Playfair Display"/>
              <a:ea typeface="Playfair Display"/>
              <a:cs typeface="Playfair Display"/>
              <a:sym typeface="Playfair Display"/>
            </a:endParaRPr>
          </a:p>
          <a:p>
            <a:pPr indent="0" lvl="0" marL="0" rtl="0" algn="l">
              <a:lnSpc>
                <a:spcPct val="95000"/>
              </a:lnSpc>
              <a:spcBef>
                <a:spcPts val="1200"/>
              </a:spcBef>
              <a:spcAft>
                <a:spcPts val="0"/>
              </a:spcAft>
              <a:buSzPts val="770"/>
              <a:buNone/>
            </a:pPr>
            <a:r>
              <a:rPr lang="nl" sz="1500">
                <a:solidFill>
                  <a:schemeClr val="dk1"/>
                </a:solidFill>
                <a:latin typeface="Playfair Display"/>
                <a:ea typeface="Playfair Display"/>
                <a:cs typeface="Playfair Display"/>
                <a:sym typeface="Playfair Display"/>
              </a:rPr>
              <a:t>Groots</a:t>
            </a:r>
            <a:endParaRPr sz="1500">
              <a:solidFill>
                <a:schemeClr val="dk1"/>
              </a:solidFill>
              <a:latin typeface="Playfair Display"/>
              <a:ea typeface="Playfair Display"/>
              <a:cs typeface="Playfair Display"/>
              <a:sym typeface="Playfair Display"/>
            </a:endParaRPr>
          </a:p>
          <a:p>
            <a:pPr indent="0" lvl="0" marL="0" rtl="0" algn="l">
              <a:lnSpc>
                <a:spcPct val="95000"/>
              </a:lnSpc>
              <a:spcBef>
                <a:spcPts val="1200"/>
              </a:spcBef>
              <a:spcAft>
                <a:spcPts val="0"/>
              </a:spcAft>
              <a:buSzPts val="770"/>
              <a:buNone/>
            </a:pPr>
            <a:r>
              <a:rPr lang="nl" sz="1500">
                <a:solidFill>
                  <a:schemeClr val="dk1"/>
                </a:solidFill>
                <a:latin typeface="Playfair Display"/>
                <a:ea typeface="Playfair Display"/>
                <a:cs typeface="Playfair Display"/>
                <a:sym typeface="Playfair Display"/>
              </a:rPr>
              <a:t>Eigenzinnig</a:t>
            </a:r>
            <a:endParaRPr sz="1500">
              <a:solidFill>
                <a:schemeClr val="dk1"/>
              </a:solidFill>
              <a:latin typeface="Playfair Display"/>
              <a:ea typeface="Playfair Display"/>
              <a:cs typeface="Playfair Display"/>
              <a:sym typeface="Playfair Display"/>
            </a:endParaRPr>
          </a:p>
          <a:p>
            <a:pPr indent="0" lvl="0" marL="0" rtl="0" algn="l">
              <a:lnSpc>
                <a:spcPct val="95000"/>
              </a:lnSpc>
              <a:spcBef>
                <a:spcPts val="1200"/>
              </a:spcBef>
              <a:spcAft>
                <a:spcPts val="0"/>
              </a:spcAft>
              <a:buSzPts val="770"/>
              <a:buNone/>
            </a:pPr>
            <a:r>
              <a:rPr lang="nl" sz="1500">
                <a:solidFill>
                  <a:schemeClr val="dk1"/>
                </a:solidFill>
                <a:latin typeface="Playfair Display"/>
                <a:ea typeface="Playfair Display"/>
                <a:cs typeface="Playfair Display"/>
                <a:sym typeface="Playfair Display"/>
              </a:rPr>
              <a:t>Verhoudingen</a:t>
            </a:r>
            <a:endParaRPr sz="1500">
              <a:solidFill>
                <a:schemeClr val="dk1"/>
              </a:solidFill>
              <a:latin typeface="Playfair Display"/>
              <a:ea typeface="Playfair Display"/>
              <a:cs typeface="Playfair Display"/>
              <a:sym typeface="Playfair Display"/>
            </a:endParaRPr>
          </a:p>
          <a:p>
            <a:pPr indent="0" lvl="0" marL="0" rtl="0" algn="l">
              <a:lnSpc>
                <a:spcPct val="95000"/>
              </a:lnSpc>
              <a:spcBef>
                <a:spcPts val="1200"/>
              </a:spcBef>
              <a:spcAft>
                <a:spcPts val="0"/>
              </a:spcAft>
              <a:buSzPts val="770"/>
              <a:buNone/>
            </a:pPr>
            <a:r>
              <a:rPr lang="nl" sz="1500">
                <a:solidFill>
                  <a:schemeClr val="dk1"/>
                </a:solidFill>
                <a:latin typeface="Playfair Display"/>
                <a:ea typeface="Playfair Display"/>
                <a:cs typeface="Playfair Display"/>
                <a:sym typeface="Playfair Display"/>
              </a:rPr>
              <a:t>Aangepast</a:t>
            </a:r>
            <a:endParaRPr sz="1500">
              <a:solidFill>
                <a:schemeClr val="dk1"/>
              </a:solidFill>
              <a:latin typeface="Playfair Display"/>
              <a:ea typeface="Playfair Display"/>
              <a:cs typeface="Playfair Display"/>
              <a:sym typeface="Playfair Display"/>
            </a:endParaRPr>
          </a:p>
          <a:p>
            <a:pPr indent="0" lvl="0" marL="0" rtl="0" algn="l">
              <a:lnSpc>
                <a:spcPct val="95000"/>
              </a:lnSpc>
              <a:spcBef>
                <a:spcPts val="1200"/>
              </a:spcBef>
              <a:spcAft>
                <a:spcPts val="0"/>
              </a:spcAft>
              <a:buSzPts val="770"/>
              <a:buNone/>
            </a:pPr>
            <a:r>
              <a:rPr lang="nl" sz="1500">
                <a:solidFill>
                  <a:schemeClr val="dk1"/>
                </a:solidFill>
                <a:latin typeface="Playfair Display"/>
                <a:ea typeface="Playfair Display"/>
                <a:cs typeface="Playfair Display"/>
                <a:sym typeface="Playfair Display"/>
              </a:rPr>
              <a:t>Menselijk</a:t>
            </a:r>
            <a:endParaRPr sz="1500">
              <a:solidFill>
                <a:schemeClr val="dk1"/>
              </a:solidFill>
              <a:latin typeface="Playfair Display"/>
              <a:ea typeface="Playfair Display"/>
              <a:cs typeface="Playfair Display"/>
              <a:sym typeface="Playfair Display"/>
            </a:endParaRPr>
          </a:p>
          <a:p>
            <a:pPr indent="0" lvl="0" marL="0" rtl="0" algn="l">
              <a:lnSpc>
                <a:spcPct val="95000"/>
              </a:lnSpc>
              <a:spcBef>
                <a:spcPts val="1200"/>
              </a:spcBef>
              <a:spcAft>
                <a:spcPts val="0"/>
              </a:spcAft>
              <a:buSzPts val="770"/>
              <a:buNone/>
            </a:pPr>
            <a:r>
              <a:rPr lang="nl" sz="1500">
                <a:solidFill>
                  <a:schemeClr val="dk1"/>
                </a:solidFill>
                <a:latin typeface="Playfair Display"/>
                <a:ea typeface="Playfair Display"/>
                <a:cs typeface="Playfair Display"/>
                <a:sym typeface="Playfair Display"/>
              </a:rPr>
              <a:t>Excentriek</a:t>
            </a:r>
            <a:endParaRPr sz="1500">
              <a:solidFill>
                <a:schemeClr val="dk1"/>
              </a:solidFill>
              <a:latin typeface="Playfair Display"/>
              <a:ea typeface="Playfair Display"/>
              <a:cs typeface="Playfair Display"/>
              <a:sym typeface="Playfair Display"/>
            </a:endParaRPr>
          </a:p>
          <a:p>
            <a:pPr indent="0" lvl="0" marL="0" rtl="0" algn="l">
              <a:lnSpc>
                <a:spcPct val="95000"/>
              </a:lnSpc>
              <a:spcBef>
                <a:spcPts val="1200"/>
              </a:spcBef>
              <a:spcAft>
                <a:spcPts val="0"/>
              </a:spcAft>
              <a:buSzPts val="770"/>
              <a:buNone/>
            </a:pPr>
            <a:r>
              <a:rPr lang="nl" sz="1500">
                <a:solidFill>
                  <a:schemeClr val="dk1"/>
                </a:solidFill>
                <a:latin typeface="Playfair Display"/>
                <a:ea typeface="Playfair Display"/>
                <a:cs typeface="Playfair Display"/>
                <a:sym typeface="Playfair Display"/>
              </a:rPr>
              <a:t>Betekenisvol</a:t>
            </a:r>
            <a:endParaRPr sz="1500">
              <a:solidFill>
                <a:schemeClr val="dk1"/>
              </a:solidFill>
              <a:latin typeface="Playfair Display"/>
              <a:ea typeface="Playfair Display"/>
              <a:cs typeface="Playfair Display"/>
              <a:sym typeface="Playfair Display"/>
            </a:endParaRPr>
          </a:p>
          <a:p>
            <a:pPr indent="0" lvl="0" marL="0" rtl="0" algn="l">
              <a:lnSpc>
                <a:spcPct val="95000"/>
              </a:lnSpc>
              <a:spcBef>
                <a:spcPts val="1200"/>
              </a:spcBef>
              <a:spcAft>
                <a:spcPts val="0"/>
              </a:spcAft>
              <a:buSzPts val="770"/>
              <a:buNone/>
            </a:pPr>
            <a:r>
              <a:rPr lang="nl" sz="1500">
                <a:solidFill>
                  <a:schemeClr val="dk1"/>
                </a:solidFill>
                <a:latin typeface="Playfair Display"/>
                <a:ea typeface="Playfair Display"/>
                <a:cs typeface="Playfair Display"/>
                <a:sym typeface="Playfair Display"/>
              </a:rPr>
              <a:t>In opdracht </a:t>
            </a:r>
            <a:endParaRPr sz="1500">
              <a:solidFill>
                <a:schemeClr val="dk1"/>
              </a:solidFill>
              <a:latin typeface="Playfair Display"/>
              <a:ea typeface="Playfair Display"/>
              <a:cs typeface="Playfair Display"/>
              <a:sym typeface="Playfair Display"/>
            </a:endParaRPr>
          </a:p>
          <a:p>
            <a:pPr indent="0" lvl="0" marL="457200" rtl="0" algn="l">
              <a:lnSpc>
                <a:spcPct val="100000"/>
              </a:lnSpc>
              <a:spcBef>
                <a:spcPts val="1200"/>
              </a:spcBef>
              <a:spcAft>
                <a:spcPts val="0"/>
              </a:spcAft>
              <a:buNone/>
            </a:pPr>
            <a:r>
              <a:t/>
            </a:r>
            <a:endParaRPr sz="1500">
              <a:solidFill>
                <a:schemeClr val="dk1"/>
              </a:solidFill>
            </a:endParaRPr>
          </a:p>
        </p:txBody>
      </p:sp>
      <p:pic>
        <p:nvPicPr>
          <p:cNvPr id="201" name="Google Shape;201;p28"/>
          <p:cNvPicPr preferRelativeResize="0"/>
          <p:nvPr/>
        </p:nvPicPr>
        <p:blipFill>
          <a:blip r:embed="rId4">
            <a:alphaModFix/>
          </a:blip>
          <a:stretch>
            <a:fillRect/>
          </a:stretch>
        </p:blipFill>
        <p:spPr>
          <a:xfrm>
            <a:off x="4961300" y="2249650"/>
            <a:ext cx="3953875" cy="2641175"/>
          </a:xfrm>
          <a:prstGeom prst="rect">
            <a:avLst/>
          </a:prstGeom>
          <a:noFill/>
          <a:ln>
            <a:noFill/>
          </a:ln>
        </p:spPr>
      </p:pic>
      <p:sp>
        <p:nvSpPr>
          <p:cNvPr id="202" name="Google Shape;202;p28"/>
          <p:cNvSpPr txBox="1"/>
          <p:nvPr/>
        </p:nvSpPr>
        <p:spPr>
          <a:xfrm>
            <a:off x="2760950" y="2249650"/>
            <a:ext cx="20601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500">
                <a:solidFill>
                  <a:schemeClr val="dk1"/>
                </a:solidFill>
                <a:latin typeface="Playfair Display"/>
                <a:ea typeface="Playfair Display"/>
                <a:cs typeface="Playfair Display"/>
                <a:sym typeface="Playfair Display"/>
              </a:rPr>
              <a:t>Subthema’s </a:t>
            </a:r>
            <a:endParaRPr b="1" sz="1500">
              <a:solidFill>
                <a:schemeClr val="dk1"/>
              </a:solidFill>
              <a:latin typeface="Playfair Display"/>
              <a:ea typeface="Playfair Display"/>
              <a:cs typeface="Playfair Display"/>
              <a:sym typeface="Playfair Display"/>
            </a:endParaRPr>
          </a:p>
          <a:p>
            <a:pPr indent="-323850" lvl="0" marL="457200" rtl="0" algn="l">
              <a:spcBef>
                <a:spcPts val="0"/>
              </a:spcBef>
              <a:spcAft>
                <a:spcPts val="0"/>
              </a:spcAft>
              <a:buClr>
                <a:schemeClr val="dk1"/>
              </a:buClr>
              <a:buSzPts val="1500"/>
              <a:buFont typeface="Playfair Display"/>
              <a:buChar char="-"/>
            </a:pPr>
            <a:r>
              <a:rPr lang="nl" sz="1500">
                <a:solidFill>
                  <a:schemeClr val="dk1"/>
                </a:solidFill>
                <a:latin typeface="Playfair Display"/>
                <a:ea typeface="Playfair Display"/>
                <a:cs typeface="Playfair Display"/>
                <a:sym typeface="Playfair Display"/>
              </a:rPr>
              <a:t>Van formaat</a:t>
            </a:r>
            <a:endParaRPr sz="1500">
              <a:solidFill>
                <a:schemeClr val="dk1"/>
              </a:solidFill>
              <a:latin typeface="Playfair Display"/>
              <a:ea typeface="Playfair Display"/>
              <a:cs typeface="Playfair Display"/>
              <a:sym typeface="Playfair Display"/>
            </a:endParaRPr>
          </a:p>
          <a:p>
            <a:pPr indent="-323850" lvl="0" marL="457200" rtl="0" algn="l">
              <a:spcBef>
                <a:spcPts val="0"/>
              </a:spcBef>
              <a:spcAft>
                <a:spcPts val="0"/>
              </a:spcAft>
              <a:buClr>
                <a:schemeClr val="dk1"/>
              </a:buClr>
              <a:buSzPts val="1500"/>
              <a:buFont typeface="Playfair Display"/>
              <a:buChar char="-"/>
            </a:pPr>
            <a:r>
              <a:rPr lang="nl" sz="1500">
                <a:solidFill>
                  <a:schemeClr val="dk1"/>
                </a:solidFill>
                <a:latin typeface="Playfair Display"/>
                <a:ea typeface="Playfair Display"/>
                <a:cs typeface="Playfair Display"/>
                <a:sym typeface="Playfair Display"/>
              </a:rPr>
              <a:t>De menselijke maat</a:t>
            </a:r>
            <a:endParaRPr sz="1500">
              <a:solidFill>
                <a:schemeClr val="dk1"/>
              </a:solidFill>
              <a:latin typeface="Playfair Display"/>
              <a:ea typeface="Playfair Display"/>
              <a:cs typeface="Playfair Display"/>
              <a:sym typeface="Playfair Display"/>
            </a:endParaRPr>
          </a:p>
          <a:p>
            <a:pPr indent="-323850" lvl="0" marL="457200" rtl="0" algn="l">
              <a:spcBef>
                <a:spcPts val="0"/>
              </a:spcBef>
              <a:spcAft>
                <a:spcPts val="0"/>
              </a:spcAft>
              <a:buClr>
                <a:schemeClr val="dk1"/>
              </a:buClr>
              <a:buSzPts val="1500"/>
              <a:buFont typeface="Playfair Display"/>
              <a:buChar char="-"/>
            </a:pPr>
            <a:r>
              <a:rPr lang="nl" sz="1500">
                <a:solidFill>
                  <a:schemeClr val="dk1"/>
                </a:solidFill>
                <a:latin typeface="Playfair Display"/>
                <a:ea typeface="Playfair Display"/>
                <a:cs typeface="Playfair Display"/>
                <a:sym typeface="Playfair Display"/>
              </a:rPr>
              <a:t>Maatwerk</a:t>
            </a:r>
            <a:endParaRPr sz="1500">
              <a:solidFill>
                <a:schemeClr val="dk1"/>
              </a:solidFill>
              <a:latin typeface="Playfair Display"/>
              <a:ea typeface="Playfair Display"/>
              <a:cs typeface="Playfair Display"/>
              <a:sym typeface="Playfair Display"/>
            </a:endParaRPr>
          </a:p>
          <a:p>
            <a:pPr indent="-323850" lvl="0" marL="457200" rtl="0" algn="l">
              <a:spcBef>
                <a:spcPts val="0"/>
              </a:spcBef>
              <a:spcAft>
                <a:spcPts val="0"/>
              </a:spcAft>
              <a:buClr>
                <a:schemeClr val="dk1"/>
              </a:buClr>
              <a:buSzPts val="1500"/>
              <a:buFont typeface="Playfair Display"/>
              <a:buChar char="-"/>
            </a:pPr>
            <a:r>
              <a:rPr lang="nl" sz="1500">
                <a:solidFill>
                  <a:schemeClr val="dk1"/>
                </a:solidFill>
                <a:latin typeface="Playfair Display"/>
                <a:ea typeface="Playfair Display"/>
                <a:cs typeface="Playfair Display"/>
                <a:sym typeface="Playfair Display"/>
              </a:rPr>
              <a:t>Je eigen maat</a:t>
            </a:r>
            <a:endParaRPr sz="1500">
              <a:solidFill>
                <a:schemeClr val="dk1"/>
              </a:solidFill>
              <a:latin typeface="Playfair Display"/>
              <a:ea typeface="Playfair Display"/>
              <a:cs typeface="Playfair Display"/>
              <a:sym typeface="Playfair Display"/>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29"/>
          <p:cNvPicPr preferRelativeResize="0"/>
          <p:nvPr/>
        </p:nvPicPr>
        <p:blipFill>
          <a:blip r:embed="rId3">
            <a:alphaModFix/>
          </a:blip>
          <a:stretch>
            <a:fillRect/>
          </a:stretch>
        </p:blipFill>
        <p:spPr>
          <a:xfrm>
            <a:off x="0" y="0"/>
            <a:ext cx="9144000" cy="5143500"/>
          </a:xfrm>
          <a:prstGeom prst="rect">
            <a:avLst/>
          </a:prstGeom>
          <a:noFill/>
          <a:ln>
            <a:noFill/>
          </a:ln>
        </p:spPr>
      </p:pic>
      <p:sp>
        <p:nvSpPr>
          <p:cNvPr id="208" name="Google Shape;208;p29"/>
          <p:cNvSpPr txBox="1"/>
          <p:nvPr>
            <p:ph type="title"/>
          </p:nvPr>
        </p:nvSpPr>
        <p:spPr>
          <a:xfrm>
            <a:off x="339725" y="837475"/>
            <a:ext cx="8520600" cy="572700"/>
          </a:xfrm>
          <a:prstGeom prst="rect">
            <a:avLst/>
          </a:prstGeom>
        </p:spPr>
        <p:txBody>
          <a:bodyPr anchorCtr="0" anchor="t" bIns="91425" lIns="91425" spcFirstLastPara="1" rIns="91425" wrap="square" tIns="91425">
            <a:normAutofit fontScale="90000"/>
          </a:bodyPr>
          <a:lstStyle/>
          <a:p>
            <a:pPr indent="-388620" lvl="0" marL="457200" rtl="0" algn="l">
              <a:spcBef>
                <a:spcPts val="0"/>
              </a:spcBef>
              <a:spcAft>
                <a:spcPts val="0"/>
              </a:spcAft>
              <a:buSzPct val="100000"/>
              <a:buFont typeface="Playfair Display"/>
              <a:buAutoNum type="arabicPeriod"/>
            </a:pPr>
            <a:r>
              <a:rPr b="1" lang="nl">
                <a:latin typeface="Playfair Display"/>
                <a:ea typeface="Playfair Display"/>
                <a:cs typeface="Playfair Display"/>
                <a:sym typeface="Playfair Display"/>
              </a:rPr>
              <a:t>Van formaat</a:t>
            </a:r>
            <a:endParaRPr b="1">
              <a:latin typeface="Playfair Display"/>
              <a:ea typeface="Playfair Display"/>
              <a:cs typeface="Playfair Display"/>
              <a:sym typeface="Playfair Display"/>
            </a:endParaRPr>
          </a:p>
        </p:txBody>
      </p:sp>
      <p:sp>
        <p:nvSpPr>
          <p:cNvPr id="209" name="Google Shape;209;p29"/>
          <p:cNvSpPr txBox="1"/>
          <p:nvPr>
            <p:ph idx="1" type="body"/>
          </p:nvPr>
        </p:nvSpPr>
        <p:spPr>
          <a:xfrm>
            <a:off x="339725" y="1544925"/>
            <a:ext cx="44673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nl" sz="1500">
                <a:solidFill>
                  <a:schemeClr val="dk1"/>
                </a:solidFill>
              </a:rPr>
              <a:t>Het formaat/de grootte staat bij dit subthema voorop.</a:t>
            </a:r>
            <a:endParaRPr sz="1500">
              <a:solidFill>
                <a:schemeClr val="dk1"/>
              </a:solidFill>
            </a:endParaRPr>
          </a:p>
          <a:p>
            <a:pPr indent="0" lvl="0" marL="0" rtl="0" algn="l">
              <a:spcBef>
                <a:spcPts val="1200"/>
              </a:spcBef>
              <a:spcAft>
                <a:spcPts val="0"/>
              </a:spcAft>
              <a:buNone/>
            </a:pPr>
            <a:r>
              <a:t/>
            </a:r>
            <a:endParaRPr sz="1500">
              <a:solidFill>
                <a:schemeClr val="dk1"/>
              </a:solidFill>
            </a:endParaRPr>
          </a:p>
          <a:p>
            <a:pPr indent="-323850" lvl="0" marL="457200" rtl="0" algn="l">
              <a:spcBef>
                <a:spcPts val="1200"/>
              </a:spcBef>
              <a:spcAft>
                <a:spcPts val="0"/>
              </a:spcAft>
              <a:buClr>
                <a:schemeClr val="dk1"/>
              </a:buClr>
              <a:buSzPts val="1500"/>
              <a:buChar char="-"/>
            </a:pPr>
            <a:r>
              <a:rPr lang="nl" sz="1500">
                <a:solidFill>
                  <a:schemeClr val="dk1"/>
                </a:solidFill>
              </a:rPr>
              <a:t>Het formaat zet mensen aan het denken.</a:t>
            </a:r>
            <a:endParaRPr sz="1500">
              <a:solidFill>
                <a:schemeClr val="dk1"/>
              </a:solidFill>
            </a:endParaRPr>
          </a:p>
          <a:p>
            <a:pPr indent="-323850" lvl="0" marL="457200" rtl="0" algn="l">
              <a:spcBef>
                <a:spcPts val="0"/>
              </a:spcBef>
              <a:spcAft>
                <a:spcPts val="0"/>
              </a:spcAft>
              <a:buClr>
                <a:schemeClr val="dk1"/>
              </a:buClr>
              <a:buSzPts val="1500"/>
              <a:buChar char="-"/>
            </a:pPr>
            <a:r>
              <a:rPr lang="nl" sz="1500">
                <a:solidFill>
                  <a:schemeClr val="dk1"/>
                </a:solidFill>
              </a:rPr>
              <a:t>Hoe ervaren mensen het kunstwerk als het formaat een rol speelt?</a:t>
            </a:r>
            <a:endParaRPr sz="1500">
              <a:solidFill>
                <a:schemeClr val="dk1"/>
              </a:solidFill>
            </a:endParaRPr>
          </a:p>
        </p:txBody>
      </p:sp>
      <p:pic>
        <p:nvPicPr>
          <p:cNvPr id="210" name="Google Shape;210;p29"/>
          <p:cNvPicPr preferRelativeResize="0"/>
          <p:nvPr/>
        </p:nvPicPr>
        <p:blipFill>
          <a:blip r:embed="rId4">
            <a:alphaModFix/>
          </a:blip>
          <a:stretch>
            <a:fillRect/>
          </a:stretch>
        </p:blipFill>
        <p:spPr>
          <a:xfrm>
            <a:off x="4959425" y="959925"/>
            <a:ext cx="4060200" cy="2281094"/>
          </a:xfrm>
          <a:prstGeom prst="rect">
            <a:avLst/>
          </a:prstGeom>
          <a:noFill/>
          <a:ln>
            <a:noFill/>
          </a:ln>
        </p:spPr>
      </p:pic>
      <p:sp>
        <p:nvSpPr>
          <p:cNvPr id="211" name="Google Shape;211;p29"/>
          <p:cNvSpPr txBox="1"/>
          <p:nvPr/>
        </p:nvSpPr>
        <p:spPr>
          <a:xfrm>
            <a:off x="5115475" y="3363625"/>
            <a:ext cx="3000000" cy="87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nl" sz="1350">
                <a:solidFill>
                  <a:srgbClr val="595959"/>
                </a:solidFill>
                <a:latin typeface="Playfair Display"/>
                <a:ea typeface="Playfair Display"/>
                <a:cs typeface="Playfair Display"/>
                <a:sym typeface="Playfair Display"/>
              </a:rPr>
              <a:t>Maurizio Cattelan </a:t>
            </a:r>
            <a:r>
              <a:rPr lang="nl" sz="1350">
                <a:solidFill>
                  <a:srgbClr val="595959"/>
                </a:solidFill>
                <a:highlight>
                  <a:srgbClr val="FFFFFF"/>
                </a:highlight>
                <a:latin typeface="Playfair Display"/>
                <a:ea typeface="Playfair Display"/>
                <a:cs typeface="Playfair Display"/>
                <a:sym typeface="Playfair Display"/>
              </a:rPr>
              <a:t>(1960),</a:t>
            </a:r>
            <a:r>
              <a:rPr i="1" lang="nl" sz="1350">
                <a:solidFill>
                  <a:srgbClr val="595959"/>
                </a:solidFill>
                <a:latin typeface="Playfair Display"/>
                <a:ea typeface="Playfair Display"/>
                <a:cs typeface="Playfair Display"/>
                <a:sym typeface="Playfair Display"/>
              </a:rPr>
              <a:t> zonder titel</a:t>
            </a:r>
            <a:r>
              <a:rPr lang="nl" sz="1350">
                <a:solidFill>
                  <a:srgbClr val="595959"/>
                </a:solidFill>
                <a:highlight>
                  <a:srgbClr val="FFFFFF"/>
                </a:highlight>
                <a:latin typeface="Playfair Display"/>
                <a:ea typeface="Playfair Display"/>
                <a:cs typeface="Playfair Display"/>
                <a:sym typeface="Playfair Display"/>
              </a:rPr>
              <a:t>, 2001</a:t>
            </a:r>
            <a:endParaRPr sz="1350">
              <a:solidFill>
                <a:srgbClr val="595959"/>
              </a:solidFill>
              <a:highlight>
                <a:srgbClr val="FFFFFF"/>
              </a:highlight>
              <a:latin typeface="Playfair Display"/>
              <a:ea typeface="Playfair Display"/>
              <a:cs typeface="Playfair Display"/>
              <a:sym typeface="Playfair Display"/>
            </a:endParaRPr>
          </a:p>
          <a:p>
            <a:pPr indent="0" lvl="0" marL="0" rtl="0" algn="l">
              <a:spcBef>
                <a:spcPts val="0"/>
              </a:spcBef>
              <a:spcAft>
                <a:spcPts val="0"/>
              </a:spcAft>
              <a:buNone/>
            </a:pPr>
            <a:r>
              <a:rPr lang="nl" sz="1350">
                <a:solidFill>
                  <a:srgbClr val="595959"/>
                </a:solidFill>
                <a:highlight>
                  <a:srgbClr val="FFFFFF"/>
                </a:highlight>
                <a:latin typeface="Playfair Display"/>
                <a:ea typeface="Playfair Display"/>
                <a:cs typeface="Playfair Display"/>
                <a:sym typeface="Playfair Display"/>
              </a:rPr>
              <a:t>Foto: Antoine van Kaam</a:t>
            </a:r>
            <a:endParaRPr>
              <a:solidFill>
                <a:srgbClr val="595959"/>
              </a:solidFill>
              <a:latin typeface="Playfair Display"/>
              <a:ea typeface="Playfair Display"/>
              <a:cs typeface="Playfair Display"/>
              <a:sym typeface="Playfair Display"/>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30"/>
          <p:cNvPicPr preferRelativeResize="0"/>
          <p:nvPr/>
        </p:nvPicPr>
        <p:blipFill>
          <a:blip r:embed="rId3">
            <a:alphaModFix/>
          </a:blip>
          <a:stretch>
            <a:fillRect/>
          </a:stretch>
        </p:blipFill>
        <p:spPr>
          <a:xfrm>
            <a:off x="0" y="0"/>
            <a:ext cx="9144000" cy="5143500"/>
          </a:xfrm>
          <a:prstGeom prst="rect">
            <a:avLst/>
          </a:prstGeom>
          <a:noFill/>
          <a:ln>
            <a:noFill/>
          </a:ln>
        </p:spPr>
      </p:pic>
      <p:sp>
        <p:nvSpPr>
          <p:cNvPr id="217" name="Google Shape;217;p30"/>
          <p:cNvSpPr txBox="1"/>
          <p:nvPr>
            <p:ph idx="1" type="body"/>
          </p:nvPr>
        </p:nvSpPr>
        <p:spPr>
          <a:xfrm>
            <a:off x="6979475" y="3265500"/>
            <a:ext cx="1852800" cy="13035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Clr>
                <a:schemeClr val="dk1"/>
              </a:buClr>
              <a:buSzPts val="1100"/>
              <a:buFont typeface="Arial"/>
              <a:buNone/>
            </a:pPr>
            <a:r>
              <a:rPr lang="nl" sz="1350">
                <a:solidFill>
                  <a:srgbClr val="595959"/>
                </a:solidFill>
                <a:latin typeface="Playfair Display"/>
                <a:ea typeface="Playfair Display"/>
                <a:cs typeface="Playfair Display"/>
                <a:sym typeface="Playfair Display"/>
              </a:rPr>
              <a:t>Ron Mueck </a:t>
            </a:r>
            <a:r>
              <a:rPr lang="nl" sz="1350">
                <a:solidFill>
                  <a:srgbClr val="595959"/>
                </a:solidFill>
                <a:highlight>
                  <a:srgbClr val="FFFFFF"/>
                </a:highlight>
                <a:latin typeface="Playfair Display"/>
                <a:ea typeface="Playfair Display"/>
                <a:cs typeface="Playfair Display"/>
                <a:sym typeface="Playfair Display"/>
              </a:rPr>
              <a:t>(1958), </a:t>
            </a:r>
            <a:r>
              <a:rPr i="1" lang="nl" sz="1350">
                <a:solidFill>
                  <a:srgbClr val="595959"/>
                </a:solidFill>
                <a:latin typeface="Playfair Display"/>
                <a:ea typeface="Playfair Display"/>
                <a:cs typeface="Playfair Display"/>
                <a:sym typeface="Playfair Display"/>
              </a:rPr>
              <a:t>Couple under an Umbrella</a:t>
            </a:r>
            <a:r>
              <a:rPr lang="nl" sz="1350">
                <a:solidFill>
                  <a:srgbClr val="595959"/>
                </a:solidFill>
                <a:highlight>
                  <a:srgbClr val="FFFFFF"/>
                </a:highlight>
                <a:latin typeface="Playfair Display"/>
                <a:ea typeface="Playfair Display"/>
                <a:cs typeface="Playfair Display"/>
                <a:sym typeface="Playfair Display"/>
              </a:rPr>
              <a:t>, 2013</a:t>
            </a:r>
            <a:endParaRPr sz="1350">
              <a:solidFill>
                <a:srgbClr val="595959"/>
              </a:solidFill>
              <a:highlight>
                <a:srgbClr val="FFFFFF"/>
              </a:highlight>
              <a:latin typeface="Playfair Display"/>
              <a:ea typeface="Playfair Display"/>
              <a:cs typeface="Playfair Display"/>
              <a:sym typeface="Playfair Display"/>
            </a:endParaRPr>
          </a:p>
          <a:p>
            <a:pPr indent="0" lvl="0" marL="0" rtl="0" algn="l">
              <a:spcBef>
                <a:spcPts val="0"/>
              </a:spcBef>
              <a:spcAft>
                <a:spcPts val="1200"/>
              </a:spcAft>
              <a:buNone/>
            </a:pPr>
            <a:r>
              <a:rPr lang="nl" sz="1350">
                <a:solidFill>
                  <a:srgbClr val="595959"/>
                </a:solidFill>
                <a:highlight>
                  <a:srgbClr val="FFFFFF"/>
                </a:highlight>
                <a:latin typeface="Playfair Display"/>
                <a:ea typeface="Playfair Display"/>
                <a:cs typeface="Playfair Display"/>
                <a:sym typeface="Playfair Display"/>
              </a:rPr>
              <a:t>Foto: Antoine van Kaam</a:t>
            </a:r>
            <a:endParaRPr>
              <a:solidFill>
                <a:srgbClr val="595959"/>
              </a:solidFill>
              <a:latin typeface="Playfair Display"/>
              <a:ea typeface="Playfair Display"/>
              <a:cs typeface="Playfair Display"/>
              <a:sym typeface="Playfair Display"/>
            </a:endParaRPr>
          </a:p>
        </p:txBody>
      </p:sp>
      <p:pic>
        <p:nvPicPr>
          <p:cNvPr id="218" name="Google Shape;218;p30"/>
          <p:cNvPicPr preferRelativeResize="0"/>
          <p:nvPr/>
        </p:nvPicPr>
        <p:blipFill>
          <a:blip r:embed="rId4">
            <a:alphaModFix/>
          </a:blip>
          <a:stretch>
            <a:fillRect/>
          </a:stretch>
        </p:blipFill>
        <p:spPr>
          <a:xfrm>
            <a:off x="304800" y="881200"/>
            <a:ext cx="6674674" cy="3754504"/>
          </a:xfrm>
          <a:prstGeom prst="rect">
            <a:avLst/>
          </a:prstGeom>
          <a:noFill/>
          <a:ln>
            <a:noFill/>
          </a:ln>
        </p:spPr>
      </p:pic>
      <p:sp>
        <p:nvSpPr>
          <p:cNvPr id="219" name="Google Shape;219;p30"/>
          <p:cNvSpPr txBox="1"/>
          <p:nvPr/>
        </p:nvSpPr>
        <p:spPr>
          <a:xfrm>
            <a:off x="7116525" y="1347100"/>
            <a:ext cx="1852800" cy="175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500">
                <a:solidFill>
                  <a:schemeClr val="dk1"/>
                </a:solidFill>
              </a:rPr>
              <a:t>Begrippen </a:t>
            </a:r>
            <a:endParaRPr sz="1500">
              <a:solidFill>
                <a:schemeClr val="dk1"/>
              </a:solidFill>
            </a:endParaRPr>
          </a:p>
          <a:p>
            <a:pPr indent="-323850" lvl="0" marL="457200" rtl="0" algn="l">
              <a:spcBef>
                <a:spcPts val="0"/>
              </a:spcBef>
              <a:spcAft>
                <a:spcPts val="0"/>
              </a:spcAft>
              <a:buClr>
                <a:schemeClr val="dk1"/>
              </a:buClr>
              <a:buSzPts val="1500"/>
              <a:buChar char="-"/>
            </a:pPr>
            <a:r>
              <a:rPr lang="nl" sz="1500">
                <a:solidFill>
                  <a:schemeClr val="dk1"/>
                </a:solidFill>
              </a:rPr>
              <a:t>Proporties</a:t>
            </a:r>
            <a:endParaRPr sz="1500">
              <a:solidFill>
                <a:schemeClr val="dk1"/>
              </a:solidFill>
            </a:endParaRPr>
          </a:p>
          <a:p>
            <a:pPr indent="-323850" lvl="0" marL="457200" rtl="0" algn="l">
              <a:spcBef>
                <a:spcPts val="0"/>
              </a:spcBef>
              <a:spcAft>
                <a:spcPts val="0"/>
              </a:spcAft>
              <a:buClr>
                <a:schemeClr val="dk1"/>
              </a:buClr>
              <a:buSzPts val="1500"/>
              <a:buChar char="-"/>
            </a:pPr>
            <a:r>
              <a:rPr lang="nl" sz="1500">
                <a:solidFill>
                  <a:schemeClr val="dk1"/>
                </a:solidFill>
              </a:rPr>
              <a:t>Verhoudingen</a:t>
            </a:r>
            <a:endParaRPr sz="1500">
              <a:solidFill>
                <a:schemeClr val="dk1"/>
              </a:solidFill>
            </a:endParaRPr>
          </a:p>
          <a:p>
            <a:pPr indent="0" lvl="0" marL="0" rtl="0" algn="l">
              <a:spcBef>
                <a:spcPts val="0"/>
              </a:spcBef>
              <a:spcAft>
                <a:spcPts val="0"/>
              </a:spcAft>
              <a:buNone/>
            </a:pPr>
            <a:r>
              <a:t/>
            </a:r>
            <a:endParaRPr sz="180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31"/>
          <p:cNvPicPr preferRelativeResize="0"/>
          <p:nvPr/>
        </p:nvPicPr>
        <p:blipFill>
          <a:blip r:embed="rId3">
            <a:alphaModFix/>
          </a:blip>
          <a:stretch>
            <a:fillRect/>
          </a:stretch>
        </p:blipFill>
        <p:spPr>
          <a:xfrm>
            <a:off x="0" y="0"/>
            <a:ext cx="9144000" cy="5143500"/>
          </a:xfrm>
          <a:prstGeom prst="rect">
            <a:avLst/>
          </a:prstGeom>
          <a:noFill/>
          <a:ln>
            <a:noFill/>
          </a:ln>
        </p:spPr>
      </p:pic>
      <p:sp>
        <p:nvSpPr>
          <p:cNvPr id="225" name="Google Shape;225;p31"/>
          <p:cNvSpPr txBox="1"/>
          <p:nvPr>
            <p:ph type="title"/>
          </p:nvPr>
        </p:nvSpPr>
        <p:spPr>
          <a:xfrm>
            <a:off x="311700" y="86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nl">
                <a:latin typeface="Playfair Display"/>
                <a:ea typeface="Playfair Display"/>
                <a:cs typeface="Playfair Display"/>
                <a:sym typeface="Playfair Display"/>
              </a:rPr>
              <a:t>2. De menselijke maat</a:t>
            </a:r>
            <a:endParaRPr b="1">
              <a:latin typeface="Playfair Display"/>
              <a:ea typeface="Playfair Display"/>
              <a:cs typeface="Playfair Display"/>
              <a:sym typeface="Playfair Display"/>
            </a:endParaRPr>
          </a:p>
        </p:txBody>
      </p:sp>
      <p:sp>
        <p:nvSpPr>
          <p:cNvPr id="226" name="Google Shape;226;p31"/>
          <p:cNvSpPr txBox="1"/>
          <p:nvPr>
            <p:ph idx="1" type="body"/>
          </p:nvPr>
        </p:nvSpPr>
        <p:spPr>
          <a:xfrm>
            <a:off x="311700" y="1572925"/>
            <a:ext cx="3514500" cy="3416400"/>
          </a:xfrm>
          <a:prstGeom prst="rect">
            <a:avLst/>
          </a:prstGeom>
        </p:spPr>
        <p:txBody>
          <a:bodyPr anchorCtr="0" anchor="t" bIns="91425" lIns="91425" spcFirstLastPara="1" rIns="91425" wrap="square" tIns="91425">
            <a:normAutofit/>
          </a:bodyPr>
          <a:lstStyle/>
          <a:p>
            <a:pPr indent="-323850" lvl="0" marL="457200" rtl="0" algn="l">
              <a:spcBef>
                <a:spcPts val="0"/>
              </a:spcBef>
              <a:spcAft>
                <a:spcPts val="0"/>
              </a:spcAft>
              <a:buSzPts val="1500"/>
              <a:buChar char="-"/>
            </a:pPr>
            <a:r>
              <a:rPr lang="nl" sz="1500"/>
              <a:t>Aanpassen op de mens staat bij dit subthema voorop</a:t>
            </a:r>
            <a:endParaRPr sz="1500"/>
          </a:p>
          <a:p>
            <a:pPr indent="0" lvl="0" marL="457200" rtl="0" algn="l">
              <a:spcBef>
                <a:spcPts val="1200"/>
              </a:spcBef>
              <a:spcAft>
                <a:spcPts val="0"/>
              </a:spcAft>
              <a:buNone/>
            </a:pPr>
            <a:r>
              <a:t/>
            </a:r>
            <a:endParaRPr sz="1500"/>
          </a:p>
          <a:p>
            <a:pPr indent="0" lvl="0" marL="457200" rtl="0" algn="l">
              <a:spcBef>
                <a:spcPts val="1200"/>
              </a:spcBef>
              <a:spcAft>
                <a:spcPts val="0"/>
              </a:spcAft>
              <a:buNone/>
            </a:pPr>
            <a:r>
              <a:rPr lang="nl" sz="1500"/>
              <a:t>Maatverhoudingen en geometrie</a:t>
            </a:r>
            <a:endParaRPr sz="1500"/>
          </a:p>
          <a:p>
            <a:pPr indent="0" lvl="0" marL="457200" rtl="0" algn="l">
              <a:spcBef>
                <a:spcPts val="1200"/>
              </a:spcBef>
              <a:spcAft>
                <a:spcPts val="0"/>
              </a:spcAft>
              <a:buNone/>
            </a:pPr>
            <a:r>
              <a:rPr lang="nl" sz="1500"/>
              <a:t>Manieren op te meten/ maatsysteem</a:t>
            </a:r>
            <a:endParaRPr sz="1500"/>
          </a:p>
          <a:p>
            <a:pPr indent="0" lvl="0" marL="457200" rtl="0" algn="l">
              <a:spcBef>
                <a:spcPts val="1200"/>
              </a:spcBef>
              <a:spcAft>
                <a:spcPts val="1200"/>
              </a:spcAft>
              <a:buNone/>
            </a:pPr>
            <a:r>
              <a:rPr lang="nl" sz="1500"/>
              <a:t>Maat van de mens gebruiken</a:t>
            </a:r>
            <a:endParaRPr sz="1500"/>
          </a:p>
        </p:txBody>
      </p:sp>
      <p:pic>
        <p:nvPicPr>
          <p:cNvPr id="227" name="Google Shape;227;p31"/>
          <p:cNvPicPr preferRelativeResize="0"/>
          <p:nvPr/>
        </p:nvPicPr>
        <p:blipFill>
          <a:blip r:embed="rId4">
            <a:alphaModFix/>
          </a:blip>
          <a:stretch>
            <a:fillRect/>
          </a:stretch>
        </p:blipFill>
        <p:spPr>
          <a:xfrm>
            <a:off x="5034425" y="996550"/>
            <a:ext cx="2809759" cy="38209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65" name="Google Shape;65;p1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66" name="Google Shape;66;p14"/>
          <p:cNvPicPr preferRelativeResize="0"/>
          <p:nvPr/>
        </p:nvPicPr>
        <p:blipFill>
          <a:blip r:embed="rId3">
            <a:alphaModFix/>
          </a:blip>
          <a:stretch>
            <a:fillRect/>
          </a:stretch>
        </p:blipFill>
        <p:spPr>
          <a:xfrm>
            <a:off x="0" y="0"/>
            <a:ext cx="9144000" cy="5143500"/>
          </a:xfrm>
          <a:prstGeom prst="rect">
            <a:avLst/>
          </a:prstGeom>
          <a:noFill/>
          <a:ln>
            <a:noFill/>
          </a:ln>
        </p:spPr>
      </p:pic>
      <p:sp>
        <p:nvSpPr>
          <p:cNvPr id="67" name="Google Shape;67;p14"/>
          <p:cNvSpPr txBox="1"/>
          <p:nvPr/>
        </p:nvSpPr>
        <p:spPr>
          <a:xfrm>
            <a:off x="631650" y="1759625"/>
            <a:ext cx="4803000" cy="2144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lang="nl" sz="1900">
                <a:solidFill>
                  <a:schemeClr val="dk1"/>
                </a:solidFill>
              </a:rPr>
              <a:t>•</a:t>
            </a:r>
            <a:r>
              <a:rPr lang="nl" sz="1500">
                <a:solidFill>
                  <a:schemeClr val="dk1"/>
                </a:solidFill>
              </a:rPr>
              <a:t>Vrijdag 23 mei 13:30 t/m 15:30</a:t>
            </a:r>
            <a:endParaRPr sz="1500">
              <a:solidFill>
                <a:schemeClr val="dk1"/>
              </a:solidFill>
            </a:endParaRPr>
          </a:p>
          <a:p>
            <a:pPr indent="0" lvl="0" marL="0" rtl="0" algn="l">
              <a:lnSpc>
                <a:spcPct val="90000"/>
              </a:lnSpc>
              <a:spcBef>
                <a:spcPts val="1000"/>
              </a:spcBef>
              <a:spcAft>
                <a:spcPts val="0"/>
              </a:spcAft>
              <a:buNone/>
            </a:pPr>
            <a:r>
              <a:rPr lang="nl" sz="1500">
                <a:solidFill>
                  <a:schemeClr val="dk1"/>
                </a:solidFill>
              </a:rPr>
              <a:t>•Examen duurt 2 uur</a:t>
            </a:r>
            <a:endParaRPr sz="1500">
              <a:solidFill>
                <a:schemeClr val="dk1"/>
              </a:solidFill>
            </a:endParaRPr>
          </a:p>
          <a:p>
            <a:pPr indent="0" lvl="0" marL="0" rtl="0" algn="l">
              <a:lnSpc>
                <a:spcPct val="90000"/>
              </a:lnSpc>
              <a:spcBef>
                <a:spcPts val="1000"/>
              </a:spcBef>
              <a:spcAft>
                <a:spcPts val="0"/>
              </a:spcAft>
              <a:buNone/>
            </a:pPr>
            <a:r>
              <a:rPr lang="nl" sz="1500">
                <a:solidFill>
                  <a:schemeClr val="dk1"/>
                </a:solidFill>
              </a:rPr>
              <a:t>•Opgavenboekje, bijlage (afbeeldingen) en uitwerkingen</a:t>
            </a:r>
            <a:endParaRPr sz="1500">
              <a:solidFill>
                <a:schemeClr val="dk1"/>
              </a:solidFill>
            </a:endParaRPr>
          </a:p>
          <a:p>
            <a:pPr indent="0" lvl="0" marL="0" rtl="0" algn="l">
              <a:lnSpc>
                <a:spcPct val="90000"/>
              </a:lnSpc>
              <a:spcBef>
                <a:spcPts val="1000"/>
              </a:spcBef>
              <a:spcAft>
                <a:spcPts val="0"/>
              </a:spcAft>
              <a:buNone/>
            </a:pPr>
            <a:r>
              <a:rPr lang="nl" sz="1500">
                <a:solidFill>
                  <a:schemeClr val="dk1"/>
                </a:solidFill>
              </a:rPr>
              <a:t>•Meenemen: Pen (zwart/wit), markeerstift en ID-kaart</a:t>
            </a:r>
            <a:endParaRPr sz="1500">
              <a:solidFill>
                <a:schemeClr val="dk1"/>
              </a:solidFill>
            </a:endParaRPr>
          </a:p>
          <a:p>
            <a:pPr indent="0" lvl="0" marL="0" rtl="0" algn="l">
              <a:lnSpc>
                <a:spcPct val="90000"/>
              </a:lnSpc>
              <a:spcBef>
                <a:spcPts val="1000"/>
              </a:spcBef>
              <a:spcAft>
                <a:spcPts val="0"/>
              </a:spcAft>
              <a:buNone/>
            </a:pPr>
            <a:r>
              <a:rPr lang="nl" sz="1500">
                <a:solidFill>
                  <a:schemeClr val="dk1"/>
                </a:solidFill>
              </a:rPr>
              <a:t>•Nederlands woordenboek toegestaan</a:t>
            </a:r>
            <a:endParaRPr sz="1500">
              <a:solidFill>
                <a:schemeClr val="dk1"/>
              </a:solidFill>
            </a:endParaRPr>
          </a:p>
        </p:txBody>
      </p:sp>
      <p:sp>
        <p:nvSpPr>
          <p:cNvPr id="68" name="Google Shape;68;p14"/>
          <p:cNvSpPr txBox="1"/>
          <p:nvPr/>
        </p:nvSpPr>
        <p:spPr>
          <a:xfrm>
            <a:off x="631650" y="801750"/>
            <a:ext cx="90237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2500">
                <a:solidFill>
                  <a:schemeClr val="dk1"/>
                </a:solidFill>
                <a:latin typeface="Playfair Display"/>
                <a:ea typeface="Playfair Display"/>
                <a:cs typeface="Playfair Display"/>
                <a:sym typeface="Playfair Display"/>
              </a:rPr>
              <a:t>Opbouw examen</a:t>
            </a:r>
            <a:endParaRPr b="1" sz="100">
              <a:latin typeface="Playfair Display"/>
              <a:ea typeface="Playfair Display"/>
              <a:cs typeface="Playfair Display"/>
              <a:sym typeface="Playfair Display"/>
            </a:endParaRPr>
          </a:p>
        </p:txBody>
      </p:sp>
      <p:pic>
        <p:nvPicPr>
          <p:cNvPr id="69" name="Google Shape;69;p14"/>
          <p:cNvPicPr preferRelativeResize="0"/>
          <p:nvPr/>
        </p:nvPicPr>
        <p:blipFill>
          <a:blip r:embed="rId4">
            <a:alphaModFix/>
          </a:blip>
          <a:stretch>
            <a:fillRect/>
          </a:stretch>
        </p:blipFill>
        <p:spPr>
          <a:xfrm>
            <a:off x="5473696" y="1805675"/>
            <a:ext cx="3251128" cy="20525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pic>
        <p:nvPicPr>
          <p:cNvPr id="232" name="Google Shape;232;p32"/>
          <p:cNvPicPr preferRelativeResize="0"/>
          <p:nvPr/>
        </p:nvPicPr>
        <p:blipFill>
          <a:blip r:embed="rId3">
            <a:alphaModFix/>
          </a:blip>
          <a:stretch>
            <a:fillRect/>
          </a:stretch>
        </p:blipFill>
        <p:spPr>
          <a:xfrm>
            <a:off x="0" y="0"/>
            <a:ext cx="9144000" cy="5143500"/>
          </a:xfrm>
          <a:prstGeom prst="rect">
            <a:avLst/>
          </a:prstGeom>
          <a:noFill/>
          <a:ln>
            <a:noFill/>
          </a:ln>
        </p:spPr>
      </p:pic>
      <p:sp>
        <p:nvSpPr>
          <p:cNvPr id="233" name="Google Shape;233;p32"/>
          <p:cNvSpPr txBox="1"/>
          <p:nvPr>
            <p:ph type="title"/>
          </p:nvPr>
        </p:nvSpPr>
        <p:spPr>
          <a:xfrm>
            <a:off x="311700" y="8373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nl">
                <a:latin typeface="Playfair Display"/>
                <a:ea typeface="Playfair Display"/>
                <a:cs typeface="Playfair Display"/>
                <a:sym typeface="Playfair Display"/>
              </a:rPr>
              <a:t>3. Maatwerk</a:t>
            </a:r>
            <a:endParaRPr b="1">
              <a:latin typeface="Playfair Display"/>
              <a:ea typeface="Playfair Display"/>
              <a:cs typeface="Playfair Display"/>
              <a:sym typeface="Playfair Display"/>
            </a:endParaRPr>
          </a:p>
        </p:txBody>
      </p:sp>
      <p:sp>
        <p:nvSpPr>
          <p:cNvPr id="234" name="Google Shape;234;p32"/>
          <p:cNvSpPr txBox="1"/>
          <p:nvPr>
            <p:ph idx="1" type="body"/>
          </p:nvPr>
        </p:nvSpPr>
        <p:spPr>
          <a:xfrm>
            <a:off x="311700" y="1544800"/>
            <a:ext cx="4495500" cy="34164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0"/>
              </a:spcAft>
              <a:buNone/>
            </a:pPr>
            <a:r>
              <a:rPr lang="nl" sz="1500">
                <a:solidFill>
                  <a:srgbClr val="343434"/>
                </a:solidFill>
              </a:rPr>
              <a:t>Aanpassen voor een speciaal doel staat bij dit subthema voorop.</a:t>
            </a:r>
            <a:endParaRPr sz="1500">
              <a:solidFill>
                <a:srgbClr val="343434"/>
              </a:solidFill>
            </a:endParaRPr>
          </a:p>
          <a:p>
            <a:pPr indent="0" lvl="0" marL="0" rtl="0" algn="l">
              <a:lnSpc>
                <a:spcPct val="95000"/>
              </a:lnSpc>
              <a:spcBef>
                <a:spcPts val="1200"/>
              </a:spcBef>
              <a:spcAft>
                <a:spcPts val="0"/>
              </a:spcAft>
              <a:buNone/>
            </a:pPr>
            <a:r>
              <a:t/>
            </a:r>
            <a:endParaRPr sz="1500">
              <a:solidFill>
                <a:srgbClr val="343434"/>
              </a:solidFill>
            </a:endParaRPr>
          </a:p>
          <a:p>
            <a:pPr indent="-323850" lvl="0" marL="457200" rtl="0" algn="l">
              <a:lnSpc>
                <a:spcPct val="95000"/>
              </a:lnSpc>
              <a:spcBef>
                <a:spcPts val="1200"/>
              </a:spcBef>
              <a:spcAft>
                <a:spcPts val="0"/>
              </a:spcAft>
              <a:buClr>
                <a:srgbClr val="343434"/>
              </a:buClr>
              <a:buSzPts val="1500"/>
              <a:buChar char="-"/>
            </a:pPr>
            <a:r>
              <a:rPr lang="nl" sz="1500">
                <a:solidFill>
                  <a:srgbClr val="343434"/>
                </a:solidFill>
              </a:rPr>
              <a:t>Veel werk, met de hand gemaakt of speciaal aangepast. </a:t>
            </a:r>
            <a:endParaRPr sz="1500">
              <a:solidFill>
                <a:srgbClr val="343434"/>
              </a:solidFill>
            </a:endParaRPr>
          </a:p>
          <a:p>
            <a:pPr indent="-323850" lvl="0" marL="457200" rtl="0" algn="l">
              <a:lnSpc>
                <a:spcPct val="95000"/>
              </a:lnSpc>
              <a:spcBef>
                <a:spcPts val="0"/>
              </a:spcBef>
              <a:spcAft>
                <a:spcPts val="0"/>
              </a:spcAft>
              <a:buClr>
                <a:srgbClr val="343434"/>
              </a:buClr>
              <a:buSzPts val="1500"/>
              <a:buChar char="-"/>
            </a:pPr>
            <a:r>
              <a:rPr lang="nl" sz="1500">
                <a:solidFill>
                  <a:srgbClr val="343434"/>
                </a:solidFill>
              </a:rPr>
              <a:t>Ambachtelijk</a:t>
            </a:r>
            <a:endParaRPr sz="1500">
              <a:solidFill>
                <a:srgbClr val="343434"/>
              </a:solidFill>
            </a:endParaRPr>
          </a:p>
          <a:p>
            <a:pPr indent="-323850" lvl="0" marL="457200" rtl="0" algn="l">
              <a:lnSpc>
                <a:spcPct val="95000"/>
              </a:lnSpc>
              <a:spcBef>
                <a:spcPts val="0"/>
              </a:spcBef>
              <a:spcAft>
                <a:spcPts val="0"/>
              </a:spcAft>
              <a:buClr>
                <a:srgbClr val="343434"/>
              </a:buClr>
              <a:buSzPts val="1500"/>
              <a:buChar char="-"/>
            </a:pPr>
            <a:r>
              <a:rPr lang="nl" sz="1500">
                <a:solidFill>
                  <a:srgbClr val="343434"/>
                </a:solidFill>
              </a:rPr>
              <a:t>Persoonlijk excentriek</a:t>
            </a:r>
            <a:endParaRPr sz="1500">
              <a:solidFill>
                <a:srgbClr val="343434"/>
              </a:solidFill>
            </a:endParaRPr>
          </a:p>
          <a:p>
            <a:pPr indent="-323850" lvl="0" marL="457200" rtl="0" algn="l">
              <a:lnSpc>
                <a:spcPct val="95000"/>
              </a:lnSpc>
              <a:spcBef>
                <a:spcPts val="0"/>
              </a:spcBef>
              <a:spcAft>
                <a:spcPts val="0"/>
              </a:spcAft>
              <a:buClr>
                <a:srgbClr val="343434"/>
              </a:buClr>
              <a:buSzPts val="1500"/>
              <a:buChar char="-"/>
            </a:pPr>
            <a:r>
              <a:rPr lang="nl" sz="1500">
                <a:solidFill>
                  <a:srgbClr val="343434"/>
                </a:solidFill>
              </a:rPr>
              <a:t>Toegepast op wens van opdrachtgever of ruimte</a:t>
            </a:r>
            <a:endParaRPr sz="1500">
              <a:solidFill>
                <a:srgbClr val="343434"/>
              </a:solidFill>
            </a:endParaRPr>
          </a:p>
          <a:p>
            <a:pPr indent="0" lvl="0" marL="457200" rtl="0" algn="l">
              <a:lnSpc>
                <a:spcPct val="95000"/>
              </a:lnSpc>
              <a:spcBef>
                <a:spcPts val="1200"/>
              </a:spcBef>
              <a:spcAft>
                <a:spcPts val="1200"/>
              </a:spcAft>
              <a:buNone/>
            </a:pPr>
            <a:r>
              <a:t/>
            </a:r>
            <a:endParaRPr sz="1500"/>
          </a:p>
        </p:txBody>
      </p:sp>
      <p:pic>
        <p:nvPicPr>
          <p:cNvPr id="235" name="Google Shape;235;p32"/>
          <p:cNvPicPr preferRelativeResize="0"/>
          <p:nvPr/>
        </p:nvPicPr>
        <p:blipFill>
          <a:blip r:embed="rId4">
            <a:alphaModFix/>
          </a:blip>
          <a:stretch>
            <a:fillRect/>
          </a:stretch>
        </p:blipFill>
        <p:spPr>
          <a:xfrm>
            <a:off x="4809325" y="1133088"/>
            <a:ext cx="4032000" cy="2689755"/>
          </a:xfrm>
          <a:prstGeom prst="rect">
            <a:avLst/>
          </a:prstGeom>
          <a:noFill/>
          <a:ln>
            <a:noFill/>
          </a:ln>
        </p:spPr>
      </p:pic>
      <p:sp>
        <p:nvSpPr>
          <p:cNvPr id="236" name="Google Shape;236;p32"/>
          <p:cNvSpPr txBox="1"/>
          <p:nvPr/>
        </p:nvSpPr>
        <p:spPr>
          <a:xfrm>
            <a:off x="5339725" y="3938200"/>
            <a:ext cx="2971200" cy="102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500">
                <a:solidFill>
                  <a:srgbClr val="595959"/>
                </a:solidFill>
                <a:latin typeface="Playfair Display"/>
                <a:ea typeface="Playfair Display"/>
                <a:cs typeface="Playfair Display"/>
                <a:sym typeface="Playfair Display"/>
              </a:rPr>
              <a:t>Gerrit Rietveld en Truus </a:t>
            </a:r>
            <a:r>
              <a:rPr lang="nl" sz="1500">
                <a:solidFill>
                  <a:srgbClr val="595959"/>
                </a:solidFill>
                <a:latin typeface="Playfair Display"/>
                <a:ea typeface="Playfair Display"/>
                <a:cs typeface="Playfair Display"/>
                <a:sym typeface="Playfair Display"/>
              </a:rPr>
              <a:t>Schröder</a:t>
            </a:r>
            <a:r>
              <a:rPr lang="nl" sz="1500">
                <a:solidFill>
                  <a:srgbClr val="595959"/>
                </a:solidFill>
                <a:latin typeface="Playfair Display"/>
                <a:ea typeface="Playfair Display"/>
                <a:cs typeface="Playfair Display"/>
                <a:sym typeface="Playfair Display"/>
              </a:rPr>
              <a:t>, interieur </a:t>
            </a:r>
            <a:r>
              <a:rPr lang="nl" sz="1500">
                <a:solidFill>
                  <a:srgbClr val="595959"/>
                </a:solidFill>
                <a:latin typeface="Playfair Display"/>
                <a:ea typeface="Playfair Display"/>
                <a:cs typeface="Playfair Display"/>
                <a:sym typeface="Playfair Display"/>
              </a:rPr>
              <a:t>Rietveld</a:t>
            </a:r>
            <a:r>
              <a:rPr lang="nl" sz="1500">
                <a:solidFill>
                  <a:srgbClr val="595959"/>
                </a:solidFill>
                <a:latin typeface="Playfair Display"/>
                <a:ea typeface="Playfair Display"/>
                <a:cs typeface="Playfair Display"/>
                <a:sym typeface="Playfair Display"/>
              </a:rPr>
              <a:t> </a:t>
            </a:r>
            <a:r>
              <a:rPr lang="nl" sz="1500">
                <a:solidFill>
                  <a:srgbClr val="595959"/>
                </a:solidFill>
                <a:latin typeface="Playfair Display"/>
                <a:ea typeface="Playfair Display"/>
                <a:cs typeface="Playfair Display"/>
                <a:sym typeface="Playfair Display"/>
              </a:rPr>
              <a:t>Schröderhuis</a:t>
            </a:r>
            <a:r>
              <a:rPr lang="nl" sz="1500">
                <a:solidFill>
                  <a:srgbClr val="595959"/>
                </a:solidFill>
                <a:latin typeface="Playfair Display"/>
                <a:ea typeface="Playfair Display"/>
                <a:cs typeface="Playfair Display"/>
                <a:sym typeface="Playfair Display"/>
              </a:rPr>
              <a:t>, 1924</a:t>
            </a:r>
            <a:endParaRPr sz="1500">
              <a:solidFill>
                <a:srgbClr val="595959"/>
              </a:solidFill>
              <a:latin typeface="Playfair Display"/>
              <a:ea typeface="Playfair Display"/>
              <a:cs typeface="Playfair Display"/>
              <a:sym typeface="Playfair Display"/>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nl">
                <a:latin typeface="Playfair Display"/>
                <a:ea typeface="Playfair Display"/>
                <a:cs typeface="Playfair Display"/>
                <a:sym typeface="Playfair Display"/>
              </a:rPr>
              <a:t>Waarom is dit maatwerk?</a:t>
            </a:r>
            <a:endParaRPr b="1">
              <a:latin typeface="Playfair Display"/>
              <a:ea typeface="Playfair Display"/>
              <a:cs typeface="Playfair Display"/>
              <a:sym typeface="Playfair Display"/>
            </a:endParaRPr>
          </a:p>
        </p:txBody>
      </p:sp>
      <p:sp>
        <p:nvSpPr>
          <p:cNvPr id="242" name="Google Shape;242;p33"/>
          <p:cNvSpPr txBox="1"/>
          <p:nvPr>
            <p:ph idx="1" type="body"/>
          </p:nvPr>
        </p:nvSpPr>
        <p:spPr>
          <a:xfrm>
            <a:off x="311700" y="4372675"/>
            <a:ext cx="8520600" cy="7707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nl" sz="1500">
                <a:solidFill>
                  <a:schemeClr val="dk1"/>
                </a:solidFill>
                <a:latin typeface="Playfair Display"/>
                <a:ea typeface="Playfair Display"/>
                <a:cs typeface="Playfair Display"/>
                <a:sym typeface="Playfair Display"/>
              </a:rPr>
              <a:t>Transarquitetônica - Henrique Oliveira</a:t>
            </a:r>
            <a:endParaRPr sz="1500">
              <a:solidFill>
                <a:schemeClr val="dk1"/>
              </a:solidFill>
              <a:latin typeface="Playfair Display"/>
              <a:ea typeface="Playfair Display"/>
              <a:cs typeface="Playfair Display"/>
              <a:sym typeface="Playfair Display"/>
            </a:endParaRPr>
          </a:p>
          <a:p>
            <a:pPr indent="0" lvl="0" marL="0" rtl="0" algn="l">
              <a:spcBef>
                <a:spcPts val="0"/>
              </a:spcBef>
              <a:spcAft>
                <a:spcPts val="1200"/>
              </a:spcAft>
              <a:buNone/>
            </a:pPr>
            <a:r>
              <a:t/>
            </a:r>
            <a:endParaRPr sz="2200">
              <a:latin typeface="Playfair Display"/>
              <a:ea typeface="Playfair Display"/>
              <a:cs typeface="Playfair Display"/>
              <a:sym typeface="Playfair Display"/>
            </a:endParaRPr>
          </a:p>
        </p:txBody>
      </p:sp>
      <p:pic>
        <p:nvPicPr>
          <p:cNvPr id="243" name="Google Shape;243;p33"/>
          <p:cNvPicPr preferRelativeResize="0"/>
          <p:nvPr/>
        </p:nvPicPr>
        <p:blipFill>
          <a:blip r:embed="rId3">
            <a:alphaModFix/>
          </a:blip>
          <a:stretch>
            <a:fillRect/>
          </a:stretch>
        </p:blipFill>
        <p:spPr>
          <a:xfrm>
            <a:off x="152400" y="1170125"/>
            <a:ext cx="6466601" cy="3050151"/>
          </a:xfrm>
          <a:prstGeom prst="rect">
            <a:avLst/>
          </a:prstGeom>
          <a:noFill/>
          <a:ln>
            <a:noFill/>
          </a:ln>
        </p:spPr>
      </p:pic>
      <p:pic>
        <p:nvPicPr>
          <p:cNvPr id="244" name="Google Shape;244;p33"/>
          <p:cNvPicPr preferRelativeResize="0"/>
          <p:nvPr/>
        </p:nvPicPr>
        <p:blipFill>
          <a:blip r:embed="rId4">
            <a:alphaModFix/>
          </a:blip>
          <a:stretch>
            <a:fillRect/>
          </a:stretch>
        </p:blipFill>
        <p:spPr>
          <a:xfrm>
            <a:off x="5892975" y="1170125"/>
            <a:ext cx="3098625" cy="3665050"/>
          </a:xfrm>
          <a:prstGeom prst="rect">
            <a:avLst/>
          </a:prstGeom>
          <a:noFill/>
          <a:ln>
            <a:noFill/>
          </a:ln>
        </p:spPr>
      </p:pic>
      <p:sp>
        <p:nvSpPr>
          <p:cNvPr id="245" name="Google Shape;245;p33"/>
          <p:cNvSpPr txBox="1"/>
          <p:nvPr/>
        </p:nvSpPr>
        <p:spPr>
          <a:xfrm>
            <a:off x="6164025" y="108025"/>
            <a:ext cx="2190900" cy="193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500">
                <a:solidFill>
                  <a:schemeClr val="dk2"/>
                </a:solidFill>
              </a:rPr>
              <a:t>Begrippen </a:t>
            </a:r>
            <a:endParaRPr sz="1500">
              <a:solidFill>
                <a:schemeClr val="dk2"/>
              </a:solidFill>
            </a:endParaRPr>
          </a:p>
          <a:p>
            <a:pPr indent="-323850" lvl="0" marL="457200" rtl="0" algn="l">
              <a:spcBef>
                <a:spcPts val="0"/>
              </a:spcBef>
              <a:spcAft>
                <a:spcPts val="0"/>
              </a:spcAft>
              <a:buClr>
                <a:schemeClr val="dk2"/>
              </a:buClr>
              <a:buSzPts val="1500"/>
              <a:buChar char="-"/>
            </a:pPr>
            <a:r>
              <a:rPr lang="nl" sz="1500">
                <a:solidFill>
                  <a:schemeClr val="dk2"/>
                </a:solidFill>
              </a:rPr>
              <a:t>In opdracht</a:t>
            </a:r>
            <a:endParaRPr sz="1500">
              <a:solidFill>
                <a:schemeClr val="dk2"/>
              </a:solidFill>
            </a:endParaRPr>
          </a:p>
          <a:p>
            <a:pPr indent="-323850" lvl="0" marL="457200" rtl="0" algn="l">
              <a:spcBef>
                <a:spcPts val="0"/>
              </a:spcBef>
              <a:spcAft>
                <a:spcPts val="0"/>
              </a:spcAft>
              <a:buClr>
                <a:schemeClr val="dk2"/>
              </a:buClr>
              <a:buSzPts val="1500"/>
              <a:buChar char="-"/>
            </a:pPr>
            <a:r>
              <a:rPr lang="nl" sz="1500">
                <a:solidFill>
                  <a:schemeClr val="dk2"/>
                </a:solidFill>
              </a:rPr>
              <a:t>Eigenzinnig</a:t>
            </a:r>
            <a:endParaRPr sz="1500">
              <a:solidFill>
                <a:schemeClr val="dk2"/>
              </a:solidFill>
            </a:endParaRPr>
          </a:p>
          <a:p>
            <a:pPr indent="-323850" lvl="0" marL="457200" rtl="0" algn="l">
              <a:spcBef>
                <a:spcPts val="0"/>
              </a:spcBef>
              <a:spcAft>
                <a:spcPts val="0"/>
              </a:spcAft>
              <a:buClr>
                <a:schemeClr val="dk2"/>
              </a:buClr>
              <a:buSzPts val="1500"/>
              <a:buChar char="-"/>
            </a:pPr>
            <a:r>
              <a:rPr lang="nl" sz="1500">
                <a:solidFill>
                  <a:schemeClr val="dk2"/>
                </a:solidFill>
              </a:rPr>
              <a:t>Passend</a:t>
            </a:r>
            <a:endParaRPr sz="1500">
              <a:solidFill>
                <a:schemeClr val="dk2"/>
              </a:solidFill>
            </a:endParaRPr>
          </a:p>
          <a:p>
            <a:pPr indent="-342900" lvl="0" marL="457200" rtl="0" algn="l">
              <a:spcBef>
                <a:spcPts val="0"/>
              </a:spcBef>
              <a:spcAft>
                <a:spcPts val="0"/>
              </a:spcAft>
              <a:buClr>
                <a:schemeClr val="dk2"/>
              </a:buClr>
              <a:buSzPts val="1800"/>
              <a:buChar char="-"/>
            </a:pPr>
            <a:r>
              <a:t/>
            </a:r>
            <a:endParaRPr sz="1800">
              <a:solidFill>
                <a:schemeClr val="dk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id="250" name="Google Shape;250;p34"/>
          <p:cNvPicPr preferRelativeResize="0"/>
          <p:nvPr/>
        </p:nvPicPr>
        <p:blipFill>
          <a:blip r:embed="rId3">
            <a:alphaModFix/>
          </a:blip>
          <a:stretch>
            <a:fillRect/>
          </a:stretch>
        </p:blipFill>
        <p:spPr>
          <a:xfrm>
            <a:off x="0" y="0"/>
            <a:ext cx="9144000" cy="5143500"/>
          </a:xfrm>
          <a:prstGeom prst="rect">
            <a:avLst/>
          </a:prstGeom>
          <a:noFill/>
          <a:ln>
            <a:noFill/>
          </a:ln>
        </p:spPr>
      </p:pic>
      <p:sp>
        <p:nvSpPr>
          <p:cNvPr id="251" name="Google Shape;251;p34"/>
          <p:cNvSpPr txBox="1"/>
          <p:nvPr>
            <p:ph type="title"/>
          </p:nvPr>
        </p:nvSpPr>
        <p:spPr>
          <a:xfrm>
            <a:off x="311700" y="11037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nl" sz="2520">
                <a:latin typeface="Playfair Display"/>
                <a:ea typeface="Playfair Display"/>
                <a:cs typeface="Playfair Display"/>
                <a:sym typeface="Playfair Display"/>
              </a:rPr>
              <a:t>4. Je eigen maat</a:t>
            </a:r>
            <a:endParaRPr b="1" sz="2520">
              <a:latin typeface="Playfair Display"/>
              <a:ea typeface="Playfair Display"/>
              <a:cs typeface="Playfair Display"/>
              <a:sym typeface="Playfair Display"/>
            </a:endParaRPr>
          </a:p>
        </p:txBody>
      </p:sp>
      <p:sp>
        <p:nvSpPr>
          <p:cNvPr id="252" name="Google Shape;252;p34"/>
          <p:cNvSpPr txBox="1"/>
          <p:nvPr>
            <p:ph idx="1" type="body"/>
          </p:nvPr>
        </p:nvSpPr>
        <p:spPr>
          <a:xfrm>
            <a:off x="311700" y="1867250"/>
            <a:ext cx="4260300" cy="2421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nl" sz="1500"/>
              <a:t>Niet meedoen met de massa staat bij dit subthema voorop.</a:t>
            </a:r>
            <a:endParaRPr sz="1500"/>
          </a:p>
          <a:p>
            <a:pPr indent="0" lvl="0" marL="0" rtl="0" algn="l">
              <a:spcBef>
                <a:spcPts val="1200"/>
              </a:spcBef>
              <a:spcAft>
                <a:spcPts val="0"/>
              </a:spcAft>
              <a:buNone/>
            </a:pPr>
            <a:r>
              <a:t/>
            </a:r>
            <a:endParaRPr sz="1500"/>
          </a:p>
          <a:p>
            <a:pPr indent="-323850" lvl="0" marL="457200" rtl="0" algn="l">
              <a:spcBef>
                <a:spcPts val="1200"/>
              </a:spcBef>
              <a:spcAft>
                <a:spcPts val="0"/>
              </a:spcAft>
              <a:buSzPts val="1500"/>
              <a:buChar char="-"/>
            </a:pPr>
            <a:r>
              <a:rPr lang="nl" sz="1500"/>
              <a:t>Uniek, eigenzinnig</a:t>
            </a:r>
            <a:endParaRPr sz="1500"/>
          </a:p>
          <a:p>
            <a:pPr indent="-323850" lvl="0" marL="457200" rtl="0" algn="l">
              <a:spcBef>
                <a:spcPts val="0"/>
              </a:spcBef>
              <a:spcAft>
                <a:spcPts val="0"/>
              </a:spcAft>
              <a:buSzPts val="1500"/>
              <a:buChar char="-"/>
            </a:pPr>
            <a:r>
              <a:rPr lang="nl" sz="1500"/>
              <a:t>Excentriek</a:t>
            </a:r>
            <a:r>
              <a:rPr lang="nl" sz="1500"/>
              <a:t>/uitgesproken</a:t>
            </a:r>
            <a:endParaRPr sz="1500"/>
          </a:p>
          <a:p>
            <a:pPr indent="-323850" lvl="0" marL="457200" rtl="0" algn="l">
              <a:spcBef>
                <a:spcPts val="0"/>
              </a:spcBef>
              <a:spcAft>
                <a:spcPts val="0"/>
              </a:spcAft>
              <a:buSzPts val="1500"/>
              <a:buChar char="-"/>
            </a:pPr>
            <a:r>
              <a:rPr lang="nl" sz="1500"/>
              <a:t>Verzetten tegen hokjes</a:t>
            </a:r>
            <a:endParaRPr sz="1500"/>
          </a:p>
        </p:txBody>
      </p:sp>
      <p:pic>
        <p:nvPicPr>
          <p:cNvPr id="253" name="Google Shape;253;p34"/>
          <p:cNvPicPr preferRelativeResize="0"/>
          <p:nvPr/>
        </p:nvPicPr>
        <p:blipFill>
          <a:blip r:embed="rId4">
            <a:alphaModFix/>
          </a:blip>
          <a:stretch>
            <a:fillRect/>
          </a:stretch>
        </p:blipFill>
        <p:spPr>
          <a:xfrm>
            <a:off x="5146075" y="951350"/>
            <a:ext cx="2749625" cy="3888998"/>
          </a:xfrm>
          <a:prstGeom prst="rect">
            <a:avLst/>
          </a:prstGeom>
          <a:noFill/>
          <a:ln>
            <a:noFill/>
          </a:ln>
        </p:spPr>
      </p:pic>
      <p:sp>
        <p:nvSpPr>
          <p:cNvPr id="254" name="Google Shape;254;p34"/>
          <p:cNvSpPr txBox="1"/>
          <p:nvPr/>
        </p:nvSpPr>
        <p:spPr>
          <a:xfrm>
            <a:off x="7895700" y="4456800"/>
            <a:ext cx="2971200" cy="102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500">
                <a:solidFill>
                  <a:srgbClr val="595959"/>
                </a:solidFill>
                <a:latin typeface="Playfair Display"/>
                <a:ea typeface="Playfair Display"/>
                <a:cs typeface="Playfair Display"/>
                <a:sym typeface="Playfair Display"/>
              </a:rPr>
              <a:t>Eva Vrolijk</a:t>
            </a:r>
            <a:endParaRPr sz="1500">
              <a:solidFill>
                <a:srgbClr val="595959"/>
              </a:solidFill>
              <a:latin typeface="Playfair Display"/>
              <a:ea typeface="Playfair Display"/>
              <a:cs typeface="Playfair Display"/>
              <a:sym typeface="Playfair Display"/>
            </a:endParaRPr>
          </a:p>
          <a:p>
            <a:pPr indent="0" lvl="0" marL="0" rtl="0" algn="l">
              <a:spcBef>
                <a:spcPts val="0"/>
              </a:spcBef>
              <a:spcAft>
                <a:spcPts val="0"/>
              </a:spcAft>
              <a:buNone/>
            </a:pPr>
            <a:r>
              <a:t/>
            </a:r>
            <a:endParaRPr sz="1500">
              <a:solidFill>
                <a:srgbClr val="595959"/>
              </a:solidFill>
              <a:latin typeface="Playfair Display"/>
              <a:ea typeface="Playfair Display"/>
              <a:cs typeface="Playfair Display"/>
              <a:sym typeface="Playfair Display"/>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pic>
        <p:nvPicPr>
          <p:cNvPr id="74" name="Google Shape;74;p15"/>
          <p:cNvPicPr preferRelativeResize="0"/>
          <p:nvPr/>
        </p:nvPicPr>
        <p:blipFill>
          <a:blip r:embed="rId3">
            <a:alphaModFix/>
          </a:blip>
          <a:stretch>
            <a:fillRect/>
          </a:stretch>
        </p:blipFill>
        <p:spPr>
          <a:xfrm>
            <a:off x="0" y="0"/>
            <a:ext cx="9144000" cy="5143500"/>
          </a:xfrm>
          <a:prstGeom prst="rect">
            <a:avLst/>
          </a:prstGeom>
          <a:noFill/>
          <a:ln>
            <a:noFill/>
          </a:ln>
        </p:spPr>
      </p:pic>
      <p:sp>
        <p:nvSpPr>
          <p:cNvPr id="75" name="Google Shape;75;p15"/>
          <p:cNvSpPr txBox="1"/>
          <p:nvPr>
            <p:ph type="title"/>
          </p:nvPr>
        </p:nvSpPr>
        <p:spPr>
          <a:xfrm>
            <a:off x="311700" y="9126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nl">
                <a:latin typeface="Playfair Display"/>
                <a:ea typeface="Playfair Display"/>
                <a:cs typeface="Playfair Display"/>
                <a:sym typeface="Playfair Display"/>
              </a:rPr>
              <a:t>Wat behandelen we vandaag?</a:t>
            </a:r>
            <a:endParaRPr b="1">
              <a:latin typeface="Playfair Display"/>
              <a:ea typeface="Playfair Display"/>
              <a:cs typeface="Playfair Display"/>
              <a:sym typeface="Playfair Display"/>
            </a:endParaRPr>
          </a:p>
        </p:txBody>
      </p:sp>
      <p:sp>
        <p:nvSpPr>
          <p:cNvPr id="76" name="Google Shape;76;p15"/>
          <p:cNvSpPr txBox="1"/>
          <p:nvPr>
            <p:ph idx="1" type="body"/>
          </p:nvPr>
        </p:nvSpPr>
        <p:spPr>
          <a:xfrm>
            <a:off x="311700" y="1702725"/>
            <a:ext cx="4611300" cy="2866200"/>
          </a:xfrm>
          <a:prstGeom prst="rect">
            <a:avLst/>
          </a:prstGeom>
        </p:spPr>
        <p:txBody>
          <a:bodyPr anchorCtr="0" anchor="t" bIns="91425" lIns="91425" spcFirstLastPara="1" rIns="91425" wrap="square" tIns="91425">
            <a:normAutofit/>
          </a:bodyPr>
          <a:lstStyle/>
          <a:p>
            <a:pPr indent="-323850" lvl="0" marL="457200" rtl="0" algn="l">
              <a:spcBef>
                <a:spcPts val="0"/>
              </a:spcBef>
              <a:spcAft>
                <a:spcPts val="0"/>
              </a:spcAft>
              <a:buSzPts val="1500"/>
              <a:buChar char="-"/>
            </a:pPr>
            <a:r>
              <a:rPr lang="nl" sz="1500"/>
              <a:t>Opbouw examen</a:t>
            </a:r>
            <a:endParaRPr sz="1500"/>
          </a:p>
          <a:p>
            <a:pPr indent="-323850" lvl="0" marL="457200" rtl="0" algn="l">
              <a:spcBef>
                <a:spcPts val="0"/>
              </a:spcBef>
              <a:spcAft>
                <a:spcPts val="0"/>
              </a:spcAft>
              <a:buSzPts val="1500"/>
              <a:buChar char="-"/>
            </a:pPr>
            <a:r>
              <a:rPr lang="nl" sz="1500"/>
              <a:t>Voorstelling en vormgeving</a:t>
            </a:r>
            <a:endParaRPr sz="1500"/>
          </a:p>
          <a:p>
            <a:pPr indent="-323850" lvl="0" marL="457200" rtl="0" algn="l">
              <a:spcBef>
                <a:spcPts val="0"/>
              </a:spcBef>
              <a:spcAft>
                <a:spcPts val="0"/>
              </a:spcAft>
              <a:buSzPts val="1500"/>
              <a:buChar char="-"/>
            </a:pPr>
            <a:r>
              <a:rPr lang="nl" sz="1500"/>
              <a:t>Korte samenvatting ‘de mens de maat’</a:t>
            </a:r>
            <a:endParaRPr sz="1500"/>
          </a:p>
          <a:p>
            <a:pPr indent="0" lvl="0" marL="457200" rtl="0" algn="l">
              <a:spcBef>
                <a:spcPts val="1200"/>
              </a:spcBef>
              <a:spcAft>
                <a:spcPts val="0"/>
              </a:spcAft>
              <a:buNone/>
            </a:pPr>
            <a:r>
              <a:t/>
            </a:r>
            <a:endParaRPr/>
          </a:p>
          <a:p>
            <a:pPr indent="0" lvl="0" marL="457200" rtl="0" algn="l">
              <a:spcBef>
                <a:spcPts val="1200"/>
              </a:spcBef>
              <a:spcAft>
                <a:spcPts val="1200"/>
              </a:spcAft>
              <a:buNone/>
            </a:pPr>
            <a:r>
              <a:t/>
            </a:r>
            <a:endParaRPr/>
          </a:p>
        </p:txBody>
      </p:sp>
      <p:sp>
        <p:nvSpPr>
          <p:cNvPr id="77" name="Google Shape;77;p15"/>
          <p:cNvSpPr/>
          <p:nvPr/>
        </p:nvSpPr>
        <p:spPr>
          <a:xfrm>
            <a:off x="5566975" y="2426175"/>
            <a:ext cx="2761500" cy="1535100"/>
          </a:xfrm>
          <a:prstGeom prst="rect">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8" name="Google Shape;78;p15"/>
          <p:cNvSpPr txBox="1"/>
          <p:nvPr/>
        </p:nvSpPr>
        <p:spPr>
          <a:xfrm rot="354">
            <a:off x="6212079" y="2861317"/>
            <a:ext cx="2911800" cy="157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800">
                <a:solidFill>
                  <a:schemeClr val="dk2"/>
                </a:solidFill>
                <a:latin typeface="Playfair Display"/>
                <a:ea typeface="Playfair Display"/>
                <a:cs typeface="Playfair Display"/>
                <a:sym typeface="Playfair Display"/>
              </a:rPr>
              <a:t>WAT NIET?</a:t>
            </a:r>
            <a:endParaRPr sz="1800">
              <a:solidFill>
                <a:schemeClr val="dk2"/>
              </a:solidFill>
              <a:latin typeface="Playfair Display"/>
              <a:ea typeface="Playfair Display"/>
              <a:cs typeface="Playfair Display"/>
              <a:sym typeface="Playfair Display"/>
            </a:endParaRPr>
          </a:p>
          <a:p>
            <a:pPr indent="0" lvl="0" marL="0" rtl="0" algn="l">
              <a:spcBef>
                <a:spcPts val="0"/>
              </a:spcBef>
              <a:spcAft>
                <a:spcPts val="0"/>
              </a:spcAft>
              <a:buNone/>
            </a:pPr>
            <a:r>
              <a:rPr lang="nl" sz="1800">
                <a:solidFill>
                  <a:schemeClr val="dk2"/>
                </a:solidFill>
                <a:latin typeface="Playfair Display"/>
                <a:ea typeface="Playfair Display"/>
                <a:cs typeface="Playfair Display"/>
                <a:sym typeface="Playfair Display"/>
              </a:rPr>
              <a:t>BEGRIPPEN </a:t>
            </a:r>
            <a:endParaRPr sz="1800">
              <a:solidFill>
                <a:schemeClr val="dk2"/>
              </a:solidFill>
              <a:latin typeface="Playfair Display"/>
              <a:ea typeface="Playfair Display"/>
              <a:cs typeface="Playfair Display"/>
              <a:sym typeface="Playfair Display"/>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84" name="Google Shape;84;p1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85" name="Google Shape;85;p16"/>
          <p:cNvPicPr preferRelativeResize="0"/>
          <p:nvPr/>
        </p:nvPicPr>
        <p:blipFill>
          <a:blip r:embed="rId3">
            <a:alphaModFix/>
          </a:blip>
          <a:stretch>
            <a:fillRect/>
          </a:stretch>
        </p:blipFill>
        <p:spPr>
          <a:xfrm>
            <a:off x="0" y="0"/>
            <a:ext cx="9144000" cy="5143500"/>
          </a:xfrm>
          <a:prstGeom prst="rect">
            <a:avLst/>
          </a:prstGeom>
          <a:noFill/>
          <a:ln>
            <a:noFill/>
          </a:ln>
        </p:spPr>
      </p:pic>
      <p:sp>
        <p:nvSpPr>
          <p:cNvPr id="86" name="Google Shape;86;p16"/>
          <p:cNvSpPr txBox="1"/>
          <p:nvPr/>
        </p:nvSpPr>
        <p:spPr>
          <a:xfrm>
            <a:off x="631650" y="1759625"/>
            <a:ext cx="2526900" cy="19752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lang="nl" sz="1900">
                <a:solidFill>
                  <a:schemeClr val="dk1"/>
                </a:solidFill>
              </a:rPr>
              <a:t>•</a:t>
            </a:r>
            <a:r>
              <a:rPr lang="nl" sz="1500">
                <a:solidFill>
                  <a:schemeClr val="dk1"/>
                </a:solidFill>
              </a:rPr>
              <a:t>Opgavenboekje</a:t>
            </a:r>
            <a:endParaRPr sz="1500">
              <a:solidFill>
                <a:schemeClr val="dk1"/>
              </a:solidFill>
            </a:endParaRPr>
          </a:p>
          <a:p>
            <a:pPr indent="0" lvl="0" marL="0" rtl="0" algn="l">
              <a:lnSpc>
                <a:spcPct val="90000"/>
              </a:lnSpc>
              <a:spcBef>
                <a:spcPts val="1000"/>
              </a:spcBef>
              <a:spcAft>
                <a:spcPts val="0"/>
              </a:spcAft>
              <a:buNone/>
            </a:pPr>
            <a:r>
              <a:rPr lang="nl" sz="1500">
                <a:solidFill>
                  <a:schemeClr val="dk1"/>
                </a:solidFill>
              </a:rPr>
              <a:t>•Bijlage (afbeeldingen)</a:t>
            </a:r>
            <a:endParaRPr sz="1500">
              <a:solidFill>
                <a:schemeClr val="dk1"/>
              </a:solidFill>
            </a:endParaRPr>
          </a:p>
          <a:p>
            <a:pPr indent="0" lvl="0" marL="0" rtl="0" algn="l">
              <a:lnSpc>
                <a:spcPct val="90000"/>
              </a:lnSpc>
              <a:spcBef>
                <a:spcPts val="1000"/>
              </a:spcBef>
              <a:spcAft>
                <a:spcPts val="0"/>
              </a:spcAft>
              <a:buNone/>
            </a:pPr>
            <a:r>
              <a:rPr lang="nl" sz="1500">
                <a:solidFill>
                  <a:schemeClr val="dk1"/>
                </a:solidFill>
              </a:rPr>
              <a:t>•Uitwerking bijlage</a:t>
            </a:r>
            <a:endParaRPr sz="1500">
              <a:solidFill>
                <a:schemeClr val="dk1"/>
              </a:solidFill>
            </a:endParaRPr>
          </a:p>
          <a:p>
            <a:pPr indent="0" lvl="0" marL="0" rtl="0" algn="l">
              <a:lnSpc>
                <a:spcPct val="90000"/>
              </a:lnSpc>
              <a:spcBef>
                <a:spcPts val="1000"/>
              </a:spcBef>
              <a:spcAft>
                <a:spcPts val="0"/>
              </a:spcAft>
              <a:buNone/>
            </a:pPr>
            <a:r>
              <a:t/>
            </a:r>
            <a:endParaRPr sz="1500">
              <a:solidFill>
                <a:schemeClr val="dk1"/>
              </a:solidFill>
              <a:highlight>
                <a:srgbClr val="FFFF00"/>
              </a:highlight>
            </a:endParaRPr>
          </a:p>
          <a:p>
            <a:pPr indent="0" lvl="0" marL="0" rtl="0" algn="l">
              <a:lnSpc>
                <a:spcPct val="90000"/>
              </a:lnSpc>
              <a:spcBef>
                <a:spcPts val="1000"/>
              </a:spcBef>
              <a:spcAft>
                <a:spcPts val="0"/>
              </a:spcAft>
              <a:buNone/>
            </a:pPr>
            <a:r>
              <a:t/>
            </a:r>
            <a:endParaRPr sz="1900">
              <a:solidFill>
                <a:schemeClr val="dk1"/>
              </a:solidFill>
            </a:endParaRPr>
          </a:p>
        </p:txBody>
      </p:sp>
      <p:sp>
        <p:nvSpPr>
          <p:cNvPr id="87" name="Google Shape;87;p16"/>
          <p:cNvSpPr txBox="1"/>
          <p:nvPr/>
        </p:nvSpPr>
        <p:spPr>
          <a:xfrm>
            <a:off x="311700" y="704725"/>
            <a:ext cx="90237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2500">
                <a:solidFill>
                  <a:schemeClr val="dk1"/>
                </a:solidFill>
                <a:latin typeface="Playfair Display"/>
                <a:ea typeface="Playfair Display"/>
                <a:cs typeface="Playfair Display"/>
                <a:sym typeface="Playfair Display"/>
              </a:rPr>
              <a:t>Praktisch – wat ligt er voor je?</a:t>
            </a:r>
            <a:endParaRPr b="1" sz="2500">
              <a:latin typeface="Playfair Display"/>
              <a:ea typeface="Playfair Display"/>
              <a:cs typeface="Playfair Display"/>
              <a:sym typeface="Playfair Display"/>
            </a:endParaRPr>
          </a:p>
        </p:txBody>
      </p:sp>
      <p:pic>
        <p:nvPicPr>
          <p:cNvPr id="88" name="Google Shape;88;p16"/>
          <p:cNvPicPr preferRelativeResize="0"/>
          <p:nvPr/>
        </p:nvPicPr>
        <p:blipFill rotWithShape="1">
          <a:blip r:embed="rId4">
            <a:alphaModFix/>
          </a:blip>
          <a:srcRect b="0" l="40828" r="0" t="56121"/>
          <a:stretch/>
        </p:blipFill>
        <p:spPr>
          <a:xfrm>
            <a:off x="3987775" y="1806850"/>
            <a:ext cx="4508926" cy="18807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94" name="Google Shape;94;p17"/>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95" name="Google Shape;95;p17"/>
          <p:cNvPicPr preferRelativeResize="0"/>
          <p:nvPr/>
        </p:nvPicPr>
        <p:blipFill>
          <a:blip r:embed="rId3">
            <a:alphaModFix/>
          </a:blip>
          <a:stretch>
            <a:fillRect/>
          </a:stretch>
        </p:blipFill>
        <p:spPr>
          <a:xfrm>
            <a:off x="0" y="0"/>
            <a:ext cx="9144000" cy="5143500"/>
          </a:xfrm>
          <a:prstGeom prst="rect">
            <a:avLst/>
          </a:prstGeom>
          <a:noFill/>
          <a:ln>
            <a:noFill/>
          </a:ln>
        </p:spPr>
      </p:pic>
      <p:sp>
        <p:nvSpPr>
          <p:cNvPr id="96" name="Google Shape;96;p17"/>
          <p:cNvSpPr txBox="1"/>
          <p:nvPr/>
        </p:nvSpPr>
        <p:spPr>
          <a:xfrm>
            <a:off x="631650" y="744575"/>
            <a:ext cx="90237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2500">
                <a:solidFill>
                  <a:schemeClr val="dk1"/>
                </a:solidFill>
                <a:latin typeface="Playfair Display"/>
                <a:ea typeface="Playfair Display"/>
                <a:cs typeface="Playfair Display"/>
                <a:sym typeface="Playfair Display"/>
              </a:rPr>
              <a:t>Praktisch – korte instructie</a:t>
            </a:r>
            <a:endParaRPr b="1" sz="100">
              <a:latin typeface="Playfair Display"/>
              <a:ea typeface="Playfair Display"/>
              <a:cs typeface="Playfair Display"/>
              <a:sym typeface="Playfair Display"/>
            </a:endParaRPr>
          </a:p>
        </p:txBody>
      </p:sp>
      <p:pic>
        <p:nvPicPr>
          <p:cNvPr id="97" name="Google Shape;97;p17"/>
          <p:cNvPicPr preferRelativeResize="0"/>
          <p:nvPr/>
        </p:nvPicPr>
        <p:blipFill>
          <a:blip r:embed="rId4">
            <a:alphaModFix/>
          </a:blip>
          <a:stretch>
            <a:fillRect/>
          </a:stretch>
        </p:blipFill>
        <p:spPr>
          <a:xfrm>
            <a:off x="710625" y="1542898"/>
            <a:ext cx="5555199" cy="30409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03" name="Google Shape;103;p1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04" name="Google Shape;104;p18"/>
          <p:cNvPicPr preferRelativeResize="0"/>
          <p:nvPr/>
        </p:nvPicPr>
        <p:blipFill>
          <a:blip r:embed="rId3">
            <a:alphaModFix/>
          </a:blip>
          <a:stretch>
            <a:fillRect/>
          </a:stretch>
        </p:blipFill>
        <p:spPr>
          <a:xfrm>
            <a:off x="0" y="0"/>
            <a:ext cx="9144000" cy="5143500"/>
          </a:xfrm>
          <a:prstGeom prst="rect">
            <a:avLst/>
          </a:prstGeom>
          <a:noFill/>
          <a:ln>
            <a:noFill/>
          </a:ln>
        </p:spPr>
      </p:pic>
      <p:sp>
        <p:nvSpPr>
          <p:cNvPr id="105" name="Google Shape;105;p18"/>
          <p:cNvSpPr txBox="1"/>
          <p:nvPr/>
        </p:nvSpPr>
        <p:spPr>
          <a:xfrm>
            <a:off x="1289700" y="2063850"/>
            <a:ext cx="65646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nl" sz="1800">
                <a:latin typeface="Playfair Display"/>
                <a:ea typeface="Playfair Display"/>
                <a:cs typeface="Playfair Display"/>
                <a:sym typeface="Playfair Display"/>
              </a:rPr>
              <a:t>Zouden jullie de verschillen tussen voorstelling en vormgeving nog eens kunnen uitleggen, met een voorbeeld erbij?</a:t>
            </a:r>
            <a:endParaRPr b="1" sz="1800">
              <a:latin typeface="Playfair Display"/>
              <a:ea typeface="Playfair Display"/>
              <a:cs typeface="Playfair Display"/>
              <a:sym typeface="Playfair Display"/>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9"/>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11" name="Google Shape;111;p19"/>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12" name="Google Shape;112;p19"/>
          <p:cNvPicPr preferRelativeResize="0"/>
          <p:nvPr/>
        </p:nvPicPr>
        <p:blipFill>
          <a:blip r:embed="rId3">
            <a:alphaModFix/>
          </a:blip>
          <a:stretch>
            <a:fillRect/>
          </a:stretch>
        </p:blipFill>
        <p:spPr>
          <a:xfrm>
            <a:off x="0" y="0"/>
            <a:ext cx="9144000" cy="5143500"/>
          </a:xfrm>
          <a:prstGeom prst="rect">
            <a:avLst/>
          </a:prstGeom>
          <a:noFill/>
          <a:ln>
            <a:noFill/>
          </a:ln>
        </p:spPr>
      </p:pic>
      <p:sp>
        <p:nvSpPr>
          <p:cNvPr id="113" name="Google Shape;113;p19"/>
          <p:cNvSpPr txBox="1"/>
          <p:nvPr/>
        </p:nvSpPr>
        <p:spPr>
          <a:xfrm>
            <a:off x="631650" y="642950"/>
            <a:ext cx="90237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2500">
                <a:solidFill>
                  <a:schemeClr val="dk1"/>
                </a:solidFill>
                <a:latin typeface="Playfair Display"/>
                <a:ea typeface="Playfair Display"/>
                <a:cs typeface="Playfair Display"/>
                <a:sym typeface="Playfair Display"/>
              </a:rPr>
              <a:t>Aspecten voorstelling</a:t>
            </a:r>
            <a:endParaRPr b="1" sz="100">
              <a:latin typeface="Playfair Display"/>
              <a:ea typeface="Playfair Display"/>
              <a:cs typeface="Playfair Display"/>
              <a:sym typeface="Playfair Display"/>
            </a:endParaRPr>
          </a:p>
        </p:txBody>
      </p:sp>
      <p:sp>
        <p:nvSpPr>
          <p:cNvPr id="114" name="Google Shape;114;p19"/>
          <p:cNvSpPr txBox="1"/>
          <p:nvPr/>
        </p:nvSpPr>
        <p:spPr>
          <a:xfrm>
            <a:off x="631650" y="1843200"/>
            <a:ext cx="2579700" cy="18573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lang="nl" sz="1600">
                <a:solidFill>
                  <a:schemeClr val="dk1"/>
                </a:solidFill>
              </a:rPr>
              <a:t>Wat stelt het voor? Wat zie je erin?</a:t>
            </a:r>
            <a:endParaRPr sz="1600">
              <a:solidFill>
                <a:schemeClr val="dk1"/>
              </a:solidFill>
            </a:endParaRPr>
          </a:p>
          <a:p>
            <a:pPr indent="0" lvl="0" marL="0" rtl="0" algn="l">
              <a:lnSpc>
                <a:spcPct val="90000"/>
              </a:lnSpc>
              <a:spcBef>
                <a:spcPts val="1000"/>
              </a:spcBef>
              <a:spcAft>
                <a:spcPts val="0"/>
              </a:spcAft>
              <a:buNone/>
            </a:pPr>
            <a:r>
              <a:rPr lang="nl" sz="1600">
                <a:solidFill>
                  <a:schemeClr val="dk1"/>
                </a:solidFill>
              </a:rPr>
              <a:t>Beschrijf wat je ziet in/op het kunstwerk.</a:t>
            </a:r>
            <a:endParaRPr sz="1600">
              <a:solidFill>
                <a:schemeClr val="dk1"/>
              </a:solidFill>
            </a:endParaRPr>
          </a:p>
          <a:p>
            <a:pPr indent="0" lvl="0" marL="0" rtl="0" algn="l">
              <a:lnSpc>
                <a:spcPct val="90000"/>
              </a:lnSpc>
              <a:spcBef>
                <a:spcPts val="1000"/>
              </a:spcBef>
              <a:spcAft>
                <a:spcPts val="0"/>
              </a:spcAft>
              <a:buNone/>
            </a:pPr>
            <a:r>
              <a:t/>
            </a:r>
            <a:endParaRPr sz="2800">
              <a:solidFill>
                <a:schemeClr val="dk1"/>
              </a:solidFill>
            </a:endParaRPr>
          </a:p>
        </p:txBody>
      </p:sp>
      <p:graphicFrame>
        <p:nvGraphicFramePr>
          <p:cNvPr id="115" name="Google Shape;115;p19"/>
          <p:cNvGraphicFramePr/>
          <p:nvPr/>
        </p:nvGraphicFramePr>
        <p:xfrm>
          <a:off x="5300375" y="1359900"/>
          <a:ext cx="3000000" cy="3000000"/>
        </p:xfrm>
        <a:graphic>
          <a:graphicData uri="http://schemas.openxmlformats.org/drawingml/2006/table">
            <a:tbl>
              <a:tblPr>
                <a:noFill/>
                <a:tableStyleId>{937252B2-BFF2-42BD-AA25-2A7121C9274D}</a:tableStyleId>
              </a:tblPr>
              <a:tblGrid>
                <a:gridCol w="2637925"/>
              </a:tblGrid>
              <a:tr h="212475">
                <a:tc>
                  <a:txBody>
                    <a:bodyPr/>
                    <a:lstStyle/>
                    <a:p>
                      <a:pPr indent="0" lvl="0" marL="0" rtl="0" algn="l">
                        <a:spcBef>
                          <a:spcPts val="0"/>
                        </a:spcBef>
                        <a:spcAft>
                          <a:spcPts val="0"/>
                        </a:spcAft>
                        <a:buNone/>
                      </a:pPr>
                      <a:r>
                        <a:rPr lang="nl">
                          <a:latin typeface="Playfair Display"/>
                          <a:ea typeface="Playfair Display"/>
                          <a:cs typeface="Playfair Display"/>
                          <a:sym typeface="Playfair Display"/>
                        </a:rPr>
                        <a:t>Mensen</a:t>
                      </a:r>
                      <a:endParaRPr>
                        <a:latin typeface="Playfair Display"/>
                        <a:ea typeface="Playfair Display"/>
                        <a:cs typeface="Playfair Display"/>
                        <a:sym typeface="Playfair Display"/>
                      </a:endParaRPr>
                    </a:p>
                  </a:txBody>
                  <a:tcPr marT="91425" marB="91425" marR="91425" marL="91425"/>
                </a:tc>
              </a:tr>
              <a:tr h="212475">
                <a:tc>
                  <a:txBody>
                    <a:bodyPr/>
                    <a:lstStyle/>
                    <a:p>
                      <a:pPr indent="0" lvl="0" marL="0" rtl="0" algn="l">
                        <a:spcBef>
                          <a:spcPts val="0"/>
                        </a:spcBef>
                        <a:spcAft>
                          <a:spcPts val="0"/>
                        </a:spcAft>
                        <a:buNone/>
                      </a:pPr>
                      <a:r>
                        <a:rPr lang="nl">
                          <a:latin typeface="Playfair Display"/>
                          <a:ea typeface="Playfair Display"/>
                          <a:cs typeface="Playfair Display"/>
                          <a:sym typeface="Playfair Display"/>
                        </a:rPr>
                        <a:t>Dieren</a:t>
                      </a:r>
                      <a:endParaRPr>
                        <a:latin typeface="Playfair Display"/>
                        <a:ea typeface="Playfair Display"/>
                        <a:cs typeface="Playfair Display"/>
                        <a:sym typeface="Playfair Display"/>
                      </a:endParaRPr>
                    </a:p>
                  </a:txBody>
                  <a:tcPr marT="91425" marB="91425" marR="91425" marL="91425"/>
                </a:tc>
              </a:tr>
              <a:tr h="212475">
                <a:tc>
                  <a:txBody>
                    <a:bodyPr/>
                    <a:lstStyle/>
                    <a:p>
                      <a:pPr indent="0" lvl="0" marL="0" rtl="0" algn="l">
                        <a:spcBef>
                          <a:spcPts val="0"/>
                        </a:spcBef>
                        <a:spcAft>
                          <a:spcPts val="0"/>
                        </a:spcAft>
                        <a:buNone/>
                      </a:pPr>
                      <a:r>
                        <a:rPr lang="nl">
                          <a:latin typeface="Playfair Display"/>
                          <a:ea typeface="Playfair Display"/>
                          <a:cs typeface="Playfair Display"/>
                          <a:sym typeface="Playfair Display"/>
                        </a:rPr>
                        <a:t>Gezichtsuitdrukkingen</a:t>
                      </a:r>
                      <a:endParaRPr>
                        <a:latin typeface="Playfair Display"/>
                        <a:ea typeface="Playfair Display"/>
                        <a:cs typeface="Playfair Display"/>
                        <a:sym typeface="Playfair Display"/>
                      </a:endParaRPr>
                    </a:p>
                  </a:txBody>
                  <a:tcPr marT="91425" marB="91425" marR="91425" marL="91425"/>
                </a:tc>
              </a:tr>
              <a:tr h="212475">
                <a:tc>
                  <a:txBody>
                    <a:bodyPr/>
                    <a:lstStyle/>
                    <a:p>
                      <a:pPr indent="0" lvl="0" marL="0" rtl="0" algn="l">
                        <a:spcBef>
                          <a:spcPts val="0"/>
                        </a:spcBef>
                        <a:spcAft>
                          <a:spcPts val="0"/>
                        </a:spcAft>
                        <a:buNone/>
                      </a:pPr>
                      <a:r>
                        <a:rPr lang="nl">
                          <a:latin typeface="Playfair Display"/>
                          <a:ea typeface="Playfair Display"/>
                          <a:cs typeface="Playfair Display"/>
                          <a:sym typeface="Playfair Display"/>
                        </a:rPr>
                        <a:t>Natuur</a:t>
                      </a:r>
                      <a:endParaRPr>
                        <a:latin typeface="Playfair Display"/>
                        <a:ea typeface="Playfair Display"/>
                        <a:cs typeface="Playfair Display"/>
                        <a:sym typeface="Playfair Display"/>
                      </a:endParaRPr>
                    </a:p>
                  </a:txBody>
                  <a:tcPr marT="91425" marB="91425" marR="91425" marL="91425"/>
                </a:tc>
              </a:tr>
              <a:tr h="212475">
                <a:tc>
                  <a:txBody>
                    <a:bodyPr/>
                    <a:lstStyle/>
                    <a:p>
                      <a:pPr indent="0" lvl="0" marL="0" rtl="0" algn="l">
                        <a:spcBef>
                          <a:spcPts val="0"/>
                        </a:spcBef>
                        <a:spcAft>
                          <a:spcPts val="0"/>
                        </a:spcAft>
                        <a:buNone/>
                      </a:pPr>
                      <a:r>
                        <a:rPr lang="nl">
                          <a:latin typeface="Playfair Display"/>
                          <a:ea typeface="Playfair Display"/>
                          <a:cs typeface="Playfair Display"/>
                          <a:sym typeface="Playfair Display"/>
                        </a:rPr>
                        <a:t>Actie</a:t>
                      </a:r>
                      <a:endParaRPr>
                        <a:latin typeface="Playfair Display"/>
                        <a:ea typeface="Playfair Display"/>
                        <a:cs typeface="Playfair Display"/>
                        <a:sym typeface="Playfair Display"/>
                      </a:endParaRPr>
                    </a:p>
                  </a:txBody>
                  <a:tcPr marT="91425" marB="91425" marR="91425" marL="91425"/>
                </a:tc>
              </a:tr>
              <a:tr h="212475">
                <a:tc>
                  <a:txBody>
                    <a:bodyPr/>
                    <a:lstStyle/>
                    <a:p>
                      <a:pPr indent="0" lvl="0" marL="0" rtl="0" algn="l">
                        <a:spcBef>
                          <a:spcPts val="0"/>
                        </a:spcBef>
                        <a:spcAft>
                          <a:spcPts val="0"/>
                        </a:spcAft>
                        <a:buNone/>
                      </a:pPr>
                      <a:r>
                        <a:rPr lang="nl">
                          <a:latin typeface="Playfair Display"/>
                          <a:ea typeface="Playfair Display"/>
                          <a:cs typeface="Playfair Display"/>
                          <a:sym typeface="Playfair Display"/>
                        </a:rPr>
                        <a:t>Kleding</a:t>
                      </a:r>
                      <a:endParaRPr>
                        <a:latin typeface="Playfair Display"/>
                        <a:ea typeface="Playfair Display"/>
                        <a:cs typeface="Playfair Display"/>
                        <a:sym typeface="Playfair Display"/>
                      </a:endParaRPr>
                    </a:p>
                  </a:txBody>
                  <a:tcPr marT="91425" marB="91425" marR="91425" marL="91425"/>
                </a:tc>
              </a:tr>
              <a:tr h="212475">
                <a:tc>
                  <a:txBody>
                    <a:bodyPr/>
                    <a:lstStyle/>
                    <a:p>
                      <a:pPr indent="0" lvl="0" marL="0" rtl="0" algn="l">
                        <a:spcBef>
                          <a:spcPts val="0"/>
                        </a:spcBef>
                        <a:spcAft>
                          <a:spcPts val="0"/>
                        </a:spcAft>
                        <a:buNone/>
                      </a:pPr>
                      <a:r>
                        <a:rPr lang="nl">
                          <a:latin typeface="Playfair Display"/>
                          <a:ea typeface="Playfair Display"/>
                          <a:cs typeface="Playfair Display"/>
                          <a:sym typeface="Playfair Display"/>
                        </a:rPr>
                        <a:t>Objecten</a:t>
                      </a:r>
                      <a:endParaRPr>
                        <a:latin typeface="Playfair Display"/>
                        <a:ea typeface="Playfair Display"/>
                        <a:cs typeface="Playfair Display"/>
                        <a:sym typeface="Playfair Display"/>
                      </a:endParaRPr>
                    </a:p>
                  </a:txBody>
                  <a:tcPr marT="91425" marB="91425" marR="91425" marL="91425"/>
                </a:tc>
              </a:tr>
              <a:tr h="212475">
                <a:tc>
                  <a:txBody>
                    <a:bodyPr/>
                    <a:lstStyle/>
                    <a:p>
                      <a:pPr indent="0" lvl="0" marL="0" rtl="0" algn="l">
                        <a:spcBef>
                          <a:spcPts val="0"/>
                        </a:spcBef>
                        <a:spcAft>
                          <a:spcPts val="0"/>
                        </a:spcAft>
                        <a:buNone/>
                      </a:pPr>
                      <a:r>
                        <a:rPr lang="nl">
                          <a:latin typeface="Playfair Display"/>
                          <a:ea typeface="Playfair Display"/>
                          <a:cs typeface="Playfair Display"/>
                          <a:sym typeface="Playfair Display"/>
                        </a:rPr>
                        <a:t>Interieur</a:t>
                      </a:r>
                      <a:endParaRPr>
                        <a:latin typeface="Playfair Display"/>
                        <a:ea typeface="Playfair Display"/>
                        <a:cs typeface="Playfair Display"/>
                        <a:sym typeface="Playfair Display"/>
                      </a:endParaRPr>
                    </a:p>
                  </a:txBody>
                  <a:tcPr marT="91425" marB="91425" marR="91425" marL="91425"/>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0"/>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21" name="Google Shape;121;p20"/>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22" name="Google Shape;122;p20"/>
          <p:cNvPicPr preferRelativeResize="0"/>
          <p:nvPr/>
        </p:nvPicPr>
        <p:blipFill>
          <a:blip r:embed="rId3">
            <a:alphaModFix/>
          </a:blip>
          <a:stretch>
            <a:fillRect/>
          </a:stretch>
        </p:blipFill>
        <p:spPr>
          <a:xfrm>
            <a:off x="0" y="0"/>
            <a:ext cx="9144000" cy="5143500"/>
          </a:xfrm>
          <a:prstGeom prst="rect">
            <a:avLst/>
          </a:prstGeom>
          <a:noFill/>
          <a:ln>
            <a:noFill/>
          </a:ln>
        </p:spPr>
      </p:pic>
      <p:sp>
        <p:nvSpPr>
          <p:cNvPr id="123" name="Google Shape;123;p20"/>
          <p:cNvSpPr txBox="1"/>
          <p:nvPr/>
        </p:nvSpPr>
        <p:spPr>
          <a:xfrm>
            <a:off x="631650" y="642950"/>
            <a:ext cx="90237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2500">
                <a:solidFill>
                  <a:schemeClr val="dk1"/>
                </a:solidFill>
                <a:latin typeface="Playfair Display"/>
                <a:ea typeface="Playfair Display"/>
                <a:cs typeface="Playfair Display"/>
                <a:sym typeface="Playfair Display"/>
              </a:rPr>
              <a:t>Aspecten voorstelling</a:t>
            </a:r>
            <a:endParaRPr b="1" sz="100">
              <a:latin typeface="Playfair Display"/>
              <a:ea typeface="Playfair Display"/>
              <a:cs typeface="Playfair Display"/>
              <a:sym typeface="Playfair Display"/>
            </a:endParaRPr>
          </a:p>
        </p:txBody>
      </p:sp>
      <p:pic>
        <p:nvPicPr>
          <p:cNvPr id="124" name="Google Shape;124;p20"/>
          <p:cNvPicPr preferRelativeResize="0"/>
          <p:nvPr/>
        </p:nvPicPr>
        <p:blipFill>
          <a:blip r:embed="rId4">
            <a:alphaModFix/>
          </a:blip>
          <a:stretch>
            <a:fillRect/>
          </a:stretch>
        </p:blipFill>
        <p:spPr>
          <a:xfrm>
            <a:off x="438425" y="1289448"/>
            <a:ext cx="3206550" cy="1837977"/>
          </a:xfrm>
          <a:prstGeom prst="rect">
            <a:avLst/>
          </a:prstGeom>
          <a:noFill/>
          <a:ln>
            <a:noFill/>
          </a:ln>
        </p:spPr>
      </p:pic>
      <p:pic>
        <p:nvPicPr>
          <p:cNvPr id="125" name="Google Shape;125;p20"/>
          <p:cNvPicPr preferRelativeResize="0"/>
          <p:nvPr/>
        </p:nvPicPr>
        <p:blipFill rotWithShape="1">
          <a:blip r:embed="rId5">
            <a:alphaModFix/>
          </a:blip>
          <a:srcRect b="32718" l="0" r="0" t="0"/>
          <a:stretch/>
        </p:blipFill>
        <p:spPr>
          <a:xfrm>
            <a:off x="311700" y="2984250"/>
            <a:ext cx="3206550" cy="1837975"/>
          </a:xfrm>
          <a:prstGeom prst="rect">
            <a:avLst/>
          </a:prstGeom>
          <a:noFill/>
          <a:ln>
            <a:noFill/>
          </a:ln>
        </p:spPr>
      </p:pic>
      <p:pic>
        <p:nvPicPr>
          <p:cNvPr id="126" name="Google Shape;126;p20"/>
          <p:cNvPicPr preferRelativeResize="0"/>
          <p:nvPr/>
        </p:nvPicPr>
        <p:blipFill>
          <a:blip r:embed="rId6">
            <a:alphaModFix/>
          </a:blip>
          <a:stretch>
            <a:fillRect/>
          </a:stretch>
        </p:blipFill>
        <p:spPr>
          <a:xfrm>
            <a:off x="3981875" y="1289450"/>
            <a:ext cx="5052101" cy="35931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1"/>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32" name="Google Shape;132;p21"/>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33" name="Google Shape;133;p21"/>
          <p:cNvPicPr preferRelativeResize="0"/>
          <p:nvPr/>
        </p:nvPicPr>
        <p:blipFill>
          <a:blip r:embed="rId3">
            <a:alphaModFix/>
          </a:blip>
          <a:stretch>
            <a:fillRect/>
          </a:stretch>
        </p:blipFill>
        <p:spPr>
          <a:xfrm>
            <a:off x="0" y="0"/>
            <a:ext cx="9144000" cy="5143500"/>
          </a:xfrm>
          <a:prstGeom prst="rect">
            <a:avLst/>
          </a:prstGeom>
          <a:noFill/>
          <a:ln>
            <a:noFill/>
          </a:ln>
        </p:spPr>
      </p:pic>
      <p:sp>
        <p:nvSpPr>
          <p:cNvPr id="134" name="Google Shape;134;p21"/>
          <p:cNvSpPr txBox="1"/>
          <p:nvPr/>
        </p:nvSpPr>
        <p:spPr>
          <a:xfrm>
            <a:off x="631650" y="642950"/>
            <a:ext cx="90237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2500">
                <a:solidFill>
                  <a:schemeClr val="dk1"/>
                </a:solidFill>
                <a:latin typeface="Playfair Display"/>
                <a:ea typeface="Playfair Display"/>
                <a:cs typeface="Playfair Display"/>
                <a:sym typeface="Playfair Display"/>
              </a:rPr>
              <a:t>Aspecten voorstelling</a:t>
            </a:r>
            <a:endParaRPr b="1" sz="100">
              <a:latin typeface="Playfair Display"/>
              <a:ea typeface="Playfair Display"/>
              <a:cs typeface="Playfair Display"/>
              <a:sym typeface="Playfair Display"/>
            </a:endParaRPr>
          </a:p>
        </p:txBody>
      </p:sp>
      <p:pic>
        <p:nvPicPr>
          <p:cNvPr id="135" name="Google Shape;135;p21"/>
          <p:cNvPicPr preferRelativeResize="0"/>
          <p:nvPr/>
        </p:nvPicPr>
        <p:blipFill>
          <a:blip r:embed="rId4">
            <a:alphaModFix/>
          </a:blip>
          <a:stretch>
            <a:fillRect/>
          </a:stretch>
        </p:blipFill>
        <p:spPr>
          <a:xfrm>
            <a:off x="5558150" y="1984450"/>
            <a:ext cx="3394651" cy="2929674"/>
          </a:xfrm>
          <a:prstGeom prst="rect">
            <a:avLst/>
          </a:prstGeom>
          <a:noFill/>
          <a:ln>
            <a:noFill/>
          </a:ln>
        </p:spPr>
      </p:pic>
      <p:pic>
        <p:nvPicPr>
          <p:cNvPr id="136" name="Google Shape;136;p21"/>
          <p:cNvPicPr preferRelativeResize="0"/>
          <p:nvPr/>
        </p:nvPicPr>
        <p:blipFill>
          <a:blip r:embed="rId5">
            <a:alphaModFix/>
          </a:blip>
          <a:stretch>
            <a:fillRect/>
          </a:stretch>
        </p:blipFill>
        <p:spPr>
          <a:xfrm>
            <a:off x="490775" y="1374575"/>
            <a:ext cx="5780257" cy="792600"/>
          </a:xfrm>
          <a:prstGeom prst="rect">
            <a:avLst/>
          </a:prstGeom>
          <a:noFill/>
          <a:ln>
            <a:noFill/>
          </a:ln>
        </p:spPr>
      </p:pic>
      <p:pic>
        <p:nvPicPr>
          <p:cNvPr id="137" name="Google Shape;137;p21"/>
          <p:cNvPicPr preferRelativeResize="0"/>
          <p:nvPr/>
        </p:nvPicPr>
        <p:blipFill>
          <a:blip r:embed="rId6">
            <a:alphaModFix/>
          </a:blip>
          <a:stretch>
            <a:fillRect/>
          </a:stretch>
        </p:blipFill>
        <p:spPr>
          <a:xfrm>
            <a:off x="981975" y="2431425"/>
            <a:ext cx="3590025" cy="1854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69612985F38A4696AAD18D581E630E" ma:contentTypeVersion="11" ma:contentTypeDescription="Een nieuw document maken." ma:contentTypeScope="" ma:versionID="a29b2695f712cf7a05b1cef6d3acfc21">
  <xsd:schema xmlns:xsd="http://www.w3.org/2001/XMLSchema" xmlns:xs="http://www.w3.org/2001/XMLSchema" xmlns:p="http://schemas.microsoft.com/office/2006/metadata/properties" xmlns:ns2="f7bdf434-8271-45be-9229-b36057b16eca" xmlns:ns3="403b03e0-f3b3-4df8-8b82-7dc7d4ddf286" targetNamespace="http://schemas.microsoft.com/office/2006/metadata/properties" ma:root="true" ma:fieldsID="b8ed36d4f6667af175760fddac04732e" ns2:_="" ns3:_="">
    <xsd:import namespace="f7bdf434-8271-45be-9229-b36057b16eca"/>
    <xsd:import namespace="403b03e0-f3b3-4df8-8b82-7dc7d4ddf28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bdf434-8271-45be-9229-b36057b16e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8afbf0a4-60f2-4de2-9c19-1cfcaa6785b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3b03e0-f3b3-4df8-8b82-7dc7d4ddf28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53339e9d-23b0-4d36-af82-861bde34df63}" ma:internalName="TaxCatchAll" ma:showField="CatchAllData" ma:web="403b03e0-f3b3-4df8-8b82-7dc7d4ddf2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7bdf434-8271-45be-9229-b36057b16eca">
      <Terms xmlns="http://schemas.microsoft.com/office/infopath/2007/PartnerControls"/>
    </lcf76f155ced4ddcb4097134ff3c332f>
    <TaxCatchAll xmlns="403b03e0-f3b3-4df8-8b82-7dc7d4ddf286" xsi:nil="true"/>
  </documentManagement>
</p:properties>
</file>

<file path=customXml/itemProps1.xml><?xml version="1.0" encoding="utf-8"?>
<ds:datastoreItem xmlns:ds="http://schemas.openxmlformats.org/officeDocument/2006/customXml" ds:itemID="{15A0AFBA-1534-488E-94FF-D2A54E5DC641}"/>
</file>

<file path=customXml/itemProps2.xml><?xml version="1.0" encoding="utf-8"?>
<ds:datastoreItem xmlns:ds="http://schemas.openxmlformats.org/officeDocument/2006/customXml" ds:itemID="{B2F3EB16-0955-4FAC-AE4E-0668E523C08F}"/>
</file>

<file path=customXml/itemProps3.xml><?xml version="1.0" encoding="utf-8"?>
<ds:datastoreItem xmlns:ds="http://schemas.openxmlformats.org/officeDocument/2006/customXml" ds:itemID="{811997F1-D81D-4A0E-94E6-786287893C98}"/>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0x0101000A69612985F38A4696AAD18D581E630E</vt:lpwstr>
  </property>
  <property fmtid="{D5CDD505-2E9C-101B-9397-08002B2CF9AE}" pid="3" name="MediaServiceImageTags">
    <vt:lpwstr/>
  </property>
</Properties>
</file>