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x72JuGldNTA5QJz0YGp1kvNjS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34" Type="http://schemas.openxmlformats.org/officeDocument/2006/relationships/customXml" Target="../customXml/item1.xml"/><Relationship Id="rId25" Type="http://schemas.openxmlformats.org/officeDocument/2006/relationships/slide" Target="slides/slide21.xml"/><Relationship Id="rId7" Type="http://schemas.openxmlformats.org/officeDocument/2006/relationships/slide" Target="slides/slide3.xml"/><Relationship Id="rId33" Type="http://customschemas.google.com/relationships/presentationmetadata" Target="metadata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24" Type="http://schemas.openxmlformats.org/officeDocument/2006/relationships/slide" Target="slides/slide20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customXml" Target="../customXml/item3.xml"/><Relationship Id="rId31" Type="http://schemas.openxmlformats.org/officeDocument/2006/relationships/slide" Target="slides/slide2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14" Type="http://schemas.openxmlformats.org/officeDocument/2006/relationships/slide" Target="slides/slide10.xml"/><Relationship Id="rId35" Type="http://schemas.openxmlformats.org/officeDocument/2006/relationships/customXml" Target="../customXml/item2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57bad5b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152" name="Google Shape;152;g3557bad5bd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158" name="Google Shape;158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0df274f46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70df274f4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42d9651a7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442d9651a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188" name="Google Shape;188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194" name="Google Shape;194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202" name="Google Shape;2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0df274f46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270df274f4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57bad5bde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57bad5bd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02ac78c20a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202ac78c20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256" name="Google Shape;25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266" name="Google Shape;26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 &amp; BREGJE</a:t>
            </a:r>
            <a:endParaRPr/>
          </a:p>
        </p:txBody>
      </p:sp>
      <p:sp>
        <p:nvSpPr>
          <p:cNvPr id="273" name="Google Shape;273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0df274f46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70df274f4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KIJKERSVRAAG - ARNOUD</a:t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ARNOUD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KIJKERSVRAAG - ARNOUD</a:t>
            </a:r>
            <a:endParaRPr/>
          </a:p>
        </p:txBody>
      </p:sp>
      <p:sp>
        <p:nvSpPr>
          <p:cNvPr id="134" name="Google Shape;13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67753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Examenspreekuur Nederlands vwo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/>
          <p:nvPr>
            <p:ph type="title"/>
          </p:nvPr>
        </p:nvSpPr>
        <p:spPr>
          <a:xfrm>
            <a:off x="525063" y="886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Voorbeeldvraag betrouwbaarheid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Lettertype, schermopname, algebra&#10;&#10;Automatisch gegenereerde beschrijving" id="143" name="Google Shape;14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180" y="2477907"/>
            <a:ext cx="10603177" cy="306128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title"/>
          </p:nvPr>
        </p:nvSpPr>
        <p:spPr>
          <a:xfrm>
            <a:off x="759900" y="45585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 sz="4000">
                <a:latin typeface="Arial"/>
                <a:ea typeface="Arial"/>
                <a:cs typeface="Arial"/>
                <a:sym typeface="Arial"/>
              </a:rPr>
              <a:t>Nieuwe examenvragen - argumentatie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schermopname, Lettertype, ontvangst&#10;&#10;Automatisch gegenereerde beschrijving" id="149" name="Google Shape;1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475" y="1781551"/>
            <a:ext cx="7324149" cy="4634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57bad5bde_0_5"/>
          <p:cNvSpPr txBox="1"/>
          <p:nvPr>
            <p:ph type="title"/>
          </p:nvPr>
        </p:nvSpPr>
        <p:spPr>
          <a:xfrm>
            <a:off x="838200" y="624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Nóg meer v</a:t>
            </a:r>
            <a:r>
              <a:rPr b="1" lang="nl-NL">
                <a:latin typeface="Arial"/>
                <a:ea typeface="Arial"/>
                <a:cs typeface="Arial"/>
                <a:sym typeface="Arial"/>
              </a:rPr>
              <a:t>ernieuwingen</a:t>
            </a:r>
            <a:endParaRPr b="1"/>
          </a:p>
        </p:txBody>
      </p:sp>
      <p:sp>
        <p:nvSpPr>
          <p:cNvPr id="155" name="Google Shape;155;g3557bad5bde_0_5"/>
          <p:cNvSpPr txBox="1"/>
          <p:nvPr>
            <p:ph idx="1" type="body"/>
          </p:nvPr>
        </p:nvSpPr>
        <p:spPr>
          <a:xfrm>
            <a:off x="838200" y="1949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74332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2700">
                <a:latin typeface="Arial"/>
                <a:ea typeface="Arial"/>
                <a:cs typeface="Arial"/>
                <a:sym typeface="Arial"/>
              </a:rPr>
              <a:t>Staat er onder een vraag: ‘antwoord in een of meer volledige zinnen’, dan mag je </a:t>
            </a:r>
            <a:r>
              <a:rPr lang="nl-NL" sz="2700" u="sng">
                <a:latin typeface="Arial"/>
                <a:ea typeface="Arial"/>
                <a:cs typeface="Arial"/>
                <a:sym typeface="Arial"/>
              </a:rPr>
              <a:t>niet</a:t>
            </a:r>
            <a:r>
              <a:rPr lang="nl-NL" sz="2700">
                <a:latin typeface="Arial"/>
                <a:ea typeface="Arial"/>
                <a:cs typeface="Arial"/>
                <a:sym typeface="Arial"/>
              </a:rPr>
              <a:t> (verkort) citeren en moet je antwoorden in hele zinnen! </a:t>
            </a:r>
            <a:endParaRPr sz="2700"/>
          </a:p>
          <a:p>
            <a:pPr indent="-3743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2700">
                <a:latin typeface="Arial"/>
                <a:ea typeface="Arial"/>
                <a:cs typeface="Arial"/>
                <a:sym typeface="Arial"/>
              </a:rPr>
              <a:t>Bij citeervragen wordt niet meer gelet op taalfouten.</a:t>
            </a:r>
            <a:endParaRPr sz="2700"/>
          </a:p>
          <a:p>
            <a:pPr indent="-3743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2700">
                <a:latin typeface="Arial"/>
                <a:ea typeface="Arial"/>
                <a:cs typeface="Arial"/>
                <a:sym typeface="Arial"/>
              </a:rPr>
              <a:t>Geen hoofdletter </a:t>
            </a:r>
            <a:r>
              <a:rPr lang="nl-NL" sz="2700" u="sng">
                <a:latin typeface="Arial"/>
                <a:ea typeface="Arial"/>
                <a:cs typeface="Arial"/>
                <a:sym typeface="Arial"/>
              </a:rPr>
              <a:t>aan het begin van de zin</a:t>
            </a:r>
            <a:r>
              <a:rPr lang="nl-NL" sz="2700">
                <a:latin typeface="Arial"/>
                <a:ea typeface="Arial"/>
                <a:cs typeface="Arial"/>
                <a:sym typeface="Arial"/>
              </a:rPr>
              <a:t> wordt niet meer geteld als taalfout. Geen hoofdletter bij een naam of een afgeleide daarvan telt wél als taalfout!</a:t>
            </a:r>
            <a:endParaRPr sz="2700"/>
          </a:p>
          <a:p>
            <a:pPr indent="-37433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2700">
                <a:latin typeface="Arial"/>
                <a:ea typeface="Arial"/>
                <a:cs typeface="Arial"/>
                <a:sym typeface="Arial"/>
              </a:rPr>
              <a:t>Overschrijd je het maximum aantal woorden, dan kijken docenten niet naar taalfouten in de woorden die je te veel hebt (en ook niet naar de inhoud).</a:t>
            </a:r>
            <a:endParaRPr sz="2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>
            <p:ph type="title"/>
          </p:nvPr>
        </p:nvSpPr>
        <p:spPr>
          <a:xfrm>
            <a:off x="631103" y="6730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Citeren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6"/>
          <p:cNvSpPr txBox="1"/>
          <p:nvPr/>
        </p:nvSpPr>
        <p:spPr>
          <a:xfrm>
            <a:off x="631103" y="1998797"/>
            <a:ext cx="25470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063"/>
              <a:buFont typeface="Arial"/>
              <a:buNone/>
            </a:pPr>
            <a:r>
              <a:rPr b="1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is citeren?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6"/>
          <p:cNvSpPr txBox="1"/>
          <p:nvPr/>
        </p:nvSpPr>
        <p:spPr>
          <a:xfrm>
            <a:off x="6711938" y="1929796"/>
            <a:ext cx="31668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moet je citeren?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6"/>
          <p:cNvSpPr txBox="1"/>
          <p:nvPr/>
        </p:nvSpPr>
        <p:spPr>
          <a:xfrm>
            <a:off x="631104" y="3049382"/>
            <a:ext cx="52728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geeft duidelijke uitleg over het aanpakken van examenvragen.” (regel 23-25).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6"/>
          <p:cNvSpPr txBox="1"/>
          <p:nvPr/>
        </p:nvSpPr>
        <p:spPr>
          <a:xfrm>
            <a:off x="631100" y="4383446"/>
            <a:ext cx="58830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nl-NL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… van examenvragen.” (regel 23-25).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6"/>
          <p:cNvSpPr txBox="1"/>
          <p:nvPr/>
        </p:nvSpPr>
        <p:spPr>
          <a:xfrm>
            <a:off x="6711938" y="2909610"/>
            <a:ext cx="5565000" cy="3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Woord: “docent”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Woordgroep: “duidelijke uitleg”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Zinsgedeelte: “De docent geeft duidelijke uitleg”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Zin: "De docent.....van examenvragen."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title"/>
          </p:nvPr>
        </p:nvSpPr>
        <p:spPr>
          <a:xfrm>
            <a:off x="570353" y="72504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Citeren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631110" y="2111368"/>
            <a:ext cx="10394100" cy="3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 in een vraag niet wordt gevraagd om een citaat, zoals hier: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 je </a:t>
            </a:r>
            <a:r>
              <a:rPr lang="nl-NL" sz="2600">
                <a:solidFill>
                  <a:schemeClr val="dk1"/>
                </a:solidFill>
              </a:rPr>
              <a:t>in je antwoord wel </a:t>
            </a: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letterlijk zinnen overnemen uit de tekst, maar je gebruikt dan geen aanhalingstekens (“)</a:t>
            </a:r>
            <a:r>
              <a:rPr lang="nl-NL" sz="2600">
                <a:solidFill>
                  <a:schemeClr val="dk1"/>
                </a:solidFill>
              </a:rPr>
              <a:t> en je mag dan </a:t>
            </a:r>
            <a:r>
              <a:rPr lang="nl-NL" sz="2600" u="sng">
                <a:solidFill>
                  <a:schemeClr val="dk1"/>
                </a:solidFill>
              </a:rPr>
              <a:t>niet</a:t>
            </a:r>
            <a:r>
              <a:rPr lang="nl-NL" sz="2600">
                <a:solidFill>
                  <a:schemeClr val="dk1"/>
                </a:solidFill>
              </a:rPr>
              <a:t> verkort citeren!</a:t>
            </a: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Lettertype, wit, ontvangst&#10;&#10;Automatisch gegenereerde beschrijving" id="172" name="Google Shape;1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103" y="2886215"/>
            <a:ext cx="9142761" cy="164989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0df274f46_0_42"/>
          <p:cNvSpPr txBox="1"/>
          <p:nvPr>
            <p:ph type="title"/>
          </p:nvPr>
        </p:nvSpPr>
        <p:spPr>
          <a:xfrm>
            <a:off x="838200" y="877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-NL" sz="4000">
                <a:latin typeface="Arial"/>
                <a:ea typeface="Arial"/>
                <a:cs typeface="Arial"/>
                <a:sym typeface="Arial"/>
              </a:rPr>
              <a:t>Argumentatie en argumentatieschema’s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70df274f46_0_42"/>
          <p:cNvSpPr txBox="1"/>
          <p:nvPr>
            <p:ph idx="1" type="body"/>
          </p:nvPr>
        </p:nvSpPr>
        <p:spPr>
          <a:xfrm>
            <a:off x="838200" y="2446624"/>
            <a:ext cx="10515600" cy="3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200">
                <a:latin typeface="Arial"/>
                <a:ea typeface="Arial"/>
                <a:cs typeface="Arial"/>
                <a:sym typeface="Arial"/>
              </a:rPr>
              <a:t>Argumentatie op basis van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oorzaak en gevolg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kenmerk of eigenschap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voor- en nadelen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vergelijking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algemene uitspraak en 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voorbeelden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autoriteit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42d9651a7_0_7"/>
          <p:cNvSpPr txBox="1"/>
          <p:nvPr>
            <p:ph type="title"/>
          </p:nvPr>
        </p:nvSpPr>
        <p:spPr>
          <a:xfrm>
            <a:off x="838200" y="474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Voorbeeldvraag argumentatie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schermopname, Lettertype, lijn&#10;&#10;Automatisch gegenereerde beschrijving" id="184" name="Google Shape;184;g2442d9651a7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76251"/>
            <a:ext cx="9748227" cy="25859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descr="Afbeelding met tekst, schermopname, Lettertype, lijn&#10;&#10;Automatisch gegenereerde beschrijving" id="185" name="Google Shape;185;g2442d9651a7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4496775"/>
            <a:ext cx="9748226" cy="18731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title"/>
          </p:nvPr>
        </p:nvSpPr>
        <p:spPr>
          <a:xfrm>
            <a:off x="755400" y="970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 sz="4200">
                <a:latin typeface="Arial"/>
                <a:ea typeface="Arial"/>
                <a:cs typeface="Arial"/>
                <a:sym typeface="Arial"/>
              </a:rPr>
              <a:t>Voorbeeldvraag argumentatieschema’s</a:t>
            </a:r>
            <a:endParaRPr b="1" sz="4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schermopname, Lettertype, algebra&#10;&#10;Automatisch gegenereerde beschrijving" id="191" name="Google Shape;19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539816"/>
            <a:ext cx="9521856" cy="31999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1044059" y="725234"/>
            <a:ext cx="3664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Drogredenen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561099" y="2150450"/>
            <a:ext cx="5733600" cy="4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Onjuiste oorzakelijk-gevolgrelatie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Onjuist beroep op kenmerk- of eigenschapsschema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Overdrijven van voor- of nadelen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Vals dilemma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Verkeerde vergelijking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nl-NL" sz="2600">
                <a:latin typeface="Arial"/>
                <a:ea typeface="Arial"/>
                <a:cs typeface="Arial"/>
                <a:sym typeface="Arial"/>
              </a:rPr>
              <a:t>Overhaaste generalisatie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6294699" y="2150450"/>
            <a:ext cx="5545500" cy="3819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Onjuist beroep op autoriteit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Persoonlijke aanval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Ontduiken van de bewijslast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Cirkelredenering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Vertekenen van het standpunt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0" i="0" lang="nl-N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Bespelen van publiek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6294818" y="180934"/>
            <a:ext cx="3664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/>
          <p:nvPr>
            <p:ph type="title"/>
          </p:nvPr>
        </p:nvSpPr>
        <p:spPr>
          <a:xfrm>
            <a:off x="838200" y="572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Voorbeeldvragen drogredenen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Lettertype, wit, ontvangst&#10;&#10;Automatisch gegenereerde beschrijving" id="205" name="Google Shape;2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773500"/>
            <a:ext cx="9223875" cy="15048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pic>
        <p:nvPicPr>
          <p:cNvPr descr="Afbeelding met tekst, Lettertype, schermopname, algebra&#10;&#10;Automatisch gegenereerde beschrijving" id="206" name="Google Shape;2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3529618"/>
            <a:ext cx="9223874" cy="282115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838200" y="646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Eindexamen Nederlands 2025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>
            <p:ph idx="1" type="body"/>
          </p:nvPr>
        </p:nvSpPr>
        <p:spPr>
          <a:xfrm>
            <a:off x="838200" y="1776695"/>
            <a:ext cx="10515600" cy="4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438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37 vragen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438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10 meerkeuzevragen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438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3 onderdelen: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1: 18 vragen - 32 punten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2: 8 vragen - 16 punten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3: 11 vragen - 19 punten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438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Alles wat je afgelopen jaren in het examen deed, moet nog steeds!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438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In het examen 2025 domineren de nieuwe vragen waarschijnlijk meer dan vorig jaar.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0df274f46_0_52"/>
          <p:cNvSpPr txBox="1"/>
          <p:nvPr>
            <p:ph type="title"/>
          </p:nvPr>
        </p:nvSpPr>
        <p:spPr>
          <a:xfrm>
            <a:off x="838200" y="944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-NL" sz="3800">
                <a:latin typeface="Arial"/>
                <a:ea typeface="Arial"/>
                <a:cs typeface="Arial"/>
                <a:sym typeface="Arial"/>
              </a:rPr>
              <a:t>Nieuwe examenvragen - intentie van de schrijver, taalgebruik, framing</a:t>
            </a:r>
            <a:endParaRPr b="1" sz="3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70df274f46_0_52"/>
          <p:cNvSpPr txBox="1"/>
          <p:nvPr>
            <p:ph idx="1" type="body"/>
          </p:nvPr>
        </p:nvSpPr>
        <p:spPr>
          <a:xfrm>
            <a:off x="838200" y="2506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Op dit gebied kun je vragen verwachten over: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De houding van de schrijver t.o.v. het onderwerp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Manipulatie met woordkeuze en toon/stijl: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182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Framen: het bewust gebruiken van woorden die positieve of negatieve associaties oproepen.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182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Let op het v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erschil tussen woorden: vluchteling/asielzoeker/gelukszoeker/immigrant/buitenlander.</a:t>
            </a:r>
            <a:br>
              <a:rPr lang="nl-NL"/>
            </a:b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Font typeface="Arial"/>
              <a:buChar char="●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Effect van het gebruik van 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beeldspraak en andere stijlfiguren (woordspeling, ironie, overdrijving, et cetera)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>
            <p:ph type="title"/>
          </p:nvPr>
        </p:nvSpPr>
        <p:spPr>
          <a:xfrm>
            <a:off x="838200" y="6368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 sz="4000">
                <a:latin typeface="Arial"/>
                <a:ea typeface="Arial"/>
                <a:cs typeface="Arial"/>
                <a:sym typeface="Arial"/>
              </a:rPr>
              <a:t>Voorbeeldvragen toon en woordkeuze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Lettertype, wit, algebra&#10;&#10;Automatisch gegenereerde beschrijving" id="218" name="Google Shape;2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893405"/>
            <a:ext cx="7772400" cy="150671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219" name="Google Shape;219;p15"/>
          <p:cNvSpPr txBox="1"/>
          <p:nvPr/>
        </p:nvSpPr>
        <p:spPr>
          <a:xfrm>
            <a:off x="674523" y="5487786"/>
            <a:ext cx="108429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3787125"/>
            <a:ext cx="7772399" cy="2479607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3960000" dist="142875">
              <a:srgbClr val="000000">
                <a:alpha val="61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57bad5bde_0_16"/>
          <p:cNvSpPr txBox="1"/>
          <p:nvPr>
            <p:ph type="title"/>
          </p:nvPr>
        </p:nvSpPr>
        <p:spPr>
          <a:xfrm>
            <a:off x="838200" y="6707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 sz="4000">
                <a:latin typeface="Arial"/>
                <a:ea typeface="Arial"/>
                <a:cs typeface="Arial"/>
                <a:sym typeface="Arial"/>
              </a:rPr>
              <a:t>Voorbeeldvragen toon en woordkeuze</a:t>
            </a:r>
            <a:endParaRPr/>
          </a:p>
        </p:txBody>
      </p:sp>
      <p:sp>
        <p:nvSpPr>
          <p:cNvPr id="226" name="Google Shape;226;g3557bad5bde_0_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117">
                <a:latin typeface="Arial"/>
                <a:ea typeface="Arial"/>
                <a:cs typeface="Arial"/>
                <a:sym typeface="Arial"/>
              </a:rPr>
              <a:t>Hoe pak je dit soort vragen aan?</a:t>
            </a:r>
            <a:endParaRPr sz="2117">
              <a:latin typeface="Arial"/>
              <a:ea typeface="Arial"/>
              <a:cs typeface="Arial"/>
              <a:sym typeface="Arial"/>
            </a:endParaRPr>
          </a:p>
          <a:p>
            <a:pPr indent="-332814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nl-NL" sz="2117">
                <a:latin typeface="Arial"/>
                <a:ea typeface="Arial"/>
                <a:cs typeface="Arial"/>
                <a:sym typeface="Arial"/>
              </a:rPr>
              <a:t>Begrippen die je niet kent, zoek je op in je woordenboek. </a:t>
            </a:r>
            <a:endParaRPr sz="1517">
              <a:latin typeface="Arial"/>
              <a:ea typeface="Arial"/>
              <a:cs typeface="Arial"/>
              <a:sym typeface="Arial"/>
            </a:endParaRPr>
          </a:p>
          <a:p>
            <a:pPr indent="-33281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nl-NL" sz="2117">
                <a:latin typeface="Arial"/>
                <a:ea typeface="Arial"/>
                <a:cs typeface="Arial"/>
                <a:sym typeface="Arial"/>
              </a:rPr>
              <a:t>Als een van de twee delen van het antwoorden niet op de tekst van toepassing is, dan is het antwoord fout.</a:t>
            </a:r>
            <a:endParaRPr sz="2117">
              <a:latin typeface="Arial"/>
              <a:ea typeface="Arial"/>
              <a:cs typeface="Arial"/>
              <a:sym typeface="Arial"/>
            </a:endParaRPr>
          </a:p>
          <a:p>
            <a:pPr indent="-33281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nl-NL" sz="2117">
                <a:latin typeface="Arial"/>
                <a:ea typeface="Arial"/>
                <a:cs typeface="Arial"/>
                <a:sym typeface="Arial"/>
              </a:rPr>
              <a:t>Lees titel, inleiding en slot nog eens door!</a:t>
            </a:r>
            <a:endParaRPr sz="15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fbeelding met tekst&#10;&#10;Automatisch gegenereerde beschrijving" id="227" name="Google Shape;227;g3557bad5bde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748041"/>
            <a:ext cx="7772399" cy="225951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02ac78c20a_1_0"/>
          <p:cNvSpPr txBox="1"/>
          <p:nvPr>
            <p:ph type="title"/>
          </p:nvPr>
        </p:nvSpPr>
        <p:spPr>
          <a:xfrm>
            <a:off x="838200" y="762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-NL" sz="4000">
                <a:latin typeface="Arial"/>
                <a:ea typeface="Arial"/>
                <a:cs typeface="Arial"/>
                <a:sym typeface="Arial"/>
              </a:rPr>
              <a:t>Belangrijke begrippen - de </a:t>
            </a:r>
            <a:r>
              <a:rPr b="1" lang="nl-NL" sz="4000">
                <a:latin typeface="Arial"/>
                <a:ea typeface="Arial"/>
                <a:cs typeface="Arial"/>
                <a:sym typeface="Arial"/>
              </a:rPr>
              <a:t>paradox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02ac78c20a_1_0"/>
          <p:cNvSpPr txBox="1"/>
          <p:nvPr>
            <p:ph idx="1" type="body"/>
          </p:nvPr>
        </p:nvSpPr>
        <p:spPr>
          <a:xfrm>
            <a:off x="838200" y="2225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Een paradox is een schijnbare tegenstrijdigheid (schrijven is schrappen).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fbeelding met tekst, Lettertype, wit, algebra&#10;&#10;Automatisch gegenereerde beschrijving" id="234" name="Google Shape;234;g202ac78c20a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382185"/>
            <a:ext cx="9400309" cy="181758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>
            <p:ph type="title"/>
          </p:nvPr>
        </p:nvSpPr>
        <p:spPr>
          <a:xfrm>
            <a:off x="838200" y="69406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Belangrijke begrippen - nuanceren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Lettertype, wit, algebra&#10;&#10;Automatisch gegenereerde beschrijving" id="240" name="Google Shape;2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544698"/>
            <a:ext cx="9959583" cy="167858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241" name="Google Shape;241;p10"/>
          <p:cNvSpPr txBox="1"/>
          <p:nvPr/>
        </p:nvSpPr>
        <p:spPr>
          <a:xfrm>
            <a:off x="838200" y="2197925"/>
            <a:ext cx="93894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>
                <a:solidFill>
                  <a:schemeClr val="dk1"/>
                </a:solidFill>
              </a:rPr>
              <a:t>Nuanceren wil zeggen: iets minder rechtlijnig maken door meer fijne onderscheidingen aan te brengen. </a:t>
            </a:r>
            <a:endParaRPr sz="1470"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t/>
            </a:r>
            <a:endParaRPr b="0" i="0" sz="181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 sz="4100">
                <a:latin typeface="Arial"/>
                <a:ea typeface="Arial"/>
                <a:cs typeface="Arial"/>
                <a:sym typeface="Arial"/>
              </a:rPr>
              <a:t>Hoofdgedachte - meerkeuzevragen</a:t>
            </a:r>
            <a:endParaRPr b="1" sz="4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838200" y="1495904"/>
            <a:ext cx="108429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Enige meerkeuzevraag met TWEE punten! 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nl-N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vind je de hoofdgedachte (de zin die weergeeft waar de héle tekst over gaat): 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Lees het slot 🡪 daar staat altijd belangrijke informatie in!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Geen details, voorbeelden of deelonderwerpen als hoofdgedachte!</a:t>
            </a:r>
            <a:endParaRPr/>
          </a:p>
        </p:txBody>
      </p:sp>
      <p:pic>
        <p:nvPicPr>
          <p:cNvPr descr="Afbeelding met tekst&#10;&#10;Automatisch gegenereerde beschrijving" id="248" name="Google Shape;2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953" y="2948354"/>
            <a:ext cx="5561182" cy="367081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9" name="Google Shape;249;p14"/>
          <p:cNvSpPr/>
          <p:nvPr/>
        </p:nvSpPr>
        <p:spPr>
          <a:xfrm>
            <a:off x="5167589" y="5209304"/>
            <a:ext cx="1418562" cy="263434"/>
          </a:xfrm>
          <a:prstGeom prst="roundRect">
            <a:avLst>
              <a:gd fmla="val 16667" name="adj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1808092" y="5545236"/>
            <a:ext cx="1404665" cy="263435"/>
          </a:xfrm>
          <a:prstGeom prst="roundRect">
            <a:avLst>
              <a:gd fmla="val 16667" name="adj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 b="28974" l="28783" r="29270" t="29278"/>
          <a:stretch/>
        </p:blipFill>
        <p:spPr>
          <a:xfrm>
            <a:off x="1543396" y="4974527"/>
            <a:ext cx="264696" cy="26343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4"/>
          <p:cNvSpPr/>
          <p:nvPr/>
        </p:nvSpPr>
        <p:spPr>
          <a:xfrm>
            <a:off x="2677757" y="4631875"/>
            <a:ext cx="2021943" cy="188878"/>
          </a:xfrm>
          <a:prstGeom prst="roundRect">
            <a:avLst>
              <a:gd fmla="val 16667" name="adj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4">
            <a:alphaModFix/>
          </a:blip>
          <a:srcRect b="28974" l="28783" r="29270" t="29278"/>
          <a:stretch/>
        </p:blipFill>
        <p:spPr>
          <a:xfrm>
            <a:off x="1543396" y="4213014"/>
            <a:ext cx="264696" cy="263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Indelingsvragen</a:t>
            </a:r>
            <a:endParaRPr b="1"/>
          </a:p>
        </p:txBody>
      </p:sp>
      <p:pic>
        <p:nvPicPr>
          <p:cNvPr descr="Afbeelding met tekst, Lettertype, schermopname, algebra&#10;&#10;Automatisch gegenereerde beschrijving" id="259" name="Google Shape;2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359" y="1690688"/>
            <a:ext cx="7126357" cy="20735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0" name="Google Shape;260;p17"/>
          <p:cNvSpPr txBox="1"/>
          <p:nvPr/>
        </p:nvSpPr>
        <p:spPr>
          <a:xfrm>
            <a:off x="786709" y="4038591"/>
            <a:ext cx="7484165" cy="1537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nl-N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op de eerste zinnen van iedere alinea. Zit er een duidelijk verwijswoord in dat terugverwijst naar de vorige alinea, dan horen die alinea’s bij elkaar. 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nl-N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 je er niet uit, redeneer dan terug: waar begint deel 4? Als je dat weet kan je wellicht makkelijker deel 3 vinden.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Lettertype, schermopname, zwart-wit&#10;&#10;Automatisch gegenereerde beschrijving" id="261" name="Google Shape;26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874" y="1282094"/>
            <a:ext cx="3365806" cy="47847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2" name="Google Shape;262;p17"/>
          <p:cNvSpPr/>
          <p:nvPr/>
        </p:nvSpPr>
        <p:spPr>
          <a:xfrm>
            <a:off x="9475338" y="3390331"/>
            <a:ext cx="730107" cy="246476"/>
          </a:xfrm>
          <a:prstGeom prst="roundRect">
            <a:avLst>
              <a:gd fmla="val 16667" name="adj"/>
            </a:avLst>
          </a:prstGeom>
          <a:solidFill>
            <a:srgbClr val="F5AF39">
              <a:alpha val="2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8745231" y="5225757"/>
            <a:ext cx="730107" cy="246476"/>
          </a:xfrm>
          <a:prstGeom prst="roundRect">
            <a:avLst>
              <a:gd fmla="val 16667" name="adj"/>
            </a:avLst>
          </a:prstGeom>
          <a:solidFill>
            <a:srgbClr val="F5AF39">
              <a:alpha val="2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/>
          <p:nvPr>
            <p:ph type="title"/>
          </p:nvPr>
        </p:nvSpPr>
        <p:spPr>
          <a:xfrm>
            <a:off x="838200" y="52184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Taalaftrek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Lettertype, ontvangst, schermopname&#10;&#10;Automatisch gegenereerde beschrijving" id="269" name="Google Shape;269;p18"/>
          <p:cNvPicPr preferRelativeResize="0"/>
          <p:nvPr/>
        </p:nvPicPr>
        <p:blipFill rotWithShape="1">
          <a:blip r:embed="rId3">
            <a:alphaModFix/>
          </a:blip>
          <a:srcRect b="0" l="0" r="0" t="5740"/>
          <a:stretch/>
        </p:blipFill>
        <p:spPr>
          <a:xfrm>
            <a:off x="838200" y="1847550"/>
            <a:ext cx="5553400" cy="19006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70" name="Google Shape;270;p18"/>
          <p:cNvSpPr txBox="1"/>
          <p:nvPr>
            <p:ph idx="1" type="body"/>
          </p:nvPr>
        </p:nvSpPr>
        <p:spPr>
          <a:xfrm>
            <a:off x="838200" y="4145150"/>
            <a:ext cx="105156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5673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Let op hoofdletters </a:t>
            </a:r>
            <a:endParaRPr sz="3228"/>
          </a:p>
          <a:p>
            <a:pPr indent="-35673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Let op het werkwoord ‘willen’ (ik wil, je/jij/u wil(t), hij/zij/het </a:t>
            </a:r>
            <a:r>
              <a:rPr lang="nl-NL" sz="3228" u="sng">
                <a:latin typeface="Arial"/>
                <a:ea typeface="Arial"/>
                <a:cs typeface="Arial"/>
                <a:sym typeface="Arial"/>
              </a:rPr>
              <a:t>wil</a:t>
            </a:r>
            <a:r>
              <a:rPr lang="nl-NL" sz="3228">
                <a:latin typeface="Arial"/>
                <a:ea typeface="Arial"/>
                <a:cs typeface="Arial"/>
                <a:sym typeface="Arial"/>
              </a:rPr>
              <a:t>) </a:t>
            </a:r>
            <a:endParaRPr sz="3228">
              <a:latin typeface="Arial"/>
              <a:ea typeface="Arial"/>
              <a:cs typeface="Arial"/>
              <a:sym typeface="Arial"/>
            </a:endParaRPr>
          </a:p>
          <a:p>
            <a:pPr indent="-35673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Gebruik hun </a:t>
            </a:r>
            <a:r>
              <a:rPr lang="nl-NL" sz="3228" u="sng">
                <a:latin typeface="Arial"/>
                <a:ea typeface="Arial"/>
                <a:cs typeface="Arial"/>
                <a:sym typeface="Arial"/>
              </a:rPr>
              <a:t>niet</a:t>
            </a:r>
            <a:r>
              <a:rPr lang="nl-NL" sz="3228">
                <a:latin typeface="Arial"/>
                <a:ea typeface="Arial"/>
                <a:cs typeface="Arial"/>
                <a:sym typeface="Arial"/>
              </a:rPr>
              <a:t> als onderwerp. DAT KAN NIET! Het is: zij hebben; </a:t>
            </a:r>
            <a:r>
              <a:rPr lang="nl-NL" sz="3228" u="sng">
                <a:latin typeface="Arial"/>
                <a:ea typeface="Arial"/>
                <a:cs typeface="Arial"/>
                <a:sym typeface="Arial"/>
              </a:rPr>
              <a:t>niet</a:t>
            </a:r>
            <a:r>
              <a:rPr lang="nl-NL" sz="3228">
                <a:latin typeface="Arial"/>
                <a:ea typeface="Arial"/>
                <a:cs typeface="Arial"/>
                <a:sym typeface="Arial"/>
              </a:rPr>
              <a:t> hun hebben!</a:t>
            </a:r>
            <a:endParaRPr sz="3228">
              <a:latin typeface="Arial"/>
              <a:ea typeface="Arial"/>
              <a:cs typeface="Arial"/>
              <a:sym typeface="Arial"/>
            </a:endParaRPr>
          </a:p>
          <a:p>
            <a:pPr indent="-35673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Gebruik geen afkortingen! </a:t>
            </a:r>
            <a:endParaRPr sz="3228"/>
          </a:p>
          <a:p>
            <a:pPr indent="-35673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Breek geen woorden af aan het eind van de zin. </a:t>
            </a:r>
            <a:endParaRPr sz="3228"/>
          </a:p>
          <a:p>
            <a:pPr indent="-35673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3228">
                <a:latin typeface="Arial"/>
                <a:ea typeface="Arial"/>
                <a:cs typeface="Arial"/>
                <a:sym typeface="Arial"/>
              </a:rPr>
              <a:t>Let op moeilijke woorden (neem ze uit de tekst over). </a:t>
            </a:r>
            <a:endParaRPr sz="3228"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/>
          <p:nvPr>
            <p:ph type="title"/>
          </p:nvPr>
        </p:nvSpPr>
        <p:spPr>
          <a:xfrm>
            <a:off x="2035775" y="2766150"/>
            <a:ext cx="8120449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16600">
                <a:latin typeface="Arial"/>
                <a:ea typeface="Arial"/>
                <a:cs typeface="Arial"/>
                <a:sym typeface="Arial"/>
              </a:rPr>
              <a:t>Laatste tip(s)!</a:t>
            </a:r>
            <a:endParaRPr sz="16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0df274f46_0_31"/>
          <p:cNvSpPr txBox="1"/>
          <p:nvPr>
            <p:ph type="title"/>
          </p:nvPr>
        </p:nvSpPr>
        <p:spPr>
          <a:xfrm>
            <a:off x="728600" y="405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Nieuwe examenvragen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70df274f46_0_31"/>
          <p:cNvSpPr txBox="1"/>
          <p:nvPr>
            <p:ph idx="1" type="body"/>
          </p:nvPr>
        </p:nvSpPr>
        <p:spPr>
          <a:xfrm>
            <a:off x="728600" y="1953250"/>
            <a:ext cx="9886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nl-NL" sz="2500">
                <a:latin typeface="Arial"/>
                <a:ea typeface="Arial"/>
                <a:cs typeface="Arial"/>
                <a:sym typeface="Arial"/>
              </a:rPr>
              <a:t>Sinds</a:t>
            </a:r>
            <a:r>
              <a:rPr lang="nl-NL" sz="2500">
                <a:latin typeface="Arial"/>
                <a:ea typeface="Arial"/>
                <a:cs typeface="Arial"/>
                <a:sym typeface="Arial"/>
              </a:rPr>
              <a:t> vorig jaar zijn er nieuwe soorten vragen opgenomen in het examen Nederlands: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nl-NL" sz="2300">
                <a:latin typeface="Arial"/>
                <a:ea typeface="Arial"/>
                <a:cs typeface="Arial"/>
                <a:sym typeface="Arial"/>
              </a:rPr>
              <a:t>Vragen waarbij je verschillende bronnen (over hetzelfde onderwerp) met elkaar moet combineren;</a:t>
            </a:r>
            <a:r>
              <a:rPr lang="nl-NL" sz="2300">
                <a:latin typeface="Arial"/>
                <a:ea typeface="Arial"/>
                <a:cs typeface="Arial"/>
                <a:sym typeface="Arial"/>
              </a:rPr>
              <a:t> </a:t>
            </a:r>
            <a:endParaRPr sz="2300"/>
          </a:p>
          <a:p>
            <a:pPr indent="-3365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nl-NL" sz="2300">
                <a:latin typeface="Arial"/>
                <a:ea typeface="Arial"/>
                <a:cs typeface="Arial"/>
                <a:sym typeface="Arial"/>
              </a:rPr>
              <a:t>Vragen waarin de argumentatie contextueel en functioneel bevraagd wordt </a:t>
            </a:r>
            <a:r>
              <a:rPr lang="nl-NL" sz="2300">
                <a:latin typeface="Arial"/>
                <a:ea typeface="Arial"/>
                <a:cs typeface="Arial"/>
                <a:sym typeface="Arial"/>
              </a:rPr>
              <a:t>(🡪 scenario’s zijn de context); 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nl-NL" sz="2300">
                <a:latin typeface="Arial"/>
                <a:ea typeface="Arial"/>
                <a:cs typeface="Arial"/>
                <a:sym typeface="Arial"/>
              </a:rPr>
              <a:t>Vragen over de bruikbaarheid, de aanvaardbaarheid en de betrouwbaarheid van teksten </a:t>
            </a:r>
            <a:endParaRPr sz="2300"/>
          </a:p>
          <a:p>
            <a:pPr indent="-3365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nl-NL" sz="2300">
                <a:latin typeface="Arial"/>
                <a:ea typeface="Arial"/>
                <a:cs typeface="Arial"/>
                <a:sym typeface="Arial"/>
              </a:rPr>
              <a:t>Vragen over f</a:t>
            </a:r>
            <a:r>
              <a:rPr lang="nl-NL" sz="2300">
                <a:latin typeface="Arial"/>
                <a:ea typeface="Arial"/>
                <a:cs typeface="Arial"/>
                <a:sym typeface="Arial"/>
              </a:rPr>
              <a:t>iguurlijk taalgebruik/beeldspraak/de toon van de tekst 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●"/>
            </a:pPr>
            <a:r>
              <a:rPr lang="nl-NL" sz="2500">
                <a:latin typeface="Arial"/>
                <a:ea typeface="Arial"/>
                <a:cs typeface="Arial"/>
                <a:sym typeface="Arial"/>
              </a:rPr>
              <a:t>Minder trucjes, meer écht tekstbegrip!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Nieuwe examenvragen - bronnen</a:t>
            </a:r>
            <a:endParaRPr b="1"/>
          </a:p>
        </p:txBody>
      </p:sp>
      <p:pic>
        <p:nvPicPr>
          <p:cNvPr descr="Afbeelding met tekst, schets, tekening, handschrift&#10;&#10;Automatisch gegenereerde beschrijving" id="102" name="Google Shape;1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825" y="1568300"/>
            <a:ext cx="4824850" cy="318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Lettertype, wit, ontvangst&#10;&#10;Automatisch gegenereerde beschrijving" id="103" name="Google Shape;10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825" y="4753000"/>
            <a:ext cx="5582800" cy="159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schermopname, ontwerp&#10;&#10;Automatisch gegenereerde beschrijving" id="104" name="Google Shape;10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9600" y="1690700"/>
            <a:ext cx="4895550" cy="46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type="title"/>
          </p:nvPr>
        </p:nvSpPr>
        <p:spPr>
          <a:xfrm>
            <a:off x="756200" y="87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Nieuwe examenvragen - scenario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schermopname, Lettertype, informatie&#10;&#10;Automatisch gegenereerde beschrijving" id="110" name="Google Shape;1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147" y="2398558"/>
            <a:ext cx="9137839" cy="327912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/>
          <p:nvPr>
            <p:ph type="title"/>
          </p:nvPr>
        </p:nvSpPr>
        <p:spPr>
          <a:xfrm>
            <a:off x="728600" y="778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Nieuwe examenvragen - bronnen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Lettertype, schermopname, wit&#10;&#10;Automatisch gegenereerde beschrijving" id="116" name="Google Shape;116;p11"/>
          <p:cNvPicPr preferRelativeResize="0"/>
          <p:nvPr/>
        </p:nvPicPr>
        <p:blipFill rotWithShape="1">
          <a:blip r:embed="rId3">
            <a:alphaModFix/>
          </a:blip>
          <a:srcRect b="6420" l="0" r="0" t="0"/>
          <a:stretch/>
        </p:blipFill>
        <p:spPr>
          <a:xfrm>
            <a:off x="673400" y="2283882"/>
            <a:ext cx="6832600" cy="174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 rotWithShape="1">
          <a:blip r:embed="rId4">
            <a:alphaModFix/>
          </a:blip>
          <a:srcRect b="22007" l="0" r="0" t="0"/>
          <a:stretch/>
        </p:blipFill>
        <p:spPr>
          <a:xfrm>
            <a:off x="728600" y="4107160"/>
            <a:ext cx="5626100" cy="52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500" y="4708360"/>
            <a:ext cx="66167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5376" y="5297376"/>
            <a:ext cx="54610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 txBox="1"/>
          <p:nvPr>
            <p:ph type="title"/>
          </p:nvPr>
        </p:nvSpPr>
        <p:spPr>
          <a:xfrm>
            <a:off x="742400" y="1068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Nieuwe examenvragen - vragen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906400" y="2512930"/>
            <a:ext cx="9839700" cy="3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 de hand ligt dat je bij deze bronnen vragen krijgt over: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Inhoudelijke vragen per bron </a:t>
            </a:r>
            <a:endParaRPr/>
          </a:p>
          <a:p>
            <a:pPr indent="-3429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Bruikbaarheid/relevantie </a:t>
            </a:r>
            <a:endParaRPr/>
          </a:p>
          <a:p>
            <a:pPr indent="-3429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Betrouwbaarheid en aanvaardbaarheid argumentatie</a:t>
            </a:r>
            <a:endParaRPr/>
          </a:p>
          <a:p>
            <a:pPr indent="-3429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Bronnen inhoudelijk vergelijken</a:t>
            </a:r>
            <a:endParaRPr/>
          </a:p>
          <a:p>
            <a:pPr indent="-342900" lvl="1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Bronnen vergelijken op relevantie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/>
          <p:nvPr>
            <p:ph type="title"/>
          </p:nvPr>
        </p:nvSpPr>
        <p:spPr>
          <a:xfrm>
            <a:off x="728600" y="957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nl-NL">
                <a:latin typeface="Arial"/>
                <a:ea typeface="Arial"/>
                <a:cs typeface="Arial"/>
                <a:sym typeface="Arial"/>
              </a:rPr>
              <a:t>Nieuwe examenvragen - vragen</a:t>
            </a:r>
            <a:r>
              <a:rPr lang="nl-NL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ekst, Lettertype, schermopname, document&#10;&#10;Automatisch gegenereerde beschrijving" id="131" name="Google Shape;1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600" y="2586415"/>
            <a:ext cx="9083418" cy="320404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755400" y="723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/>
          </a:p>
        </p:txBody>
      </p:sp>
      <p:pic>
        <p:nvPicPr>
          <p:cNvPr descr="Afbeelding met tekst, schermopname, Lettertype, nummer&#10;&#10;Automatisch gegenereerde beschrijving" id="137" name="Google Shape;1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3274" y="474675"/>
            <a:ext cx="4739852" cy="6093149"/>
          </a:xfrm>
          <a:prstGeom prst="rect">
            <a:avLst/>
          </a:prstGeom>
          <a:noFill/>
          <a:ln cap="flat" cmpd="sng" w="9525">
            <a:solidFill>
              <a:srgbClr val="0B253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AEF0281B-7113-4F2C-BE26-43CE417CD5C1}"/>
</file>

<file path=customXml/itemProps2.xml><?xml version="1.0" encoding="utf-8"?>
<ds:datastoreItem xmlns:ds="http://schemas.openxmlformats.org/officeDocument/2006/customXml" ds:itemID="{39EF5436-A848-4434-893B-CDFBF04534D2}"/>
</file>

<file path=customXml/itemProps3.xml><?xml version="1.0" encoding="utf-8"?>
<ds:datastoreItem xmlns:ds="http://schemas.openxmlformats.org/officeDocument/2006/customXml" ds:itemID="{564A40BB-2FF2-491F-9B37-D4EDE50BFE32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 Stolper</dc:creator>
  <dcterms:created xsi:type="dcterms:W3CDTF">2022-04-29T11:47:46Z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</Properties>
</file>