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1" r:id="rId5"/>
    <p:sldId id="262" r:id="rId6"/>
    <p:sldId id="382" r:id="rId7"/>
    <p:sldId id="268" r:id="rId8"/>
    <p:sldId id="263" r:id="rId9"/>
    <p:sldId id="392" r:id="rId10"/>
    <p:sldId id="393" r:id="rId11"/>
    <p:sldId id="259" r:id="rId12"/>
    <p:sldId id="372" r:id="rId13"/>
    <p:sldId id="373" r:id="rId14"/>
    <p:sldId id="293" r:id="rId15"/>
    <p:sldId id="389" r:id="rId16"/>
    <p:sldId id="374" r:id="rId17"/>
    <p:sldId id="388" r:id="rId18"/>
    <p:sldId id="260" r:id="rId19"/>
    <p:sldId id="390" r:id="rId20"/>
    <p:sldId id="391" r:id="rId21"/>
    <p:sldId id="384" r:id="rId22"/>
    <p:sldId id="385" r:id="rId23"/>
    <p:sldId id="386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D3DC1-F4CE-E840-B0A9-D958ABE25D4A}" v="213" dt="2025-04-24T16:45:40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79" autoAdjust="0"/>
    <p:restoredTop sz="86068"/>
  </p:normalViewPr>
  <p:slideViewPr>
    <p:cSldViewPr snapToGrid="0">
      <p:cViewPr varScale="1">
        <p:scale>
          <a:sx n="67" d="100"/>
          <a:sy n="67" d="100"/>
        </p:scale>
        <p:origin x="46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43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94C3-A370-5101-29A4-3083F341D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67F1C1-86D9-989E-E5A4-EAD529F98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A7FE8A-6E0C-50F3-987C-363A5C063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5B6AFD-F93B-2AF5-8D9F-DD586B495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90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4E4AEB8-7267-C025-359B-BB419AC49A62}"/>
              </a:ext>
            </a:extLst>
          </p:cNvPr>
          <p:cNvSpPr txBox="1"/>
          <p:nvPr/>
        </p:nvSpPr>
        <p:spPr>
          <a:xfrm>
            <a:off x="874059" y="1183341"/>
            <a:ext cx="8633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latin typeface="Effra" panose="02000506080000020004"/>
              </a:rPr>
              <a:t>Eindexamenspreekuur geschiedenis VWO</a:t>
            </a:r>
          </a:p>
        </p:txBody>
      </p:sp>
    </p:spTree>
    <p:extLst>
      <p:ext uri="{BB962C8B-B14F-4D97-AF65-F5344CB8AC3E}">
        <p14:creationId xmlns:p14="http://schemas.microsoft.com/office/powerpoint/2010/main" val="331276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"/>
          </p:nvPr>
        </p:nvSpPr>
        <p:spPr>
          <a:xfrm>
            <a:off x="475128" y="1497547"/>
            <a:ext cx="6490447" cy="4342639"/>
          </a:xfrm>
        </p:spPr>
        <p:txBody>
          <a:bodyPr>
            <a:normAutofit fontScale="85000" lnSpcReduction="20000"/>
          </a:bodyPr>
          <a:lstStyle/>
          <a:p>
            <a:r>
              <a:rPr lang="nl-NL" sz="3500" dirty="0"/>
              <a:t>De opstanden hebben gigantische gevolgen:</a:t>
            </a:r>
          </a:p>
          <a:p>
            <a:pPr lvl="1"/>
            <a:r>
              <a:rPr lang="nl-NL" dirty="0"/>
              <a:t>20 miljoen doden in 14 jaar</a:t>
            </a:r>
          </a:p>
          <a:p>
            <a:pPr lvl="1"/>
            <a:r>
              <a:rPr lang="nl-NL" dirty="0"/>
              <a:t>Enorm veel financiële schade voor Qing regering.</a:t>
            </a:r>
          </a:p>
          <a:p>
            <a:r>
              <a:rPr lang="nl-NL" sz="3500" dirty="0"/>
              <a:t>Aan hof roep voor modernisering groot:</a:t>
            </a:r>
          </a:p>
          <a:p>
            <a:pPr lvl="1"/>
            <a:r>
              <a:rPr lang="nl-NL" b="1" dirty="0"/>
              <a:t>Zelfversterkingsbeweging</a:t>
            </a:r>
          </a:p>
          <a:p>
            <a:r>
              <a:rPr lang="nl-NL" sz="3500" dirty="0"/>
              <a:t>Beweging ziet Japan als voorbeeld en staat voor: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Maken van een grondwet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Staatsexamen werd gestaakt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Nieuwe fabrieken, mijnen en betere infrastructuur.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1497547"/>
            <a:ext cx="4348372" cy="50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E9D4BF-6710-FFB2-EB90-4B8A22CE7517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Grote gevolgen opstanden</a:t>
            </a:r>
            <a:endParaRPr lang="nl-NL" sz="3200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743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77586" y="1280814"/>
            <a:ext cx="5489504" cy="5660652"/>
          </a:xfrm>
        </p:spPr>
        <p:txBody>
          <a:bodyPr>
            <a:noAutofit/>
          </a:bodyPr>
          <a:lstStyle/>
          <a:p>
            <a:r>
              <a:rPr lang="nl-NL" sz="3200" dirty="0"/>
              <a:t>Vanaf 1899 een nationalistische volksbeweging die zich keert tegen buitenlanders.</a:t>
            </a:r>
          </a:p>
          <a:p>
            <a:pPr lvl="1"/>
            <a:r>
              <a:rPr lang="nl-NL" sz="2000" dirty="0"/>
              <a:t>Vooral zakenlieden, christenen en missionarissen zijn het doelwit van deze </a:t>
            </a:r>
            <a:r>
              <a:rPr lang="nl-NL" sz="2000" b="1" dirty="0"/>
              <a:t>Boksers</a:t>
            </a:r>
            <a:endParaRPr lang="nl-NL" sz="2000" dirty="0"/>
          </a:p>
          <a:p>
            <a:pPr lvl="1"/>
            <a:r>
              <a:rPr lang="nl-NL" sz="2000" i="1" dirty="0"/>
              <a:t>“Steun de Qing, vernietig de buitenlanders”</a:t>
            </a:r>
          </a:p>
          <a:p>
            <a:r>
              <a:rPr lang="nl-NL" sz="3200" dirty="0"/>
              <a:t>1900 </a:t>
            </a:r>
            <a:r>
              <a:rPr lang="nl-NL" sz="3200" dirty="0">
                <a:sym typeface="Wingdings" panose="05000000000000000000" pitchFamily="2" charset="2"/>
              </a:rPr>
              <a:t> Boksers richting Peking om buitenlandse ambassades aan te vallen</a:t>
            </a:r>
          </a:p>
          <a:p>
            <a:pPr lvl="1"/>
            <a:r>
              <a:rPr lang="nl-NL" sz="2000" b="1" dirty="0">
                <a:sym typeface="Wingdings" panose="05000000000000000000" pitchFamily="2" charset="2"/>
              </a:rPr>
              <a:t>Cixi besluit opstandelingen te steunen!</a:t>
            </a:r>
            <a:endParaRPr lang="nl-NL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014114"/>
            <a:ext cx="3600400" cy="540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B2770C9-BDFA-A7E3-AE42-1CB05B783139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Bokseropstand</a:t>
            </a:r>
            <a:endParaRPr lang="nl-NL" sz="3200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18364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8DE28-CD99-B0AB-68CC-C0856B06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85DFF9F-235F-11BD-E3DB-3E3E40C2B29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/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E69326-5200-7CFD-BB2A-5AE252B3DB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399444D-CD4E-10C3-5F04-73BAB06F9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"/>
            <a:ext cx="12191999" cy="686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59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"/>
          </p:nvPr>
        </p:nvSpPr>
        <p:spPr>
          <a:xfrm>
            <a:off x="277586" y="1283809"/>
            <a:ext cx="5792857" cy="5616624"/>
          </a:xfrm>
        </p:spPr>
        <p:txBody>
          <a:bodyPr>
            <a:noAutofit/>
          </a:bodyPr>
          <a:lstStyle/>
          <a:p>
            <a:r>
              <a:rPr lang="nl-NL" sz="3200" dirty="0"/>
              <a:t>China wordt hard gestraft vanwege rol Bokseropstand</a:t>
            </a:r>
          </a:p>
          <a:p>
            <a:pPr lvl="1"/>
            <a:r>
              <a:rPr lang="nl-NL" sz="2000" dirty="0"/>
              <a:t>Enorme geldboete </a:t>
            </a:r>
            <a:r>
              <a:rPr lang="nl-NL" sz="2000" dirty="0">
                <a:sym typeface="Wingdings" panose="05000000000000000000" pitchFamily="2" charset="2"/>
              </a:rPr>
              <a:t> land nog meer economische problemen.</a:t>
            </a:r>
          </a:p>
          <a:p>
            <a:r>
              <a:rPr lang="nl-NL" sz="3200" dirty="0"/>
              <a:t>In 1908 sterft Cixi </a:t>
            </a:r>
            <a:r>
              <a:rPr lang="nl-NL" sz="3200" dirty="0">
                <a:sym typeface="Wingdings" panose="05000000000000000000" pitchFamily="2" charset="2"/>
              </a:rPr>
              <a:t> opvolger is Puyi (3).</a:t>
            </a:r>
          </a:p>
          <a:p>
            <a:pPr lvl="1"/>
            <a:r>
              <a:rPr lang="nl-NL" sz="2000" dirty="0"/>
              <a:t>Keizerrijk is dan inmiddels niet meer te redden.</a:t>
            </a:r>
          </a:p>
          <a:p>
            <a:r>
              <a:rPr lang="nl-NL" sz="3200" dirty="0"/>
              <a:t>In 1911; komen Nationalistische troepen in opstand; generaal Yuan Shikai neemt de leiding op zich </a:t>
            </a:r>
            <a:r>
              <a:rPr lang="nl-NL" sz="3200" dirty="0">
                <a:sym typeface="Wingdings" panose="05000000000000000000" pitchFamily="2" charset="2"/>
              </a:rPr>
              <a:t> einde keizerrijk</a:t>
            </a:r>
            <a:endParaRPr lang="nl-NL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7" y="1124744"/>
            <a:ext cx="5398691" cy="525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E7291A1-64D7-003F-663C-6AB53B1C34A1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Straf China en einde keizerrijk</a:t>
            </a:r>
            <a:endParaRPr lang="nl-NL" sz="3200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531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CBE433E-234A-EF68-35F1-A34E00657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43" y="1302431"/>
            <a:ext cx="6414247" cy="5555570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1912: Sun </a:t>
            </a:r>
            <a:r>
              <a:rPr lang="nl-NL" dirty="0" err="1"/>
              <a:t>Yat</a:t>
            </a:r>
            <a:r>
              <a:rPr lang="nl-NL" dirty="0"/>
              <a:t> Sen aan de macht</a:t>
            </a:r>
          </a:p>
          <a:p>
            <a:r>
              <a:rPr lang="nl-NL" dirty="0"/>
              <a:t>1912: Machtsgreep Yuan </a:t>
            </a:r>
            <a:r>
              <a:rPr lang="nl-NL" dirty="0" err="1"/>
              <a:t>Shikai</a:t>
            </a:r>
            <a:endParaRPr lang="nl-NL" dirty="0"/>
          </a:p>
          <a:p>
            <a:r>
              <a:rPr lang="nl-NL" dirty="0"/>
              <a:t>1916: Chaos in China </a:t>
            </a:r>
            <a:r>
              <a:rPr lang="nl-NL" dirty="0">
                <a:sym typeface="Wingdings" pitchFamily="2" charset="2"/>
              </a:rPr>
              <a:t> periode van Warlords</a:t>
            </a:r>
          </a:p>
          <a:p>
            <a:r>
              <a:rPr lang="nl-NL" dirty="0">
                <a:sym typeface="Wingdings" pitchFamily="2" charset="2"/>
              </a:rPr>
              <a:t>1919: 4 mei beweging (CCP en Mao)</a:t>
            </a:r>
          </a:p>
          <a:p>
            <a:r>
              <a:rPr lang="nl-NL" dirty="0">
                <a:sym typeface="Wingdings" pitchFamily="2" charset="2"/>
              </a:rPr>
              <a:t>1919-1927; samenwerking KMT en CCP</a:t>
            </a:r>
          </a:p>
          <a:p>
            <a:r>
              <a:rPr lang="nl-NL" dirty="0">
                <a:sym typeface="Wingdings" pitchFamily="2" charset="2"/>
              </a:rPr>
              <a:t>1927: bloedbad Shanghai en start burgeroorlog tussen CCP en KMT (Chiang </a:t>
            </a:r>
            <a:r>
              <a:rPr lang="nl-NL" dirty="0" err="1">
                <a:sym typeface="Wingdings" pitchFamily="2" charset="2"/>
              </a:rPr>
              <a:t>Kaishek</a:t>
            </a:r>
            <a:r>
              <a:rPr lang="nl-NL" dirty="0">
                <a:sym typeface="Wingdings" pitchFamily="2" charset="2"/>
              </a:rPr>
              <a:t>)</a:t>
            </a:r>
          </a:p>
          <a:p>
            <a:r>
              <a:rPr lang="nl-NL" dirty="0">
                <a:sym typeface="Wingdings" pitchFamily="2" charset="2"/>
              </a:rPr>
              <a:t>1931; Mantsjoerije in Japanse handen</a:t>
            </a:r>
          </a:p>
          <a:p>
            <a:r>
              <a:rPr lang="nl-NL" dirty="0">
                <a:sym typeface="Wingdings" pitchFamily="2" charset="2"/>
              </a:rPr>
              <a:t>1937-1945; Samenwerking KMT en CCP versus Japan (maar tussendoor ook elkaar bevechten).</a:t>
            </a:r>
          </a:p>
          <a:p>
            <a:r>
              <a:rPr lang="nl-NL" dirty="0">
                <a:sym typeface="Wingdings" pitchFamily="2" charset="2"/>
              </a:rPr>
              <a:t>1945-1949; nieuwe burgeroorlog tussen CCP en KMT --&gt; CCP wint</a:t>
            </a:r>
          </a:p>
          <a:p>
            <a:pPr lvl="1"/>
            <a:r>
              <a:rPr lang="nl-NL" dirty="0">
                <a:sym typeface="Wingdings" pitchFamily="2" charset="2"/>
              </a:rPr>
              <a:t>KMT vlucht naar Taiwan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CFAE2A-0A9B-0118-49ED-E85566C4BD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46" y="927100"/>
            <a:ext cx="4111233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Yuan Shikai - Wikipedia">
            <a:extLst>
              <a:ext uri="{FF2B5EF4-FFF2-40B4-BE49-F238E27FC236}">
                <a16:creationId xmlns:a16="http://schemas.microsoft.com/office/drawing/2014/main" id="{E3979842-778C-70E2-B896-31BFD9CD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46" y="927099"/>
            <a:ext cx="4111232" cy="54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DFB4B5-8F1F-0242-C224-8D2F2404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86" y="850929"/>
            <a:ext cx="5407152" cy="58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046C7C6-AB97-4BC3-A2EB-2E34BFA30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94" y="878875"/>
            <a:ext cx="5176023" cy="546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D4895F7-80CF-C2B5-6302-F43A2B5E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50259" y="806822"/>
            <a:ext cx="5105149" cy="55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80C7D84-91BB-50D2-80BC-E854460E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85" y="758490"/>
            <a:ext cx="5319872" cy="552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C53C4C1-516A-B8FF-9899-BF1285F3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67" y="758489"/>
            <a:ext cx="5069409" cy="552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Is Taiwan part of China? | Guide to Taipei.com">
            <a:extLst>
              <a:ext uri="{FF2B5EF4-FFF2-40B4-BE49-F238E27FC236}">
                <a16:creationId xmlns:a16="http://schemas.microsoft.com/office/drawing/2014/main" id="{6275186C-C22F-6586-217B-1F11F843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83" y="758488"/>
            <a:ext cx="5099117" cy="558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4F3331F-3CDF-330B-6D33-70FA4FA4AF88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Burgeroorlog in China</a:t>
            </a:r>
            <a:endParaRPr lang="nl-NL" sz="3200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03380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04CA-3D49-0A92-5F8B-E068BD98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418441D-FD25-549E-979F-AF9B7FB39C40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Duitsland 1918-1991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0B1B876-F100-A02F-ABDB-AA40A6302CB8}"/>
              </a:ext>
            </a:extLst>
          </p:cNvPr>
          <p:cNvCxnSpPr>
            <a:cxnSpLocks/>
          </p:cNvCxnSpPr>
          <p:nvPr/>
        </p:nvCxnSpPr>
        <p:spPr>
          <a:xfrm flipH="1">
            <a:off x="6005283" y="382663"/>
            <a:ext cx="5" cy="6404217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B3304402-AD03-5348-1D32-F9F8145E5BF1}"/>
              </a:ext>
            </a:extLst>
          </p:cNvPr>
          <p:cNvSpPr txBox="1"/>
          <p:nvPr/>
        </p:nvSpPr>
        <p:spPr>
          <a:xfrm>
            <a:off x="4450444" y="2167068"/>
            <a:ext cx="3109685" cy="1077218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Republiek van Weimar</a:t>
            </a:r>
          </a:p>
          <a:p>
            <a:r>
              <a:rPr lang="nl-NL" sz="2000" dirty="0">
                <a:latin typeface="Effra"/>
              </a:rPr>
              <a:t>- parlementaire democratie</a:t>
            </a:r>
          </a:p>
          <a:p>
            <a:r>
              <a:rPr lang="nl-NL" sz="2000" dirty="0">
                <a:latin typeface="Effra"/>
              </a:rPr>
              <a:t>- kapitalisme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5ADB54B-9C2D-1E24-BEBA-57A9BB249061}"/>
              </a:ext>
            </a:extLst>
          </p:cNvPr>
          <p:cNvSpPr txBox="1"/>
          <p:nvPr/>
        </p:nvSpPr>
        <p:spPr>
          <a:xfrm>
            <a:off x="4450440" y="3732694"/>
            <a:ext cx="3109687" cy="1077218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Nazi-Duitsland</a:t>
            </a:r>
          </a:p>
          <a:p>
            <a:r>
              <a:rPr lang="nl-NL" sz="2000" dirty="0">
                <a:latin typeface="Effra"/>
              </a:rPr>
              <a:t>- totalitaire dictatuur</a:t>
            </a:r>
          </a:p>
          <a:p>
            <a:r>
              <a:rPr lang="nl-NL" sz="2000" dirty="0">
                <a:latin typeface="Effra"/>
              </a:rPr>
              <a:t>- nationaalsocialisme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934A6EC-EB32-E58A-E827-22E1557476FF}"/>
              </a:ext>
            </a:extLst>
          </p:cNvPr>
          <p:cNvSpPr txBox="1"/>
          <p:nvPr/>
        </p:nvSpPr>
        <p:spPr>
          <a:xfrm>
            <a:off x="4450440" y="5271024"/>
            <a:ext cx="3109687" cy="1138773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geallieerde bezettingszones</a:t>
            </a:r>
          </a:p>
          <a:p>
            <a:r>
              <a:rPr lang="nl-NL" sz="2000" dirty="0">
                <a:latin typeface="Effra"/>
              </a:rPr>
              <a:t>- denazificatie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0095822-6CF6-3652-FCD6-737741B57BE9}"/>
              </a:ext>
            </a:extLst>
          </p:cNvPr>
          <p:cNvSpPr txBox="1"/>
          <p:nvPr/>
        </p:nvSpPr>
        <p:spPr>
          <a:xfrm>
            <a:off x="4450440" y="911892"/>
            <a:ext cx="3109687" cy="769441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keizerrijk</a:t>
            </a:r>
          </a:p>
          <a:p>
            <a:r>
              <a:rPr lang="nl-NL" sz="2000" dirty="0">
                <a:latin typeface="Effra"/>
              </a:rPr>
              <a:t>- autoritair bestuur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573EC90-783B-F6B1-514F-7FB468F096F2}"/>
              </a:ext>
            </a:extLst>
          </p:cNvPr>
          <p:cNvCxnSpPr/>
          <p:nvPr/>
        </p:nvCxnSpPr>
        <p:spPr>
          <a:xfrm>
            <a:off x="6005283" y="1911743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DC0323F0-8C27-70AF-AF7E-1D30D5535363}"/>
              </a:ext>
            </a:extLst>
          </p:cNvPr>
          <p:cNvSpPr txBox="1"/>
          <p:nvPr/>
        </p:nvSpPr>
        <p:spPr>
          <a:xfrm>
            <a:off x="6146802" y="1711688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1918</a:t>
            </a: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E9C4E781-15D8-BFD9-DE6B-AEEE85F3A91A}"/>
              </a:ext>
            </a:extLst>
          </p:cNvPr>
          <p:cNvCxnSpPr/>
          <p:nvPr/>
        </p:nvCxnSpPr>
        <p:spPr>
          <a:xfrm>
            <a:off x="6005283" y="3499610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1B3F90DC-FE8F-42EE-21F7-867B38973D64}"/>
              </a:ext>
            </a:extLst>
          </p:cNvPr>
          <p:cNvSpPr txBox="1"/>
          <p:nvPr/>
        </p:nvSpPr>
        <p:spPr>
          <a:xfrm>
            <a:off x="6146802" y="3299555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1933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08002A5-DA0E-C55B-105F-68AD744009CA}"/>
              </a:ext>
            </a:extLst>
          </p:cNvPr>
          <p:cNvCxnSpPr/>
          <p:nvPr/>
        </p:nvCxnSpPr>
        <p:spPr>
          <a:xfrm>
            <a:off x="6005283" y="5040468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C2E5E60-CFC1-A307-127A-3BDC4CC37E88}"/>
              </a:ext>
            </a:extLst>
          </p:cNvPr>
          <p:cNvSpPr txBox="1"/>
          <p:nvPr/>
        </p:nvSpPr>
        <p:spPr>
          <a:xfrm>
            <a:off x="6146802" y="4840413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1945</a:t>
            </a:r>
          </a:p>
        </p:txBody>
      </p:sp>
    </p:spTree>
    <p:extLst>
      <p:ext uri="{BB962C8B-B14F-4D97-AF65-F5344CB8AC3E}">
        <p14:creationId xmlns:p14="http://schemas.microsoft.com/office/powerpoint/2010/main" val="13921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FAE84-AF90-22F6-8FF9-79BA18FD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A542112-F599-ED91-3E7D-31336A8692CF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Duitsland 1918-1991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40CB487-D8BF-3556-0AD7-30EFA7CFED52}"/>
              </a:ext>
            </a:extLst>
          </p:cNvPr>
          <p:cNvCxnSpPr>
            <a:cxnSpLocks/>
          </p:cNvCxnSpPr>
          <p:nvPr/>
        </p:nvCxnSpPr>
        <p:spPr>
          <a:xfrm flipH="1">
            <a:off x="5991679" y="0"/>
            <a:ext cx="17238" cy="2068757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22073DF3-7F86-686B-A532-6D3C77262E72}"/>
              </a:ext>
            </a:extLst>
          </p:cNvPr>
          <p:cNvSpPr txBox="1"/>
          <p:nvPr/>
        </p:nvSpPr>
        <p:spPr>
          <a:xfrm>
            <a:off x="4493984" y="532762"/>
            <a:ext cx="3109687" cy="1138773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geallieerde bezettingszones</a:t>
            </a:r>
          </a:p>
          <a:p>
            <a:r>
              <a:rPr lang="nl-NL" sz="2000" dirty="0">
                <a:latin typeface="Effra"/>
              </a:rPr>
              <a:t>- denazificatie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8A8B8790-8C0C-3004-0675-A07DF981A4A3}"/>
              </a:ext>
            </a:extLst>
          </p:cNvPr>
          <p:cNvCxnSpPr/>
          <p:nvPr/>
        </p:nvCxnSpPr>
        <p:spPr>
          <a:xfrm>
            <a:off x="6005284" y="322878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524F8CDA-17B6-2500-97F2-6F93A1C96DED}"/>
              </a:ext>
            </a:extLst>
          </p:cNvPr>
          <p:cNvSpPr txBox="1"/>
          <p:nvPr/>
        </p:nvSpPr>
        <p:spPr>
          <a:xfrm>
            <a:off x="6146803" y="122823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1945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1164ACC-DA4A-D066-04DC-6DDF99832906}"/>
              </a:ext>
            </a:extLst>
          </p:cNvPr>
          <p:cNvCxnSpPr/>
          <p:nvPr/>
        </p:nvCxnSpPr>
        <p:spPr>
          <a:xfrm>
            <a:off x="5999841" y="1869973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6F565EF6-3EB7-8B57-ABC5-A748809A2315}"/>
              </a:ext>
            </a:extLst>
          </p:cNvPr>
          <p:cNvSpPr txBox="1"/>
          <p:nvPr/>
        </p:nvSpPr>
        <p:spPr>
          <a:xfrm>
            <a:off x="6146803" y="1668647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1949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2CA5E95-8354-88F8-4470-A51147E0E786}"/>
              </a:ext>
            </a:extLst>
          </p:cNvPr>
          <p:cNvCxnSpPr>
            <a:cxnSpLocks/>
          </p:cNvCxnSpPr>
          <p:nvPr/>
        </p:nvCxnSpPr>
        <p:spPr>
          <a:xfrm flipH="1">
            <a:off x="3243931" y="2085086"/>
            <a:ext cx="5529958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21E7D8B2-897E-FA10-0B84-26B629CE3F2A}"/>
              </a:ext>
            </a:extLst>
          </p:cNvPr>
          <p:cNvCxnSpPr>
            <a:cxnSpLocks/>
          </p:cNvCxnSpPr>
          <p:nvPr/>
        </p:nvCxnSpPr>
        <p:spPr>
          <a:xfrm flipV="1">
            <a:off x="3243931" y="2052428"/>
            <a:ext cx="0" cy="4734815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C36679FF-7040-6460-337D-7181E236CC1E}"/>
              </a:ext>
            </a:extLst>
          </p:cNvPr>
          <p:cNvCxnSpPr>
            <a:cxnSpLocks/>
          </p:cNvCxnSpPr>
          <p:nvPr/>
        </p:nvCxnSpPr>
        <p:spPr>
          <a:xfrm flipV="1">
            <a:off x="8741228" y="2068757"/>
            <a:ext cx="0" cy="4718486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C2117986-1964-3081-04B2-0F2E26FA7CFA}"/>
              </a:ext>
            </a:extLst>
          </p:cNvPr>
          <p:cNvSpPr txBox="1"/>
          <p:nvPr/>
        </p:nvSpPr>
        <p:spPr>
          <a:xfrm>
            <a:off x="1605646" y="2355345"/>
            <a:ext cx="3352772" cy="4154984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BRD</a:t>
            </a:r>
          </a:p>
          <a:p>
            <a:r>
              <a:rPr lang="nl-NL" sz="2000" dirty="0">
                <a:latin typeface="Effra"/>
              </a:rPr>
              <a:t>- parlementaire democratie</a:t>
            </a:r>
          </a:p>
          <a:p>
            <a:r>
              <a:rPr lang="nl-NL" sz="2000" dirty="0">
                <a:latin typeface="Effra"/>
              </a:rPr>
              <a:t>- kapitalisme</a:t>
            </a:r>
          </a:p>
          <a:p>
            <a:endParaRPr lang="nl-NL" sz="2000" dirty="0">
              <a:latin typeface="Effra"/>
            </a:endParaRPr>
          </a:p>
          <a:p>
            <a:pPr algn="ctr"/>
            <a:r>
              <a:rPr lang="nl-NL" sz="2000" dirty="0">
                <a:latin typeface="Effra"/>
              </a:rPr>
              <a:t>Door wederopbouw weinig aandacht voor Naziverleden.</a:t>
            </a: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pPr algn="ctr"/>
            <a:r>
              <a:rPr lang="nl-NL" sz="2000" dirty="0">
                <a:latin typeface="Effra"/>
              </a:rPr>
              <a:t>links terrorisme: </a:t>
            </a:r>
            <a:br>
              <a:rPr lang="nl-NL" sz="2000" dirty="0">
                <a:latin typeface="Effra"/>
              </a:rPr>
            </a:br>
            <a:r>
              <a:rPr lang="nl-NL" sz="2000" dirty="0" err="1">
                <a:latin typeface="Effra"/>
              </a:rPr>
              <a:t>Baader-Meinhof</a:t>
            </a:r>
            <a:r>
              <a:rPr lang="nl-NL" sz="2000" dirty="0">
                <a:latin typeface="Effra"/>
              </a:rPr>
              <a:t> </a:t>
            </a:r>
            <a:r>
              <a:rPr lang="nl-NL" sz="2000" dirty="0" err="1">
                <a:latin typeface="Effra"/>
              </a:rPr>
              <a:t>Gruppe</a:t>
            </a:r>
            <a:endParaRPr lang="nl-NL" sz="2000" dirty="0">
              <a:latin typeface="Effra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63FC8F4-6839-B179-B4B0-0FE926BDCC03}"/>
              </a:ext>
            </a:extLst>
          </p:cNvPr>
          <p:cNvSpPr txBox="1"/>
          <p:nvPr/>
        </p:nvSpPr>
        <p:spPr>
          <a:xfrm>
            <a:off x="7064842" y="2348490"/>
            <a:ext cx="3352772" cy="4154984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DDR</a:t>
            </a:r>
          </a:p>
          <a:p>
            <a:r>
              <a:rPr lang="nl-NL" sz="2000" dirty="0">
                <a:latin typeface="Effra"/>
              </a:rPr>
              <a:t>- totalitaire dictatuur</a:t>
            </a:r>
          </a:p>
          <a:p>
            <a:r>
              <a:rPr lang="nl-NL" sz="2000" dirty="0">
                <a:latin typeface="Effra"/>
              </a:rPr>
              <a:t>- communisme</a:t>
            </a:r>
          </a:p>
          <a:p>
            <a:endParaRPr lang="nl-NL" sz="2000" dirty="0">
              <a:latin typeface="Effra"/>
            </a:endParaRPr>
          </a:p>
          <a:p>
            <a:pPr algn="ctr"/>
            <a:r>
              <a:rPr lang="nl-NL" sz="2000" dirty="0">
                <a:latin typeface="Effra"/>
              </a:rPr>
              <a:t>Vanwege communisme tegen fascisme/nationaalsocialisme.</a:t>
            </a: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  <a:p>
            <a:endParaRPr lang="nl-NL" sz="2000" dirty="0">
              <a:latin typeface="Effra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488A761-280D-D2B2-E643-E891FCAF2D40}"/>
              </a:ext>
            </a:extLst>
          </p:cNvPr>
          <p:cNvSpPr txBox="1"/>
          <p:nvPr/>
        </p:nvSpPr>
        <p:spPr>
          <a:xfrm>
            <a:off x="110549" y="2887099"/>
            <a:ext cx="1517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Westbindung</a:t>
            </a:r>
            <a:r>
              <a:rPr lang="nl-NL" dirty="0"/>
              <a:t>:</a:t>
            </a:r>
          </a:p>
          <a:p>
            <a:pPr algn="r"/>
            <a:r>
              <a:rPr lang="nl-NL" dirty="0"/>
              <a:t>- </a:t>
            </a:r>
            <a:r>
              <a:rPr lang="nl-NL" dirty="0" err="1"/>
              <a:t>Navo</a:t>
            </a:r>
            <a:endParaRPr lang="nl-NL" dirty="0"/>
          </a:p>
          <a:p>
            <a:pPr algn="r"/>
            <a:r>
              <a:rPr lang="nl-NL" dirty="0"/>
              <a:t>- EKGS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E24C3F42-EAF6-8095-DDEA-0E029D00DA76}"/>
              </a:ext>
            </a:extLst>
          </p:cNvPr>
          <p:cNvSpPr txBox="1"/>
          <p:nvPr/>
        </p:nvSpPr>
        <p:spPr>
          <a:xfrm>
            <a:off x="10417614" y="2887099"/>
            <a:ext cx="164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Oostblok:</a:t>
            </a:r>
          </a:p>
          <a:p>
            <a:r>
              <a:rPr lang="nl-NL" dirty="0"/>
              <a:t>- Warschaupact</a:t>
            </a:r>
          </a:p>
          <a:p>
            <a:r>
              <a:rPr lang="nl-NL" dirty="0"/>
              <a:t>- Comecon</a:t>
            </a:r>
          </a:p>
        </p:txBody>
      </p: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1C34A3F3-6AF8-CE09-9C43-DB02092FCD0C}"/>
              </a:ext>
            </a:extLst>
          </p:cNvPr>
          <p:cNvCxnSpPr>
            <a:cxnSpLocks/>
          </p:cNvCxnSpPr>
          <p:nvPr/>
        </p:nvCxnSpPr>
        <p:spPr>
          <a:xfrm>
            <a:off x="5192486" y="3184068"/>
            <a:ext cx="1611085" cy="0"/>
          </a:xfrm>
          <a:prstGeom prst="straightConnector1">
            <a:avLst/>
          </a:prstGeom>
          <a:ln w="25400">
            <a:solidFill>
              <a:srgbClr val="945E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vak 45">
            <a:extLst>
              <a:ext uri="{FF2B5EF4-FFF2-40B4-BE49-F238E27FC236}">
                <a16:creationId xmlns:a16="http://schemas.microsoft.com/office/drawing/2014/main" id="{43E34234-2A13-91AD-BAB8-705A67F9F0AC}"/>
              </a:ext>
            </a:extLst>
          </p:cNvPr>
          <p:cNvSpPr txBox="1"/>
          <p:nvPr/>
        </p:nvSpPr>
        <p:spPr>
          <a:xfrm>
            <a:off x="5250071" y="2540836"/>
            <a:ext cx="151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erkennen elkaar niet</a:t>
            </a: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5684547E-0615-FFED-8C78-4AFBE8112322}"/>
              </a:ext>
            </a:extLst>
          </p:cNvPr>
          <p:cNvCxnSpPr>
            <a:cxnSpLocks/>
          </p:cNvCxnSpPr>
          <p:nvPr/>
        </p:nvCxnSpPr>
        <p:spPr>
          <a:xfrm>
            <a:off x="4969244" y="5872486"/>
            <a:ext cx="1570330" cy="0"/>
          </a:xfrm>
          <a:prstGeom prst="straightConnector1">
            <a:avLst/>
          </a:prstGeom>
          <a:ln w="25400">
            <a:solidFill>
              <a:srgbClr val="945E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vak 48">
            <a:extLst>
              <a:ext uri="{FF2B5EF4-FFF2-40B4-BE49-F238E27FC236}">
                <a16:creationId xmlns:a16="http://schemas.microsoft.com/office/drawing/2014/main" id="{123DD099-74F1-3702-0C4C-BE0CE0B914E3}"/>
              </a:ext>
            </a:extLst>
          </p:cNvPr>
          <p:cNvSpPr txBox="1"/>
          <p:nvPr/>
        </p:nvSpPr>
        <p:spPr>
          <a:xfrm>
            <a:off x="4955656" y="5256309"/>
            <a:ext cx="1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streeft naar Duitse eenheid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2A556C01-AFB2-31E4-C24A-A3936B6EA54B}"/>
              </a:ext>
            </a:extLst>
          </p:cNvPr>
          <p:cNvSpPr txBox="1"/>
          <p:nvPr/>
        </p:nvSpPr>
        <p:spPr>
          <a:xfrm>
            <a:off x="4955656" y="3874339"/>
            <a:ext cx="210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945EE8"/>
                </a:solidFill>
              </a:rPr>
              <a:t>jaren 1960: </a:t>
            </a:r>
            <a:r>
              <a:rPr lang="nl-NL" dirty="0"/>
              <a:t>detente</a:t>
            </a:r>
          </a:p>
        </p:txBody>
      </p: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59B06C69-C8B1-FF01-877A-623486DAE252}"/>
              </a:ext>
            </a:extLst>
          </p:cNvPr>
          <p:cNvCxnSpPr>
            <a:cxnSpLocks/>
          </p:cNvCxnSpPr>
          <p:nvPr/>
        </p:nvCxnSpPr>
        <p:spPr>
          <a:xfrm>
            <a:off x="4963847" y="4580651"/>
            <a:ext cx="1570330" cy="0"/>
          </a:xfrm>
          <a:prstGeom prst="straightConnector1">
            <a:avLst/>
          </a:prstGeom>
          <a:ln w="25400">
            <a:solidFill>
              <a:srgbClr val="945E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vak 56">
            <a:extLst>
              <a:ext uri="{FF2B5EF4-FFF2-40B4-BE49-F238E27FC236}">
                <a16:creationId xmlns:a16="http://schemas.microsoft.com/office/drawing/2014/main" id="{78197DD1-9F10-FF10-37FC-B59409E711D4}"/>
              </a:ext>
            </a:extLst>
          </p:cNvPr>
          <p:cNvSpPr txBox="1"/>
          <p:nvPr/>
        </p:nvSpPr>
        <p:spPr>
          <a:xfrm>
            <a:off x="4980130" y="4248799"/>
            <a:ext cx="157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Ostpolitik</a:t>
            </a:r>
            <a:endParaRPr lang="nl-NL" dirty="0"/>
          </a:p>
        </p:txBody>
      </p: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AACCC55A-29FF-8A94-EA0D-C8A3E1C1A257}"/>
              </a:ext>
            </a:extLst>
          </p:cNvPr>
          <p:cNvCxnSpPr>
            <a:cxnSpLocks/>
          </p:cNvCxnSpPr>
          <p:nvPr/>
        </p:nvCxnSpPr>
        <p:spPr>
          <a:xfrm flipH="1">
            <a:off x="195943" y="3227614"/>
            <a:ext cx="1418683" cy="0"/>
          </a:xfrm>
          <a:prstGeom prst="straightConnector1">
            <a:avLst/>
          </a:prstGeom>
          <a:ln w="25400">
            <a:solidFill>
              <a:srgbClr val="945E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37CDBB4F-C312-5EF0-EF65-74B125F10355}"/>
              </a:ext>
            </a:extLst>
          </p:cNvPr>
          <p:cNvCxnSpPr>
            <a:cxnSpLocks/>
          </p:cNvCxnSpPr>
          <p:nvPr/>
        </p:nvCxnSpPr>
        <p:spPr>
          <a:xfrm>
            <a:off x="10417614" y="3238501"/>
            <a:ext cx="1432284" cy="0"/>
          </a:xfrm>
          <a:prstGeom prst="straightConnector1">
            <a:avLst/>
          </a:prstGeom>
          <a:ln w="25400">
            <a:solidFill>
              <a:srgbClr val="945E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7F32C68D-1E9E-DB90-6B29-63A0F0EE5182}"/>
              </a:ext>
            </a:extLst>
          </p:cNvPr>
          <p:cNvCxnSpPr>
            <a:cxnSpLocks/>
          </p:cNvCxnSpPr>
          <p:nvPr/>
        </p:nvCxnSpPr>
        <p:spPr>
          <a:xfrm>
            <a:off x="4955656" y="4232314"/>
            <a:ext cx="944401" cy="0"/>
          </a:xfrm>
          <a:prstGeom prst="straightConnector1">
            <a:avLst/>
          </a:prstGeom>
          <a:ln w="25400">
            <a:solidFill>
              <a:srgbClr val="945EE8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2E6454E0-B41D-B7B6-B476-EB9A56C7FE8F}"/>
              </a:ext>
            </a:extLst>
          </p:cNvPr>
          <p:cNvCxnSpPr>
            <a:cxnSpLocks/>
          </p:cNvCxnSpPr>
          <p:nvPr/>
        </p:nvCxnSpPr>
        <p:spPr>
          <a:xfrm flipH="1">
            <a:off x="6130474" y="4232314"/>
            <a:ext cx="941614" cy="0"/>
          </a:xfrm>
          <a:prstGeom prst="straightConnector1">
            <a:avLst/>
          </a:prstGeom>
          <a:ln w="25400">
            <a:solidFill>
              <a:srgbClr val="945EE8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F5F185AE-A7A3-5EB1-0F0B-55D91081A8C7}"/>
              </a:ext>
            </a:extLst>
          </p:cNvPr>
          <p:cNvSpPr txBox="1"/>
          <p:nvPr/>
        </p:nvSpPr>
        <p:spPr>
          <a:xfrm>
            <a:off x="4859636" y="4618286"/>
            <a:ext cx="229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945EE8"/>
                </a:solidFill>
              </a:rPr>
              <a:t>1972:</a:t>
            </a:r>
            <a:br>
              <a:rPr lang="nl-NL" dirty="0">
                <a:solidFill>
                  <a:srgbClr val="945EE8"/>
                </a:solidFill>
              </a:rPr>
            </a:br>
            <a:r>
              <a:rPr lang="nl-NL" dirty="0"/>
              <a:t>wederzijde erkenning</a:t>
            </a:r>
          </a:p>
        </p:txBody>
      </p: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1422527B-2711-5A31-E89B-123742A7E96C}"/>
              </a:ext>
            </a:extLst>
          </p:cNvPr>
          <p:cNvCxnSpPr>
            <a:cxnSpLocks/>
          </p:cNvCxnSpPr>
          <p:nvPr/>
        </p:nvCxnSpPr>
        <p:spPr>
          <a:xfrm>
            <a:off x="4955656" y="5264617"/>
            <a:ext cx="944401" cy="0"/>
          </a:xfrm>
          <a:prstGeom prst="straightConnector1">
            <a:avLst/>
          </a:prstGeom>
          <a:ln w="25400">
            <a:solidFill>
              <a:srgbClr val="945EE8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09D34BCA-62BC-CCFA-81D1-B181ABBBA77E}"/>
              </a:ext>
            </a:extLst>
          </p:cNvPr>
          <p:cNvCxnSpPr>
            <a:cxnSpLocks/>
          </p:cNvCxnSpPr>
          <p:nvPr/>
        </p:nvCxnSpPr>
        <p:spPr>
          <a:xfrm flipH="1">
            <a:off x="6130474" y="5264617"/>
            <a:ext cx="941614" cy="0"/>
          </a:xfrm>
          <a:prstGeom prst="straightConnector1">
            <a:avLst/>
          </a:prstGeom>
          <a:ln w="25400">
            <a:solidFill>
              <a:srgbClr val="945EE8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0F57A786-DFEE-6338-3F6A-C8DACFDC3E18}"/>
              </a:ext>
            </a:extLst>
          </p:cNvPr>
          <p:cNvCxnSpPr>
            <a:cxnSpLocks/>
          </p:cNvCxnSpPr>
          <p:nvPr/>
        </p:nvCxnSpPr>
        <p:spPr>
          <a:xfrm>
            <a:off x="3243931" y="4316186"/>
            <a:ext cx="0" cy="15131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F7E3A3EB-58DD-712E-CC61-C0DDC4D64AAF}"/>
              </a:ext>
            </a:extLst>
          </p:cNvPr>
          <p:cNvCxnSpPr>
            <a:cxnSpLocks/>
          </p:cNvCxnSpPr>
          <p:nvPr/>
        </p:nvCxnSpPr>
        <p:spPr>
          <a:xfrm flipH="1">
            <a:off x="5105400" y="6364426"/>
            <a:ext cx="1956764" cy="0"/>
          </a:xfrm>
          <a:prstGeom prst="straightConnector1">
            <a:avLst/>
          </a:prstGeom>
          <a:ln w="25400">
            <a:solidFill>
              <a:srgbClr val="945EE8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9865E35D-4702-13FE-7904-D496ADB3644A}"/>
              </a:ext>
            </a:extLst>
          </p:cNvPr>
          <p:cNvSpPr txBox="1"/>
          <p:nvPr/>
        </p:nvSpPr>
        <p:spPr>
          <a:xfrm>
            <a:off x="5034661" y="6015726"/>
            <a:ext cx="203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steunt B-M </a:t>
            </a:r>
            <a:r>
              <a:rPr lang="nl-NL" dirty="0" err="1"/>
              <a:t>Gruppe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500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9" grpId="0"/>
      <p:bldP spid="51" grpId="0"/>
      <p:bldP spid="57" grpId="0"/>
      <p:bldP spid="67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BC387-7C57-2E92-24E4-E0CE79E00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201A5F5-D76A-5047-9072-866761EAE955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Duitsland 1918-1991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B336189-3F45-7F2E-B346-F402BFAE4412}"/>
              </a:ext>
            </a:extLst>
          </p:cNvPr>
          <p:cNvCxnSpPr>
            <a:cxnSpLocks/>
          </p:cNvCxnSpPr>
          <p:nvPr/>
        </p:nvCxnSpPr>
        <p:spPr>
          <a:xfrm>
            <a:off x="6008917" y="600887"/>
            <a:ext cx="0" cy="4838487"/>
          </a:xfrm>
          <a:prstGeom prst="line">
            <a:avLst/>
          </a:prstGeom>
          <a:ln w="63500">
            <a:solidFill>
              <a:srgbClr val="945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E24CEC6E-6F0F-CE21-E105-89733D32D4AA}"/>
              </a:ext>
            </a:extLst>
          </p:cNvPr>
          <p:cNvSpPr txBox="1"/>
          <p:nvPr/>
        </p:nvSpPr>
        <p:spPr>
          <a:xfrm>
            <a:off x="4454073" y="1156856"/>
            <a:ext cx="3109687" cy="3539430"/>
          </a:xfrm>
          <a:prstGeom prst="rect">
            <a:avLst/>
          </a:prstGeom>
          <a:solidFill>
            <a:schemeClr val="bg1"/>
          </a:solidFill>
          <a:ln w="25400">
            <a:solidFill>
              <a:srgbClr val="945E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/>
              </a:rPr>
              <a:t>Duitsland</a:t>
            </a:r>
          </a:p>
          <a:p>
            <a:r>
              <a:rPr lang="nl-NL" sz="2000" dirty="0">
                <a:latin typeface="Effra"/>
              </a:rPr>
              <a:t>- parlementaire democratie</a:t>
            </a:r>
          </a:p>
          <a:p>
            <a:r>
              <a:rPr lang="nl-NL" sz="2000" dirty="0">
                <a:latin typeface="Effra"/>
              </a:rPr>
              <a:t>- kapitalisme</a:t>
            </a:r>
          </a:p>
          <a:p>
            <a:endParaRPr lang="nl-NL" sz="2000" dirty="0">
              <a:latin typeface="Effra"/>
            </a:endParaRPr>
          </a:p>
          <a:p>
            <a:r>
              <a:rPr lang="nl-NL" sz="2000" dirty="0">
                <a:latin typeface="Effra"/>
              </a:rPr>
              <a:t>uitdagingen:</a:t>
            </a:r>
          </a:p>
          <a:p>
            <a:r>
              <a:rPr lang="nl-NL" sz="2000" dirty="0">
                <a:latin typeface="Effra"/>
              </a:rPr>
              <a:t>- integratie van </a:t>
            </a:r>
            <a:br>
              <a:rPr lang="nl-NL" sz="2000" dirty="0">
                <a:latin typeface="Effra"/>
              </a:rPr>
            </a:br>
            <a:r>
              <a:rPr lang="nl-NL" sz="2000" dirty="0">
                <a:latin typeface="Effra"/>
              </a:rPr>
              <a:t>  voormalige DDR</a:t>
            </a:r>
          </a:p>
          <a:p>
            <a:r>
              <a:rPr lang="nl-NL" sz="2000" dirty="0">
                <a:latin typeface="Effra"/>
              </a:rPr>
              <a:t>- immigratie</a:t>
            </a:r>
          </a:p>
          <a:p>
            <a:endParaRPr lang="nl-NL" sz="2000" dirty="0">
              <a:latin typeface="Effra"/>
            </a:endParaRPr>
          </a:p>
          <a:p>
            <a:r>
              <a:rPr lang="nl-NL" sz="2000" dirty="0">
                <a:latin typeface="Effra"/>
              </a:rPr>
              <a:t>Duitsland neemt leidende rol in Europa.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EAF84681-1FA8-7654-A5D7-6DEB713E8533}"/>
              </a:ext>
            </a:extLst>
          </p:cNvPr>
          <p:cNvCxnSpPr/>
          <p:nvPr/>
        </p:nvCxnSpPr>
        <p:spPr>
          <a:xfrm>
            <a:off x="6008003" y="881487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34A270AE-CA6E-706B-B789-A54B00A3444D}"/>
              </a:ext>
            </a:extLst>
          </p:cNvPr>
          <p:cNvSpPr txBox="1"/>
          <p:nvPr/>
        </p:nvSpPr>
        <p:spPr>
          <a:xfrm>
            <a:off x="6149522" y="681432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1990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5E25921-EFDC-738B-05B2-1699D416D465}"/>
              </a:ext>
            </a:extLst>
          </p:cNvPr>
          <p:cNvCxnSpPr>
            <a:cxnSpLocks/>
          </p:cNvCxnSpPr>
          <p:nvPr/>
        </p:nvCxnSpPr>
        <p:spPr>
          <a:xfrm flipV="1">
            <a:off x="3243931" y="108690"/>
            <a:ext cx="0" cy="528777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53A87F22-8ACC-851C-17A4-5D46D7F777A5}"/>
              </a:ext>
            </a:extLst>
          </p:cNvPr>
          <p:cNvCxnSpPr>
            <a:cxnSpLocks/>
          </p:cNvCxnSpPr>
          <p:nvPr/>
        </p:nvCxnSpPr>
        <p:spPr>
          <a:xfrm flipV="1">
            <a:off x="8741228" y="72769"/>
            <a:ext cx="0" cy="564699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FFE8D0F5-95CD-7BA1-26BC-FD64FABF9C2C}"/>
              </a:ext>
            </a:extLst>
          </p:cNvPr>
          <p:cNvCxnSpPr>
            <a:cxnSpLocks/>
          </p:cNvCxnSpPr>
          <p:nvPr/>
        </p:nvCxnSpPr>
        <p:spPr>
          <a:xfrm>
            <a:off x="3243931" y="606118"/>
            <a:ext cx="5497297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6AD3501-0631-E25C-7B32-B05478C54033}"/>
              </a:ext>
            </a:extLst>
          </p:cNvPr>
          <p:cNvCxnSpPr/>
          <p:nvPr/>
        </p:nvCxnSpPr>
        <p:spPr>
          <a:xfrm>
            <a:off x="8757299" y="349393"/>
            <a:ext cx="146962" cy="0"/>
          </a:xfrm>
          <a:prstGeom prst="line">
            <a:avLst/>
          </a:prstGeom>
          <a:ln w="63500">
            <a:solidFill>
              <a:srgbClr val="94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A0AFB2F2-59E0-8039-D35F-B4A39A422D14}"/>
              </a:ext>
            </a:extLst>
          </p:cNvPr>
          <p:cNvSpPr txBox="1"/>
          <p:nvPr/>
        </p:nvSpPr>
        <p:spPr>
          <a:xfrm>
            <a:off x="8898818" y="149338"/>
            <a:ext cx="113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945EE8"/>
                </a:solidFill>
                <a:latin typeface="Effra"/>
              </a:rPr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261353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6EDD5-E00B-E60F-6FB6-66F5A771F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11" y="1488394"/>
            <a:ext cx="10515600" cy="4351338"/>
          </a:xfrm>
        </p:spPr>
        <p:txBody>
          <a:bodyPr>
            <a:normAutofit/>
          </a:bodyPr>
          <a:lstStyle/>
          <a:p>
            <a:r>
              <a:rPr lang="nl-NL" sz="3200" dirty="0"/>
              <a:t>Stap 1: onderstreep in de vraag wat essentieel is.</a:t>
            </a:r>
          </a:p>
          <a:p>
            <a:r>
              <a:rPr lang="nl-NL" sz="3200" dirty="0"/>
              <a:t>Stap 2: begin je antwoord met het herhalen van de vraag.</a:t>
            </a:r>
          </a:p>
          <a:p>
            <a:r>
              <a:rPr lang="nl-NL" sz="3200" dirty="0"/>
              <a:t>Stap 3: Verwijs in je antwoord, indien nodig, naar gegevens van de vraag/bron.</a:t>
            </a:r>
          </a:p>
          <a:p>
            <a:r>
              <a:rPr lang="nl-NL" sz="3200" dirty="0"/>
              <a:t>Stap 4: Maak een conclusie, denk aan het woord DUS</a:t>
            </a:r>
          </a:p>
          <a:p>
            <a:r>
              <a:rPr lang="nl-NL" sz="3200" dirty="0"/>
              <a:t>LET OP: geen nieuwe informatie gaan toevoegen. Blijf bij de kern van de vraag.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7158E86-131D-857C-93E5-D2353A49677F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Formulering van een antwoord</a:t>
            </a:r>
          </a:p>
        </p:txBody>
      </p:sp>
    </p:spTree>
    <p:extLst>
      <p:ext uri="{BB962C8B-B14F-4D97-AF65-F5344CB8AC3E}">
        <p14:creationId xmlns:p14="http://schemas.microsoft.com/office/powerpoint/2010/main" val="1621503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D8D85DF-19E1-4CFE-A69F-756D7A6C2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6" y="4391892"/>
            <a:ext cx="9893464" cy="2139537"/>
          </a:xfr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D239D5-6881-4D8B-7F6A-FC98DFC44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756557"/>
            <a:ext cx="8720818" cy="342110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15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A8F62D-FC0F-4314-EF6B-44A867712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636828" cy="57468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200" b="1" dirty="0"/>
              <a:t>Inhoud examenspreekuur</a:t>
            </a:r>
          </a:p>
          <a:p>
            <a:r>
              <a:rPr lang="nl-NL" sz="3200" dirty="0"/>
              <a:t>Hoe ziet het examen eruit?</a:t>
            </a:r>
          </a:p>
          <a:p>
            <a:pPr lvl="1"/>
            <a:r>
              <a:rPr lang="nl-NL" sz="2800" dirty="0"/>
              <a:t>verdeling punten, 1/3 en 2/3</a:t>
            </a:r>
          </a:p>
          <a:p>
            <a:pPr lvl="1"/>
            <a:r>
              <a:rPr lang="nl-NL" sz="2800" dirty="0"/>
              <a:t>stof</a:t>
            </a:r>
          </a:p>
          <a:p>
            <a:pPr lvl="1"/>
            <a:r>
              <a:rPr lang="nl-NL" sz="2800" dirty="0"/>
              <a:t>chronologische opbouw</a:t>
            </a:r>
          </a:p>
          <a:p>
            <a:pPr lvl="1"/>
            <a:r>
              <a:rPr lang="nl-NL" sz="2800" dirty="0"/>
              <a:t>volgordevraag als vernieuwing</a:t>
            </a:r>
          </a:p>
          <a:p>
            <a:r>
              <a:rPr lang="nl-NL" sz="3200" dirty="0"/>
              <a:t>Kenmerkende aspecten: de lijst die erbij is gekomen en maken spiekbriefje.</a:t>
            </a:r>
          </a:p>
          <a:p>
            <a:r>
              <a:rPr lang="nl-NL" sz="3200" dirty="0"/>
              <a:t>De drie revoluties in China en de burgeroorlog.</a:t>
            </a:r>
          </a:p>
          <a:p>
            <a:r>
              <a:rPr lang="nl-NL" sz="3200" dirty="0"/>
              <a:t>BRD, DDR, </a:t>
            </a:r>
            <a:r>
              <a:rPr lang="nl-NL" sz="3200" dirty="0" err="1"/>
              <a:t>Ostpolitik</a:t>
            </a:r>
            <a:r>
              <a:rPr lang="nl-NL" sz="3200" dirty="0"/>
              <a:t>, </a:t>
            </a:r>
            <a:r>
              <a:rPr lang="nl-NL" sz="3200" dirty="0" err="1"/>
              <a:t>Baader-Meinhof</a:t>
            </a:r>
            <a:r>
              <a:rPr lang="nl-NL" sz="3200" dirty="0"/>
              <a:t> </a:t>
            </a:r>
            <a:r>
              <a:rPr lang="nl-NL" sz="3200" dirty="0" err="1"/>
              <a:t>Gruppe</a:t>
            </a:r>
            <a:r>
              <a:rPr lang="nl-NL" sz="3200" dirty="0"/>
              <a:t> etc.</a:t>
            </a:r>
          </a:p>
          <a:p>
            <a:r>
              <a:rPr lang="nl-NL" sz="3200" dirty="0"/>
              <a:t>Antwoord geven, hoe haal je de essentie uit een vraag?</a:t>
            </a:r>
          </a:p>
        </p:txBody>
      </p:sp>
    </p:spTree>
    <p:extLst>
      <p:ext uri="{BB962C8B-B14F-4D97-AF65-F5344CB8AC3E}">
        <p14:creationId xmlns:p14="http://schemas.microsoft.com/office/powerpoint/2010/main" val="401980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tekst, Lettertype, schermopname, document&#10;&#10;Door AI gegenereerde inhoud is mogelijk onjuist.">
            <a:extLst>
              <a:ext uri="{FF2B5EF4-FFF2-40B4-BE49-F238E27FC236}">
                <a16:creationId xmlns:a16="http://schemas.microsoft.com/office/drawing/2014/main" id="{34EBFFC7-A472-E12E-39C9-7F9610948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896418"/>
            <a:ext cx="7998552" cy="5420627"/>
          </a:xfr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27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schermopname, nummer, Parallel&#10;&#10;Door AI gegenereerde inhoud is mogelijk onjuist.">
            <a:extLst>
              <a:ext uri="{FF2B5EF4-FFF2-40B4-BE49-F238E27FC236}">
                <a16:creationId xmlns:a16="http://schemas.microsoft.com/office/drawing/2014/main" id="{C785FC91-16D3-9944-B7DC-84C0BA1C8FF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4" y="1447800"/>
            <a:ext cx="6719736" cy="5099249"/>
          </a:xfr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B3E8F80-5CCB-B485-BF6B-20DED2979359}"/>
              </a:ext>
            </a:extLst>
          </p:cNvPr>
          <p:cNvSpPr txBox="1">
            <a:spLocks/>
          </p:cNvSpPr>
          <p:nvPr/>
        </p:nvSpPr>
        <p:spPr>
          <a:xfrm>
            <a:off x="277586" y="746034"/>
            <a:ext cx="11636828" cy="574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Indeling examen</a:t>
            </a:r>
          </a:p>
        </p:txBody>
      </p:sp>
    </p:spTree>
    <p:extLst>
      <p:ext uri="{BB962C8B-B14F-4D97-AF65-F5344CB8AC3E}">
        <p14:creationId xmlns:p14="http://schemas.microsoft.com/office/powerpoint/2010/main" val="288148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E2D7E-29AE-44D4-8056-A1F9C8C7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Inhoud examen</a:t>
            </a:r>
            <a:br>
              <a:rPr lang="nl-NL" sz="3200" dirty="0"/>
            </a:br>
            <a:r>
              <a:rPr lang="nl-NL" sz="3200" dirty="0"/>
              <a:t>Het examen zal bestaan uit (ongeveer):</a:t>
            </a:r>
          </a:p>
          <a:p>
            <a:r>
              <a:rPr lang="nl-NL" sz="3200" dirty="0"/>
              <a:t>35 %: vragen over de oriëntatiekennis </a:t>
            </a:r>
            <a:r>
              <a:rPr lang="nl-NL" sz="3200" dirty="0">
                <a:sym typeface="Wingdings" pitchFamily="2" charset="2"/>
              </a:rPr>
              <a:t> kenmerkende aspecten &amp; vaardigheden</a:t>
            </a:r>
          </a:p>
          <a:p>
            <a:r>
              <a:rPr lang="nl-NL" sz="3200" dirty="0">
                <a:sym typeface="Wingdings" pitchFamily="2" charset="2"/>
              </a:rPr>
              <a:t>65 %: vragen over de historische contexten  inhoudelijke kennis (inclusief kenmerkende aspecten) en vaardigheden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Het examen is chronologisch.</a:t>
            </a:r>
          </a:p>
          <a:p>
            <a:endParaRPr lang="nl-NL" sz="32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60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E7759-9B39-8070-D7EB-13F3DE56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7" y="778329"/>
            <a:ext cx="9301842" cy="1322682"/>
          </a:xfrm>
        </p:spPr>
        <p:txBody>
          <a:bodyPr>
            <a:noAutofit/>
          </a:bodyPr>
          <a:lstStyle/>
          <a:p>
            <a:r>
              <a:rPr lang="nl-NL" sz="3200" b="1" dirty="0"/>
              <a:t>Volgordevraag</a:t>
            </a:r>
            <a:br>
              <a:rPr lang="nl-NL" sz="3200" dirty="0"/>
            </a:br>
            <a:r>
              <a:rPr lang="nl-NL" sz="3200" dirty="0"/>
              <a:t>De volgende gebeurtenissen uit de geschiedenis van de stad Nijmegen staan in willekeurige volgorde: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F48B4-5A3F-AF36-347C-94D955C7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7" y="2177212"/>
            <a:ext cx="11076214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400" dirty="0"/>
              <a:t>Een voormalig lid van de </a:t>
            </a:r>
            <a:r>
              <a:rPr lang="nl-NL" sz="2400" dirty="0" err="1"/>
              <a:t>Baader-Meinhof</a:t>
            </a:r>
            <a:r>
              <a:rPr lang="nl-NL" sz="2400" dirty="0"/>
              <a:t> </a:t>
            </a:r>
            <a:r>
              <a:rPr lang="nl-NL" sz="2400" dirty="0" err="1"/>
              <a:t>Gruppe</a:t>
            </a:r>
            <a:r>
              <a:rPr lang="nl-NL" sz="2400" dirty="0"/>
              <a:t> wordt uitgenodigd om te spreken bij een bijeenkomst in het filmtheater Lux.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Om de handel te kunnen bevorderen sluit Nijmegen een verdrag met de Hanze, waardoor de Nijmeegse producten nu ook naar Oost-Europa kunnen worden gebracht.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Als reactie op de oprichting van voetbalclub Quick wordt in de benedenstad de voetbalclub NEC opgericht, speciaal voor de opkomende arbeidersklasse.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Het stadion de </a:t>
            </a:r>
            <a:r>
              <a:rPr lang="nl-NL" sz="2400" dirty="0" err="1"/>
              <a:t>Goffert</a:t>
            </a:r>
            <a:r>
              <a:rPr lang="nl-NL" sz="2400" dirty="0"/>
              <a:t>, ook wel de “</a:t>
            </a:r>
            <a:r>
              <a:rPr lang="nl-NL" sz="2400" dirty="0" err="1"/>
              <a:t>bloedkuul</a:t>
            </a:r>
            <a:r>
              <a:rPr lang="nl-NL" sz="2400" dirty="0"/>
              <a:t>” genoemd, wordt na de economische wereldcrisis gebouwd om werk te verschaffen voor duizenden werklozen.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Zes jaar na het Rampjaar wordt in Nijmegen de Vrede van Nijmegen ondertekend, waarbij de oorlog tussen de Republiek en Frankijk ten einde komt.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Nijmegen wordt tijdens de Tweede Wereldoorlog opgeschrikt door een vergissingsbombardement door de geallieerden waarbij ruim 800 mensen het leven laten.</a:t>
            </a:r>
          </a:p>
        </p:txBody>
      </p:sp>
    </p:spTree>
    <p:extLst>
      <p:ext uri="{BB962C8B-B14F-4D97-AF65-F5344CB8AC3E}">
        <p14:creationId xmlns:p14="http://schemas.microsoft.com/office/powerpoint/2010/main" val="413987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E775C1C-8EFA-1985-6F6A-E867E8F6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99" y="278956"/>
            <a:ext cx="5950359" cy="60900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2373C7-81ED-28BC-C50D-6A70B974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772" y="3175686"/>
            <a:ext cx="7073976" cy="190067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26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D3B336-1D79-684D-6278-0BD2F3EF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79" y="890333"/>
            <a:ext cx="9149715" cy="549933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267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1941248-BD30-C000-8A92-A40E62357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415">
            <a:off x="5758609" y="1009048"/>
            <a:ext cx="5551286" cy="600052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2B4FC15-520A-7E79-4BD5-2E59E6185D65}"/>
              </a:ext>
            </a:extLst>
          </p:cNvPr>
          <p:cNvSpPr txBox="1"/>
          <p:nvPr/>
        </p:nvSpPr>
        <p:spPr>
          <a:xfrm>
            <a:off x="277586" y="746034"/>
            <a:ext cx="5470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Kenmerkende aspecten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/>
              </a:rPr>
              <a:t>Bijlage in het bronnenkatern.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/>
              </a:rPr>
              <a:t>Schrijf de hele zin op!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/>
              </a:rPr>
              <a:t>Gebruik de bijlage als houvast.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>
              <a:latin typeface="Effra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51CE2D4-751B-D394-1A58-7C4E237729C1}"/>
              </a:ext>
            </a:extLst>
          </p:cNvPr>
          <p:cNvSpPr txBox="1"/>
          <p:nvPr/>
        </p:nvSpPr>
        <p:spPr>
          <a:xfrm rot="186763">
            <a:off x="6776364" y="6383524"/>
            <a:ext cx="258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16</a:t>
            </a:r>
            <a:r>
              <a:rPr lang="nl-NL" b="1" baseline="30000" dirty="0">
                <a:solidFill>
                  <a:srgbClr val="945EE8"/>
                </a:solidFill>
                <a:latin typeface="Bradley Hand ITC" panose="03070402050302030203" pitchFamily="66" charset="0"/>
              </a:rPr>
              <a:t>e</a:t>
            </a:r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 eeuw, 1500-1600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AEF3B39-9571-CAF8-61A7-C286739303D1}"/>
              </a:ext>
            </a:extLst>
          </p:cNvPr>
          <p:cNvSpPr txBox="1"/>
          <p:nvPr/>
        </p:nvSpPr>
        <p:spPr>
          <a:xfrm rot="186763">
            <a:off x="6999522" y="1309189"/>
            <a:ext cx="258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tot 3000 v. Chr.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A31F58F-ED1D-0BD7-9BD7-A21EAA2D1994}"/>
              </a:ext>
            </a:extLst>
          </p:cNvPr>
          <p:cNvSpPr txBox="1"/>
          <p:nvPr/>
        </p:nvSpPr>
        <p:spPr>
          <a:xfrm rot="186763">
            <a:off x="6879475" y="3662974"/>
            <a:ext cx="37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6</a:t>
            </a:r>
            <a:r>
              <a:rPr lang="nl-NL" b="1" baseline="30000" dirty="0">
                <a:solidFill>
                  <a:srgbClr val="945EE8"/>
                </a:solidFill>
                <a:latin typeface="Bradley Hand ITC" panose="03070402050302030203" pitchFamily="66" charset="0"/>
              </a:rPr>
              <a:t>e</a:t>
            </a:r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 t/m 10</a:t>
            </a:r>
            <a:r>
              <a:rPr lang="nl-NL" b="1" baseline="30000" dirty="0">
                <a:solidFill>
                  <a:srgbClr val="945EE8"/>
                </a:solidFill>
                <a:latin typeface="Bradley Hand ITC" panose="03070402050302030203" pitchFamily="66" charset="0"/>
              </a:rPr>
              <a:t>e</a:t>
            </a:r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 eeuw, 500-1000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08C3D1A-3A8A-9503-01E0-115B0222AC28}"/>
              </a:ext>
            </a:extLst>
          </p:cNvPr>
          <p:cNvSpPr txBox="1"/>
          <p:nvPr/>
        </p:nvSpPr>
        <p:spPr>
          <a:xfrm rot="186763">
            <a:off x="6999321" y="2040482"/>
            <a:ext cx="285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3000 v. Chr.- 500 n. Chr.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5AF03E5-4D40-9427-F776-08F9F01CEB2B}"/>
              </a:ext>
            </a:extLst>
          </p:cNvPr>
          <p:cNvSpPr txBox="1"/>
          <p:nvPr/>
        </p:nvSpPr>
        <p:spPr>
          <a:xfrm rot="186763">
            <a:off x="6847596" y="4787060"/>
            <a:ext cx="37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11</a:t>
            </a:r>
            <a:r>
              <a:rPr lang="nl-NL" b="1" baseline="30000" dirty="0">
                <a:solidFill>
                  <a:srgbClr val="945EE8"/>
                </a:solidFill>
                <a:latin typeface="Bradley Hand ITC" panose="03070402050302030203" pitchFamily="66" charset="0"/>
              </a:rPr>
              <a:t>e</a:t>
            </a:r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 t/m 15</a:t>
            </a:r>
            <a:r>
              <a:rPr lang="nl-NL" b="1" baseline="30000" dirty="0">
                <a:solidFill>
                  <a:srgbClr val="945EE8"/>
                </a:solidFill>
                <a:latin typeface="Bradley Hand ITC" panose="03070402050302030203" pitchFamily="66" charset="0"/>
              </a:rPr>
              <a:t>e</a:t>
            </a:r>
            <a:r>
              <a:rPr lang="nl-NL" b="1" dirty="0">
                <a:solidFill>
                  <a:srgbClr val="945EE8"/>
                </a:solidFill>
                <a:latin typeface="Bradley Hand ITC" panose="03070402050302030203" pitchFamily="66" charset="0"/>
              </a:rPr>
              <a:t> eeuw, 1000-1500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0E7C8F8-5507-A73B-E29F-D6E79E160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5" y="2795578"/>
            <a:ext cx="10220663" cy="11049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A1AE689-2623-60D9-CEA6-CB58A2E4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27" y="3214336"/>
            <a:ext cx="8199831" cy="244623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0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>
          <a:xfrm>
            <a:off x="277586" y="1328441"/>
            <a:ext cx="5508812" cy="5310754"/>
          </a:xfrm>
        </p:spPr>
        <p:txBody>
          <a:bodyPr>
            <a:normAutofit/>
          </a:bodyPr>
          <a:lstStyle/>
          <a:p>
            <a:r>
              <a:rPr lang="nl-NL" sz="3200" dirty="0"/>
              <a:t>Steeds meer binnenlands verzet tegen de Qing-dynastie.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Woede over falend centraal gezag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Woede over buitenlandse inmenging.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Grote hongernoden </a:t>
            </a:r>
            <a:r>
              <a:rPr lang="nl-NL" dirty="0">
                <a:sym typeface="Wingdings" panose="05000000000000000000" pitchFamily="2" charset="2"/>
              </a:rPr>
              <a:t> 450 miljoen Chinezen  boeren zijn woedend.</a:t>
            </a:r>
          </a:p>
          <a:p>
            <a:r>
              <a:rPr lang="nl-NL" sz="3200" dirty="0"/>
              <a:t>Twee grote opstanden van Chinese bevolking tegen het centrale gezag;</a:t>
            </a:r>
          </a:p>
          <a:p>
            <a:pPr lvl="1"/>
            <a:r>
              <a:rPr lang="nl-NL" dirty="0"/>
              <a:t>Taipingopstand (1851-1864)</a:t>
            </a:r>
          </a:p>
          <a:p>
            <a:pPr lvl="1"/>
            <a:r>
              <a:rPr lang="nl-NL" dirty="0"/>
              <a:t>Nianopstand (1853-1868)</a:t>
            </a:r>
          </a:p>
          <a:p>
            <a:pPr lvl="1"/>
            <a:endParaRPr lang="nl-NL" sz="15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99" y="1412775"/>
            <a:ext cx="6128016" cy="52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9165E52-DCA5-DEF2-48B4-9520E9CF57AF}"/>
              </a:ext>
            </a:extLst>
          </p:cNvPr>
          <p:cNvSpPr txBox="1"/>
          <p:nvPr/>
        </p:nvSpPr>
        <p:spPr>
          <a:xfrm>
            <a:off x="277586" y="746034"/>
            <a:ext cx="547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Effra"/>
              </a:rPr>
              <a:t>China en de revoluties</a:t>
            </a:r>
            <a:endParaRPr lang="nl-NL" sz="3200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0494438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1EBFD8-FD91-4270-9360-05E8FA4D5345}"/>
</file>

<file path=customXml/itemProps2.xml><?xml version="1.0" encoding="utf-8"?>
<ds:datastoreItem xmlns:ds="http://schemas.openxmlformats.org/officeDocument/2006/customXml" ds:itemID="{871BC580-947A-4107-8AF5-50C7CD04590F}">
  <ds:schemaRefs>
    <ds:schemaRef ds:uri="e7183d92-7d1c-4abc-9060-17c5b27035f0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65a11041-aba8-449e-bef6-559f13c05a59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Microsoft Office PowerPoint</Application>
  <PresentationFormat>Breedbeeld</PresentationFormat>
  <Paragraphs>146</Paragraphs>
  <Slides>20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Bradley Hand ITC</vt:lpstr>
      <vt:lpstr>Calibri</vt:lpstr>
      <vt:lpstr>Calibri Light</vt:lpstr>
      <vt:lpstr>Effra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Volgordevraag De volgende gebeurtenissen uit de geschiedenis van de stad Nijmegen staan in willekeurige volgorde: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Joost van Oort</cp:lastModifiedBy>
  <cp:revision>40</cp:revision>
  <dcterms:created xsi:type="dcterms:W3CDTF">2022-04-29T11:47:46Z</dcterms:created>
  <dcterms:modified xsi:type="dcterms:W3CDTF">2025-05-12T08:32:32Z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